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61" r:id="rId5"/>
  </p:sldMasterIdLst>
  <p:notesMasterIdLst>
    <p:notesMasterId r:id="rId24"/>
  </p:notesMasterIdLst>
  <p:sldIdLst>
    <p:sldId id="257" r:id="rId6"/>
    <p:sldId id="274" r:id="rId7"/>
    <p:sldId id="2145708703" r:id="rId8"/>
    <p:sldId id="2145708693" r:id="rId9"/>
    <p:sldId id="2145708700" r:id="rId10"/>
    <p:sldId id="335" r:id="rId11"/>
    <p:sldId id="905" r:id="rId12"/>
    <p:sldId id="902" r:id="rId13"/>
    <p:sldId id="2145708702" r:id="rId14"/>
    <p:sldId id="865" r:id="rId15"/>
    <p:sldId id="2145708696" r:id="rId16"/>
    <p:sldId id="2145708694" r:id="rId17"/>
    <p:sldId id="2145708701" r:id="rId18"/>
    <p:sldId id="2145708695" r:id="rId19"/>
    <p:sldId id="321" r:id="rId20"/>
    <p:sldId id="2145708699" r:id="rId21"/>
    <p:sldId id="2145708698" r:id="rId22"/>
    <p:sldId id="2145708697" r:id="rId23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333333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333333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333333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333333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333333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333333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333333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333333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333333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2E94A47-6D41-52D6-6B19-51F68997AD57}" name="Austin Daley" initials="AD" userId="S::adaley@amare.com::fbc7f641-4423-4420-b558-950aca14adfb" providerId="AD"/>
  <p188:author id="{64B6759C-5F13-25BF-88FA-8A7B438899A2}" name="Shawn Talbott" initials="ST" userId="S::stalbott@amare.com::da106b7b-fbd3-491e-b7d5-1d260fed766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333333"/>
        </a:fontRef>
        <a:srgbClr val="333333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2CEDC"/>
          </a:solidFill>
        </a:fill>
      </a:tcStyle>
    </a:wholeTbl>
    <a:band2H>
      <a:tcTxStyle/>
      <a:tcStyle>
        <a:tcBdr/>
        <a:fill>
          <a:solidFill>
            <a:srgbClr val="EA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333333"/>
        </a:fontRef>
        <a:srgbClr val="333333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EEA"/>
          </a:solidFill>
        </a:fill>
      </a:tcStyle>
    </a:wholeTbl>
    <a:band2H>
      <a:tcTxStyle/>
      <a:tcStyle>
        <a:tcBdr/>
        <a:fill>
          <a:solidFill>
            <a:srgbClr val="E6EF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333333"/>
        </a:fontRef>
        <a:srgbClr val="333333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333333"/>
        </a:fontRef>
        <a:srgbClr val="33333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7E7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333333"/>
        </a:fontRef>
        <a:srgbClr val="33333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333333"/>
              </a:solidFill>
              <a:prstDash val="solid"/>
              <a:round/>
            </a:ln>
          </a:top>
          <a:bottom>
            <a:ln w="25400" cap="flat">
              <a:solidFill>
                <a:srgbClr val="333333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33333"/>
              </a:solidFill>
              <a:prstDash val="solid"/>
              <a:round/>
            </a:ln>
          </a:top>
          <a:bottom>
            <a:ln w="25400" cap="flat">
              <a:solidFill>
                <a:srgbClr val="333333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333333"/>
        </a:fontRef>
        <a:srgbClr val="333333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CCCCC"/>
          </a:solidFill>
        </a:fill>
      </a:tcStyle>
    </a:wholeTbl>
    <a:band2H>
      <a:tcTxStyle/>
      <a:tcStyle>
        <a:tcBdr/>
        <a:fill>
          <a:solidFill>
            <a:srgbClr val="E7E7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33333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33333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333333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333333"/>
        </a:fontRef>
        <a:srgbClr val="333333"/>
      </a:tcTxStyle>
      <a:tcStyle>
        <a:tcBdr>
          <a:left>
            <a:ln w="12700" cap="flat">
              <a:solidFill>
                <a:srgbClr val="333333"/>
              </a:solidFill>
              <a:prstDash val="solid"/>
              <a:round/>
            </a:ln>
          </a:left>
          <a:right>
            <a:ln w="12700" cap="flat">
              <a:solidFill>
                <a:srgbClr val="333333"/>
              </a:solidFill>
              <a:prstDash val="solid"/>
              <a:round/>
            </a:ln>
          </a:right>
          <a:top>
            <a:ln w="12700" cap="flat">
              <a:solidFill>
                <a:srgbClr val="333333"/>
              </a:solidFill>
              <a:prstDash val="solid"/>
              <a:round/>
            </a:ln>
          </a:top>
          <a:bottom>
            <a:ln w="12700" cap="flat">
              <a:solidFill>
                <a:srgbClr val="333333"/>
              </a:solidFill>
              <a:prstDash val="solid"/>
              <a:round/>
            </a:ln>
          </a:bottom>
          <a:insideH>
            <a:ln w="12700" cap="flat">
              <a:solidFill>
                <a:srgbClr val="333333"/>
              </a:solidFill>
              <a:prstDash val="solid"/>
              <a:round/>
            </a:ln>
          </a:insideH>
          <a:insideV>
            <a:ln w="12700" cap="flat">
              <a:solidFill>
                <a:srgbClr val="333333"/>
              </a:solidFill>
              <a:prstDash val="solid"/>
              <a:round/>
            </a:ln>
          </a:insideV>
        </a:tcBdr>
        <a:fill>
          <a:solidFill>
            <a:srgbClr val="333333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333333"/>
        </a:fontRef>
        <a:srgbClr val="333333"/>
      </a:tcTxStyle>
      <a:tcStyle>
        <a:tcBdr>
          <a:left>
            <a:ln w="12700" cap="flat">
              <a:solidFill>
                <a:srgbClr val="333333"/>
              </a:solidFill>
              <a:prstDash val="solid"/>
              <a:round/>
            </a:ln>
          </a:left>
          <a:right>
            <a:ln w="12700" cap="flat">
              <a:solidFill>
                <a:srgbClr val="333333"/>
              </a:solidFill>
              <a:prstDash val="solid"/>
              <a:round/>
            </a:ln>
          </a:right>
          <a:top>
            <a:ln w="12700" cap="flat">
              <a:solidFill>
                <a:srgbClr val="333333"/>
              </a:solidFill>
              <a:prstDash val="solid"/>
              <a:round/>
            </a:ln>
          </a:top>
          <a:bottom>
            <a:ln w="12700" cap="flat">
              <a:solidFill>
                <a:srgbClr val="333333"/>
              </a:solidFill>
              <a:prstDash val="solid"/>
              <a:round/>
            </a:ln>
          </a:bottom>
          <a:insideH>
            <a:ln w="12700" cap="flat">
              <a:solidFill>
                <a:srgbClr val="333333"/>
              </a:solidFill>
              <a:prstDash val="solid"/>
              <a:round/>
            </a:ln>
          </a:insideH>
          <a:insideV>
            <a:ln w="12700" cap="flat">
              <a:solidFill>
                <a:srgbClr val="333333"/>
              </a:solidFill>
              <a:prstDash val="solid"/>
              <a:round/>
            </a:ln>
          </a:insideV>
        </a:tcBdr>
        <a:fill>
          <a:solidFill>
            <a:srgbClr val="333333">
              <a:alpha val="20000"/>
            </a:srgbClr>
          </a:solidFill>
        </a:fill>
      </a:tcStyle>
    </a:firstCol>
    <a:lastRow>
      <a:tcTxStyle b="on" i="off">
        <a:fontRef idx="major">
          <a:srgbClr val="333333"/>
        </a:fontRef>
        <a:srgbClr val="333333"/>
      </a:tcTxStyle>
      <a:tcStyle>
        <a:tcBdr>
          <a:left>
            <a:ln w="12700" cap="flat">
              <a:solidFill>
                <a:srgbClr val="333333"/>
              </a:solidFill>
              <a:prstDash val="solid"/>
              <a:round/>
            </a:ln>
          </a:left>
          <a:right>
            <a:ln w="12700" cap="flat">
              <a:solidFill>
                <a:srgbClr val="333333"/>
              </a:solidFill>
              <a:prstDash val="solid"/>
              <a:round/>
            </a:ln>
          </a:right>
          <a:top>
            <a:ln w="50800" cap="flat">
              <a:solidFill>
                <a:srgbClr val="333333"/>
              </a:solidFill>
              <a:prstDash val="solid"/>
              <a:round/>
            </a:ln>
          </a:top>
          <a:bottom>
            <a:ln w="12700" cap="flat">
              <a:solidFill>
                <a:srgbClr val="333333"/>
              </a:solidFill>
              <a:prstDash val="solid"/>
              <a:round/>
            </a:ln>
          </a:bottom>
          <a:insideH>
            <a:ln w="12700" cap="flat">
              <a:solidFill>
                <a:srgbClr val="333333"/>
              </a:solidFill>
              <a:prstDash val="solid"/>
              <a:round/>
            </a:ln>
          </a:insideH>
          <a:insideV>
            <a:ln w="12700" cap="flat">
              <a:solidFill>
                <a:srgbClr val="333333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333333"/>
        </a:fontRef>
        <a:srgbClr val="333333"/>
      </a:tcTxStyle>
      <a:tcStyle>
        <a:tcBdr>
          <a:left>
            <a:ln w="12700" cap="flat">
              <a:solidFill>
                <a:srgbClr val="333333"/>
              </a:solidFill>
              <a:prstDash val="solid"/>
              <a:round/>
            </a:ln>
          </a:left>
          <a:right>
            <a:ln w="12700" cap="flat">
              <a:solidFill>
                <a:srgbClr val="333333"/>
              </a:solidFill>
              <a:prstDash val="solid"/>
              <a:round/>
            </a:ln>
          </a:right>
          <a:top>
            <a:ln w="12700" cap="flat">
              <a:solidFill>
                <a:srgbClr val="333333"/>
              </a:solidFill>
              <a:prstDash val="solid"/>
              <a:round/>
            </a:ln>
          </a:top>
          <a:bottom>
            <a:ln w="25400" cap="flat">
              <a:solidFill>
                <a:srgbClr val="333333"/>
              </a:solidFill>
              <a:prstDash val="solid"/>
              <a:round/>
            </a:ln>
          </a:bottom>
          <a:insideH>
            <a:ln w="12700" cap="flat">
              <a:solidFill>
                <a:srgbClr val="333333"/>
              </a:solidFill>
              <a:prstDash val="solid"/>
              <a:round/>
            </a:ln>
          </a:insideH>
          <a:insideV>
            <a:ln w="12700" cap="flat">
              <a:solidFill>
                <a:srgbClr val="333333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59"/>
    <p:restoredTop sz="94694"/>
  </p:normalViewPr>
  <p:slideViewPr>
    <p:cSldViewPr snapToGrid="0">
      <p:cViewPr varScale="1">
        <p:scale>
          <a:sx n="104" d="100"/>
          <a:sy n="104" d="100"/>
        </p:scale>
        <p:origin x="224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3" name="Shape 17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solidFill>
          <a:srgbClr val="333333"/>
        </a:solidFill>
        <a:latin typeface="+mj-lt"/>
        <a:ea typeface="+mj-ea"/>
        <a:cs typeface="+mj-cs"/>
        <a:sym typeface="Calibri"/>
      </a:defRPr>
    </a:lvl1pPr>
    <a:lvl2pPr indent="228600" latinLnBrk="0">
      <a:defRPr sz="1200">
        <a:solidFill>
          <a:srgbClr val="333333"/>
        </a:solidFill>
        <a:latin typeface="+mj-lt"/>
        <a:ea typeface="+mj-ea"/>
        <a:cs typeface="+mj-cs"/>
        <a:sym typeface="Calibri"/>
      </a:defRPr>
    </a:lvl2pPr>
    <a:lvl3pPr indent="457200" latinLnBrk="0">
      <a:defRPr sz="1200">
        <a:solidFill>
          <a:srgbClr val="333333"/>
        </a:solidFill>
        <a:latin typeface="+mj-lt"/>
        <a:ea typeface="+mj-ea"/>
        <a:cs typeface="+mj-cs"/>
        <a:sym typeface="Calibri"/>
      </a:defRPr>
    </a:lvl3pPr>
    <a:lvl4pPr indent="685800" latinLnBrk="0">
      <a:defRPr sz="1200">
        <a:solidFill>
          <a:srgbClr val="333333"/>
        </a:solidFill>
        <a:latin typeface="+mj-lt"/>
        <a:ea typeface="+mj-ea"/>
        <a:cs typeface="+mj-cs"/>
        <a:sym typeface="Calibri"/>
      </a:defRPr>
    </a:lvl4pPr>
    <a:lvl5pPr indent="914400" latinLnBrk="0">
      <a:defRPr sz="1200">
        <a:solidFill>
          <a:srgbClr val="333333"/>
        </a:solidFill>
        <a:latin typeface="+mj-lt"/>
        <a:ea typeface="+mj-ea"/>
        <a:cs typeface="+mj-cs"/>
        <a:sym typeface="Calibri"/>
      </a:defRPr>
    </a:lvl5pPr>
    <a:lvl6pPr indent="1143000" latinLnBrk="0">
      <a:defRPr sz="1200">
        <a:solidFill>
          <a:srgbClr val="333333"/>
        </a:solidFill>
        <a:latin typeface="+mj-lt"/>
        <a:ea typeface="+mj-ea"/>
        <a:cs typeface="+mj-cs"/>
        <a:sym typeface="Calibri"/>
      </a:defRPr>
    </a:lvl6pPr>
    <a:lvl7pPr indent="1371600" latinLnBrk="0">
      <a:defRPr sz="1200">
        <a:solidFill>
          <a:srgbClr val="333333"/>
        </a:solidFill>
        <a:latin typeface="+mj-lt"/>
        <a:ea typeface="+mj-ea"/>
        <a:cs typeface="+mj-cs"/>
        <a:sym typeface="Calibri"/>
      </a:defRPr>
    </a:lvl7pPr>
    <a:lvl8pPr indent="1600200" latinLnBrk="0">
      <a:defRPr sz="1200">
        <a:solidFill>
          <a:srgbClr val="333333"/>
        </a:solidFill>
        <a:latin typeface="+mj-lt"/>
        <a:ea typeface="+mj-ea"/>
        <a:cs typeface="+mj-cs"/>
        <a:sym typeface="Calibri"/>
      </a:defRPr>
    </a:lvl8pPr>
    <a:lvl9pPr indent="1828800" latinLnBrk="0">
      <a:defRPr sz="1200">
        <a:solidFill>
          <a:srgbClr val="333333"/>
        </a:solidFill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and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9884BE42-C1F1-9240-A42A-CE495F81DC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18909" y="1070467"/>
            <a:ext cx="5437605" cy="3301049"/>
          </a:xfrm>
        </p:spPr>
        <p:txBody>
          <a:bodyPr anchor="ctr">
            <a:noAutofit/>
          </a:bodyPr>
          <a:lstStyle>
            <a:lvl1pPr marL="0" indent="0" algn="l">
              <a:buNone/>
              <a:defRPr sz="4800" b="1" spc="3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09764C86-827F-AA4F-B112-9FDD8D0038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18909" y="4607623"/>
            <a:ext cx="5437604" cy="1004253"/>
          </a:xfrm>
        </p:spPr>
        <p:txBody>
          <a:bodyPr anchor="t">
            <a:noAutofit/>
          </a:bodyPr>
          <a:lstStyle>
            <a:lvl1pPr marL="0" indent="0" algn="l">
              <a:buNone/>
              <a:defRPr sz="1800" b="0" spc="3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183D2082-0C47-7D17-A03B-AD9CA92AFF1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47678" y="1070468"/>
            <a:ext cx="4541408" cy="4541408"/>
          </a:xfrm>
          <a:custGeom>
            <a:avLst/>
            <a:gdLst>
              <a:gd name="connsiteX0" fmla="*/ 0 w 4476750"/>
              <a:gd name="connsiteY0" fmla="*/ 0 h 4953000"/>
              <a:gd name="connsiteX1" fmla="*/ 4476750 w 4476750"/>
              <a:gd name="connsiteY1" fmla="*/ 0 h 4953000"/>
              <a:gd name="connsiteX2" fmla="*/ 4476750 w 4476750"/>
              <a:gd name="connsiteY2" fmla="*/ 4953000 h 4953000"/>
              <a:gd name="connsiteX3" fmla="*/ 0 w 4476750"/>
              <a:gd name="connsiteY3" fmla="*/ 4953000 h 495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76750" h="4953000">
                <a:moveTo>
                  <a:pt x="0" y="0"/>
                </a:moveTo>
                <a:lnTo>
                  <a:pt x="4476750" y="0"/>
                </a:lnTo>
                <a:lnTo>
                  <a:pt x="4476750" y="4953000"/>
                </a:lnTo>
                <a:lnTo>
                  <a:pt x="0" y="4953000"/>
                </a:lnTo>
                <a:close/>
              </a:path>
            </a:pathLst>
          </a:custGeom>
          <a:pattFill prst="solidDmnd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19050">
            <a:solidFill>
              <a:schemeClr val="bg2">
                <a:lumMod val="75000"/>
              </a:schemeClr>
            </a:solidFill>
          </a:ln>
        </p:spPr>
        <p:txBody>
          <a:bodyPr wrap="square" anchor="ctr">
            <a:noAutofit/>
          </a:bodyPr>
          <a:lstStyle>
            <a:lvl1pPr algn="ctr">
              <a:defRPr sz="11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6E52E47-A9DB-4041-09ED-B4140A8FC186}"/>
              </a:ext>
            </a:extLst>
          </p:cNvPr>
          <p:cNvGrpSpPr/>
          <p:nvPr userDrawn="1"/>
        </p:nvGrpSpPr>
        <p:grpSpPr>
          <a:xfrm>
            <a:off x="5004218" y="6317592"/>
            <a:ext cx="2183565" cy="475703"/>
            <a:chOff x="4966490" y="6317592"/>
            <a:chExt cx="2183565" cy="47570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1BF04CD-D6EB-D13D-8C6C-13136CB2E8B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37149" b="-17775"/>
            <a:stretch/>
          </p:blipFill>
          <p:spPr>
            <a:xfrm>
              <a:off x="5825077" y="6329246"/>
              <a:ext cx="1324978" cy="45239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E93FC6D-AAD7-1443-DBE0-5F61A98E9A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6490" y="6317592"/>
              <a:ext cx="858587" cy="4757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4572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6019392" y="593367"/>
            <a:ext cx="5757008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cap="all" spc="100" baseline="0">
                <a:solidFill>
                  <a:schemeClr val="tx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019392" y="1536633"/>
            <a:ext cx="5757007" cy="45552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>
              <a:defRPr baseline="0" dirty="0"/>
            </a:lvl1pPr>
          </a:lstStyle>
          <a:p>
            <a:pPr marL="342900" lvl="0" indent="-342900">
              <a:spcBef>
                <a:spcPts val="0"/>
              </a:spcBef>
              <a:spcAft>
                <a:spcPts val="1800"/>
              </a:spcAft>
              <a:buSzPts val="1800"/>
              <a:buChar char="●"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305D52BD-5C5C-04AD-8090-F9B4B7C730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78737" y="1070468"/>
            <a:ext cx="4541408" cy="4541408"/>
          </a:xfrm>
          <a:custGeom>
            <a:avLst/>
            <a:gdLst>
              <a:gd name="connsiteX0" fmla="*/ 0 w 4476750"/>
              <a:gd name="connsiteY0" fmla="*/ 0 h 4953000"/>
              <a:gd name="connsiteX1" fmla="*/ 4476750 w 4476750"/>
              <a:gd name="connsiteY1" fmla="*/ 0 h 4953000"/>
              <a:gd name="connsiteX2" fmla="*/ 4476750 w 4476750"/>
              <a:gd name="connsiteY2" fmla="*/ 4953000 h 4953000"/>
              <a:gd name="connsiteX3" fmla="*/ 0 w 4476750"/>
              <a:gd name="connsiteY3" fmla="*/ 4953000 h 495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76750" h="4953000">
                <a:moveTo>
                  <a:pt x="0" y="0"/>
                </a:moveTo>
                <a:lnTo>
                  <a:pt x="4476750" y="0"/>
                </a:lnTo>
                <a:lnTo>
                  <a:pt x="4476750" y="4953000"/>
                </a:lnTo>
                <a:lnTo>
                  <a:pt x="0" y="4953000"/>
                </a:lnTo>
                <a:close/>
              </a:path>
            </a:pathLst>
          </a:custGeom>
          <a:pattFill prst="solidDmnd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19050">
            <a:solidFill>
              <a:schemeClr val="bg2">
                <a:lumMod val="75000"/>
              </a:schemeClr>
            </a:solidFill>
          </a:ln>
        </p:spPr>
        <p:txBody>
          <a:bodyPr wrap="square" anchor="ctr">
            <a:noAutofit/>
          </a:bodyPr>
          <a:lstStyle>
            <a:lvl1pPr algn="ctr">
              <a:defRPr sz="11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2E6DA47-DF61-B4E9-A0DB-EFEE88669CA9}"/>
              </a:ext>
            </a:extLst>
          </p:cNvPr>
          <p:cNvGrpSpPr/>
          <p:nvPr userDrawn="1"/>
        </p:nvGrpSpPr>
        <p:grpSpPr>
          <a:xfrm>
            <a:off x="5004218" y="6317592"/>
            <a:ext cx="2183565" cy="475703"/>
            <a:chOff x="4966490" y="6317592"/>
            <a:chExt cx="2183565" cy="47570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9E268F3-FF83-DAA0-0983-DB4B42A29AE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37149" b="-17775"/>
            <a:stretch/>
          </p:blipFill>
          <p:spPr>
            <a:xfrm>
              <a:off x="5825077" y="6329246"/>
              <a:ext cx="1324978" cy="45239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C49688A-3F3A-A4FA-5C3C-E86993714D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6490" y="6317592"/>
              <a:ext cx="858587" cy="4757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2167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5359301" cy="763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>
              <a:defRPr cap="all" spc="100" baseline="0" dirty="0"/>
            </a:lvl1pPr>
          </a:lstStyle>
          <a:p>
            <a:pPr lvl="0">
              <a:spcBef>
                <a:spcPts val="0"/>
              </a:spcBef>
              <a:spcAft>
                <a:spcPts val="0"/>
              </a:spcAft>
              <a:buSzPts val="2800"/>
            </a:pPr>
            <a:r>
              <a:rPr lang="en-US"/>
              <a:t>Click to edit Master title style</a:t>
            </a:r>
            <a:endParaRPr dirty="0"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59301" cy="45552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>
              <a:defRPr baseline="0" dirty="0"/>
            </a:lvl1pPr>
          </a:lstStyle>
          <a:p>
            <a:pPr marL="342900" lvl="0" indent="-342900">
              <a:spcBef>
                <a:spcPts val="0"/>
              </a:spcBef>
              <a:spcAft>
                <a:spcPts val="1800"/>
              </a:spcAft>
              <a:buSzPts val="1800"/>
              <a:buChar char="●"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5A426009-4586-5C2A-056C-F87BE531FD7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61214" y="1070468"/>
            <a:ext cx="4541408" cy="4541408"/>
          </a:xfrm>
          <a:custGeom>
            <a:avLst/>
            <a:gdLst>
              <a:gd name="connsiteX0" fmla="*/ 0 w 4476750"/>
              <a:gd name="connsiteY0" fmla="*/ 0 h 4953000"/>
              <a:gd name="connsiteX1" fmla="*/ 4476750 w 4476750"/>
              <a:gd name="connsiteY1" fmla="*/ 0 h 4953000"/>
              <a:gd name="connsiteX2" fmla="*/ 4476750 w 4476750"/>
              <a:gd name="connsiteY2" fmla="*/ 4953000 h 4953000"/>
              <a:gd name="connsiteX3" fmla="*/ 0 w 4476750"/>
              <a:gd name="connsiteY3" fmla="*/ 4953000 h 495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76750" h="4953000">
                <a:moveTo>
                  <a:pt x="0" y="0"/>
                </a:moveTo>
                <a:lnTo>
                  <a:pt x="4476750" y="0"/>
                </a:lnTo>
                <a:lnTo>
                  <a:pt x="4476750" y="4953000"/>
                </a:lnTo>
                <a:lnTo>
                  <a:pt x="0" y="4953000"/>
                </a:lnTo>
                <a:close/>
              </a:path>
            </a:pathLst>
          </a:custGeom>
          <a:pattFill prst="solidDmnd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19050">
            <a:solidFill>
              <a:schemeClr val="bg2">
                <a:lumMod val="75000"/>
              </a:schemeClr>
            </a:solidFill>
          </a:ln>
        </p:spPr>
        <p:txBody>
          <a:bodyPr wrap="square" anchor="ctr">
            <a:noAutofit/>
          </a:bodyPr>
          <a:lstStyle>
            <a:lvl1pPr algn="ctr">
              <a:defRPr sz="11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13B1A46-452C-7DF9-84C8-2D219174E667}"/>
              </a:ext>
            </a:extLst>
          </p:cNvPr>
          <p:cNvGrpSpPr/>
          <p:nvPr userDrawn="1"/>
        </p:nvGrpSpPr>
        <p:grpSpPr>
          <a:xfrm>
            <a:off x="5004218" y="6317592"/>
            <a:ext cx="2183565" cy="475703"/>
            <a:chOff x="4966490" y="6317592"/>
            <a:chExt cx="2183565" cy="47570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344B1F8-8FE2-199A-BCD7-55C12C9FA44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37149" b="-17775"/>
            <a:stretch/>
          </p:blipFill>
          <p:spPr>
            <a:xfrm>
              <a:off x="5825077" y="6329246"/>
              <a:ext cx="1324978" cy="45239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A210827-31B5-5240-10D1-1AE82B7527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6490" y="6317592"/>
              <a:ext cx="858587" cy="4757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58543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1396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lain Slide 1 (no arrow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2237" y="6254317"/>
            <a:ext cx="3207526" cy="281968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lain Slide 2 (no arrow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itle goes here"/>
          <p:cNvSpPr txBox="1">
            <a:spLocks noGrp="1"/>
          </p:cNvSpPr>
          <p:nvPr>
            <p:ph type="title" hasCustomPrompt="1"/>
          </p:nvPr>
        </p:nvSpPr>
        <p:spPr>
          <a:xfrm>
            <a:off x="546100" y="145034"/>
            <a:ext cx="10769600" cy="1071123"/>
          </a:xfrm>
          <a:prstGeom prst="rect">
            <a:avLst/>
          </a:prstGeom>
        </p:spPr>
        <p:txBody>
          <a:bodyPr/>
          <a:lstStyle/>
          <a:p>
            <a:r>
              <a:t>Title goes here</a:t>
            </a:r>
          </a:p>
        </p:txBody>
      </p:sp>
      <p:pic>
        <p:nvPicPr>
          <p:cNvPr id="15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2237" y="6254317"/>
            <a:ext cx="3207526" cy="281968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0F9C93C3-172E-BD47-8059-FD9EFE4A5A0A}" type="datetimeFigureOut">
              <a:rPr lang="en-US" smtClean="0"/>
              <a:pPr/>
              <a:t>7/17/24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E7E8CE78-8DE1-7A43-A7E0-D6A106AC09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C1244F-05C5-4D50-9ADE-E195AE092E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4854" y="6356350"/>
            <a:ext cx="4622292" cy="36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49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83259" y="365125"/>
            <a:ext cx="0" cy="1325563"/>
          </a:xfrm>
          <a:prstGeom prst="line">
            <a:avLst/>
          </a:prstGeom>
          <a:ln w="38100" cmpd="sng">
            <a:solidFill>
              <a:srgbClr val="402B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838200" y="2003425"/>
            <a:ext cx="10515600" cy="27654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DC45447-5550-4D65-B0D1-FC328ECE3C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4854" y="6356350"/>
            <a:ext cx="4622292" cy="36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149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0F9C93C3-172E-BD47-8059-FD9EFE4A5A0A}" type="datetimeFigureOut">
              <a:rPr lang="en-US" smtClean="0"/>
              <a:pPr/>
              <a:t>7/17/24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8CE78-8DE1-7A43-A7E0-D6A106AC096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B0AF62-5C85-47BE-BD9E-746B610B54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4854" y="6356350"/>
            <a:ext cx="4622292" cy="36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366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9884BE42-C1F1-9240-A42A-CE495F81DC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7679" y="1985710"/>
            <a:ext cx="5877587" cy="1004253"/>
          </a:xfrm>
        </p:spPr>
        <p:txBody>
          <a:bodyPr anchor="b">
            <a:noAutofit/>
          </a:bodyPr>
          <a:lstStyle>
            <a:lvl1pPr marL="0" indent="0" algn="l">
              <a:buNone/>
              <a:defRPr sz="3600" b="1" cap="all" spc="3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09764C86-827F-AA4F-B112-9FDD8D0038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7679" y="2986470"/>
            <a:ext cx="5877587" cy="350846"/>
          </a:xfrm>
        </p:spPr>
        <p:txBody>
          <a:bodyPr anchor="t">
            <a:noAutofit/>
          </a:bodyPr>
          <a:lstStyle>
            <a:lvl1pPr marL="0" indent="0" algn="l">
              <a:buNone/>
              <a:defRPr sz="2000" b="0" cap="all" spc="100" baseline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575B6796-76BE-9551-FDC0-05CF961236D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874061" y="1904200"/>
            <a:ext cx="3049600" cy="3049600"/>
          </a:xfrm>
          <a:custGeom>
            <a:avLst/>
            <a:gdLst>
              <a:gd name="connsiteX0" fmla="*/ 0 w 4476750"/>
              <a:gd name="connsiteY0" fmla="*/ 0 h 4953000"/>
              <a:gd name="connsiteX1" fmla="*/ 4476750 w 4476750"/>
              <a:gd name="connsiteY1" fmla="*/ 0 h 4953000"/>
              <a:gd name="connsiteX2" fmla="*/ 4476750 w 4476750"/>
              <a:gd name="connsiteY2" fmla="*/ 4953000 h 4953000"/>
              <a:gd name="connsiteX3" fmla="*/ 0 w 4476750"/>
              <a:gd name="connsiteY3" fmla="*/ 4953000 h 495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76750" h="4953000">
                <a:moveTo>
                  <a:pt x="0" y="0"/>
                </a:moveTo>
                <a:lnTo>
                  <a:pt x="4476750" y="0"/>
                </a:lnTo>
                <a:lnTo>
                  <a:pt x="4476750" y="4953000"/>
                </a:lnTo>
                <a:lnTo>
                  <a:pt x="0" y="4953000"/>
                </a:lnTo>
                <a:close/>
              </a:path>
            </a:pathLst>
          </a:custGeom>
          <a:pattFill prst="solidDmnd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19050">
            <a:solidFill>
              <a:schemeClr val="bg2">
                <a:lumMod val="75000"/>
              </a:schemeClr>
            </a:solidFill>
          </a:ln>
        </p:spPr>
        <p:txBody>
          <a:bodyPr wrap="square" anchor="ctr">
            <a:noAutofit/>
          </a:bodyPr>
          <a:lstStyle>
            <a:lvl1pPr algn="ctr">
              <a:defRPr sz="11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1">
            <a:extLst>
              <a:ext uri="{FF2B5EF4-FFF2-40B4-BE49-F238E27FC236}">
                <a16:creationId xmlns:a16="http://schemas.microsoft.com/office/drawing/2014/main" id="{2D588334-4145-539C-056F-82368490C92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35029" y="3829659"/>
            <a:ext cx="4581779" cy="448035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1" i="0" spc="1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AF03F172-14E0-EDC8-CBDA-EA6633F2D71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207679" y="3520684"/>
            <a:ext cx="1105104" cy="1105104"/>
          </a:xfrm>
          <a:custGeom>
            <a:avLst/>
            <a:gdLst>
              <a:gd name="connsiteX0" fmla="*/ 0 w 4476750"/>
              <a:gd name="connsiteY0" fmla="*/ 0 h 4953000"/>
              <a:gd name="connsiteX1" fmla="*/ 4476750 w 4476750"/>
              <a:gd name="connsiteY1" fmla="*/ 0 h 4953000"/>
              <a:gd name="connsiteX2" fmla="*/ 4476750 w 4476750"/>
              <a:gd name="connsiteY2" fmla="*/ 4953000 h 4953000"/>
              <a:gd name="connsiteX3" fmla="*/ 0 w 4476750"/>
              <a:gd name="connsiteY3" fmla="*/ 4953000 h 495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76750" h="4953000">
                <a:moveTo>
                  <a:pt x="0" y="0"/>
                </a:moveTo>
                <a:lnTo>
                  <a:pt x="4476750" y="0"/>
                </a:lnTo>
                <a:lnTo>
                  <a:pt x="4476750" y="4953000"/>
                </a:lnTo>
                <a:lnTo>
                  <a:pt x="0" y="4953000"/>
                </a:lnTo>
                <a:close/>
              </a:path>
            </a:pathLst>
          </a:custGeom>
          <a:pattFill prst="solidDmnd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19050">
            <a:noFill/>
          </a:ln>
        </p:spPr>
        <p:txBody>
          <a:bodyPr wrap="square" anchor="ctr">
            <a:noAutofit/>
          </a:bodyPr>
          <a:lstStyle>
            <a:lvl1pPr algn="ctr">
              <a:defRPr sz="11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CD3AC55-AA04-97F3-5573-8B7A7D4A2980}"/>
              </a:ext>
            </a:extLst>
          </p:cNvPr>
          <p:cNvGrpSpPr/>
          <p:nvPr userDrawn="1"/>
        </p:nvGrpSpPr>
        <p:grpSpPr>
          <a:xfrm>
            <a:off x="5004218" y="6317592"/>
            <a:ext cx="2183565" cy="475703"/>
            <a:chOff x="4966490" y="6317592"/>
            <a:chExt cx="2183565" cy="47570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AA1C8AE-5CA3-5B27-43ED-9C5CB0C9B03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37149" b="-17775"/>
            <a:stretch/>
          </p:blipFill>
          <p:spPr>
            <a:xfrm>
              <a:off x="5825077" y="6329246"/>
              <a:ext cx="1324978" cy="45239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DEE6B6D-D71F-227B-3A64-824C6EB7ED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6490" y="6317592"/>
              <a:ext cx="858587" cy="4757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858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9884BE42-C1F1-9240-A42A-CE495F81DC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8018" y="2401346"/>
            <a:ext cx="8335963" cy="1004253"/>
          </a:xfrm>
        </p:spPr>
        <p:txBody>
          <a:bodyPr anchor="b">
            <a:noAutofit/>
          </a:bodyPr>
          <a:lstStyle>
            <a:lvl1pPr marL="0" indent="0" algn="ctr">
              <a:buNone/>
              <a:defRPr sz="5400" b="1" cap="all" spc="3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09764C86-827F-AA4F-B112-9FDD8D0038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8018" y="3429000"/>
            <a:ext cx="8335963" cy="1004253"/>
          </a:xfrm>
        </p:spPr>
        <p:txBody>
          <a:bodyPr anchor="t">
            <a:noAutofit/>
          </a:bodyPr>
          <a:lstStyle>
            <a:lvl1pPr marL="0" indent="0" algn="ctr">
              <a:buNone/>
              <a:defRPr sz="1800" b="0" cap="all" spc="3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3AD9375-B439-CEE5-BC51-5325AA56A8A7}"/>
              </a:ext>
            </a:extLst>
          </p:cNvPr>
          <p:cNvGrpSpPr/>
          <p:nvPr userDrawn="1"/>
        </p:nvGrpSpPr>
        <p:grpSpPr>
          <a:xfrm>
            <a:off x="5004218" y="6317592"/>
            <a:ext cx="2183565" cy="475703"/>
            <a:chOff x="4966490" y="6317592"/>
            <a:chExt cx="2183565" cy="47570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0379AFF-EDD0-55CF-1D5B-B81015A5C53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37149" b="-17775"/>
            <a:stretch/>
          </p:blipFill>
          <p:spPr>
            <a:xfrm>
              <a:off x="5825077" y="6329246"/>
              <a:ext cx="1324978" cy="45239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135AB3D-A579-A53E-44C3-E3F8D17A47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6490" y="6317592"/>
              <a:ext cx="858587" cy="4757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8154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9884BE42-C1F1-9240-A42A-CE495F81DC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5483" y="914835"/>
            <a:ext cx="10321031" cy="3456682"/>
          </a:xfrm>
        </p:spPr>
        <p:txBody>
          <a:bodyPr anchor="ctr">
            <a:noAutofit/>
          </a:bodyPr>
          <a:lstStyle>
            <a:lvl1pPr marL="0" indent="0" algn="ctr">
              <a:buNone/>
              <a:defRPr sz="4800" b="1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09764C86-827F-AA4F-B112-9FDD8D0038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8018" y="4568333"/>
            <a:ext cx="8335963" cy="1004253"/>
          </a:xfrm>
        </p:spPr>
        <p:txBody>
          <a:bodyPr anchor="t">
            <a:noAutofit/>
          </a:bodyPr>
          <a:lstStyle>
            <a:lvl1pPr marL="0" indent="0" algn="l">
              <a:buNone/>
              <a:defRPr sz="1800" b="0" spc="1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1111778-E07C-5605-27E9-344BBC57BF75}"/>
              </a:ext>
            </a:extLst>
          </p:cNvPr>
          <p:cNvGrpSpPr/>
          <p:nvPr userDrawn="1"/>
        </p:nvGrpSpPr>
        <p:grpSpPr>
          <a:xfrm>
            <a:off x="5004218" y="6317592"/>
            <a:ext cx="2183565" cy="475703"/>
            <a:chOff x="4966490" y="6317592"/>
            <a:chExt cx="2183565" cy="47570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5D250B6-3607-A9E5-92FA-5EB53E17B99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37149" b="-17775"/>
            <a:stretch/>
          </p:blipFill>
          <p:spPr>
            <a:xfrm>
              <a:off x="5825077" y="6329246"/>
              <a:ext cx="1324978" cy="452396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2B3B253-4DC0-B74E-199B-270EF7651C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6490" y="6317592"/>
              <a:ext cx="858587" cy="4757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8486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>
            <a:off x="1204096" y="5328249"/>
            <a:ext cx="9783807" cy="120624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b="1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6782" y="1974527"/>
            <a:ext cx="8098436" cy="3110051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417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normAutofit/>
          </a:bodyPr>
          <a:lstStyle/>
          <a:p>
            <a:r>
              <a:t>Title Text</a:t>
            </a:r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D8D8D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9" r:id="rId3"/>
    <p:sldLayoutId id="2147483670" r:id="rId4"/>
    <p:sldLayoutId id="2147483671" r:id="rId5"/>
    <p:sldLayoutId id="2147483672" r:id="rId6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rgbClr val="333333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rgbClr val="333333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rgbClr val="333333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rgbClr val="333333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rgbClr val="333333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rgbClr val="333333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rgbClr val="333333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rgbClr val="333333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rgbClr val="333333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230188" marR="0" indent="-158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chemeClr val="accent2"/>
        </a:buClr>
        <a:buSzPct val="100000"/>
        <a:buFont typeface="Arial"/>
        <a:buChar char="•"/>
        <a:tabLst>
          <a:tab pos="215900" algn="l"/>
        </a:tabLst>
        <a:defRPr sz="2400" b="0" i="0" u="none" strike="noStrike" cap="none" spc="0" baseline="0">
          <a:solidFill>
            <a:srgbClr val="333333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731519" marR="0" indent="-27431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chemeClr val="accent2"/>
        </a:buClr>
        <a:buSzPct val="100000"/>
        <a:buFont typeface="Arial"/>
        <a:buChar char="•"/>
        <a:tabLst>
          <a:tab pos="215900" algn="l"/>
        </a:tabLst>
        <a:defRPr sz="2400" b="0" i="0" u="none" strike="noStrike" cap="none" spc="0" baseline="0">
          <a:solidFill>
            <a:srgbClr val="333333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12192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chemeClr val="accent2"/>
        </a:buClr>
        <a:buSzPct val="100000"/>
        <a:buFont typeface="Arial"/>
        <a:buChar char="•"/>
        <a:tabLst>
          <a:tab pos="215900" algn="l"/>
        </a:tabLst>
        <a:defRPr sz="2400" b="0" i="0" u="none" strike="noStrike" cap="none" spc="0" baseline="0">
          <a:solidFill>
            <a:srgbClr val="333333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17145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chemeClr val="accent2"/>
        </a:buClr>
        <a:buSzPct val="100000"/>
        <a:buFont typeface="Arial"/>
        <a:buChar char="•"/>
        <a:tabLst>
          <a:tab pos="215900" algn="l"/>
        </a:tabLst>
        <a:defRPr sz="2400" b="0" i="0" u="none" strike="noStrike" cap="none" spc="0" baseline="0">
          <a:solidFill>
            <a:srgbClr val="333333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21717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chemeClr val="accent2"/>
        </a:buClr>
        <a:buSzPct val="100000"/>
        <a:buFont typeface="Arial"/>
        <a:buChar char="•"/>
        <a:tabLst>
          <a:tab pos="215900" algn="l"/>
        </a:tabLst>
        <a:defRPr sz="2400" b="0" i="0" u="none" strike="noStrike" cap="none" spc="0" baseline="0">
          <a:solidFill>
            <a:srgbClr val="333333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25908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chemeClr val="accent2"/>
        </a:buClr>
        <a:buSzPct val="100000"/>
        <a:buFont typeface="Arial"/>
        <a:buChar char="•"/>
        <a:tabLst>
          <a:tab pos="215900" algn="l"/>
        </a:tabLst>
        <a:defRPr sz="2400" b="0" i="0" u="none" strike="noStrike" cap="none" spc="0" baseline="0">
          <a:solidFill>
            <a:srgbClr val="333333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30480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chemeClr val="accent2"/>
        </a:buClr>
        <a:buSzPct val="100000"/>
        <a:buFont typeface="Arial"/>
        <a:buChar char="•"/>
        <a:tabLst>
          <a:tab pos="215900" algn="l"/>
        </a:tabLst>
        <a:defRPr sz="2400" b="0" i="0" u="none" strike="noStrike" cap="none" spc="0" baseline="0">
          <a:solidFill>
            <a:srgbClr val="333333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35052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chemeClr val="accent2"/>
        </a:buClr>
        <a:buSzPct val="100000"/>
        <a:buFont typeface="Arial"/>
        <a:buChar char="•"/>
        <a:tabLst>
          <a:tab pos="215900" algn="l"/>
        </a:tabLst>
        <a:defRPr sz="2400" b="0" i="0" u="none" strike="noStrike" cap="none" spc="0" baseline="0">
          <a:solidFill>
            <a:srgbClr val="333333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39624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chemeClr val="accent2"/>
        </a:buClr>
        <a:buSzPct val="100000"/>
        <a:buFont typeface="Arial"/>
        <a:buChar char="•"/>
        <a:tabLst>
          <a:tab pos="215900" algn="l"/>
        </a:tabLst>
        <a:defRPr sz="2400" b="0" i="0" u="none" strike="noStrike" cap="none" spc="0" baseline="0">
          <a:solidFill>
            <a:srgbClr val="333333"/>
          </a:solidFill>
          <a:uFillTx/>
          <a:latin typeface="Calibri Light"/>
          <a:ea typeface="Calibri Light"/>
          <a:cs typeface="Calibri Light"/>
          <a:sym typeface="Calibri Light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 Light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 Light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 Light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 Light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 Light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 Light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 Light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 Light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3046AB-7B21-A34E-9497-27A94F202B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C0091603-2EBB-02FB-3F58-627ED85AF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070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7" r:id="rId5"/>
    <p:sldLayoutId id="2147483668" r:id="rId6"/>
    <p:sldLayoutId id="214748366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3AB688-A39C-5B4F-9A68-C7081C2EA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4293" y="68345"/>
            <a:ext cx="7817708" cy="67896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26D60F-B64E-5349-9F36-3AE876C0A01F}"/>
              </a:ext>
            </a:extLst>
          </p:cNvPr>
          <p:cNvSpPr txBox="1"/>
          <p:nvPr/>
        </p:nvSpPr>
        <p:spPr>
          <a:xfrm>
            <a:off x="213757" y="1288971"/>
            <a:ext cx="432261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Microbiome educates, trains, orchestrates and coordinates systemic immune responses!</a:t>
            </a:r>
          </a:p>
        </p:txBody>
      </p:sp>
    </p:spTree>
    <p:extLst>
      <p:ext uri="{BB962C8B-B14F-4D97-AF65-F5344CB8AC3E}">
        <p14:creationId xmlns:p14="http://schemas.microsoft.com/office/powerpoint/2010/main" val="124623033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B9FA8B-8AE8-86ED-7935-6D491889C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637" y="4907"/>
            <a:ext cx="7302843" cy="685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68652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a human body&#10;&#10;Description automatically generated">
            <a:extLst>
              <a:ext uri="{FF2B5EF4-FFF2-40B4-BE49-F238E27FC236}">
                <a16:creationId xmlns:a16="http://schemas.microsoft.com/office/drawing/2014/main" id="{E5528ECC-E119-5BBC-0FD4-C0D313A087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395"/>
          <a:stretch/>
        </p:blipFill>
        <p:spPr>
          <a:xfrm>
            <a:off x="1594419" y="0"/>
            <a:ext cx="9848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16532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0DB649B1-90B9-2886-B5F5-957B084B1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9120" y="0"/>
            <a:ext cx="84737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66178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a nervous system&#10;&#10;Description automatically generated">
            <a:extLst>
              <a:ext uri="{FF2B5EF4-FFF2-40B4-BE49-F238E27FC236}">
                <a16:creationId xmlns:a16="http://schemas.microsoft.com/office/drawing/2014/main" id="{1DDFB0B4-B083-4C85-09AF-D43862E94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589" y="1"/>
            <a:ext cx="8684232" cy="691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98666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4D1429-CC4E-2445-FA2F-48FF40D93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186180" cy="60616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7C8C0D-57A4-78E2-712A-B84BC8AE0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68" y="6216479"/>
            <a:ext cx="5195461" cy="4932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BE13BB-86AA-5FAD-C18E-0F3818543FFB}"/>
              </a:ext>
            </a:extLst>
          </p:cNvPr>
          <p:cNvSpPr txBox="1"/>
          <p:nvPr/>
        </p:nvSpPr>
        <p:spPr>
          <a:xfrm>
            <a:off x="8285034" y="623369"/>
            <a:ext cx="307683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An impaired intestinal barrier function can be detrimental to the host as it may allow the translocation of luminal antigens and toxins into the subepithelial tissue and bloodstream.</a:t>
            </a:r>
          </a:p>
          <a:p>
            <a:endParaRPr lang="en-US" sz="2400" dirty="0"/>
          </a:p>
          <a:p>
            <a:r>
              <a:rPr lang="en-US" sz="2400" dirty="0"/>
              <a:t>…psychosocial stress is one of the factors that can increase intestinal permeability…</a:t>
            </a:r>
          </a:p>
        </p:txBody>
      </p:sp>
    </p:spTree>
    <p:extLst>
      <p:ext uri="{BB962C8B-B14F-4D97-AF65-F5344CB8AC3E}">
        <p14:creationId xmlns:p14="http://schemas.microsoft.com/office/powerpoint/2010/main" val="2451814784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09A9558C-E8D6-CE2B-0647-1D09A90A4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936" y="0"/>
            <a:ext cx="68181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114317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2A088CF-A705-3CBF-9C11-EF6A6AB08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3154"/>
            <a:ext cx="12182042" cy="510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68911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sky, water, plant&#10;&#10;Description automatically generated">
            <a:extLst>
              <a:ext uri="{FF2B5EF4-FFF2-40B4-BE49-F238E27FC236}">
                <a16:creationId xmlns:a16="http://schemas.microsoft.com/office/drawing/2014/main" id="{2CD053A1-4067-7917-4B82-0DC576B5EA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994"/>
          <a:stretch/>
        </p:blipFill>
        <p:spPr>
          <a:xfrm>
            <a:off x="-55005" y="543697"/>
            <a:ext cx="6060949" cy="5362833"/>
          </a:xfrm>
          <a:prstGeom prst="rect">
            <a:avLst/>
          </a:prstGeom>
        </p:spPr>
      </p:pic>
      <p:pic>
        <p:nvPicPr>
          <p:cNvPr id="3" name="Picture 2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C546FC82-841C-29E3-B4B8-A7F154E41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6057" y="308919"/>
            <a:ext cx="5799997" cy="569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5213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8" name="Group"/>
          <p:cNvGrpSpPr/>
          <p:nvPr/>
        </p:nvGrpSpPr>
        <p:grpSpPr>
          <a:xfrm>
            <a:off x="2469942" y="4794968"/>
            <a:ext cx="7252115" cy="1613599"/>
            <a:chOff x="0" y="0"/>
            <a:chExt cx="7252114" cy="1613598"/>
          </a:xfrm>
        </p:grpSpPr>
        <p:sp>
          <p:nvSpPr>
            <p:cNvPr id="2336" name="Shape"/>
            <p:cNvSpPr/>
            <p:nvPr/>
          </p:nvSpPr>
          <p:spPr>
            <a:xfrm>
              <a:off x="0" y="19009"/>
              <a:ext cx="2112848" cy="15945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9" y="0"/>
                  </a:moveTo>
                  <a:lnTo>
                    <a:pt x="0" y="17990"/>
                  </a:lnTo>
                  <a:lnTo>
                    <a:pt x="863" y="18900"/>
                  </a:lnTo>
                  <a:lnTo>
                    <a:pt x="10801" y="2346"/>
                  </a:lnTo>
                  <a:lnTo>
                    <a:pt x="20737" y="18900"/>
                  </a:lnTo>
                  <a:lnTo>
                    <a:pt x="21600" y="17990"/>
                  </a:lnTo>
                  <a:lnTo>
                    <a:pt x="10801" y="2"/>
                  </a:lnTo>
                  <a:lnTo>
                    <a:pt x="10801" y="0"/>
                  </a:lnTo>
                  <a:lnTo>
                    <a:pt x="10799" y="0"/>
                  </a:lnTo>
                  <a:close/>
                  <a:moveTo>
                    <a:pt x="10799" y="6918"/>
                  </a:moveTo>
                  <a:lnTo>
                    <a:pt x="2532" y="20690"/>
                  </a:lnTo>
                  <a:lnTo>
                    <a:pt x="3395" y="21600"/>
                  </a:lnTo>
                  <a:lnTo>
                    <a:pt x="10801" y="9265"/>
                  </a:lnTo>
                  <a:lnTo>
                    <a:pt x="18191" y="21576"/>
                  </a:lnTo>
                  <a:lnTo>
                    <a:pt x="19054" y="20668"/>
                  </a:lnTo>
                  <a:lnTo>
                    <a:pt x="10801" y="6920"/>
                  </a:lnTo>
                  <a:lnTo>
                    <a:pt x="10801" y="6918"/>
                  </a:lnTo>
                  <a:lnTo>
                    <a:pt x="10799" y="6918"/>
                  </a:lnTo>
                  <a:close/>
                </a:path>
              </a:pathLst>
            </a:custGeom>
            <a:solidFill>
              <a:srgbClr val="EFECF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2337" name="Shape"/>
            <p:cNvSpPr/>
            <p:nvPr/>
          </p:nvSpPr>
          <p:spPr>
            <a:xfrm>
              <a:off x="5139266" y="0"/>
              <a:ext cx="2112849" cy="1594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9" y="0"/>
                  </a:moveTo>
                  <a:lnTo>
                    <a:pt x="0" y="17990"/>
                  </a:lnTo>
                  <a:lnTo>
                    <a:pt x="863" y="18900"/>
                  </a:lnTo>
                  <a:lnTo>
                    <a:pt x="10801" y="2346"/>
                  </a:lnTo>
                  <a:lnTo>
                    <a:pt x="20737" y="18900"/>
                  </a:lnTo>
                  <a:lnTo>
                    <a:pt x="21600" y="17990"/>
                  </a:lnTo>
                  <a:lnTo>
                    <a:pt x="10801" y="2"/>
                  </a:lnTo>
                  <a:lnTo>
                    <a:pt x="10801" y="0"/>
                  </a:lnTo>
                  <a:lnTo>
                    <a:pt x="10799" y="0"/>
                  </a:lnTo>
                  <a:close/>
                  <a:moveTo>
                    <a:pt x="10799" y="6918"/>
                  </a:moveTo>
                  <a:lnTo>
                    <a:pt x="2532" y="20690"/>
                  </a:lnTo>
                  <a:lnTo>
                    <a:pt x="3395" y="21600"/>
                  </a:lnTo>
                  <a:lnTo>
                    <a:pt x="10801" y="9265"/>
                  </a:lnTo>
                  <a:lnTo>
                    <a:pt x="18191" y="21576"/>
                  </a:lnTo>
                  <a:lnTo>
                    <a:pt x="19054" y="20668"/>
                  </a:lnTo>
                  <a:lnTo>
                    <a:pt x="10801" y="6920"/>
                  </a:lnTo>
                  <a:lnTo>
                    <a:pt x="10801" y="6918"/>
                  </a:lnTo>
                  <a:lnTo>
                    <a:pt x="10799" y="6918"/>
                  </a:lnTo>
                  <a:close/>
                </a:path>
              </a:pathLst>
            </a:custGeom>
            <a:solidFill>
              <a:srgbClr val="EFECF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2341" name="Group"/>
          <p:cNvGrpSpPr/>
          <p:nvPr/>
        </p:nvGrpSpPr>
        <p:grpSpPr>
          <a:xfrm>
            <a:off x="2469942" y="6014168"/>
            <a:ext cx="7252115" cy="1613599"/>
            <a:chOff x="0" y="0"/>
            <a:chExt cx="7252114" cy="1613598"/>
          </a:xfrm>
        </p:grpSpPr>
        <p:sp>
          <p:nvSpPr>
            <p:cNvPr id="2339" name="Shape"/>
            <p:cNvSpPr/>
            <p:nvPr/>
          </p:nvSpPr>
          <p:spPr>
            <a:xfrm>
              <a:off x="0" y="19009"/>
              <a:ext cx="2112848" cy="15945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9" y="0"/>
                  </a:moveTo>
                  <a:lnTo>
                    <a:pt x="0" y="17990"/>
                  </a:lnTo>
                  <a:lnTo>
                    <a:pt x="863" y="18900"/>
                  </a:lnTo>
                  <a:lnTo>
                    <a:pt x="10801" y="2346"/>
                  </a:lnTo>
                  <a:lnTo>
                    <a:pt x="20737" y="18900"/>
                  </a:lnTo>
                  <a:lnTo>
                    <a:pt x="21600" y="17990"/>
                  </a:lnTo>
                  <a:lnTo>
                    <a:pt x="10801" y="2"/>
                  </a:lnTo>
                  <a:lnTo>
                    <a:pt x="10801" y="0"/>
                  </a:lnTo>
                  <a:lnTo>
                    <a:pt x="10799" y="0"/>
                  </a:lnTo>
                  <a:close/>
                  <a:moveTo>
                    <a:pt x="10799" y="6918"/>
                  </a:moveTo>
                  <a:lnTo>
                    <a:pt x="2532" y="20690"/>
                  </a:lnTo>
                  <a:lnTo>
                    <a:pt x="3395" y="21600"/>
                  </a:lnTo>
                  <a:lnTo>
                    <a:pt x="10801" y="9265"/>
                  </a:lnTo>
                  <a:lnTo>
                    <a:pt x="18191" y="21576"/>
                  </a:lnTo>
                  <a:lnTo>
                    <a:pt x="19054" y="20668"/>
                  </a:lnTo>
                  <a:lnTo>
                    <a:pt x="10801" y="6920"/>
                  </a:lnTo>
                  <a:lnTo>
                    <a:pt x="10801" y="6918"/>
                  </a:lnTo>
                  <a:lnTo>
                    <a:pt x="10799" y="6918"/>
                  </a:lnTo>
                  <a:close/>
                </a:path>
              </a:pathLst>
            </a:custGeom>
            <a:solidFill>
              <a:srgbClr val="EFECF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2340" name="Shape"/>
            <p:cNvSpPr/>
            <p:nvPr/>
          </p:nvSpPr>
          <p:spPr>
            <a:xfrm>
              <a:off x="5139266" y="0"/>
              <a:ext cx="2112849" cy="1594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9" y="0"/>
                  </a:moveTo>
                  <a:lnTo>
                    <a:pt x="0" y="17990"/>
                  </a:lnTo>
                  <a:lnTo>
                    <a:pt x="863" y="18900"/>
                  </a:lnTo>
                  <a:lnTo>
                    <a:pt x="10801" y="2346"/>
                  </a:lnTo>
                  <a:lnTo>
                    <a:pt x="20737" y="18900"/>
                  </a:lnTo>
                  <a:lnTo>
                    <a:pt x="21600" y="17990"/>
                  </a:lnTo>
                  <a:lnTo>
                    <a:pt x="10801" y="2"/>
                  </a:lnTo>
                  <a:lnTo>
                    <a:pt x="10801" y="0"/>
                  </a:lnTo>
                  <a:lnTo>
                    <a:pt x="10799" y="0"/>
                  </a:lnTo>
                  <a:close/>
                  <a:moveTo>
                    <a:pt x="10799" y="6918"/>
                  </a:moveTo>
                  <a:lnTo>
                    <a:pt x="2532" y="20690"/>
                  </a:lnTo>
                  <a:lnTo>
                    <a:pt x="3395" y="21600"/>
                  </a:lnTo>
                  <a:lnTo>
                    <a:pt x="10801" y="9265"/>
                  </a:lnTo>
                  <a:lnTo>
                    <a:pt x="18191" y="21576"/>
                  </a:lnTo>
                  <a:lnTo>
                    <a:pt x="19054" y="20668"/>
                  </a:lnTo>
                  <a:lnTo>
                    <a:pt x="10801" y="6920"/>
                  </a:lnTo>
                  <a:lnTo>
                    <a:pt x="10801" y="6918"/>
                  </a:lnTo>
                  <a:lnTo>
                    <a:pt x="10799" y="6918"/>
                  </a:lnTo>
                  <a:close/>
                </a:path>
              </a:pathLst>
            </a:custGeom>
            <a:solidFill>
              <a:srgbClr val="EFECF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2344" name="Group"/>
          <p:cNvGrpSpPr/>
          <p:nvPr/>
        </p:nvGrpSpPr>
        <p:grpSpPr>
          <a:xfrm>
            <a:off x="-99691" y="2342748"/>
            <a:ext cx="12391382" cy="1594590"/>
            <a:chOff x="0" y="0"/>
            <a:chExt cx="12391380" cy="1594588"/>
          </a:xfrm>
        </p:grpSpPr>
        <p:sp>
          <p:nvSpPr>
            <p:cNvPr id="2342" name="Shape"/>
            <p:cNvSpPr/>
            <p:nvPr/>
          </p:nvSpPr>
          <p:spPr>
            <a:xfrm>
              <a:off x="0" y="0"/>
              <a:ext cx="2112848" cy="1594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9" y="0"/>
                  </a:moveTo>
                  <a:lnTo>
                    <a:pt x="0" y="17990"/>
                  </a:lnTo>
                  <a:lnTo>
                    <a:pt x="863" y="18900"/>
                  </a:lnTo>
                  <a:lnTo>
                    <a:pt x="10801" y="2346"/>
                  </a:lnTo>
                  <a:lnTo>
                    <a:pt x="20737" y="18900"/>
                  </a:lnTo>
                  <a:lnTo>
                    <a:pt x="21600" y="17990"/>
                  </a:lnTo>
                  <a:lnTo>
                    <a:pt x="10801" y="2"/>
                  </a:lnTo>
                  <a:lnTo>
                    <a:pt x="10801" y="0"/>
                  </a:lnTo>
                  <a:lnTo>
                    <a:pt x="10799" y="0"/>
                  </a:lnTo>
                  <a:close/>
                  <a:moveTo>
                    <a:pt x="10799" y="6918"/>
                  </a:moveTo>
                  <a:lnTo>
                    <a:pt x="2532" y="20690"/>
                  </a:lnTo>
                  <a:lnTo>
                    <a:pt x="3395" y="21600"/>
                  </a:lnTo>
                  <a:lnTo>
                    <a:pt x="10801" y="9265"/>
                  </a:lnTo>
                  <a:lnTo>
                    <a:pt x="18191" y="21576"/>
                  </a:lnTo>
                  <a:lnTo>
                    <a:pt x="19054" y="20668"/>
                  </a:lnTo>
                  <a:lnTo>
                    <a:pt x="10801" y="6920"/>
                  </a:lnTo>
                  <a:lnTo>
                    <a:pt x="10801" y="6918"/>
                  </a:lnTo>
                  <a:lnTo>
                    <a:pt x="10799" y="6918"/>
                  </a:lnTo>
                  <a:close/>
                </a:path>
              </a:pathLst>
            </a:custGeom>
            <a:solidFill>
              <a:srgbClr val="EFECF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2343" name="Shape"/>
            <p:cNvSpPr/>
            <p:nvPr/>
          </p:nvSpPr>
          <p:spPr>
            <a:xfrm>
              <a:off x="10278533" y="0"/>
              <a:ext cx="2112848" cy="1594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9" y="0"/>
                  </a:moveTo>
                  <a:lnTo>
                    <a:pt x="0" y="17990"/>
                  </a:lnTo>
                  <a:lnTo>
                    <a:pt x="863" y="18900"/>
                  </a:lnTo>
                  <a:lnTo>
                    <a:pt x="10801" y="2346"/>
                  </a:lnTo>
                  <a:lnTo>
                    <a:pt x="20737" y="18900"/>
                  </a:lnTo>
                  <a:lnTo>
                    <a:pt x="21600" y="17990"/>
                  </a:lnTo>
                  <a:lnTo>
                    <a:pt x="10801" y="2"/>
                  </a:lnTo>
                  <a:lnTo>
                    <a:pt x="10801" y="0"/>
                  </a:lnTo>
                  <a:lnTo>
                    <a:pt x="10799" y="0"/>
                  </a:lnTo>
                  <a:close/>
                  <a:moveTo>
                    <a:pt x="10799" y="6918"/>
                  </a:moveTo>
                  <a:lnTo>
                    <a:pt x="2532" y="20690"/>
                  </a:lnTo>
                  <a:lnTo>
                    <a:pt x="3395" y="21600"/>
                  </a:lnTo>
                  <a:lnTo>
                    <a:pt x="10801" y="9265"/>
                  </a:lnTo>
                  <a:lnTo>
                    <a:pt x="18191" y="21576"/>
                  </a:lnTo>
                  <a:lnTo>
                    <a:pt x="19054" y="20668"/>
                  </a:lnTo>
                  <a:lnTo>
                    <a:pt x="10801" y="6920"/>
                  </a:lnTo>
                  <a:lnTo>
                    <a:pt x="10801" y="6918"/>
                  </a:lnTo>
                  <a:lnTo>
                    <a:pt x="10799" y="6918"/>
                  </a:lnTo>
                  <a:close/>
                </a:path>
              </a:pathLst>
            </a:custGeom>
            <a:solidFill>
              <a:srgbClr val="EFECF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2347" name="Group"/>
          <p:cNvGrpSpPr/>
          <p:nvPr/>
        </p:nvGrpSpPr>
        <p:grpSpPr>
          <a:xfrm>
            <a:off x="-99691" y="3561948"/>
            <a:ext cx="12391382" cy="1594590"/>
            <a:chOff x="0" y="0"/>
            <a:chExt cx="12391380" cy="1594588"/>
          </a:xfrm>
        </p:grpSpPr>
        <p:sp>
          <p:nvSpPr>
            <p:cNvPr id="2345" name="Shape"/>
            <p:cNvSpPr/>
            <p:nvPr/>
          </p:nvSpPr>
          <p:spPr>
            <a:xfrm>
              <a:off x="0" y="0"/>
              <a:ext cx="2112848" cy="1594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9" y="0"/>
                  </a:moveTo>
                  <a:lnTo>
                    <a:pt x="0" y="17990"/>
                  </a:lnTo>
                  <a:lnTo>
                    <a:pt x="863" y="18900"/>
                  </a:lnTo>
                  <a:lnTo>
                    <a:pt x="10801" y="2346"/>
                  </a:lnTo>
                  <a:lnTo>
                    <a:pt x="20737" y="18900"/>
                  </a:lnTo>
                  <a:lnTo>
                    <a:pt x="21600" y="17990"/>
                  </a:lnTo>
                  <a:lnTo>
                    <a:pt x="10801" y="2"/>
                  </a:lnTo>
                  <a:lnTo>
                    <a:pt x="10801" y="0"/>
                  </a:lnTo>
                  <a:lnTo>
                    <a:pt x="10799" y="0"/>
                  </a:lnTo>
                  <a:close/>
                  <a:moveTo>
                    <a:pt x="10799" y="6918"/>
                  </a:moveTo>
                  <a:lnTo>
                    <a:pt x="2532" y="20690"/>
                  </a:lnTo>
                  <a:lnTo>
                    <a:pt x="3395" y="21600"/>
                  </a:lnTo>
                  <a:lnTo>
                    <a:pt x="10801" y="9265"/>
                  </a:lnTo>
                  <a:lnTo>
                    <a:pt x="18191" y="21576"/>
                  </a:lnTo>
                  <a:lnTo>
                    <a:pt x="19054" y="20668"/>
                  </a:lnTo>
                  <a:lnTo>
                    <a:pt x="10801" y="6920"/>
                  </a:lnTo>
                  <a:lnTo>
                    <a:pt x="10801" y="6918"/>
                  </a:lnTo>
                  <a:lnTo>
                    <a:pt x="10799" y="6918"/>
                  </a:lnTo>
                  <a:close/>
                </a:path>
              </a:pathLst>
            </a:custGeom>
            <a:solidFill>
              <a:srgbClr val="EFECF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2346" name="Shape"/>
            <p:cNvSpPr/>
            <p:nvPr/>
          </p:nvSpPr>
          <p:spPr>
            <a:xfrm>
              <a:off x="10278533" y="0"/>
              <a:ext cx="2112848" cy="1594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9" y="0"/>
                  </a:moveTo>
                  <a:lnTo>
                    <a:pt x="0" y="17990"/>
                  </a:lnTo>
                  <a:lnTo>
                    <a:pt x="863" y="18900"/>
                  </a:lnTo>
                  <a:lnTo>
                    <a:pt x="10801" y="2346"/>
                  </a:lnTo>
                  <a:lnTo>
                    <a:pt x="20737" y="18900"/>
                  </a:lnTo>
                  <a:lnTo>
                    <a:pt x="21600" y="17990"/>
                  </a:lnTo>
                  <a:lnTo>
                    <a:pt x="10801" y="2"/>
                  </a:lnTo>
                  <a:lnTo>
                    <a:pt x="10801" y="0"/>
                  </a:lnTo>
                  <a:lnTo>
                    <a:pt x="10799" y="0"/>
                  </a:lnTo>
                  <a:close/>
                  <a:moveTo>
                    <a:pt x="10799" y="6918"/>
                  </a:moveTo>
                  <a:lnTo>
                    <a:pt x="2532" y="20690"/>
                  </a:lnTo>
                  <a:lnTo>
                    <a:pt x="3395" y="21600"/>
                  </a:lnTo>
                  <a:lnTo>
                    <a:pt x="10801" y="9265"/>
                  </a:lnTo>
                  <a:lnTo>
                    <a:pt x="18191" y="21576"/>
                  </a:lnTo>
                  <a:lnTo>
                    <a:pt x="19054" y="20668"/>
                  </a:lnTo>
                  <a:lnTo>
                    <a:pt x="10801" y="6920"/>
                  </a:lnTo>
                  <a:lnTo>
                    <a:pt x="10801" y="6918"/>
                  </a:lnTo>
                  <a:lnTo>
                    <a:pt x="10799" y="6918"/>
                  </a:lnTo>
                  <a:close/>
                </a:path>
              </a:pathLst>
            </a:custGeom>
            <a:solidFill>
              <a:srgbClr val="EFECF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2350" name="Group"/>
          <p:cNvGrpSpPr/>
          <p:nvPr/>
        </p:nvGrpSpPr>
        <p:grpSpPr>
          <a:xfrm>
            <a:off x="2469943" y="300206"/>
            <a:ext cx="7252115" cy="1613599"/>
            <a:chOff x="0" y="0"/>
            <a:chExt cx="7252114" cy="1613597"/>
          </a:xfrm>
        </p:grpSpPr>
        <p:sp>
          <p:nvSpPr>
            <p:cNvPr id="2348" name="Shape"/>
            <p:cNvSpPr/>
            <p:nvPr/>
          </p:nvSpPr>
          <p:spPr>
            <a:xfrm>
              <a:off x="0" y="19009"/>
              <a:ext cx="2112848" cy="15945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9" y="0"/>
                  </a:moveTo>
                  <a:lnTo>
                    <a:pt x="0" y="17990"/>
                  </a:lnTo>
                  <a:lnTo>
                    <a:pt x="863" y="18900"/>
                  </a:lnTo>
                  <a:lnTo>
                    <a:pt x="10801" y="2346"/>
                  </a:lnTo>
                  <a:lnTo>
                    <a:pt x="20737" y="18900"/>
                  </a:lnTo>
                  <a:lnTo>
                    <a:pt x="21600" y="17990"/>
                  </a:lnTo>
                  <a:lnTo>
                    <a:pt x="10801" y="2"/>
                  </a:lnTo>
                  <a:lnTo>
                    <a:pt x="10801" y="0"/>
                  </a:lnTo>
                  <a:lnTo>
                    <a:pt x="10799" y="0"/>
                  </a:lnTo>
                  <a:close/>
                  <a:moveTo>
                    <a:pt x="10799" y="6918"/>
                  </a:moveTo>
                  <a:lnTo>
                    <a:pt x="2532" y="20690"/>
                  </a:lnTo>
                  <a:lnTo>
                    <a:pt x="3395" y="21600"/>
                  </a:lnTo>
                  <a:lnTo>
                    <a:pt x="10801" y="9265"/>
                  </a:lnTo>
                  <a:lnTo>
                    <a:pt x="18191" y="21576"/>
                  </a:lnTo>
                  <a:lnTo>
                    <a:pt x="19054" y="20668"/>
                  </a:lnTo>
                  <a:lnTo>
                    <a:pt x="10801" y="6920"/>
                  </a:lnTo>
                  <a:lnTo>
                    <a:pt x="10801" y="6918"/>
                  </a:lnTo>
                  <a:lnTo>
                    <a:pt x="10799" y="6918"/>
                  </a:lnTo>
                  <a:close/>
                </a:path>
              </a:pathLst>
            </a:custGeom>
            <a:solidFill>
              <a:srgbClr val="EFECF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2349" name="Shape"/>
            <p:cNvSpPr/>
            <p:nvPr/>
          </p:nvSpPr>
          <p:spPr>
            <a:xfrm>
              <a:off x="5139266" y="0"/>
              <a:ext cx="2112849" cy="1594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9" y="0"/>
                  </a:moveTo>
                  <a:lnTo>
                    <a:pt x="0" y="17990"/>
                  </a:lnTo>
                  <a:lnTo>
                    <a:pt x="863" y="18900"/>
                  </a:lnTo>
                  <a:lnTo>
                    <a:pt x="10801" y="2346"/>
                  </a:lnTo>
                  <a:lnTo>
                    <a:pt x="20737" y="18900"/>
                  </a:lnTo>
                  <a:lnTo>
                    <a:pt x="21600" y="17990"/>
                  </a:lnTo>
                  <a:lnTo>
                    <a:pt x="10801" y="2"/>
                  </a:lnTo>
                  <a:lnTo>
                    <a:pt x="10801" y="0"/>
                  </a:lnTo>
                  <a:lnTo>
                    <a:pt x="10799" y="0"/>
                  </a:lnTo>
                  <a:close/>
                  <a:moveTo>
                    <a:pt x="10799" y="6918"/>
                  </a:moveTo>
                  <a:lnTo>
                    <a:pt x="2532" y="20690"/>
                  </a:lnTo>
                  <a:lnTo>
                    <a:pt x="3395" y="21600"/>
                  </a:lnTo>
                  <a:lnTo>
                    <a:pt x="10801" y="9265"/>
                  </a:lnTo>
                  <a:lnTo>
                    <a:pt x="18191" y="21576"/>
                  </a:lnTo>
                  <a:lnTo>
                    <a:pt x="19054" y="20668"/>
                  </a:lnTo>
                  <a:lnTo>
                    <a:pt x="10801" y="6920"/>
                  </a:lnTo>
                  <a:lnTo>
                    <a:pt x="10801" y="6918"/>
                  </a:lnTo>
                  <a:lnTo>
                    <a:pt x="10799" y="6918"/>
                  </a:lnTo>
                  <a:close/>
                </a:path>
              </a:pathLst>
            </a:custGeom>
            <a:solidFill>
              <a:srgbClr val="EFECF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2353" name="Group"/>
          <p:cNvGrpSpPr/>
          <p:nvPr/>
        </p:nvGrpSpPr>
        <p:grpSpPr>
          <a:xfrm>
            <a:off x="2469943" y="1519406"/>
            <a:ext cx="7252115" cy="1613599"/>
            <a:chOff x="0" y="0"/>
            <a:chExt cx="7252114" cy="1613597"/>
          </a:xfrm>
        </p:grpSpPr>
        <p:sp>
          <p:nvSpPr>
            <p:cNvPr id="2351" name="Shape"/>
            <p:cNvSpPr/>
            <p:nvPr/>
          </p:nvSpPr>
          <p:spPr>
            <a:xfrm>
              <a:off x="0" y="19009"/>
              <a:ext cx="2112848" cy="1594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9" y="0"/>
                  </a:moveTo>
                  <a:lnTo>
                    <a:pt x="0" y="17990"/>
                  </a:lnTo>
                  <a:lnTo>
                    <a:pt x="863" y="18900"/>
                  </a:lnTo>
                  <a:lnTo>
                    <a:pt x="10801" y="2346"/>
                  </a:lnTo>
                  <a:lnTo>
                    <a:pt x="20737" y="18900"/>
                  </a:lnTo>
                  <a:lnTo>
                    <a:pt x="21600" y="17990"/>
                  </a:lnTo>
                  <a:lnTo>
                    <a:pt x="10801" y="2"/>
                  </a:lnTo>
                  <a:lnTo>
                    <a:pt x="10801" y="0"/>
                  </a:lnTo>
                  <a:lnTo>
                    <a:pt x="10799" y="0"/>
                  </a:lnTo>
                  <a:close/>
                  <a:moveTo>
                    <a:pt x="10799" y="6918"/>
                  </a:moveTo>
                  <a:lnTo>
                    <a:pt x="2532" y="20690"/>
                  </a:lnTo>
                  <a:lnTo>
                    <a:pt x="3395" y="21600"/>
                  </a:lnTo>
                  <a:lnTo>
                    <a:pt x="10801" y="9265"/>
                  </a:lnTo>
                  <a:lnTo>
                    <a:pt x="18191" y="21576"/>
                  </a:lnTo>
                  <a:lnTo>
                    <a:pt x="19054" y="20668"/>
                  </a:lnTo>
                  <a:lnTo>
                    <a:pt x="10801" y="6920"/>
                  </a:lnTo>
                  <a:lnTo>
                    <a:pt x="10801" y="6918"/>
                  </a:lnTo>
                  <a:lnTo>
                    <a:pt x="10799" y="6918"/>
                  </a:lnTo>
                  <a:close/>
                </a:path>
              </a:pathLst>
            </a:custGeom>
            <a:solidFill>
              <a:srgbClr val="EFECF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2352" name="Shape"/>
            <p:cNvSpPr/>
            <p:nvPr/>
          </p:nvSpPr>
          <p:spPr>
            <a:xfrm>
              <a:off x="5139266" y="0"/>
              <a:ext cx="2112849" cy="1594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9" y="0"/>
                  </a:moveTo>
                  <a:lnTo>
                    <a:pt x="0" y="17990"/>
                  </a:lnTo>
                  <a:lnTo>
                    <a:pt x="863" y="18900"/>
                  </a:lnTo>
                  <a:lnTo>
                    <a:pt x="10801" y="2346"/>
                  </a:lnTo>
                  <a:lnTo>
                    <a:pt x="20737" y="18900"/>
                  </a:lnTo>
                  <a:lnTo>
                    <a:pt x="21600" y="17990"/>
                  </a:lnTo>
                  <a:lnTo>
                    <a:pt x="10801" y="2"/>
                  </a:lnTo>
                  <a:lnTo>
                    <a:pt x="10801" y="0"/>
                  </a:lnTo>
                  <a:lnTo>
                    <a:pt x="10799" y="0"/>
                  </a:lnTo>
                  <a:close/>
                  <a:moveTo>
                    <a:pt x="10799" y="6918"/>
                  </a:moveTo>
                  <a:lnTo>
                    <a:pt x="2532" y="20690"/>
                  </a:lnTo>
                  <a:lnTo>
                    <a:pt x="3395" y="21600"/>
                  </a:lnTo>
                  <a:lnTo>
                    <a:pt x="10801" y="9265"/>
                  </a:lnTo>
                  <a:lnTo>
                    <a:pt x="18191" y="21576"/>
                  </a:lnTo>
                  <a:lnTo>
                    <a:pt x="19054" y="20668"/>
                  </a:lnTo>
                  <a:lnTo>
                    <a:pt x="10801" y="6920"/>
                  </a:lnTo>
                  <a:lnTo>
                    <a:pt x="10801" y="6918"/>
                  </a:lnTo>
                  <a:lnTo>
                    <a:pt x="10799" y="6918"/>
                  </a:lnTo>
                  <a:close/>
                </a:path>
              </a:pathLst>
            </a:custGeom>
            <a:solidFill>
              <a:srgbClr val="EFECF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2354" name="Oval 2"/>
          <p:cNvSpPr/>
          <p:nvPr/>
        </p:nvSpPr>
        <p:spPr>
          <a:xfrm>
            <a:off x="3808622" y="425056"/>
            <a:ext cx="4574754" cy="4574754"/>
          </a:xfrm>
          <a:prstGeom prst="ellipse">
            <a:avLst/>
          </a:prstGeom>
          <a:solidFill>
            <a:srgbClr val="D6D6D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2357" name="Group"/>
          <p:cNvGrpSpPr/>
          <p:nvPr/>
        </p:nvGrpSpPr>
        <p:grpSpPr>
          <a:xfrm>
            <a:off x="4031256" y="642130"/>
            <a:ext cx="4129485" cy="4136435"/>
            <a:chOff x="0" y="0"/>
            <a:chExt cx="4129484" cy="4136433"/>
          </a:xfrm>
        </p:grpSpPr>
        <p:sp>
          <p:nvSpPr>
            <p:cNvPr id="2355" name="Oval 2"/>
            <p:cNvSpPr/>
            <p:nvPr/>
          </p:nvSpPr>
          <p:spPr>
            <a:xfrm>
              <a:off x="12754" y="0"/>
              <a:ext cx="4103980" cy="4103979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2356" name="image5.jpeg" descr="image5.jpeg"/>
            <p:cNvPicPr>
              <a:picLocks/>
            </p:cNvPicPr>
            <p:nvPr/>
          </p:nvPicPr>
          <p:blipFill>
            <a:blip r:embed="rId2"/>
            <a:srcRect l="4158" t="2" r="7729" b="17339"/>
            <a:stretch>
              <a:fillRect/>
            </a:stretch>
          </p:blipFill>
          <p:spPr>
            <a:xfrm>
              <a:off x="0" y="720927"/>
              <a:ext cx="4129485" cy="3415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632" y="0"/>
                  </a:moveTo>
                  <a:cubicBezTo>
                    <a:pt x="996" y="2290"/>
                    <a:pt x="0" y="5269"/>
                    <a:pt x="0" y="8534"/>
                  </a:cubicBezTo>
                  <a:cubicBezTo>
                    <a:pt x="0" y="15750"/>
                    <a:pt x="4836" y="21600"/>
                    <a:pt x="10801" y="21600"/>
                  </a:cubicBezTo>
                  <a:cubicBezTo>
                    <a:pt x="16766" y="21600"/>
                    <a:pt x="21600" y="15750"/>
                    <a:pt x="21600" y="8534"/>
                  </a:cubicBezTo>
                  <a:cubicBezTo>
                    <a:pt x="21600" y="5269"/>
                    <a:pt x="20604" y="2290"/>
                    <a:pt x="18968" y="0"/>
                  </a:cubicBezTo>
                  <a:lnTo>
                    <a:pt x="2632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sp>
        <p:nvSpPr>
          <p:cNvPr id="2358" name="Rounded Rectangle 11"/>
          <p:cNvSpPr/>
          <p:nvPr/>
        </p:nvSpPr>
        <p:spPr>
          <a:xfrm>
            <a:off x="3581400" y="4859840"/>
            <a:ext cx="5102344" cy="90369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59" name="Text Placeholder 10"/>
          <p:cNvSpPr/>
          <p:nvPr/>
        </p:nvSpPr>
        <p:spPr>
          <a:xfrm>
            <a:off x="3635600" y="5140817"/>
            <a:ext cx="4920800" cy="732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/>
          <a:p>
            <a:pPr algn="ctr">
              <a:lnSpc>
                <a:spcPct val="90000"/>
              </a:lnSpc>
              <a:tabLst>
                <a:tab pos="215900" algn="l"/>
              </a:tabLst>
              <a:defRPr sz="1600" cap="small">
                <a:solidFill>
                  <a:srgbClr val="FFFFFF"/>
                </a:solidFill>
              </a:defRPr>
            </a:pPr>
            <a:r>
              <a:t>CNS, LDN, FACSM, FAIS, FACN</a:t>
            </a:r>
          </a:p>
          <a:p>
            <a:pPr algn="ctr">
              <a:lnSpc>
                <a:spcPct val="90000"/>
              </a:lnSpc>
              <a:tabLst>
                <a:tab pos="215900" algn="l"/>
              </a:tabLst>
              <a:defRPr sz="1600" cap="small">
                <a:solidFill>
                  <a:srgbClr val="FFFFFF"/>
                </a:solidFill>
              </a:defRPr>
            </a:pPr>
            <a:r>
              <a:t>Chief science officer &amp; Founding executive</a:t>
            </a:r>
          </a:p>
        </p:txBody>
      </p:sp>
      <p:sp>
        <p:nvSpPr>
          <p:cNvPr id="2360" name="Shawn Talbott, PhD"/>
          <p:cNvSpPr txBox="1"/>
          <p:nvPr/>
        </p:nvSpPr>
        <p:spPr>
          <a:xfrm>
            <a:off x="3986757" y="4894707"/>
            <a:ext cx="4263312" cy="347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 lnSpcReduction="10000"/>
          </a:bodyPr>
          <a:lstStyle>
            <a:lvl1pPr algn="ctr" defTabSz="886968">
              <a:spcBef>
                <a:spcPts val="500"/>
              </a:spcBef>
              <a:tabLst>
                <a:tab pos="203200" algn="l"/>
              </a:tabLst>
              <a:defRPr sz="1746">
                <a:solidFill>
                  <a:srgbClr val="FFFFFF"/>
                </a:solidFill>
              </a:defRPr>
            </a:lvl1pPr>
          </a:lstStyle>
          <a:p>
            <a:r>
              <a:t>Shawn Talbott, PhD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2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45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3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00" fill="hold"/>
                                        <p:tgtEl>
                                          <p:spTgt spid="2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00" fill="hold"/>
                                        <p:tgtEl>
                                          <p:spTgt spid="2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45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00" fill="hold"/>
                                        <p:tgtEl>
                                          <p:spTgt spid="2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00" fill="hold"/>
                                        <p:tgtEl>
                                          <p:spTgt spid="2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35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3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2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2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95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00" fill="hold"/>
                                        <p:tgtEl>
                                          <p:spTgt spid="2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2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450"/>
                            </p:stCondLst>
                            <p:childTnLst>
                              <p:par>
                                <p:cTn id="4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2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450"/>
                            </p:stCondLst>
                            <p:childTnLst>
                              <p:par>
                                <p:cTn id="49" presetID="23" presetClass="entr" presetSubtype="32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2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950"/>
                            </p:stCondLst>
                            <p:childTnLst>
                              <p:par>
                                <p:cTn id="54" presetID="23" presetClass="entr" presetSubtype="32" fill="hold" grpId="0" nodeType="afterEffect">
                                  <p:stCondLst>
                                    <p:cond delay="3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2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8" grpId="0" animBg="1" advAuto="0"/>
      <p:bldP spid="2341" grpId="0" animBg="1" advAuto="0"/>
      <p:bldP spid="2344" grpId="0" animBg="1" advAuto="0"/>
      <p:bldP spid="2347" grpId="0" animBg="1" advAuto="0"/>
      <p:bldP spid="2350" grpId="0" animBg="1" advAuto="0"/>
      <p:bldP spid="2353" grpId="0" animBg="1" advAuto="0"/>
      <p:bldP spid="2354" grpId="0" animBg="1" advAuto="0"/>
      <p:bldP spid="2357" grpId="0" animBg="1" advAuto="0"/>
      <p:bldP spid="2358" grpId="0" animBg="1" advAuto="0"/>
      <p:bldP spid="2359" grpId="0" animBg="1" advAuto="0"/>
      <p:bldP spid="2360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78D2BF-193A-2AF0-520F-56ABF42FC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6193" y="432486"/>
            <a:ext cx="7772400" cy="515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38749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a suit smiling&#10;&#10;Description automatically generated">
            <a:extLst>
              <a:ext uri="{FF2B5EF4-FFF2-40B4-BE49-F238E27FC236}">
                <a16:creationId xmlns:a16="http://schemas.microsoft.com/office/drawing/2014/main" id="{C736E979-1C88-909B-D06D-6CA2F72202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7606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B94649-35D0-9356-1BBE-0F14F6BCD9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676" y="269603"/>
            <a:ext cx="5029200" cy="617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88096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81CEF924-F816-48E5-9ABF-26FD246E6B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20628" y="748659"/>
            <a:ext cx="1922163" cy="56273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0579" y="151214"/>
            <a:ext cx="12191995" cy="61629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DO OUR “3 BRAINS” COMMUNICATE?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1375507" y="2434318"/>
            <a:ext cx="6095995" cy="142875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604A7B"/>
              </a:buClr>
              <a:buFont typeface="Arial" charset="0"/>
              <a:buChar char="•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“wires” — nerves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604A7B"/>
              </a:buClr>
              <a:buFont typeface="Arial" charset="0"/>
              <a:buChar char="•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“chemicals” — neurotransmitters/hormones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604A7B"/>
              </a:buClr>
              <a:buFont typeface="Arial" charset="0"/>
              <a:buChar char="•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“cells” — immune system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7709" y="767507"/>
            <a:ext cx="7847026" cy="1384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Our “3 brains” communicate through a highly extensive, multi-directional network, known as the </a:t>
            </a:r>
            <a:r>
              <a:rPr lang="en-US" sz="2000" b="1" dirty="0">
                <a:solidFill>
                  <a:srgbClr val="66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gut-brain axis </a:t>
            </a:r>
            <a:r>
              <a:rPr lang="en-US" sz="20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 what we refer to as the</a:t>
            </a:r>
            <a:r>
              <a:rPr lang="en-US" sz="2000" b="1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dirty="0">
                <a:solidFill>
                  <a:srgbClr val="66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GBX</a:t>
            </a:r>
            <a:r>
              <a:rPr lang="en-US" sz="2000" b="1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79666" y="1937058"/>
            <a:ext cx="5887678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200" b="1" u="sng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NETWORK CONSISTS OF: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49209" y="3647625"/>
            <a:ext cx="72065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GBX connects our</a:t>
            </a:r>
          </a:p>
          <a:p>
            <a:pPr algn="r"/>
            <a:r>
              <a:rPr lang="en-US" b="1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nervous system (brain)</a:t>
            </a:r>
          </a:p>
          <a:p>
            <a:pPr algn="r"/>
            <a:r>
              <a:rPr lang="en-US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immune system (axis) </a:t>
            </a:r>
            <a:r>
              <a:rPr lang="en-US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r"/>
            <a:r>
              <a:rPr lang="en-US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</a:t>
            </a:r>
            <a:r>
              <a:rPr lang="en-US" b="1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gastrointestinal system (gut)</a:t>
            </a:r>
          </a:p>
          <a:p>
            <a:pPr algn="r"/>
            <a:r>
              <a:rPr lang="en-US" b="1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 a vast array of cellular and biochemical messengers throughout the entire body, which include the microbiome, hormones, cytokines, and neurotransmitters.</a:t>
            </a:r>
            <a:endParaRPr lang="en-US" sz="1600" dirty="0">
              <a:solidFill>
                <a:srgbClr val="3F2A5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r"/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8879342" y="3395634"/>
            <a:ext cx="805032" cy="0"/>
          </a:xfrm>
          <a:prstGeom prst="straightConnector1">
            <a:avLst/>
          </a:prstGeom>
          <a:ln w="38100">
            <a:solidFill>
              <a:srgbClr val="3F2A5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8084658" y="4773353"/>
            <a:ext cx="794684" cy="0"/>
          </a:xfrm>
          <a:prstGeom prst="line">
            <a:avLst/>
          </a:prstGeom>
          <a:ln w="3810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cxnSpLocks/>
          </p:cNvCxnSpPr>
          <p:nvPr/>
        </p:nvCxnSpPr>
        <p:spPr>
          <a:xfrm>
            <a:off x="8879342" y="3395634"/>
            <a:ext cx="0" cy="1377719"/>
          </a:xfrm>
          <a:prstGeom prst="line">
            <a:avLst/>
          </a:prstGeom>
          <a:ln w="3810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8084658" y="4450864"/>
            <a:ext cx="524939" cy="0"/>
          </a:xfrm>
          <a:prstGeom prst="line">
            <a:avLst/>
          </a:prstGeom>
          <a:ln w="3810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>
            <a:cxnSpLocks/>
          </p:cNvCxnSpPr>
          <p:nvPr/>
        </p:nvCxnSpPr>
        <p:spPr>
          <a:xfrm flipV="1">
            <a:off x="8609597" y="2258538"/>
            <a:ext cx="0" cy="2192326"/>
          </a:xfrm>
          <a:prstGeom prst="line">
            <a:avLst/>
          </a:prstGeom>
          <a:ln w="3810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8609597" y="2258537"/>
            <a:ext cx="1392195" cy="0"/>
          </a:xfrm>
          <a:prstGeom prst="straightConnector1">
            <a:avLst/>
          </a:prstGeom>
          <a:ln w="38100">
            <a:solidFill>
              <a:srgbClr val="3F2A5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8084658" y="4125153"/>
            <a:ext cx="262469" cy="0"/>
          </a:xfrm>
          <a:prstGeom prst="line">
            <a:avLst/>
          </a:prstGeom>
          <a:ln w="3810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V="1">
            <a:off x="8347127" y="1032626"/>
            <a:ext cx="0" cy="3092527"/>
          </a:xfrm>
          <a:prstGeom prst="line">
            <a:avLst/>
          </a:prstGeom>
          <a:ln w="3810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>
            <a:off x="8347127" y="1040864"/>
            <a:ext cx="1580524" cy="0"/>
          </a:xfrm>
          <a:prstGeom prst="straightConnector1">
            <a:avLst/>
          </a:prstGeom>
          <a:ln w="38100">
            <a:solidFill>
              <a:srgbClr val="3F2A5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9327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stress-free brain&#10;&#10;Description automatically generated">
            <a:extLst>
              <a:ext uri="{FF2B5EF4-FFF2-40B4-BE49-F238E27FC236}">
                <a16:creationId xmlns:a16="http://schemas.microsoft.com/office/drawing/2014/main" id="{4F42290A-2341-91A2-4316-098515A44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917" y="22046"/>
            <a:ext cx="9439732" cy="683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54639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E2933C-848F-F04B-8EB8-7DF85C456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089" y="-725311"/>
            <a:ext cx="11359567" cy="816468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928FD08-E312-7DED-5ACE-1DC9C9E56224}"/>
              </a:ext>
            </a:extLst>
          </p:cNvPr>
          <p:cNvSpPr/>
          <p:nvPr/>
        </p:nvSpPr>
        <p:spPr>
          <a:xfrm>
            <a:off x="665335" y="3966255"/>
            <a:ext cx="10661073" cy="215091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Serotonin / Dopamine / GABA???				Inflammation???</a:t>
            </a:r>
          </a:p>
        </p:txBody>
      </p:sp>
    </p:spTree>
    <p:extLst>
      <p:ext uri="{BB962C8B-B14F-4D97-AF65-F5344CB8AC3E}">
        <p14:creationId xmlns:p14="http://schemas.microsoft.com/office/powerpoint/2010/main" val="23488835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E86BEE-BE74-78DF-3E60-6123E0194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427" y="0"/>
            <a:ext cx="97971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51159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333333"/>
      </a:dk1>
      <a:lt1>
        <a:srgbClr val="FFFFFF"/>
      </a:lt1>
      <a:dk2>
        <a:srgbClr val="A7A7A7"/>
      </a:dk2>
      <a:lt2>
        <a:srgbClr val="535353"/>
      </a:lt2>
      <a:accent1>
        <a:srgbClr val="009CC5"/>
      </a:accent1>
      <a:accent2>
        <a:srgbClr val="B1A1D3"/>
      </a:accent2>
      <a:accent3>
        <a:srgbClr val="684695"/>
      </a:accent3>
      <a:accent4>
        <a:srgbClr val="3F2A56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333333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333333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Amare 1">
      <a:dk1>
        <a:srgbClr val="3D3936"/>
      </a:dk1>
      <a:lt1>
        <a:srgbClr val="FFFFFF"/>
      </a:lt1>
      <a:dk2>
        <a:srgbClr val="3D3936"/>
      </a:dk2>
      <a:lt2>
        <a:srgbClr val="E5E6E8"/>
      </a:lt2>
      <a:accent1>
        <a:srgbClr val="B1A1D3"/>
      </a:accent1>
      <a:accent2>
        <a:srgbClr val="3E2A56"/>
      </a:accent2>
      <a:accent3>
        <a:srgbClr val="684695"/>
      </a:accent3>
      <a:accent4>
        <a:srgbClr val="009CC5"/>
      </a:accent4>
      <a:accent5>
        <a:srgbClr val="F04178"/>
      </a:accent5>
      <a:accent6>
        <a:srgbClr val="00963A"/>
      </a:accent6>
      <a:hlink>
        <a:srgbClr val="009CC5"/>
      </a:hlink>
      <a:folHlink>
        <a:srgbClr val="684695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09F788BB-D01F-144F-B5E5-ABCC2E79F6F4}" vid="{3C751291-9FFE-3B47-911A-C0F78E9F6582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rgbClr val="333333"/>
      </a:dk1>
      <a:lt1>
        <a:srgbClr val="FFFFFF"/>
      </a:lt1>
      <a:dk2>
        <a:srgbClr val="A7A7A7"/>
      </a:dk2>
      <a:lt2>
        <a:srgbClr val="535353"/>
      </a:lt2>
      <a:accent1>
        <a:srgbClr val="009CC5"/>
      </a:accent1>
      <a:accent2>
        <a:srgbClr val="B1A1D3"/>
      </a:accent2>
      <a:accent3>
        <a:srgbClr val="684695"/>
      </a:accent3>
      <a:accent4>
        <a:srgbClr val="3F2A56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333333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333333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042AA4D508064FA41C4B96DC8B893F" ma:contentTypeVersion="15" ma:contentTypeDescription="Create a new document." ma:contentTypeScope="" ma:versionID="bc01210a65b46462a263028b49831a3b">
  <xsd:schema xmlns:xsd="http://www.w3.org/2001/XMLSchema" xmlns:xs="http://www.w3.org/2001/XMLSchema" xmlns:p="http://schemas.microsoft.com/office/2006/metadata/properties" xmlns:ns2="45b356e2-9f13-48d5-8b33-498166c61a4f" xmlns:ns3="aaa5dc56-1b41-4d6c-a028-d05e3db09da5" targetNamespace="http://schemas.microsoft.com/office/2006/metadata/properties" ma:root="true" ma:fieldsID="b0b1d8f675a58d359b48304c69afa373" ns2:_="" ns3:_="">
    <xsd:import namespace="45b356e2-9f13-48d5-8b33-498166c61a4f"/>
    <xsd:import namespace="aaa5dc56-1b41-4d6c-a028-d05e3db09da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b356e2-9f13-48d5-8b33-498166c61a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f557d969-218b-4b5c-82b9-8fe4df7d07a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a5dc56-1b41-4d6c-a028-d05e3db09da5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31ccc5a2-f950-4c17-ae88-ccef46b3c6a8}" ma:internalName="TaxCatchAll" ma:showField="CatchAllData" ma:web="aaa5dc56-1b41-4d6c-a028-d05e3db09da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5b356e2-9f13-48d5-8b33-498166c61a4f">
      <Terms xmlns="http://schemas.microsoft.com/office/infopath/2007/PartnerControls"/>
    </lcf76f155ced4ddcb4097134ff3c332f>
    <TaxCatchAll xmlns="aaa5dc56-1b41-4d6c-a028-d05e3db09da5" xsi:nil="true"/>
  </documentManagement>
</p:properties>
</file>

<file path=customXml/itemProps1.xml><?xml version="1.0" encoding="utf-8"?>
<ds:datastoreItem xmlns:ds="http://schemas.openxmlformats.org/officeDocument/2006/customXml" ds:itemID="{CA958944-0B3E-4CD6-A5B0-7E86442600B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5b356e2-9f13-48d5-8b33-498166c61a4f"/>
    <ds:schemaRef ds:uri="aaa5dc56-1b41-4d6c-a028-d05e3db09da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9009B98-6DC9-44B8-B84C-8609D0B7662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78F58F0-0C72-4E6C-A9FC-C3A65D3DC8DF}">
  <ds:schemaRefs>
    <ds:schemaRef ds:uri="http://schemas.microsoft.com/office/2006/metadata/properties"/>
    <ds:schemaRef ds:uri="45b356e2-9f13-48d5-8b33-498166c61a4f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www.w3.org/XML/1998/namespace"/>
    <ds:schemaRef ds:uri="aaa5dc56-1b41-4d6c-a028-d05e3db09da5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3510</TotalTime>
  <Words>193</Words>
  <Application>Microsoft Macintosh PowerPoint</Application>
  <PresentationFormat>Widescreen</PresentationFormat>
  <Paragraphs>19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Cambria</vt:lpstr>
      <vt:lpstr>Verdana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OUR “3 BRAINS” COMMUNICATE?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Instructions</dc:title>
  <dc:subject/>
  <dc:creator>Austin Daley</dc:creator>
  <cp:keywords/>
  <dc:description/>
  <cp:lastModifiedBy>Shawn Talbott</cp:lastModifiedBy>
  <cp:revision>20</cp:revision>
  <dcterms:modified xsi:type="dcterms:W3CDTF">2024-07-17T12:46:20Z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0x01010097042AA4D508064FA41C4B96DC8B893F</vt:lpwstr>
  </property>
</Properties>
</file>