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2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3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4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7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sldIdLst>
    <p:sldId id="256" r:id="rId2"/>
    <p:sldId id="905" r:id="rId3"/>
    <p:sldId id="2145708692" r:id="rId4"/>
    <p:sldId id="2145708139" r:id="rId5"/>
    <p:sldId id="2145708693" r:id="rId6"/>
    <p:sldId id="2145708694" r:id="rId7"/>
    <p:sldId id="2145708689" r:id="rId8"/>
    <p:sldId id="2145708665" r:id="rId9"/>
    <p:sldId id="882" r:id="rId10"/>
    <p:sldId id="389" r:id="rId11"/>
    <p:sldId id="2145708696" r:id="rId12"/>
    <p:sldId id="415" r:id="rId13"/>
    <p:sldId id="337" r:id="rId14"/>
    <p:sldId id="416" r:id="rId15"/>
    <p:sldId id="769" r:id="rId16"/>
    <p:sldId id="404" r:id="rId17"/>
    <p:sldId id="406" r:id="rId18"/>
    <p:sldId id="405" r:id="rId19"/>
    <p:sldId id="407" r:id="rId20"/>
    <p:sldId id="408" r:id="rId21"/>
    <p:sldId id="409" r:id="rId22"/>
    <p:sldId id="411" r:id="rId23"/>
    <p:sldId id="410" r:id="rId24"/>
    <p:sldId id="396" r:id="rId25"/>
    <p:sldId id="397" r:id="rId26"/>
    <p:sldId id="398" r:id="rId27"/>
    <p:sldId id="399" r:id="rId28"/>
    <p:sldId id="400" r:id="rId29"/>
    <p:sldId id="401" r:id="rId30"/>
    <p:sldId id="393" r:id="rId31"/>
    <p:sldId id="356" r:id="rId32"/>
    <p:sldId id="357" r:id="rId33"/>
    <p:sldId id="2145708673" r:id="rId34"/>
    <p:sldId id="2145708459" r:id="rId35"/>
    <p:sldId id="2145708463" r:id="rId36"/>
    <p:sldId id="2145708464" r:id="rId37"/>
    <p:sldId id="2145708465" r:id="rId38"/>
    <p:sldId id="2145708674" r:id="rId39"/>
    <p:sldId id="2145708695" r:id="rId40"/>
    <p:sldId id="431" r:id="rId41"/>
    <p:sldId id="424" r:id="rId42"/>
    <p:sldId id="425" r:id="rId43"/>
    <p:sldId id="441" r:id="rId44"/>
    <p:sldId id="444" r:id="rId45"/>
    <p:sldId id="446" r:id="rId46"/>
    <p:sldId id="447" r:id="rId47"/>
    <p:sldId id="426" r:id="rId48"/>
    <p:sldId id="288" r:id="rId49"/>
    <p:sldId id="2145708676" r:id="rId50"/>
    <p:sldId id="1203" r:id="rId51"/>
    <p:sldId id="1168" r:id="rId52"/>
    <p:sldId id="1170" r:id="rId53"/>
    <p:sldId id="1171" r:id="rId54"/>
    <p:sldId id="1208" r:id="rId55"/>
    <p:sldId id="1181" r:id="rId56"/>
    <p:sldId id="2145708688" r:id="rId57"/>
    <p:sldId id="1194" r:id="rId58"/>
    <p:sldId id="1193" r:id="rId59"/>
    <p:sldId id="1192" r:id="rId60"/>
    <p:sldId id="2145708677" r:id="rId61"/>
    <p:sldId id="494" r:id="rId62"/>
    <p:sldId id="495" r:id="rId63"/>
    <p:sldId id="496" r:id="rId64"/>
    <p:sldId id="2145708690" r:id="rId65"/>
    <p:sldId id="830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sica Earley" initials="" lastIdx="1" clrIdx="0"/>
  <p:cmAuthor id="2" name="Javier Duron (Compliance)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8"/>
    <p:restoredTop sz="96327"/>
  </p:normalViewPr>
  <p:slideViewPr>
    <p:cSldViewPr snapToGrid="0">
      <p:cViewPr varScale="1">
        <p:scale>
          <a:sx n="128" d="100"/>
          <a:sy n="128" d="100"/>
        </p:scale>
        <p:origin x="3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3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4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Body Weight</c:v>
                </c:pt>
              </c:strCache>
            </c:strRef>
          </c:tx>
          <c:spPr>
            <a:solidFill>
              <a:srgbClr val="06B7DD"/>
            </a:solidFill>
            <a:ln>
              <a:noFill/>
            </a:ln>
            <a:effectLst/>
          </c:spPr>
          <c:invertIfNegative val="0"/>
          <c:errBars>
            <c:errBarType val="plus"/>
            <c:errValType val="percentage"/>
            <c:noEndCap val="0"/>
            <c:val val="1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Sheet1!$A$2:$A$3</c:f>
              <c:strCache>
                <c:ptCount val="2"/>
                <c:pt idx="0">
                  <c:v>Pre</c:v>
                </c:pt>
                <c:pt idx="1">
                  <c:v>Post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176</c:v>
                </c:pt>
                <c:pt idx="1">
                  <c:v>175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F7-F749-B1A3-13E3AE5890C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Muscle Mass</c:v>
                </c:pt>
              </c:strCache>
            </c:strRef>
          </c:tx>
          <c:spPr>
            <a:solidFill>
              <a:srgbClr val="B1DFC6"/>
            </a:solidFill>
            <a:ln>
              <a:noFill/>
            </a:ln>
            <a:effectLst/>
          </c:spPr>
          <c:invertIfNegative val="0"/>
          <c:errBars>
            <c:errBarType val="plus"/>
            <c:errValType val="percentage"/>
            <c:noEndCap val="0"/>
            <c:val val="1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Sheet1!$A$2:$A$3</c:f>
              <c:strCache>
                <c:ptCount val="2"/>
                <c:pt idx="0">
                  <c:v>Pre</c:v>
                </c:pt>
                <c:pt idx="1">
                  <c:v>Post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71</c:v>
                </c:pt>
                <c:pt idx="1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F7-F749-B1A3-13E3AE5890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2631023"/>
        <c:axId val="762574383"/>
      </c:barChart>
      <c:catAx>
        <c:axId val="762631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762574383"/>
        <c:crosses val="autoZero"/>
        <c:auto val="1"/>
        <c:lblAlgn val="ctr"/>
        <c:lblOffset val="100"/>
        <c:noMultiLvlLbl val="0"/>
      </c:catAx>
      <c:valAx>
        <c:axId val="762574383"/>
        <c:scaling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pPr>
            <a:endParaRPr lang="en-US"/>
          </a:p>
        </c:txPr>
        <c:crossAx val="762631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 Light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</c:v>
                </c:pt>
              </c:strCache>
            </c:strRef>
          </c:tx>
          <c:spPr>
            <a:solidFill>
              <a:srgbClr val="06B7DD"/>
            </a:solidFill>
            <a:ln>
              <a:noFill/>
            </a:ln>
            <a:effectLst/>
          </c:spPr>
          <c:invertIfNegative val="0"/>
          <c:errBars>
            <c:errBarType val="plus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</c:f>
              <c:strCache>
                <c:ptCount val="1"/>
                <c:pt idx="0">
                  <c:v>TC/HDL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4B-A940-896B-368971A4C9F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Post</c:v>
                </c:pt>
              </c:strCache>
            </c:strRef>
          </c:tx>
          <c:spPr>
            <a:solidFill>
              <a:srgbClr val="B1DFC6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errBars>
            <c:errBarType val="plus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</c:f>
              <c:strCache>
                <c:ptCount val="1"/>
                <c:pt idx="0">
                  <c:v>TC/HDL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4B-A940-896B-368971A4C9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4445583"/>
        <c:axId val="354447215"/>
      </c:barChart>
      <c:catAx>
        <c:axId val="3544455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354447215"/>
        <c:crosses val="autoZero"/>
        <c:auto val="1"/>
        <c:lblAlgn val="ctr"/>
        <c:lblOffset val="100"/>
        <c:noMultiLvlLbl val="0"/>
      </c:catAx>
      <c:valAx>
        <c:axId val="354447215"/>
        <c:scaling>
          <c:orientation val="minMax"/>
          <c:max val="5"/>
          <c:min val="1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3544455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22528200790710273"/>
          <c:y val="0.90433156453269414"/>
          <c:w val="0.54208510283632394"/>
          <c:h val="7.3929305032523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Montserrat" pitchFamily="2" charset="77"/>
        </a:defRPr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</c:v>
                </c:pt>
              </c:strCache>
            </c:strRef>
          </c:tx>
          <c:spPr>
            <a:solidFill>
              <a:srgbClr val="06B7DD"/>
            </a:solidFill>
            <a:ln>
              <a:noFill/>
            </a:ln>
            <a:effectLst/>
          </c:spPr>
          <c:invertIfNegative val="0"/>
          <c:errBars>
            <c:errBarType val="plus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Sheet1!$A$2:$A$7</c:f>
              <c:strCache>
                <c:ptCount val="6"/>
                <c:pt idx="0">
                  <c:v>Depression</c:v>
                </c:pt>
                <c:pt idx="1">
                  <c:v>Confusion</c:v>
                </c:pt>
                <c:pt idx="2">
                  <c:v>Fatigue</c:v>
                </c:pt>
                <c:pt idx="3">
                  <c:v>Anger</c:v>
                </c:pt>
                <c:pt idx="4">
                  <c:v>Tension</c:v>
                </c:pt>
                <c:pt idx="5">
                  <c:v>Vigor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7.8</c:v>
                </c:pt>
                <c:pt idx="1">
                  <c:v>7.1</c:v>
                </c:pt>
                <c:pt idx="2">
                  <c:v>8.4</c:v>
                </c:pt>
                <c:pt idx="3">
                  <c:v>9.4</c:v>
                </c:pt>
                <c:pt idx="4">
                  <c:v>11.9</c:v>
                </c:pt>
                <c:pt idx="5">
                  <c:v>17.8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7A-B143-95E2-F9A6BFC30F8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Post</c:v>
                </c:pt>
              </c:strCache>
            </c:strRef>
          </c:tx>
          <c:spPr>
            <a:solidFill>
              <a:srgbClr val="B1DFC6"/>
            </a:solidFill>
            <a:ln>
              <a:noFill/>
            </a:ln>
            <a:effectLst/>
          </c:spPr>
          <c:invertIfNegative val="0"/>
          <c:errBars>
            <c:errBarType val="plus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Sheet1!$A$2:$A$7</c:f>
              <c:strCache>
                <c:ptCount val="6"/>
                <c:pt idx="0">
                  <c:v>Depression</c:v>
                </c:pt>
                <c:pt idx="1">
                  <c:v>Confusion</c:v>
                </c:pt>
                <c:pt idx="2">
                  <c:v>Fatigue</c:v>
                </c:pt>
                <c:pt idx="3">
                  <c:v>Anger</c:v>
                </c:pt>
                <c:pt idx="4">
                  <c:v>Tension</c:v>
                </c:pt>
                <c:pt idx="5">
                  <c:v>Vigor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4.8</c:v>
                </c:pt>
                <c:pt idx="1">
                  <c:v>4.9000000000000004</c:v>
                </c:pt>
                <c:pt idx="2">
                  <c:v>4.8</c:v>
                </c:pt>
                <c:pt idx="3">
                  <c:v>5.7</c:v>
                </c:pt>
                <c:pt idx="4">
                  <c:v>7</c:v>
                </c:pt>
                <c:pt idx="5">
                  <c:v>21.9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7A-B143-95E2-F9A6BFC30F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5488991"/>
        <c:axId val="275490623"/>
      </c:barChart>
      <c:catAx>
        <c:axId val="2754889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275490623"/>
        <c:crosses val="autoZero"/>
        <c:auto val="1"/>
        <c:lblAlgn val="ctr"/>
        <c:lblOffset val="100"/>
        <c:noMultiLvlLbl val="0"/>
      </c:catAx>
      <c:valAx>
        <c:axId val="27549062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2754889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Montserrat" pitchFamily="2" charset="77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</c:v>
                </c:pt>
              </c:strCache>
            </c:strRef>
          </c:tx>
          <c:spPr>
            <a:solidFill>
              <a:srgbClr val="06B7DD"/>
            </a:solidFill>
            <a:ln>
              <a:noFill/>
            </a:ln>
            <a:effectLst/>
          </c:spPr>
          <c:invertIfNegative val="0"/>
          <c:errBars>
            <c:errBarType val="plus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</c:f>
              <c:strCache>
                <c:ptCount val="1"/>
                <c:pt idx="0">
                  <c:v>Global Mood State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126.8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E0-124B-8B17-68BD8B0AB0A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Post</c:v>
                </c:pt>
              </c:strCache>
            </c:strRef>
          </c:tx>
          <c:spPr>
            <a:solidFill>
              <a:srgbClr val="B1DFC6"/>
            </a:solidFill>
            <a:ln>
              <a:noFill/>
            </a:ln>
            <a:effectLst/>
          </c:spPr>
          <c:invertIfNegative val="0"/>
          <c:errBars>
            <c:errBarType val="plus"/>
            <c:errValType val="percentage"/>
            <c:noEndCap val="0"/>
            <c:val val="1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</c:f>
              <c:strCache>
                <c:ptCount val="1"/>
                <c:pt idx="0">
                  <c:v>Global Mood State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105.8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E0-124B-8B17-68BD8B0AB0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1885119"/>
        <c:axId val="332022191"/>
      </c:barChart>
      <c:catAx>
        <c:axId val="331885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332022191"/>
        <c:crosses val="autoZero"/>
        <c:auto val="1"/>
        <c:lblAlgn val="ctr"/>
        <c:lblOffset val="100"/>
        <c:noMultiLvlLbl val="0"/>
      </c:catAx>
      <c:valAx>
        <c:axId val="33202219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331885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Montserrat" pitchFamily="2" charset="77"/>
        </a:defRPr>
      </a:pPr>
      <a:endParaRPr lang="en-US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Black" pitchFamily="2" charset="77"/>
                <a:ea typeface="+mn-ea"/>
                <a:cs typeface="+mn-cs"/>
              </a:defRPr>
            </a:pPr>
            <a:r>
              <a:rPr lang="en-US" b="1" i="0" dirty="0">
                <a:latin typeface="Montserrat Black" pitchFamily="2" charset="77"/>
              </a:rPr>
              <a:t>Overall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ontserrat Black" pitchFamily="2" charset="77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preSupp</c:v>
                </c:pt>
              </c:strCache>
            </c:strRef>
          </c:tx>
          <c:spPr>
            <a:solidFill>
              <a:srgbClr val="06B7DD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47.5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B9-5741-8F3C-D35743D2E1B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postSupp</c:v>
                </c:pt>
              </c:strCache>
            </c:strRef>
          </c:tx>
          <c:spPr>
            <a:solidFill>
              <a:srgbClr val="B1DFC6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58.2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B9-5741-8F3C-D35743D2E1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8"/>
        <c:overlap val="-37"/>
        <c:axId val="847641231"/>
        <c:axId val="847744863"/>
      </c:barChart>
      <c:catAx>
        <c:axId val="847641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7744863"/>
        <c:crosses val="autoZero"/>
        <c:auto val="1"/>
        <c:lblAlgn val="ctr"/>
        <c:lblOffset val="100"/>
        <c:noMultiLvlLbl val="0"/>
      </c:catAx>
      <c:valAx>
        <c:axId val="847744863"/>
        <c:scaling>
          <c:orientation val="minMax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pPr>
            <a:endParaRPr lang="en-US"/>
          </a:p>
        </c:txPr>
        <c:crossAx val="8476412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 Light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Black" pitchFamily="2" charset="77"/>
                <a:ea typeface="+mn-ea"/>
                <a:cs typeface="+mn-cs"/>
              </a:defRPr>
            </a:pPr>
            <a:r>
              <a:rPr lang="en-US" b="1" i="0" dirty="0">
                <a:latin typeface="Montserrat Black" pitchFamily="2" charset="77"/>
              </a:rPr>
              <a:t>PNS tone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ontserrat Black" pitchFamily="2" charset="77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preSupp</c:v>
                </c:pt>
              </c:strCache>
            </c:strRef>
          </c:tx>
          <c:spPr>
            <a:solidFill>
              <a:srgbClr val="06B7DD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B7-5546-9F1C-D7025CA04F6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postSupp</c:v>
                </c:pt>
              </c:strCache>
            </c:strRef>
          </c:tx>
          <c:spPr>
            <a:solidFill>
              <a:srgbClr val="B1DFC6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B7-5546-9F1C-D7025CA04F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8784735"/>
        <c:axId val="848090591"/>
      </c:barChart>
      <c:catAx>
        <c:axId val="788784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8090591"/>
        <c:crosses val="autoZero"/>
        <c:auto val="1"/>
        <c:lblAlgn val="ctr"/>
        <c:lblOffset val="100"/>
        <c:noMultiLvlLbl val="0"/>
      </c:catAx>
      <c:valAx>
        <c:axId val="848090591"/>
        <c:scaling>
          <c:orientation val="minMax"/>
          <c:max val="5"/>
          <c:min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pPr>
            <a:endParaRPr lang="en-US"/>
          </a:p>
        </c:txPr>
        <c:crossAx val="788784735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 Light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62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 Black" pitchFamily="2" charset="77"/>
                <a:ea typeface="+mn-ea"/>
                <a:cs typeface="+mn-cs"/>
              </a:rPr>
              <a:t>Well-Being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preSupp</c:v>
                </c:pt>
              </c:strCache>
            </c:strRef>
          </c:tx>
          <c:spPr>
            <a:solidFill>
              <a:srgbClr val="06B7DD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14-9D48-9E75-A56CE21BFA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postSupp</c:v>
                </c:pt>
              </c:strCache>
            </c:strRef>
          </c:tx>
          <c:spPr>
            <a:solidFill>
              <a:srgbClr val="B1DFC6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14-9D48-9E75-A56CE21BFA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7641231"/>
        <c:axId val="847744863"/>
      </c:barChart>
      <c:catAx>
        <c:axId val="847641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7744863"/>
        <c:crosses val="autoZero"/>
        <c:auto val="1"/>
        <c:lblAlgn val="ctr"/>
        <c:lblOffset val="100"/>
        <c:noMultiLvlLbl val="0"/>
      </c:catAx>
      <c:valAx>
        <c:axId val="847744863"/>
        <c:scaling>
          <c:orientation val="minMax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pPr>
            <a:endParaRPr lang="en-US"/>
          </a:p>
        </c:txPr>
        <c:crossAx val="8476412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 Light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62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 Black" pitchFamily="2" charset="77"/>
                <a:ea typeface="+mn-ea"/>
                <a:cs typeface="+mn-cs"/>
              </a:rPr>
              <a:t>Mood States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preSupp</c:v>
                </c:pt>
              </c:strCache>
            </c:strRef>
          </c:tx>
          <c:spPr>
            <a:solidFill>
              <a:srgbClr val="06B7DD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Tension</c:v>
                </c:pt>
                <c:pt idx="1">
                  <c:v>Depression</c:v>
                </c:pt>
                <c:pt idx="2">
                  <c:v>Anger</c:v>
                </c:pt>
                <c:pt idx="3">
                  <c:v>Fatigue</c:v>
                </c:pt>
                <c:pt idx="4">
                  <c:v>Confusion</c:v>
                </c:pt>
                <c:pt idx="5">
                  <c:v>Vigor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11</c:v>
                </c:pt>
                <c:pt idx="1">
                  <c:v>9</c:v>
                </c:pt>
                <c:pt idx="2">
                  <c:v>10</c:v>
                </c:pt>
                <c:pt idx="3">
                  <c:v>9</c:v>
                </c:pt>
                <c:pt idx="4">
                  <c:v>6</c:v>
                </c:pt>
                <c:pt idx="5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9B-FC47-AA76-922D5380A7F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postSupp</c:v>
                </c:pt>
              </c:strCache>
            </c:strRef>
          </c:tx>
          <c:spPr>
            <a:solidFill>
              <a:srgbClr val="B1DFC6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Tension</c:v>
                </c:pt>
                <c:pt idx="1">
                  <c:v>Depression</c:v>
                </c:pt>
                <c:pt idx="2">
                  <c:v>Anger</c:v>
                </c:pt>
                <c:pt idx="3">
                  <c:v>Fatigue</c:v>
                </c:pt>
                <c:pt idx="4">
                  <c:v>Confusion</c:v>
                </c:pt>
                <c:pt idx="5">
                  <c:v>Vigor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6</c:v>
                </c:pt>
                <c:pt idx="1">
                  <c:v>2</c:v>
                </c:pt>
                <c:pt idx="2">
                  <c:v>6</c:v>
                </c:pt>
                <c:pt idx="3">
                  <c:v>5</c:v>
                </c:pt>
                <c:pt idx="4">
                  <c:v>2</c:v>
                </c:pt>
                <c:pt idx="5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9B-FC47-AA76-922D5380A7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8784735"/>
        <c:axId val="848090591"/>
      </c:barChart>
      <c:catAx>
        <c:axId val="788784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pPr>
            <a:endParaRPr lang="en-US"/>
          </a:p>
        </c:txPr>
        <c:crossAx val="848090591"/>
        <c:crosses val="autoZero"/>
        <c:auto val="1"/>
        <c:lblAlgn val="ctr"/>
        <c:lblOffset val="100"/>
        <c:noMultiLvlLbl val="0"/>
      </c:catAx>
      <c:valAx>
        <c:axId val="848090591"/>
        <c:scaling>
          <c:orientation val="minMax"/>
          <c:max val="2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pPr>
            <a:endParaRPr lang="en-US"/>
          </a:p>
        </c:txPr>
        <c:crossAx val="788784735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 Light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Body Fat %</c:v>
                </c:pt>
              </c:strCache>
            </c:strRef>
          </c:tx>
          <c:spPr>
            <a:solidFill>
              <a:srgbClr val="00A6B8"/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Sheet1!$A$2:$A$3</c:f>
              <c:strCache>
                <c:ptCount val="2"/>
                <c:pt idx="0">
                  <c:v>Pre</c:v>
                </c:pt>
                <c:pt idx="1">
                  <c:v>Post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27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91-8649-A4C2-802748A36C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7821855"/>
        <c:axId val="757823487"/>
      </c:barChart>
      <c:catAx>
        <c:axId val="757821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pPr>
            <a:endParaRPr lang="en-US"/>
          </a:p>
        </c:txPr>
        <c:crossAx val="757823487"/>
        <c:crosses val="autoZero"/>
        <c:auto val="1"/>
        <c:lblAlgn val="ctr"/>
        <c:lblOffset val="100"/>
        <c:noMultiLvlLbl val="0"/>
      </c:catAx>
      <c:valAx>
        <c:axId val="757823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pPr>
            <a:endParaRPr lang="en-US"/>
          </a:p>
        </c:txPr>
        <c:crossAx val="757821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 Light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Composite</c:v>
                </c:pt>
              </c:strCache>
            </c:strRef>
          </c:tx>
          <c:spPr>
            <a:solidFill>
              <a:srgbClr val="00A6B8"/>
            </a:solidFill>
            <a:ln>
              <a:noFill/>
            </a:ln>
            <a:effectLst/>
          </c:spPr>
          <c:invertIfNegative val="0"/>
          <c:errBars>
            <c:errBarType val="plus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Sheet1!$A$2:$A$3</c:f>
              <c:strCache>
                <c:ptCount val="2"/>
                <c:pt idx="0">
                  <c:v>Pre</c:v>
                </c:pt>
                <c:pt idx="1">
                  <c:v>Post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5.75</c:v>
                </c:pt>
                <c:pt idx="1">
                  <c:v>6.09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62-B84D-AC1D-AE90B52CC6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2631023"/>
        <c:axId val="762574383"/>
      </c:barChart>
      <c:catAx>
        <c:axId val="762631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762574383"/>
        <c:crosses val="autoZero"/>
        <c:auto val="1"/>
        <c:lblAlgn val="ctr"/>
        <c:lblOffset val="100"/>
        <c:noMultiLvlLbl val="0"/>
      </c:catAx>
      <c:valAx>
        <c:axId val="76257438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762631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Montserrat" pitchFamily="2" charset="77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544817591026992E-2"/>
          <c:y val="0.12218069175838527"/>
          <c:w val="0.88150265820958063"/>
          <c:h val="0.564131100220620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</c:v>
                </c:pt>
              </c:strCache>
            </c:strRef>
          </c:tx>
          <c:spPr>
            <a:solidFill>
              <a:srgbClr val="06B7DD"/>
            </a:solidFill>
            <a:ln>
              <a:noFill/>
            </a:ln>
            <a:effectLst/>
          </c:spPr>
          <c:invertIfNegative val="0"/>
          <c:errBars>
            <c:errBarType val="plus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Sheet1!$A$2:$A$5</c:f>
              <c:strCache>
                <c:ptCount val="4"/>
                <c:pt idx="0">
                  <c:v>Bifidobacterium</c:v>
                </c:pt>
                <c:pt idx="1">
                  <c:v>Lactobacillus</c:v>
                </c:pt>
                <c:pt idx="2">
                  <c:v>Akkermansia</c:v>
                </c:pt>
                <c:pt idx="3">
                  <c:v>S. Thermophilus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0.09</c:v>
                </c:pt>
                <c:pt idx="1">
                  <c:v>0.23</c:v>
                </c:pt>
                <c:pt idx="2">
                  <c:v>0.56000000000000005</c:v>
                </c:pt>
                <c:pt idx="3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0F-104F-A008-3FC31F75BB7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Post</c:v>
                </c:pt>
              </c:strCache>
            </c:strRef>
          </c:tx>
          <c:spPr>
            <a:solidFill>
              <a:srgbClr val="B1DFC6"/>
            </a:solidFill>
            <a:ln>
              <a:noFill/>
            </a:ln>
            <a:effectLst/>
          </c:spPr>
          <c:invertIfNegative val="0"/>
          <c:errBars>
            <c:errBarType val="plus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Sheet1!$A$2:$A$5</c:f>
              <c:strCache>
                <c:ptCount val="4"/>
                <c:pt idx="0">
                  <c:v>Bifidobacterium</c:v>
                </c:pt>
                <c:pt idx="1">
                  <c:v>Lactobacillus</c:v>
                </c:pt>
                <c:pt idx="2">
                  <c:v>Akkermansia</c:v>
                </c:pt>
                <c:pt idx="3">
                  <c:v>S. Thermophilus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0.1</c:v>
                </c:pt>
                <c:pt idx="1">
                  <c:v>0.3</c:v>
                </c:pt>
                <c:pt idx="2">
                  <c:v>1.06</c:v>
                </c:pt>
                <c:pt idx="3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0F-104F-A008-3FC31F75BB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7821855"/>
        <c:axId val="757823487"/>
      </c:barChart>
      <c:catAx>
        <c:axId val="757821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757823487"/>
        <c:crosses val="autoZero"/>
        <c:auto val="1"/>
        <c:lblAlgn val="ctr"/>
        <c:lblOffset val="100"/>
        <c:noMultiLvlLbl val="0"/>
      </c:catAx>
      <c:valAx>
        <c:axId val="757823487"/>
        <c:scaling>
          <c:orientation val="minMax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757821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166088515407899"/>
          <c:y val="0.78646492857166006"/>
          <c:w val="0.21667822969184217"/>
          <c:h val="6.47171999203179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Montserrat" pitchFamily="2" charset="77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</c:v>
                </c:pt>
              </c:strCache>
            </c:strRef>
          </c:tx>
          <c:spPr>
            <a:solidFill>
              <a:srgbClr val="06B7DD"/>
            </a:solidFill>
            <a:ln>
              <a:noFill/>
            </a:ln>
            <a:effectLst/>
          </c:spPr>
          <c:invertIfNegative val="0"/>
          <c:errBars>
            <c:errBarType val="plus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Sheet1!$A$2:$A$3</c:f>
              <c:strCache>
                <c:ptCount val="2"/>
                <c:pt idx="0">
                  <c:v>Firmicutes</c:v>
                </c:pt>
                <c:pt idx="1">
                  <c:v>Bacteroidetes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3.79</c:v>
                </c:pt>
                <c:pt idx="1">
                  <c:v>6.07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3B-324A-8BE0-185E8DB96C6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Post</c:v>
                </c:pt>
              </c:strCache>
            </c:strRef>
          </c:tx>
          <c:spPr>
            <a:solidFill>
              <a:srgbClr val="B1DFC6"/>
            </a:solidFill>
            <a:ln>
              <a:noFill/>
            </a:ln>
            <a:effectLst/>
          </c:spPr>
          <c:invertIfNegative val="0"/>
          <c:errBars>
            <c:errBarType val="plus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Sheet1!$A$2:$A$3</c:f>
              <c:strCache>
                <c:ptCount val="2"/>
                <c:pt idx="0">
                  <c:v>Firmicutes</c:v>
                </c:pt>
                <c:pt idx="1">
                  <c:v>Bacteroidetes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3.36</c:v>
                </c:pt>
                <c:pt idx="1">
                  <c:v>6.43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3B-324A-8BE0-185E8DB96C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1392415"/>
        <c:axId val="331394047"/>
      </c:barChart>
      <c:catAx>
        <c:axId val="331392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331394047"/>
        <c:crosses val="autoZero"/>
        <c:auto val="1"/>
        <c:lblAlgn val="ctr"/>
        <c:lblOffset val="100"/>
        <c:noMultiLvlLbl val="0"/>
      </c:catAx>
      <c:valAx>
        <c:axId val="33139404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33139241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296598927146769"/>
          <c:y val="4.4538114800867286E-2"/>
          <c:w val="0.74332804443905964"/>
          <c:h val="0.755289855072463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F/B Ratio</c:v>
                </c:pt>
              </c:strCache>
            </c:strRef>
          </c:tx>
          <c:spPr>
            <a:solidFill>
              <a:srgbClr val="00ABC3"/>
            </a:solidFill>
            <a:ln>
              <a:noFill/>
            </a:ln>
            <a:effectLst/>
          </c:spPr>
          <c:invertIfNegative val="0"/>
          <c:errBars>
            <c:errBarType val="plus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Sheet1!$A$2:$A$3</c:f>
              <c:strCache>
                <c:ptCount val="2"/>
                <c:pt idx="0">
                  <c:v>Pre</c:v>
                </c:pt>
                <c:pt idx="1">
                  <c:v>Post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0.69</c:v>
                </c:pt>
                <c:pt idx="1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E4-A245-BC29-DCEBEFF2D8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9"/>
        <c:overlap val="-64"/>
        <c:axId val="331499935"/>
        <c:axId val="331521631"/>
      </c:barChart>
      <c:catAx>
        <c:axId val="3314999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331521631"/>
        <c:crosses val="autoZero"/>
        <c:auto val="1"/>
        <c:lblAlgn val="ctr"/>
        <c:lblOffset val="100"/>
        <c:noMultiLvlLbl val="0"/>
      </c:catAx>
      <c:valAx>
        <c:axId val="3315216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3314999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</c:v>
                </c:pt>
              </c:strCache>
            </c:strRef>
          </c:tx>
          <c:spPr>
            <a:solidFill>
              <a:srgbClr val="06B7DD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errBars>
            <c:errBarType val="plus"/>
            <c:errValType val="percentage"/>
            <c:noEndCap val="0"/>
            <c:val val="1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</c:f>
              <c:strCache>
                <c:ptCount val="1"/>
                <c:pt idx="0">
                  <c:v>Butyrate Kinase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8B-6849-B486-D7608AFC17B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Post</c:v>
                </c:pt>
              </c:strCache>
            </c:strRef>
          </c:tx>
          <c:spPr>
            <a:solidFill>
              <a:srgbClr val="B1DFC6"/>
            </a:solidFill>
            <a:ln>
              <a:noFill/>
            </a:ln>
            <a:effectLst/>
          </c:spPr>
          <c:invertIfNegative val="0"/>
          <c:errBars>
            <c:errBarType val="plus"/>
            <c:errValType val="percentage"/>
            <c:noEndCap val="0"/>
            <c:val val="1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</c:f>
              <c:strCache>
                <c:ptCount val="1"/>
                <c:pt idx="0">
                  <c:v>Butyrate Kinase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08B-6849-B486-D7608AFC17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1879631"/>
        <c:axId val="331943935"/>
      </c:barChart>
      <c:catAx>
        <c:axId val="331879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331943935"/>
        <c:crosses val="autoZero"/>
        <c:auto val="1"/>
        <c:lblAlgn val="ctr"/>
        <c:lblOffset val="100"/>
        <c:noMultiLvlLbl val="0"/>
      </c:catAx>
      <c:valAx>
        <c:axId val="3319439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3318796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n-US">
          <a:latin typeface="Montserrat" pitchFamily="2" charset="77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</c:v>
                </c:pt>
              </c:strCache>
            </c:strRef>
          </c:tx>
          <c:spPr>
            <a:solidFill>
              <a:srgbClr val="06B7DD"/>
            </a:solidFill>
            <a:ln>
              <a:noFill/>
            </a:ln>
            <a:effectLst/>
          </c:spPr>
          <c:invertIfNegative val="0"/>
          <c:errBars>
            <c:errBarType val="plus"/>
            <c:errValType val="percentage"/>
            <c:noEndCap val="0"/>
            <c:val val="1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</c:f>
              <c:strCache>
                <c:ptCount val="1"/>
                <c:pt idx="0">
                  <c:v>Cortisol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1C-4845-A844-230940C46F0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Post</c:v>
                </c:pt>
              </c:strCache>
            </c:strRef>
          </c:tx>
          <c:spPr>
            <a:solidFill>
              <a:srgbClr val="B1DFC6"/>
            </a:solidFill>
            <a:ln>
              <a:noFill/>
            </a:ln>
            <a:effectLst/>
          </c:spPr>
          <c:invertIfNegative val="0"/>
          <c:errBars>
            <c:errBarType val="plus"/>
            <c:errValType val="percentage"/>
            <c:noEndCap val="0"/>
            <c:val val="1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</c:f>
              <c:strCache>
                <c:ptCount val="1"/>
                <c:pt idx="0">
                  <c:v>Cortisol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780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1C-4845-A844-230940C46F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9723103"/>
        <c:axId val="275406847"/>
      </c:barChart>
      <c:catAx>
        <c:axId val="329723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275406847"/>
        <c:crosses val="autoZero"/>
        <c:auto val="1"/>
        <c:lblAlgn val="ctr"/>
        <c:lblOffset val="100"/>
        <c:noMultiLvlLbl val="0"/>
      </c:catAx>
      <c:valAx>
        <c:axId val="27540684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3297231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Montserrat" pitchFamily="2" charset="77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</c:v>
                </c:pt>
              </c:strCache>
            </c:strRef>
          </c:tx>
          <c:spPr>
            <a:solidFill>
              <a:srgbClr val="06B7DD"/>
            </a:solidFill>
            <a:ln>
              <a:noFill/>
            </a:ln>
            <a:effectLst/>
          </c:spPr>
          <c:invertIfNegative val="0"/>
          <c:errBars>
            <c:errBarType val="plus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Sheet1!$A$2:$A$6</c:f>
              <c:strCache>
                <c:ptCount val="5"/>
                <c:pt idx="0">
                  <c:v>TC</c:v>
                </c:pt>
                <c:pt idx="1">
                  <c:v>LDL</c:v>
                </c:pt>
                <c:pt idx="2">
                  <c:v>HDL</c:v>
                </c:pt>
                <c:pt idx="3">
                  <c:v>TG</c:v>
                </c:pt>
                <c:pt idx="4">
                  <c:v>Glucose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197</c:v>
                </c:pt>
                <c:pt idx="1">
                  <c:v>114</c:v>
                </c:pt>
                <c:pt idx="2">
                  <c:v>61</c:v>
                </c:pt>
                <c:pt idx="3">
                  <c:v>125</c:v>
                </c:pt>
                <c:pt idx="4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78-8245-89C2-2DCF52AAFC2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Post</c:v>
                </c:pt>
              </c:strCache>
            </c:strRef>
          </c:tx>
          <c:spPr>
            <a:solidFill>
              <a:srgbClr val="B1DFC6"/>
            </a:solidFill>
            <a:ln>
              <a:noFill/>
            </a:ln>
            <a:effectLst/>
          </c:spPr>
          <c:invertIfNegative val="0"/>
          <c:errBars>
            <c:errBarType val="plus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Sheet1!$A$2:$A$6</c:f>
              <c:strCache>
                <c:ptCount val="5"/>
                <c:pt idx="0">
                  <c:v>TC</c:v>
                </c:pt>
                <c:pt idx="1">
                  <c:v>LDL</c:v>
                </c:pt>
                <c:pt idx="2">
                  <c:v>HDL</c:v>
                </c:pt>
                <c:pt idx="3">
                  <c:v>TG</c:v>
                </c:pt>
                <c:pt idx="4">
                  <c:v>Glucose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182</c:v>
                </c:pt>
                <c:pt idx="1">
                  <c:v>108</c:v>
                </c:pt>
                <c:pt idx="2">
                  <c:v>63</c:v>
                </c:pt>
                <c:pt idx="3">
                  <c:v>96</c:v>
                </c:pt>
                <c:pt idx="4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78-8245-89C2-2DCF52AAFC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5412543"/>
        <c:axId val="335414175"/>
      </c:barChart>
      <c:catAx>
        <c:axId val="335412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335414175"/>
        <c:crosses val="autoZero"/>
        <c:auto val="1"/>
        <c:lblAlgn val="ctr"/>
        <c:lblOffset val="100"/>
        <c:noMultiLvlLbl val="0"/>
      </c:catAx>
      <c:valAx>
        <c:axId val="3354141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335412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Montserrat" pitchFamily="2" charset="77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0.22552</cdr:x>
      <cdr:y>0.26359</cdr:y>
    </cdr:from>
    <cdr:to>
      <cdr:x>0.40281</cdr:x>
      <cdr:y>0.52446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5109243-7C02-E344-AB39-20334D79FA6B}"/>
            </a:ext>
          </a:extLst>
        </cdr:cNvPr>
        <cdr:cNvSpPr txBox="1"/>
      </cdr:nvSpPr>
      <cdr:spPr>
        <a:xfrm xmlns:a="http://schemas.openxmlformats.org/drawingml/2006/main">
          <a:off x="1163184" y="92392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l" rtl="0"/>
          <a:r>
            <a:rPr lang="en-US" sz="2200" b="1" kern="1200" dirty="0">
              <a:solidFill>
                <a:srgbClr val="06B7DD"/>
              </a:solidFill>
              <a:latin typeface="Montserrat" pitchFamily="2" charset="77"/>
            </a:rPr>
            <a:t>-11%</a:t>
          </a:r>
        </a:p>
      </cdr:txBody>
    </cdr:sp>
  </cdr:relSizeAnchor>
  <cdr:relSizeAnchor xmlns:cdr="http://schemas.openxmlformats.org/drawingml/2006/chartDrawing">
    <cdr:from>
      <cdr:x>0.65607</cdr:x>
      <cdr:y>0.00272</cdr:y>
    </cdr:from>
    <cdr:to>
      <cdr:x>0.83336</cdr:x>
      <cdr:y>0.26359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4B3E5F6-88E9-3646-A89E-3FDC9AE7A89E}"/>
            </a:ext>
          </a:extLst>
        </cdr:cNvPr>
        <cdr:cNvSpPr txBox="1"/>
      </cdr:nvSpPr>
      <cdr:spPr>
        <a:xfrm xmlns:a="http://schemas.openxmlformats.org/drawingml/2006/main">
          <a:off x="3383869" y="952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200" b="1" kern="1200" dirty="0">
              <a:solidFill>
                <a:srgbClr val="06B7DD"/>
              </a:solidFill>
              <a:latin typeface="Montserrat" pitchFamily="2" charset="77"/>
            </a:rPr>
            <a:t>+6%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0.47493</cdr:x>
      <cdr:y>0.1019</cdr:y>
    </cdr:from>
    <cdr:to>
      <cdr:x>0.65134</cdr:x>
      <cdr:y>0.36277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542B50B-68F5-5346-A8DC-F92D25B512EE}"/>
            </a:ext>
          </a:extLst>
        </cdr:cNvPr>
        <cdr:cNvSpPr txBox="1"/>
      </cdr:nvSpPr>
      <cdr:spPr>
        <a:xfrm xmlns:a="http://schemas.openxmlformats.org/drawingml/2006/main">
          <a:off x="2461660" y="357180"/>
          <a:ext cx="914366" cy="9144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200" b="1" kern="1200" dirty="0">
              <a:solidFill>
                <a:srgbClr val="06B7DD"/>
              </a:solidFill>
              <a:latin typeface="Montserrat" pitchFamily="2" charset="77"/>
            </a:rPr>
            <a:t>-14%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0.52572</cdr:x>
      <cdr:y>0.1466</cdr:y>
    </cdr:from>
    <cdr:to>
      <cdr:x>0.70214</cdr:x>
      <cdr:y>0.40747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A8FBC25-84CF-B34C-874E-D1A9EA0C0FB0}"/>
            </a:ext>
          </a:extLst>
        </cdr:cNvPr>
        <cdr:cNvSpPr txBox="1"/>
      </cdr:nvSpPr>
      <cdr:spPr>
        <a:xfrm xmlns:a="http://schemas.openxmlformats.org/drawingml/2006/main">
          <a:off x="2724891" y="513847"/>
          <a:ext cx="914418" cy="9144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200" b="1" kern="1200" dirty="0">
              <a:solidFill>
                <a:srgbClr val="06B7DD"/>
              </a:solidFill>
              <a:latin typeface="Montserrat" pitchFamily="2" charset="77"/>
            </a:rPr>
            <a:t>-7%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</cdr:x>
      <cdr:y>0.01268</cdr:y>
    </cdr:from>
    <cdr:to>
      <cdr:x>0.67641</cdr:x>
      <cdr:y>0.27355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1CFE539-6F09-B346-8357-C9CB3559A96C}"/>
            </a:ext>
          </a:extLst>
        </cdr:cNvPr>
        <cdr:cNvSpPr txBox="1"/>
      </cdr:nvSpPr>
      <cdr:spPr>
        <a:xfrm xmlns:a="http://schemas.openxmlformats.org/drawingml/2006/main">
          <a:off x="2591594" y="44450"/>
          <a:ext cx="914366" cy="9144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200" b="1" kern="1200" dirty="0">
              <a:solidFill>
                <a:srgbClr val="06B7DD"/>
              </a:solidFill>
              <a:latin typeface="Montserrat" pitchFamily="2" charset="77"/>
            </a:rPr>
            <a:t>+17%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BD116-EA2D-F145-9ADA-A9C75D6D3AD4}" type="datetimeFigureOut">
              <a:rPr lang="en-US" smtClean="0"/>
              <a:t>4/10/23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6FB3C-2D80-DE47-BBC5-457E93D04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33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16FC2-89B7-4054-B8DA-B903992184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22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0345D-43C2-6942-A13F-8E402B910258}" type="slidenum">
              <a:rPr lang="en-CA" smtClean="0"/>
              <a:pPr/>
              <a:t>25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70173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0345D-43C2-6942-A13F-8E402B910258}" type="slidenum">
              <a:rPr lang="en-CA" smtClean="0"/>
              <a:pPr/>
              <a:t>27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357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0345D-43C2-6942-A13F-8E402B910258}" type="slidenum">
              <a:rPr lang="en-CA" smtClean="0"/>
              <a:pPr/>
              <a:t>29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060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25034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15869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374477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83492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435062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524836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95931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741869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0345D-43C2-6942-A13F-8E402B910258}" type="slidenum">
              <a:rPr lang="en-CA" smtClean="0"/>
              <a:pPr/>
              <a:t>51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567253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sz="1200" dirty="0" err="1"/>
              <a:t>Terburg</a:t>
            </a:r>
            <a:r>
              <a:rPr lang="en-US" sz="1200" dirty="0"/>
              <a:t> et al. Acute Effects of </a:t>
            </a:r>
            <a:r>
              <a:rPr lang="en-US" sz="1200" dirty="0" err="1"/>
              <a:t>Sceletium</a:t>
            </a:r>
            <a:r>
              <a:rPr lang="en-US" sz="1200" dirty="0"/>
              <a:t> </a:t>
            </a:r>
            <a:r>
              <a:rPr lang="en-US" sz="1200" dirty="0" err="1"/>
              <a:t>tortuosum</a:t>
            </a:r>
            <a:r>
              <a:rPr lang="en-US" sz="1200" dirty="0"/>
              <a:t> (</a:t>
            </a:r>
            <a:r>
              <a:rPr lang="en-US" sz="1200" dirty="0" err="1"/>
              <a:t>Zembrin</a:t>
            </a:r>
            <a:r>
              <a:rPr lang="en-US" sz="1200" dirty="0"/>
              <a:t>), a Dual</a:t>
            </a:r>
            <a:br>
              <a:rPr lang="en-US" sz="1200" dirty="0"/>
            </a:br>
            <a:r>
              <a:rPr lang="en-US" sz="1200" dirty="0"/>
              <a:t>5-HT Reuptake and PDE4 Inhibitor, in the Human Amygdala and its Connection to the Hypothalamus. Neuropsychopharmacology (2013), 1–9. </a:t>
            </a:r>
          </a:p>
          <a:p>
            <a:endParaRPr lang="en-US" sz="120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0345D-43C2-6942-A13F-8E402B910258}" type="slidenum">
              <a:rPr lang="en-CA" smtClean="0"/>
              <a:pPr/>
              <a:t>52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013602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sz="1200" dirty="0"/>
              <a:t>Chiu et al. Proof-of-Concept Randomized Controlled Study of Cognition Effects of the Proprietary Extract </a:t>
            </a:r>
            <a:r>
              <a:rPr lang="en-US" sz="1200" dirty="0" err="1"/>
              <a:t>Sceletium</a:t>
            </a:r>
            <a:r>
              <a:rPr lang="en-US" sz="1200" dirty="0"/>
              <a:t> </a:t>
            </a:r>
            <a:r>
              <a:rPr lang="en-US" sz="1200" dirty="0" err="1"/>
              <a:t>tortuosum</a:t>
            </a:r>
            <a:r>
              <a:rPr lang="en-US" sz="1200" dirty="0"/>
              <a:t> (</a:t>
            </a:r>
            <a:r>
              <a:rPr lang="en-US" sz="1200" dirty="0" err="1"/>
              <a:t>Zembrin</a:t>
            </a:r>
            <a:r>
              <a:rPr lang="en-US" sz="1200" dirty="0"/>
              <a:t>) Targeting Phosphodiesterase-4 in Cognitively Healthy Subjects: Implications for Alzheimer’s Dementia. Evidence-Based Complementary and Alternative Medicine Volume 2014, Article ID 682014 </a:t>
            </a:r>
          </a:p>
          <a:p>
            <a:endParaRPr lang="en-US" sz="120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0345D-43C2-6942-A13F-8E402B910258}" type="slidenum">
              <a:rPr lang="en-CA" smtClean="0"/>
              <a:pPr/>
              <a:t>53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162626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sz="1200" dirty="0" err="1"/>
              <a:t>Auddy</a:t>
            </a:r>
            <a:r>
              <a:rPr lang="en-US" sz="1200" dirty="0"/>
              <a:t> et al. A Standardized </a:t>
            </a:r>
            <a:r>
              <a:rPr lang="en-US" sz="1200" i="1" dirty="0" err="1"/>
              <a:t>Withania</a:t>
            </a:r>
            <a:r>
              <a:rPr lang="en-US" sz="1200" i="1" dirty="0"/>
              <a:t> </a:t>
            </a:r>
            <a:r>
              <a:rPr lang="en-US" sz="1200" i="1" dirty="0" err="1"/>
              <a:t>Somnifera</a:t>
            </a:r>
            <a:r>
              <a:rPr lang="en-US" sz="1200" i="1" dirty="0"/>
              <a:t> </a:t>
            </a:r>
            <a:r>
              <a:rPr lang="en-US" sz="1200" dirty="0"/>
              <a:t>Extract Significantly Reduces Stress-Related Parameters in Chronically Stressed Humans: A Double-Blind, Randomized, Placebo-Controlled Study. </a:t>
            </a:r>
            <a:r>
              <a:rPr lang="en-US" sz="1200" i="1" dirty="0"/>
              <a:t>Journal of the American Nutraceutical Association </a:t>
            </a:r>
            <a:r>
              <a:rPr lang="is-IS" sz="1200" dirty="0"/>
              <a:t>Vol.11,No.1, 2008 </a:t>
            </a:r>
            <a:r>
              <a:rPr lang="en-US" sz="1200" i="1" dirty="0"/>
              <a:t>pp50-56.</a:t>
            </a:r>
            <a:endParaRPr lang="en-US" sz="1200" dirty="0"/>
          </a:p>
          <a:p>
            <a:pPr defTabSz="933237">
              <a:defRPr/>
            </a:pPr>
            <a:endParaRPr lang="en-US" sz="1200" dirty="0"/>
          </a:p>
          <a:p>
            <a:endParaRPr lang="en-US" sz="120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0345D-43C2-6942-A13F-8E402B910258}" type="slidenum">
              <a:rPr lang="en-CA" smtClean="0"/>
              <a:pPr/>
              <a:t>54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146585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Talbott et al. Effect of Magnolia officinalis and </a:t>
            </a:r>
            <a:r>
              <a:rPr lang="en-US" sz="1200" dirty="0" err="1"/>
              <a:t>Phellodendron</a:t>
            </a:r>
            <a:r>
              <a:rPr lang="en-US" sz="1200" dirty="0"/>
              <a:t> </a:t>
            </a:r>
            <a:r>
              <a:rPr lang="en-US" sz="1200" dirty="0" err="1"/>
              <a:t>amurense</a:t>
            </a:r>
            <a:r>
              <a:rPr lang="en-US" sz="1200" dirty="0"/>
              <a:t> (</a:t>
            </a:r>
            <a:r>
              <a:rPr lang="en-US" sz="1200" dirty="0" err="1"/>
              <a:t>Relora</a:t>
            </a:r>
            <a:r>
              <a:rPr lang="en-US" sz="1200" dirty="0"/>
              <a:t>®) on cortisol and psychological mood state in moderately stressed subjects. </a:t>
            </a:r>
            <a:r>
              <a:rPr lang="en-US" sz="1200" i="1" dirty="0"/>
              <a:t>Journal of the International Society of Sports Nutrition</a:t>
            </a:r>
            <a:r>
              <a:rPr lang="en-US" sz="1200" dirty="0"/>
              <a:t> 2013, 10:37 </a:t>
            </a:r>
          </a:p>
          <a:p>
            <a:endParaRPr lang="en-US" sz="1200" dirty="0"/>
          </a:p>
          <a:p>
            <a:r>
              <a:rPr lang="en-US" sz="1200" dirty="0"/>
              <a:t>Garrison et al. Effect of a proprietary Magnolia and </a:t>
            </a:r>
            <a:r>
              <a:rPr lang="en-US" sz="1200" dirty="0" err="1"/>
              <a:t>Phellodendron</a:t>
            </a:r>
            <a:r>
              <a:rPr lang="en-US" sz="1200" dirty="0"/>
              <a:t> extract on weight management: a pilot, double-blind, placebo-controlled clinical trial. </a:t>
            </a:r>
            <a:r>
              <a:rPr lang="en-US" sz="1200" i="1" dirty="0" err="1"/>
              <a:t>Altern</a:t>
            </a:r>
            <a:r>
              <a:rPr lang="en-US" sz="1200" i="1" dirty="0"/>
              <a:t> </a:t>
            </a:r>
            <a:r>
              <a:rPr lang="en-US" sz="1200" i="1" dirty="0" err="1"/>
              <a:t>Ther</a:t>
            </a:r>
            <a:r>
              <a:rPr lang="en-US" sz="1200" i="1" dirty="0"/>
              <a:t> Health Med</a:t>
            </a:r>
            <a:r>
              <a:rPr lang="en-US" sz="1200" dirty="0"/>
              <a:t>. 2006;12(1):50-54. </a:t>
            </a:r>
          </a:p>
          <a:p>
            <a:endParaRPr lang="en-US" sz="1200" dirty="0"/>
          </a:p>
          <a:p>
            <a:pPr defTabSz="933237">
              <a:defRPr/>
            </a:pPr>
            <a:r>
              <a:rPr lang="en-US" sz="1200" dirty="0"/>
              <a:t>Kalman et al. Effect of a proprietary </a:t>
            </a:r>
            <a:r>
              <a:rPr lang="en-US" sz="1200" i="1" dirty="0"/>
              <a:t>Magnolia </a:t>
            </a:r>
            <a:r>
              <a:rPr lang="en-US" sz="1200" dirty="0"/>
              <a:t>and </a:t>
            </a:r>
            <a:r>
              <a:rPr lang="en-US" sz="1200" i="1" dirty="0" err="1"/>
              <a:t>Phellodendron</a:t>
            </a:r>
            <a:r>
              <a:rPr lang="en-US" sz="1200" i="1" dirty="0"/>
              <a:t> </a:t>
            </a:r>
            <a:r>
              <a:rPr lang="en-US" sz="1200" dirty="0"/>
              <a:t>extract on stress levels in healthy women: a pilot, double-blind, placebo-controlled clinical trial. </a:t>
            </a:r>
            <a:r>
              <a:rPr lang="en-US" sz="1200" i="1" dirty="0"/>
              <a:t>Nutrition Journal </a:t>
            </a:r>
            <a:r>
              <a:rPr lang="en-US" sz="1200" dirty="0"/>
              <a:t>2008, 7:11</a:t>
            </a:r>
            <a:br>
              <a:rPr lang="en-US" sz="1200" dirty="0"/>
            </a:br>
            <a:endParaRPr lang="en-US" sz="120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0345D-43C2-6942-A13F-8E402B910258}" type="slidenum">
              <a:rPr lang="en-CA" smtClean="0"/>
              <a:pPr/>
              <a:t>55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373545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0345D-43C2-6942-A13F-8E402B910258}" type="slidenum">
              <a:rPr lang="en-CA" smtClean="0"/>
              <a:pPr/>
              <a:t>57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53314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add image of Kids Mood+ on right section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0345D-43C2-6942-A13F-8E402B910258}" type="slidenum">
              <a:rPr lang="en-CA" smtClean="0"/>
              <a:pPr/>
              <a:t>58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725430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0345D-43C2-6942-A13F-8E402B910258}" type="slidenum">
              <a:rPr lang="en-CA" smtClean="0"/>
              <a:pPr/>
              <a:t>59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576977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0345D-43C2-6942-A13F-8E402B910258}" type="slidenum">
              <a:rPr lang="en-CA" smtClean="0"/>
              <a:pPr/>
              <a:t>63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17898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22E55-066C-5045-BBC4-2AA57927E9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08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0345D-43C2-6942-A13F-8E402B910258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7990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0345D-43C2-6942-A13F-8E402B910258}" type="slidenum">
              <a:rPr lang="en-CA" smtClean="0"/>
              <a:pPr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4959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0345D-43C2-6942-A13F-8E402B910258}" type="slidenum">
              <a:rPr lang="en-CA" smtClean="0"/>
              <a:pPr/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68288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0345D-43C2-6942-A13F-8E402B910258}" type="slidenum">
              <a:rPr lang="en-CA" smtClean="0"/>
              <a:pPr/>
              <a:t>18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70038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0345D-43C2-6942-A13F-8E402B910258}" type="slidenum">
              <a:rPr lang="en-CA" smtClean="0"/>
              <a:pPr/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34191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0345D-43C2-6942-A13F-8E402B910258}" type="slidenum">
              <a:rPr lang="en-CA" smtClean="0"/>
              <a:pPr/>
              <a:t>22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7774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2857A-3199-80E4-44C2-85BCED4721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54D10B-FF65-3BFC-6245-38EA2DDE3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1CA8E-747C-1A79-7D7F-314556E77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94DC9-F864-9E41-9681-1F95173AF918}" type="datetimeFigureOut">
              <a:rPr lang="en-US" smtClean="0"/>
              <a:t>4/10/23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C600A-3D05-FE22-712D-C2E019796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C182C-F83A-F4D6-34D6-7768E3D67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B460-9CC9-7141-B3AB-9D8CE1931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99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E3DE3-D367-6090-BD16-CE6128F8F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F4046B-33FE-A66E-0133-3EF25B2F0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14615-E774-FDC6-5EBF-ADDD9BAC6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94DC9-F864-9E41-9681-1F95173AF918}" type="datetimeFigureOut">
              <a:rPr lang="en-US" smtClean="0"/>
              <a:t>4/10/23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4FFFC-D241-DB57-4305-476DADDAD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7C193-0D70-31D4-C182-C0A2A32E1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B460-9CC9-7141-B3AB-9D8CE1931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36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F62759-6712-4AEE-DFA3-73469FE9DE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18E812-9FD9-018E-6142-1E5CEF60DA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ADF0C-6742-F682-72E9-2B5E8478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94DC9-F864-9E41-9681-1F95173AF918}" type="datetimeFigureOut">
              <a:rPr lang="en-US" smtClean="0"/>
              <a:t>4/10/23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F7FD9-0ABA-FF36-9B25-13711265E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70882-98A3-26E2-B4D9-32FC9E8AC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B460-9CC9-7141-B3AB-9D8CE1931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53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3259" y="365125"/>
            <a:ext cx="0" cy="1325563"/>
          </a:xfrm>
          <a:prstGeom prst="line">
            <a:avLst/>
          </a:prstGeom>
          <a:ln w="38100" cmpd="sng">
            <a:solidFill>
              <a:srgbClr val="402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38200" y="2003425"/>
            <a:ext cx="10515600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B3C03B-62D6-4521-83C7-86876ADD77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452" t="23560" r="10373" b="37300"/>
          <a:stretch/>
        </p:blipFill>
        <p:spPr>
          <a:xfrm>
            <a:off x="4094396" y="6357725"/>
            <a:ext cx="1121115" cy="354831"/>
          </a:xfrm>
          <a:prstGeom prst="rect">
            <a:avLst/>
          </a:prstGeom>
        </p:spPr>
      </p:pic>
      <p:pic>
        <p:nvPicPr>
          <p:cNvPr id="15" name="Picture 14" descr="footer.png">
            <a:extLst>
              <a:ext uri="{FF2B5EF4-FFF2-40B4-BE49-F238E27FC236}">
                <a16:creationId xmlns:a16="http://schemas.microsoft.com/office/drawing/2014/main" id="{A71C7B26-170B-4959-9EEE-188633C02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06"/>
          <a:stretch/>
        </p:blipFill>
        <p:spPr>
          <a:xfrm>
            <a:off x="5215511" y="6357726"/>
            <a:ext cx="2882094" cy="3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56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028700" y="914400"/>
            <a:ext cx="4476750" cy="4953000"/>
          </a:xfrm>
          <a:custGeom>
            <a:avLst/>
            <a:gdLst>
              <a:gd name="connsiteX0" fmla="*/ 0 w 4476750"/>
              <a:gd name="connsiteY0" fmla="*/ 0 h 4953000"/>
              <a:gd name="connsiteX1" fmla="*/ 4476750 w 4476750"/>
              <a:gd name="connsiteY1" fmla="*/ 0 h 4953000"/>
              <a:gd name="connsiteX2" fmla="*/ 4476750 w 4476750"/>
              <a:gd name="connsiteY2" fmla="*/ 4953000 h 4953000"/>
              <a:gd name="connsiteX3" fmla="*/ 0 w 4476750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6750" h="4953000">
                <a:moveTo>
                  <a:pt x="0" y="0"/>
                </a:moveTo>
                <a:lnTo>
                  <a:pt x="4476750" y="0"/>
                </a:lnTo>
                <a:lnTo>
                  <a:pt x="4476750" y="4953000"/>
                </a:lnTo>
                <a:lnTo>
                  <a:pt x="0" y="4953000"/>
                </a:ln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9050">
            <a:solidFill>
              <a:schemeClr val="bg2">
                <a:lumMod val="75000"/>
              </a:schemeClr>
            </a:solidFill>
          </a:ln>
        </p:spPr>
        <p:txBody>
          <a:bodyPr wrap="square" anchor="ctr">
            <a:noAutofit/>
          </a:bodyPr>
          <a:lstStyle>
            <a:lvl1pPr algn="ctr"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F74C8F0-1FA8-764C-B22F-6C2E4DF2DC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65230" y="1525462"/>
            <a:ext cx="4346610" cy="954088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  <a:latin typeface="+mj-lt"/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  <a:latin typeface="+mj-lt"/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  <a:latin typeface="+mj-lt"/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30528F2-154D-E547-BD18-15C2722930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65230" y="2939986"/>
            <a:ext cx="3773487" cy="307777"/>
          </a:xfrm>
        </p:spPr>
        <p:txBody>
          <a:bodyPr>
            <a:normAutofit/>
          </a:bodyPr>
          <a:lstStyle>
            <a:lvl1pPr marL="0" indent="0">
              <a:buNone/>
              <a:defRPr sz="1600" b="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  <a:latin typeface="+mj-lt"/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  <a:latin typeface="+mj-lt"/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  <a:latin typeface="+mj-lt"/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61AC83E-8016-4340-8499-73E4CC9445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65230" y="3383739"/>
            <a:ext cx="3773487" cy="221023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b="0" i="0" smtClean="0">
                <a:effectLst/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  <a:latin typeface="+mj-lt"/>
              </a:defRPr>
            </a:lvl2pPr>
            <a:lvl3pPr marL="914400" indent="0">
              <a:buNone/>
              <a:defRPr b="1">
                <a:solidFill>
                  <a:schemeClr val="accent1"/>
                </a:solidFill>
                <a:latin typeface="+mj-lt"/>
              </a:defRPr>
            </a:lvl3pPr>
            <a:lvl4pPr marL="1371600" indent="0">
              <a:buNone/>
              <a:defRPr b="1">
                <a:solidFill>
                  <a:schemeClr val="accent1"/>
                </a:solidFill>
                <a:latin typeface="+mj-lt"/>
              </a:defRPr>
            </a:lvl4pPr>
            <a:lvl5pPr marL="1828800" indent="0">
              <a:buNone/>
              <a:defRPr b="1">
                <a:solidFill>
                  <a:schemeClr val="accent1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BB5E86-0502-320C-907E-FD87CC6A2A95}"/>
              </a:ext>
            </a:extLst>
          </p:cNvPr>
          <p:cNvGrpSpPr/>
          <p:nvPr userDrawn="1"/>
        </p:nvGrpSpPr>
        <p:grpSpPr>
          <a:xfrm>
            <a:off x="-12587" y="6574654"/>
            <a:ext cx="3854155" cy="21946"/>
            <a:chOff x="1928019" y="3747828"/>
            <a:chExt cx="7162548" cy="457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1B5EB8D-BA5D-D893-500A-2A1159F096A9}"/>
                </a:ext>
              </a:extLst>
            </p:cNvPr>
            <p:cNvSpPr/>
            <p:nvPr userDrawn="1"/>
          </p:nvSpPr>
          <p:spPr>
            <a:xfrm rot="16200000">
              <a:off x="5273146" y="402704"/>
              <a:ext cx="45719" cy="673597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48C8D83-1895-6B9F-DA08-B8F69873F3CE}"/>
                </a:ext>
              </a:extLst>
            </p:cNvPr>
            <p:cNvSpPr/>
            <p:nvPr userDrawn="1"/>
          </p:nvSpPr>
          <p:spPr>
            <a:xfrm rot="16200000">
              <a:off x="8591826" y="3294806"/>
              <a:ext cx="45719" cy="951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9AB921-C49E-C539-1A3C-23C9F7BB0C84}"/>
                </a:ext>
              </a:extLst>
            </p:cNvPr>
            <p:cNvSpPr/>
            <p:nvPr userDrawn="1"/>
          </p:nvSpPr>
          <p:spPr>
            <a:xfrm rot="16200000">
              <a:off x="7993120" y="3561882"/>
              <a:ext cx="45719" cy="4176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D2DB451-0417-ACB5-8D48-1567E69988DB}"/>
                </a:ext>
              </a:extLst>
            </p:cNvPr>
            <p:cNvSpPr/>
            <p:nvPr userDrawn="1"/>
          </p:nvSpPr>
          <p:spPr>
            <a:xfrm rot="16200000">
              <a:off x="7483605" y="3493701"/>
              <a:ext cx="45719" cy="55398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2B8C633-C533-6302-B9D6-1CC3C9277E34}"/>
                </a:ext>
              </a:extLst>
            </p:cNvPr>
            <p:cNvSpPr/>
            <p:nvPr userDrawn="1"/>
          </p:nvSpPr>
          <p:spPr>
            <a:xfrm rot="16200000">
              <a:off x="7733286" y="3683939"/>
              <a:ext cx="45719" cy="17350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71D9A7-F137-AF33-6473-6EFD978F5F78}"/>
              </a:ext>
            </a:extLst>
          </p:cNvPr>
          <p:cNvGrpSpPr/>
          <p:nvPr userDrawn="1"/>
        </p:nvGrpSpPr>
        <p:grpSpPr>
          <a:xfrm rot="10800000">
            <a:off x="8359141" y="6574653"/>
            <a:ext cx="3854155" cy="21946"/>
            <a:chOff x="1928019" y="3747828"/>
            <a:chExt cx="7162548" cy="4572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AC940F7-7D3D-EFD5-3F1E-18272B9C97CE}"/>
                </a:ext>
              </a:extLst>
            </p:cNvPr>
            <p:cNvSpPr/>
            <p:nvPr userDrawn="1"/>
          </p:nvSpPr>
          <p:spPr>
            <a:xfrm rot="16200000">
              <a:off x="5273146" y="402704"/>
              <a:ext cx="45719" cy="673597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D61CCC5-4A1E-9047-23C6-FCD07CB441C0}"/>
                </a:ext>
              </a:extLst>
            </p:cNvPr>
            <p:cNvSpPr/>
            <p:nvPr userDrawn="1"/>
          </p:nvSpPr>
          <p:spPr>
            <a:xfrm rot="16200000">
              <a:off x="8591826" y="3294806"/>
              <a:ext cx="45719" cy="951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CC82F5B-3D08-C09A-4509-1D0F2B6EC1F1}"/>
                </a:ext>
              </a:extLst>
            </p:cNvPr>
            <p:cNvSpPr/>
            <p:nvPr userDrawn="1"/>
          </p:nvSpPr>
          <p:spPr>
            <a:xfrm rot="16200000">
              <a:off x="7993120" y="3561882"/>
              <a:ext cx="45719" cy="41761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992C655-87F3-D867-628C-CB801B3A450D}"/>
                </a:ext>
              </a:extLst>
            </p:cNvPr>
            <p:cNvSpPr/>
            <p:nvPr userDrawn="1"/>
          </p:nvSpPr>
          <p:spPr>
            <a:xfrm rot="16200000">
              <a:off x="7483605" y="3493701"/>
              <a:ext cx="45719" cy="55398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D267798-D93F-06D2-22FB-7F21D9361FE0}"/>
                </a:ext>
              </a:extLst>
            </p:cNvPr>
            <p:cNvSpPr/>
            <p:nvPr userDrawn="1"/>
          </p:nvSpPr>
          <p:spPr>
            <a:xfrm rot="16200000">
              <a:off x="7733286" y="3683939"/>
              <a:ext cx="45719" cy="17350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0253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1E15A-D5D9-EF79-8D39-9C91A8168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6CAD8-7D49-926C-A3A8-6BCCD86974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28D88-6184-5626-829B-2D46B3DA3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94DC9-F864-9E41-9681-1F95173AF918}" type="datetimeFigureOut">
              <a:rPr lang="en-US" smtClean="0"/>
              <a:t>4/10/23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24F1D-BD91-4563-EEB1-DED7F99F0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A5DC8-381A-58A1-BAEA-01C112746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B460-9CC9-7141-B3AB-9D8CE1931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05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D7A30-FBBD-5AE4-0002-2AFD1E9EB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96677-8763-915B-969F-C08C2FFEF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3DFF1-CD68-F405-D7F8-D9A2E13F1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94DC9-F864-9E41-9681-1F95173AF918}" type="datetimeFigureOut">
              <a:rPr lang="en-US" smtClean="0"/>
              <a:t>4/10/23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DFE09-94B3-147E-E504-FD33A53F4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DAC50-F4B2-8D87-A96C-881C22769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B460-9CC9-7141-B3AB-9D8CE1931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69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8212A-1E9C-A7CE-EFA6-BAAED0FE1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7ABA1-053B-1374-C461-CBC02FEAE3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5B4D4-1D33-360D-499A-9DE1CA0A0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D62998-1AE3-F10B-1573-88864567F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94DC9-F864-9E41-9681-1F95173AF918}" type="datetimeFigureOut">
              <a:rPr lang="en-US" smtClean="0"/>
              <a:t>4/10/23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D9AE83-54CF-295D-9F9C-2FDB3895F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5783EB-F198-B53E-C81D-DB8697320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B460-9CC9-7141-B3AB-9D8CE1931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6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7064B-8423-FE10-2834-5042970BA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FC18C-DBD4-1DFE-B453-4BC2E8EFA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0661AF-CBD4-BECD-CF45-EB386427A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4441D9-A236-707C-2D80-6625F50BED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9DAC48-B513-4064-433C-125A739246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3A994C-C715-9EBC-2253-C5CBE66DA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94DC9-F864-9E41-9681-1F95173AF918}" type="datetimeFigureOut">
              <a:rPr lang="en-US" smtClean="0"/>
              <a:t>4/10/23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A866E3-CFB6-EDBA-282B-785FB2C55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2399D4-A036-C75D-D0A4-A38987D7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B460-9CC9-7141-B3AB-9D8CE1931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80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FEC85-DD21-12F4-9C23-649CBA90C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4B8FCE-9719-B87A-19BA-A5F124F2E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94DC9-F864-9E41-9681-1F95173AF918}" type="datetimeFigureOut">
              <a:rPr lang="en-US" smtClean="0"/>
              <a:t>4/10/23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20BA30-AFFD-5E49-687F-8E9C1C0E4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6FD629-6D4D-8054-3B64-627E68F8D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B460-9CC9-7141-B3AB-9D8CE1931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143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C27788-A495-F5BE-C747-0D89484C0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94DC9-F864-9E41-9681-1F95173AF918}" type="datetimeFigureOut">
              <a:rPr lang="en-US" smtClean="0"/>
              <a:t>4/10/23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4701B9-52F2-7CEC-02BA-01C8ADE63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F85CC5-14A4-7993-72C1-5035081A0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B460-9CC9-7141-B3AB-9D8CE1931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49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99DF9-3C5C-9611-5561-36BE58D62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C7DDE-FC39-0AB5-621E-779ABDCEE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712435-5AB6-DEE1-80B3-3F4077E57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E75C18-7E60-E498-2B56-F2E6ECFFF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94DC9-F864-9E41-9681-1F95173AF918}" type="datetimeFigureOut">
              <a:rPr lang="en-US" smtClean="0"/>
              <a:t>4/10/23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9AE69D-AFCE-EB52-2B00-9EFDAD6D1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8A0D2-E3BE-9D85-F469-B83BDAD5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B460-9CC9-7141-B3AB-9D8CE1931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21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DDD42-2DD3-1976-505B-74BBC0884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A87D13-D6AA-0EA3-5B35-E4018C40C0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C8D69B-D499-B5CF-C44D-1F5AD14D6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3D3CDD-4D77-A094-8C60-3B581E859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94DC9-F864-9E41-9681-1F95173AF918}" type="datetimeFigureOut">
              <a:rPr lang="en-US" smtClean="0"/>
              <a:t>4/10/23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0EAF1-2F87-F359-5469-E588456DB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1CB87-70AE-F057-6EF5-4161374CE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B460-9CC9-7141-B3AB-9D8CE1931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52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F67A1B-0E9A-78A5-F019-BB2E63D9F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3E119-DCA4-4652-B262-62F6EFD45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D5339-700F-424A-3221-87F974BE7A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94DC9-F864-9E41-9681-1F95173AF918}" type="datetimeFigureOut">
              <a:rPr lang="en-US" smtClean="0"/>
              <a:t>4/10/23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6C22F-6E60-37A4-6B60-8270359E9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B87B6-5DC9-BBF8-2E6B-952C95751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2B460-9CC9-7141-B3AB-9D8CE1931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2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ffhdj.com/index.php/ffhd/article/view/599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www.facebook.com/AmareGlobal" TargetMode="External"/><Relationship Id="rId7" Type="http://schemas.openxmlformats.org/officeDocument/2006/relationships/image" Target="../media/image5.jpeg"/><Relationship Id="rId2" Type="http://schemas.openxmlformats.org/officeDocument/2006/relationships/hyperlink" Target="http://www.amare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hawntalbott.com/" TargetMode="External"/><Relationship Id="rId5" Type="http://schemas.openxmlformats.org/officeDocument/2006/relationships/hyperlink" Target="http://www.youtube.com/DrShawnTalbott" TargetMode="External"/><Relationship Id="rId4" Type="http://schemas.openxmlformats.org/officeDocument/2006/relationships/hyperlink" Target="http://www.facebook.com/DrShawnTalbott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hyperlink" Target="https://www.amare.com/corporate/en-us/MentaHeart" TargetMode="External"/><Relationship Id="rId4" Type="http://schemas.openxmlformats.org/officeDocument/2006/relationships/image" Target="../media/image45.jpeg"/><Relationship Id="rId9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www.amare.com/corporate/en-us/MentaHeart" TargetMode="External"/><Relationship Id="rId7" Type="http://schemas.openxmlformats.org/officeDocument/2006/relationships/image" Target="../media/image63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hyperlink" Target="https://www.amare.com/corporate/en-us/MoodPlus" TargetMode="External"/><Relationship Id="rId7" Type="http://schemas.openxmlformats.org/officeDocument/2006/relationships/image" Target="../media/image80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16.png"/><Relationship Id="rId4" Type="http://schemas.openxmlformats.org/officeDocument/2006/relationships/image" Target="../media/image77.jpeg"/><Relationship Id="rId9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6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6.png"/><Relationship Id="rId7" Type="http://schemas.openxmlformats.org/officeDocument/2006/relationships/image" Target="../media/image1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64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emf"/><Relationship Id="rId3" Type="http://schemas.openxmlformats.org/officeDocument/2006/relationships/image" Target="../media/image101.tiff"/><Relationship Id="rId7" Type="http://schemas.openxmlformats.org/officeDocument/2006/relationships/image" Target="../media/image10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emf"/><Relationship Id="rId5" Type="http://schemas.microsoft.com/office/2007/relationships/hdphoto" Target="../media/hdphoto1.wdp"/><Relationship Id="rId4" Type="http://schemas.openxmlformats.org/officeDocument/2006/relationships/image" Target="../media/image10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1AF6B-33C7-691E-87D6-7F367A37D0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Amare Health Pro Training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D261DE-024F-1D79-88D5-83FB3F055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Shawn Talbott, PhD</a:t>
            </a:r>
          </a:p>
          <a:p>
            <a:r>
              <a:rPr lang="en-US" sz="2000" dirty="0"/>
              <a:t>CNS, LDN, FACSM, FAIS, FACN</a:t>
            </a:r>
          </a:p>
          <a:p>
            <a:r>
              <a:rPr lang="en-US" sz="2000" dirty="0"/>
              <a:t>Founding Executive &amp; Chief Science Officer</a:t>
            </a:r>
          </a:p>
          <a:p>
            <a:r>
              <a:rPr lang="en-US" sz="2000" b="1" dirty="0">
                <a:solidFill>
                  <a:srgbClr val="7030A0"/>
                </a:solidFill>
              </a:rPr>
              <a:t>Amare Global</a:t>
            </a:r>
          </a:p>
        </p:txBody>
      </p:sp>
    </p:spTree>
    <p:extLst>
      <p:ext uri="{BB962C8B-B14F-4D97-AF65-F5344CB8AC3E}">
        <p14:creationId xmlns:p14="http://schemas.microsoft.com/office/powerpoint/2010/main" val="935872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648929-17D8-D149-BC23-436C8F2958F4}"/>
              </a:ext>
            </a:extLst>
          </p:cNvPr>
          <p:cNvSpPr/>
          <p:nvPr/>
        </p:nvSpPr>
        <p:spPr>
          <a:xfrm>
            <a:off x="0" y="692151"/>
            <a:ext cx="12192000" cy="5545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B4CA8E99-4187-C24A-8440-9F08B2EBCB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" r="-52"/>
          <a:stretch/>
        </p:blipFill>
        <p:spPr>
          <a:xfrm>
            <a:off x="3111030" y="692151"/>
            <a:ext cx="9080970" cy="55451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EA4440-ABCE-0D47-8F96-B3A6DC1A632A}"/>
              </a:ext>
            </a:extLst>
          </p:cNvPr>
          <p:cNvSpPr/>
          <p:nvPr/>
        </p:nvSpPr>
        <p:spPr>
          <a:xfrm>
            <a:off x="595311" y="2744271"/>
            <a:ext cx="259558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latin typeface="Montserrat" pitchFamily="2" charset="77"/>
              </a:rPr>
              <a:t>Mental </a:t>
            </a:r>
            <a:br>
              <a:rPr lang="en-US" sz="3500" b="1" dirty="0">
                <a:latin typeface="Montserrat" pitchFamily="2" charset="77"/>
              </a:rPr>
            </a:br>
            <a:r>
              <a:rPr lang="en-US" sz="3500" b="1" dirty="0">
                <a:solidFill>
                  <a:srgbClr val="00ABC3"/>
                </a:solidFill>
                <a:latin typeface="Montserrat" pitchFamily="2" charset="77"/>
              </a:rPr>
              <a:t>Wellness?</a:t>
            </a:r>
            <a:endParaRPr lang="en-CA" sz="3500" b="1" dirty="0">
              <a:solidFill>
                <a:srgbClr val="00ABC3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60457771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8099BFD-E044-6441-B310-29E4C10BE45F}"/>
              </a:ext>
            </a:extLst>
          </p:cNvPr>
          <p:cNvSpPr/>
          <p:nvPr/>
        </p:nvSpPr>
        <p:spPr>
          <a:xfrm>
            <a:off x="0" y="732517"/>
            <a:ext cx="12192000" cy="5360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AE2C77-C7BD-C44B-A1EC-21FE77E9A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34" y="853768"/>
            <a:ext cx="6408497" cy="51469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5BB4A9-4F5C-4548-BC8D-3B6DEFCBE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313" y="865737"/>
            <a:ext cx="4871915" cy="256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5308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33AE17-6935-3342-BCFE-B4BE1F714452}"/>
              </a:ext>
            </a:extLst>
          </p:cNvPr>
          <p:cNvSpPr/>
          <p:nvPr/>
        </p:nvSpPr>
        <p:spPr>
          <a:xfrm>
            <a:off x="0" y="692149"/>
            <a:ext cx="12192000" cy="540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5746AA-B010-1D4D-ABD4-C54334819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312" y="1590430"/>
            <a:ext cx="2283714" cy="30449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240E5C-3059-1E43-8A7F-86734675CA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536" y="1590430"/>
            <a:ext cx="2283714" cy="3044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F7BC85-E092-F546-AD0F-2464AE13E9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696" y="1377772"/>
            <a:ext cx="2516886" cy="33558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3542C7-D10A-E24B-AE92-59C10CF714D7}"/>
              </a:ext>
            </a:extLst>
          </p:cNvPr>
          <p:cNvSpPr txBox="1"/>
          <p:nvPr/>
        </p:nvSpPr>
        <p:spPr>
          <a:xfrm>
            <a:off x="2076069" y="922863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6B7DD"/>
                </a:solidFill>
                <a:latin typeface="Montserrat Black" pitchFamily="2" charset="77"/>
                <a:cs typeface="Cooper Black"/>
              </a:rPr>
              <a:t>Obese</a:t>
            </a:r>
          </a:p>
          <a:p>
            <a:pPr algn="ctr"/>
            <a:r>
              <a:rPr lang="en-US" b="1" dirty="0">
                <a:solidFill>
                  <a:srgbClr val="06B7DD"/>
                </a:solidFill>
                <a:latin typeface="Montserrat Black" pitchFamily="2" charset="77"/>
                <a:cs typeface="Cooper Black"/>
              </a:rPr>
              <a:t>Overeating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92BD75-9BBF-0042-912B-250F9FE429E0}"/>
              </a:ext>
            </a:extLst>
          </p:cNvPr>
          <p:cNvSpPr txBox="1"/>
          <p:nvPr/>
        </p:nvSpPr>
        <p:spPr>
          <a:xfrm>
            <a:off x="8173593" y="922863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6B7DD"/>
                </a:solidFill>
                <a:latin typeface="Montserrat Black" pitchFamily="2" charset="77"/>
                <a:cs typeface="Cooper Black"/>
              </a:rPr>
              <a:t>Obese</a:t>
            </a:r>
          </a:p>
          <a:p>
            <a:pPr algn="ctr"/>
            <a:r>
              <a:rPr lang="en-US" b="1" dirty="0">
                <a:solidFill>
                  <a:srgbClr val="06B7DD"/>
                </a:solidFill>
                <a:latin typeface="Montserrat Black" pitchFamily="2" charset="77"/>
                <a:cs typeface="Cooper Black"/>
              </a:rPr>
              <a:t>Overeating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42BFB8-16E6-6E43-82F6-8CE79E88FFCE}"/>
              </a:ext>
            </a:extLst>
          </p:cNvPr>
          <p:cNvSpPr txBox="1"/>
          <p:nvPr/>
        </p:nvSpPr>
        <p:spPr>
          <a:xfrm>
            <a:off x="5285039" y="922863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6B7DD"/>
                </a:solidFill>
                <a:latin typeface="Montserrat Black" pitchFamily="2" charset="77"/>
                <a:cs typeface="Cooper Black"/>
              </a:rPr>
              <a:t>Lean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908C69-25D4-2847-BE88-9B56264251B9}"/>
              </a:ext>
            </a:extLst>
          </p:cNvPr>
          <p:cNvSpPr txBox="1"/>
          <p:nvPr/>
        </p:nvSpPr>
        <p:spPr>
          <a:xfrm>
            <a:off x="5054249" y="4956048"/>
            <a:ext cx="2061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Montserrat" pitchFamily="2" charset="77"/>
              </a:rPr>
              <a:t>Germ-free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42614D-696C-C146-AC3E-0AF334E7D1D4}"/>
              </a:ext>
            </a:extLst>
          </p:cNvPr>
          <p:cNvSpPr txBox="1"/>
          <p:nvPr/>
        </p:nvSpPr>
        <p:spPr>
          <a:xfrm>
            <a:off x="1845279" y="4733620"/>
            <a:ext cx="2061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Montserrat" pitchFamily="2" charset="77"/>
              </a:rPr>
              <a:t>Obesogenic</a:t>
            </a:r>
            <a:r>
              <a:rPr lang="en-US" b="1" dirty="0">
                <a:latin typeface="Montserrat" pitchFamily="2" charset="77"/>
              </a:rPr>
              <a:t> </a:t>
            </a:r>
            <a:r>
              <a:rPr lang="en-US" b="1" dirty="0" err="1">
                <a:latin typeface="Montserrat" pitchFamily="2" charset="77"/>
              </a:rPr>
              <a:t>microbiota</a:t>
            </a:r>
            <a:endParaRPr lang="en-US" b="1" dirty="0">
              <a:latin typeface="Montserra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EA1057-9AD4-4E46-A5C6-3C49FA0A7C3F}"/>
              </a:ext>
            </a:extLst>
          </p:cNvPr>
          <p:cNvSpPr txBox="1"/>
          <p:nvPr/>
        </p:nvSpPr>
        <p:spPr>
          <a:xfrm>
            <a:off x="8209503" y="4956063"/>
            <a:ext cx="2061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Montserrat" pitchFamily="2" charset="77"/>
              </a:rPr>
              <a:t>Obesogenic</a:t>
            </a:r>
            <a:r>
              <a:rPr lang="en-US" b="1" dirty="0">
                <a:latin typeface="Montserrat" pitchFamily="2" charset="77"/>
              </a:rPr>
              <a:t> </a:t>
            </a:r>
            <a:r>
              <a:rPr lang="en-US" b="1" dirty="0" err="1">
                <a:latin typeface="Montserrat" pitchFamily="2" charset="77"/>
              </a:rPr>
              <a:t>microbiota</a:t>
            </a:r>
            <a:endParaRPr lang="en-US" b="1" dirty="0">
              <a:latin typeface="Montserrat" pitchFamily="2" charset="77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4F1F3F-6AE5-F046-82AE-E8308C1A3572}"/>
              </a:ext>
            </a:extLst>
          </p:cNvPr>
          <p:cNvCxnSpPr/>
          <p:nvPr/>
        </p:nvCxnSpPr>
        <p:spPr>
          <a:xfrm>
            <a:off x="4071742" y="3109640"/>
            <a:ext cx="982507" cy="0"/>
          </a:xfrm>
          <a:prstGeom prst="straightConnector1">
            <a:avLst/>
          </a:prstGeom>
          <a:ln w="15875">
            <a:solidFill>
              <a:srgbClr val="06B7DD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FC0E3CA-30FC-214E-8D66-0FECA0EC1236}"/>
              </a:ext>
            </a:extLst>
          </p:cNvPr>
          <p:cNvCxnSpPr/>
          <p:nvPr/>
        </p:nvCxnSpPr>
        <p:spPr>
          <a:xfrm>
            <a:off x="7116030" y="3109640"/>
            <a:ext cx="982507" cy="0"/>
          </a:xfrm>
          <a:prstGeom prst="straightConnector1">
            <a:avLst/>
          </a:prstGeom>
          <a:ln w="15875">
            <a:solidFill>
              <a:srgbClr val="06B7DD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3598527-9E09-1D4D-A05D-A0E3A45999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043" y="2062998"/>
            <a:ext cx="771905" cy="7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9299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33AE17-6935-3342-BCFE-B4BE1F714452}"/>
              </a:ext>
            </a:extLst>
          </p:cNvPr>
          <p:cNvSpPr/>
          <p:nvPr/>
        </p:nvSpPr>
        <p:spPr>
          <a:xfrm>
            <a:off x="0" y="703489"/>
            <a:ext cx="12192000" cy="5389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3542C7-D10A-E24B-AE92-59C10CF714D7}"/>
              </a:ext>
            </a:extLst>
          </p:cNvPr>
          <p:cNvSpPr txBox="1"/>
          <p:nvPr/>
        </p:nvSpPr>
        <p:spPr>
          <a:xfrm>
            <a:off x="2076069" y="922863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6B7DD"/>
                </a:solidFill>
                <a:latin typeface="Montserrat Black" pitchFamily="2" charset="77"/>
              </a:rPr>
              <a:t>Timid</a:t>
            </a:r>
          </a:p>
          <a:p>
            <a:pPr algn="ctr"/>
            <a:r>
              <a:rPr lang="en-US" b="1" dirty="0">
                <a:solidFill>
                  <a:srgbClr val="06B7DD"/>
                </a:solidFill>
                <a:latin typeface="Montserrat Black" pitchFamily="2" charset="77"/>
              </a:rPr>
              <a:t>“Introvert”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92BD75-9BBF-0042-912B-250F9FE429E0}"/>
              </a:ext>
            </a:extLst>
          </p:cNvPr>
          <p:cNvSpPr txBox="1"/>
          <p:nvPr/>
        </p:nvSpPr>
        <p:spPr>
          <a:xfrm>
            <a:off x="8173593" y="922863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6B7DD"/>
                </a:solidFill>
                <a:latin typeface="Montserrat Black" pitchFamily="2" charset="77"/>
              </a:rPr>
              <a:t>Timid</a:t>
            </a:r>
          </a:p>
          <a:p>
            <a:pPr algn="ctr"/>
            <a:r>
              <a:rPr lang="en-US" b="1" dirty="0">
                <a:solidFill>
                  <a:srgbClr val="06B7DD"/>
                </a:solidFill>
                <a:latin typeface="Montserrat Black" pitchFamily="2" charset="77"/>
              </a:rPr>
              <a:t>“Introvert”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42BFB8-16E6-6E43-82F6-8CE79E88FFCE}"/>
              </a:ext>
            </a:extLst>
          </p:cNvPr>
          <p:cNvSpPr txBox="1"/>
          <p:nvPr/>
        </p:nvSpPr>
        <p:spPr>
          <a:xfrm>
            <a:off x="5285038" y="922863"/>
            <a:ext cx="1701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6B7DD"/>
                </a:solidFill>
                <a:latin typeface="Montserrat Black" pitchFamily="2" charset="77"/>
              </a:rPr>
              <a:t>Outgoing</a:t>
            </a:r>
          </a:p>
          <a:p>
            <a:pPr algn="ctr"/>
            <a:r>
              <a:rPr lang="en-US" b="1" dirty="0">
                <a:solidFill>
                  <a:srgbClr val="06B7DD"/>
                </a:solidFill>
                <a:latin typeface="Montserrat Black" pitchFamily="2" charset="77"/>
              </a:rPr>
              <a:t>“Extrovert”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908C69-25D4-2847-BE88-9B56264251B9}"/>
              </a:ext>
            </a:extLst>
          </p:cNvPr>
          <p:cNvSpPr txBox="1"/>
          <p:nvPr/>
        </p:nvSpPr>
        <p:spPr>
          <a:xfrm>
            <a:off x="5054249" y="4956048"/>
            <a:ext cx="2061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Montserrat" pitchFamily="2" charset="77"/>
              </a:rPr>
              <a:t>Germ-free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42614D-696C-C146-AC3E-0AF334E7D1D4}"/>
              </a:ext>
            </a:extLst>
          </p:cNvPr>
          <p:cNvSpPr txBox="1"/>
          <p:nvPr/>
        </p:nvSpPr>
        <p:spPr>
          <a:xfrm>
            <a:off x="1845279" y="4733620"/>
            <a:ext cx="2061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Montserrat" pitchFamily="2" charset="77"/>
              </a:rPr>
              <a:t>Normal gut microbes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EA1057-9AD4-4E46-A5C6-3C49FA0A7C3F}"/>
              </a:ext>
            </a:extLst>
          </p:cNvPr>
          <p:cNvSpPr txBox="1"/>
          <p:nvPr/>
        </p:nvSpPr>
        <p:spPr>
          <a:xfrm>
            <a:off x="8209503" y="4956063"/>
            <a:ext cx="2061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Montserrat" pitchFamily="2" charset="77"/>
              </a:rPr>
              <a:t>Transplanted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4F1F3F-6AE5-F046-82AE-E8308C1A3572}"/>
              </a:ext>
            </a:extLst>
          </p:cNvPr>
          <p:cNvCxnSpPr/>
          <p:nvPr/>
        </p:nvCxnSpPr>
        <p:spPr>
          <a:xfrm>
            <a:off x="4071742" y="3109640"/>
            <a:ext cx="982507" cy="0"/>
          </a:xfrm>
          <a:prstGeom prst="straightConnector1">
            <a:avLst/>
          </a:prstGeom>
          <a:ln w="15875">
            <a:solidFill>
              <a:srgbClr val="06B7DD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3598527-9E09-1D4D-A05D-A0E3A45999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043" y="2062998"/>
            <a:ext cx="771905" cy="7719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97C9F0-4DBF-EA4C-A8CA-906071931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02" y="1518535"/>
            <a:ext cx="2366010" cy="31546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181318-AB96-2E4A-9BF3-20FE8D0743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668" y="1518535"/>
            <a:ext cx="2366010" cy="31546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6A6E1E-557C-6C42-A025-AB00150DA7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328" y="1518535"/>
            <a:ext cx="2366010" cy="315468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FC0E3CA-30FC-214E-8D66-0FECA0EC1236}"/>
              </a:ext>
            </a:extLst>
          </p:cNvPr>
          <p:cNvCxnSpPr/>
          <p:nvPr/>
        </p:nvCxnSpPr>
        <p:spPr>
          <a:xfrm>
            <a:off x="7116030" y="3109640"/>
            <a:ext cx="982507" cy="0"/>
          </a:xfrm>
          <a:prstGeom prst="straightConnector1">
            <a:avLst/>
          </a:prstGeom>
          <a:ln w="15875">
            <a:solidFill>
              <a:srgbClr val="06B7DD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44761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25A02C-4709-A14A-A6B4-BA51A693E9F6}"/>
              </a:ext>
            </a:extLst>
          </p:cNvPr>
          <p:cNvSpPr/>
          <p:nvPr/>
        </p:nvSpPr>
        <p:spPr>
          <a:xfrm>
            <a:off x="0" y="703488"/>
            <a:ext cx="12192000" cy="5387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pic>
        <p:nvPicPr>
          <p:cNvPr id="2" name="Picture 1" descr="Screenshot 2016-09-09 05.19.18.png">
            <a:extLst>
              <a:ext uri="{FF2B5EF4-FFF2-40B4-BE49-F238E27FC236}">
                <a16:creationId xmlns:a16="http://schemas.microsoft.com/office/drawing/2014/main" id="{188646D6-8488-3F41-A43D-0990ECCAF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663" y="692150"/>
            <a:ext cx="6504487" cy="15126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362B2F-6999-7A4D-8220-D82E11848818}"/>
              </a:ext>
            </a:extLst>
          </p:cNvPr>
          <p:cNvSpPr txBox="1"/>
          <p:nvPr/>
        </p:nvSpPr>
        <p:spPr>
          <a:xfrm>
            <a:off x="551475" y="937300"/>
            <a:ext cx="323471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06B7DD"/>
                </a:solidFill>
                <a:latin typeface="Montserrat" pitchFamily="2" charset="77"/>
                <a:ea typeface="ＭＳ Ｐゴシック"/>
                <a:cs typeface="ＭＳ Ｐゴシック"/>
              </a:rPr>
              <a:t>Depression</a:t>
            </a:r>
          </a:p>
        </p:txBody>
      </p:sp>
      <p:pic>
        <p:nvPicPr>
          <p:cNvPr id="5" name="Picture 4" descr="Screenshot 2016-09-09 05.20.25.png">
            <a:extLst>
              <a:ext uri="{FF2B5EF4-FFF2-40B4-BE49-F238E27FC236}">
                <a16:creationId xmlns:a16="http://schemas.microsoft.com/office/drawing/2014/main" id="{CC9196F5-13B1-4944-B092-040985923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73" y="2214563"/>
            <a:ext cx="8083447" cy="303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7596A4-002A-7F40-886C-150CAD294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5918" y="4552406"/>
            <a:ext cx="1829575" cy="24526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7EC0EF-80E5-E94D-AE85-C9B0552A8297}"/>
              </a:ext>
            </a:extLst>
          </p:cNvPr>
          <p:cNvSpPr txBox="1"/>
          <p:nvPr/>
        </p:nvSpPr>
        <p:spPr>
          <a:xfrm>
            <a:off x="9524465" y="6165850"/>
            <a:ext cx="256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Montserrat Light" pitchFamily="2" charset="77"/>
              </a:rPr>
              <a:t>Zheng</a:t>
            </a:r>
            <a:r>
              <a:rPr lang="en-US" dirty="0">
                <a:solidFill>
                  <a:schemeClr val="bg1"/>
                </a:solidFill>
                <a:latin typeface="Montserrat Light" pitchFamily="2" charset="77"/>
              </a:rPr>
              <a:t> P et al, 2016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259C367-1738-DC46-97AC-4CFF0E4402C1}"/>
              </a:ext>
            </a:extLst>
          </p:cNvPr>
          <p:cNvCxnSpPr>
            <a:cxnSpLocks/>
          </p:cNvCxnSpPr>
          <p:nvPr/>
        </p:nvCxnSpPr>
        <p:spPr bwMode="auto">
          <a:xfrm>
            <a:off x="2400300" y="4552406"/>
            <a:ext cx="248673" cy="105282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6B7DD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24875962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E991E-CCF2-4EE3-BFC9-BD5395149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7030A0"/>
                </a:solidFill>
              </a:rPr>
              <a:t>FundaMentals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60830-7AAF-45BA-B463-5B2E0F55F5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3944" y="1690689"/>
            <a:ext cx="10709856" cy="4591240"/>
          </a:xfrm>
        </p:spPr>
        <p:txBody>
          <a:bodyPr>
            <a:normAutofit/>
          </a:bodyPr>
          <a:lstStyle/>
          <a:p>
            <a:r>
              <a:rPr lang="en-US" sz="1900" b="1" dirty="0">
                <a:solidFill>
                  <a:srgbClr val="68478D"/>
                </a:solidFill>
              </a:rPr>
              <a:t>World’s 1</a:t>
            </a:r>
            <a:r>
              <a:rPr lang="en-US" sz="1900" b="1" baseline="30000" dirty="0">
                <a:solidFill>
                  <a:srgbClr val="68478D"/>
                </a:solidFill>
              </a:rPr>
              <a:t>st</a:t>
            </a:r>
            <a:r>
              <a:rPr lang="en-US" sz="1900" b="1" dirty="0">
                <a:solidFill>
                  <a:srgbClr val="68478D"/>
                </a:solidFill>
              </a:rPr>
              <a:t> comprehensive/holistic GBX system</a:t>
            </a:r>
          </a:p>
          <a:p>
            <a:pPr lvl="1"/>
            <a:r>
              <a:rPr lang="en-US" sz="1900" dirty="0">
                <a:solidFill>
                  <a:schemeClr val="tx1"/>
                </a:solidFill>
              </a:rPr>
              <a:t>Addresses each level of GBX balance</a:t>
            </a:r>
          </a:p>
          <a:p>
            <a:pPr lvl="1"/>
            <a:r>
              <a:rPr lang="en-US" sz="1900" dirty="0">
                <a:solidFill>
                  <a:schemeClr val="tx1"/>
                </a:solidFill>
              </a:rPr>
              <a:t>Microbiome modulation</a:t>
            </a:r>
          </a:p>
          <a:p>
            <a:pPr lvl="1"/>
            <a:r>
              <a:rPr lang="en-US" sz="1900" dirty="0">
                <a:solidFill>
                  <a:schemeClr val="tx1"/>
                </a:solidFill>
              </a:rPr>
              <a:t>Gut integrity</a:t>
            </a:r>
          </a:p>
          <a:p>
            <a:pPr lvl="1"/>
            <a:r>
              <a:rPr lang="en-US" sz="1900" dirty="0">
                <a:solidFill>
                  <a:schemeClr val="tx1"/>
                </a:solidFill>
              </a:rPr>
              <a:t>Immune priming</a:t>
            </a:r>
          </a:p>
          <a:p>
            <a:pPr lvl="1"/>
            <a:r>
              <a:rPr lang="en-US" sz="1900" dirty="0">
                <a:solidFill>
                  <a:schemeClr val="tx1"/>
                </a:solidFill>
              </a:rPr>
              <a:t>Inflammatory balance</a:t>
            </a:r>
          </a:p>
          <a:p>
            <a:pPr lvl="1"/>
            <a:r>
              <a:rPr lang="en-US" sz="1900" dirty="0">
                <a:solidFill>
                  <a:schemeClr val="tx1"/>
                </a:solidFill>
              </a:rPr>
              <a:t>Neurotransmitter signaling</a:t>
            </a:r>
          </a:p>
          <a:p>
            <a:r>
              <a:rPr lang="en-US" sz="1900" b="1" dirty="0">
                <a:solidFill>
                  <a:srgbClr val="68478D"/>
                </a:solidFill>
              </a:rPr>
              <a:t>Specific probiotic strains for mood/tension/stress</a:t>
            </a:r>
          </a:p>
          <a:p>
            <a:r>
              <a:rPr lang="en-US" sz="1900" b="1" dirty="0">
                <a:solidFill>
                  <a:srgbClr val="68478D"/>
                </a:solidFill>
              </a:rPr>
              <a:t>Specific prebiotics fibers for reducing stress and improving resilience</a:t>
            </a:r>
          </a:p>
          <a:p>
            <a:r>
              <a:rPr lang="en-US" sz="1900" b="1" dirty="0">
                <a:solidFill>
                  <a:srgbClr val="68478D"/>
                </a:solidFill>
              </a:rPr>
              <a:t>Patent-pending phytonutrients for GBX support (“</a:t>
            </a:r>
            <a:r>
              <a:rPr lang="en-US" sz="1900" b="1" dirty="0" err="1">
                <a:solidFill>
                  <a:srgbClr val="68478D"/>
                </a:solidFill>
              </a:rPr>
              <a:t>phytobiotics</a:t>
            </a:r>
            <a:r>
              <a:rPr lang="en-US" sz="1900" b="1" dirty="0">
                <a:solidFill>
                  <a:srgbClr val="68478D"/>
                </a:solidFill>
              </a:rPr>
              <a:t>” – patent-pending)</a:t>
            </a:r>
          </a:p>
          <a:p>
            <a:r>
              <a:rPr lang="en-US" sz="1900" b="1" dirty="0">
                <a:solidFill>
                  <a:srgbClr val="68478D"/>
                </a:solidFill>
              </a:rPr>
              <a:t>Scientifically-supported formula</a:t>
            </a:r>
          </a:p>
          <a:p>
            <a:pPr lvl="1"/>
            <a:r>
              <a:rPr lang="en-US" sz="1900" dirty="0"/>
              <a:t>Dozens of</a:t>
            </a:r>
            <a:r>
              <a:rPr lang="en-US" sz="1900" dirty="0">
                <a:solidFill>
                  <a:schemeClr val="tx1"/>
                </a:solidFill>
              </a:rPr>
              <a:t> peer-reviewed scientific presentations and publications</a:t>
            </a:r>
          </a:p>
          <a:p>
            <a:pPr marL="457200" lvl="1" indent="0">
              <a:buNone/>
            </a:pPr>
            <a:r>
              <a:rPr lang="en-US" sz="1200" dirty="0">
                <a:solidFill>
                  <a:schemeClr val="tx1"/>
                </a:solidFill>
              </a:rPr>
              <a:t>*Effect of Coordinated Probiotic/Prebiotic/</a:t>
            </a:r>
            <a:r>
              <a:rPr lang="en-US" sz="1200" dirty="0" err="1">
                <a:solidFill>
                  <a:schemeClr val="tx1"/>
                </a:solidFill>
              </a:rPr>
              <a:t>Phytobiotic</a:t>
            </a:r>
            <a:r>
              <a:rPr lang="en-US" sz="1200" dirty="0">
                <a:solidFill>
                  <a:schemeClr val="tx1"/>
                </a:solidFill>
              </a:rPr>
              <a:t> Supplementation on Microbiome Balance and Psychological Mood State in Healthy Stressed Adults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Functional Foods in Health &amp; Disease Journal FFHD: Online ISSN:2160-3855 Vol 9, No 4 (2019) </a:t>
            </a:r>
            <a:r>
              <a:rPr lang="en-US" sz="1200" dirty="0">
                <a:hlinkClick r:id="rId2" tooltip="https://www.ffhdj.com/index.php/ffhd/article/view/599/"/>
              </a:rPr>
              <a:t>https://www.ffhdj.com/index.php/ffhd/article/view/599/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B1D6A-9875-48B4-0280-5CBF227571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723" b="26911"/>
          <a:stretch/>
        </p:blipFill>
        <p:spPr>
          <a:xfrm>
            <a:off x="6376029" y="1573731"/>
            <a:ext cx="3283816" cy="1325563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9460E6A-E178-80D7-C38D-46297708B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2867" y="365125"/>
            <a:ext cx="1693955" cy="14893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D986FB-AC7B-FA5A-C71C-65F618E53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6300" y="3660292"/>
            <a:ext cx="1860639" cy="1860639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B4A5365-FCB9-8E3D-D727-A9C19F23B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7677" y="2436584"/>
            <a:ext cx="1612173" cy="119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68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AB5B7E-5796-944D-80ED-7A5A3883097A}"/>
              </a:ext>
            </a:extLst>
          </p:cNvPr>
          <p:cNvSpPr/>
          <p:nvPr/>
        </p:nvSpPr>
        <p:spPr>
          <a:xfrm>
            <a:off x="1" y="0"/>
            <a:ext cx="3297835" cy="6858000"/>
          </a:xfrm>
          <a:prstGeom prst="rect">
            <a:avLst/>
          </a:prstGeom>
          <a:solidFill>
            <a:srgbClr val="06B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E628C28-4657-4440-A432-3A87A316DCF3}"/>
              </a:ext>
            </a:extLst>
          </p:cNvPr>
          <p:cNvSpPr/>
          <p:nvPr/>
        </p:nvSpPr>
        <p:spPr>
          <a:xfrm>
            <a:off x="695325" y="692150"/>
            <a:ext cx="1693888" cy="169388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30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6DE758-4A22-6942-9799-00A031050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48" y="809573"/>
            <a:ext cx="1459043" cy="14590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69EA1A-9B63-B145-9887-4B9A04CC10DA}"/>
              </a:ext>
            </a:extLst>
          </p:cNvPr>
          <p:cNvSpPr/>
          <p:nvPr/>
        </p:nvSpPr>
        <p:spPr>
          <a:xfrm>
            <a:off x="604603" y="2717637"/>
            <a:ext cx="27082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" pitchFamily="2" charset="77"/>
              </a:rPr>
              <a:t>Our blend contains unique and specific probiotic strains targeted to enhance overall mental wellness.* </a:t>
            </a:r>
            <a:endParaRPr lang="en-US" u="sng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B7E2B7-EDBF-2441-86CC-16EAA76471C0}"/>
              </a:ext>
            </a:extLst>
          </p:cNvPr>
          <p:cNvSpPr/>
          <p:nvPr/>
        </p:nvSpPr>
        <p:spPr>
          <a:xfrm>
            <a:off x="3722557" y="1084344"/>
            <a:ext cx="6096000" cy="45089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500" b="1" dirty="0">
                <a:latin typeface="Montserrat" pitchFamily="2" charset="77"/>
                <a:ea typeface="Verdana"/>
                <a:cs typeface="Verdana"/>
              </a:rPr>
              <a:t>MW3 Probiotic Strains: </a:t>
            </a:r>
          </a:p>
          <a:p>
            <a:endParaRPr lang="en-US" b="1" dirty="0">
              <a:latin typeface="Montserrat" pitchFamily="2" charset="77"/>
              <a:ea typeface="Verdana"/>
              <a:cs typeface="Verdana"/>
            </a:endParaRPr>
          </a:p>
          <a:p>
            <a:r>
              <a:rPr lang="en-US" b="1" dirty="0">
                <a:solidFill>
                  <a:srgbClr val="06B7DD"/>
                </a:solidFill>
                <a:latin typeface="Montserrat" pitchFamily="2" charset="77"/>
              </a:rPr>
              <a:t>LACTOBACILLUS RHAMNOSUS R0011 </a:t>
            </a:r>
            <a:endParaRPr lang="en-US" b="1" i="1" dirty="0">
              <a:solidFill>
                <a:srgbClr val="06B7DD"/>
              </a:solidFill>
              <a:latin typeface="Montserrat" pitchFamily="2" charset="77"/>
            </a:endParaRPr>
          </a:p>
          <a:p>
            <a:r>
              <a:rPr lang="en-US" b="1" dirty="0">
                <a:latin typeface="Montserrat" pitchFamily="2" charset="77"/>
              </a:rPr>
              <a:t>Reduces stress </a:t>
            </a:r>
            <a:r>
              <a:rPr lang="en-US" dirty="0">
                <a:latin typeface="Montserrat Light" pitchFamily="2" charset="77"/>
              </a:rPr>
              <a:t>by lowering cortisol exposure </a:t>
            </a:r>
            <a:br>
              <a:rPr lang="en-US" dirty="0">
                <a:latin typeface="Montserrat Light" pitchFamily="2" charset="77"/>
              </a:rPr>
            </a:br>
            <a:r>
              <a:rPr lang="en-US" dirty="0">
                <a:latin typeface="Montserrat Light" pitchFamily="2" charset="77"/>
              </a:rPr>
              <a:t>and improves GABA neurotransmission*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rgbClr val="06B7DD"/>
                </a:solidFill>
                <a:latin typeface="Montserrat" pitchFamily="2" charset="77"/>
              </a:rPr>
              <a:t>BIFIDOBACTERIUM LONGUM R0175 </a:t>
            </a:r>
            <a:endParaRPr lang="en-US" b="1" i="1" dirty="0">
              <a:solidFill>
                <a:srgbClr val="06B7DD"/>
              </a:solidFill>
              <a:latin typeface="Montserrat" pitchFamily="2" charset="77"/>
            </a:endParaRPr>
          </a:p>
          <a:p>
            <a:r>
              <a:rPr lang="en-US" b="1" dirty="0">
                <a:latin typeface="Montserrat" pitchFamily="2" charset="77"/>
              </a:rPr>
              <a:t>Enhances calmness </a:t>
            </a:r>
            <a:r>
              <a:rPr lang="en-US" dirty="0">
                <a:latin typeface="Montserrat Light" pitchFamily="2" charset="77"/>
              </a:rPr>
              <a:t>by decreasing anxiety indices and improves cognitive function* </a:t>
            </a:r>
          </a:p>
          <a:p>
            <a:endParaRPr lang="en-US" b="1" dirty="0">
              <a:solidFill>
                <a:srgbClr val="06B7DD"/>
              </a:solidFill>
              <a:latin typeface="Montserrat" pitchFamily="2" charset="77"/>
            </a:endParaRPr>
          </a:p>
          <a:p>
            <a:endParaRPr lang="en-US" b="1" dirty="0">
              <a:solidFill>
                <a:srgbClr val="06B7DD"/>
              </a:solidFill>
              <a:latin typeface="Montserrat" pitchFamily="2" charset="77"/>
            </a:endParaRPr>
          </a:p>
          <a:p>
            <a:r>
              <a:rPr lang="en-US" b="1" dirty="0">
                <a:solidFill>
                  <a:srgbClr val="06B7DD"/>
                </a:solidFill>
                <a:latin typeface="Montserrat" pitchFamily="2" charset="77"/>
              </a:rPr>
              <a:t>LACTOBACILLUS HELVETICUS R0052 </a:t>
            </a:r>
            <a:endParaRPr lang="en-US" b="1" i="1" dirty="0">
              <a:solidFill>
                <a:srgbClr val="06B7DD"/>
              </a:solidFill>
              <a:latin typeface="Montserrat" pitchFamily="2" charset="77"/>
            </a:endParaRPr>
          </a:p>
          <a:p>
            <a:r>
              <a:rPr lang="en-US" b="1" dirty="0">
                <a:latin typeface="Montserrat" pitchFamily="2" charset="77"/>
              </a:rPr>
              <a:t>Improves mood </a:t>
            </a:r>
            <a:r>
              <a:rPr lang="en-US" dirty="0">
                <a:latin typeface="Montserrat Light" pitchFamily="2" charset="77"/>
              </a:rPr>
              <a:t>by decreasing neuro-inflammation and increasing serotonin*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4482D3-0E48-D14B-B259-11AE5720322E}"/>
              </a:ext>
            </a:extLst>
          </p:cNvPr>
          <p:cNvCxnSpPr/>
          <p:nvPr/>
        </p:nvCxnSpPr>
        <p:spPr>
          <a:xfrm>
            <a:off x="3827463" y="3013026"/>
            <a:ext cx="4504466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C6F0D5-DE0B-1041-AF26-3EFBBE80E715}"/>
              </a:ext>
            </a:extLst>
          </p:cNvPr>
          <p:cNvCxnSpPr/>
          <p:nvPr/>
        </p:nvCxnSpPr>
        <p:spPr>
          <a:xfrm>
            <a:off x="3827463" y="4409610"/>
            <a:ext cx="4504466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999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AB5B7E-5796-944D-80ED-7A5A3883097A}"/>
              </a:ext>
            </a:extLst>
          </p:cNvPr>
          <p:cNvSpPr/>
          <p:nvPr/>
        </p:nvSpPr>
        <p:spPr>
          <a:xfrm>
            <a:off x="1" y="0"/>
            <a:ext cx="3297835" cy="6858000"/>
          </a:xfrm>
          <a:prstGeom prst="rect">
            <a:avLst/>
          </a:prstGeom>
          <a:solidFill>
            <a:srgbClr val="B1D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E628C28-4657-4440-A432-3A87A316DCF3}"/>
              </a:ext>
            </a:extLst>
          </p:cNvPr>
          <p:cNvSpPr/>
          <p:nvPr/>
        </p:nvSpPr>
        <p:spPr>
          <a:xfrm>
            <a:off x="695325" y="692150"/>
            <a:ext cx="1693888" cy="169388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30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69EA1A-9B63-B145-9887-4B9A04CC10DA}"/>
              </a:ext>
            </a:extLst>
          </p:cNvPr>
          <p:cNvSpPr/>
          <p:nvPr/>
        </p:nvSpPr>
        <p:spPr>
          <a:xfrm>
            <a:off x="604603" y="2717637"/>
            <a:ext cx="270822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Montserrat" pitchFamily="2" charset="77"/>
              </a:rPr>
              <a:t>Our MW3 Prebiotic Proprietary Blend provides optimal gut support by feeding the specific mental wellness probiotic strains found in our MW3 Probiotic Proprietary Blend.*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B7E2B7-EDBF-2441-86CC-16EAA76471C0}"/>
              </a:ext>
            </a:extLst>
          </p:cNvPr>
          <p:cNvSpPr/>
          <p:nvPr/>
        </p:nvSpPr>
        <p:spPr>
          <a:xfrm>
            <a:off x="3722556" y="237413"/>
            <a:ext cx="7859845" cy="626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>
                <a:latin typeface="Montserrat" pitchFamily="2" charset="77"/>
                <a:ea typeface="Verdana"/>
                <a:cs typeface="Verdana"/>
              </a:rPr>
              <a:t>MW3 Prebiotic Fibers: </a:t>
            </a:r>
          </a:p>
          <a:p>
            <a:endParaRPr lang="en-US" b="1" dirty="0">
              <a:latin typeface="Montserrat" pitchFamily="2" charset="77"/>
              <a:ea typeface="Verdana"/>
              <a:cs typeface="Verdana"/>
            </a:endParaRPr>
          </a:p>
          <a:p>
            <a:r>
              <a:rPr lang="en-US" b="1" dirty="0" err="1">
                <a:solidFill>
                  <a:srgbClr val="06B7DD"/>
                </a:solidFill>
                <a:latin typeface="Montserrat" pitchFamily="2" charset="77"/>
              </a:rPr>
              <a:t>IsoFiber</a:t>
            </a:r>
            <a:r>
              <a:rPr lang="en-US" b="1" dirty="0">
                <a:solidFill>
                  <a:srgbClr val="06B7DD"/>
                </a:solidFill>
                <a:latin typeface="Montserrat" pitchFamily="2" charset="77"/>
              </a:rPr>
              <a:t>™ </a:t>
            </a:r>
          </a:p>
          <a:p>
            <a:r>
              <a:rPr lang="en-US" dirty="0">
                <a:latin typeface="Montserrat Light" pitchFamily="2" charset="77"/>
              </a:rPr>
              <a:t>(Iso-</a:t>
            </a:r>
            <a:r>
              <a:rPr lang="en-US" dirty="0" err="1">
                <a:latin typeface="Montserrat Light" pitchFamily="2" charset="77"/>
              </a:rPr>
              <a:t>Malto</a:t>
            </a:r>
            <a:r>
              <a:rPr lang="en-US" dirty="0">
                <a:latin typeface="Montserrat Light" pitchFamily="2" charset="77"/>
              </a:rPr>
              <a:t>-Oligosaccharides) </a:t>
            </a:r>
            <a:br>
              <a:rPr lang="en-US" dirty="0">
                <a:latin typeface="Montserrat Light" pitchFamily="2" charset="77"/>
              </a:rPr>
            </a:br>
            <a:r>
              <a:rPr lang="en-US" dirty="0">
                <a:latin typeface="Montserrat Light" pitchFamily="2" charset="77"/>
              </a:rPr>
              <a:t>Contains a combination of naturally occurring prebiotic plant fibers that are clinically shown to improve the growth of specific probiotic strains featured in Kids </a:t>
            </a:r>
            <a:r>
              <a:rPr lang="en-US" dirty="0" err="1">
                <a:latin typeface="Montserrat Light" pitchFamily="2" charset="77"/>
              </a:rPr>
              <a:t>FundaMentals</a:t>
            </a:r>
            <a:r>
              <a:rPr lang="en-US" dirty="0">
                <a:latin typeface="Montserrat Light" pitchFamily="2" charset="77"/>
              </a:rPr>
              <a:t>™ and now </a:t>
            </a:r>
            <a:r>
              <a:rPr lang="en-US" dirty="0" err="1">
                <a:latin typeface="Montserrat Light" pitchFamily="2" charset="77"/>
              </a:rPr>
              <a:t>MentaBiotics</a:t>
            </a:r>
            <a:r>
              <a:rPr lang="en-US" dirty="0">
                <a:latin typeface="Montserrat Light" pitchFamily="2" charset="77"/>
              </a:rPr>
              <a:t>™ Sugar Free! </a:t>
            </a:r>
          </a:p>
          <a:p>
            <a:endParaRPr lang="en-US" dirty="0"/>
          </a:p>
          <a:p>
            <a:r>
              <a:rPr lang="en-US" b="1" dirty="0" err="1">
                <a:solidFill>
                  <a:srgbClr val="06B7DD"/>
                </a:solidFill>
                <a:latin typeface="Montserrat" pitchFamily="2" charset="77"/>
              </a:rPr>
              <a:t>Bimuno</a:t>
            </a:r>
            <a:r>
              <a:rPr lang="en-US" b="1" dirty="0">
                <a:solidFill>
                  <a:srgbClr val="06B7DD"/>
                </a:solidFill>
                <a:latin typeface="Montserrat" pitchFamily="2" charset="77"/>
              </a:rPr>
              <a:t>® </a:t>
            </a:r>
          </a:p>
          <a:p>
            <a:r>
              <a:rPr lang="en-US" dirty="0">
                <a:latin typeface="Montserrat Light" pitchFamily="2" charset="77"/>
              </a:rPr>
              <a:t>(</a:t>
            </a:r>
            <a:r>
              <a:rPr lang="en-US" dirty="0" err="1">
                <a:latin typeface="Montserrat Light" pitchFamily="2" charset="77"/>
              </a:rPr>
              <a:t>Galacto</a:t>
            </a:r>
            <a:r>
              <a:rPr lang="en-US" dirty="0">
                <a:latin typeface="Montserrat Light" pitchFamily="2" charset="77"/>
              </a:rPr>
              <a:t>-Oligo-Saccharides) </a:t>
            </a:r>
            <a:br>
              <a:rPr lang="en-US" dirty="0">
                <a:latin typeface="Montserrat Light" pitchFamily="2" charset="77"/>
              </a:rPr>
            </a:br>
            <a:r>
              <a:rPr lang="en-US" dirty="0">
                <a:latin typeface="Montserrat Light" pitchFamily="2" charset="77"/>
              </a:rPr>
              <a:t>Resets and increases friendly gut bacteria, maintains immune health, controls inflammation in the body and supports microbiome balance. Is highly effective and a natural way of increasing preferred bacteria in the gut. </a:t>
            </a:r>
            <a:br>
              <a:rPr lang="en-US" dirty="0">
                <a:latin typeface="Montserrat Light" pitchFamily="2" charset="77"/>
              </a:rPr>
            </a:br>
            <a:r>
              <a:rPr lang="en-US" dirty="0">
                <a:latin typeface="Montserrat Light" pitchFamily="2" charset="77"/>
              </a:rPr>
              <a:t>Plays an important role in feeding </a:t>
            </a:r>
            <a:r>
              <a:rPr lang="en-US" dirty="0" err="1">
                <a:latin typeface="Montserrat Light" pitchFamily="2" charset="77"/>
              </a:rPr>
              <a:t>Bifidobacteria</a:t>
            </a:r>
            <a:r>
              <a:rPr lang="en-US" dirty="0">
                <a:latin typeface="Montserrat Light" pitchFamily="2" charset="77"/>
              </a:rPr>
              <a:t> probiotic strains.* </a:t>
            </a:r>
          </a:p>
          <a:p>
            <a:endParaRPr lang="en-US" dirty="0"/>
          </a:p>
          <a:p>
            <a:r>
              <a:rPr lang="en-US" b="1" dirty="0" err="1">
                <a:solidFill>
                  <a:srgbClr val="06B7DD"/>
                </a:solidFill>
                <a:latin typeface="Montserrat" pitchFamily="2" charset="77"/>
              </a:rPr>
              <a:t>SunFiber</a:t>
            </a:r>
            <a:r>
              <a:rPr lang="en-US" b="1" dirty="0">
                <a:solidFill>
                  <a:srgbClr val="06B7DD"/>
                </a:solidFill>
                <a:latin typeface="Montserrat" pitchFamily="2" charset="77"/>
              </a:rPr>
              <a:t>® </a:t>
            </a:r>
          </a:p>
          <a:p>
            <a:r>
              <a:rPr lang="en-US" dirty="0">
                <a:latin typeface="Montserrat Light" pitchFamily="2" charset="77"/>
              </a:rPr>
              <a:t>(Galactomannan Fiber) </a:t>
            </a:r>
            <a:br>
              <a:rPr lang="en-US" dirty="0">
                <a:latin typeface="Montserrat Light" pitchFamily="2" charset="77"/>
              </a:rPr>
            </a:br>
            <a:r>
              <a:rPr lang="en-US" dirty="0">
                <a:latin typeface="Montserrat Light" pitchFamily="2" charset="77"/>
              </a:rPr>
              <a:t> Helps improve the growth and vitality of beneficial bacteria, including </a:t>
            </a:r>
            <a:r>
              <a:rPr lang="en-US" dirty="0" err="1">
                <a:latin typeface="Montserrat Light" pitchFamily="2" charset="77"/>
              </a:rPr>
              <a:t>Bifidobacteria</a:t>
            </a:r>
            <a:r>
              <a:rPr lang="en-US" dirty="0">
                <a:latin typeface="Montserrat Light" pitchFamily="2" charset="77"/>
              </a:rPr>
              <a:t> and Lactobacillus.* </a:t>
            </a:r>
          </a:p>
        </p:txBody>
      </p:sp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4D867B4-830A-034F-81F8-D867C0025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44" y="800269"/>
            <a:ext cx="1477650" cy="14776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4A970E9-D9B3-B344-A001-35060A3F7F2F}"/>
              </a:ext>
            </a:extLst>
          </p:cNvPr>
          <p:cNvCxnSpPr/>
          <p:nvPr/>
        </p:nvCxnSpPr>
        <p:spPr>
          <a:xfrm>
            <a:off x="3827463" y="2880614"/>
            <a:ext cx="4504466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9912062-58E0-104D-873B-0F71F14F4D0B}"/>
              </a:ext>
            </a:extLst>
          </p:cNvPr>
          <p:cNvCxnSpPr/>
          <p:nvPr/>
        </p:nvCxnSpPr>
        <p:spPr>
          <a:xfrm>
            <a:off x="3827463" y="5086667"/>
            <a:ext cx="4504466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199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829B02D-5047-0440-8DBF-DF105A3E681F}"/>
              </a:ext>
            </a:extLst>
          </p:cNvPr>
          <p:cNvSpPr/>
          <p:nvPr/>
        </p:nvSpPr>
        <p:spPr>
          <a:xfrm>
            <a:off x="0" y="692150"/>
            <a:ext cx="12192000" cy="551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7AFABD-2166-3440-BEF6-D2893BB3E555}"/>
              </a:ext>
            </a:extLst>
          </p:cNvPr>
          <p:cNvSpPr/>
          <p:nvPr/>
        </p:nvSpPr>
        <p:spPr>
          <a:xfrm>
            <a:off x="589612" y="848071"/>
            <a:ext cx="109528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>
                <a:latin typeface="Montserrat" pitchFamily="2" charset="77"/>
                <a:ea typeface="Verdana"/>
                <a:cs typeface="Verdana"/>
              </a:rPr>
              <a:t>Which prebiotics match up </a:t>
            </a:r>
          </a:p>
          <a:p>
            <a:r>
              <a:rPr lang="en-US" sz="3500" b="1" dirty="0">
                <a:latin typeface="Montserrat" pitchFamily="2" charset="77"/>
                <a:ea typeface="Verdana"/>
                <a:cs typeface="Verdana"/>
              </a:rPr>
              <a:t>With our mental wellness probiotics?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674CE2-7BFC-3C4F-8985-B0E42C3CD5DC}"/>
              </a:ext>
            </a:extLst>
          </p:cNvPr>
          <p:cNvSpPr/>
          <p:nvPr/>
        </p:nvSpPr>
        <p:spPr>
          <a:xfrm>
            <a:off x="604603" y="2543686"/>
            <a:ext cx="4267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Montserrat" pitchFamily="2" charset="77"/>
              </a:rPr>
              <a:t>MW3</a:t>
            </a:r>
            <a:r>
              <a:rPr lang="en-US" baseline="30000" dirty="0">
                <a:latin typeface="Montserrat" pitchFamily="2" charset="77"/>
              </a:rPr>
              <a:t>TM </a:t>
            </a:r>
            <a:r>
              <a:rPr lang="en-US" dirty="0">
                <a:latin typeface="Montserrat" pitchFamily="2" charset="77"/>
              </a:rPr>
              <a:t>Prebiotic</a:t>
            </a:r>
          </a:p>
          <a:p>
            <a:r>
              <a:rPr lang="en-US" u="sng" dirty="0">
                <a:latin typeface="Montserrat" pitchFamily="2" charset="77"/>
              </a:rPr>
              <a:t>Proprietary Blend </a:t>
            </a:r>
          </a:p>
          <a:p>
            <a:endParaRPr lang="en-US" u="sng" dirty="0">
              <a:latin typeface="Montserrat" pitchFamily="2" charset="77"/>
            </a:endParaRPr>
          </a:p>
          <a:p>
            <a:r>
              <a:rPr lang="en-US" dirty="0" err="1">
                <a:latin typeface="Montserrat" pitchFamily="2" charset="77"/>
              </a:rPr>
              <a:t>IsoFiber</a:t>
            </a:r>
            <a:r>
              <a:rPr lang="en-US" baseline="30000" dirty="0" err="1">
                <a:latin typeface="Montserrat" pitchFamily="2" charset="77"/>
              </a:rPr>
              <a:t>TM</a:t>
            </a:r>
            <a:endParaRPr lang="en-US" dirty="0">
              <a:latin typeface="Montserrat" pitchFamily="2" charset="77"/>
            </a:endParaRPr>
          </a:p>
          <a:p>
            <a:r>
              <a:rPr lang="en-US" dirty="0">
                <a:latin typeface="Montserrat" pitchFamily="2" charset="77"/>
              </a:rPr>
              <a:t>Iso-</a:t>
            </a:r>
            <a:r>
              <a:rPr lang="en-US" dirty="0" err="1">
                <a:latin typeface="Montserrat" pitchFamily="2" charset="77"/>
              </a:rPr>
              <a:t>Malto</a:t>
            </a:r>
            <a:r>
              <a:rPr lang="en-US" dirty="0">
                <a:latin typeface="Montserrat" pitchFamily="2" charset="77"/>
              </a:rPr>
              <a:t>-Oligosaccharides</a:t>
            </a:r>
          </a:p>
          <a:p>
            <a:endParaRPr lang="en-US" dirty="0">
              <a:latin typeface="Montserrat" pitchFamily="2" charset="77"/>
            </a:endParaRPr>
          </a:p>
          <a:p>
            <a:r>
              <a:rPr lang="en-US" dirty="0" err="1">
                <a:solidFill>
                  <a:srgbClr val="00C3C8"/>
                </a:solidFill>
                <a:latin typeface="Montserrat" pitchFamily="2" charset="77"/>
              </a:rPr>
              <a:t>BiMuno</a:t>
            </a:r>
            <a:r>
              <a:rPr lang="en-US" baseline="30000" dirty="0">
                <a:solidFill>
                  <a:srgbClr val="00C3C8"/>
                </a:solidFill>
                <a:latin typeface="Montserrat" pitchFamily="2" charset="77"/>
              </a:rPr>
              <a:t>®</a:t>
            </a:r>
          </a:p>
          <a:p>
            <a:r>
              <a:rPr lang="en-US" dirty="0" err="1">
                <a:solidFill>
                  <a:srgbClr val="00C3C8"/>
                </a:solidFill>
                <a:latin typeface="Montserrat" pitchFamily="2" charset="77"/>
              </a:rPr>
              <a:t>Galacto</a:t>
            </a:r>
            <a:r>
              <a:rPr lang="en-US" dirty="0">
                <a:solidFill>
                  <a:srgbClr val="00C3C8"/>
                </a:solidFill>
                <a:latin typeface="Montserrat" pitchFamily="2" charset="77"/>
              </a:rPr>
              <a:t>-Oligo-Saccharides</a:t>
            </a:r>
          </a:p>
          <a:p>
            <a:endParaRPr lang="en-US" dirty="0">
              <a:latin typeface="Montserrat" pitchFamily="2" charset="77"/>
            </a:endParaRPr>
          </a:p>
          <a:p>
            <a:r>
              <a:rPr lang="en-US" dirty="0" err="1">
                <a:solidFill>
                  <a:srgbClr val="06B7DD"/>
                </a:solidFill>
                <a:latin typeface="Montserrat" pitchFamily="2" charset="77"/>
              </a:rPr>
              <a:t>SunFiber</a:t>
            </a:r>
            <a:r>
              <a:rPr lang="en-US" baseline="30000" dirty="0">
                <a:solidFill>
                  <a:srgbClr val="06B7DD"/>
                </a:solidFill>
                <a:latin typeface="Montserrat" pitchFamily="2" charset="77"/>
              </a:rPr>
              <a:t>®</a:t>
            </a:r>
          </a:p>
          <a:p>
            <a:r>
              <a:rPr lang="en-US" dirty="0">
                <a:solidFill>
                  <a:srgbClr val="06B7DD"/>
                </a:solidFill>
                <a:latin typeface="Montserrat" pitchFamily="2" charset="77"/>
              </a:rPr>
              <a:t>Galactomannan Fiber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C0859F-49E4-CF44-93D7-EE23B986A862}"/>
              </a:ext>
            </a:extLst>
          </p:cNvPr>
          <p:cNvSpPr/>
          <p:nvPr/>
        </p:nvSpPr>
        <p:spPr>
          <a:xfrm>
            <a:off x="7824756" y="2543685"/>
            <a:ext cx="4267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Montserrat" pitchFamily="2" charset="77"/>
              </a:rPr>
              <a:t>MW3</a:t>
            </a:r>
            <a:r>
              <a:rPr lang="en-US" baseline="30000" dirty="0">
                <a:latin typeface="Montserrat" pitchFamily="2" charset="77"/>
              </a:rPr>
              <a:t>TM </a:t>
            </a:r>
            <a:r>
              <a:rPr lang="en-US" dirty="0">
                <a:latin typeface="Montserrat" pitchFamily="2" charset="77"/>
              </a:rPr>
              <a:t>Probiotic</a:t>
            </a:r>
          </a:p>
          <a:p>
            <a:r>
              <a:rPr lang="en-US" u="sng" dirty="0">
                <a:latin typeface="Montserrat" pitchFamily="2" charset="77"/>
              </a:rPr>
              <a:t>Proprietary Blend </a:t>
            </a:r>
          </a:p>
          <a:p>
            <a:endParaRPr lang="en-US" u="sng" dirty="0">
              <a:latin typeface="Montserrat" pitchFamily="2" charset="77"/>
            </a:endParaRPr>
          </a:p>
          <a:p>
            <a:r>
              <a:rPr lang="en-US" dirty="0">
                <a:latin typeface="Montserrat" pitchFamily="2" charset="77"/>
              </a:rPr>
              <a:t>Lactobacillus</a:t>
            </a:r>
          </a:p>
          <a:p>
            <a:r>
              <a:rPr lang="en-US" dirty="0">
                <a:latin typeface="Montserrat" pitchFamily="2" charset="77"/>
              </a:rPr>
              <a:t>R0052</a:t>
            </a:r>
          </a:p>
          <a:p>
            <a:endParaRPr lang="en-US" dirty="0">
              <a:latin typeface="Montserrat" pitchFamily="2" charset="77"/>
            </a:endParaRPr>
          </a:p>
          <a:p>
            <a:r>
              <a:rPr lang="en-US" dirty="0">
                <a:latin typeface="Montserrat" pitchFamily="2" charset="77"/>
              </a:rPr>
              <a:t>Bifidobacterium </a:t>
            </a:r>
            <a:r>
              <a:rPr lang="en-US" dirty="0" err="1">
                <a:latin typeface="Montserrat" pitchFamily="2" charset="77"/>
              </a:rPr>
              <a:t>Longum</a:t>
            </a:r>
            <a:endParaRPr lang="en-US" baseline="30000" dirty="0">
              <a:latin typeface="Montserrat" pitchFamily="2" charset="77"/>
            </a:endParaRPr>
          </a:p>
          <a:p>
            <a:r>
              <a:rPr lang="en-US" dirty="0">
                <a:latin typeface="Montserrat" pitchFamily="2" charset="77"/>
              </a:rPr>
              <a:t>R0175</a:t>
            </a:r>
          </a:p>
          <a:p>
            <a:endParaRPr lang="en-US" dirty="0">
              <a:latin typeface="Montserrat" pitchFamily="2" charset="77"/>
            </a:endParaRPr>
          </a:p>
          <a:p>
            <a:r>
              <a:rPr lang="en-US" dirty="0">
                <a:latin typeface="Montserrat" pitchFamily="2" charset="77"/>
              </a:rPr>
              <a:t>Lactobacillus </a:t>
            </a:r>
            <a:r>
              <a:rPr lang="en-US" dirty="0" err="1">
                <a:latin typeface="Montserrat" pitchFamily="2" charset="77"/>
              </a:rPr>
              <a:t>rhamnosus</a:t>
            </a:r>
            <a:endParaRPr lang="en-US" baseline="30000" dirty="0">
              <a:latin typeface="Montserrat" pitchFamily="2" charset="77"/>
            </a:endParaRPr>
          </a:p>
          <a:p>
            <a:r>
              <a:rPr lang="en-US" dirty="0">
                <a:latin typeface="Montserrat" pitchFamily="2" charset="77"/>
              </a:rPr>
              <a:t>R0011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0F57C0-D5CF-D243-A199-8C52155481C7}"/>
              </a:ext>
            </a:extLst>
          </p:cNvPr>
          <p:cNvCxnSpPr>
            <a:cxnSpLocks/>
          </p:cNvCxnSpPr>
          <p:nvPr/>
        </p:nvCxnSpPr>
        <p:spPr>
          <a:xfrm>
            <a:off x="3827463" y="5456420"/>
            <a:ext cx="3997325" cy="1"/>
          </a:xfrm>
          <a:prstGeom prst="line">
            <a:avLst/>
          </a:prstGeom>
          <a:ln w="28575" cap="rnd">
            <a:solidFill>
              <a:srgbClr val="06B7D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FA46D21-CA3F-3747-8162-61751F178BB6}"/>
              </a:ext>
            </a:extLst>
          </p:cNvPr>
          <p:cNvCxnSpPr>
            <a:cxnSpLocks/>
          </p:cNvCxnSpPr>
          <p:nvPr/>
        </p:nvCxnSpPr>
        <p:spPr>
          <a:xfrm flipV="1">
            <a:off x="3827463" y="3683968"/>
            <a:ext cx="4022712" cy="1772453"/>
          </a:xfrm>
          <a:prstGeom prst="line">
            <a:avLst/>
          </a:prstGeom>
          <a:ln w="28575" cap="rnd">
            <a:solidFill>
              <a:srgbClr val="06B7D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EF87AB-BD04-E742-AE09-D0F0B6D3D0DD}"/>
              </a:ext>
            </a:extLst>
          </p:cNvPr>
          <p:cNvCxnSpPr>
            <a:cxnSpLocks/>
          </p:cNvCxnSpPr>
          <p:nvPr/>
        </p:nvCxnSpPr>
        <p:spPr>
          <a:xfrm>
            <a:off x="3827463" y="4628904"/>
            <a:ext cx="3997325" cy="0"/>
          </a:xfrm>
          <a:prstGeom prst="line">
            <a:avLst/>
          </a:prstGeom>
          <a:ln w="28575" cap="rnd">
            <a:solidFill>
              <a:srgbClr val="00C3C8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FB3C58-7B51-184A-8995-0F7370541CD5}"/>
              </a:ext>
            </a:extLst>
          </p:cNvPr>
          <p:cNvCxnSpPr>
            <a:cxnSpLocks/>
          </p:cNvCxnSpPr>
          <p:nvPr/>
        </p:nvCxnSpPr>
        <p:spPr>
          <a:xfrm>
            <a:off x="3827463" y="3869157"/>
            <a:ext cx="3997325" cy="1360677"/>
          </a:xfrm>
          <a:prstGeom prst="line">
            <a:avLst/>
          </a:prstGeom>
          <a:ln w="28575" cap="rnd">
            <a:solidFill>
              <a:schemeClr val="tx1">
                <a:lumMod val="95000"/>
                <a:lumOff val="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1ED5B89-6217-444E-B70C-9FC29A14FBB0}"/>
              </a:ext>
            </a:extLst>
          </p:cNvPr>
          <p:cNvCxnSpPr>
            <a:cxnSpLocks/>
          </p:cNvCxnSpPr>
          <p:nvPr/>
        </p:nvCxnSpPr>
        <p:spPr>
          <a:xfrm>
            <a:off x="3814400" y="3864462"/>
            <a:ext cx="4022712" cy="764441"/>
          </a:xfrm>
          <a:prstGeom prst="line">
            <a:avLst/>
          </a:prstGeom>
          <a:ln w="28575" cap="rnd">
            <a:solidFill>
              <a:schemeClr val="tx1">
                <a:lumMod val="95000"/>
                <a:lumOff val="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FBE9B61-BA96-BB4C-8059-43E94B88F947}"/>
              </a:ext>
            </a:extLst>
          </p:cNvPr>
          <p:cNvCxnSpPr>
            <a:cxnSpLocks/>
          </p:cNvCxnSpPr>
          <p:nvPr/>
        </p:nvCxnSpPr>
        <p:spPr>
          <a:xfrm flipV="1">
            <a:off x="3827463" y="3683968"/>
            <a:ext cx="4022712" cy="18518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005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51E7DA-0E06-5842-8222-E623D6FF9DC9}"/>
              </a:ext>
            </a:extLst>
          </p:cNvPr>
          <p:cNvSpPr/>
          <p:nvPr/>
        </p:nvSpPr>
        <p:spPr>
          <a:xfrm>
            <a:off x="0" y="692150"/>
            <a:ext cx="12192000" cy="551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38D25D-52E9-9B4B-B5CF-05A13373D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32" y="1890277"/>
            <a:ext cx="11525985" cy="44045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5A540A-D953-4F4F-AC9F-72FEBC4C687E}"/>
              </a:ext>
            </a:extLst>
          </p:cNvPr>
          <p:cNvSpPr/>
          <p:nvPr/>
        </p:nvSpPr>
        <p:spPr>
          <a:xfrm>
            <a:off x="1329554" y="48764"/>
            <a:ext cx="95328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Montserrat Light" pitchFamily="2" charset="77"/>
              </a:rPr>
              <a:t>Effect of Coordinated Probiotic/Prebiotic/</a:t>
            </a:r>
            <a:r>
              <a:rPr lang="en-US" b="1" dirty="0" err="1">
                <a:latin typeface="Montserrat Light" pitchFamily="2" charset="77"/>
              </a:rPr>
              <a:t>Phytobiotic</a:t>
            </a:r>
            <a:r>
              <a:rPr lang="en-US" b="1" dirty="0">
                <a:latin typeface="Montserrat Light" pitchFamily="2" charset="77"/>
              </a:rPr>
              <a:t> Supplementation</a:t>
            </a:r>
          </a:p>
          <a:p>
            <a:r>
              <a:rPr lang="en-US" b="1" dirty="0">
                <a:latin typeface="Montserrat Light" pitchFamily="2" charset="77"/>
              </a:rPr>
              <a:t>on Microbiome Balance and Psychological Mood State in Healthy Stressed Adults</a:t>
            </a:r>
          </a:p>
          <a:p>
            <a:endParaRPr lang="en-US" dirty="0">
              <a:latin typeface="Montserrat Light" pitchFamily="2" charset="77"/>
            </a:endParaRPr>
          </a:p>
          <a:p>
            <a:r>
              <a:rPr lang="en-US" i="1" dirty="0">
                <a:latin typeface="Montserrat Light" pitchFamily="2" charset="77"/>
              </a:rPr>
              <a:t>Functional Foods in Health &amp; Disease Journal </a:t>
            </a:r>
            <a:r>
              <a:rPr lang="en-US" dirty="0">
                <a:latin typeface="Montserrat Light" pitchFamily="2" charset="77"/>
              </a:rPr>
              <a:t>(</a:t>
            </a:r>
            <a:r>
              <a:rPr lang="en-US" dirty="0" err="1">
                <a:latin typeface="Montserrat Light" pitchFamily="2" charset="77"/>
              </a:rPr>
              <a:t>www.FFHDJ.com</a:t>
            </a:r>
            <a:r>
              <a:rPr lang="en-US" dirty="0">
                <a:latin typeface="Montserrat Light" pitchFamily="2" charset="7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61871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A96F64D-4C9B-4960-8C9D-922B46AA7CC2}"/>
              </a:ext>
            </a:extLst>
          </p:cNvPr>
          <p:cNvSpPr/>
          <p:nvPr/>
        </p:nvSpPr>
        <p:spPr>
          <a:xfrm rot="5400000">
            <a:off x="2344864" y="2877516"/>
            <a:ext cx="1674496" cy="641299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rgbClr val="3F2A56"/>
              </a:gs>
              <a:gs pos="83000">
                <a:srgbClr val="3F2A56"/>
              </a:gs>
              <a:gs pos="100000">
                <a:srgbClr val="3F2A5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720FB7-4753-472F-A0CD-658CF25AE045}"/>
              </a:ext>
            </a:extLst>
          </p:cNvPr>
          <p:cNvSpPr/>
          <p:nvPr/>
        </p:nvSpPr>
        <p:spPr>
          <a:xfrm>
            <a:off x="88773" y="5700187"/>
            <a:ext cx="533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Dr. Shawn Talbott</a:t>
            </a:r>
          </a:p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Amare’s Chief Science Officer</a:t>
            </a:r>
          </a:p>
          <a:p>
            <a:r>
              <a:rPr lang="en-US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PhD, CNS, LDN, FACSM, FAIS, FACN</a:t>
            </a:r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EEFEAF-3570-4262-8D7E-3CCB4DCE1DA9}"/>
              </a:ext>
            </a:extLst>
          </p:cNvPr>
          <p:cNvSpPr/>
          <p:nvPr/>
        </p:nvSpPr>
        <p:spPr>
          <a:xfrm>
            <a:off x="6388608" y="47500"/>
            <a:ext cx="5803392" cy="624077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32DDD9-C909-4D15-B69C-665AF20869A0}"/>
              </a:ext>
            </a:extLst>
          </p:cNvPr>
          <p:cNvSpPr/>
          <p:nvPr/>
        </p:nvSpPr>
        <p:spPr>
          <a:xfrm>
            <a:off x="6299835" y="54469"/>
            <a:ext cx="580339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</a:rPr>
              <a:t>20+ years developing nutritional products.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</a:rPr>
              <a:t>Fellow of the American College of Nutrition, the American College of Sports Medicine, and the American Institute of Stress.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</a:rPr>
              <a:t>Author of two academic textbooks, an award-winning documentary film, and several best-selling books translated into more than a dozen languages.</a:t>
            </a:r>
            <a:br>
              <a:rPr lang="en-US" dirty="0">
                <a:latin typeface="Verdana" panose="020B0604030504040204" pitchFamily="34" charset="0"/>
              </a:rPr>
            </a:br>
            <a:endParaRPr lang="en-US" dirty="0">
              <a:latin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</a:rPr>
              <a:t>Featured guest on the “Dr. Oz Show,” “Ask Dr. Nandi,” The TED stage, and the White House.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</a:rPr>
              <a:t>Served as a nutrition educator for elite-level athletes (US Ski Team, US Track &amp; Field, US Olympic Training Centers)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</a:rPr>
              <a:t>Diplomate of the International Olympic Committee’s (IOC) Sports Nutrition program.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17CFD7-F632-F849-9F58-E23A5D885D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78"/>
          <a:stretch/>
        </p:blipFill>
        <p:spPr>
          <a:xfrm>
            <a:off x="-36922" y="0"/>
            <a:ext cx="6336757" cy="55871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73A0B8-2A90-4246-841E-84FF15393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157" y="6356350"/>
            <a:ext cx="4622292" cy="36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6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6F3046-1E75-E745-9C09-39C48DA74265}"/>
              </a:ext>
            </a:extLst>
          </p:cNvPr>
          <p:cNvSpPr/>
          <p:nvPr/>
        </p:nvSpPr>
        <p:spPr>
          <a:xfrm>
            <a:off x="658813" y="0"/>
            <a:ext cx="1088917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F76B03E-4464-4046-A1B0-E0F7B21FE03B}"/>
              </a:ext>
            </a:extLst>
          </p:cNvPr>
          <p:cNvGraphicFramePr>
            <a:graphicFrameLocks noGrp="1"/>
          </p:cNvGraphicFramePr>
          <p:nvPr/>
        </p:nvGraphicFramePr>
        <p:xfrm>
          <a:off x="4023405" y="150263"/>
          <a:ext cx="6962457" cy="65287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0323">
                  <a:extLst>
                    <a:ext uri="{9D8B030D-6E8A-4147-A177-3AD203B41FA5}">
                      <a16:colId xmlns:a16="http://schemas.microsoft.com/office/drawing/2014/main" val="2345552040"/>
                    </a:ext>
                  </a:extLst>
                </a:gridCol>
                <a:gridCol w="1964249">
                  <a:extLst>
                    <a:ext uri="{9D8B030D-6E8A-4147-A177-3AD203B41FA5}">
                      <a16:colId xmlns:a16="http://schemas.microsoft.com/office/drawing/2014/main" val="19654609"/>
                    </a:ext>
                  </a:extLst>
                </a:gridCol>
                <a:gridCol w="2677885">
                  <a:extLst>
                    <a:ext uri="{9D8B030D-6E8A-4147-A177-3AD203B41FA5}">
                      <a16:colId xmlns:a16="http://schemas.microsoft.com/office/drawing/2014/main" val="2245876611"/>
                    </a:ext>
                  </a:extLst>
                </a:gridCol>
              </a:tblGrid>
              <a:tr h="2542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 i="0" dirty="0">
                          <a:solidFill>
                            <a:srgbClr val="06B7DD"/>
                          </a:solidFill>
                          <a:effectLst/>
                          <a:latin typeface="Montserrat" pitchFamily="2" charset="77"/>
                        </a:rPr>
                        <a:t>INGREDIENT</a:t>
                      </a:r>
                      <a:endParaRPr lang="en-UA" sz="1000" b="1" i="0" dirty="0">
                        <a:solidFill>
                          <a:srgbClr val="06B7DD"/>
                        </a:solidFill>
                        <a:effectLst/>
                        <a:latin typeface="Montserra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 i="0" dirty="0">
                          <a:solidFill>
                            <a:srgbClr val="06B7DD"/>
                          </a:solidFill>
                          <a:effectLst/>
                          <a:latin typeface="Montserrat" pitchFamily="2" charset="77"/>
                        </a:rPr>
                        <a:t>PURPOSE/EFFECT</a:t>
                      </a:r>
                      <a:endParaRPr lang="en-UA" sz="1000" b="1" i="0" dirty="0">
                        <a:solidFill>
                          <a:srgbClr val="06B7DD"/>
                        </a:solidFill>
                        <a:effectLst/>
                        <a:latin typeface="Montserra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1" i="0" dirty="0">
                          <a:solidFill>
                            <a:srgbClr val="06B7DD"/>
                          </a:solidFill>
                          <a:effectLst/>
                          <a:latin typeface="Montserrat" pitchFamily="2" charset="77"/>
                        </a:rPr>
                        <a:t>SUPPLIER</a:t>
                      </a:r>
                      <a:endParaRPr lang="en-UA" sz="1000" b="1" i="0" dirty="0">
                        <a:solidFill>
                          <a:srgbClr val="06B7DD"/>
                        </a:solidFill>
                        <a:effectLst/>
                        <a:latin typeface="Montserra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728929"/>
                  </a:ext>
                </a:extLst>
              </a:tr>
              <a:tr h="3138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Lactobacillus </a:t>
                      </a:r>
                      <a:r>
                        <a:rPr lang="en-US" sz="1000" b="0" i="0" dirty="0" err="1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helveticus</a:t>
                      </a:r>
                      <a:r>
                        <a:rPr lang="en-US" sz="1000" b="0" i="0" dirty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 R0052</a:t>
                      </a:r>
                      <a:endParaRPr lang="en-UA" sz="1000" b="0" i="0" dirty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Serotonin/Depression</a:t>
                      </a:r>
                      <a:endParaRPr lang="en-UA" sz="1000" b="0" i="0" dirty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 dirty="0" err="1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Lallemand</a:t>
                      </a:r>
                      <a:r>
                        <a:rPr lang="en-US" sz="1000" b="0" i="0" dirty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 Health Solutions, Montreal Canada</a:t>
                      </a:r>
                      <a:endParaRPr lang="en-UA" sz="1000" b="0" i="0" dirty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9844147"/>
                  </a:ext>
                </a:extLst>
              </a:tr>
              <a:tr h="3138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Bifidobacterium longum R0175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GABA/Anxiety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Lallemand Health Solutions, Montreal Canada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6209719"/>
                  </a:ext>
                </a:extLst>
              </a:tr>
              <a:tr h="3138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Lactobacillus rhamnosus R0011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Cortisol/Stress</a:t>
                      </a:r>
                      <a:endParaRPr lang="en-UA" sz="1000" b="0" i="0" dirty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Lallemand Health Solutions, Montreal Canada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0103755"/>
                  </a:ext>
                </a:extLst>
              </a:tr>
              <a:tr h="1569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Bimuno GOS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Microbiome/Resilience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Clasado BioSciences, UK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6266765"/>
                  </a:ext>
                </a:extLst>
              </a:tr>
              <a:tr h="3138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Sunfiber Guar Gum Galactomannan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Microbiome/Resilience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Taiyo, Minneapolis, MN USA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2528933"/>
                  </a:ext>
                </a:extLst>
              </a:tr>
              <a:tr h="3121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Suntheanine L-theanine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Stress/Tension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Taiyo, Minneapolis, MN USA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7743337"/>
                  </a:ext>
                </a:extLst>
              </a:tr>
              <a:tr h="3138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Applephenon Asian Apple Polyphenols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Gut-Brain-Axis Balance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BGG, Beijing, China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4023915"/>
                  </a:ext>
                </a:extLst>
              </a:tr>
              <a:tr h="3138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Enovita French Grape Seed Polyphenols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Gut-Brain-Axis Balance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Indena, Milan, Italy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1190611"/>
                  </a:ext>
                </a:extLst>
              </a:tr>
              <a:tr h="3138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Enzogenol New Zealand Pine Bark Polyphenols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Gut-Brain-Axis Balance</a:t>
                      </a:r>
                      <a:endParaRPr lang="en-UA" sz="1000" b="0" i="0" dirty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Enzo, Auckland, New Zealand</a:t>
                      </a:r>
                      <a:endParaRPr lang="en-UA" sz="1000" b="0" i="0" dirty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3854836"/>
                  </a:ext>
                </a:extLst>
              </a:tr>
              <a:tr h="3138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Pomma+ Pomegranate Extract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Brain Activation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Stauber, Fullerton, CA USA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064266"/>
                  </a:ext>
                </a:extLst>
              </a:tr>
              <a:tr h="470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ProDigest Artichoke Leaf Extract plus Ginger Root Extract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Gut Motility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 dirty="0" err="1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Indena</a:t>
                      </a:r>
                      <a:r>
                        <a:rPr lang="en-US" sz="1000" b="0" i="0" dirty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, Milan, Italy</a:t>
                      </a:r>
                      <a:endParaRPr lang="en-UA" sz="1000" b="0" i="0" dirty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6464806"/>
                  </a:ext>
                </a:extLst>
              </a:tr>
              <a:tr h="470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 dirty="0" err="1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Wellmune</a:t>
                      </a:r>
                      <a:r>
                        <a:rPr lang="en-US" sz="1000" b="0" i="0" dirty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 Baker’s Yeast Beta 1,3/1,6 Glucan</a:t>
                      </a:r>
                      <a:endParaRPr lang="en-UA" sz="1000" b="0" i="0" dirty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Immune Priming</a:t>
                      </a:r>
                      <a:endParaRPr lang="en-UA" sz="1000" b="0" i="0" dirty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Kerry Group, Tralee, Ireland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6801790"/>
                  </a:ext>
                </a:extLst>
              </a:tr>
              <a:tr h="6276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MycoFusions high-polyphenol purple mushrooms (Maitake, Shiitake, Agaricus, Chaga)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Immune Priming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 dirty="0" err="1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NutraGenesis</a:t>
                      </a:r>
                      <a:r>
                        <a:rPr lang="en-US" sz="1000" b="0" i="0" dirty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, Brattleboro, VT USA</a:t>
                      </a:r>
                      <a:endParaRPr lang="en-UA" sz="1000" b="0" i="0" dirty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870480"/>
                  </a:ext>
                </a:extLst>
              </a:tr>
              <a:tr h="1569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FucoMax Fucoidan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Gut integrity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BGG, Beijing China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9051639"/>
                  </a:ext>
                </a:extLst>
              </a:tr>
              <a:tr h="470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Calcium/Magnesium Butyrate (short-chain fatty acid)</a:t>
                      </a:r>
                      <a:endParaRPr lang="en-UA" sz="1000" b="0" i="0" dirty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Gut integrity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Phoenix Formulations, Tempe AZ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6113063"/>
                  </a:ext>
                </a:extLst>
              </a:tr>
              <a:tr h="3138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Zinc Carnosine Complex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Gut integrity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Phoenix Formulations, Tempe AZ</a:t>
                      </a:r>
                      <a:endParaRPr lang="en-UA" sz="1000" b="0" i="0" dirty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392625"/>
                  </a:ext>
                </a:extLst>
              </a:tr>
              <a:tr h="1569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Artesa Chickpea Protein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Gut Integrity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PLT Health, Morristown, NJ</a:t>
                      </a:r>
                      <a:endParaRPr lang="en-UA" sz="1000" b="0" i="0" dirty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3754767"/>
                  </a:ext>
                </a:extLst>
              </a:tr>
              <a:tr h="3138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ETAS Japanese Asparagus Extract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Stress / Heat Shock Proteins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AminoUp, Sapporo Japan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1573770"/>
                  </a:ext>
                </a:extLst>
              </a:tr>
              <a:tr h="3138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AHCC Shiitake Mycelia Extract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Anxiety / microRNA Signaling</a:t>
                      </a:r>
                      <a:endParaRPr lang="en-UA" sz="1000" b="0" i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="0" i="0" dirty="0" err="1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AminoUp</a:t>
                      </a:r>
                      <a:r>
                        <a:rPr lang="en-US" sz="1000" b="0" i="0" dirty="0">
                          <a:solidFill>
                            <a:schemeClr val="tx1"/>
                          </a:solidFill>
                          <a:effectLst/>
                          <a:latin typeface="Montserrat Light" pitchFamily="2" charset="77"/>
                        </a:rPr>
                        <a:t>, Sapporo Japan</a:t>
                      </a:r>
                      <a:endParaRPr lang="en-UA" sz="1000" b="0" i="0" dirty="0">
                        <a:solidFill>
                          <a:schemeClr val="tx1"/>
                        </a:solidFill>
                        <a:effectLst/>
                        <a:latin typeface="Montserrat Ligh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95" marR="586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75497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489AB8F-EFF6-D845-932C-31D3C0E85D31}"/>
              </a:ext>
            </a:extLst>
          </p:cNvPr>
          <p:cNvSpPr/>
          <p:nvPr/>
        </p:nvSpPr>
        <p:spPr>
          <a:xfrm>
            <a:off x="779463" y="2708590"/>
            <a:ext cx="6096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6B7DD"/>
                </a:solidFill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Table 1. </a:t>
            </a:r>
            <a:br>
              <a:rPr lang="en-US" b="1" dirty="0">
                <a:solidFill>
                  <a:srgbClr val="06B7DD"/>
                </a:solidFill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6B7DD"/>
                </a:solidFill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Key Bioactive </a:t>
            </a:r>
            <a:br>
              <a:rPr lang="en-US" b="1" dirty="0">
                <a:solidFill>
                  <a:srgbClr val="06B7DD"/>
                </a:solidFill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6B7DD"/>
                </a:solidFill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Ingredients </a:t>
            </a:r>
            <a:br>
              <a:rPr lang="en-US" b="1" dirty="0">
                <a:solidFill>
                  <a:srgbClr val="06B7DD"/>
                </a:solidFill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6B7DD"/>
                </a:solidFill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 Supplement </a:t>
            </a:r>
            <a:br>
              <a:rPr lang="en-US" b="1" dirty="0">
                <a:solidFill>
                  <a:srgbClr val="06B7DD"/>
                </a:solidFill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dirty="0">
                <a:solidFill>
                  <a:srgbClr val="06B7DD"/>
                </a:solidFill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(Project b3, Amare Global)</a:t>
            </a:r>
            <a:endParaRPr lang="en-UA" sz="1200" dirty="0">
              <a:solidFill>
                <a:schemeClr val="bg1">
                  <a:lumMod val="50000"/>
                </a:schemeClr>
              </a:solidFill>
              <a:latin typeface="Montserrat Ligh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138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9299BB-BD6F-414B-A5A1-968BB77A3A14}"/>
              </a:ext>
            </a:extLst>
          </p:cNvPr>
          <p:cNvSpPr/>
          <p:nvPr/>
        </p:nvSpPr>
        <p:spPr>
          <a:xfrm>
            <a:off x="0" y="692150"/>
            <a:ext cx="12192000" cy="551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62486-4F1E-074F-BB28-AB3978019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00" y="778668"/>
            <a:ext cx="7067551" cy="53006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588E35-896B-5B4F-90BF-516FFDACBD5C}"/>
              </a:ext>
            </a:extLst>
          </p:cNvPr>
          <p:cNvSpPr/>
          <p:nvPr/>
        </p:nvSpPr>
        <p:spPr>
          <a:xfrm>
            <a:off x="7746968" y="920461"/>
            <a:ext cx="419211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Montserrat Light" pitchFamily="2" charset="77"/>
              </a:rPr>
              <a:t>International Society for</a:t>
            </a:r>
          </a:p>
          <a:p>
            <a:r>
              <a:rPr lang="en-US" dirty="0">
                <a:latin typeface="Montserrat Light" pitchFamily="2" charset="77"/>
              </a:rPr>
              <a:t>Nutritional Psychiatry</a:t>
            </a:r>
          </a:p>
          <a:p>
            <a:r>
              <a:rPr lang="en-US" dirty="0">
                <a:latin typeface="Montserrat Light" pitchFamily="2" charset="77"/>
              </a:rPr>
              <a:t>Research (ISNPR)</a:t>
            </a:r>
          </a:p>
          <a:p>
            <a:pPr marL="285750" indent="-285750">
              <a:buClr>
                <a:srgbClr val="06B7DD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Montserrat Light" pitchFamily="2" charset="77"/>
              </a:rPr>
              <a:t>November 2019</a:t>
            </a:r>
          </a:p>
          <a:p>
            <a:pPr marL="285750" indent="-285750">
              <a:buClr>
                <a:srgbClr val="06B7DD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Montserrat Light" pitchFamily="2" charset="77"/>
              </a:rPr>
              <a:t>London, England</a:t>
            </a:r>
          </a:p>
          <a:p>
            <a:endParaRPr lang="en-US" dirty="0">
              <a:latin typeface="Montserrat Light" pitchFamily="2" charset="77"/>
            </a:endParaRPr>
          </a:p>
          <a:p>
            <a:r>
              <a:rPr lang="en-US" dirty="0">
                <a:latin typeface="Montserrat Light" pitchFamily="2" charset="77"/>
              </a:rPr>
              <a:t>Peer-reviewed Publication</a:t>
            </a:r>
          </a:p>
          <a:p>
            <a:pPr marL="285750" indent="-285750">
              <a:buClr>
                <a:srgbClr val="06B7DD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Montserrat Light" pitchFamily="2" charset="77"/>
              </a:rPr>
              <a:t>Functional Foods in Health </a:t>
            </a:r>
            <a:br>
              <a:rPr lang="en-US" dirty="0">
                <a:latin typeface="Montserrat Light" pitchFamily="2" charset="77"/>
              </a:rPr>
            </a:br>
            <a:r>
              <a:rPr lang="en-US" dirty="0">
                <a:latin typeface="Montserrat Light" pitchFamily="2" charset="77"/>
              </a:rPr>
              <a:t>and Disease 2020; 10(1): 37-54. </a:t>
            </a:r>
          </a:p>
          <a:p>
            <a:pPr marL="285750" indent="-285750">
              <a:buClr>
                <a:srgbClr val="06B7DD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Montserrat Light" pitchFamily="2" charset="77"/>
              </a:rPr>
              <a:t>Modulation of Gut-Brain Axis Improves Microbiome, Metabolism, and Mood</a:t>
            </a:r>
          </a:p>
          <a:p>
            <a:pPr marL="285750" indent="-285750">
              <a:buClr>
                <a:srgbClr val="06B7DD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Montserrat Light" pitchFamily="2" charset="77"/>
              </a:rPr>
              <a:t>January 2020</a:t>
            </a:r>
          </a:p>
          <a:p>
            <a:endParaRPr lang="en-US" dirty="0">
              <a:latin typeface="Montserrat Light" pitchFamily="2" charset="77"/>
            </a:endParaRPr>
          </a:p>
          <a:p>
            <a:r>
              <a:rPr lang="en-US" dirty="0">
                <a:latin typeface="Montserrat Light" pitchFamily="2" charset="77"/>
              </a:rPr>
              <a:t>Functional Foods</a:t>
            </a:r>
          </a:p>
          <a:p>
            <a:r>
              <a:rPr lang="en-US" dirty="0">
                <a:latin typeface="Montserrat Light" pitchFamily="2" charset="77"/>
              </a:rPr>
              <a:t>for Longevity Conference</a:t>
            </a:r>
          </a:p>
          <a:p>
            <a:pPr marL="285750" indent="-285750">
              <a:buClr>
                <a:srgbClr val="06B7DD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Montserrat Light" pitchFamily="2" charset="77"/>
              </a:rPr>
              <a:t>August 2020</a:t>
            </a:r>
          </a:p>
          <a:p>
            <a:pPr marL="285750" indent="-285750">
              <a:buClr>
                <a:srgbClr val="06B7DD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Montserrat Light" pitchFamily="2" charset="77"/>
              </a:rPr>
              <a:t>San Diego, CA</a:t>
            </a:r>
          </a:p>
        </p:txBody>
      </p:sp>
    </p:spTree>
    <p:extLst>
      <p:ext uri="{BB962C8B-B14F-4D97-AF65-F5344CB8AC3E}">
        <p14:creationId xmlns:p14="http://schemas.microsoft.com/office/powerpoint/2010/main" val="86075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9299BB-BD6F-414B-A5A1-968BB77A3A14}"/>
              </a:ext>
            </a:extLst>
          </p:cNvPr>
          <p:cNvSpPr/>
          <p:nvPr/>
        </p:nvSpPr>
        <p:spPr>
          <a:xfrm>
            <a:off x="0" y="692150"/>
            <a:ext cx="12192000" cy="551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2E93407-45B2-9C43-BD6A-465C46D4F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297" y="762102"/>
            <a:ext cx="11609407" cy="5254907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Montserrat Light" pitchFamily="2" charset="77"/>
              </a:rPr>
              <a:t>Talbott S.M., Talbott J.A, Stephens B.J., and </a:t>
            </a:r>
            <a:r>
              <a:rPr lang="en-US" sz="2800" dirty="0" err="1">
                <a:latin typeface="Montserrat Light" pitchFamily="2" charset="77"/>
              </a:rPr>
              <a:t>Oddou</a:t>
            </a:r>
            <a:r>
              <a:rPr lang="en-US" sz="2800" dirty="0">
                <a:latin typeface="Montserrat Light" pitchFamily="2" charset="77"/>
              </a:rPr>
              <a:t> M.P.</a:t>
            </a:r>
            <a:br>
              <a:rPr lang="en-US" sz="2800" dirty="0">
                <a:latin typeface="Montserrat Light" pitchFamily="2" charset="77"/>
              </a:rPr>
            </a:br>
            <a:r>
              <a:rPr lang="en-US" sz="2800" dirty="0"/>
              <a:t> </a:t>
            </a:r>
            <a:br>
              <a:rPr lang="en-US" sz="3100" dirty="0"/>
            </a:br>
            <a:r>
              <a:rPr lang="en-US" sz="3500" b="1" dirty="0">
                <a:solidFill>
                  <a:srgbClr val="06B7DD"/>
                </a:solidFill>
                <a:latin typeface="Montserrat" pitchFamily="2" charset="77"/>
              </a:rPr>
              <a:t>Modulation of Gut-Brain Axis Improves Microbiome, Metabolism, and Mood. </a:t>
            </a:r>
            <a:br>
              <a:rPr lang="en-US" sz="3500" b="1" dirty="0">
                <a:solidFill>
                  <a:srgbClr val="06B7DD"/>
                </a:solidFill>
                <a:latin typeface="Montserrat Black" pitchFamily="2" charset="77"/>
              </a:rPr>
            </a:br>
            <a:br>
              <a:rPr lang="en-US" dirty="0">
                <a:solidFill>
                  <a:srgbClr val="FF0000"/>
                </a:solidFill>
              </a:rPr>
            </a:br>
            <a:r>
              <a:rPr lang="en-US" sz="2500" dirty="0">
                <a:latin typeface="Montserrat Light" pitchFamily="2" charset="77"/>
              </a:rPr>
              <a:t>Functional Foods in Health and Disease 2020; 10(1): 37-54. </a:t>
            </a:r>
            <a:br>
              <a:rPr lang="en-US" sz="2500" dirty="0">
                <a:latin typeface="Montserrat Light" pitchFamily="2" charset="77"/>
              </a:rPr>
            </a:br>
            <a:br>
              <a:rPr lang="en-US" sz="3500" dirty="0">
                <a:latin typeface="Montserrat Light" pitchFamily="2" charset="77"/>
              </a:rPr>
            </a:br>
            <a:r>
              <a:rPr lang="en-US" sz="2800" dirty="0">
                <a:latin typeface="Montserrat Light" pitchFamily="2" charset="77"/>
              </a:rPr>
              <a:t>DOI: https:/</a:t>
            </a:r>
            <a:r>
              <a:rPr lang="en-US" sz="2800" dirty="0" err="1">
                <a:latin typeface="Montserrat Light" pitchFamily="2" charset="77"/>
              </a:rPr>
              <a:t>doi.org</a:t>
            </a:r>
            <a:r>
              <a:rPr lang="en-US" sz="2800" dirty="0">
                <a:latin typeface="Montserrat Light" pitchFamily="2" charset="77"/>
              </a:rPr>
              <a:t>/10.31989/ffhd.v10i1.685 </a:t>
            </a:r>
            <a:br>
              <a:rPr lang="en-US" sz="2800" dirty="0">
                <a:latin typeface="Montserrat Light" pitchFamily="2" charset="77"/>
              </a:rPr>
            </a:br>
            <a:endParaRPr lang="en-US" sz="2800" dirty="0">
              <a:latin typeface="Montserrat Light" pitchFamily="2" charset="77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C0C7A1-8CC2-0245-BDEC-3B06E499B0AE}"/>
              </a:ext>
            </a:extLst>
          </p:cNvPr>
          <p:cNvCxnSpPr/>
          <p:nvPr/>
        </p:nvCxnSpPr>
        <p:spPr>
          <a:xfrm>
            <a:off x="5025958" y="3949430"/>
            <a:ext cx="21400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129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3959B3-95F8-CB4E-8630-A15B279D0F3F}"/>
              </a:ext>
            </a:extLst>
          </p:cNvPr>
          <p:cNvSpPr/>
          <p:nvPr/>
        </p:nvSpPr>
        <p:spPr>
          <a:xfrm>
            <a:off x="-32426" y="0"/>
            <a:ext cx="4254230" cy="6858000"/>
          </a:xfrm>
          <a:prstGeom prst="rect">
            <a:avLst/>
          </a:prstGeom>
          <a:solidFill>
            <a:srgbClr val="06B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36DBF6-4121-7946-8FF9-DD562B1DF7BE}"/>
              </a:ext>
            </a:extLst>
          </p:cNvPr>
          <p:cNvSpPr/>
          <p:nvPr/>
        </p:nvSpPr>
        <p:spPr>
          <a:xfrm>
            <a:off x="4591456" y="692150"/>
            <a:ext cx="68093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Montserrat Light" pitchFamily="2" charset="77"/>
              </a:rPr>
              <a:t>Following supplementation, there was a significant </a:t>
            </a:r>
            <a:r>
              <a:rPr lang="en-US" dirty="0">
                <a:solidFill>
                  <a:srgbClr val="06B7DD"/>
                </a:solidFill>
                <a:latin typeface="Montserrat Medium" pitchFamily="2" charset="77"/>
              </a:rPr>
              <a:t>increase in populations of “good” bacteria </a:t>
            </a:r>
            <a:br>
              <a:rPr lang="en-US" dirty="0">
                <a:solidFill>
                  <a:srgbClr val="06B7DD"/>
                </a:solidFill>
                <a:latin typeface="Montserrat Medium" pitchFamily="2" charset="77"/>
              </a:rPr>
            </a:br>
            <a:r>
              <a:rPr lang="en-US" dirty="0">
                <a:latin typeface="Montserrat Light" pitchFamily="2" charset="77"/>
              </a:rPr>
              <a:t>(+8% Bifidobacterium, +33% Lactobacillus, +62% S. Thermophilus, +90% </a:t>
            </a:r>
            <a:r>
              <a:rPr lang="en-US" dirty="0" err="1">
                <a:latin typeface="Montserrat Light" pitchFamily="2" charset="77"/>
              </a:rPr>
              <a:t>Akkermansia</a:t>
            </a:r>
            <a:r>
              <a:rPr lang="en-US" dirty="0">
                <a:latin typeface="Montserrat Light" pitchFamily="2" charset="77"/>
              </a:rPr>
              <a:t>) as well as bacterial ratios associated with a healthier </a:t>
            </a:r>
            <a:r>
              <a:rPr lang="en-US" dirty="0">
                <a:solidFill>
                  <a:srgbClr val="FF0000"/>
                </a:solidFill>
                <a:latin typeface="Montserrat Light" pitchFamily="2" charset="77"/>
              </a:rPr>
              <a:t>“</a:t>
            </a:r>
            <a:r>
              <a:rPr lang="en-US" dirty="0">
                <a:solidFill>
                  <a:srgbClr val="06B7DD"/>
                </a:solidFill>
                <a:latin typeface="Montserrat Medium" pitchFamily="2" charset="77"/>
              </a:rPr>
              <a:t>obesity-resistant” metabolism</a:t>
            </a:r>
            <a:r>
              <a:rPr lang="en-US" dirty="0">
                <a:solidFill>
                  <a:srgbClr val="FF0000"/>
                </a:solidFill>
                <a:latin typeface="Montserrat Light" pitchFamily="2" charset="77"/>
              </a:rPr>
              <a:t> </a:t>
            </a:r>
            <a:r>
              <a:rPr lang="en-US" dirty="0">
                <a:latin typeface="Montserrat Light" pitchFamily="2" charset="77"/>
              </a:rPr>
              <a:t>(+6% composite score, -11% Firmicutes, </a:t>
            </a:r>
            <a:br>
              <a:rPr lang="en-US" dirty="0">
                <a:latin typeface="Montserrat Light" pitchFamily="2" charset="77"/>
              </a:rPr>
            </a:br>
            <a:r>
              <a:rPr lang="en-US" dirty="0">
                <a:latin typeface="Montserrat Light" pitchFamily="2" charset="77"/>
              </a:rPr>
              <a:t>+6% Bacteroidetes, -14% F/B ratio). </a:t>
            </a:r>
          </a:p>
          <a:p>
            <a:endParaRPr lang="en-US" dirty="0">
              <a:latin typeface="Montserrat Light" pitchFamily="2" charset="77"/>
            </a:endParaRPr>
          </a:p>
          <a:p>
            <a:endParaRPr lang="en-US" dirty="0">
              <a:latin typeface="Montserrat Light" pitchFamily="2" charset="77"/>
            </a:endParaRPr>
          </a:p>
          <a:p>
            <a:r>
              <a:rPr lang="en-US" dirty="0">
                <a:latin typeface="Montserrat Light" pitchFamily="2" charset="77"/>
              </a:rPr>
              <a:t>Metabolites associated with </a:t>
            </a:r>
            <a:r>
              <a:rPr lang="en-US" dirty="0">
                <a:solidFill>
                  <a:srgbClr val="06B7DD"/>
                </a:solidFill>
                <a:latin typeface="Montserrat Medium" pitchFamily="2" charset="77"/>
              </a:rPr>
              <a:t>stress and glycemic control improved </a:t>
            </a:r>
            <a:r>
              <a:rPr lang="en-US" dirty="0">
                <a:latin typeface="Montserrat Light" pitchFamily="2" charset="77"/>
              </a:rPr>
              <a:t>post-supplementation (-11% cortisol; </a:t>
            </a:r>
            <a:br>
              <a:rPr lang="en-US" dirty="0">
                <a:latin typeface="Montserrat Light" pitchFamily="2" charset="77"/>
              </a:rPr>
            </a:br>
            <a:r>
              <a:rPr lang="en-US" dirty="0">
                <a:latin typeface="Montserrat Light" pitchFamily="2" charset="77"/>
              </a:rPr>
              <a:t>+89% butyrate kinase, -6% glucose), as did </a:t>
            </a:r>
            <a:r>
              <a:rPr lang="en-US" dirty="0">
                <a:solidFill>
                  <a:srgbClr val="06B7DD"/>
                </a:solidFill>
                <a:latin typeface="Montserrat Medium" pitchFamily="2" charset="77"/>
              </a:rPr>
              <a:t>body fat </a:t>
            </a:r>
            <a:r>
              <a:rPr lang="en-US" dirty="0">
                <a:latin typeface="Montserrat Light" pitchFamily="2" charset="77"/>
              </a:rPr>
              <a:t>(-2%) and </a:t>
            </a:r>
            <a:r>
              <a:rPr lang="en-US" dirty="0">
                <a:solidFill>
                  <a:srgbClr val="06B7DD"/>
                </a:solidFill>
                <a:latin typeface="Montserrat Medium" pitchFamily="2" charset="77"/>
              </a:rPr>
              <a:t>blood lipids </a:t>
            </a:r>
            <a:r>
              <a:rPr lang="en-US" dirty="0">
                <a:latin typeface="Montserrat Light" pitchFamily="2" charset="77"/>
              </a:rPr>
              <a:t>(-8% total cholesterol, -5% LDL, +3% HDL, -23% triglycerides, -7% TC/HDL). </a:t>
            </a:r>
          </a:p>
          <a:p>
            <a:endParaRPr lang="en-US" dirty="0">
              <a:latin typeface="Montserrat Light" pitchFamily="2" charset="77"/>
            </a:endParaRPr>
          </a:p>
          <a:p>
            <a:endParaRPr lang="en-US" dirty="0">
              <a:latin typeface="Montserrat Light" pitchFamily="2" charset="77"/>
            </a:endParaRPr>
          </a:p>
          <a:p>
            <a:r>
              <a:rPr lang="en-US" dirty="0">
                <a:latin typeface="Montserrat Light" pitchFamily="2" charset="77"/>
              </a:rPr>
              <a:t>Psychological indices were significantly improved post-supplementation for both </a:t>
            </a:r>
            <a:r>
              <a:rPr lang="en-US" dirty="0">
                <a:solidFill>
                  <a:srgbClr val="06B7DD"/>
                </a:solidFill>
                <a:latin typeface="Montserrat Medium" pitchFamily="2" charset="77"/>
              </a:rPr>
              <a:t>positive</a:t>
            </a:r>
            <a:r>
              <a:rPr lang="en-US" dirty="0">
                <a:latin typeface="Montserrat Light" pitchFamily="2" charset="77"/>
              </a:rPr>
              <a:t> (+17% Global Mood; +23% Vigor) and </a:t>
            </a:r>
            <a:r>
              <a:rPr lang="en-US" dirty="0">
                <a:solidFill>
                  <a:srgbClr val="06B7DD"/>
                </a:solidFill>
                <a:latin typeface="Montserrat Medium" pitchFamily="2" charset="77"/>
              </a:rPr>
              <a:t>negative mood states </a:t>
            </a:r>
            <a:r>
              <a:rPr lang="en-US" dirty="0">
                <a:latin typeface="Montserrat Light" pitchFamily="2" charset="77"/>
              </a:rPr>
              <a:t>(-38% Depression; -41% Tension; -42% Fatigue; -31% Confusion; -39% Anger).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24FF54-E5B1-1C4E-B7E8-D7282D6DA825}"/>
              </a:ext>
            </a:extLst>
          </p:cNvPr>
          <p:cNvSpPr/>
          <p:nvPr/>
        </p:nvSpPr>
        <p:spPr>
          <a:xfrm>
            <a:off x="566792" y="1872894"/>
            <a:ext cx="2900153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b="1" dirty="0">
                <a:solidFill>
                  <a:schemeClr val="bg1"/>
                </a:solidFill>
                <a:latin typeface="Montserrat" pitchFamily="2" charset="77"/>
              </a:rPr>
              <a:t>Results</a:t>
            </a:r>
            <a:endParaRPr lang="en-CA" sz="55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0FAB7F-4F72-494A-933C-1D53915F6C12}"/>
              </a:ext>
            </a:extLst>
          </p:cNvPr>
          <p:cNvCxnSpPr/>
          <p:nvPr/>
        </p:nvCxnSpPr>
        <p:spPr>
          <a:xfrm>
            <a:off x="4672435" y="2937754"/>
            <a:ext cx="21400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A5FDB9D-6575-5A47-AB34-CED753810537}"/>
              </a:ext>
            </a:extLst>
          </p:cNvPr>
          <p:cNvCxnSpPr/>
          <p:nvPr/>
        </p:nvCxnSpPr>
        <p:spPr>
          <a:xfrm>
            <a:off x="4672435" y="4860588"/>
            <a:ext cx="21400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230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5F044A-D444-AD40-8AE3-209C8049B268}"/>
              </a:ext>
            </a:extLst>
          </p:cNvPr>
          <p:cNvSpPr/>
          <p:nvPr/>
        </p:nvSpPr>
        <p:spPr>
          <a:xfrm>
            <a:off x="0" y="692150"/>
            <a:ext cx="12192000" cy="551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AFF711AD-E0BB-9B4E-910F-1690348F1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058" y="648929"/>
            <a:ext cx="10515600" cy="1325563"/>
          </a:xfrm>
        </p:spPr>
        <p:txBody>
          <a:bodyPr>
            <a:normAutofit/>
          </a:bodyPr>
          <a:lstStyle/>
          <a:p>
            <a:r>
              <a:rPr lang="en-US" sz="3500" b="1" dirty="0">
                <a:latin typeface="Montserrat" pitchFamily="2" charset="77"/>
                <a:ea typeface="Verdana"/>
                <a:cs typeface="Verdana"/>
              </a:rPr>
              <a:t>FIGURE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7B98A7F9-4F9D-FE46-A98E-AD1C144C9116}"/>
              </a:ext>
            </a:extLst>
          </p:cNvPr>
          <p:cNvSpPr txBox="1">
            <a:spLocks/>
          </p:cNvSpPr>
          <p:nvPr/>
        </p:nvSpPr>
        <p:spPr>
          <a:xfrm>
            <a:off x="571953" y="616337"/>
            <a:ext cx="172924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>
                <a:solidFill>
                  <a:srgbClr val="B1DFC6"/>
                </a:solidFill>
                <a:latin typeface="Montserrat" pitchFamily="2" charset="77"/>
                <a:ea typeface="Verdana"/>
                <a:cs typeface="Verdana"/>
              </a:rPr>
              <a:t>01</a:t>
            </a:r>
          </a:p>
        </p:txBody>
      </p:sp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DF0E7353-37C4-D648-AE40-ECC736357ABA}"/>
              </a:ext>
            </a:extLst>
          </p:cNvPr>
          <p:cNvGraphicFramePr>
            <a:graphicFrameLocks/>
          </p:cNvGraphicFramePr>
          <p:nvPr/>
        </p:nvGraphicFramePr>
        <p:xfrm>
          <a:off x="630009" y="2505075"/>
          <a:ext cx="5157787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ontent Placeholder 7">
            <a:extLst>
              <a:ext uri="{FF2B5EF4-FFF2-40B4-BE49-F238E27FC236}">
                <a16:creationId xmlns:a16="http://schemas.microsoft.com/office/drawing/2014/main" id="{312D66B0-C28D-FE4F-A1E9-782872EE4AEF}"/>
              </a:ext>
            </a:extLst>
          </p:cNvPr>
          <p:cNvGraphicFramePr>
            <a:graphicFrameLocks/>
          </p:cNvGraphicFramePr>
          <p:nvPr/>
        </p:nvGraphicFramePr>
        <p:xfrm>
          <a:off x="6595968" y="2505075"/>
          <a:ext cx="5183188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2A0D31E7-86BE-2F40-9929-0C560E3A9811}"/>
              </a:ext>
            </a:extLst>
          </p:cNvPr>
          <p:cNvSpPr txBox="1">
            <a:spLocks/>
          </p:cNvSpPr>
          <p:nvPr/>
        </p:nvSpPr>
        <p:spPr>
          <a:xfrm>
            <a:off x="600981" y="2049333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Body Weight &amp; Muscle Mass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6E946C4-9651-774B-8B5B-753478B70401}"/>
              </a:ext>
            </a:extLst>
          </p:cNvPr>
          <p:cNvSpPr txBox="1">
            <a:spLocks/>
          </p:cNvSpPr>
          <p:nvPr/>
        </p:nvSpPr>
        <p:spPr>
          <a:xfrm>
            <a:off x="6499449" y="2049333"/>
            <a:ext cx="518318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Body Fat %</a:t>
            </a:r>
          </a:p>
        </p:txBody>
      </p:sp>
    </p:spTree>
    <p:extLst>
      <p:ext uri="{BB962C8B-B14F-4D97-AF65-F5344CB8AC3E}">
        <p14:creationId xmlns:p14="http://schemas.microsoft.com/office/powerpoint/2010/main" val="2022516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5F044A-D444-AD40-8AE3-209C8049B268}"/>
              </a:ext>
            </a:extLst>
          </p:cNvPr>
          <p:cNvSpPr/>
          <p:nvPr/>
        </p:nvSpPr>
        <p:spPr>
          <a:xfrm>
            <a:off x="0" y="692150"/>
            <a:ext cx="12192000" cy="551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AFF711AD-E0BB-9B4E-910F-1690348F1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325" y="648929"/>
            <a:ext cx="10515600" cy="1325563"/>
          </a:xfrm>
        </p:spPr>
        <p:txBody>
          <a:bodyPr>
            <a:normAutofit/>
          </a:bodyPr>
          <a:lstStyle/>
          <a:p>
            <a:r>
              <a:rPr lang="en-US" sz="3500" b="1" dirty="0">
                <a:latin typeface="Montserrat" pitchFamily="2" charset="77"/>
                <a:ea typeface="Verdana"/>
                <a:cs typeface="Verdana"/>
              </a:rPr>
              <a:t>FIGURE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7B98A7F9-4F9D-FE46-A98E-AD1C144C9116}"/>
              </a:ext>
            </a:extLst>
          </p:cNvPr>
          <p:cNvSpPr txBox="1">
            <a:spLocks/>
          </p:cNvSpPr>
          <p:nvPr/>
        </p:nvSpPr>
        <p:spPr>
          <a:xfrm>
            <a:off x="571953" y="616337"/>
            <a:ext cx="31582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>
                <a:solidFill>
                  <a:srgbClr val="06B7DD"/>
                </a:solidFill>
                <a:latin typeface="Montserrat" pitchFamily="2" charset="77"/>
                <a:ea typeface="Verdana"/>
                <a:cs typeface="Verdana"/>
              </a:rPr>
              <a:t>2A</a:t>
            </a: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6742405D-95E0-D540-8627-C9842FF0FA28}"/>
              </a:ext>
            </a:extLst>
          </p:cNvPr>
          <p:cNvGraphicFramePr>
            <a:graphicFrameLocks/>
          </p:cNvGraphicFramePr>
          <p:nvPr/>
        </p:nvGraphicFramePr>
        <p:xfrm>
          <a:off x="622075" y="2505075"/>
          <a:ext cx="5157787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ontent Placeholder 7">
            <a:extLst>
              <a:ext uri="{FF2B5EF4-FFF2-40B4-BE49-F238E27FC236}">
                <a16:creationId xmlns:a16="http://schemas.microsoft.com/office/drawing/2014/main" id="{6193F26C-17CB-D042-A471-378210996C69}"/>
              </a:ext>
            </a:extLst>
          </p:cNvPr>
          <p:cNvGraphicFramePr>
            <a:graphicFrameLocks/>
          </p:cNvGraphicFramePr>
          <p:nvPr/>
        </p:nvGraphicFramePr>
        <p:xfrm>
          <a:off x="6682014" y="2540812"/>
          <a:ext cx="5183188" cy="4010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58ADF2F-8E1A-6B45-9E19-3E6D7733ABE5}"/>
              </a:ext>
            </a:extLst>
          </p:cNvPr>
          <p:cNvSpPr txBox="1"/>
          <p:nvPr/>
        </p:nvSpPr>
        <p:spPr>
          <a:xfrm>
            <a:off x="3003950" y="2537667"/>
            <a:ext cx="7793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6B7DD"/>
                </a:solidFill>
                <a:latin typeface="Montserrat" pitchFamily="2" charset="77"/>
              </a:rPr>
              <a:t>+6%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4DF7E9-532E-0B49-8175-0292F2D667FA}"/>
              </a:ext>
            </a:extLst>
          </p:cNvPr>
          <p:cNvSpPr txBox="1"/>
          <p:nvPr/>
        </p:nvSpPr>
        <p:spPr>
          <a:xfrm>
            <a:off x="7267229" y="3976834"/>
            <a:ext cx="7857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6B7DD"/>
                </a:solidFill>
                <a:latin typeface="Montserrat" pitchFamily="2" charset="77"/>
              </a:rPr>
              <a:t>+8%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AA981E-8C39-1F4A-B5C9-E03870B69A2B}"/>
              </a:ext>
            </a:extLst>
          </p:cNvPr>
          <p:cNvSpPr txBox="1"/>
          <p:nvPr/>
        </p:nvSpPr>
        <p:spPr>
          <a:xfrm>
            <a:off x="8332578" y="3577223"/>
            <a:ext cx="9332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6B7DD"/>
                </a:solidFill>
                <a:latin typeface="Montserrat" pitchFamily="2" charset="77"/>
              </a:rPr>
              <a:t>+33%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5A42DC-6652-894D-8269-05A3E41C46CB}"/>
              </a:ext>
            </a:extLst>
          </p:cNvPr>
          <p:cNvSpPr txBox="1"/>
          <p:nvPr/>
        </p:nvSpPr>
        <p:spPr>
          <a:xfrm>
            <a:off x="9493604" y="2487175"/>
            <a:ext cx="9717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6B7DD"/>
                </a:solidFill>
                <a:latin typeface="Montserrat" pitchFamily="2" charset="77"/>
              </a:rPr>
              <a:t>+90%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D5A9AB-B852-A640-B941-557C4470BF81}"/>
              </a:ext>
            </a:extLst>
          </p:cNvPr>
          <p:cNvSpPr txBox="1"/>
          <p:nvPr/>
        </p:nvSpPr>
        <p:spPr>
          <a:xfrm>
            <a:off x="10567871" y="4260987"/>
            <a:ext cx="9460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6B7DD"/>
                </a:solidFill>
                <a:latin typeface="Montserrat" pitchFamily="2" charset="77"/>
              </a:rPr>
              <a:t>+62%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CEF296E6-EE74-E74D-AD87-40C5CF327F22}"/>
              </a:ext>
            </a:extLst>
          </p:cNvPr>
          <p:cNvSpPr txBox="1">
            <a:spLocks/>
          </p:cNvSpPr>
          <p:nvPr/>
        </p:nvSpPr>
        <p:spPr>
          <a:xfrm>
            <a:off x="600981" y="2049333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Microbiome Composite Score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B430206-6EAE-9E4F-90C8-C9495553D803}"/>
              </a:ext>
            </a:extLst>
          </p:cNvPr>
          <p:cNvSpPr txBox="1">
            <a:spLocks/>
          </p:cNvSpPr>
          <p:nvPr/>
        </p:nvSpPr>
        <p:spPr>
          <a:xfrm>
            <a:off x="6499449" y="2049333"/>
            <a:ext cx="518318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Microbiome Species</a:t>
            </a:r>
          </a:p>
        </p:txBody>
      </p:sp>
    </p:spTree>
    <p:extLst>
      <p:ext uri="{BB962C8B-B14F-4D97-AF65-F5344CB8AC3E}">
        <p14:creationId xmlns:p14="http://schemas.microsoft.com/office/powerpoint/2010/main" val="3661452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5F044A-D444-AD40-8AE3-209C8049B268}"/>
              </a:ext>
            </a:extLst>
          </p:cNvPr>
          <p:cNvSpPr/>
          <p:nvPr/>
        </p:nvSpPr>
        <p:spPr>
          <a:xfrm>
            <a:off x="0" y="692150"/>
            <a:ext cx="12192000" cy="551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7B98A7F9-4F9D-FE46-A98E-AD1C144C9116}"/>
              </a:ext>
            </a:extLst>
          </p:cNvPr>
          <p:cNvSpPr txBox="1">
            <a:spLocks/>
          </p:cNvSpPr>
          <p:nvPr/>
        </p:nvSpPr>
        <p:spPr>
          <a:xfrm>
            <a:off x="571953" y="616337"/>
            <a:ext cx="31582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>
                <a:solidFill>
                  <a:srgbClr val="B1DFC6"/>
                </a:solidFill>
                <a:latin typeface="Montserrat" pitchFamily="2" charset="77"/>
                <a:ea typeface="Verdana"/>
                <a:cs typeface="Verdana"/>
              </a:rPr>
              <a:t>2B</a:t>
            </a: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C3200913-0326-8246-BCA4-28D014F4E63E}"/>
              </a:ext>
            </a:extLst>
          </p:cNvPr>
          <p:cNvGraphicFramePr>
            <a:graphicFrameLocks/>
          </p:cNvGraphicFramePr>
          <p:nvPr/>
        </p:nvGraphicFramePr>
        <p:xfrm>
          <a:off x="638855" y="2505075"/>
          <a:ext cx="5157787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7">
            <a:extLst>
              <a:ext uri="{FF2B5EF4-FFF2-40B4-BE49-F238E27FC236}">
                <a16:creationId xmlns:a16="http://schemas.microsoft.com/office/drawing/2014/main" id="{64050BAE-6869-6040-8129-60B5233FF8E3}"/>
              </a:ext>
            </a:extLst>
          </p:cNvPr>
          <p:cNvGraphicFramePr>
            <a:graphicFrameLocks/>
          </p:cNvGraphicFramePr>
          <p:nvPr/>
        </p:nvGraphicFramePr>
        <p:xfrm>
          <a:off x="6172200" y="2505075"/>
          <a:ext cx="5183188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4566C9E4-B056-E544-A86E-6A877D066AB8}"/>
              </a:ext>
            </a:extLst>
          </p:cNvPr>
          <p:cNvSpPr txBox="1">
            <a:spLocks/>
          </p:cNvSpPr>
          <p:nvPr/>
        </p:nvSpPr>
        <p:spPr>
          <a:xfrm>
            <a:off x="600981" y="2049333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Metabolic Ratio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708ABC4-7A95-DF41-B71C-FC006B26FA32}"/>
              </a:ext>
            </a:extLst>
          </p:cNvPr>
          <p:cNvSpPr txBox="1">
            <a:spLocks/>
          </p:cNvSpPr>
          <p:nvPr/>
        </p:nvSpPr>
        <p:spPr>
          <a:xfrm>
            <a:off x="6499449" y="2049333"/>
            <a:ext cx="518318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F/B Ratio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2458EA7E-2CB4-634C-AEEA-D46A6CEA86BE}"/>
              </a:ext>
            </a:extLst>
          </p:cNvPr>
          <p:cNvSpPr txBox="1">
            <a:spLocks/>
          </p:cNvSpPr>
          <p:nvPr/>
        </p:nvSpPr>
        <p:spPr>
          <a:xfrm>
            <a:off x="2402325" y="6489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>
                <a:latin typeface="Montserrat" pitchFamily="2" charset="77"/>
                <a:ea typeface="Verdana"/>
                <a:cs typeface="Verdana"/>
              </a:rPr>
              <a:t>FIGURE</a:t>
            </a:r>
            <a:endParaRPr lang="en-US" sz="3500" b="1" dirty="0">
              <a:latin typeface="Montserrat" pitchFamily="2" charset="77"/>
              <a:ea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19403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5F044A-D444-AD40-8AE3-209C8049B268}"/>
              </a:ext>
            </a:extLst>
          </p:cNvPr>
          <p:cNvSpPr/>
          <p:nvPr/>
        </p:nvSpPr>
        <p:spPr>
          <a:xfrm>
            <a:off x="0" y="692150"/>
            <a:ext cx="12192000" cy="551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7B98A7F9-4F9D-FE46-A98E-AD1C144C9116}"/>
              </a:ext>
            </a:extLst>
          </p:cNvPr>
          <p:cNvSpPr txBox="1">
            <a:spLocks/>
          </p:cNvSpPr>
          <p:nvPr/>
        </p:nvSpPr>
        <p:spPr>
          <a:xfrm>
            <a:off x="571953" y="616337"/>
            <a:ext cx="31582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>
                <a:solidFill>
                  <a:srgbClr val="06B7DD"/>
                </a:solidFill>
                <a:latin typeface="Montserrat" pitchFamily="2" charset="77"/>
                <a:ea typeface="Verdana"/>
                <a:cs typeface="Verdana"/>
              </a:rPr>
              <a:t>3A</a:t>
            </a: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2CE2DFA0-5800-5448-9F8D-DA1F2740A17E}"/>
              </a:ext>
            </a:extLst>
          </p:cNvPr>
          <p:cNvGraphicFramePr>
            <a:graphicFrameLocks/>
          </p:cNvGraphicFramePr>
          <p:nvPr/>
        </p:nvGraphicFramePr>
        <p:xfrm>
          <a:off x="631965" y="2505075"/>
          <a:ext cx="5157787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ontent Placeholder 7">
            <a:extLst>
              <a:ext uri="{FF2B5EF4-FFF2-40B4-BE49-F238E27FC236}">
                <a16:creationId xmlns:a16="http://schemas.microsoft.com/office/drawing/2014/main" id="{26831687-023E-444F-BC80-137A1B3DB546}"/>
              </a:ext>
            </a:extLst>
          </p:cNvPr>
          <p:cNvGraphicFramePr>
            <a:graphicFrameLocks/>
          </p:cNvGraphicFramePr>
          <p:nvPr/>
        </p:nvGraphicFramePr>
        <p:xfrm>
          <a:off x="6144490" y="2505075"/>
          <a:ext cx="5183188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3863448-E88C-0D4C-AA8C-9FD49E42A5E2}"/>
              </a:ext>
            </a:extLst>
          </p:cNvPr>
          <p:cNvSpPr txBox="1"/>
          <p:nvPr/>
        </p:nvSpPr>
        <p:spPr>
          <a:xfrm>
            <a:off x="2525173" y="3134796"/>
            <a:ext cx="9653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6B7DD"/>
                </a:solidFill>
                <a:latin typeface="Montserrat" pitchFamily="2" charset="77"/>
              </a:rPr>
              <a:t>+89%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37D30C-7849-D146-B826-215223AC33A7}"/>
              </a:ext>
            </a:extLst>
          </p:cNvPr>
          <p:cNvSpPr txBox="1"/>
          <p:nvPr/>
        </p:nvSpPr>
        <p:spPr>
          <a:xfrm>
            <a:off x="8640585" y="2822060"/>
            <a:ext cx="7617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6B7DD"/>
                </a:solidFill>
                <a:latin typeface="Montserrat" pitchFamily="2" charset="77"/>
              </a:rPr>
              <a:t>-11%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7C7FF219-9D34-9D4B-A908-950A9FE16501}"/>
              </a:ext>
            </a:extLst>
          </p:cNvPr>
          <p:cNvSpPr txBox="1">
            <a:spLocks/>
          </p:cNvSpPr>
          <p:nvPr/>
        </p:nvSpPr>
        <p:spPr>
          <a:xfrm>
            <a:off x="600981" y="2049333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Butyrate Kinase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EB4ED0C-DCF5-444A-8155-7C72A9D6036A}"/>
              </a:ext>
            </a:extLst>
          </p:cNvPr>
          <p:cNvSpPr txBox="1">
            <a:spLocks/>
          </p:cNvSpPr>
          <p:nvPr/>
        </p:nvSpPr>
        <p:spPr>
          <a:xfrm>
            <a:off x="6499449" y="2049333"/>
            <a:ext cx="518318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Cortisol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CA0F8E52-E23F-4747-84D3-91C33124C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325" y="648929"/>
            <a:ext cx="10515600" cy="1325563"/>
          </a:xfrm>
        </p:spPr>
        <p:txBody>
          <a:bodyPr>
            <a:normAutofit/>
          </a:bodyPr>
          <a:lstStyle/>
          <a:p>
            <a:r>
              <a:rPr lang="en-US" sz="3500" b="1" dirty="0">
                <a:latin typeface="Montserrat" pitchFamily="2" charset="77"/>
                <a:ea typeface="Verdana"/>
                <a:cs typeface="Verdana"/>
              </a:rPr>
              <a:t>FIGURE</a:t>
            </a:r>
          </a:p>
        </p:txBody>
      </p:sp>
    </p:spTree>
    <p:extLst>
      <p:ext uri="{BB962C8B-B14F-4D97-AF65-F5344CB8AC3E}">
        <p14:creationId xmlns:p14="http://schemas.microsoft.com/office/powerpoint/2010/main" val="1541032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5F044A-D444-AD40-8AE3-209C8049B268}"/>
              </a:ext>
            </a:extLst>
          </p:cNvPr>
          <p:cNvSpPr/>
          <p:nvPr/>
        </p:nvSpPr>
        <p:spPr>
          <a:xfrm>
            <a:off x="0" y="692150"/>
            <a:ext cx="12192000" cy="551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7B98A7F9-4F9D-FE46-A98E-AD1C144C9116}"/>
              </a:ext>
            </a:extLst>
          </p:cNvPr>
          <p:cNvSpPr txBox="1">
            <a:spLocks/>
          </p:cNvSpPr>
          <p:nvPr/>
        </p:nvSpPr>
        <p:spPr>
          <a:xfrm>
            <a:off x="571953" y="616337"/>
            <a:ext cx="31582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>
                <a:solidFill>
                  <a:srgbClr val="B1DFC6"/>
                </a:solidFill>
                <a:latin typeface="Montserrat" pitchFamily="2" charset="77"/>
                <a:ea typeface="Verdana"/>
                <a:cs typeface="Verdana"/>
              </a:rPr>
              <a:t>3B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5F21CC8-DE0B-C847-A8C0-3229105CC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325" y="648929"/>
            <a:ext cx="10515600" cy="1325563"/>
          </a:xfrm>
        </p:spPr>
        <p:txBody>
          <a:bodyPr>
            <a:normAutofit/>
          </a:bodyPr>
          <a:lstStyle/>
          <a:p>
            <a:r>
              <a:rPr lang="en-US" sz="3500" b="1" dirty="0">
                <a:latin typeface="Montserrat" pitchFamily="2" charset="77"/>
                <a:ea typeface="Verdana"/>
                <a:cs typeface="Verdana"/>
              </a:rPr>
              <a:t>FIGURE</a:t>
            </a:r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A2A1EC60-2BDF-7847-A2DB-EE804AF578B3}"/>
              </a:ext>
            </a:extLst>
          </p:cNvPr>
          <p:cNvGraphicFramePr>
            <a:graphicFrameLocks/>
          </p:cNvGraphicFramePr>
          <p:nvPr/>
        </p:nvGraphicFramePr>
        <p:xfrm>
          <a:off x="604254" y="2505075"/>
          <a:ext cx="5157787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ontent Placeholder 7">
            <a:extLst>
              <a:ext uri="{FF2B5EF4-FFF2-40B4-BE49-F238E27FC236}">
                <a16:creationId xmlns:a16="http://schemas.microsoft.com/office/drawing/2014/main" id="{C003585C-C39F-AD48-8615-52096D5DCE4B}"/>
              </a:ext>
            </a:extLst>
          </p:cNvPr>
          <p:cNvGraphicFramePr>
            <a:graphicFrameLocks/>
          </p:cNvGraphicFramePr>
          <p:nvPr/>
        </p:nvGraphicFramePr>
        <p:xfrm>
          <a:off x="6255330" y="2505075"/>
          <a:ext cx="5183188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8A40450C-1BAC-DF46-8067-DAF21DC223FE}"/>
              </a:ext>
            </a:extLst>
          </p:cNvPr>
          <p:cNvSpPr txBox="1">
            <a:spLocks/>
          </p:cNvSpPr>
          <p:nvPr/>
        </p:nvSpPr>
        <p:spPr>
          <a:xfrm>
            <a:off x="600981" y="2049333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Blood Chemistry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736D798-5876-4A4A-AB6D-1E072BA617B7}"/>
              </a:ext>
            </a:extLst>
          </p:cNvPr>
          <p:cNvSpPr txBox="1">
            <a:spLocks/>
          </p:cNvSpPr>
          <p:nvPr/>
        </p:nvSpPr>
        <p:spPr>
          <a:xfrm>
            <a:off x="6499449" y="2049333"/>
            <a:ext cx="518318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Cardiac Risk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9E9417-0826-684D-8C96-9396FC3B9FE6}"/>
              </a:ext>
            </a:extLst>
          </p:cNvPr>
          <p:cNvSpPr txBox="1"/>
          <p:nvPr/>
        </p:nvSpPr>
        <p:spPr>
          <a:xfrm>
            <a:off x="1424581" y="2754397"/>
            <a:ext cx="7264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6B7DD"/>
                </a:solidFill>
                <a:latin typeface="Montserrat" pitchFamily="2" charset="77"/>
              </a:rPr>
              <a:t>-8%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819178-C41A-B549-8668-E660C479126D}"/>
              </a:ext>
            </a:extLst>
          </p:cNvPr>
          <p:cNvSpPr txBox="1"/>
          <p:nvPr/>
        </p:nvSpPr>
        <p:spPr>
          <a:xfrm>
            <a:off x="2318960" y="3585529"/>
            <a:ext cx="7088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6B7DD"/>
                </a:solidFill>
                <a:latin typeface="Montserrat" pitchFamily="2" charset="77"/>
              </a:rPr>
              <a:t>-5%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40A67F-0A4D-D14E-89B9-4A96A9ACE176}"/>
              </a:ext>
            </a:extLst>
          </p:cNvPr>
          <p:cNvSpPr txBox="1"/>
          <p:nvPr/>
        </p:nvSpPr>
        <p:spPr>
          <a:xfrm>
            <a:off x="3099179" y="3933324"/>
            <a:ext cx="7665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6B7DD"/>
                </a:solidFill>
                <a:latin typeface="Montserrat" pitchFamily="2" charset="77"/>
              </a:rPr>
              <a:t>+3%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23B58F-2B8B-E443-8F52-B9DD5E52803F}"/>
              </a:ext>
            </a:extLst>
          </p:cNvPr>
          <p:cNvSpPr txBox="1"/>
          <p:nvPr/>
        </p:nvSpPr>
        <p:spPr>
          <a:xfrm>
            <a:off x="4049271" y="3396918"/>
            <a:ext cx="8739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6B7DD"/>
                </a:solidFill>
                <a:latin typeface="Montserrat" pitchFamily="2" charset="77"/>
              </a:rPr>
              <a:t>-23%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672A2A-CA1E-9440-9BEA-A71AFBA7AD6C}"/>
              </a:ext>
            </a:extLst>
          </p:cNvPr>
          <p:cNvSpPr txBox="1"/>
          <p:nvPr/>
        </p:nvSpPr>
        <p:spPr>
          <a:xfrm>
            <a:off x="4925051" y="3724138"/>
            <a:ext cx="7200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6B7DD"/>
                </a:solidFill>
                <a:latin typeface="Montserrat" pitchFamily="2" charset="77"/>
              </a:rPr>
              <a:t>-6%</a:t>
            </a:r>
          </a:p>
        </p:txBody>
      </p:sp>
    </p:spTree>
    <p:extLst>
      <p:ext uri="{BB962C8B-B14F-4D97-AF65-F5344CB8AC3E}">
        <p14:creationId xmlns:p14="http://schemas.microsoft.com/office/powerpoint/2010/main" val="2291900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5F044A-D444-AD40-8AE3-209C8049B268}"/>
              </a:ext>
            </a:extLst>
          </p:cNvPr>
          <p:cNvSpPr/>
          <p:nvPr/>
        </p:nvSpPr>
        <p:spPr>
          <a:xfrm>
            <a:off x="0" y="692150"/>
            <a:ext cx="12192000" cy="551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7B98A7F9-4F9D-FE46-A98E-AD1C144C9116}"/>
              </a:ext>
            </a:extLst>
          </p:cNvPr>
          <p:cNvSpPr txBox="1">
            <a:spLocks/>
          </p:cNvSpPr>
          <p:nvPr/>
        </p:nvSpPr>
        <p:spPr>
          <a:xfrm>
            <a:off x="571953" y="616337"/>
            <a:ext cx="31582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>
                <a:solidFill>
                  <a:srgbClr val="06B7DD"/>
                </a:solidFill>
                <a:latin typeface="Montserrat" pitchFamily="2" charset="77"/>
                <a:ea typeface="Verdana"/>
                <a:cs typeface="Verdana"/>
              </a:rPr>
              <a:t>04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A88331C8-549B-FE43-A017-D3E6FF1A5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325" y="648929"/>
            <a:ext cx="10515600" cy="1325563"/>
          </a:xfrm>
        </p:spPr>
        <p:txBody>
          <a:bodyPr>
            <a:normAutofit/>
          </a:bodyPr>
          <a:lstStyle/>
          <a:p>
            <a:r>
              <a:rPr lang="en-US" sz="3500" b="1" dirty="0">
                <a:latin typeface="Montserrat" pitchFamily="2" charset="77"/>
                <a:ea typeface="Verdana"/>
                <a:cs typeface="Verdana"/>
              </a:rPr>
              <a:t>FIGURE</a:t>
            </a:r>
          </a:p>
        </p:txBody>
      </p:sp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AA883E8D-4645-BD45-8C11-2B191BF9567F}"/>
              </a:ext>
            </a:extLst>
          </p:cNvPr>
          <p:cNvGraphicFramePr>
            <a:graphicFrameLocks/>
          </p:cNvGraphicFramePr>
          <p:nvPr/>
        </p:nvGraphicFramePr>
        <p:xfrm>
          <a:off x="613518" y="2380380"/>
          <a:ext cx="5157787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ontent Placeholder 7">
            <a:extLst>
              <a:ext uri="{FF2B5EF4-FFF2-40B4-BE49-F238E27FC236}">
                <a16:creationId xmlns:a16="http://schemas.microsoft.com/office/drawing/2014/main" id="{8653CE8E-B4B5-9043-8330-71FA041187A8}"/>
              </a:ext>
            </a:extLst>
          </p:cNvPr>
          <p:cNvGraphicFramePr>
            <a:graphicFrameLocks/>
          </p:cNvGraphicFramePr>
          <p:nvPr/>
        </p:nvGraphicFramePr>
        <p:xfrm>
          <a:off x="6227619" y="2505074"/>
          <a:ext cx="5183188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AC14FD8-B1DF-874D-B685-21AE36272D5B}"/>
              </a:ext>
            </a:extLst>
          </p:cNvPr>
          <p:cNvSpPr txBox="1"/>
          <p:nvPr/>
        </p:nvSpPr>
        <p:spPr>
          <a:xfrm>
            <a:off x="1057993" y="3836571"/>
            <a:ext cx="83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6B7DD"/>
                </a:solidFill>
                <a:latin typeface="Montserrat" pitchFamily="2" charset="77"/>
              </a:rPr>
              <a:t>-38%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5622FF-E76E-964A-B79E-8A976B549CBF}"/>
              </a:ext>
            </a:extLst>
          </p:cNvPr>
          <p:cNvSpPr txBox="1"/>
          <p:nvPr/>
        </p:nvSpPr>
        <p:spPr>
          <a:xfrm>
            <a:off x="1886110" y="3952041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6B7DD"/>
                </a:solidFill>
                <a:latin typeface="Montserrat" pitchFamily="2" charset="77"/>
              </a:rPr>
              <a:t>-31%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F9A17D-25A5-DF4C-ABB4-B5D22709636D}"/>
              </a:ext>
            </a:extLst>
          </p:cNvPr>
          <p:cNvSpPr txBox="1"/>
          <p:nvPr/>
        </p:nvSpPr>
        <p:spPr>
          <a:xfrm>
            <a:off x="2633186" y="3844594"/>
            <a:ext cx="835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6B7DD"/>
                </a:solidFill>
                <a:latin typeface="Montserrat" pitchFamily="2" charset="77"/>
              </a:rPr>
              <a:t>-42%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C82AB9-F07C-7243-AAD7-34A834B542A7}"/>
              </a:ext>
            </a:extLst>
          </p:cNvPr>
          <p:cNvSpPr txBox="1"/>
          <p:nvPr/>
        </p:nvSpPr>
        <p:spPr>
          <a:xfrm>
            <a:off x="3367397" y="3732970"/>
            <a:ext cx="824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6B7DD"/>
                </a:solidFill>
                <a:latin typeface="Montserrat" pitchFamily="2" charset="77"/>
              </a:rPr>
              <a:t>-39%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F41F26-1D89-E54A-9008-BD48A3C96229}"/>
              </a:ext>
            </a:extLst>
          </p:cNvPr>
          <p:cNvSpPr txBox="1"/>
          <p:nvPr/>
        </p:nvSpPr>
        <p:spPr>
          <a:xfrm>
            <a:off x="4063188" y="3498017"/>
            <a:ext cx="785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6B7DD"/>
                </a:solidFill>
                <a:latin typeface="Montserrat" pitchFamily="2" charset="77"/>
              </a:rPr>
              <a:t>-41%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3146B4-5EFE-674D-9654-0C26C1957490}"/>
              </a:ext>
            </a:extLst>
          </p:cNvPr>
          <p:cNvSpPr txBox="1"/>
          <p:nvPr/>
        </p:nvSpPr>
        <p:spPr>
          <a:xfrm>
            <a:off x="4979712" y="2586373"/>
            <a:ext cx="865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6B7DD"/>
                </a:solidFill>
                <a:latin typeface="Montserrat" pitchFamily="2" charset="77"/>
              </a:rPr>
              <a:t>+23%</a:t>
            </a:r>
          </a:p>
        </p:txBody>
      </p:sp>
    </p:spTree>
    <p:extLst>
      <p:ext uri="{BB962C8B-B14F-4D97-AF65-F5344CB8AC3E}">
        <p14:creationId xmlns:p14="http://schemas.microsoft.com/office/powerpoint/2010/main" val="3431896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CA306-2A70-6B43-8230-A50EE8C7FCE2}"/>
              </a:ext>
            </a:extLst>
          </p:cNvPr>
          <p:cNvSpPr txBox="1"/>
          <p:nvPr/>
        </p:nvSpPr>
        <p:spPr>
          <a:xfrm>
            <a:off x="6405701" y="0"/>
            <a:ext cx="5709768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  <a:p>
            <a:pPr fontAlgn="base"/>
            <a:r>
              <a:rPr lang="en-US" sz="2400" b="1" dirty="0"/>
              <a:t>Subscribe for updates at:</a:t>
            </a:r>
            <a:endParaRPr lang="en-US" sz="2400" dirty="0"/>
          </a:p>
          <a:p>
            <a:pPr fontAlgn="base"/>
            <a:r>
              <a:rPr lang="en-US" sz="2400" dirty="0"/>
              <a:t>–</a:t>
            </a:r>
            <a:r>
              <a:rPr lang="en-US" sz="2400" dirty="0">
                <a:hlinkClick r:id="rId2"/>
              </a:rPr>
              <a:t>Amare.com</a:t>
            </a:r>
            <a:r>
              <a:rPr lang="en-US" sz="2400" dirty="0"/>
              <a:t> (Resources)</a:t>
            </a:r>
          </a:p>
          <a:p>
            <a:pPr fontAlgn="base"/>
            <a:r>
              <a:rPr lang="en-US" sz="2400" dirty="0"/>
              <a:t>–</a:t>
            </a:r>
            <a:r>
              <a:rPr lang="en-US" sz="2400" dirty="0">
                <a:hlinkClick r:id="rId3"/>
              </a:rPr>
              <a:t>Facebook.com/AmareGlobal</a:t>
            </a:r>
            <a:endParaRPr lang="en-US" sz="2400" dirty="0"/>
          </a:p>
          <a:p>
            <a:pPr fontAlgn="base"/>
            <a:r>
              <a:rPr lang="en-US" sz="2400" dirty="0"/>
              <a:t>–</a:t>
            </a:r>
            <a:r>
              <a:rPr lang="en-US" sz="2400" dirty="0">
                <a:hlinkClick r:id="rId4"/>
              </a:rPr>
              <a:t>Facebook.com/DrShawnTalbott</a:t>
            </a:r>
            <a:endParaRPr lang="en-US" sz="2400" dirty="0"/>
          </a:p>
          <a:p>
            <a:pPr fontAlgn="base"/>
            <a:r>
              <a:rPr lang="en-US" sz="2400" dirty="0"/>
              <a:t>–</a:t>
            </a:r>
            <a:r>
              <a:rPr lang="en-US" sz="2400" dirty="0">
                <a:hlinkClick r:id="rId5"/>
              </a:rPr>
              <a:t>YouTube.com/DrShawnTalbott</a:t>
            </a:r>
            <a:endParaRPr lang="en-US" sz="2400" dirty="0"/>
          </a:p>
          <a:p>
            <a:pPr fontAlgn="base"/>
            <a:r>
              <a:rPr lang="en-US" sz="2400" dirty="0"/>
              <a:t>–</a:t>
            </a:r>
            <a:r>
              <a:rPr lang="en-US" sz="2400" u="sng" dirty="0" err="1">
                <a:solidFill>
                  <a:schemeClr val="accent1"/>
                </a:solidFill>
              </a:rPr>
              <a:t>Instagram.com</a:t>
            </a:r>
            <a:r>
              <a:rPr lang="en-US" sz="2400" u="sng" dirty="0">
                <a:solidFill>
                  <a:schemeClr val="accent1"/>
                </a:solidFill>
              </a:rPr>
              <a:t>/</a:t>
            </a:r>
            <a:r>
              <a:rPr lang="en-US" sz="2400" u="sng" dirty="0" err="1">
                <a:solidFill>
                  <a:schemeClr val="accent1"/>
                </a:solidFill>
              </a:rPr>
              <a:t>doctalbott</a:t>
            </a:r>
            <a:r>
              <a:rPr lang="en-US" sz="2400" u="sng" dirty="0">
                <a:solidFill>
                  <a:schemeClr val="accent1"/>
                </a:solidFill>
              </a:rPr>
              <a:t> </a:t>
            </a:r>
          </a:p>
          <a:p>
            <a:pPr fontAlgn="base"/>
            <a:r>
              <a:rPr lang="en-US" sz="2400" dirty="0"/>
              <a:t>–</a:t>
            </a:r>
            <a:r>
              <a:rPr lang="en-US" sz="2400" dirty="0">
                <a:hlinkClick r:id="rId6"/>
              </a:rPr>
              <a:t>ShawnTalbott.com</a:t>
            </a:r>
            <a:r>
              <a:rPr lang="en-US" sz="2400" dirty="0"/>
              <a:t> (blog)</a:t>
            </a:r>
          </a:p>
          <a:p>
            <a:pPr fontAlgn="base"/>
            <a:endParaRPr lang="en-US" sz="2400" u="sng" dirty="0">
              <a:solidFill>
                <a:schemeClr val="accent1"/>
              </a:solidFill>
            </a:endParaRPr>
          </a:p>
          <a:p>
            <a:r>
              <a:rPr lang="en-US" sz="2400" b="1" dirty="0"/>
              <a:t>Questions?</a:t>
            </a:r>
            <a:r>
              <a:rPr lang="en-US" sz="2400" dirty="0"/>
              <a:t> </a:t>
            </a:r>
          </a:p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r>
              <a:rPr lang="en-US" sz="2400" b="0" i="0" u="none" strike="noStrike" dirty="0">
                <a:solidFill>
                  <a:schemeClr val="accent5"/>
                </a:solidFill>
                <a:effectLst/>
                <a:latin typeface="Helvetica" pitchFamily="2" charset="0"/>
              </a:rPr>
              <a:t>https://</a:t>
            </a:r>
            <a:r>
              <a:rPr lang="en-US" sz="2400" b="0" i="0" u="none" strike="noStrike" dirty="0" err="1">
                <a:solidFill>
                  <a:schemeClr val="accent5"/>
                </a:solidFill>
                <a:effectLst/>
                <a:latin typeface="Helvetica" pitchFamily="2" charset="0"/>
              </a:rPr>
              <a:t>link.AnyQuestion.com</a:t>
            </a:r>
            <a:r>
              <a:rPr lang="en-US" sz="2400" b="0" i="0" u="none" strike="noStrike" dirty="0">
                <a:solidFill>
                  <a:schemeClr val="accent5"/>
                </a:solidFill>
                <a:effectLst/>
                <a:latin typeface="Helvetica" pitchFamily="2" charset="0"/>
              </a:rPr>
              <a:t>/</a:t>
            </a:r>
            <a:r>
              <a:rPr lang="en-US" sz="2400" b="0" i="0" u="none" strike="noStrike" dirty="0" err="1">
                <a:solidFill>
                  <a:schemeClr val="accent5"/>
                </a:solidFill>
                <a:effectLst/>
                <a:latin typeface="Helvetica" pitchFamily="2" charset="0"/>
              </a:rPr>
              <a:t>DocTalbott</a:t>
            </a:r>
            <a:endParaRPr lang="en-US" sz="2400" b="0" i="0" u="none" strike="noStrike" dirty="0">
              <a:solidFill>
                <a:schemeClr val="accent5"/>
              </a:solidFill>
              <a:effectLst/>
              <a:latin typeface="Helvetica" pitchFamily="2" charset="0"/>
            </a:endParaRPr>
          </a:p>
          <a:p>
            <a:endParaRPr lang="en-US" dirty="0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0660FC8-C7A3-CF48-8297-2F7A4639BA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48" y="4393095"/>
            <a:ext cx="1683638" cy="2464903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78AE37E8-048C-C74D-A14F-2AF5F58F15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" b="2614"/>
          <a:stretch/>
        </p:blipFill>
        <p:spPr>
          <a:xfrm>
            <a:off x="546100" y="708649"/>
            <a:ext cx="5720928" cy="567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01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CB2D4E-EC17-D249-B2CE-413EF8419706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6B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E58B3E-B203-2C46-8521-B2D4877F9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889" y="5300663"/>
            <a:ext cx="7336222" cy="16621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178A20-1698-DC49-9F0F-397CCFE54A1D}"/>
              </a:ext>
            </a:extLst>
          </p:cNvPr>
          <p:cNvSpPr/>
          <p:nvPr/>
        </p:nvSpPr>
        <p:spPr>
          <a:xfrm>
            <a:off x="598928" y="2586655"/>
            <a:ext cx="4838184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b="1" dirty="0">
                <a:solidFill>
                  <a:schemeClr val="bg1"/>
                </a:solidFill>
                <a:latin typeface="Montserrat Black" pitchFamily="2" charset="77"/>
              </a:rPr>
              <a:t>Conclusions</a:t>
            </a:r>
            <a:endParaRPr lang="en-CA" sz="5500" b="1" dirty="0">
              <a:solidFill>
                <a:schemeClr val="bg1"/>
              </a:solidFill>
              <a:latin typeface="Montserrat Black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002CC6-4670-5546-9437-D772E1342780}"/>
              </a:ext>
            </a:extLst>
          </p:cNvPr>
          <p:cNvSpPr/>
          <p:nvPr/>
        </p:nvSpPr>
        <p:spPr>
          <a:xfrm>
            <a:off x="6243483" y="1901853"/>
            <a:ext cx="53495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Montserrat Light" pitchFamily="2" charset="77"/>
              </a:rPr>
              <a:t>These results demonstrate </a:t>
            </a:r>
            <a:br>
              <a:rPr lang="en-US" dirty="0">
                <a:latin typeface="Montserrat Light" pitchFamily="2" charset="77"/>
              </a:rPr>
            </a:br>
            <a:r>
              <a:rPr lang="en-US" dirty="0">
                <a:latin typeface="Montserrat Light" pitchFamily="2" charset="77"/>
              </a:rPr>
              <a:t>the close relationship between </a:t>
            </a:r>
            <a:br>
              <a:rPr lang="en-US" dirty="0">
                <a:latin typeface="Montserrat Light" pitchFamily="2" charset="77"/>
              </a:rPr>
            </a:br>
            <a:r>
              <a:rPr lang="en-US" dirty="0">
                <a:latin typeface="Montserrat Light" pitchFamily="2" charset="77"/>
              </a:rPr>
              <a:t>microbiome balance, systemic metabolism, and psychological parameters – </a:t>
            </a:r>
            <a:br>
              <a:rPr lang="en-US" dirty="0">
                <a:latin typeface="Montserrat Light" pitchFamily="2" charset="77"/>
              </a:rPr>
            </a:br>
            <a:r>
              <a:rPr lang="en-US" dirty="0">
                <a:latin typeface="Montserrat Light" pitchFamily="2" charset="77"/>
              </a:rPr>
              <a:t>and the utility of targeted supplementation to optimize gut-brain-axis balance for both </a:t>
            </a:r>
            <a:r>
              <a:rPr lang="en-US" b="1" dirty="0">
                <a:solidFill>
                  <a:srgbClr val="06B7DD"/>
                </a:solidFill>
                <a:latin typeface="Montserrat" pitchFamily="2" charset="77"/>
              </a:rPr>
              <a:t>improved metabolism and enhanced mental wellness. </a:t>
            </a:r>
          </a:p>
        </p:txBody>
      </p:sp>
    </p:spTree>
    <p:extLst>
      <p:ext uri="{BB962C8B-B14F-4D97-AF65-F5344CB8AC3E}">
        <p14:creationId xmlns:p14="http://schemas.microsoft.com/office/powerpoint/2010/main" val="41396522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D92864-8B04-4640-94D7-5096A553EB85}"/>
              </a:ext>
            </a:extLst>
          </p:cNvPr>
          <p:cNvSpPr/>
          <p:nvPr/>
        </p:nvSpPr>
        <p:spPr>
          <a:xfrm>
            <a:off x="1752600" y="0"/>
            <a:ext cx="86868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4C63DF-7208-1A44-B591-EF8D95CB3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86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378880-08B3-774F-AAA1-E9B0B475F9F3}"/>
              </a:ext>
            </a:extLst>
          </p:cNvPr>
          <p:cNvSpPr/>
          <p:nvPr/>
        </p:nvSpPr>
        <p:spPr>
          <a:xfrm>
            <a:off x="1752600" y="0"/>
            <a:ext cx="86868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F0776B-6FC6-514C-8C1B-35EA4863C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635" y="3357942"/>
            <a:ext cx="6311970" cy="3500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6A5072-B3C2-E24F-B63C-BF244B123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635" y="175116"/>
            <a:ext cx="7672730" cy="300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725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14EEE-AE65-386C-3B8A-CD832DF29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Edge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26A8A1-B54F-DEAF-0795-425829279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719061" cy="435902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Mango Leaf (Xanthones – inflammation)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Lychee Fruit (Polyphenols – glycation)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Palm Fruit (Flavonoids – oxidation)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Dozens of clinical studies on sports performance, cognitive performance, glucose balance…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912268BA-95C7-DEDF-E9F9-3E332FB9C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09" t="13383" r="7894" b="7376"/>
          <a:stretch/>
        </p:blipFill>
        <p:spPr>
          <a:xfrm>
            <a:off x="5457628" y="1807710"/>
            <a:ext cx="4719061" cy="23744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0C4169-F0EC-F03C-BBFE-FC74E3D74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0482" y="2197100"/>
            <a:ext cx="1638300" cy="1231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ED7930-A080-9319-965C-0114F061FC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556"/>
          <a:stretch/>
        </p:blipFill>
        <p:spPr>
          <a:xfrm>
            <a:off x="10250632" y="768764"/>
            <a:ext cx="1778000" cy="977071"/>
          </a:xfrm>
          <a:prstGeom prst="rect">
            <a:avLst/>
          </a:prstGeom>
        </p:spPr>
      </p:pic>
      <p:pic>
        <p:nvPicPr>
          <p:cNvPr id="7" name="Picture 2">
            <a:hlinkClick r:id="rId5"/>
            <a:extLst>
              <a:ext uri="{FF2B5EF4-FFF2-40B4-BE49-F238E27FC236}">
                <a16:creationId xmlns:a16="http://schemas.microsoft.com/office/drawing/2014/main" id="{0D3901D9-BA1F-9159-8413-9D41EFA7F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231" y="3981886"/>
            <a:ext cx="1320801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D0928D9-686A-47B8-4E84-4E6221241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4" t="10333" r="36913" b="39938"/>
          <a:stretch/>
        </p:blipFill>
        <p:spPr bwMode="auto">
          <a:xfrm>
            <a:off x="4744894" y="525720"/>
            <a:ext cx="3172692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4CBF7B-13D8-FAEB-2325-CC07CEFF43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3049" y="3981886"/>
            <a:ext cx="2540000" cy="254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1CE79B-2687-E16C-B726-2F6C39A5E3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3" y="6123419"/>
            <a:ext cx="1552843" cy="9314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3C288A-FCBF-49E8-EA01-A4DBBAD86E76}"/>
              </a:ext>
            </a:extLst>
          </p:cNvPr>
          <p:cNvSpPr txBox="1"/>
          <p:nvPr/>
        </p:nvSpPr>
        <p:spPr>
          <a:xfrm>
            <a:off x="5402946" y="6433157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F2A56"/>
                </a:solidFill>
                <a:latin typeface="Aller" panose="020B0503030302020204" pitchFamily="34" charset="0"/>
              </a:rPr>
              <a:t>THE MENTAL WELLNESS COMPANY®</a:t>
            </a:r>
          </a:p>
        </p:txBody>
      </p:sp>
    </p:spTree>
    <p:extLst>
      <p:ext uri="{BB962C8B-B14F-4D97-AF65-F5344CB8AC3E}">
        <p14:creationId xmlns:p14="http://schemas.microsoft.com/office/powerpoint/2010/main" val="162652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766"/>
    </mc:Choice>
    <mc:Fallback xmlns="">
      <p:transition spd="slow" advTm="207766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64A4B9-F1D0-E938-AEC6-86AAEC64F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307" y="0"/>
            <a:ext cx="1473927" cy="14739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54C087-A38A-9D0A-2A29-469C9B0A2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6313"/>
            <a:ext cx="12187235" cy="5461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885F49-81E9-CAD6-325B-D499C255825C}"/>
              </a:ext>
            </a:extLst>
          </p:cNvPr>
          <p:cNvSpPr txBox="1"/>
          <p:nvPr/>
        </p:nvSpPr>
        <p:spPr>
          <a:xfrm>
            <a:off x="2619633" y="432487"/>
            <a:ext cx="7559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2022 Finalist for “Best New Product” </a:t>
            </a:r>
            <a:r>
              <a:rPr lang="en-US" dirty="0"/>
              <a:t>(over 1,100 entries)</a:t>
            </a:r>
          </a:p>
        </p:txBody>
      </p:sp>
    </p:spTree>
    <p:extLst>
      <p:ext uri="{BB962C8B-B14F-4D97-AF65-F5344CB8AC3E}">
        <p14:creationId xmlns:p14="http://schemas.microsoft.com/office/powerpoint/2010/main" val="31989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0FBE76-BAE5-40AE-36D4-9BBA32963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4832" y="-57348"/>
            <a:ext cx="1717589" cy="68890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6E0575-0B25-AA7C-AF1A-162E78091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31" y="26322"/>
            <a:ext cx="9721501" cy="51404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740C01-EF0E-57FE-19E8-0D004F583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531" y="5611940"/>
            <a:ext cx="5974938" cy="77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082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254D30-71BF-235A-835C-161C29DB2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18160" cy="3494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DA330D-4010-3380-BD55-7914A7116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685" y="2409568"/>
            <a:ext cx="4186759" cy="44484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34AA45-5020-28EF-5D94-24A37FE87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994" y="3645243"/>
            <a:ext cx="3270309" cy="259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6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C848A4-64CC-AEE7-1E27-9658D5035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79" y="-8778"/>
            <a:ext cx="5412259" cy="6919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34DD48-347E-12C1-7566-DFE04B00E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462" y="3855576"/>
            <a:ext cx="3270309" cy="25949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2B7454-1CF5-5300-B602-8B86EE376D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322"/>
          <a:stretch/>
        </p:blipFill>
        <p:spPr>
          <a:xfrm>
            <a:off x="6017529" y="487018"/>
            <a:ext cx="5632174" cy="264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458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9ED3F-CE23-874F-5E84-CC86BAAD0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7030A0"/>
                </a:solidFill>
              </a:rPr>
              <a:t>MentaHeart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0DFA02-777F-BC6B-27AB-F2A7AB8434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6241" y="992187"/>
            <a:ext cx="4873625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B20960-A506-EE57-B472-14BD38809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612527" cy="3811588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Supports the Heart-Brain-Axis</a:t>
            </a:r>
          </a:p>
          <a:p>
            <a:r>
              <a:rPr lang="en-US" sz="2000" dirty="0"/>
              <a:t>“Heart Health” &amp; part of Fundamentals Plus Pack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Physical Performance (Sports)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Cognitive Performance (Brain)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Mental Performance (Mood)</a:t>
            </a:r>
          </a:p>
        </p:txBody>
      </p:sp>
      <p:pic>
        <p:nvPicPr>
          <p:cNvPr id="6146" name="Picture 2">
            <a:hlinkClick r:id="rId3"/>
            <a:extLst>
              <a:ext uri="{FF2B5EF4-FFF2-40B4-BE49-F238E27FC236}">
                <a16:creationId xmlns:a16="http://schemas.microsoft.com/office/drawing/2014/main" id="{836B16BA-2D3C-56C1-2437-C79F640E1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082" y="3368693"/>
            <a:ext cx="1320801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>
            <a:hlinkClick r:id="rId3"/>
            <a:extLst>
              <a:ext uri="{FF2B5EF4-FFF2-40B4-BE49-F238E27FC236}">
                <a16:creationId xmlns:a16="http://schemas.microsoft.com/office/drawing/2014/main" id="{DEEBB227-D746-B01F-1DE0-0C1980080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128" y="581749"/>
            <a:ext cx="1320801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hlinkClick r:id="rId3"/>
            <a:extLst>
              <a:ext uri="{FF2B5EF4-FFF2-40B4-BE49-F238E27FC236}">
                <a16:creationId xmlns:a16="http://schemas.microsoft.com/office/drawing/2014/main" id="{065A916F-8CEC-2CBE-A9BC-2794FCEFE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127" y="1942271"/>
            <a:ext cx="1320801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>
            <a:hlinkClick r:id="rId3"/>
            <a:extLst>
              <a:ext uri="{FF2B5EF4-FFF2-40B4-BE49-F238E27FC236}">
                <a16:creationId xmlns:a16="http://schemas.microsoft.com/office/drawing/2014/main" id="{69FD9880-6DFB-DDA4-8E85-B98E3AF10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082" y="4795116"/>
            <a:ext cx="1320801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0C5828-429D-BFF0-E1C0-9CC59DFE3A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3" y="6123419"/>
            <a:ext cx="1552843" cy="9314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AEC9F2-8D73-621E-2510-CAE988EBB214}"/>
              </a:ext>
            </a:extLst>
          </p:cNvPr>
          <p:cNvSpPr txBox="1"/>
          <p:nvPr/>
        </p:nvSpPr>
        <p:spPr>
          <a:xfrm>
            <a:off x="5402946" y="6433157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F2A56"/>
                </a:solidFill>
                <a:latin typeface="Aller" panose="020B0503030302020204" pitchFamily="34" charset="0"/>
              </a:rPr>
              <a:t>THE MENTAL WELLNESS COMPANY®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6B0B6A-DEF7-677A-249E-CECFE5FF98D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769" t="4436" r="5129" b="11720"/>
          <a:stretch/>
        </p:blipFill>
        <p:spPr>
          <a:xfrm>
            <a:off x="4114800" y="4081774"/>
            <a:ext cx="2197100" cy="186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949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E04D02-BA81-8B49-A383-7DAF7EC9A369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pic>
        <p:nvPicPr>
          <p:cNvPr id="3" name="Picture 2" descr="A picture containing device&#10;&#10;Description automatically generated">
            <a:extLst>
              <a:ext uri="{FF2B5EF4-FFF2-40B4-BE49-F238E27FC236}">
                <a16:creationId xmlns:a16="http://schemas.microsoft.com/office/drawing/2014/main" id="{8DF3B1FF-396D-6F4A-8929-18FCD414E5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9" r="5342"/>
          <a:stretch/>
        </p:blipFill>
        <p:spPr>
          <a:xfrm>
            <a:off x="0" y="1167429"/>
            <a:ext cx="6096000" cy="45231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74B3EA-3E38-3840-B8C3-AB0D7B50D133}"/>
              </a:ext>
            </a:extLst>
          </p:cNvPr>
          <p:cNvSpPr/>
          <p:nvPr/>
        </p:nvSpPr>
        <p:spPr>
          <a:xfrm>
            <a:off x="6572864" y="959093"/>
            <a:ext cx="6096000" cy="49398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500" b="1" dirty="0">
                <a:solidFill>
                  <a:srgbClr val="7030A0"/>
                </a:solidFill>
                <a:latin typeface="Montserrat" pitchFamily="2" charset="77"/>
              </a:rPr>
              <a:t>DEPRESSED </a:t>
            </a:r>
            <a:br>
              <a:rPr lang="uk-UA" sz="3500" b="1" dirty="0">
                <a:solidFill>
                  <a:srgbClr val="7030A0"/>
                </a:solidFill>
                <a:latin typeface="Montserrat" pitchFamily="2" charset="77"/>
              </a:rPr>
            </a:br>
            <a:r>
              <a:rPr lang="en-US" sz="3500" b="1" dirty="0">
                <a:solidFill>
                  <a:srgbClr val="7030A0"/>
                </a:solidFill>
                <a:latin typeface="Montserrat" pitchFamily="2" charset="77"/>
              </a:rPr>
              <a:t>PATIENTS = </a:t>
            </a:r>
            <a:br>
              <a:rPr lang="uk-UA" sz="3500" b="1" dirty="0">
                <a:solidFill>
                  <a:srgbClr val="7030A0"/>
                </a:solidFill>
                <a:latin typeface="Montserrat" pitchFamily="2" charset="77"/>
              </a:rPr>
            </a:br>
            <a:r>
              <a:rPr lang="en-US" sz="3500" b="1" dirty="0">
                <a:solidFill>
                  <a:srgbClr val="7030A0"/>
                </a:solidFill>
                <a:latin typeface="Montserrat" pitchFamily="2" charset="77"/>
              </a:rPr>
              <a:t>higher risk </a:t>
            </a:r>
            <a:br>
              <a:rPr lang="uk-UA" sz="3500" b="1" dirty="0">
                <a:solidFill>
                  <a:srgbClr val="7030A0"/>
                </a:solidFill>
                <a:latin typeface="Montserrat" pitchFamily="2" charset="77"/>
              </a:rPr>
            </a:br>
            <a:r>
              <a:rPr lang="en-US" sz="3500" b="1" dirty="0">
                <a:solidFill>
                  <a:srgbClr val="7030A0"/>
                </a:solidFill>
                <a:latin typeface="Montserrat" pitchFamily="2" charset="77"/>
              </a:rPr>
              <a:t>for heart attack</a:t>
            </a:r>
            <a:endParaRPr lang="uk-UA" sz="3500" b="1" dirty="0">
              <a:solidFill>
                <a:srgbClr val="7030A0"/>
              </a:solidFill>
              <a:latin typeface="Montserrat" pitchFamily="2" charset="77"/>
            </a:endParaRPr>
          </a:p>
          <a:p>
            <a:endParaRPr lang="en-US" sz="3500" b="1" dirty="0">
              <a:solidFill>
                <a:srgbClr val="7030A0"/>
              </a:solidFill>
              <a:latin typeface="Montserrat" pitchFamily="2" charset="77"/>
            </a:endParaRPr>
          </a:p>
          <a:p>
            <a:r>
              <a:rPr lang="en-US" sz="3500" b="1" dirty="0">
                <a:solidFill>
                  <a:srgbClr val="7030A0"/>
                </a:solidFill>
                <a:latin typeface="Montserrat" pitchFamily="2" charset="77"/>
              </a:rPr>
              <a:t>HEART ATTACK PATIENTS = </a:t>
            </a:r>
            <a:br>
              <a:rPr lang="uk-UA" sz="3500" b="1" dirty="0">
                <a:solidFill>
                  <a:srgbClr val="7030A0"/>
                </a:solidFill>
                <a:latin typeface="Montserrat" pitchFamily="2" charset="77"/>
              </a:rPr>
            </a:br>
            <a:r>
              <a:rPr lang="en-US" sz="3500" b="1" dirty="0">
                <a:solidFill>
                  <a:srgbClr val="7030A0"/>
                </a:solidFill>
                <a:latin typeface="Montserrat" pitchFamily="2" charset="77"/>
              </a:rPr>
              <a:t>higher risk </a:t>
            </a:r>
            <a:endParaRPr lang="uk-UA" sz="3500" b="1" dirty="0">
              <a:solidFill>
                <a:srgbClr val="7030A0"/>
              </a:solidFill>
              <a:latin typeface="Montserrat" pitchFamily="2" charset="77"/>
            </a:endParaRPr>
          </a:p>
          <a:p>
            <a:r>
              <a:rPr lang="en-US" sz="3500" b="1" dirty="0">
                <a:solidFill>
                  <a:srgbClr val="7030A0"/>
                </a:solidFill>
                <a:latin typeface="Montserrat" pitchFamily="2" charset="77"/>
              </a:rPr>
              <a:t>for depression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0AFA4D-DFEE-7B4C-918F-B5C087F91310}"/>
              </a:ext>
            </a:extLst>
          </p:cNvPr>
          <p:cNvCxnSpPr/>
          <p:nvPr/>
        </p:nvCxnSpPr>
        <p:spPr>
          <a:xfrm>
            <a:off x="7447935" y="3185652"/>
            <a:ext cx="28906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9987A8-0A55-254E-B48E-C8AFD98A16F3}"/>
              </a:ext>
            </a:extLst>
          </p:cNvPr>
          <p:cNvCxnSpPr>
            <a:cxnSpLocks/>
          </p:cNvCxnSpPr>
          <p:nvPr/>
        </p:nvCxnSpPr>
        <p:spPr>
          <a:xfrm>
            <a:off x="7447935" y="5839915"/>
            <a:ext cx="25957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20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1;p1">
            <a:extLst>
              <a:ext uri="{FF2B5EF4-FFF2-40B4-BE49-F238E27FC236}">
                <a16:creationId xmlns:a16="http://schemas.microsoft.com/office/drawing/2014/main" id="{419E28B0-4A21-790A-0122-CEE33AA5EC29}"/>
              </a:ext>
            </a:extLst>
          </p:cNvPr>
          <p:cNvSpPr/>
          <p:nvPr/>
        </p:nvSpPr>
        <p:spPr>
          <a:xfrm>
            <a:off x="592042" y="530641"/>
            <a:ext cx="8224313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Montserrat"/>
                <a:cs typeface="Montserrat"/>
                <a:sym typeface="Montserrat"/>
              </a:rPr>
              <a:t>Where do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mbria" panose="02040503050406030204" pitchFamily="18" charset="0"/>
                <a:ea typeface="Montserrat Black"/>
                <a:cs typeface="Montserrat Black"/>
                <a:sym typeface="Montserrat Black"/>
              </a:rPr>
              <a:t>SUPPLEMENTS FIT?</a:t>
            </a:r>
            <a:endParaRPr kumimoji="0" sz="3600" b="1" i="0" u="none" strike="noStrike" kern="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mbria" panose="02040503050406030204" pitchFamily="18" charset="0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9" name="Google Shape;92;p1">
            <a:extLst>
              <a:ext uri="{FF2B5EF4-FFF2-40B4-BE49-F238E27FC236}">
                <a16:creationId xmlns:a16="http://schemas.microsoft.com/office/drawing/2014/main" id="{1B5C80C8-D15E-63DC-E888-0E5947B02080}"/>
              </a:ext>
            </a:extLst>
          </p:cNvPr>
          <p:cNvSpPr/>
          <p:nvPr/>
        </p:nvSpPr>
        <p:spPr>
          <a:xfrm>
            <a:off x="8800008" y="530641"/>
            <a:ext cx="2379387" cy="324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6B7DD"/>
              </a:buClr>
              <a:buSzPts val="2400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ontserrat Light"/>
                <a:cs typeface="Montserrat Light"/>
                <a:sym typeface="Montserrat Light"/>
              </a:rPr>
              <a:t>Supplements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Calibri" panose="020F0502020204030204" pitchFamily="34" charset="0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6B7DD"/>
              </a:buClr>
              <a:buSzPts val="2400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ontserrat Light"/>
                <a:cs typeface="Montserrat Light"/>
                <a:sym typeface="Montserrat Light"/>
              </a:rPr>
              <a:t>Exercise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Calibri" panose="020F0502020204030204" pitchFamily="34" charset="0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6B7DD"/>
              </a:buClr>
              <a:buSzPts val="2400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ontserrat Light"/>
                <a:cs typeface="Montserrat Light"/>
                <a:sym typeface="Montserrat Light"/>
              </a:rPr>
              <a:t>Nutrition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Calibri" panose="020F0502020204030204" pitchFamily="34" charset="0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6B7DD"/>
              </a:buClr>
              <a:buSzPts val="2400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ontserrat Light"/>
                <a:cs typeface="Montserrat Light"/>
                <a:sym typeface="Montserrat Light"/>
              </a:rPr>
              <a:t>Sleep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Calibri" panose="020F0502020204030204" pitchFamily="34" charset="0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6B7DD"/>
              </a:buClr>
              <a:buSzPts val="2400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ontserrat Light"/>
                <a:cs typeface="Montserrat Light"/>
                <a:sym typeface="Montserrat Light"/>
              </a:rPr>
              <a:t>Evaluation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8286457-5BBF-A55A-D973-03104B8B53BD}"/>
              </a:ext>
            </a:extLst>
          </p:cNvPr>
          <p:cNvGrpSpPr/>
          <p:nvPr/>
        </p:nvGrpSpPr>
        <p:grpSpPr>
          <a:xfrm>
            <a:off x="8257626" y="661669"/>
            <a:ext cx="474886" cy="474886"/>
            <a:chOff x="6698876" y="733426"/>
            <a:chExt cx="685800" cy="6858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D11C28E-44BC-0E61-7981-61D5F3DAC499}"/>
                </a:ext>
              </a:extLst>
            </p:cNvPr>
            <p:cNvSpPr/>
            <p:nvPr/>
          </p:nvSpPr>
          <p:spPr>
            <a:xfrm>
              <a:off x="6698876" y="733426"/>
              <a:ext cx="685800" cy="685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3ABF7BB-997D-E0B0-BF5A-9E264753B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1346" y="854126"/>
              <a:ext cx="460860" cy="444401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70591EE-51CF-7CF6-680C-7FF211FFB939}"/>
              </a:ext>
            </a:extLst>
          </p:cNvPr>
          <p:cNvGrpSpPr/>
          <p:nvPr/>
        </p:nvGrpSpPr>
        <p:grpSpPr>
          <a:xfrm>
            <a:off x="8257626" y="1896393"/>
            <a:ext cx="474886" cy="474886"/>
            <a:chOff x="6698876" y="733426"/>
            <a:chExt cx="685800" cy="685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2EA18C1-58E8-E943-BD3D-FD29C12F80F9}"/>
                </a:ext>
              </a:extLst>
            </p:cNvPr>
            <p:cNvSpPr/>
            <p:nvPr/>
          </p:nvSpPr>
          <p:spPr>
            <a:xfrm>
              <a:off x="6698876" y="733426"/>
              <a:ext cx="685800" cy="6858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C117A03-B01F-2E8B-C9B6-1EFEC2866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1346" y="854126"/>
              <a:ext cx="460860" cy="444401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C350C26-290B-9ABD-B54F-769DF43CDC67}"/>
              </a:ext>
            </a:extLst>
          </p:cNvPr>
          <p:cNvGrpSpPr/>
          <p:nvPr/>
        </p:nvGrpSpPr>
        <p:grpSpPr>
          <a:xfrm>
            <a:off x="8257626" y="1279031"/>
            <a:ext cx="474886" cy="474886"/>
            <a:chOff x="6698876" y="3603196"/>
            <a:chExt cx="685800" cy="68580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7EE8B65-9508-5D66-F437-FDD58EE39782}"/>
                </a:ext>
              </a:extLst>
            </p:cNvPr>
            <p:cNvSpPr/>
            <p:nvPr/>
          </p:nvSpPr>
          <p:spPr>
            <a:xfrm>
              <a:off x="6698876" y="3603196"/>
              <a:ext cx="685800" cy="685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D33B38B-DBF1-8100-4923-BB90595F0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1346" y="3723896"/>
              <a:ext cx="460860" cy="444401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916EF7-16EF-AAC4-7ABE-81290E294720}"/>
              </a:ext>
            </a:extLst>
          </p:cNvPr>
          <p:cNvGrpSpPr/>
          <p:nvPr/>
        </p:nvGrpSpPr>
        <p:grpSpPr>
          <a:xfrm>
            <a:off x="6618639" y="3287845"/>
            <a:ext cx="5450531" cy="3770263"/>
            <a:chOff x="3514446" y="3256167"/>
            <a:chExt cx="5450531" cy="3770263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9AB8551-DF00-F33B-07D7-670C4D44CF67}"/>
                </a:ext>
              </a:extLst>
            </p:cNvPr>
            <p:cNvSpPr txBox="1"/>
            <p:nvPr/>
          </p:nvSpPr>
          <p:spPr>
            <a:xfrm>
              <a:off x="4687793" y="3256167"/>
              <a:ext cx="2816412" cy="37702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ja-JP" sz="23900" b="1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+mn-lt"/>
                </a:rPr>
                <a:t>?</a:t>
              </a:r>
              <a:endParaRPr lang="en-US" sz="34400" b="1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1" name="Google Shape;94;p1">
              <a:extLst>
                <a:ext uri="{FF2B5EF4-FFF2-40B4-BE49-F238E27FC236}">
                  <a16:creationId xmlns:a16="http://schemas.microsoft.com/office/drawing/2014/main" id="{E26B71FF-FDF3-C2F4-046C-982BD1D147E8}"/>
                </a:ext>
              </a:extLst>
            </p:cNvPr>
            <p:cNvSpPr txBox="1"/>
            <p:nvPr/>
          </p:nvSpPr>
          <p:spPr>
            <a:xfrm>
              <a:off x="3514446" y="4233957"/>
              <a:ext cx="5450531" cy="16157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B7DD"/>
                </a:buClr>
                <a:buSzPts val="2200"/>
                <a:tabLst/>
                <a:defRPr/>
              </a:pPr>
              <a:r>
                <a: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Light"/>
                  <a:cs typeface="Montserrat Light"/>
                  <a:sym typeface="Montserrat Light"/>
                </a:rPr>
                <a:t>Motivation and energy to exercise?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  <a:p>
              <a:pPr marR="0" lvl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B7DD"/>
                </a:buClr>
                <a:buSzPts val="2200"/>
                <a:tabLst/>
                <a:defRPr/>
              </a:pPr>
              <a:r>
                <a: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Light"/>
                  <a:cs typeface="Montserrat Light"/>
                  <a:sym typeface="Montserrat Light"/>
                </a:rPr>
                <a:t>Appetite and craving modulation?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  <a:p>
              <a:pPr marR="0" lvl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B7DD"/>
                </a:buClr>
                <a:buSzPts val="2200"/>
                <a:tabLst/>
                <a:defRPr/>
              </a:pPr>
              <a:r>
                <a: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Montserrat Light"/>
                  <a:cs typeface="Montserrat Light"/>
                  <a:sym typeface="Montserrat Light"/>
                </a:rPr>
                <a:t>Relaxation and recovery?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D106146-BC49-072E-F93A-10236400E475}"/>
              </a:ext>
            </a:extLst>
          </p:cNvPr>
          <p:cNvGrpSpPr/>
          <p:nvPr/>
        </p:nvGrpSpPr>
        <p:grpSpPr>
          <a:xfrm>
            <a:off x="8257626" y="2623223"/>
            <a:ext cx="474886" cy="474886"/>
            <a:chOff x="6698876" y="733426"/>
            <a:chExt cx="685800" cy="68580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D82C777-043B-4371-ECA3-AB54998BC38C}"/>
                </a:ext>
              </a:extLst>
            </p:cNvPr>
            <p:cNvSpPr/>
            <p:nvPr/>
          </p:nvSpPr>
          <p:spPr>
            <a:xfrm>
              <a:off x="6698876" y="733426"/>
              <a:ext cx="685800" cy="685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EBBFA94-EF8B-3CF8-3027-330C3EEEF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1346" y="854126"/>
              <a:ext cx="460860" cy="444401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C5C153E-FD54-37C3-E0EB-198E279C45C3}"/>
              </a:ext>
            </a:extLst>
          </p:cNvPr>
          <p:cNvGrpSpPr/>
          <p:nvPr/>
        </p:nvGrpSpPr>
        <p:grpSpPr>
          <a:xfrm>
            <a:off x="8257626" y="3240585"/>
            <a:ext cx="474886" cy="474886"/>
            <a:chOff x="6698876" y="733426"/>
            <a:chExt cx="685800" cy="685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876C3FA-DE0C-F764-5E65-1562BD39FE67}"/>
                </a:ext>
              </a:extLst>
            </p:cNvPr>
            <p:cNvSpPr/>
            <p:nvPr/>
          </p:nvSpPr>
          <p:spPr>
            <a:xfrm>
              <a:off x="6698876" y="733426"/>
              <a:ext cx="685800" cy="685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C060E8A-B458-4EC2-377E-077C828CE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1346" y="854126"/>
              <a:ext cx="460860" cy="444401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8A7E87-2293-FEDF-2656-EF7D4511F2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0"/>
          <a:stretch/>
        </p:blipFill>
        <p:spPr bwMode="auto">
          <a:xfrm>
            <a:off x="-632377" y="1479139"/>
            <a:ext cx="9716793" cy="537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161334-0700-5F4C-A8B5-347E4D585804}"/>
              </a:ext>
            </a:extLst>
          </p:cNvPr>
          <p:cNvSpPr/>
          <p:nvPr/>
        </p:nvSpPr>
        <p:spPr>
          <a:xfrm>
            <a:off x="0" y="692150"/>
            <a:ext cx="12192000" cy="551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1F3481-DD4F-6491-DE43-3B627A4F7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-18278"/>
            <a:ext cx="8915400" cy="693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109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0B3BE3-0413-F540-8821-22218DFD6672}"/>
              </a:ext>
            </a:extLst>
          </p:cNvPr>
          <p:cNvSpPr/>
          <p:nvPr/>
        </p:nvSpPr>
        <p:spPr>
          <a:xfrm>
            <a:off x="0" y="692150"/>
            <a:ext cx="12192000" cy="551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564337-59D1-9C4B-B641-76CD27FA8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46" y="1136650"/>
            <a:ext cx="11158703" cy="45414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4A866B-C21D-8548-86CA-B3DBF3A793A2}"/>
              </a:ext>
            </a:extLst>
          </p:cNvPr>
          <p:cNvSpPr/>
          <p:nvPr/>
        </p:nvSpPr>
        <p:spPr>
          <a:xfrm>
            <a:off x="0" y="5753297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May 26-30. San Francisco, California USA</a:t>
            </a:r>
          </a:p>
        </p:txBody>
      </p:sp>
    </p:spTree>
    <p:extLst>
      <p:ext uri="{BB962C8B-B14F-4D97-AF65-F5344CB8AC3E}">
        <p14:creationId xmlns:p14="http://schemas.microsoft.com/office/powerpoint/2010/main" val="41360713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C226E9-EB0C-934F-B6A3-468342F8BADB}"/>
              </a:ext>
            </a:extLst>
          </p:cNvPr>
          <p:cNvSpPr/>
          <p:nvPr/>
        </p:nvSpPr>
        <p:spPr>
          <a:xfrm>
            <a:off x="0" y="692150"/>
            <a:ext cx="12192000" cy="551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EFEA94-3455-564B-9E0A-6A6465CDED20}"/>
              </a:ext>
            </a:extLst>
          </p:cNvPr>
          <p:cNvSpPr/>
          <p:nvPr/>
        </p:nvSpPr>
        <p:spPr>
          <a:xfrm>
            <a:off x="592029" y="962778"/>
            <a:ext cx="6096000" cy="27853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500" b="1" dirty="0">
                <a:latin typeface="Montserrat" pitchFamily="2" charset="77"/>
              </a:rPr>
              <a:t>Optimization </a:t>
            </a:r>
            <a:br>
              <a:rPr lang="ru-RU" sz="3500" b="1" dirty="0">
                <a:latin typeface="Montserrat" pitchFamily="2" charset="77"/>
              </a:rPr>
            </a:br>
            <a:r>
              <a:rPr lang="en-US" sz="3500" b="1" dirty="0">
                <a:latin typeface="Montserrat" pitchFamily="2" charset="77"/>
              </a:rPr>
              <a:t>of Heart-Brain-Axis Signaling Improves Mental and Physical Performance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6E19D4-0555-CC4D-BE08-F72930101AAB}"/>
              </a:ext>
            </a:extLst>
          </p:cNvPr>
          <p:cNvSpPr/>
          <p:nvPr/>
        </p:nvSpPr>
        <p:spPr>
          <a:xfrm>
            <a:off x="588620" y="4322514"/>
            <a:ext cx="73436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Courtney Talbott</a:t>
            </a:r>
            <a:r>
              <a:rPr lang="en-US" baseline="30000" dirty="0"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uk-UA" dirty="0"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Lindsey </a:t>
            </a:r>
            <a:r>
              <a:rPr lang="en-US" dirty="0" err="1"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Faucette</a:t>
            </a:r>
            <a:r>
              <a:rPr lang="en-US" dirty="0"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DO</a:t>
            </a:r>
            <a:r>
              <a:rPr lang="en-US" baseline="30000" dirty="0"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uk-UA" dirty="0"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and Shawn Talbott PhD</a:t>
            </a:r>
            <a:r>
              <a:rPr lang="en-US" baseline="30000" dirty="0"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dirty="0">
              <a:latin typeface="Montserrat Ligh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5BC35E-4300-CD4C-9948-805729F251EE}"/>
              </a:ext>
            </a:extLst>
          </p:cNvPr>
          <p:cNvCxnSpPr/>
          <p:nvPr/>
        </p:nvCxnSpPr>
        <p:spPr>
          <a:xfrm>
            <a:off x="686377" y="3976304"/>
            <a:ext cx="2890684" cy="0"/>
          </a:xfrm>
          <a:prstGeom prst="line">
            <a:avLst/>
          </a:prstGeom>
          <a:ln>
            <a:solidFill>
              <a:srgbClr val="06B7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BC6D9A2-9568-4C43-95E2-7EE8CC5BDB95}"/>
              </a:ext>
            </a:extLst>
          </p:cNvPr>
          <p:cNvSpPr/>
          <p:nvPr/>
        </p:nvSpPr>
        <p:spPr>
          <a:xfrm>
            <a:off x="599264" y="5578506"/>
            <a:ext cx="8996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30000" dirty="0"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200" dirty="0"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California Polytechnic University, Dept of Food Science and Nutrition</a:t>
            </a:r>
          </a:p>
          <a:p>
            <a:r>
              <a:rPr lang="en-US" sz="1200" baseline="30000" dirty="0"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California Health Sciences University College of Osteopathic Medicine</a:t>
            </a:r>
          </a:p>
          <a:p>
            <a:r>
              <a:rPr lang="en-US" sz="1200" baseline="30000" dirty="0"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200" dirty="0"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Amare Global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CDD76C-D9B9-094A-8754-8F6D31CCDA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990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4450C7-4E06-D946-86E1-982EC082BF6F}"/>
              </a:ext>
            </a:extLst>
          </p:cNvPr>
          <p:cNvSpPr/>
          <p:nvPr/>
        </p:nvSpPr>
        <p:spPr>
          <a:xfrm>
            <a:off x="0" y="0"/>
            <a:ext cx="2514600" cy="6858000"/>
          </a:xfrm>
          <a:prstGeom prst="rect">
            <a:avLst/>
          </a:prstGeom>
          <a:gradFill flip="none" rotWithShape="1">
            <a:gsLst>
              <a:gs pos="100000">
                <a:srgbClr val="00ABC3"/>
              </a:gs>
              <a:gs pos="16000">
                <a:srgbClr val="B1DFC6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98A9BE-6FA0-8E48-8D30-3178D7C3F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0"/>
            <a:ext cx="457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7EEA65-70CB-534A-8EDD-C69A5CFF4482}"/>
              </a:ext>
            </a:extLst>
          </p:cNvPr>
          <p:cNvSpPr/>
          <p:nvPr/>
        </p:nvSpPr>
        <p:spPr>
          <a:xfrm>
            <a:off x="4701209" y="433671"/>
            <a:ext cx="6985966" cy="5963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6B7DD"/>
                </a:solidFill>
                <a:latin typeface="Montserrat Black" pitchFamily="2" charset="77"/>
              </a:rPr>
              <a:t>RESULTS: </a:t>
            </a:r>
          </a:p>
          <a:p>
            <a:endParaRPr lang="en-US" b="1" dirty="0">
              <a:solidFill>
                <a:srgbClr val="06B7DD"/>
              </a:solidFill>
              <a:latin typeface="Montserrat Black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Following 30-days of supplementation, </a:t>
            </a:r>
            <a:br>
              <a:rPr lang="en-US" dirty="0"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HRV was improved 11% (SDNN; 47.5msec Pre versus 58.2msec Post) and 19% (RMSSD 3.7 Pre versus 4.4 Post), indicating superior ANS tone and enhanced stress resilience. </a:t>
            </a:r>
          </a:p>
          <a:p>
            <a:endParaRPr lang="en-US" dirty="0">
              <a:latin typeface="Montserrat Ligh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Psychological Mood State (POMS) parameters</a:t>
            </a:r>
            <a:r>
              <a:rPr lang="en-US" b="1" dirty="0">
                <a:solidFill>
                  <a:srgbClr val="06B7DD"/>
                </a:solidFill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showed dramatic improvements </a:t>
            </a:r>
            <a:r>
              <a:rPr lang="en-US" dirty="0"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following supplementation, </a:t>
            </a:r>
            <a:br>
              <a:rPr lang="en-US" dirty="0"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with reductions in negative mood states: </a:t>
            </a:r>
          </a:p>
          <a:p>
            <a:endParaRPr lang="en-US" sz="500" dirty="0">
              <a:latin typeface="Montserrat Ligh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06B7DD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Tension (-49%)</a:t>
            </a:r>
          </a:p>
          <a:p>
            <a:pPr marL="285750" indent="-285750">
              <a:lnSpc>
                <a:spcPct val="150000"/>
              </a:lnSpc>
              <a:buClr>
                <a:srgbClr val="06B7DD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Depression (-76%)</a:t>
            </a:r>
          </a:p>
          <a:p>
            <a:pPr marL="285750" indent="-285750">
              <a:lnSpc>
                <a:spcPct val="150000"/>
              </a:lnSpc>
              <a:buClr>
                <a:srgbClr val="06B7DD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Anger (-39%)</a:t>
            </a:r>
          </a:p>
          <a:p>
            <a:pPr marL="285750" indent="-285750">
              <a:lnSpc>
                <a:spcPct val="150000"/>
              </a:lnSpc>
              <a:buClr>
                <a:srgbClr val="06B7DD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Fatigue (-51%)</a:t>
            </a:r>
          </a:p>
          <a:p>
            <a:pPr marL="285750" indent="-285750">
              <a:lnSpc>
                <a:spcPct val="150000"/>
              </a:lnSpc>
              <a:buClr>
                <a:srgbClr val="06B7DD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and Confusion (-62%)</a:t>
            </a:r>
          </a:p>
          <a:p>
            <a:pPr>
              <a:lnSpc>
                <a:spcPct val="150000"/>
              </a:lnSpc>
              <a:buClr>
                <a:srgbClr val="06B7DD"/>
              </a:buClr>
            </a:pPr>
            <a:endParaRPr lang="en-US" sz="500" dirty="0">
              <a:latin typeface="Montserrat Ligh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Montserrat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with corresponding increases in positive mood states; Global Mood (+23%) and Vigor (+22%).</a:t>
            </a:r>
          </a:p>
        </p:txBody>
      </p:sp>
    </p:spTree>
    <p:extLst>
      <p:ext uri="{BB962C8B-B14F-4D97-AF65-F5344CB8AC3E}">
        <p14:creationId xmlns:p14="http://schemas.microsoft.com/office/powerpoint/2010/main" val="32364667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27BAF3-019D-A14B-A9E4-5AD6A79153EB}"/>
              </a:ext>
            </a:extLst>
          </p:cNvPr>
          <p:cNvSpPr/>
          <p:nvPr/>
        </p:nvSpPr>
        <p:spPr>
          <a:xfrm>
            <a:off x="0" y="692150"/>
            <a:ext cx="12191999" cy="5500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2BC036-C224-A949-BAE8-E3523BE38FE9}"/>
              </a:ext>
            </a:extLst>
          </p:cNvPr>
          <p:cNvSpPr/>
          <p:nvPr/>
        </p:nvSpPr>
        <p:spPr>
          <a:xfrm>
            <a:off x="614493" y="735014"/>
            <a:ext cx="754565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err="1">
                <a:latin typeface="Montserrat" pitchFamily="2" charset="77"/>
              </a:rPr>
              <a:t>MentaHeart</a:t>
            </a:r>
            <a:r>
              <a:rPr lang="en-US" sz="3500" b="1" dirty="0">
                <a:latin typeface="Montserrat" pitchFamily="2" charset="77"/>
              </a:rPr>
              <a:t> Clinical Pilot Study</a:t>
            </a:r>
            <a:endParaRPr lang="en-CA" sz="3500" b="1" dirty="0">
              <a:latin typeface="Montserrat" pitchFamily="2" charset="77"/>
            </a:endParaRPr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76660A42-9161-C84C-BAE6-5A722E2330EC}"/>
              </a:ext>
            </a:extLst>
          </p:cNvPr>
          <p:cNvGraphicFramePr>
            <a:graphicFrameLocks/>
          </p:cNvGraphicFramePr>
          <p:nvPr/>
        </p:nvGraphicFramePr>
        <p:xfrm>
          <a:off x="650866" y="2019302"/>
          <a:ext cx="4933537" cy="3509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A6924245-2B80-094B-B538-8FB9F4AFA8D5}"/>
              </a:ext>
            </a:extLst>
          </p:cNvPr>
          <p:cNvGraphicFramePr>
            <a:graphicFrameLocks/>
          </p:cNvGraphicFramePr>
          <p:nvPr/>
        </p:nvGraphicFramePr>
        <p:xfrm>
          <a:off x="6817568" y="2019301"/>
          <a:ext cx="5190229" cy="3509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245B4BD7-5735-6147-812E-084D4117FA0A}"/>
              </a:ext>
            </a:extLst>
          </p:cNvPr>
          <p:cNvSpPr/>
          <p:nvPr/>
        </p:nvSpPr>
        <p:spPr>
          <a:xfrm>
            <a:off x="5577711" y="5536654"/>
            <a:ext cx="6522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Montserrat Light" pitchFamily="2" charset="77"/>
            </a:endParaRPr>
          </a:p>
          <a:p>
            <a:endParaRPr lang="en-US" dirty="0">
              <a:latin typeface="Montserrat Light" pitchFamily="2" charset="77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1B2F8976-4FAA-8446-A048-F2198DDEA1F7}"/>
              </a:ext>
            </a:extLst>
          </p:cNvPr>
          <p:cNvSpPr txBox="1">
            <a:spLocks/>
          </p:cNvSpPr>
          <p:nvPr/>
        </p:nvSpPr>
        <p:spPr>
          <a:xfrm>
            <a:off x="731838" y="1591742"/>
            <a:ext cx="4787953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06B7DD"/>
                </a:solidFill>
                <a:latin typeface="Montserrat Black" pitchFamily="2" charset="77"/>
              </a:rPr>
              <a:t>HRV / SDNN (</a:t>
            </a:r>
            <a:r>
              <a:rPr lang="en-US" sz="1800" b="1" dirty="0" err="1">
                <a:solidFill>
                  <a:srgbClr val="06B7DD"/>
                </a:solidFill>
                <a:latin typeface="Montserrat Black" pitchFamily="2" charset="77"/>
              </a:rPr>
              <a:t>msec</a:t>
            </a:r>
            <a:r>
              <a:rPr lang="en-US" sz="1800" b="1" dirty="0">
                <a:solidFill>
                  <a:srgbClr val="06B7DD"/>
                </a:solidFill>
                <a:latin typeface="Montserrat Black" pitchFamily="2" charset="77"/>
              </a:rPr>
              <a:t>)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B1323B7-DD87-244C-B272-319DAE672788}"/>
              </a:ext>
            </a:extLst>
          </p:cNvPr>
          <p:cNvSpPr txBox="1">
            <a:spLocks/>
          </p:cNvSpPr>
          <p:nvPr/>
        </p:nvSpPr>
        <p:spPr>
          <a:xfrm>
            <a:off x="6752955" y="1591742"/>
            <a:ext cx="5190229" cy="3381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06B7DD"/>
                </a:solidFill>
                <a:latin typeface="Montserrat Black" pitchFamily="2" charset="77"/>
              </a:rPr>
              <a:t>HRV / RMSSD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F7EF45-B498-8F47-8BC6-E5619005653E}"/>
              </a:ext>
            </a:extLst>
          </p:cNvPr>
          <p:cNvSpPr txBox="1"/>
          <p:nvPr/>
        </p:nvSpPr>
        <p:spPr>
          <a:xfrm>
            <a:off x="2451676" y="2843214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6B7DD"/>
                </a:solidFill>
                <a:latin typeface="Montserrat Black" pitchFamily="2" charset="77"/>
              </a:rPr>
              <a:t>+11%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C894E6-2E50-A948-9567-BEB434C276B9}"/>
              </a:ext>
            </a:extLst>
          </p:cNvPr>
          <p:cNvSpPr txBox="1"/>
          <p:nvPr/>
        </p:nvSpPr>
        <p:spPr>
          <a:xfrm>
            <a:off x="8839003" y="3266639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6B7DD"/>
                </a:solidFill>
                <a:latin typeface="Montserrat Black" pitchFamily="2" charset="77"/>
              </a:rPr>
              <a:t>+19%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D417DC-A9AC-D34A-84D7-554E17831C0A}"/>
              </a:ext>
            </a:extLst>
          </p:cNvPr>
          <p:cNvSpPr/>
          <p:nvPr/>
        </p:nvSpPr>
        <p:spPr>
          <a:xfrm>
            <a:off x="6023851" y="5647925"/>
            <a:ext cx="6522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Montserrat Light" pitchFamily="2" charset="77"/>
              </a:rPr>
              <a:t>SDNN = standard deviation of N-N intervals</a:t>
            </a:r>
          </a:p>
          <a:p>
            <a:r>
              <a:rPr lang="en-US" sz="1400" dirty="0">
                <a:latin typeface="Montserrat Light" pitchFamily="2" charset="77"/>
              </a:rPr>
              <a:t>RMSSD – root mean square of successive differences</a:t>
            </a:r>
          </a:p>
        </p:txBody>
      </p:sp>
    </p:spTree>
    <p:extLst>
      <p:ext uri="{BB962C8B-B14F-4D97-AF65-F5344CB8AC3E}">
        <p14:creationId xmlns:p14="http://schemas.microsoft.com/office/powerpoint/2010/main" val="12644490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27BAF3-019D-A14B-A9E4-5AD6A79153EB}"/>
              </a:ext>
            </a:extLst>
          </p:cNvPr>
          <p:cNvSpPr/>
          <p:nvPr/>
        </p:nvSpPr>
        <p:spPr>
          <a:xfrm>
            <a:off x="0" y="692150"/>
            <a:ext cx="12191999" cy="5500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2BC036-C224-A949-BAE8-E3523BE38FE9}"/>
              </a:ext>
            </a:extLst>
          </p:cNvPr>
          <p:cNvSpPr/>
          <p:nvPr/>
        </p:nvSpPr>
        <p:spPr>
          <a:xfrm>
            <a:off x="614493" y="735014"/>
            <a:ext cx="754565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err="1">
                <a:latin typeface="Montserrat" pitchFamily="2" charset="77"/>
              </a:rPr>
              <a:t>MentaHeart</a:t>
            </a:r>
            <a:r>
              <a:rPr lang="en-US" sz="3500" b="1" dirty="0">
                <a:latin typeface="Montserrat" pitchFamily="2" charset="77"/>
              </a:rPr>
              <a:t> Clinical Pilot Study</a:t>
            </a:r>
            <a:endParaRPr lang="en-CA" sz="3500" b="1" dirty="0">
              <a:latin typeface="Montserrat" pitchFamily="2" charset="77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1B2F8976-4FAA-8446-A048-F2198DDEA1F7}"/>
              </a:ext>
            </a:extLst>
          </p:cNvPr>
          <p:cNvSpPr txBox="1">
            <a:spLocks/>
          </p:cNvSpPr>
          <p:nvPr/>
        </p:nvSpPr>
        <p:spPr>
          <a:xfrm>
            <a:off x="731838" y="1591742"/>
            <a:ext cx="4964113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06B7DD"/>
                </a:solidFill>
                <a:latin typeface="Montserrat Black" pitchFamily="2" charset="77"/>
              </a:rPr>
              <a:t>Global Mood State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B1323B7-DD87-244C-B272-319DAE672788}"/>
              </a:ext>
            </a:extLst>
          </p:cNvPr>
          <p:cNvSpPr txBox="1">
            <a:spLocks/>
          </p:cNvSpPr>
          <p:nvPr/>
        </p:nvSpPr>
        <p:spPr>
          <a:xfrm>
            <a:off x="6172200" y="1591742"/>
            <a:ext cx="5376730" cy="4353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06B7DD"/>
                </a:solidFill>
                <a:latin typeface="Montserrat Black" pitchFamily="2" charset="77"/>
              </a:rPr>
              <a:t>POMS Sub-Scales</a:t>
            </a:r>
          </a:p>
        </p:txBody>
      </p:sp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880D12D2-EDE8-7649-9C1B-2D61C22E5EE6}"/>
              </a:ext>
            </a:extLst>
          </p:cNvPr>
          <p:cNvGraphicFramePr>
            <a:graphicFrameLocks/>
          </p:cNvGraphicFramePr>
          <p:nvPr/>
        </p:nvGraphicFramePr>
        <p:xfrm>
          <a:off x="643069" y="2027074"/>
          <a:ext cx="5157787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ontent Placeholder 7">
            <a:extLst>
              <a:ext uri="{FF2B5EF4-FFF2-40B4-BE49-F238E27FC236}">
                <a16:creationId xmlns:a16="http://schemas.microsoft.com/office/drawing/2014/main" id="{DB4ADD9B-62EF-7947-9410-ECCF0869AE41}"/>
              </a:ext>
            </a:extLst>
          </p:cNvPr>
          <p:cNvGraphicFramePr>
            <a:graphicFrameLocks/>
          </p:cNvGraphicFramePr>
          <p:nvPr/>
        </p:nvGraphicFramePr>
        <p:xfrm>
          <a:off x="6172200" y="2027074"/>
          <a:ext cx="554355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6EEB963-B32D-D64A-9E56-48D5081E0359}"/>
              </a:ext>
            </a:extLst>
          </p:cNvPr>
          <p:cNvSpPr txBox="1"/>
          <p:nvPr/>
        </p:nvSpPr>
        <p:spPr>
          <a:xfrm>
            <a:off x="3970876" y="2843214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6B7DD"/>
                </a:solidFill>
                <a:latin typeface="Montserrat Black" pitchFamily="2" charset="77"/>
              </a:rPr>
              <a:t>+23%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B097A8-CC87-7D47-80A5-7A886310C21C}"/>
              </a:ext>
            </a:extLst>
          </p:cNvPr>
          <p:cNvSpPr txBox="1"/>
          <p:nvPr/>
        </p:nvSpPr>
        <p:spPr>
          <a:xfrm>
            <a:off x="6641043" y="3344642"/>
            <a:ext cx="582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6B7DD"/>
                </a:solidFill>
                <a:latin typeface="Montserrat" pitchFamily="2" charset="77"/>
              </a:rPr>
              <a:t>-49%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B660B3-1B4A-644D-8B9D-51C4A42562BA}"/>
              </a:ext>
            </a:extLst>
          </p:cNvPr>
          <p:cNvSpPr txBox="1"/>
          <p:nvPr/>
        </p:nvSpPr>
        <p:spPr>
          <a:xfrm>
            <a:off x="7716269" y="3694422"/>
            <a:ext cx="572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6B7DD"/>
                </a:solidFill>
                <a:latin typeface="Montserrat" pitchFamily="2" charset="77"/>
              </a:rPr>
              <a:t>-76%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76F3A9-8AA3-5641-BFB8-4FF593BE53A2}"/>
              </a:ext>
            </a:extLst>
          </p:cNvPr>
          <p:cNvSpPr txBox="1"/>
          <p:nvPr/>
        </p:nvSpPr>
        <p:spPr>
          <a:xfrm>
            <a:off x="8461374" y="3550108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6B7DD"/>
                </a:solidFill>
                <a:latin typeface="Montserrat" pitchFamily="2" charset="77"/>
              </a:rPr>
              <a:t>-39%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218268-2198-304C-9C65-CF4A08C53044}"/>
              </a:ext>
            </a:extLst>
          </p:cNvPr>
          <p:cNvSpPr txBox="1"/>
          <p:nvPr/>
        </p:nvSpPr>
        <p:spPr>
          <a:xfrm>
            <a:off x="9285144" y="3615632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6B7DD"/>
                </a:solidFill>
                <a:latin typeface="Montserrat" pitchFamily="2" charset="77"/>
              </a:rPr>
              <a:t>-51%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A6FF4E-8B1C-CB4C-AF3E-02D894A7903F}"/>
              </a:ext>
            </a:extLst>
          </p:cNvPr>
          <p:cNvSpPr txBox="1"/>
          <p:nvPr/>
        </p:nvSpPr>
        <p:spPr>
          <a:xfrm>
            <a:off x="10042135" y="3784909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6B7DD"/>
                </a:solidFill>
                <a:latin typeface="Montserrat" pitchFamily="2" charset="77"/>
              </a:rPr>
              <a:t>-62%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54B447-9161-9E4C-B790-6448C07DC6FA}"/>
              </a:ext>
            </a:extLst>
          </p:cNvPr>
          <p:cNvSpPr txBox="1"/>
          <p:nvPr/>
        </p:nvSpPr>
        <p:spPr>
          <a:xfrm>
            <a:off x="10609919" y="2722248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6B7DD"/>
                </a:solidFill>
                <a:latin typeface="Montserrat" pitchFamily="2" charset="77"/>
              </a:rPr>
              <a:t>+22%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6B3B64-0818-2F4D-8552-C085B494C51B}"/>
              </a:ext>
            </a:extLst>
          </p:cNvPr>
          <p:cNvSpPr/>
          <p:nvPr/>
        </p:nvSpPr>
        <p:spPr>
          <a:xfrm>
            <a:off x="6023851" y="5647925"/>
            <a:ext cx="6522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Montserrat Light" pitchFamily="2" charset="77"/>
              </a:rPr>
              <a:t>SDNN = standard deviation of N-N intervals</a:t>
            </a:r>
          </a:p>
          <a:p>
            <a:r>
              <a:rPr lang="en-US" sz="1400" dirty="0">
                <a:latin typeface="Montserrat Light" pitchFamily="2" charset="77"/>
              </a:rPr>
              <a:t>RMSSD – root mean square of successive differences</a:t>
            </a:r>
          </a:p>
        </p:txBody>
      </p:sp>
    </p:spTree>
    <p:extLst>
      <p:ext uri="{BB962C8B-B14F-4D97-AF65-F5344CB8AC3E}">
        <p14:creationId xmlns:p14="http://schemas.microsoft.com/office/powerpoint/2010/main" val="25026643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FE59138-48EB-374A-9E0B-35B4EF988FAE}"/>
              </a:ext>
            </a:extLst>
          </p:cNvPr>
          <p:cNvSpPr/>
          <p:nvPr/>
        </p:nvSpPr>
        <p:spPr>
          <a:xfrm>
            <a:off x="0" y="692150"/>
            <a:ext cx="12191999" cy="5500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7EEA65-70CB-534A-8EDD-C69A5CFF4482}"/>
              </a:ext>
            </a:extLst>
          </p:cNvPr>
          <p:cNvSpPr/>
          <p:nvPr/>
        </p:nvSpPr>
        <p:spPr>
          <a:xfrm>
            <a:off x="630095" y="1196975"/>
            <a:ext cx="707169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6B7DD"/>
                </a:solidFill>
                <a:latin typeface="Montserrat Black" pitchFamily="2" charset="77"/>
              </a:rPr>
              <a:t>CONCLUSIONS: </a:t>
            </a:r>
          </a:p>
          <a:p>
            <a:endParaRPr lang="en-US" b="1" dirty="0">
              <a:solidFill>
                <a:srgbClr val="06B7DD"/>
              </a:solidFill>
              <a:latin typeface="Montserrat Black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Montserrat Light" pitchFamily="2" charset="77"/>
                <a:cs typeface="Times New Roman" panose="02020603050405020304" pitchFamily="18" charset="0"/>
              </a:rPr>
              <a:t>Supplementation resulted in a meaningful </a:t>
            </a:r>
            <a:br>
              <a:rPr lang="en-US" dirty="0">
                <a:latin typeface="Montserrat Light" pitchFamily="2" charset="77"/>
                <a:cs typeface="Times New Roman" panose="02020603050405020304" pitchFamily="18" charset="0"/>
              </a:rPr>
            </a:br>
            <a:r>
              <a:rPr lang="en-US" b="1" dirty="0">
                <a:latin typeface="Montserrat" pitchFamily="2" charset="77"/>
                <a:cs typeface="Times New Roman" panose="02020603050405020304" pitchFamily="18" charset="0"/>
              </a:rPr>
              <a:t>11-19% increase in HRV </a:t>
            </a:r>
            <a:br>
              <a:rPr lang="en-US" b="1" dirty="0">
                <a:latin typeface="Montserrat" pitchFamily="2" charset="77"/>
                <a:cs typeface="Times New Roman" panose="02020603050405020304" pitchFamily="18" charset="0"/>
              </a:rPr>
            </a:br>
            <a:r>
              <a:rPr lang="en-US" dirty="0">
                <a:latin typeface="Montserrat Light" pitchFamily="2" charset="77"/>
                <a:cs typeface="Times New Roman" panose="02020603050405020304" pitchFamily="18" charset="0"/>
              </a:rPr>
              <a:t>(suggesting a “physical” heart benefit) </a:t>
            </a:r>
            <a:br>
              <a:rPr lang="en-US" dirty="0">
                <a:latin typeface="Montserrat Light" pitchFamily="2" charset="77"/>
                <a:cs typeface="Times New Roman" panose="02020603050405020304" pitchFamily="18" charset="0"/>
              </a:rPr>
            </a:br>
            <a:r>
              <a:rPr lang="en-US" dirty="0">
                <a:latin typeface="Montserrat Light" pitchFamily="2" charset="77"/>
                <a:cs typeface="Times New Roman" panose="02020603050405020304" pitchFamily="18" charset="0"/>
              </a:rPr>
              <a:t>and also improved mood state parameters </a:t>
            </a:r>
            <a:br>
              <a:rPr lang="en-US" dirty="0">
                <a:latin typeface="Montserrat Light" pitchFamily="2" charset="77"/>
                <a:cs typeface="Times New Roman" panose="02020603050405020304" pitchFamily="18" charset="0"/>
              </a:rPr>
            </a:br>
            <a:r>
              <a:rPr lang="en-US" dirty="0">
                <a:latin typeface="Montserrat Light" pitchFamily="2" charset="77"/>
                <a:cs typeface="Times New Roman" panose="02020603050405020304" pitchFamily="18" charset="0"/>
              </a:rPr>
              <a:t>(suggesting a “mental” brain benefit). </a:t>
            </a:r>
          </a:p>
          <a:p>
            <a:endParaRPr lang="en-US" dirty="0">
              <a:latin typeface="Montserrat Ligh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Montserrat Light" pitchFamily="2" charset="77"/>
                <a:cs typeface="Times New Roman" panose="02020603050405020304" pitchFamily="18" charset="0"/>
              </a:rPr>
              <a:t>While previous studies have shown individual ingredients </a:t>
            </a:r>
            <a:br>
              <a:rPr lang="en-US" dirty="0">
                <a:latin typeface="Montserrat Light" pitchFamily="2" charset="77"/>
                <a:cs typeface="Times New Roman" panose="02020603050405020304" pitchFamily="18" charset="0"/>
              </a:rPr>
            </a:br>
            <a:r>
              <a:rPr lang="en-US" dirty="0">
                <a:latin typeface="Montserrat Light" pitchFamily="2" charset="77"/>
                <a:cs typeface="Times New Roman" panose="02020603050405020304" pitchFamily="18" charset="0"/>
              </a:rPr>
              <a:t>to improve general heart/brain health, these data are the first to show that targeted multi-nutrient supplementation supports the multi-faceted psychophysiological </a:t>
            </a:r>
            <a:br>
              <a:rPr lang="en-US" dirty="0">
                <a:latin typeface="Montserrat Light" pitchFamily="2" charset="77"/>
                <a:cs typeface="Times New Roman" panose="02020603050405020304" pitchFamily="18" charset="0"/>
              </a:rPr>
            </a:br>
            <a:r>
              <a:rPr lang="en-US" dirty="0">
                <a:latin typeface="Montserrat Light" pitchFamily="2" charset="77"/>
                <a:cs typeface="Times New Roman" panose="02020603050405020304" pitchFamily="18" charset="0"/>
              </a:rPr>
              <a:t>“Heart-Brain-Axis” with simultaneous and coordinated </a:t>
            </a:r>
            <a:br>
              <a:rPr lang="en-US" dirty="0">
                <a:latin typeface="Montserrat Light" pitchFamily="2" charset="77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6B7DD"/>
                </a:solidFill>
                <a:latin typeface="Montserrat" pitchFamily="2" charset="77"/>
                <a:cs typeface="Times New Roman" panose="02020603050405020304" pitchFamily="18" charset="0"/>
              </a:rPr>
              <a:t>IMPROVEMENTS IN BOTH PHYSICAL </a:t>
            </a:r>
            <a:br>
              <a:rPr lang="en-US" b="1" dirty="0">
                <a:solidFill>
                  <a:srgbClr val="06B7DD"/>
                </a:solidFill>
                <a:latin typeface="Montserrat" pitchFamily="2" charset="77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6B7DD"/>
                </a:solidFill>
                <a:latin typeface="Montserrat" pitchFamily="2" charset="77"/>
                <a:cs typeface="Times New Roman" panose="02020603050405020304" pitchFamily="18" charset="0"/>
              </a:rPr>
              <a:t>AND MENTAL PERFORMANCE.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768794-9682-E842-8086-1A76E86C95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059" y="0"/>
            <a:ext cx="4575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751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C2BC27-CB64-3D4D-90A9-FE2A79E2CF03}"/>
              </a:ext>
            </a:extLst>
          </p:cNvPr>
          <p:cNvSpPr/>
          <p:nvPr/>
        </p:nvSpPr>
        <p:spPr>
          <a:xfrm>
            <a:off x="0" y="0"/>
            <a:ext cx="2514600" cy="6858000"/>
          </a:xfrm>
          <a:prstGeom prst="rect">
            <a:avLst/>
          </a:prstGeom>
          <a:gradFill flip="none" rotWithShape="1">
            <a:gsLst>
              <a:gs pos="100000">
                <a:srgbClr val="00ABC3"/>
              </a:gs>
              <a:gs pos="16000">
                <a:srgbClr val="B1DFC6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1CE7CD65-9DDD-E747-A372-99C794DCE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34812"/>
            <a:ext cx="1130709" cy="1465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6FDB7D-F297-5D46-932F-0045DC21F0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0"/>
            <a:ext cx="457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80568F-1E37-5341-A33D-17C14C982C9E}"/>
              </a:ext>
            </a:extLst>
          </p:cNvPr>
          <p:cNvSpPr/>
          <p:nvPr/>
        </p:nvSpPr>
        <p:spPr>
          <a:xfrm>
            <a:off x="5975553" y="308552"/>
            <a:ext cx="6887497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>
                <a:latin typeface="Montserrat" pitchFamily="2" charset="77"/>
              </a:rPr>
              <a:t>Heart-Brain Axis</a:t>
            </a:r>
            <a:br>
              <a:rPr lang="en-US" sz="3500" b="1" dirty="0">
                <a:latin typeface="Montserrat" pitchFamily="2" charset="77"/>
              </a:rPr>
            </a:br>
            <a:r>
              <a:rPr lang="en-US" dirty="0">
                <a:latin typeface="Montserrat Light" pitchFamily="2" charset="77"/>
              </a:rPr>
              <a:t>Functional Foods in Health &amp; Disease Journal </a:t>
            </a:r>
            <a:br>
              <a:rPr lang="en-US" dirty="0">
                <a:latin typeface="Montserrat Light" pitchFamily="2" charset="77"/>
              </a:rPr>
            </a:br>
            <a:r>
              <a:rPr lang="en-US" dirty="0">
                <a:latin typeface="Montserrat Light" pitchFamily="2" charset="77"/>
              </a:rPr>
              <a:t>Vol 9, No 8 (Aug 2019)</a:t>
            </a:r>
            <a:endParaRPr lang="en-CA" dirty="0">
              <a:latin typeface="Montserrat Light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34A02A-C980-EA44-A507-3F93B133ADB9}"/>
              </a:ext>
            </a:extLst>
          </p:cNvPr>
          <p:cNvSpPr/>
          <p:nvPr/>
        </p:nvSpPr>
        <p:spPr>
          <a:xfrm>
            <a:off x="5995219" y="1853139"/>
            <a:ext cx="576861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6B7DD"/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“Physical” heart benefits </a:t>
            </a:r>
            <a:r>
              <a:rPr lang="en-GB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GB" dirty="0">
                <a:solidFill>
                  <a:srgbClr val="7030A0"/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n-GB" dirty="0">
                <a:solidFill>
                  <a:srgbClr val="00B0F0"/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Mental” brain benefits </a:t>
            </a:r>
            <a:r>
              <a:rPr lang="en-GB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are related </a:t>
            </a: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via the </a:t>
            </a:r>
            <a:r>
              <a:rPr lang="en-US" dirty="0">
                <a:solidFill>
                  <a:srgbClr val="00B0F0"/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psychophysiological “heart-brain-axis” </a:t>
            </a: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with simultaneous improvements in both physical and mental wellness. </a:t>
            </a:r>
          </a:p>
          <a:p>
            <a:endParaRPr lang="en-US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Our studies have shown targeted supplementation to improve parameters associated with </a:t>
            </a:r>
            <a:r>
              <a:rPr lang="en-US" b="1" dirty="0">
                <a:solidFill>
                  <a:srgbClr val="06B7DD"/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heart health </a:t>
            </a:r>
            <a:br>
              <a:rPr lang="en-US" b="1" dirty="0">
                <a:solidFill>
                  <a:srgbClr val="06B7DD"/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b="1" dirty="0">
                <a:solidFill>
                  <a:srgbClr val="06B7DD"/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(antioxidant, fat oxidation, endurance) </a:t>
            </a:r>
            <a:br>
              <a:rPr lang="en-US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US" dirty="0">
                <a:solidFill>
                  <a:srgbClr val="00B0F0"/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brain health (neuro-inflammation, cognition, antidepressant/anxiolytic) </a:t>
            </a: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— </a:t>
            </a:r>
            <a:b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with further previously-undescribed </a:t>
            </a:r>
            <a:b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benefits for psychological mood state </a:t>
            </a:r>
            <a:b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(depression, fatigue, vigor).</a:t>
            </a:r>
          </a:p>
        </p:txBody>
      </p:sp>
    </p:spTree>
    <p:extLst>
      <p:ext uri="{BB962C8B-B14F-4D97-AF65-F5344CB8AC3E}">
        <p14:creationId xmlns:p14="http://schemas.microsoft.com/office/powerpoint/2010/main" val="1443415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7710B63-1C05-CD4F-B0A8-BB17ED419390}"/>
              </a:ext>
            </a:extLst>
          </p:cNvPr>
          <p:cNvSpPr/>
          <p:nvPr/>
        </p:nvSpPr>
        <p:spPr>
          <a:xfrm>
            <a:off x="0" y="692150"/>
            <a:ext cx="12191999" cy="5500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2AC305-B537-0348-810E-D58DA9DD4F04}"/>
              </a:ext>
            </a:extLst>
          </p:cNvPr>
          <p:cNvSpPr/>
          <p:nvPr/>
        </p:nvSpPr>
        <p:spPr>
          <a:xfrm>
            <a:off x="609600" y="0"/>
            <a:ext cx="45897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Montserrat" pitchFamily="2" charset="77"/>
                <a:ea typeface="Verdana" panose="020B0604030504040204" pitchFamily="34" charset="0"/>
                <a:cs typeface="Gotham Pro Black" panose="02000603030000020004" pitchFamily="2" charset="0"/>
              </a:rPr>
              <a:t>Heart-Brain Axis</a:t>
            </a:r>
            <a:endParaRPr lang="en-CA" sz="4000" b="1" dirty="0">
              <a:latin typeface="Montserrat" pitchFamily="2" charset="77"/>
              <a:ea typeface="Verdana" panose="020B0604030504040204" pitchFamily="34" charset="0"/>
              <a:cs typeface="Gotham Pro Black" panose="02000603030000020004" pitchFamily="2" charset="0"/>
            </a:endParaRP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58B3D86-01FF-5149-9A47-918DB9FB6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38" y="1417346"/>
            <a:ext cx="2518696" cy="3264023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6416FED-397C-E84C-A559-241E4F0B3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38" y="4835469"/>
            <a:ext cx="2518696" cy="6807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8DDCCC-9440-EC4E-B5C1-FF3F63358CF4}"/>
              </a:ext>
            </a:extLst>
          </p:cNvPr>
          <p:cNvSpPr/>
          <p:nvPr/>
        </p:nvSpPr>
        <p:spPr>
          <a:xfrm>
            <a:off x="3982372" y="3776988"/>
            <a:ext cx="82096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6B7DD"/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“Physical” heart benefits and “Mental” brain benefits are related </a:t>
            </a:r>
            <a:br>
              <a:rPr lang="en-GB" b="1" dirty="0">
                <a:solidFill>
                  <a:srgbClr val="06B7DD"/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b="1" dirty="0">
                <a:solidFill>
                  <a:srgbClr val="06B7DD"/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via the psychophysiological “heart-brain-axis” with simultaneous improvements in both physical and mental wellness. </a:t>
            </a:r>
            <a:b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ontserrat Light" pitchFamily="2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ontserrat Ligh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Our studies have shown targeted supplementation to improve parameters associated with heart health (antioxidant, fat oxidation, endurance) and brain health (neuro-inflammation, cognition, antidepressant/anxiolytic) — with further previously-undescribed benefits for psychological mood state (depression, fatigue, vigor).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A25933-3597-9A4E-A4D9-962E5122E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2372" y="693320"/>
            <a:ext cx="5154212" cy="13149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E571F5-3863-B04D-A809-006A297E92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2372" y="2183176"/>
            <a:ext cx="5154212" cy="139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221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07DFF-0DA6-8555-A8CE-4AE930838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40" y="271244"/>
            <a:ext cx="3932237" cy="1600200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Mood+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3205E-36C9-C725-2A23-2E3356523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6813" y="2064774"/>
            <a:ext cx="4887783" cy="3804214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Comprehensive Herbal Mood-Support </a:t>
            </a:r>
          </a:p>
          <a:p>
            <a:endParaRPr lang="en-US" sz="2000" dirty="0"/>
          </a:p>
          <a:p>
            <a:r>
              <a:rPr lang="en-US" sz="2000" dirty="0"/>
              <a:t>Phased Benefits (fast acting / long lasting)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Kanna</a:t>
            </a:r>
            <a:r>
              <a:rPr lang="en-US" sz="2000" dirty="0"/>
              <a:t> (</a:t>
            </a:r>
            <a:r>
              <a:rPr lang="en-US" sz="2000" dirty="0" err="1"/>
              <a:t>Zembrin</a:t>
            </a:r>
            <a:r>
              <a:rPr lang="en-US" sz="2000" dirty="0"/>
              <a:t>) – Resilience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Rafuma</a:t>
            </a:r>
            <a:r>
              <a:rPr lang="en-US" sz="2000" dirty="0"/>
              <a:t> (</a:t>
            </a:r>
            <a:r>
              <a:rPr lang="en-US" sz="2000" dirty="0" err="1"/>
              <a:t>Venetron</a:t>
            </a:r>
            <a:r>
              <a:rPr lang="en-US" sz="2000" dirty="0"/>
              <a:t>) – Mood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Ashwagandha (</a:t>
            </a:r>
            <a:r>
              <a:rPr lang="en-US" sz="2000" dirty="0" err="1"/>
              <a:t>Sensoril</a:t>
            </a:r>
            <a:r>
              <a:rPr lang="en-US" sz="2000" dirty="0"/>
              <a:t>) – 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Magnolia Bark (</a:t>
            </a:r>
            <a:r>
              <a:rPr lang="en-US" sz="2000" dirty="0" err="1"/>
              <a:t>Relora</a:t>
            </a:r>
            <a:r>
              <a:rPr lang="en-US" sz="2000" dirty="0"/>
              <a:t>) – Tension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ABD102-D08B-5426-A06D-16E9B7E36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611" t="34216" r="40102" b="16276"/>
          <a:stretch/>
        </p:blipFill>
        <p:spPr>
          <a:xfrm>
            <a:off x="4482594" y="2807226"/>
            <a:ext cx="2496852" cy="3699741"/>
          </a:xfrm>
          <a:prstGeom prst="rect">
            <a:avLst/>
          </a:prstGeom>
        </p:spPr>
      </p:pic>
      <p:pic>
        <p:nvPicPr>
          <p:cNvPr id="7170" name="Picture 2">
            <a:hlinkClick r:id="rId3"/>
            <a:extLst>
              <a:ext uri="{FF2B5EF4-FFF2-40B4-BE49-F238E27FC236}">
                <a16:creationId xmlns:a16="http://schemas.microsoft.com/office/drawing/2014/main" id="{D1C1424F-1B78-27DB-B3C7-46E5CD4F6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110" y="3127284"/>
            <a:ext cx="1165097" cy="116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hlinkClick r:id="rId3"/>
            <a:extLst>
              <a:ext uri="{FF2B5EF4-FFF2-40B4-BE49-F238E27FC236}">
                <a16:creationId xmlns:a16="http://schemas.microsoft.com/office/drawing/2014/main" id="{BABF4EBB-E65E-91A2-6C1E-F7A9473CB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421" y="1805095"/>
            <a:ext cx="1165097" cy="116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>
            <a:hlinkClick r:id="rId3"/>
            <a:extLst>
              <a:ext uri="{FF2B5EF4-FFF2-40B4-BE49-F238E27FC236}">
                <a16:creationId xmlns:a16="http://schemas.microsoft.com/office/drawing/2014/main" id="{1DF25803-6988-2F44-DF38-58FEBCC22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115" y="457200"/>
            <a:ext cx="1165097" cy="116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hlinkClick r:id="rId3"/>
            <a:extLst>
              <a:ext uri="{FF2B5EF4-FFF2-40B4-BE49-F238E27FC236}">
                <a16:creationId xmlns:a16="http://schemas.microsoft.com/office/drawing/2014/main" id="{3D2B403D-1791-18E7-B7FD-7CCC01F71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064" y="4449473"/>
            <a:ext cx="1165097" cy="116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7E0E09-A85B-C4BF-C492-A2AC08C7BF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7019" y="1071344"/>
            <a:ext cx="3174122" cy="4359637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05978C51-AB3A-A8E6-E1E8-5E6FDFBA34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4596" y="1039748"/>
            <a:ext cx="1682838" cy="14795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211B8B-AE5C-E1A2-D43E-18AFF07C87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3" y="6123419"/>
            <a:ext cx="1552843" cy="9314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5E6AF9-C82B-F60F-E88F-72F56973441B}"/>
              </a:ext>
            </a:extLst>
          </p:cNvPr>
          <p:cNvSpPr txBox="1"/>
          <p:nvPr/>
        </p:nvSpPr>
        <p:spPr>
          <a:xfrm>
            <a:off x="5402946" y="6433157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F2A56"/>
                </a:solidFill>
                <a:latin typeface="Aller" panose="020B0503030302020204" pitchFamily="34" charset="0"/>
              </a:rPr>
              <a:t>THE MENTAL WELLNESS COMPANY®</a:t>
            </a:r>
          </a:p>
        </p:txBody>
      </p:sp>
    </p:spTree>
    <p:extLst>
      <p:ext uri="{BB962C8B-B14F-4D97-AF65-F5344CB8AC3E}">
        <p14:creationId xmlns:p14="http://schemas.microsoft.com/office/powerpoint/2010/main" val="1185197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ouse with a flag in the front&#10;&#10;Description automatically generated with low confidence">
            <a:extLst>
              <a:ext uri="{FF2B5EF4-FFF2-40B4-BE49-F238E27FC236}">
                <a16:creationId xmlns:a16="http://schemas.microsoft.com/office/drawing/2014/main" id="{9A6DC23E-93C9-D1CD-AC95-941C66539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5829300"/>
          </a:xfrm>
          <a:prstGeom prst="rect">
            <a:avLst/>
          </a:prstGeom>
        </p:spPr>
      </p:pic>
      <p:pic>
        <p:nvPicPr>
          <p:cNvPr id="3" name="Picture 2" descr="A sign in a garden&#10;&#10;Description automatically generated with medium confidence">
            <a:extLst>
              <a:ext uri="{FF2B5EF4-FFF2-40B4-BE49-F238E27FC236}">
                <a16:creationId xmlns:a16="http://schemas.microsoft.com/office/drawing/2014/main" id="{B011F38B-D8FF-178E-74D7-4F6D6B4D5C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69" t="37907" r="64869" b="19173"/>
          <a:stretch/>
        </p:blipFill>
        <p:spPr>
          <a:xfrm>
            <a:off x="8026400" y="114300"/>
            <a:ext cx="2438400" cy="3873910"/>
          </a:xfrm>
          <a:prstGeom prst="rect">
            <a:avLst/>
          </a:prstGeom>
        </p:spPr>
      </p:pic>
      <p:pic>
        <p:nvPicPr>
          <p:cNvPr id="4" name="Picture 3" descr="A blue rectangle with white text&#10;&#10;Description automatically generated with low confidence">
            <a:extLst>
              <a:ext uri="{FF2B5EF4-FFF2-40B4-BE49-F238E27FC236}">
                <a16:creationId xmlns:a16="http://schemas.microsoft.com/office/drawing/2014/main" id="{E99DD974-B85D-ACBE-E147-48D2F0397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0347" y="4267094"/>
            <a:ext cx="2476606" cy="24766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F67141-BC19-24B7-F625-F5989B820315}"/>
              </a:ext>
            </a:extLst>
          </p:cNvPr>
          <p:cNvSpPr txBox="1"/>
          <p:nvPr/>
        </p:nvSpPr>
        <p:spPr>
          <a:xfrm>
            <a:off x="1104900" y="5994400"/>
            <a:ext cx="8311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Products + Programs + People = Mental Wellness</a:t>
            </a:r>
          </a:p>
        </p:txBody>
      </p:sp>
    </p:spTree>
    <p:extLst>
      <p:ext uri="{BB962C8B-B14F-4D97-AF65-F5344CB8AC3E}">
        <p14:creationId xmlns:p14="http://schemas.microsoft.com/office/powerpoint/2010/main" val="37861596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1530E5-14D5-E44C-8168-B9B5ADCA16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6096000" cy="6858001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509E2A3-35AD-3D46-9807-7D18A3FFAABA}"/>
              </a:ext>
            </a:extLst>
          </p:cNvPr>
          <p:cNvSpPr txBox="1">
            <a:spLocks/>
          </p:cNvSpPr>
          <p:nvPr/>
        </p:nvSpPr>
        <p:spPr>
          <a:xfrm>
            <a:off x="557987" y="2097742"/>
            <a:ext cx="5387788" cy="3173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A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500" b="1" dirty="0" err="1">
                <a:solidFill>
                  <a:schemeClr val="bg1"/>
                </a:solidFill>
              </a:rPr>
              <a:t>Venetron</a:t>
            </a:r>
            <a:r>
              <a:rPr lang="en-US" sz="3500" b="1" dirty="0">
                <a:solidFill>
                  <a:schemeClr val="bg1"/>
                </a:solidFill>
              </a:rPr>
              <a:t>® </a:t>
            </a:r>
            <a:br>
              <a:rPr lang="en-US" sz="3500" b="1" dirty="0">
                <a:solidFill>
                  <a:schemeClr val="bg1"/>
                </a:solidFill>
              </a:rPr>
            </a:br>
            <a:r>
              <a:rPr lang="en-US" sz="3500" b="1" dirty="0">
                <a:solidFill>
                  <a:schemeClr val="bg1"/>
                </a:solidFill>
              </a:rPr>
              <a:t>(</a:t>
            </a:r>
            <a:r>
              <a:rPr lang="en-US" sz="3500" b="1" dirty="0" err="1">
                <a:solidFill>
                  <a:schemeClr val="bg1"/>
                </a:solidFill>
              </a:rPr>
              <a:t>Rafuma</a:t>
            </a:r>
            <a:r>
              <a:rPr lang="en-US" sz="3500" b="1" dirty="0">
                <a:solidFill>
                  <a:schemeClr val="bg1"/>
                </a:solidFill>
              </a:rPr>
              <a:t>)</a:t>
            </a:r>
          </a:p>
          <a:p>
            <a:pPr algn="l"/>
            <a:r>
              <a:rPr lang="en-US" sz="3500" b="1" dirty="0">
                <a:solidFill>
                  <a:schemeClr val="bg1"/>
                </a:solidFill>
              </a:rPr>
              <a:t>Mood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56C62A-C907-CA46-83C6-2BA92CBD4A1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1ED936-EF8D-E544-AC61-B8485E1C3D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66"/>
          <a:stretch/>
        </p:blipFill>
        <p:spPr>
          <a:xfrm>
            <a:off x="6225988" y="1119642"/>
            <a:ext cx="5832720" cy="43008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ED235BD-06AA-5848-B239-35CEFE1D258C}"/>
              </a:ext>
            </a:extLst>
          </p:cNvPr>
          <p:cNvSpPr/>
          <p:nvPr/>
        </p:nvSpPr>
        <p:spPr>
          <a:xfrm>
            <a:off x="573753" y="628042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  <a:latin typeface="Montserrat Ligh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</a:t>
            </a:r>
            <a:br>
              <a:rPr lang="en-US" sz="1000" dirty="0">
                <a:solidFill>
                  <a:schemeClr val="bg1">
                    <a:lumMod val="95000"/>
                  </a:schemeClr>
                </a:solidFill>
                <a:latin typeface="Montserrat Light" pitchFamily="2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00" dirty="0">
                <a:solidFill>
                  <a:schemeClr val="bg1">
                    <a:lumMod val="95000"/>
                  </a:schemeClr>
                </a:solidFill>
                <a:latin typeface="Montserrat Ligh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33460372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642EC49-756C-FF40-8EE3-24143C6E6C53}"/>
              </a:ext>
            </a:extLst>
          </p:cNvPr>
          <p:cNvSpPr/>
          <p:nvPr/>
        </p:nvSpPr>
        <p:spPr>
          <a:xfrm>
            <a:off x="545432" y="325374"/>
            <a:ext cx="6096000" cy="16158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500" b="1" dirty="0" err="1">
                <a:solidFill>
                  <a:srgbClr val="7030A0"/>
                </a:solidFill>
                <a:latin typeface="Montserrat" pitchFamily="2" charset="77"/>
              </a:rPr>
              <a:t>Zembrin</a:t>
            </a:r>
            <a:r>
              <a:rPr lang="en-US" sz="2800" dirty="0">
                <a:solidFill>
                  <a:srgbClr val="7030A0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br>
              <a:rPr lang="en-US" sz="2800" dirty="0">
                <a:solidFill>
                  <a:schemeClr val="bg1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Resilience</a:t>
            </a:r>
          </a:p>
          <a:p>
            <a:endParaRPr lang="en-US" dirty="0">
              <a:solidFill>
                <a:schemeClr val="bg1"/>
              </a:solidFill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B650A8-9B59-DA43-B75D-A835841B9689}"/>
              </a:ext>
            </a:extLst>
          </p:cNvPr>
          <p:cNvSpPr txBox="1"/>
          <p:nvPr/>
        </p:nvSpPr>
        <p:spPr>
          <a:xfrm>
            <a:off x="2547460" y="2051693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B0862A-EEE4-D741-ABB5-4E4460236DF6}"/>
              </a:ext>
            </a:extLst>
          </p:cNvPr>
          <p:cNvSpPr/>
          <p:nvPr/>
        </p:nvSpPr>
        <p:spPr>
          <a:xfrm>
            <a:off x="573753" y="628042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  <a:latin typeface="Montserrat Ligh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</a:t>
            </a:r>
            <a:br>
              <a:rPr lang="en-US" sz="1000" dirty="0">
                <a:solidFill>
                  <a:schemeClr val="bg1">
                    <a:lumMod val="95000"/>
                  </a:schemeClr>
                </a:solidFill>
                <a:latin typeface="Montserrat Light" pitchFamily="2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00" dirty="0">
                <a:solidFill>
                  <a:schemeClr val="bg1">
                    <a:lumMod val="95000"/>
                  </a:schemeClr>
                </a:solidFill>
                <a:latin typeface="Montserrat Ligh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This product is not intended to diagnose, treat, cure, or prevent any disease.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1011DE-8139-7442-A0BE-4E64F18D17A3}"/>
              </a:ext>
            </a:extLst>
          </p:cNvPr>
          <p:cNvSpPr/>
          <p:nvPr/>
        </p:nvSpPr>
        <p:spPr>
          <a:xfrm>
            <a:off x="535553" y="920120"/>
            <a:ext cx="66232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2800" dirty="0" err="1">
                <a:solidFill>
                  <a:srgbClr val="7030A0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Kanna</a:t>
            </a:r>
            <a:r>
              <a:rPr lang="en-US" sz="2800" dirty="0">
                <a:solidFill>
                  <a:srgbClr val="7030A0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en-US" sz="2800" i="1" dirty="0" err="1">
                <a:latin typeface="Montserrat Thin" pitchFamily="2" charset="77"/>
              </a:rPr>
              <a:t>Sceletium</a:t>
            </a:r>
            <a:r>
              <a:rPr lang="en-US" sz="2800" i="1" dirty="0">
                <a:latin typeface="Montserrat Thin" pitchFamily="2" charset="77"/>
              </a:rPr>
              <a:t> </a:t>
            </a:r>
            <a:r>
              <a:rPr lang="en-US" sz="2800" i="1" dirty="0" err="1">
                <a:latin typeface="Montserrat Thin" pitchFamily="2" charset="77"/>
              </a:rPr>
              <a:t>tortuosum</a:t>
            </a:r>
            <a:r>
              <a:rPr lang="en-US" sz="2800" dirty="0">
                <a:solidFill>
                  <a:srgbClr val="7030A0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endParaRPr lang="en-CA" sz="2800" dirty="0">
              <a:solidFill>
                <a:srgbClr val="7030A0"/>
              </a:solidFill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E034F4-3597-0A4D-AA0B-F8E559AEBE2B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00EDFB-BAC4-D04F-A7B0-EBB617F3DA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43" t="5842"/>
          <a:stretch/>
        </p:blipFill>
        <p:spPr>
          <a:xfrm>
            <a:off x="396148" y="1996497"/>
            <a:ext cx="2963241" cy="37243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893804-5AF3-BA46-BD40-C11CBCCC9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938" y="2205581"/>
            <a:ext cx="3700753" cy="31547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5EF59B-5725-7B48-9245-AC88FB751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3432" y="1996496"/>
            <a:ext cx="3724315" cy="37243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1F5DAA-7044-C61C-54DF-23F3985C13D6}"/>
              </a:ext>
            </a:extLst>
          </p:cNvPr>
          <p:cNvSpPr txBox="1"/>
          <p:nvPr/>
        </p:nvSpPr>
        <p:spPr>
          <a:xfrm>
            <a:off x="2508131" y="213074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41638930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642EC49-756C-FF40-8EE3-24143C6E6C53}"/>
              </a:ext>
            </a:extLst>
          </p:cNvPr>
          <p:cNvSpPr/>
          <p:nvPr/>
        </p:nvSpPr>
        <p:spPr>
          <a:xfrm>
            <a:off x="400690" y="198622"/>
            <a:ext cx="6096000" cy="63094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500" b="1" dirty="0" err="1">
                <a:latin typeface="Montserrat" pitchFamily="2" charset="77"/>
              </a:rPr>
              <a:t>Zembrin</a:t>
            </a:r>
            <a:r>
              <a:rPr lang="en-US" sz="3500" b="1" dirty="0">
                <a:latin typeface="Montserrat" pitchFamily="2" charset="77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B650A8-9B59-DA43-B75D-A835841B9689}"/>
              </a:ext>
            </a:extLst>
          </p:cNvPr>
          <p:cNvSpPr txBox="1"/>
          <p:nvPr/>
        </p:nvSpPr>
        <p:spPr>
          <a:xfrm>
            <a:off x="2334324" y="222199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B0862A-EEE4-D741-ABB5-4E4460236DF6}"/>
              </a:ext>
            </a:extLst>
          </p:cNvPr>
          <p:cNvSpPr/>
          <p:nvPr/>
        </p:nvSpPr>
        <p:spPr>
          <a:xfrm>
            <a:off x="573753" y="628042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latin typeface="Montserrat Ligh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</a:t>
            </a:r>
            <a:br>
              <a:rPr lang="en-US" sz="1000" dirty="0">
                <a:latin typeface="Montserrat Light" pitchFamily="2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00" dirty="0">
                <a:latin typeface="Montserrat Ligh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This product is not intended to diagnose, treat, cure, or prevent any disease.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1011DE-8139-7442-A0BE-4E64F18D17A3}"/>
              </a:ext>
            </a:extLst>
          </p:cNvPr>
          <p:cNvSpPr/>
          <p:nvPr/>
        </p:nvSpPr>
        <p:spPr>
          <a:xfrm>
            <a:off x="400689" y="791586"/>
            <a:ext cx="569531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Montserrat Ligh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can help in the management of stress in everyday life</a:t>
            </a:r>
          </a:p>
          <a:p>
            <a:endParaRPr lang="en-US" sz="2800" dirty="0">
              <a:latin typeface="Montserrat Ligh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800" dirty="0">
                <a:latin typeface="Montserrat Ligh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A single dose of </a:t>
            </a:r>
            <a:r>
              <a:rPr lang="en-US" sz="2800" dirty="0" err="1">
                <a:latin typeface="Montserrat Ligh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Zembrin</a:t>
            </a:r>
            <a:r>
              <a:rPr lang="en-US" sz="2800" dirty="0">
                <a:latin typeface="Montserrat Ligh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® attenuates reactivity within the part of the brain (amygdala) that responds to threat/stress</a:t>
            </a:r>
          </a:p>
          <a:p>
            <a:endParaRPr lang="en-US" sz="2800" dirty="0"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E034F4-3597-0A4D-AA0B-F8E559AEBE2B}"/>
              </a:ext>
            </a:extLst>
          </p:cNvPr>
          <p:cNvSpPr/>
          <p:nvPr/>
        </p:nvSpPr>
        <p:spPr>
          <a:xfrm>
            <a:off x="6096000" y="12032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9A8EA4-89BB-784A-8F85-5C5D21EDBA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9" t="7449" r="-1" b="1465"/>
          <a:stretch/>
        </p:blipFill>
        <p:spPr>
          <a:xfrm>
            <a:off x="7410316" y="1434070"/>
            <a:ext cx="3294667" cy="50478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E46418-529A-F449-B171-CDFD1DEF7E49}"/>
              </a:ext>
            </a:extLst>
          </p:cNvPr>
          <p:cNvSpPr/>
          <p:nvPr/>
        </p:nvSpPr>
        <p:spPr>
          <a:xfrm>
            <a:off x="6368716" y="37608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9BCD0"/>
                </a:solidFill>
                <a:latin typeface="Montserrat" pitchFamily="2" charset="77"/>
              </a:rPr>
              <a:t>FMRI STUDY RESULTS SHOW REDUCED STRESS RESPONSE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8BE10E-1C99-7D4B-8DF4-E80AFD73C8D7}"/>
              </a:ext>
            </a:extLst>
          </p:cNvPr>
          <p:cNvCxnSpPr>
            <a:cxnSpLocks/>
          </p:cNvCxnSpPr>
          <p:nvPr/>
        </p:nvCxnSpPr>
        <p:spPr>
          <a:xfrm>
            <a:off x="400689" y="1891270"/>
            <a:ext cx="26385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3CBCFBD-E48E-AA4A-1F25-58400CDB27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286"/>
          <a:stretch/>
        </p:blipFill>
        <p:spPr>
          <a:xfrm>
            <a:off x="1764265" y="3347775"/>
            <a:ext cx="2978729" cy="293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648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914EA2-63A5-2241-8A87-0059021CAE63}"/>
              </a:ext>
            </a:extLst>
          </p:cNvPr>
          <p:cNvCxnSpPr>
            <a:cxnSpLocks/>
          </p:cNvCxnSpPr>
          <p:nvPr/>
        </p:nvCxnSpPr>
        <p:spPr>
          <a:xfrm>
            <a:off x="658813" y="2103423"/>
            <a:ext cx="23415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642EC49-756C-FF40-8EE3-24143C6E6C53}"/>
              </a:ext>
            </a:extLst>
          </p:cNvPr>
          <p:cNvSpPr/>
          <p:nvPr/>
        </p:nvSpPr>
        <p:spPr>
          <a:xfrm>
            <a:off x="168442" y="151778"/>
            <a:ext cx="565484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7030A0"/>
                </a:solidFill>
                <a:latin typeface="Montserrat" pitchFamily="2" charset="77"/>
              </a:rPr>
              <a:t>Cognitive  Flexibility = </a:t>
            </a:r>
          </a:p>
          <a:p>
            <a:r>
              <a:rPr lang="en-US" sz="3500" b="1" dirty="0">
                <a:solidFill>
                  <a:srgbClr val="7030A0"/>
                </a:solidFill>
                <a:latin typeface="Montserrat" pitchFamily="2" charset="77"/>
              </a:rPr>
              <a:t>“Resilience”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B0862A-EEE4-D741-ABB5-4E4460236DF6}"/>
              </a:ext>
            </a:extLst>
          </p:cNvPr>
          <p:cNvSpPr/>
          <p:nvPr/>
        </p:nvSpPr>
        <p:spPr>
          <a:xfrm>
            <a:off x="573753" y="628042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rgbClr val="7030A0"/>
                </a:solidFill>
                <a:latin typeface="Montserrat Ligh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</a:t>
            </a:r>
            <a:br>
              <a:rPr lang="en-US" sz="1000" dirty="0">
                <a:solidFill>
                  <a:srgbClr val="7030A0"/>
                </a:solidFill>
                <a:latin typeface="Montserrat Light" pitchFamily="2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00" dirty="0">
                <a:solidFill>
                  <a:srgbClr val="7030A0"/>
                </a:solidFill>
                <a:latin typeface="Montserrat Ligh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This product is not intended to diagnose, treat, cure, or prevent any disease.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1011DE-8139-7442-A0BE-4E64F18D17A3}"/>
              </a:ext>
            </a:extLst>
          </p:cNvPr>
          <p:cNvSpPr/>
          <p:nvPr/>
        </p:nvSpPr>
        <p:spPr>
          <a:xfrm>
            <a:off x="339881" y="1938291"/>
            <a:ext cx="5376451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Montserrat Ligh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Ability to shift attention between two or more tasks and the ability to adapt to rapidly changing directions and intelligently utilize the information. </a:t>
            </a:r>
          </a:p>
          <a:p>
            <a:endParaRPr lang="en-US" dirty="0">
              <a:solidFill>
                <a:srgbClr val="7030A0"/>
              </a:solidFill>
              <a:latin typeface="Montserrat Ligh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rgbClr val="7030A0"/>
                </a:solidFill>
                <a:latin typeface="Montserrat Ligh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Necessary for </a:t>
            </a:r>
            <a:r>
              <a:rPr lang="en-US" b="1" dirty="0">
                <a:solidFill>
                  <a:srgbClr val="7030A0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decision-making, </a:t>
            </a:r>
          </a:p>
          <a:p>
            <a:r>
              <a:rPr lang="en-US" b="1" dirty="0">
                <a:solidFill>
                  <a:srgbClr val="7030A0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impulse</a:t>
            </a:r>
            <a:r>
              <a:rPr lang="en-US" b="1" dirty="0">
                <a:solidFill>
                  <a:srgbClr val="7030A0"/>
                </a:solidFill>
                <a:latin typeface="Montserrat Ligh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control and </a:t>
            </a:r>
            <a:r>
              <a:rPr lang="en-US" b="1" dirty="0">
                <a:solidFill>
                  <a:srgbClr val="7030A0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strategy formation.</a:t>
            </a:r>
          </a:p>
          <a:p>
            <a:endParaRPr lang="en-US" dirty="0">
              <a:solidFill>
                <a:srgbClr val="7030A0"/>
              </a:solidFill>
              <a:latin typeface="Montserrat Ligh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solidFill>
                  <a:srgbClr val="7030A0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CNS </a:t>
            </a:r>
            <a:r>
              <a:rPr lang="en-US" dirty="0" err="1">
                <a:solidFill>
                  <a:srgbClr val="7030A0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VitalSign</a:t>
            </a:r>
            <a:r>
              <a:rPr lang="en-US" baseline="30000" dirty="0">
                <a:solidFill>
                  <a:srgbClr val="7030A0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® </a:t>
            </a:r>
            <a:r>
              <a:rPr lang="en-US" dirty="0">
                <a:solidFill>
                  <a:srgbClr val="7030A0"/>
                </a:solidFill>
                <a:latin typeface="Montserrat Ligh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has been used for testing neurocognitive function by over 5,000 clinicians in 52 countries.</a:t>
            </a:r>
          </a:p>
          <a:p>
            <a:endParaRPr lang="en-US" dirty="0">
              <a:solidFill>
                <a:srgbClr val="7030A0"/>
              </a:solidFill>
              <a:latin typeface="Montserrat Ligh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E034F4-3597-0A4D-AA0B-F8E559AEBE2B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9E5EAC9-2A1C-2B44-9D78-FC76CC8B9C72}"/>
              </a:ext>
            </a:extLst>
          </p:cNvPr>
          <p:cNvSpPr/>
          <p:nvPr/>
        </p:nvSpPr>
        <p:spPr>
          <a:xfrm>
            <a:off x="7509186" y="4205279"/>
            <a:ext cx="986117" cy="1272988"/>
          </a:xfrm>
          <a:prstGeom prst="roundRect">
            <a:avLst>
              <a:gd name="adj" fmla="val 2575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5AEEE5D-2E09-4846-B338-C43495CBC660}"/>
              </a:ext>
            </a:extLst>
          </p:cNvPr>
          <p:cNvSpPr/>
          <p:nvPr/>
        </p:nvSpPr>
        <p:spPr>
          <a:xfrm>
            <a:off x="8574141" y="2250286"/>
            <a:ext cx="986117" cy="3223219"/>
          </a:xfrm>
          <a:prstGeom prst="roundRect">
            <a:avLst>
              <a:gd name="adj" fmla="val 25758"/>
            </a:avLst>
          </a:prstGeom>
          <a:solidFill>
            <a:srgbClr val="09BCD0"/>
          </a:solidFill>
          <a:ln>
            <a:noFill/>
          </a:ln>
          <a:effectLst>
            <a:outerShdw blurRad="241300" dist="38100" dir="16200000" sx="102000" sy="102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311B9AA-6A05-B247-A075-3CC1BCC84C6E}"/>
              </a:ext>
            </a:extLst>
          </p:cNvPr>
          <p:cNvSpPr/>
          <p:nvPr/>
        </p:nvSpPr>
        <p:spPr>
          <a:xfrm>
            <a:off x="9604994" y="3049072"/>
            <a:ext cx="986117" cy="2424433"/>
          </a:xfrm>
          <a:prstGeom prst="roundRect">
            <a:avLst>
              <a:gd name="adj" fmla="val 25758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F2DB00-AB0E-C54C-BA6A-95C9B1C49C38}"/>
              </a:ext>
            </a:extLst>
          </p:cNvPr>
          <p:cNvSpPr/>
          <p:nvPr/>
        </p:nvSpPr>
        <p:spPr>
          <a:xfrm rot="16200000">
            <a:off x="7227282" y="4435462"/>
            <a:ext cx="15747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Baseline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8A64D6-1EED-E84D-A877-FF430B8BC579}"/>
              </a:ext>
            </a:extLst>
          </p:cNvPr>
          <p:cNvSpPr/>
          <p:nvPr/>
        </p:nvSpPr>
        <p:spPr>
          <a:xfrm rot="16200000">
            <a:off x="8260650" y="4404685"/>
            <a:ext cx="1574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Zembrin</a:t>
            </a:r>
            <a:endParaRPr lang="en-US" dirty="0">
              <a:solidFill>
                <a:schemeClr val="bg1"/>
              </a:solidFill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FEB300-4810-8C4F-8CFC-9812B8AD8500}"/>
              </a:ext>
            </a:extLst>
          </p:cNvPr>
          <p:cNvSpPr/>
          <p:nvPr/>
        </p:nvSpPr>
        <p:spPr>
          <a:xfrm rot="16200000">
            <a:off x="9310693" y="4435462"/>
            <a:ext cx="15747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Placebo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59811C-FD20-1349-86DD-D0B66AB4A4A0}"/>
              </a:ext>
            </a:extLst>
          </p:cNvPr>
          <p:cNvSpPr txBox="1"/>
          <p:nvPr/>
        </p:nvSpPr>
        <p:spPr>
          <a:xfrm rot="16200000">
            <a:off x="8774774" y="3950250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116EBA-A1A3-D646-A31E-5FDC9168A4BD}"/>
              </a:ext>
            </a:extLst>
          </p:cNvPr>
          <p:cNvSpPr/>
          <p:nvPr/>
        </p:nvSpPr>
        <p:spPr>
          <a:xfrm>
            <a:off x="7335068" y="3714413"/>
            <a:ext cx="1334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rPr>
              <a:t>35.4</a:t>
            </a:r>
          </a:p>
          <a:p>
            <a:pPr algn="ctr"/>
            <a:endParaRPr lang="en-US" sz="2400" b="1" dirty="0">
              <a:solidFill>
                <a:srgbClr val="09BCD0"/>
              </a:solidFill>
              <a:latin typeface="Montserrat" pitchFamily="2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C4ED9B-CB34-6347-8940-44C0EC420D3D}"/>
              </a:ext>
            </a:extLst>
          </p:cNvPr>
          <p:cNvSpPr/>
          <p:nvPr/>
        </p:nvSpPr>
        <p:spPr>
          <a:xfrm>
            <a:off x="8400023" y="1614019"/>
            <a:ext cx="1334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9BCD0"/>
                </a:solidFill>
                <a:latin typeface="Montserrat" pitchFamily="2" charset="77"/>
              </a:rPr>
              <a:t>60.2*</a:t>
            </a:r>
          </a:p>
          <a:p>
            <a:pPr algn="ctr"/>
            <a:endParaRPr lang="en-US" sz="2400" b="1" dirty="0">
              <a:solidFill>
                <a:srgbClr val="09BCD0"/>
              </a:solidFill>
              <a:latin typeface="Montserrat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562766-7588-3147-97D6-9B9162778080}"/>
              </a:ext>
            </a:extLst>
          </p:cNvPr>
          <p:cNvSpPr/>
          <p:nvPr/>
        </p:nvSpPr>
        <p:spPr>
          <a:xfrm>
            <a:off x="9430875" y="2461369"/>
            <a:ext cx="1334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49.7</a:t>
            </a:r>
          </a:p>
          <a:p>
            <a:pPr algn="ctr"/>
            <a:endParaRPr lang="en-US" sz="2400" b="1" dirty="0">
              <a:solidFill>
                <a:srgbClr val="09BCD0"/>
              </a:solidFill>
              <a:latin typeface="Montserrat" pitchFamily="2" charset="77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D70483-99DF-294B-96CE-079F9A38E1F4}"/>
              </a:ext>
            </a:extLst>
          </p:cNvPr>
          <p:cNvCxnSpPr/>
          <p:nvPr/>
        </p:nvCxnSpPr>
        <p:spPr>
          <a:xfrm>
            <a:off x="7509186" y="5651154"/>
            <a:ext cx="3081925" cy="0"/>
          </a:xfrm>
          <a:prstGeom prst="line">
            <a:avLst/>
          </a:prstGeom>
          <a:ln>
            <a:solidFill>
              <a:srgbClr val="09BC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0BD9AFE-1D9D-204D-B162-B1C6AB56CD27}"/>
              </a:ext>
            </a:extLst>
          </p:cNvPr>
          <p:cNvSpPr/>
          <p:nvPr/>
        </p:nvSpPr>
        <p:spPr>
          <a:xfrm>
            <a:off x="7782527" y="5814031"/>
            <a:ext cx="27229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9BCD0"/>
                </a:solidFill>
                <a:latin typeface="Montserrat" pitchFamily="2" charset="77"/>
              </a:rPr>
              <a:t>3 weeks</a:t>
            </a:r>
          </a:p>
          <a:p>
            <a:pPr algn="ctr"/>
            <a:endParaRPr lang="en-US" sz="2400" b="1" dirty="0">
              <a:solidFill>
                <a:srgbClr val="09BCD0"/>
              </a:solidFill>
              <a:latin typeface="Montserrat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17E34D2-04CB-484E-A014-3473EE81B898}"/>
              </a:ext>
            </a:extLst>
          </p:cNvPr>
          <p:cNvSpPr/>
          <p:nvPr/>
        </p:nvSpPr>
        <p:spPr>
          <a:xfrm>
            <a:off x="5823284" y="6283509"/>
            <a:ext cx="27229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Montserrat" pitchFamily="2" charset="77"/>
              </a:rPr>
              <a:t>*p &lt; 0.022 vs placebo</a:t>
            </a:r>
          </a:p>
          <a:p>
            <a:pPr algn="ctr"/>
            <a:endParaRPr lang="en-US" sz="2400" b="1" dirty="0">
              <a:solidFill>
                <a:srgbClr val="09BCD0"/>
              </a:solidFill>
              <a:latin typeface="Montserrat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AE06B5-3234-1545-9E66-B17012551626}"/>
              </a:ext>
            </a:extLst>
          </p:cNvPr>
          <p:cNvSpPr/>
          <p:nvPr/>
        </p:nvSpPr>
        <p:spPr>
          <a:xfrm rot="16200000">
            <a:off x="5143735" y="3424965"/>
            <a:ext cx="33177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Montserrat" pitchFamily="2" charset="77"/>
              </a:rPr>
              <a:t>Mean percentiles</a:t>
            </a:r>
          </a:p>
          <a:p>
            <a:endParaRPr lang="en-US" sz="2400" b="1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291777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AABA668-12A7-604E-8871-8782779C7BFC}"/>
              </a:ext>
            </a:extLst>
          </p:cNvPr>
          <p:cNvSpPr/>
          <p:nvPr/>
        </p:nvSpPr>
        <p:spPr>
          <a:xfrm>
            <a:off x="3143250" y="0"/>
            <a:ext cx="9048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6F78DD-E62A-5D4F-B8EC-96733FDB8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648" y="1480969"/>
            <a:ext cx="4748398" cy="37849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7F65ED-A763-1045-AD71-665B5A94A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294" y="1536522"/>
            <a:ext cx="4899216" cy="37849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097E63-E382-EC45-998E-8C3FE5A36FCC}"/>
              </a:ext>
            </a:extLst>
          </p:cNvPr>
          <p:cNvSpPr/>
          <p:nvPr/>
        </p:nvSpPr>
        <p:spPr>
          <a:xfrm>
            <a:off x="382360" y="269760"/>
            <a:ext cx="6096000" cy="155427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500" b="1" dirty="0" err="1">
                <a:solidFill>
                  <a:srgbClr val="09BCD0"/>
                </a:solidFill>
                <a:latin typeface="Montserrat" pitchFamily="2" charset="77"/>
              </a:rPr>
              <a:t>Sensoril</a:t>
            </a:r>
            <a:r>
              <a:rPr lang="en-US" sz="3500" b="1" dirty="0">
                <a:solidFill>
                  <a:srgbClr val="09BCD0"/>
                </a:solidFill>
                <a:latin typeface="Montserrat" pitchFamily="2" charset="77"/>
              </a:rPr>
              <a:t>® </a:t>
            </a:r>
            <a:br>
              <a:rPr lang="en-US" sz="3500" b="1" dirty="0">
                <a:solidFill>
                  <a:srgbClr val="09BCD0"/>
                </a:solidFill>
                <a:latin typeface="Montserrat" pitchFamily="2" charset="77"/>
              </a:rPr>
            </a:br>
            <a:r>
              <a:rPr lang="en-US" sz="2500" b="1" dirty="0">
                <a:solidFill>
                  <a:srgbClr val="09BCD0"/>
                </a:solidFill>
                <a:latin typeface="Montserrat" pitchFamily="2" charset="77"/>
              </a:rPr>
              <a:t>(Ashwagandha)</a:t>
            </a:r>
          </a:p>
          <a:p>
            <a:r>
              <a:rPr lang="en-US" sz="3500" b="1" dirty="0">
                <a:solidFill>
                  <a:srgbClr val="09BCD0"/>
                </a:solidFill>
                <a:latin typeface="Montserrat" pitchFamily="2" charset="77"/>
              </a:rPr>
              <a:t>Stress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F0BD9F-6CCD-5E45-9B0E-10A57BDC7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8292" y="3841856"/>
            <a:ext cx="4748398" cy="323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983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9C6369-20E5-014C-B796-4410BBC45C53}"/>
              </a:ext>
            </a:extLst>
          </p:cNvPr>
          <p:cNvSpPr txBox="1">
            <a:spLocks/>
          </p:cNvSpPr>
          <p:nvPr/>
        </p:nvSpPr>
        <p:spPr>
          <a:xfrm>
            <a:off x="556891" y="93318"/>
            <a:ext cx="5945508" cy="3173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A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500" b="1" dirty="0" err="1">
                <a:solidFill>
                  <a:srgbClr val="7030A0"/>
                </a:solidFill>
              </a:rPr>
              <a:t>Relora</a:t>
            </a:r>
            <a:r>
              <a:rPr lang="en-US" sz="3500" b="1" dirty="0">
                <a:solidFill>
                  <a:srgbClr val="7030A0"/>
                </a:solidFill>
              </a:rPr>
              <a:t>® </a:t>
            </a:r>
            <a:br>
              <a:rPr lang="en-US" sz="3500" b="1" dirty="0">
                <a:solidFill>
                  <a:srgbClr val="7030A0"/>
                </a:solidFill>
              </a:rPr>
            </a:br>
            <a:r>
              <a:rPr lang="en-US" sz="2500" b="1" dirty="0">
                <a:solidFill>
                  <a:srgbClr val="7030A0"/>
                </a:solidFill>
              </a:rPr>
              <a:t>(Magnolia &amp; </a:t>
            </a:r>
            <a:r>
              <a:rPr lang="en-US" sz="2500" b="1" dirty="0" err="1">
                <a:solidFill>
                  <a:srgbClr val="7030A0"/>
                </a:solidFill>
              </a:rPr>
              <a:t>Phellodendron</a:t>
            </a:r>
            <a:r>
              <a:rPr lang="en-US" sz="2500" b="1" dirty="0">
                <a:solidFill>
                  <a:srgbClr val="7030A0"/>
                </a:solidFill>
              </a:rPr>
              <a:t>) </a:t>
            </a:r>
          </a:p>
          <a:p>
            <a:pPr algn="l"/>
            <a:r>
              <a:rPr lang="en-US" sz="3500" b="1" dirty="0">
                <a:solidFill>
                  <a:srgbClr val="7030A0"/>
                </a:solidFill>
              </a:rPr>
              <a:t>Tension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7E4046-6ED9-C645-AE68-B26645CBEA93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D9B699-6179-F24B-B36B-8302977781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217" y="1202889"/>
            <a:ext cx="5680534" cy="4778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6165C8-144C-B24A-BD50-287BB6CB69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15870"/>
            <a:ext cx="6468533" cy="26809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50C0D7E-E0C7-9348-A6EB-266CD10232C0}"/>
              </a:ext>
            </a:extLst>
          </p:cNvPr>
          <p:cNvSpPr/>
          <p:nvPr/>
        </p:nvSpPr>
        <p:spPr>
          <a:xfrm>
            <a:off x="573753" y="628042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Montserrat Ligh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</a:t>
            </a:r>
            <a:br>
              <a:rPr lang="en-US" sz="1000" dirty="0">
                <a:solidFill>
                  <a:schemeClr val="bg1"/>
                </a:solidFill>
                <a:latin typeface="Montserrat Light" pitchFamily="2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00" dirty="0">
                <a:solidFill>
                  <a:schemeClr val="bg1"/>
                </a:solidFill>
                <a:latin typeface="Montserrat Ligh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This product is not intended to diagnose, treat, cure, or prevent any disease.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81F3B3E-0908-7A4A-A9FC-75C0F255F6B4}"/>
              </a:ext>
            </a:extLst>
          </p:cNvPr>
          <p:cNvCxnSpPr/>
          <p:nvPr/>
        </p:nvCxnSpPr>
        <p:spPr>
          <a:xfrm>
            <a:off x="0" y="3266824"/>
            <a:ext cx="23563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2054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467CD-212B-250A-7E92-EF0E66156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40" y="123958"/>
            <a:ext cx="3932237" cy="637504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Kids Mood+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7D4D8D-2A5A-7186-2544-3907F1F7D6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12801" y="123958"/>
            <a:ext cx="2779199" cy="277919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AA508-4820-75F3-D381-A0628790B6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6969" y="794127"/>
            <a:ext cx="4844755" cy="5269745"/>
          </a:xfrm>
        </p:spPr>
        <p:txBody>
          <a:bodyPr>
            <a:normAutofit/>
          </a:bodyPr>
          <a:lstStyle/>
          <a:p>
            <a:r>
              <a:rPr lang="en-US" sz="2000" b="1" i="0" u="none" strike="noStrike" dirty="0">
                <a:solidFill>
                  <a:srgbClr val="7030A0"/>
                </a:solidFill>
                <a:effectLst/>
              </a:rPr>
              <a:t>Not “just kids” – and not “just mood”</a:t>
            </a:r>
          </a:p>
          <a:p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Helps normalize serotonin and dopamine activity — the “feel good” neurotransmitters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Balances stress hormones (cortisol)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Supports Resilience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Improves </a:t>
            </a:r>
            <a:r>
              <a:rPr lang="en-US" sz="2000" dirty="0"/>
              <a:t>Focus, Attention, Mood, Listening, Tension, Irritation</a:t>
            </a:r>
          </a:p>
          <a:p>
            <a:endParaRPr lang="en-US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8A8766-06B1-5292-C2FC-93F9DB79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575" y="870629"/>
            <a:ext cx="4316223" cy="43162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AE184F-EEE4-9487-391E-8E37BBFCA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2413" y="5072505"/>
            <a:ext cx="1371599" cy="13715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00691F-DE6E-2C1F-1C4A-A149D1698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7635" y="3152719"/>
            <a:ext cx="1371600" cy="1371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A0494A-3234-DB84-091F-2CE3D524E4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5938" y="5072505"/>
            <a:ext cx="1341549" cy="13415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EBFC69-33AE-C6F2-8467-25402CE75FF2}"/>
              </a:ext>
            </a:extLst>
          </p:cNvPr>
          <p:cNvSpPr txBox="1"/>
          <p:nvPr/>
        </p:nvSpPr>
        <p:spPr>
          <a:xfrm>
            <a:off x="8336320" y="6412603"/>
            <a:ext cx="1112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Rosemary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5413FE-E698-6FD6-CEA9-3CEB540FA79C}"/>
              </a:ext>
            </a:extLst>
          </p:cNvPr>
          <p:cNvSpPr txBox="1"/>
          <p:nvPr/>
        </p:nvSpPr>
        <p:spPr>
          <a:xfrm>
            <a:off x="10387452" y="4524319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Holy Basil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384FDB-9790-3E39-B3C6-1E71524F7885}"/>
              </a:ext>
            </a:extLst>
          </p:cNvPr>
          <p:cNvSpPr txBox="1"/>
          <p:nvPr/>
        </p:nvSpPr>
        <p:spPr>
          <a:xfrm>
            <a:off x="10704835" y="6467480"/>
            <a:ext cx="858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Saffron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8ACBB2-4515-1F12-561D-1B0F45D453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3" y="6123419"/>
            <a:ext cx="1552843" cy="9314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77D327-DBDD-129B-54CA-0A25B456D462}"/>
              </a:ext>
            </a:extLst>
          </p:cNvPr>
          <p:cNvSpPr txBox="1"/>
          <p:nvPr/>
        </p:nvSpPr>
        <p:spPr>
          <a:xfrm>
            <a:off x="5402946" y="6433157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F2A56"/>
                </a:solidFill>
                <a:latin typeface="Aller" panose="020B0503030302020204" pitchFamily="34" charset="0"/>
              </a:rPr>
              <a:t>THE MENTAL WELLNESS COMPANY®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BD1389-AC12-6AD9-122C-54F00839787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2513" b="31662"/>
          <a:stretch/>
        </p:blipFill>
        <p:spPr>
          <a:xfrm>
            <a:off x="137823" y="5156078"/>
            <a:ext cx="3878240" cy="1389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949E58-ECA1-7ACF-F5D5-D511D8FB4BB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769" t="4436" r="5129" b="11720"/>
          <a:stretch/>
        </p:blipFill>
        <p:spPr>
          <a:xfrm>
            <a:off x="8588184" y="0"/>
            <a:ext cx="1320911" cy="111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446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72A6D74-5F34-FE45-B1CE-F0969EF3ED94}"/>
              </a:ext>
            </a:extLst>
          </p:cNvPr>
          <p:cNvSpPr/>
          <p:nvPr/>
        </p:nvSpPr>
        <p:spPr>
          <a:xfrm>
            <a:off x="0" y="-2259"/>
            <a:ext cx="6096000" cy="6860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B628CF-B82D-8345-AADE-89333AF24DA9}"/>
              </a:ext>
            </a:extLst>
          </p:cNvPr>
          <p:cNvSpPr/>
          <p:nvPr/>
        </p:nvSpPr>
        <p:spPr>
          <a:xfrm>
            <a:off x="6904211" y="3481528"/>
            <a:ext cx="5255705" cy="150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95656D-094D-D849-BCAE-B2E71DD6C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643" y="1713986"/>
            <a:ext cx="5255705" cy="29563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812125-AB35-D14B-B36D-485CFF9143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58" t="76958" r="66551" b="5008"/>
          <a:stretch>
            <a:fillRect/>
          </a:stretch>
        </p:blipFill>
        <p:spPr>
          <a:xfrm flipH="1">
            <a:off x="9261594" y="5301787"/>
            <a:ext cx="1143103" cy="455497"/>
          </a:xfrm>
          <a:custGeom>
            <a:avLst/>
            <a:gdLst>
              <a:gd name="connsiteX0" fmla="*/ 92410 w 1364702"/>
              <a:gd name="connsiteY0" fmla="*/ 3 h 455497"/>
              <a:gd name="connsiteX1" fmla="*/ 144128 w 1364702"/>
              <a:gd name="connsiteY1" fmla="*/ 22851 h 455497"/>
              <a:gd name="connsiteX2" fmla="*/ 265041 w 1364702"/>
              <a:gd name="connsiteY2" fmla="*/ 105978 h 455497"/>
              <a:gd name="connsiteX3" fmla="*/ 321718 w 1364702"/>
              <a:gd name="connsiteY3" fmla="*/ 124871 h 455497"/>
              <a:gd name="connsiteX4" fmla="*/ 283933 w 1364702"/>
              <a:gd name="connsiteY4" fmla="*/ 37965 h 455497"/>
              <a:gd name="connsiteX5" fmla="*/ 321718 w 1364702"/>
              <a:gd name="connsiteY5" fmla="*/ 30408 h 455497"/>
              <a:gd name="connsiteX6" fmla="*/ 476637 w 1364702"/>
              <a:gd name="connsiteY6" fmla="*/ 121092 h 455497"/>
              <a:gd name="connsiteX7" fmla="*/ 680677 w 1364702"/>
              <a:gd name="connsiteY7" fmla="*/ 189105 h 455497"/>
              <a:gd name="connsiteX8" fmla="*/ 903609 w 1364702"/>
              <a:gd name="connsiteY8" fmla="*/ 223112 h 455497"/>
              <a:gd name="connsiteX9" fmla="*/ 1050971 w 1364702"/>
              <a:gd name="connsiteY9" fmla="*/ 276011 h 455497"/>
              <a:gd name="connsiteX10" fmla="*/ 1243675 w 1364702"/>
              <a:gd name="connsiteY10" fmla="*/ 344024 h 455497"/>
              <a:gd name="connsiteX11" fmla="*/ 1364588 w 1364702"/>
              <a:gd name="connsiteY11" fmla="*/ 449823 h 455497"/>
              <a:gd name="connsiteX12" fmla="*/ 1262568 w 1364702"/>
              <a:gd name="connsiteY12" fmla="*/ 438487 h 455497"/>
              <a:gd name="connsiteX13" fmla="*/ 1126542 w 1364702"/>
              <a:gd name="connsiteY13" fmla="*/ 423373 h 455497"/>
              <a:gd name="connsiteX14" fmla="*/ 990515 w 1364702"/>
              <a:gd name="connsiteY14" fmla="*/ 389366 h 455497"/>
              <a:gd name="connsiteX15" fmla="*/ 828039 w 1364702"/>
              <a:gd name="connsiteY15" fmla="*/ 381809 h 455497"/>
              <a:gd name="connsiteX16" fmla="*/ 525758 w 1364702"/>
              <a:gd name="connsiteY16" fmla="*/ 453601 h 455497"/>
              <a:gd name="connsiteX17" fmla="*/ 302826 w 1364702"/>
              <a:gd name="connsiteY17" fmla="*/ 400702 h 455497"/>
              <a:gd name="connsiteX18" fmla="*/ 57223 w 1364702"/>
              <a:gd name="connsiteY18" fmla="*/ 226890 h 455497"/>
              <a:gd name="connsiteX19" fmla="*/ 545 w 1364702"/>
              <a:gd name="connsiteY19" fmla="*/ 87085 h 455497"/>
              <a:gd name="connsiteX20" fmla="*/ 76115 w 1364702"/>
              <a:gd name="connsiteY20" fmla="*/ 3958 h 455497"/>
              <a:gd name="connsiteX21" fmla="*/ 92410 w 1364702"/>
              <a:gd name="connsiteY21" fmla="*/ 3 h 455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64702" h="455497">
                <a:moveTo>
                  <a:pt x="92410" y="3"/>
                </a:moveTo>
                <a:cubicBezTo>
                  <a:pt x="107524" y="-174"/>
                  <a:pt x="120512" y="10099"/>
                  <a:pt x="144128" y="22851"/>
                </a:cubicBezTo>
                <a:cubicBezTo>
                  <a:pt x="175616" y="39854"/>
                  <a:pt x="235443" y="88975"/>
                  <a:pt x="265041" y="105978"/>
                </a:cubicBezTo>
                <a:cubicBezTo>
                  <a:pt x="294639" y="122981"/>
                  <a:pt x="318569" y="136206"/>
                  <a:pt x="321718" y="124871"/>
                </a:cubicBezTo>
                <a:cubicBezTo>
                  <a:pt x="324867" y="113536"/>
                  <a:pt x="283933" y="53709"/>
                  <a:pt x="283933" y="37965"/>
                </a:cubicBezTo>
                <a:cubicBezTo>
                  <a:pt x="283933" y="22221"/>
                  <a:pt x="289601" y="16554"/>
                  <a:pt x="321718" y="30408"/>
                </a:cubicBezTo>
                <a:cubicBezTo>
                  <a:pt x="353835" y="44262"/>
                  <a:pt x="416811" y="94643"/>
                  <a:pt x="476637" y="121092"/>
                </a:cubicBezTo>
                <a:cubicBezTo>
                  <a:pt x="536463" y="147541"/>
                  <a:pt x="609515" y="172102"/>
                  <a:pt x="680677" y="189105"/>
                </a:cubicBezTo>
                <a:cubicBezTo>
                  <a:pt x="751839" y="206108"/>
                  <a:pt x="841893" y="208628"/>
                  <a:pt x="903609" y="223112"/>
                </a:cubicBezTo>
                <a:cubicBezTo>
                  <a:pt x="965325" y="237596"/>
                  <a:pt x="994293" y="255859"/>
                  <a:pt x="1050971" y="276011"/>
                </a:cubicBezTo>
                <a:cubicBezTo>
                  <a:pt x="1050971" y="276011"/>
                  <a:pt x="1191406" y="315055"/>
                  <a:pt x="1243675" y="344024"/>
                </a:cubicBezTo>
                <a:cubicBezTo>
                  <a:pt x="1295944" y="372993"/>
                  <a:pt x="1361439" y="434079"/>
                  <a:pt x="1364588" y="449823"/>
                </a:cubicBezTo>
                <a:cubicBezTo>
                  <a:pt x="1367737" y="465567"/>
                  <a:pt x="1305391" y="444155"/>
                  <a:pt x="1262568" y="438487"/>
                </a:cubicBezTo>
                <a:cubicBezTo>
                  <a:pt x="1219745" y="432819"/>
                  <a:pt x="1171884" y="431560"/>
                  <a:pt x="1126542" y="423373"/>
                </a:cubicBezTo>
                <a:cubicBezTo>
                  <a:pt x="1081200" y="415186"/>
                  <a:pt x="1040265" y="396293"/>
                  <a:pt x="990515" y="389366"/>
                </a:cubicBezTo>
                <a:cubicBezTo>
                  <a:pt x="940765" y="382439"/>
                  <a:pt x="905498" y="371103"/>
                  <a:pt x="828039" y="381809"/>
                </a:cubicBezTo>
                <a:cubicBezTo>
                  <a:pt x="750580" y="392515"/>
                  <a:pt x="613293" y="450452"/>
                  <a:pt x="525758" y="453601"/>
                </a:cubicBezTo>
                <a:cubicBezTo>
                  <a:pt x="438222" y="456750"/>
                  <a:pt x="380915" y="438487"/>
                  <a:pt x="302826" y="400702"/>
                </a:cubicBezTo>
                <a:cubicBezTo>
                  <a:pt x="224737" y="362917"/>
                  <a:pt x="107603" y="279159"/>
                  <a:pt x="57223" y="226890"/>
                </a:cubicBezTo>
                <a:cubicBezTo>
                  <a:pt x="6843" y="174621"/>
                  <a:pt x="-2604" y="124240"/>
                  <a:pt x="545" y="87085"/>
                </a:cubicBezTo>
                <a:cubicBezTo>
                  <a:pt x="3694" y="49930"/>
                  <a:pt x="52185" y="14664"/>
                  <a:pt x="76115" y="3958"/>
                </a:cubicBezTo>
                <a:cubicBezTo>
                  <a:pt x="82098" y="1282"/>
                  <a:pt x="87372" y="62"/>
                  <a:pt x="92410" y="3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80FDE5-8A30-F047-82A9-70683A391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 l="3058" t="76958" r="66551" b="5008"/>
          <a:stretch>
            <a:fillRect/>
          </a:stretch>
        </p:blipFill>
        <p:spPr>
          <a:xfrm flipH="1">
            <a:off x="7883431" y="6375848"/>
            <a:ext cx="670053" cy="266999"/>
          </a:xfrm>
          <a:custGeom>
            <a:avLst/>
            <a:gdLst>
              <a:gd name="connsiteX0" fmla="*/ 92410 w 1364702"/>
              <a:gd name="connsiteY0" fmla="*/ 3 h 455497"/>
              <a:gd name="connsiteX1" fmla="*/ 144128 w 1364702"/>
              <a:gd name="connsiteY1" fmla="*/ 22851 h 455497"/>
              <a:gd name="connsiteX2" fmla="*/ 265041 w 1364702"/>
              <a:gd name="connsiteY2" fmla="*/ 105978 h 455497"/>
              <a:gd name="connsiteX3" fmla="*/ 321718 w 1364702"/>
              <a:gd name="connsiteY3" fmla="*/ 124871 h 455497"/>
              <a:gd name="connsiteX4" fmla="*/ 283933 w 1364702"/>
              <a:gd name="connsiteY4" fmla="*/ 37965 h 455497"/>
              <a:gd name="connsiteX5" fmla="*/ 321718 w 1364702"/>
              <a:gd name="connsiteY5" fmla="*/ 30408 h 455497"/>
              <a:gd name="connsiteX6" fmla="*/ 476637 w 1364702"/>
              <a:gd name="connsiteY6" fmla="*/ 121092 h 455497"/>
              <a:gd name="connsiteX7" fmla="*/ 680677 w 1364702"/>
              <a:gd name="connsiteY7" fmla="*/ 189105 h 455497"/>
              <a:gd name="connsiteX8" fmla="*/ 903609 w 1364702"/>
              <a:gd name="connsiteY8" fmla="*/ 223112 h 455497"/>
              <a:gd name="connsiteX9" fmla="*/ 1050971 w 1364702"/>
              <a:gd name="connsiteY9" fmla="*/ 276011 h 455497"/>
              <a:gd name="connsiteX10" fmla="*/ 1243675 w 1364702"/>
              <a:gd name="connsiteY10" fmla="*/ 344024 h 455497"/>
              <a:gd name="connsiteX11" fmla="*/ 1364588 w 1364702"/>
              <a:gd name="connsiteY11" fmla="*/ 449823 h 455497"/>
              <a:gd name="connsiteX12" fmla="*/ 1262568 w 1364702"/>
              <a:gd name="connsiteY12" fmla="*/ 438487 h 455497"/>
              <a:gd name="connsiteX13" fmla="*/ 1126542 w 1364702"/>
              <a:gd name="connsiteY13" fmla="*/ 423373 h 455497"/>
              <a:gd name="connsiteX14" fmla="*/ 990515 w 1364702"/>
              <a:gd name="connsiteY14" fmla="*/ 389366 h 455497"/>
              <a:gd name="connsiteX15" fmla="*/ 828039 w 1364702"/>
              <a:gd name="connsiteY15" fmla="*/ 381809 h 455497"/>
              <a:gd name="connsiteX16" fmla="*/ 525758 w 1364702"/>
              <a:gd name="connsiteY16" fmla="*/ 453601 h 455497"/>
              <a:gd name="connsiteX17" fmla="*/ 302826 w 1364702"/>
              <a:gd name="connsiteY17" fmla="*/ 400702 h 455497"/>
              <a:gd name="connsiteX18" fmla="*/ 57223 w 1364702"/>
              <a:gd name="connsiteY18" fmla="*/ 226890 h 455497"/>
              <a:gd name="connsiteX19" fmla="*/ 545 w 1364702"/>
              <a:gd name="connsiteY19" fmla="*/ 87085 h 455497"/>
              <a:gd name="connsiteX20" fmla="*/ 76115 w 1364702"/>
              <a:gd name="connsiteY20" fmla="*/ 3958 h 455497"/>
              <a:gd name="connsiteX21" fmla="*/ 92410 w 1364702"/>
              <a:gd name="connsiteY21" fmla="*/ 3 h 455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64702" h="455497">
                <a:moveTo>
                  <a:pt x="92410" y="3"/>
                </a:moveTo>
                <a:cubicBezTo>
                  <a:pt x="107524" y="-174"/>
                  <a:pt x="120512" y="10099"/>
                  <a:pt x="144128" y="22851"/>
                </a:cubicBezTo>
                <a:cubicBezTo>
                  <a:pt x="175616" y="39854"/>
                  <a:pt x="235443" y="88975"/>
                  <a:pt x="265041" y="105978"/>
                </a:cubicBezTo>
                <a:cubicBezTo>
                  <a:pt x="294639" y="122981"/>
                  <a:pt x="318569" y="136206"/>
                  <a:pt x="321718" y="124871"/>
                </a:cubicBezTo>
                <a:cubicBezTo>
                  <a:pt x="324867" y="113536"/>
                  <a:pt x="283933" y="53709"/>
                  <a:pt x="283933" y="37965"/>
                </a:cubicBezTo>
                <a:cubicBezTo>
                  <a:pt x="283933" y="22221"/>
                  <a:pt x="289601" y="16554"/>
                  <a:pt x="321718" y="30408"/>
                </a:cubicBezTo>
                <a:cubicBezTo>
                  <a:pt x="353835" y="44262"/>
                  <a:pt x="416811" y="94643"/>
                  <a:pt x="476637" y="121092"/>
                </a:cubicBezTo>
                <a:cubicBezTo>
                  <a:pt x="536463" y="147541"/>
                  <a:pt x="609515" y="172102"/>
                  <a:pt x="680677" y="189105"/>
                </a:cubicBezTo>
                <a:cubicBezTo>
                  <a:pt x="751839" y="206108"/>
                  <a:pt x="841893" y="208628"/>
                  <a:pt x="903609" y="223112"/>
                </a:cubicBezTo>
                <a:cubicBezTo>
                  <a:pt x="965325" y="237596"/>
                  <a:pt x="994293" y="255859"/>
                  <a:pt x="1050971" y="276011"/>
                </a:cubicBezTo>
                <a:cubicBezTo>
                  <a:pt x="1050971" y="276011"/>
                  <a:pt x="1191406" y="315055"/>
                  <a:pt x="1243675" y="344024"/>
                </a:cubicBezTo>
                <a:cubicBezTo>
                  <a:pt x="1295944" y="372993"/>
                  <a:pt x="1361439" y="434079"/>
                  <a:pt x="1364588" y="449823"/>
                </a:cubicBezTo>
                <a:cubicBezTo>
                  <a:pt x="1367737" y="465567"/>
                  <a:pt x="1305391" y="444155"/>
                  <a:pt x="1262568" y="438487"/>
                </a:cubicBezTo>
                <a:cubicBezTo>
                  <a:pt x="1219745" y="432819"/>
                  <a:pt x="1171884" y="431560"/>
                  <a:pt x="1126542" y="423373"/>
                </a:cubicBezTo>
                <a:cubicBezTo>
                  <a:pt x="1081200" y="415186"/>
                  <a:pt x="1040265" y="396293"/>
                  <a:pt x="990515" y="389366"/>
                </a:cubicBezTo>
                <a:cubicBezTo>
                  <a:pt x="940765" y="382439"/>
                  <a:pt x="905498" y="371103"/>
                  <a:pt x="828039" y="381809"/>
                </a:cubicBezTo>
                <a:cubicBezTo>
                  <a:pt x="750580" y="392515"/>
                  <a:pt x="613293" y="450452"/>
                  <a:pt x="525758" y="453601"/>
                </a:cubicBezTo>
                <a:cubicBezTo>
                  <a:pt x="438222" y="456750"/>
                  <a:pt x="380915" y="438487"/>
                  <a:pt x="302826" y="400702"/>
                </a:cubicBezTo>
                <a:cubicBezTo>
                  <a:pt x="224737" y="362917"/>
                  <a:pt x="107603" y="279159"/>
                  <a:pt x="57223" y="226890"/>
                </a:cubicBezTo>
                <a:cubicBezTo>
                  <a:pt x="6843" y="174621"/>
                  <a:pt x="-2604" y="124240"/>
                  <a:pt x="545" y="87085"/>
                </a:cubicBezTo>
                <a:cubicBezTo>
                  <a:pt x="3694" y="49930"/>
                  <a:pt x="52185" y="14664"/>
                  <a:pt x="76115" y="3958"/>
                </a:cubicBezTo>
                <a:cubicBezTo>
                  <a:pt x="82098" y="1282"/>
                  <a:pt x="87372" y="62"/>
                  <a:pt x="92410" y="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5ADB5D-B9CA-3E4D-AB0A-70D1BE55D2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44" y="72598"/>
            <a:ext cx="5501355" cy="23513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63065B-E19D-094D-884C-2811A335E7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287" y="4872494"/>
            <a:ext cx="5527914" cy="1912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AD2E43-E179-524D-909C-7FBA846F6C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952" y="2579050"/>
            <a:ext cx="5515461" cy="235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915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67A3E98-48C3-A64F-8085-E4B4D34CBAA7}"/>
              </a:ext>
            </a:extLst>
          </p:cNvPr>
          <p:cNvSpPr/>
          <p:nvPr/>
        </p:nvSpPr>
        <p:spPr>
          <a:xfrm>
            <a:off x="0" y="1"/>
            <a:ext cx="12192000" cy="2009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CAC72B-78D9-F242-8C45-A2ABF12EAB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8890" y="1101011"/>
            <a:ext cx="723895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BBD9B9-35AF-E043-8021-A5E4D0E21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9655" y="452986"/>
            <a:ext cx="1402999" cy="11036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60FF2D-8492-6F44-A542-A2CCAE49E414}"/>
              </a:ext>
            </a:extLst>
          </p:cNvPr>
          <p:cNvSpPr/>
          <p:nvPr/>
        </p:nvSpPr>
        <p:spPr>
          <a:xfrm>
            <a:off x="4258840" y="82944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Montserrat Black" pitchFamily="2" charset="77"/>
                <a:ea typeface="Verdana"/>
                <a:cs typeface="Verdana"/>
              </a:rPr>
              <a:t>KIDS SAW IMPROVEMENTS </a:t>
            </a:r>
          </a:p>
          <a:p>
            <a:r>
              <a:rPr lang="en-US" dirty="0">
                <a:latin typeface="Montserrat Black" pitchFamily="2" charset="77"/>
                <a:ea typeface="Verdana"/>
                <a:cs typeface="Verdana"/>
              </a:rPr>
              <a:t>IN FOCUS, MOOD </a:t>
            </a:r>
          </a:p>
          <a:p>
            <a:r>
              <a:rPr lang="en-US" dirty="0">
                <a:latin typeface="Montserrat Black" pitchFamily="2" charset="77"/>
                <a:ea typeface="Verdana"/>
                <a:cs typeface="Verdana"/>
              </a:rPr>
              <a:t>AND MENTAL PERFORMANCE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830913-1AF0-BB4F-9B95-A7FA2E7E3567}"/>
              </a:ext>
            </a:extLst>
          </p:cNvPr>
          <p:cNvSpPr/>
          <p:nvPr/>
        </p:nvSpPr>
        <p:spPr>
          <a:xfrm>
            <a:off x="568699" y="475499"/>
            <a:ext cx="398057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dirty="0">
                <a:solidFill>
                  <a:srgbClr val="B1DFC6"/>
                </a:solidFill>
                <a:latin typeface="Montserrat Black" pitchFamily="2" charset="77"/>
                <a:ea typeface="Verdana"/>
                <a:cs typeface="Verdana"/>
              </a:rPr>
              <a:t>10/10 </a:t>
            </a:r>
            <a:endParaRPr lang="en-CA" sz="10000" b="1" dirty="0">
              <a:solidFill>
                <a:srgbClr val="B1DFC6"/>
              </a:solidFill>
              <a:latin typeface="Montserrat Black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F47718-BE80-0148-BE0F-C4A50913AF38}"/>
              </a:ext>
            </a:extLst>
          </p:cNvPr>
          <p:cNvSpPr/>
          <p:nvPr/>
        </p:nvSpPr>
        <p:spPr>
          <a:xfrm>
            <a:off x="568699" y="2087922"/>
            <a:ext cx="6096000" cy="467820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Montserrat" pitchFamily="2" charset="77"/>
                <a:ea typeface="Verdana"/>
                <a:cs typeface="Verdana"/>
              </a:rPr>
              <a:t>Proprietary Blend (54 mg): </a:t>
            </a:r>
          </a:p>
          <a:p>
            <a:endParaRPr lang="en-US" sz="1000" dirty="0">
              <a:latin typeface="Montserrat" pitchFamily="2" charset="77"/>
              <a:ea typeface="Verdana"/>
              <a:cs typeface="Verdana"/>
            </a:endParaRPr>
          </a:p>
          <a:p>
            <a:pPr marL="342900" indent="-342900"/>
            <a:r>
              <a:rPr lang="en-US" dirty="0" err="1">
                <a:latin typeface="Montserrat" pitchFamily="2" charset="77"/>
                <a:ea typeface="Verdana"/>
                <a:cs typeface="Verdana"/>
              </a:rPr>
              <a:t>Affron</a:t>
            </a:r>
            <a:r>
              <a:rPr lang="en-US" dirty="0">
                <a:latin typeface="Montserrat" pitchFamily="2" charset="77"/>
                <a:ea typeface="Verdana"/>
                <a:cs typeface="Verdana"/>
              </a:rPr>
              <a:t>® </a:t>
            </a:r>
          </a:p>
          <a:p>
            <a:pPr marL="342900" indent="-342900"/>
            <a:r>
              <a:rPr lang="en-US" dirty="0">
                <a:latin typeface="Montserrat" pitchFamily="2" charset="77"/>
                <a:ea typeface="Verdana"/>
                <a:cs typeface="Verdana"/>
              </a:rPr>
              <a:t>standardized Saffron </a:t>
            </a:r>
          </a:p>
          <a:p>
            <a:pPr marL="342900" indent="-342900"/>
            <a:r>
              <a:rPr lang="en-US" dirty="0">
                <a:latin typeface="Montserrat" pitchFamily="2" charset="77"/>
                <a:ea typeface="Verdana"/>
                <a:cs typeface="Verdana"/>
              </a:rPr>
              <a:t>(Crocus sativus L.) Stigma extract</a:t>
            </a:r>
          </a:p>
          <a:p>
            <a:pPr marL="342900" indent="-342900"/>
            <a:endParaRPr lang="en-US" sz="1000" dirty="0">
              <a:latin typeface="Montserrat" pitchFamily="2" charset="77"/>
              <a:ea typeface="Verdana"/>
              <a:cs typeface="Verdana"/>
            </a:endParaRPr>
          </a:p>
          <a:p>
            <a:pPr marL="342900" indent="-342900"/>
            <a:r>
              <a:rPr lang="en-US" dirty="0" err="1">
                <a:latin typeface="Montserrat" pitchFamily="2" charset="77"/>
                <a:ea typeface="Verdana"/>
                <a:cs typeface="Verdana"/>
              </a:rPr>
              <a:t>Tulsi</a:t>
            </a:r>
            <a:r>
              <a:rPr lang="en-US" dirty="0">
                <a:latin typeface="Montserrat" pitchFamily="2" charset="77"/>
                <a:ea typeface="Verdana"/>
                <a:cs typeface="Verdana"/>
              </a:rPr>
              <a:t> Holy Basil </a:t>
            </a:r>
          </a:p>
          <a:p>
            <a:pPr marL="342900" indent="-342900"/>
            <a:r>
              <a:rPr lang="en-US" dirty="0">
                <a:latin typeface="Montserrat" pitchFamily="2" charset="77"/>
                <a:ea typeface="Verdana"/>
                <a:cs typeface="Verdana"/>
              </a:rPr>
              <a:t>(</a:t>
            </a:r>
            <a:r>
              <a:rPr lang="en-US" dirty="0" err="1">
                <a:latin typeface="Montserrat" pitchFamily="2" charset="77"/>
                <a:ea typeface="Verdana"/>
                <a:cs typeface="Verdana"/>
              </a:rPr>
              <a:t>Ocimum</a:t>
            </a:r>
            <a:r>
              <a:rPr lang="en-US" dirty="0">
                <a:latin typeface="Montserrat" pitchFamily="2" charset="77"/>
                <a:ea typeface="Verdana"/>
                <a:cs typeface="Verdana"/>
              </a:rPr>
              <a:t> sanctum) Leaf extract</a:t>
            </a:r>
          </a:p>
          <a:p>
            <a:pPr marL="342900" indent="-342900"/>
            <a:endParaRPr lang="en-US" sz="1000" dirty="0">
              <a:latin typeface="Montserrat" pitchFamily="2" charset="77"/>
            </a:endParaRPr>
          </a:p>
          <a:p>
            <a:pPr marL="342900" indent="-342900"/>
            <a:r>
              <a:rPr lang="en-US" dirty="0">
                <a:latin typeface="Montserrat" pitchFamily="2" charset="77"/>
                <a:ea typeface="Verdana"/>
                <a:cs typeface="Verdana"/>
              </a:rPr>
              <a:t>Rosemary </a:t>
            </a:r>
          </a:p>
          <a:p>
            <a:pPr marL="342900" indent="-342900"/>
            <a:r>
              <a:rPr lang="en-US" dirty="0">
                <a:latin typeface="Montserrat" pitchFamily="2" charset="77"/>
              </a:rPr>
              <a:t>(Rosmarinus officinalis) Leaf extract</a:t>
            </a:r>
          </a:p>
          <a:p>
            <a:pPr marL="342900" indent="-342900"/>
            <a:endParaRPr lang="en-US" sz="1000" dirty="0">
              <a:latin typeface="Montserrat" pitchFamily="2" charset="77"/>
              <a:ea typeface="Verdana"/>
              <a:cs typeface="Verdana"/>
            </a:endParaRPr>
          </a:p>
          <a:p>
            <a:pPr marL="342900" indent="-342900"/>
            <a:r>
              <a:rPr lang="en-US" dirty="0">
                <a:latin typeface="Montserrat" pitchFamily="2" charset="77"/>
                <a:ea typeface="Verdana"/>
                <a:cs typeface="Verdana"/>
              </a:rPr>
              <a:t>Oregano </a:t>
            </a:r>
          </a:p>
          <a:p>
            <a:pPr marL="342900" indent="-342900"/>
            <a:r>
              <a:rPr lang="en-US" dirty="0">
                <a:latin typeface="Montserrat" pitchFamily="2" charset="77"/>
                <a:ea typeface="Verdana"/>
                <a:cs typeface="Verdana"/>
              </a:rPr>
              <a:t>(</a:t>
            </a:r>
            <a:r>
              <a:rPr lang="en-US" dirty="0" err="1">
                <a:latin typeface="Montserrat" pitchFamily="2" charset="77"/>
                <a:ea typeface="Verdana"/>
                <a:cs typeface="Verdana"/>
              </a:rPr>
              <a:t>Origanum</a:t>
            </a:r>
            <a:r>
              <a:rPr lang="en-US" dirty="0">
                <a:latin typeface="Montserrat" pitchFamily="2" charset="77"/>
                <a:ea typeface="Verdana"/>
                <a:cs typeface="Verdana"/>
              </a:rPr>
              <a:t> vulgare) </a:t>
            </a:r>
          </a:p>
          <a:p>
            <a:pPr marL="342900" indent="-342900"/>
            <a:endParaRPr lang="en-US" dirty="0">
              <a:latin typeface="Montserrat" pitchFamily="2" charset="77"/>
              <a:ea typeface="Verdana"/>
              <a:cs typeface="Verdana"/>
            </a:endParaRPr>
          </a:p>
          <a:p>
            <a:pPr marL="342900" indent="-342900"/>
            <a:r>
              <a:rPr lang="en-US" dirty="0">
                <a:latin typeface="Montserrat" pitchFamily="2" charset="77"/>
                <a:ea typeface="Verdana"/>
                <a:cs typeface="Verdana"/>
              </a:rPr>
              <a:t>Leaf extract Clove </a:t>
            </a:r>
          </a:p>
          <a:p>
            <a:pPr marL="342900" indent="-342900"/>
            <a:r>
              <a:rPr lang="en-US" dirty="0">
                <a:latin typeface="Montserrat" pitchFamily="2" charset="77"/>
                <a:ea typeface="Verdana"/>
                <a:cs typeface="Verdana"/>
              </a:rPr>
              <a:t>(</a:t>
            </a:r>
            <a:r>
              <a:rPr lang="en-US" dirty="0" err="1">
                <a:latin typeface="Montserrat" pitchFamily="2" charset="77"/>
                <a:ea typeface="Verdana"/>
                <a:cs typeface="Verdana"/>
              </a:rPr>
              <a:t>Syzygium</a:t>
            </a:r>
            <a:r>
              <a:rPr lang="en-US" dirty="0">
                <a:latin typeface="Montserrat" pitchFamily="2" charset="77"/>
                <a:ea typeface="Verdana"/>
                <a:cs typeface="Verdana"/>
              </a:rPr>
              <a:t> </a:t>
            </a:r>
            <a:r>
              <a:rPr lang="en-US" dirty="0" err="1">
                <a:latin typeface="Montserrat" pitchFamily="2" charset="77"/>
                <a:ea typeface="Verdana"/>
                <a:cs typeface="Verdana"/>
              </a:rPr>
              <a:t>aromaticum</a:t>
            </a:r>
            <a:r>
              <a:rPr lang="en-US" dirty="0">
                <a:latin typeface="Montserrat" pitchFamily="2" charset="77"/>
                <a:ea typeface="Verdana"/>
                <a:cs typeface="Verdana"/>
              </a:rPr>
              <a:t>) </a:t>
            </a:r>
          </a:p>
          <a:p>
            <a:pPr marL="342900" indent="-342900"/>
            <a:r>
              <a:rPr lang="en-US" dirty="0">
                <a:latin typeface="Montserrat" pitchFamily="2" charset="77"/>
                <a:ea typeface="Verdana"/>
                <a:cs typeface="Verdana"/>
              </a:rPr>
              <a:t>Flower extract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72D3D2-F5A5-0B47-9A3B-CE4D66DCC68D}"/>
              </a:ext>
            </a:extLst>
          </p:cNvPr>
          <p:cNvSpPr/>
          <p:nvPr/>
        </p:nvSpPr>
        <p:spPr>
          <a:xfrm>
            <a:off x="5527301" y="2110241"/>
            <a:ext cx="6096000" cy="455509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Montserrat" pitchFamily="2" charset="77"/>
                <a:ea typeface="Verdana"/>
                <a:cs typeface="Verdana"/>
              </a:rPr>
              <a:t>Delivery Base: </a:t>
            </a:r>
          </a:p>
          <a:p>
            <a:endParaRPr lang="en-US" sz="1000" dirty="0">
              <a:latin typeface="Montserrat" pitchFamily="2" charset="77"/>
              <a:ea typeface="Verdana"/>
              <a:cs typeface="Verdana"/>
            </a:endParaRPr>
          </a:p>
          <a:p>
            <a:pPr marL="342900" indent="-342900"/>
            <a:r>
              <a:rPr lang="en-US" dirty="0" err="1">
                <a:latin typeface="Montserrat" pitchFamily="2" charset="77"/>
                <a:ea typeface="Verdana"/>
                <a:cs typeface="Verdana"/>
              </a:rPr>
              <a:t>IsoFiberTM</a:t>
            </a:r>
            <a:r>
              <a:rPr lang="en-US" dirty="0">
                <a:latin typeface="Montserrat" pitchFamily="2" charset="77"/>
                <a:ea typeface="Verdana"/>
                <a:cs typeface="Verdana"/>
              </a:rPr>
              <a:t> </a:t>
            </a:r>
          </a:p>
          <a:p>
            <a:pPr marL="342900" indent="-342900"/>
            <a:r>
              <a:rPr lang="en-US" dirty="0">
                <a:latin typeface="Montserrat" pitchFamily="2" charset="77"/>
                <a:ea typeface="Verdana"/>
                <a:cs typeface="Verdana"/>
              </a:rPr>
              <a:t>Prebiotic Fiber </a:t>
            </a:r>
          </a:p>
          <a:p>
            <a:pPr marL="342900" indent="-342900"/>
            <a:r>
              <a:rPr lang="en-US" dirty="0">
                <a:latin typeface="Montserrat" pitchFamily="2" charset="77"/>
                <a:ea typeface="Verdana"/>
                <a:cs typeface="Verdana"/>
              </a:rPr>
              <a:t>(iso-</a:t>
            </a:r>
            <a:r>
              <a:rPr lang="en-US" dirty="0" err="1">
                <a:latin typeface="Montserrat" pitchFamily="2" charset="77"/>
                <a:ea typeface="Verdana"/>
                <a:cs typeface="Verdana"/>
              </a:rPr>
              <a:t>malto</a:t>
            </a:r>
            <a:r>
              <a:rPr lang="en-US" dirty="0">
                <a:latin typeface="Montserrat" pitchFamily="2" charset="77"/>
                <a:ea typeface="Verdana"/>
                <a:cs typeface="Verdana"/>
              </a:rPr>
              <a:t>-oligosaccharides)</a:t>
            </a:r>
          </a:p>
          <a:p>
            <a:pPr marL="342900" indent="-342900"/>
            <a:endParaRPr lang="en-US" sz="1000" dirty="0">
              <a:latin typeface="Montserrat" pitchFamily="2" charset="77"/>
              <a:ea typeface="Verdana"/>
              <a:cs typeface="Verdana"/>
            </a:endParaRPr>
          </a:p>
          <a:p>
            <a:pPr marL="342900" indent="-342900"/>
            <a:r>
              <a:rPr lang="en-US" dirty="0">
                <a:latin typeface="Montserrat" pitchFamily="2" charset="77"/>
                <a:ea typeface="Verdana"/>
                <a:cs typeface="Verdana"/>
              </a:rPr>
              <a:t>Natural Sweetener Blend </a:t>
            </a:r>
          </a:p>
          <a:p>
            <a:pPr marL="342900" indent="-342900"/>
            <a:r>
              <a:rPr lang="en-US" dirty="0">
                <a:latin typeface="Montserrat" pitchFamily="2" charset="77"/>
                <a:ea typeface="Verdana"/>
                <a:cs typeface="Verdana"/>
              </a:rPr>
              <a:t>(Xylitol, Erythritol, Stevia Leaf extract)</a:t>
            </a:r>
          </a:p>
          <a:p>
            <a:pPr marL="342900" indent="-342900"/>
            <a:endParaRPr lang="en-US" sz="1000" dirty="0"/>
          </a:p>
          <a:p>
            <a:pPr marL="342900" indent="-342900"/>
            <a:r>
              <a:rPr lang="en-US" dirty="0">
                <a:latin typeface="Montserrat" pitchFamily="2" charset="77"/>
                <a:ea typeface="Verdana"/>
                <a:cs typeface="Verdana"/>
              </a:rPr>
              <a:t>Natural Fruit Flavors Blend </a:t>
            </a:r>
          </a:p>
          <a:p>
            <a:pPr marL="342900" indent="-342900"/>
            <a:r>
              <a:rPr lang="en-US" dirty="0">
                <a:latin typeface="Montserrat" pitchFamily="2" charset="77"/>
                <a:ea typeface="Verdana"/>
                <a:cs typeface="Verdana"/>
              </a:rPr>
              <a:t>(orange fruit, grapefruit, lemon fruit, </a:t>
            </a:r>
          </a:p>
          <a:p>
            <a:pPr marL="342900" indent="-342900"/>
            <a:r>
              <a:rPr lang="en-US" dirty="0">
                <a:latin typeface="Montserrat" pitchFamily="2" charset="77"/>
                <a:ea typeface="Verdana"/>
                <a:cs typeface="Verdana"/>
              </a:rPr>
              <a:t>vanilla, turmeric, citric acid)</a:t>
            </a:r>
          </a:p>
          <a:p>
            <a:pPr marL="342900" indent="-342900"/>
            <a:endParaRPr lang="en-US" sz="1000" dirty="0">
              <a:ea typeface="Verdana"/>
              <a:cs typeface="Verdana"/>
            </a:endParaRPr>
          </a:p>
          <a:p>
            <a:pPr marL="342900" indent="-342900"/>
            <a:r>
              <a:rPr lang="en-US" dirty="0">
                <a:latin typeface="Montserrat" pitchFamily="2" charset="77"/>
                <a:ea typeface="Verdana"/>
                <a:cs typeface="Verdana"/>
              </a:rPr>
              <a:t>Plant Cellulose </a:t>
            </a:r>
          </a:p>
          <a:p>
            <a:pPr marL="342900" indent="-342900"/>
            <a:r>
              <a:rPr lang="en-US" dirty="0">
                <a:latin typeface="Montserrat" pitchFamily="2" charset="77"/>
                <a:ea typeface="Verdana"/>
                <a:cs typeface="Verdana"/>
              </a:rPr>
              <a:t>(to improve dissolution)</a:t>
            </a:r>
          </a:p>
          <a:p>
            <a:pPr marL="342900" indent="-342900"/>
            <a:endParaRPr lang="en-US" sz="1000" dirty="0"/>
          </a:p>
          <a:p>
            <a:pPr marL="342900" indent="-342900"/>
            <a:r>
              <a:rPr lang="en-US" dirty="0">
                <a:latin typeface="Montserrat" pitchFamily="2" charset="77"/>
                <a:ea typeface="Verdana"/>
                <a:cs typeface="Verdana"/>
              </a:rPr>
              <a:t>Rice Hull Concentrate </a:t>
            </a:r>
          </a:p>
          <a:p>
            <a:pPr marL="342900" indent="-342900"/>
            <a:r>
              <a:rPr lang="en-US" dirty="0">
                <a:latin typeface="Montserrat" pitchFamily="2" charset="77"/>
                <a:ea typeface="Verdana"/>
                <a:cs typeface="Verdana"/>
              </a:rPr>
              <a:t>(to reduce clumping)</a:t>
            </a:r>
          </a:p>
        </p:txBody>
      </p:sp>
    </p:spTree>
    <p:extLst>
      <p:ext uri="{BB962C8B-B14F-4D97-AF65-F5344CB8AC3E}">
        <p14:creationId xmlns:p14="http://schemas.microsoft.com/office/powerpoint/2010/main" val="6241192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2C1BF6-3272-F843-B7F6-1D26E622A08B}"/>
              </a:ext>
            </a:extLst>
          </p:cNvPr>
          <p:cNvSpPr/>
          <p:nvPr/>
        </p:nvSpPr>
        <p:spPr>
          <a:xfrm>
            <a:off x="546201" y="0"/>
            <a:ext cx="1109959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45E578-2E0B-1847-8C10-5CF396C45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72" y="508437"/>
            <a:ext cx="7788166" cy="5841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225A11-B782-1848-8E88-215C1FFE6B72}"/>
              </a:ext>
            </a:extLst>
          </p:cNvPr>
          <p:cNvSpPr txBox="1"/>
          <p:nvPr/>
        </p:nvSpPr>
        <p:spPr>
          <a:xfrm>
            <a:off x="8749261" y="1597650"/>
            <a:ext cx="27537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Montserrat Light" pitchFamily="2" charset="77"/>
              </a:rPr>
              <a:t>Experimental Biology</a:t>
            </a:r>
          </a:p>
          <a:p>
            <a:r>
              <a:rPr lang="en-US" dirty="0">
                <a:latin typeface="Montserrat Light" pitchFamily="2" charset="77"/>
              </a:rPr>
              <a:t>Applied Physiology Society</a:t>
            </a:r>
          </a:p>
          <a:p>
            <a:r>
              <a:rPr lang="en-US" dirty="0">
                <a:latin typeface="Montserrat Light" pitchFamily="2" charset="77"/>
              </a:rPr>
              <a:t>April 2020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BDE0EE-BD2E-1243-8649-88167B37D215}"/>
              </a:ext>
            </a:extLst>
          </p:cNvPr>
          <p:cNvCxnSpPr>
            <a:cxnSpLocks/>
          </p:cNvCxnSpPr>
          <p:nvPr/>
        </p:nvCxnSpPr>
        <p:spPr>
          <a:xfrm>
            <a:off x="8229600" y="2797979"/>
            <a:ext cx="3155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991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EBA4F3D-E897-A539-2594-22B1E63DD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43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C3DFC5-4722-1AC6-4D13-51CF7A0FBF7C}"/>
              </a:ext>
            </a:extLst>
          </p:cNvPr>
          <p:cNvSpPr txBox="1"/>
          <p:nvPr/>
        </p:nvSpPr>
        <p:spPr>
          <a:xfrm>
            <a:off x="5294377" y="238539"/>
            <a:ext cx="6731972" cy="6530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Presentation Description…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1. How the Microbiome-Gut-Brain-Heart-Axis is related to mental well-being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2. How to engineer their microbiome for ultimate mental performance (stress, mood, energy, focus, sleep, resilience, </a:t>
            </a:r>
            <a:r>
              <a:rPr lang="en-US" sz="1800" dirty="0" err="1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etc</a:t>
            </a:r>
            <a:r>
              <a:rPr lang="en-US" sz="1800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3. How to choose probiotics, prebiotics, and other nutrients for maximum benefits.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Learning Objectives…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1. Understand how bacteria in our gut determine what happens in our brain and relate to our overall mental well-being?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2. Understand how those signals get out of balance – and how to rebalance them?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3. What are some of the mistakes that people make when they think about "gut health"?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4. Can people do this with food and exercise alone - Where do supplements fit in?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337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03B1-2239-B94F-1C21-56B3814D0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39578"/>
            <a:ext cx="5981278" cy="16846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Sleep+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721BA7-DCF1-DE5E-3913-C5C58D0B4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249" y="1855386"/>
            <a:ext cx="5981278" cy="369055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Non-Melatonin Sleep Enhancer</a:t>
            </a:r>
          </a:p>
          <a:p>
            <a:r>
              <a:rPr lang="en-US" sz="2000" dirty="0"/>
              <a:t>Corn Grass (non-GMO)</a:t>
            </a:r>
          </a:p>
          <a:p>
            <a:r>
              <a:rPr lang="en-US" sz="2000" dirty="0"/>
              <a:t>High in 6-MBOA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Make your own Serotonin (mood)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Make your own Melatonin (sleep)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Fall asleep faster (33%)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Wake up fewer times per night (30%)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50% improvement in Sleep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40% Improvement in Sleep Quality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17A9CE-4848-FC2B-4F72-D2F153EF2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055" y="168876"/>
            <a:ext cx="4412845" cy="29345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B59D3D-8712-6622-8A36-4B5192BE4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022" y="3356192"/>
            <a:ext cx="4123387" cy="27439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9CAFFB-51BB-EAB0-F169-87484EF00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3" y="6123419"/>
            <a:ext cx="1552843" cy="9314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2A3B05-85AF-789C-0861-962340EA8403}"/>
              </a:ext>
            </a:extLst>
          </p:cNvPr>
          <p:cNvSpPr txBox="1"/>
          <p:nvPr/>
        </p:nvSpPr>
        <p:spPr>
          <a:xfrm>
            <a:off x="5402946" y="6433157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F2A56"/>
                </a:solidFill>
                <a:latin typeface="Aller" panose="020B0503030302020204" pitchFamily="34" charset="0"/>
              </a:rPr>
              <a:t>THE MENTAL WELLNESS COMPANY®</a:t>
            </a:r>
          </a:p>
        </p:txBody>
      </p:sp>
    </p:spTree>
    <p:extLst>
      <p:ext uri="{BB962C8B-B14F-4D97-AF65-F5344CB8AC3E}">
        <p14:creationId xmlns:p14="http://schemas.microsoft.com/office/powerpoint/2010/main" val="19361979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AC5D11-2C5C-4742-B1FA-D15B6F8A4C3B}"/>
              </a:ext>
            </a:extLst>
          </p:cNvPr>
          <p:cNvSpPr/>
          <p:nvPr/>
        </p:nvSpPr>
        <p:spPr>
          <a:xfrm>
            <a:off x="0" y="692150"/>
            <a:ext cx="12191999" cy="5500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A67F7E-00A7-6F4D-A189-09A752BF1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0" y="1276350"/>
            <a:ext cx="91694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259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EFB18A-90E1-2348-8DA2-26AEC0EB1BCA}"/>
              </a:ext>
            </a:extLst>
          </p:cNvPr>
          <p:cNvSpPr/>
          <p:nvPr/>
        </p:nvSpPr>
        <p:spPr>
          <a:xfrm>
            <a:off x="0" y="692150"/>
            <a:ext cx="12191999" cy="5500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304EAB-EFB2-7240-84B8-78FFEF279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575" y="841502"/>
            <a:ext cx="8809474" cy="16476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8C4024-EBE8-EA4C-8B42-1F84E5A69A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611"/>
          <a:stretch/>
        </p:blipFill>
        <p:spPr>
          <a:xfrm>
            <a:off x="1490133" y="2798505"/>
            <a:ext cx="9775829" cy="33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829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EFB18A-90E1-2348-8DA2-26AEC0EB1BCA}"/>
              </a:ext>
            </a:extLst>
          </p:cNvPr>
          <p:cNvSpPr/>
          <p:nvPr/>
        </p:nvSpPr>
        <p:spPr>
          <a:xfrm>
            <a:off x="0" y="692150"/>
            <a:ext cx="12191999" cy="5500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Montserra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2621DD-831C-F64E-BBB8-3522AB846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82" y="2323496"/>
            <a:ext cx="5363085" cy="2353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E331ED-C08F-1E45-9ECF-005FC5F1A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963" y="2325476"/>
            <a:ext cx="5128674" cy="235152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FBD905-278D-6045-8834-02D25A5D3CA7}"/>
              </a:ext>
            </a:extLst>
          </p:cNvPr>
          <p:cNvCxnSpPr/>
          <p:nvPr/>
        </p:nvCxnSpPr>
        <p:spPr>
          <a:xfrm>
            <a:off x="6096000" y="2323496"/>
            <a:ext cx="0" cy="2108804"/>
          </a:xfrm>
          <a:prstGeom prst="line">
            <a:avLst/>
          </a:prstGeom>
          <a:ln>
            <a:solidFill>
              <a:srgbClr val="06B7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8261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1045B-7E2B-7C08-A211-8396B0E58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44" y="441660"/>
            <a:ext cx="3932237" cy="531812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Packs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A08CD6-92A5-E62F-A05E-C3291A0A6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10208" y="4302460"/>
            <a:ext cx="2540000" cy="2540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5F24E-5CE3-A231-2AC5-8AA381A59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1792" y="989012"/>
            <a:ext cx="9378726" cy="5321636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Where to Start for Best Experience?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7030A0"/>
                </a:solidFill>
              </a:rPr>
              <a:t>Fundamentals – if you need to “support” something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Comprehensive GBX support (microbiome, gut integrity, immune/inflammatory balance, focus/memory)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7030A0"/>
                </a:solidFill>
              </a:rPr>
              <a:t>Happy Juice – if you just want to “feel better”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Move from languishing/burnout to flourishing/vigor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7030A0"/>
                </a:solidFill>
              </a:rPr>
              <a:t>Happy Hormones – if you want to “dial in” your performance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Ignite:</a:t>
            </a:r>
            <a:r>
              <a:rPr lang="en-US" sz="2000" dirty="0"/>
              <a:t> Sex hormones (estrogen, progesterone, testosterone)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Mood+: </a:t>
            </a:r>
            <a:r>
              <a:rPr lang="en-US" sz="2000" dirty="0"/>
              <a:t>Stress/Mood hormones/neurotransmitters (cortisol, serotonin, dopamine)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GBX Fit: </a:t>
            </a:r>
            <a:r>
              <a:rPr lang="en-US" sz="2000" dirty="0"/>
              <a:t>Metabolic hormones (insulin/glucose, thyroid, GLP-1, SCFAs)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37045C-1B2F-6C6A-D1F6-108BBF7AE7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537" b="26971"/>
          <a:stretch/>
        </p:blipFill>
        <p:spPr>
          <a:xfrm>
            <a:off x="8240170" y="457200"/>
            <a:ext cx="3710039" cy="1539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64F1FB-73A1-DB7C-2CAF-D1F8956B8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5808" y="2370080"/>
            <a:ext cx="3198761" cy="239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410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15C45-AF6F-4747-AD08-85B1091E0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B9B8ED-91FB-564B-8451-0617AD3F39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995" y="2285790"/>
            <a:ext cx="2366010" cy="31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44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3BE4A-C242-E319-6C2A-E6071FC46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Intellectual Property Platform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2BBF3-B2D2-AC91-AAF0-22E1F23F7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5639" y="2046287"/>
            <a:ext cx="11517261" cy="276542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Dozens of peer-reviewed </a:t>
            </a:r>
            <a:r>
              <a:rPr lang="en-US" b="1" dirty="0">
                <a:solidFill>
                  <a:srgbClr val="7030A0"/>
                </a:solidFill>
              </a:rPr>
              <a:t>scientific presentations &amp; publications</a:t>
            </a:r>
          </a:p>
          <a:p>
            <a:endParaRPr lang="en-US" b="1" dirty="0">
              <a:solidFill>
                <a:srgbClr val="7030A0"/>
              </a:solidFill>
            </a:endParaRPr>
          </a:p>
          <a:p>
            <a:r>
              <a:rPr lang="en-US" dirty="0"/>
              <a:t>Dozens of </a:t>
            </a:r>
            <a:r>
              <a:rPr lang="en-US" b="1" dirty="0">
                <a:solidFill>
                  <a:srgbClr val="7030A0"/>
                </a:solidFill>
              </a:rPr>
              <a:t>Patent Applications </a:t>
            </a:r>
            <a:r>
              <a:rPr lang="en-US" dirty="0"/>
              <a:t>pending globally</a:t>
            </a:r>
          </a:p>
          <a:p>
            <a:pPr lvl="1"/>
            <a:r>
              <a:rPr lang="en-US" dirty="0" err="1"/>
              <a:t>MentaHeart</a:t>
            </a:r>
            <a:endParaRPr lang="en-US" dirty="0"/>
          </a:p>
          <a:p>
            <a:pPr lvl="1"/>
            <a:r>
              <a:rPr lang="en-US" dirty="0"/>
              <a:t>Kid’s Mood+</a:t>
            </a:r>
          </a:p>
          <a:p>
            <a:endParaRPr lang="en-US" dirty="0"/>
          </a:p>
          <a:p>
            <a:r>
              <a:rPr lang="en-US" dirty="0"/>
              <a:t>Multiple Industry </a:t>
            </a:r>
            <a:r>
              <a:rPr lang="en-US" b="1" dirty="0">
                <a:solidFill>
                  <a:srgbClr val="7030A0"/>
                </a:solidFill>
              </a:rPr>
              <a:t>“Best Of” Awards </a:t>
            </a:r>
            <a:r>
              <a:rPr lang="en-US" dirty="0"/>
              <a:t>– including “Startup of the Year” (twice) </a:t>
            </a:r>
          </a:p>
        </p:txBody>
      </p:sp>
    </p:spTree>
    <p:extLst>
      <p:ext uri="{BB962C8B-B14F-4D97-AF65-F5344CB8AC3E}">
        <p14:creationId xmlns:p14="http://schemas.microsoft.com/office/powerpoint/2010/main" val="4275542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20A69342-4D29-DD42-A805-D80710A23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30007" y="1512887"/>
            <a:ext cx="1600390" cy="4685353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E3B1382-DDC3-4845-A463-743643895BB8}"/>
              </a:ext>
            </a:extLst>
          </p:cNvPr>
          <p:cNvSpPr txBox="1">
            <a:spLocks/>
          </p:cNvSpPr>
          <p:nvPr/>
        </p:nvSpPr>
        <p:spPr>
          <a:xfrm>
            <a:off x="9417465" y="1829208"/>
            <a:ext cx="1803240" cy="18043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microbiome plays an important role in the way you feel mentally and physically.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E747099-C502-4A48-B366-65FA6F0BF1CE}"/>
              </a:ext>
            </a:extLst>
          </p:cNvPr>
          <p:cNvSpPr/>
          <p:nvPr/>
        </p:nvSpPr>
        <p:spPr>
          <a:xfrm>
            <a:off x="7913199" y="2838450"/>
            <a:ext cx="1310642" cy="1310642"/>
          </a:xfrm>
          <a:prstGeom prst="ellipse">
            <a:avLst/>
          </a:prstGeom>
          <a:noFill/>
          <a:ln w="38100">
            <a:solidFill>
              <a:srgbClr val="3F2A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F280B6-14D5-964B-8DF2-9ED928285875}"/>
              </a:ext>
            </a:extLst>
          </p:cNvPr>
          <p:cNvSpPr/>
          <p:nvPr/>
        </p:nvSpPr>
        <p:spPr>
          <a:xfrm>
            <a:off x="9330397" y="4942466"/>
            <a:ext cx="18903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explains why you have those “GUT FEELINGS”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A2D6E7-7770-974B-96C2-0309A8788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5050" y="3574550"/>
            <a:ext cx="1149083" cy="1149083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F00E6A1-F5C1-334E-B929-74A8EDBEBB14}"/>
              </a:ext>
            </a:extLst>
          </p:cNvPr>
          <p:cNvCxnSpPr>
            <a:cxnSpLocks/>
          </p:cNvCxnSpPr>
          <p:nvPr/>
        </p:nvCxnSpPr>
        <p:spPr>
          <a:xfrm>
            <a:off x="9208950" y="3713217"/>
            <a:ext cx="807742" cy="272995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B2F5CB4-CFB0-9A49-943F-E60EC9439399}"/>
              </a:ext>
            </a:extLst>
          </p:cNvPr>
          <p:cNvSpPr txBox="1"/>
          <p:nvPr/>
        </p:nvSpPr>
        <p:spPr>
          <a:xfrm>
            <a:off x="904748" y="645655"/>
            <a:ext cx="10382505" cy="55143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2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22D72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How Important is Your Microbiome?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1A87894B-3D2A-9249-A2D0-30C6F33B9EA6}"/>
              </a:ext>
            </a:extLst>
          </p:cNvPr>
          <p:cNvSpPr txBox="1">
            <a:spLocks/>
          </p:cNvSpPr>
          <p:nvPr/>
        </p:nvSpPr>
        <p:spPr>
          <a:xfrm>
            <a:off x="838200" y="1690076"/>
            <a:ext cx="6111240" cy="1884474"/>
          </a:xfrm>
          <a:prstGeom prst="rect">
            <a:avLst/>
          </a:prstGeom>
        </p:spPr>
        <p:txBody>
          <a:bodyPr>
            <a:norm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22D72"/>
                </a:solidFill>
                <a:effectLst/>
                <a:uLnTx/>
                <a:uFillTx/>
                <a:latin typeface="Georgia" panose="02040502050405020303"/>
                <a:ea typeface="Verdana" panose="020B0604030504040204" pitchFamily="34" charset="0"/>
                <a:cs typeface="Vani" panose="020B0502040204020203" pitchFamily="18" charset="0"/>
              </a:rPr>
              <a:t>Communicates with the brain to regulate health, weight, immune function, digestive function, mood, and overall mental wellness and physical health (including longevity).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22D72"/>
                </a:solidFill>
                <a:effectLst/>
                <a:uLnTx/>
                <a:uFillTx/>
                <a:latin typeface="Georgia" panose="02040502050405020303"/>
                <a:ea typeface="Verdana" panose="020B0604030504040204" pitchFamily="34" charset="0"/>
                <a:cs typeface="Vani" panose="020B0502040204020203" pitchFamily="18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22D72"/>
              </a:solidFill>
              <a:effectLst/>
              <a:uLnTx/>
              <a:uFillTx/>
              <a:latin typeface="Georgia" panose="02040502050405020303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22D72"/>
                </a:solidFill>
                <a:effectLst/>
                <a:uLnTx/>
                <a:uFillTx/>
                <a:latin typeface="Georgia" panose="02040502050405020303"/>
                <a:ea typeface="Verdana" panose="020B0604030504040204" pitchFamily="34" charset="0"/>
                <a:cs typeface="Vani" panose="020B0502040204020203" pitchFamily="18" charset="0"/>
              </a:rPr>
              <a:t>What we put in our bodies affects the microbiome, which in turn affects our mind and other crucial bodily systems.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FD1635A-04E1-A740-9DDA-B8B7DC1A8FEB}"/>
              </a:ext>
            </a:extLst>
          </p:cNvPr>
          <p:cNvSpPr/>
          <p:nvPr/>
        </p:nvSpPr>
        <p:spPr>
          <a:xfrm>
            <a:off x="914510" y="3911427"/>
            <a:ext cx="1779989" cy="362837"/>
          </a:xfrm>
          <a:prstGeom prst="rect">
            <a:avLst/>
          </a:prstGeom>
          <a:solidFill>
            <a:srgbClr val="52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IN BALANCE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A2AB5BC-4003-4841-A31B-12924AEB3156}"/>
              </a:ext>
            </a:extLst>
          </p:cNvPr>
          <p:cNvSpPr/>
          <p:nvPr/>
        </p:nvSpPr>
        <p:spPr>
          <a:xfrm>
            <a:off x="908160" y="5003684"/>
            <a:ext cx="2491189" cy="362837"/>
          </a:xfrm>
          <a:prstGeom prst="rect">
            <a:avLst/>
          </a:prstGeom>
          <a:solidFill>
            <a:srgbClr val="52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OUT OF BALANCE</a:t>
            </a:r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92D13F40-B3F3-944C-8F42-0BD0415BCEA3}"/>
              </a:ext>
            </a:extLst>
          </p:cNvPr>
          <p:cNvSpPr txBox="1">
            <a:spLocks/>
          </p:cNvSpPr>
          <p:nvPr/>
        </p:nvSpPr>
        <p:spPr>
          <a:xfrm>
            <a:off x="908160" y="4265636"/>
            <a:ext cx="5591721" cy="650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rgbClr val="521887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rgbClr val="521887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rgbClr val="521887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Feeling great!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-internal, on-demand, dynamic, natural pharmacy</a:t>
            </a:r>
          </a:p>
        </p:txBody>
      </p:sp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D64FCEA4-638D-044C-9B02-70BADFE9B2B1}"/>
              </a:ext>
            </a:extLst>
          </p:cNvPr>
          <p:cNvSpPr txBox="1">
            <a:spLocks/>
          </p:cNvSpPr>
          <p:nvPr/>
        </p:nvSpPr>
        <p:spPr>
          <a:xfrm>
            <a:off x="904748" y="5368921"/>
            <a:ext cx="5884308" cy="843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rgbClr val="521887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rgbClr val="521887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rgbClr val="521887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Feeling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great…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dirty="0">
                <a:solidFill>
                  <a:srgbClr val="7F7F7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-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fatigue, sad, tense, hungry, heavy, bloated, confused, stiff/sore…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5ABE54-C04A-4061-E13B-A0F884E55E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3" y="6123419"/>
            <a:ext cx="1552843" cy="9314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732550-9C80-FE08-0D16-823419DD5289}"/>
              </a:ext>
            </a:extLst>
          </p:cNvPr>
          <p:cNvSpPr txBox="1"/>
          <p:nvPr/>
        </p:nvSpPr>
        <p:spPr>
          <a:xfrm>
            <a:off x="5402946" y="6433157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F2A56"/>
                </a:solidFill>
                <a:latin typeface="Aller" panose="020B0503030302020204" pitchFamily="34" charset="0"/>
              </a:rPr>
              <a:t>THE MENTAL WELLNESS COMPANY®</a:t>
            </a:r>
          </a:p>
        </p:txBody>
      </p:sp>
    </p:spTree>
    <p:extLst>
      <p:ext uri="{BB962C8B-B14F-4D97-AF65-F5344CB8AC3E}">
        <p14:creationId xmlns:p14="http://schemas.microsoft.com/office/powerpoint/2010/main" val="415517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15876FC-F318-0C4D-A65E-12D28B33EA88}"/>
              </a:ext>
            </a:extLst>
          </p:cNvPr>
          <p:cNvSpPr txBox="1"/>
          <p:nvPr/>
        </p:nvSpPr>
        <p:spPr>
          <a:xfrm>
            <a:off x="821162" y="379144"/>
            <a:ext cx="77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GUT-HEART-BRAIN-AXIS</a:t>
            </a:r>
            <a:endParaRPr lang="en-US" sz="4800" b="1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8D480CC3-96A5-2448-A8C1-561E78E7C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995" y="379144"/>
            <a:ext cx="3189996" cy="637999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F721CAF-FC71-4A49-88D2-5B1324305952}"/>
              </a:ext>
            </a:extLst>
          </p:cNvPr>
          <p:cNvCxnSpPr>
            <a:cxnSpLocks/>
          </p:cNvCxnSpPr>
          <p:nvPr/>
        </p:nvCxnSpPr>
        <p:spPr>
          <a:xfrm>
            <a:off x="8879342" y="2264924"/>
            <a:ext cx="1316710" cy="0"/>
          </a:xfrm>
          <a:prstGeom prst="straightConnector1">
            <a:avLst/>
          </a:prstGeom>
          <a:ln w="38100">
            <a:solidFill>
              <a:srgbClr val="3F2A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9F98C27-4984-F242-BA52-459B4FA370A9}"/>
              </a:ext>
            </a:extLst>
          </p:cNvPr>
          <p:cNvCxnSpPr>
            <a:cxnSpLocks/>
          </p:cNvCxnSpPr>
          <p:nvPr/>
        </p:nvCxnSpPr>
        <p:spPr>
          <a:xfrm>
            <a:off x="4289196" y="5508644"/>
            <a:ext cx="4590146" cy="0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6A13B8-3879-E742-9542-6FCC68B089E5}"/>
              </a:ext>
            </a:extLst>
          </p:cNvPr>
          <p:cNvCxnSpPr>
            <a:cxnSpLocks/>
          </p:cNvCxnSpPr>
          <p:nvPr/>
        </p:nvCxnSpPr>
        <p:spPr>
          <a:xfrm>
            <a:off x="8879342" y="2264924"/>
            <a:ext cx="0" cy="3243720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F325E3-C9FD-3342-8843-39E41E2DAF9A}"/>
              </a:ext>
            </a:extLst>
          </p:cNvPr>
          <p:cNvCxnSpPr>
            <a:cxnSpLocks/>
          </p:cNvCxnSpPr>
          <p:nvPr/>
        </p:nvCxnSpPr>
        <p:spPr>
          <a:xfrm flipV="1">
            <a:off x="8609597" y="1904576"/>
            <a:ext cx="0" cy="3234551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1D7E0BD-4D7A-7442-B98D-3FC687D701F6}"/>
              </a:ext>
            </a:extLst>
          </p:cNvPr>
          <p:cNvCxnSpPr>
            <a:cxnSpLocks/>
          </p:cNvCxnSpPr>
          <p:nvPr/>
        </p:nvCxnSpPr>
        <p:spPr>
          <a:xfrm>
            <a:off x="8609597" y="1904576"/>
            <a:ext cx="1392195" cy="0"/>
          </a:xfrm>
          <a:prstGeom prst="straightConnector1">
            <a:avLst/>
          </a:prstGeom>
          <a:ln w="38100">
            <a:solidFill>
              <a:srgbClr val="3F2A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4A4D07B-8582-4B41-9425-986AC62C27E8}"/>
              </a:ext>
            </a:extLst>
          </p:cNvPr>
          <p:cNvCxnSpPr>
            <a:cxnSpLocks/>
          </p:cNvCxnSpPr>
          <p:nvPr/>
        </p:nvCxnSpPr>
        <p:spPr>
          <a:xfrm flipV="1">
            <a:off x="8347127" y="1032628"/>
            <a:ext cx="0" cy="3740725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06732C8-6E18-CE40-9392-ECA7E327FE13}"/>
              </a:ext>
            </a:extLst>
          </p:cNvPr>
          <p:cNvCxnSpPr/>
          <p:nvPr/>
        </p:nvCxnSpPr>
        <p:spPr>
          <a:xfrm>
            <a:off x="8347127" y="1040864"/>
            <a:ext cx="1580524" cy="0"/>
          </a:xfrm>
          <a:prstGeom prst="straightConnector1">
            <a:avLst/>
          </a:prstGeom>
          <a:ln w="38100">
            <a:solidFill>
              <a:srgbClr val="3F2A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878EDD-F850-544D-881E-4C373C91CA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9746" y="2078379"/>
            <a:ext cx="6575322" cy="430310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2000" b="1" dirty="0">
              <a:solidFill>
                <a:srgbClr val="3F2A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sz="2000" b="1" dirty="0">
              <a:solidFill>
                <a:srgbClr val="3F2A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sz="2000" b="1" dirty="0">
              <a:solidFill>
                <a:srgbClr val="3F2A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sz="2000" b="1" dirty="0">
              <a:solidFill>
                <a:srgbClr val="3F2A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sz="2000" b="1" dirty="0">
              <a:solidFill>
                <a:srgbClr val="3F2A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sz="2000" b="1" dirty="0">
              <a:solidFill>
                <a:srgbClr val="3F2A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sz="2000" b="1" dirty="0">
              <a:solidFill>
                <a:srgbClr val="3F2A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Nervous system (brain)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Cardiovascular system (heart)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Immune system (axis) </a:t>
            </a:r>
            <a:r>
              <a:rPr lang="en-US" sz="20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Gastrointestinal system (gut)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Endocannabinoid system (ECS)</a:t>
            </a:r>
          </a:p>
          <a:p>
            <a:pPr marL="0" indent="0">
              <a:buNone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DAA349D-2214-4246-A3D5-DA07730F611A}"/>
              </a:ext>
            </a:extLst>
          </p:cNvPr>
          <p:cNvCxnSpPr>
            <a:cxnSpLocks/>
          </p:cNvCxnSpPr>
          <p:nvPr/>
        </p:nvCxnSpPr>
        <p:spPr>
          <a:xfrm>
            <a:off x="4419508" y="4773353"/>
            <a:ext cx="3927619" cy="0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252866-AB18-714F-8F7B-0CC10A5FBDB3}"/>
              </a:ext>
            </a:extLst>
          </p:cNvPr>
          <p:cNvCxnSpPr>
            <a:cxnSpLocks/>
          </p:cNvCxnSpPr>
          <p:nvPr/>
        </p:nvCxnSpPr>
        <p:spPr>
          <a:xfrm>
            <a:off x="5429839" y="5139127"/>
            <a:ext cx="3179758" cy="0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C220AA4-7E31-5840-BF7A-E2DC6DA1FDD7}"/>
              </a:ext>
            </a:extLst>
          </p:cNvPr>
          <p:cNvCxnSpPr>
            <a:cxnSpLocks/>
          </p:cNvCxnSpPr>
          <p:nvPr/>
        </p:nvCxnSpPr>
        <p:spPr>
          <a:xfrm>
            <a:off x="5279010" y="5874008"/>
            <a:ext cx="3858379" cy="0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1CEE6FB-5700-0D47-836E-D628C684D43E}"/>
              </a:ext>
            </a:extLst>
          </p:cNvPr>
          <p:cNvCxnSpPr>
            <a:cxnSpLocks/>
          </p:cNvCxnSpPr>
          <p:nvPr/>
        </p:nvCxnSpPr>
        <p:spPr>
          <a:xfrm>
            <a:off x="9137389" y="2703166"/>
            <a:ext cx="0" cy="3170842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29DCA9A-134F-EF47-B328-03228D93CB74}"/>
              </a:ext>
            </a:extLst>
          </p:cNvPr>
          <p:cNvCxnSpPr>
            <a:cxnSpLocks/>
          </p:cNvCxnSpPr>
          <p:nvPr/>
        </p:nvCxnSpPr>
        <p:spPr>
          <a:xfrm>
            <a:off x="9122640" y="2722125"/>
            <a:ext cx="1073412" cy="0"/>
          </a:xfrm>
          <a:prstGeom prst="straightConnector1">
            <a:avLst/>
          </a:prstGeom>
          <a:ln w="38100">
            <a:solidFill>
              <a:srgbClr val="3F2A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2001E6DE-B535-A840-801D-D75CE2F11891}"/>
              </a:ext>
            </a:extLst>
          </p:cNvPr>
          <p:cNvSpPr txBox="1"/>
          <p:nvPr/>
        </p:nvSpPr>
        <p:spPr>
          <a:xfrm>
            <a:off x="856398" y="1267813"/>
            <a:ext cx="6815521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Studies have now shown that the heart is the body’s third brain, containing approximately 40,000 neurons that can sense, feel, learn, and remember. 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Similar to the </a:t>
            </a:r>
            <a:r>
              <a:rPr lang="en-US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gut-brain axis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the heart and brain are also closely connected via the </a:t>
            </a:r>
            <a:r>
              <a:rPr lang="en-US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heart-brain axis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heart sends messages to the brain about what it needs, how the body feels and more.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760B86F-891C-F557-E07B-756712B8A133}"/>
              </a:ext>
            </a:extLst>
          </p:cNvPr>
          <p:cNvCxnSpPr>
            <a:cxnSpLocks/>
          </p:cNvCxnSpPr>
          <p:nvPr/>
        </p:nvCxnSpPr>
        <p:spPr>
          <a:xfrm>
            <a:off x="9399639" y="3232697"/>
            <a:ext cx="430798" cy="0"/>
          </a:xfrm>
          <a:prstGeom prst="straightConnector1">
            <a:avLst/>
          </a:prstGeom>
          <a:ln w="38100">
            <a:solidFill>
              <a:srgbClr val="3F2A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047997-1E14-14D4-F0E3-844B3912ADD3}"/>
              </a:ext>
            </a:extLst>
          </p:cNvPr>
          <p:cNvCxnSpPr>
            <a:cxnSpLocks/>
          </p:cNvCxnSpPr>
          <p:nvPr/>
        </p:nvCxnSpPr>
        <p:spPr>
          <a:xfrm>
            <a:off x="5429839" y="6172322"/>
            <a:ext cx="3969800" cy="0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F0FCEA-2F4E-4663-DEB4-99D26AE53A35}"/>
              </a:ext>
            </a:extLst>
          </p:cNvPr>
          <p:cNvCxnSpPr>
            <a:cxnSpLocks/>
          </p:cNvCxnSpPr>
          <p:nvPr/>
        </p:nvCxnSpPr>
        <p:spPr>
          <a:xfrm flipH="1">
            <a:off x="9400553" y="3224981"/>
            <a:ext cx="16827" cy="2947341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47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3394</Words>
  <Application>Microsoft Macintosh PowerPoint</Application>
  <PresentationFormat>Widescreen</PresentationFormat>
  <Paragraphs>544</Paragraphs>
  <Slides>65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81" baseType="lpstr">
      <vt:lpstr>Aller</vt:lpstr>
      <vt:lpstr>AppleSystemUIFont</vt:lpstr>
      <vt:lpstr>Arial</vt:lpstr>
      <vt:lpstr>Calibri</vt:lpstr>
      <vt:lpstr>Calibri Light</vt:lpstr>
      <vt:lpstr>Cambria</vt:lpstr>
      <vt:lpstr>Georgia</vt:lpstr>
      <vt:lpstr>Helvetica</vt:lpstr>
      <vt:lpstr>Montserrat</vt:lpstr>
      <vt:lpstr>Montserrat Black</vt:lpstr>
      <vt:lpstr>Montserrat Light</vt:lpstr>
      <vt:lpstr>Montserrat Medium</vt:lpstr>
      <vt:lpstr>Montserrat Thin</vt:lpstr>
      <vt:lpstr>Open Sans</vt:lpstr>
      <vt:lpstr>Verdana</vt:lpstr>
      <vt:lpstr>Office Theme</vt:lpstr>
      <vt:lpstr>Amare Health Pro Training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Intellectual Property Platform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FundaMentals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Talbott S.M., Talbott J.A, Stephens B.J., and Oddou M.P.   Modulation of Gut-Brain Axis Improves Microbiome, Metabolism, and Mood.   Functional Foods in Health and Disease 2020; 10(1): 37-54.   DOI: https:/doi.org/10.31989/ffhd.v10i1.685  </vt:lpstr>
      <vt:lpstr>PowerPoint Presentation</vt:lpstr>
      <vt:lpstr>FIGURE</vt:lpstr>
      <vt:lpstr>FIGURE</vt:lpstr>
      <vt:lpstr>PowerPoint Presentation</vt:lpstr>
      <vt:lpstr>FIGURE</vt:lpstr>
      <vt:lpstr>FIGURE</vt:lpstr>
      <vt:lpstr>FIGURE</vt:lpstr>
      <vt:lpstr>PowerPoint Presentation</vt:lpstr>
      <vt:lpstr>PowerPoint Presentation</vt:lpstr>
      <vt:lpstr>PowerPoint Presentation</vt:lpstr>
      <vt:lpstr>Edge</vt:lpstr>
      <vt:lpstr>PowerPoint Presentation</vt:lpstr>
      <vt:lpstr>PowerPoint Presentation</vt:lpstr>
      <vt:lpstr>PowerPoint Presentation</vt:lpstr>
      <vt:lpstr>PowerPoint Presentation</vt:lpstr>
      <vt:lpstr>MentaHeart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Mood+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Kids Mood+</vt:lpstr>
      <vt:lpstr>PowerPoint Presentation</vt:lpstr>
      <vt:lpstr>PowerPoint Presentation</vt:lpstr>
      <vt:lpstr>PowerPoint Presentation</vt:lpstr>
      <vt:lpstr>Sleep+</vt:lpstr>
      <vt:lpstr>PowerPoint Presentation</vt:lpstr>
      <vt:lpstr>PowerPoint Presentation</vt:lpstr>
      <vt:lpstr>PowerPoint Presentation</vt:lpstr>
      <vt:lpstr>Packs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Kyani Product Overview</dc:title>
  <dc:creator>Shawn Talbott</dc:creator>
  <cp:lastModifiedBy>Shawn Talbott</cp:lastModifiedBy>
  <cp:revision>74</cp:revision>
  <dcterms:created xsi:type="dcterms:W3CDTF">2022-12-12T15:12:46Z</dcterms:created>
  <dcterms:modified xsi:type="dcterms:W3CDTF">2023-04-10T20:05:50Z</dcterms:modified>
</cp:coreProperties>
</file>