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134804637" r:id="rId2"/>
    <p:sldId id="2134804648" r:id="rId3"/>
    <p:sldId id="1278" r:id="rId4"/>
    <p:sldId id="1275" r:id="rId5"/>
    <p:sldId id="2134804645" r:id="rId6"/>
    <p:sldId id="2134804647" r:id="rId7"/>
    <p:sldId id="2134804644" r:id="rId8"/>
    <p:sldId id="2134804641" r:id="rId9"/>
    <p:sldId id="864" r:id="rId10"/>
    <p:sldId id="1167" r:id="rId11"/>
    <p:sldId id="2134804639" r:id="rId12"/>
    <p:sldId id="2134804638" r:id="rId13"/>
    <p:sldId id="2134804642" r:id="rId14"/>
    <p:sldId id="2134804643" r:id="rId15"/>
    <p:sldId id="860" r:id="rId16"/>
    <p:sldId id="862" r:id="rId17"/>
    <p:sldId id="861" r:id="rId18"/>
    <p:sldId id="863" r:id="rId19"/>
    <p:sldId id="1036" r:id="rId20"/>
    <p:sldId id="1100" r:id="rId21"/>
    <p:sldId id="1051" r:id="rId22"/>
    <p:sldId id="1052" r:id="rId23"/>
    <p:sldId id="348" r:id="rId24"/>
    <p:sldId id="1088" r:id="rId25"/>
    <p:sldId id="765" r:id="rId26"/>
    <p:sldId id="2134804640" r:id="rId27"/>
    <p:sldId id="770" r:id="rId28"/>
    <p:sldId id="1111" r:id="rId29"/>
    <p:sldId id="844" r:id="rId30"/>
    <p:sldId id="847" r:id="rId31"/>
    <p:sldId id="846" r:id="rId32"/>
    <p:sldId id="2134804646" r:id="rId33"/>
    <p:sldId id="1282" r:id="rId34"/>
    <p:sldId id="2134804649" r:id="rId35"/>
    <p:sldId id="1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3"/>
    <p:restoredTop sz="94422"/>
  </p:normalViewPr>
  <p:slideViewPr>
    <p:cSldViewPr snapToGrid="0" snapToObjects="1">
      <p:cViewPr varScale="1">
        <p:scale>
          <a:sx n="102" d="100"/>
          <a:sy n="102" d="100"/>
        </p:scale>
        <p:origin x="216" y="5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15ADD-2989-ED41-8A17-5CFD795F70FC}" type="datetimeFigureOut">
              <a:rPr lang="en-US" smtClean="0"/>
              <a:t>1/11/23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EAD0B-201B-9543-A3EA-1613A537B8B3}" type="slidenum">
              <a:rPr lang="en-US" smtClean="0"/>
              <a:t>‹#›</a:t>
            </a:fld>
            <a:endParaRPr lang="en-US"/>
          </a:p>
        </p:txBody>
      </p:sp>
    </p:spTree>
    <p:extLst>
      <p:ext uri="{BB962C8B-B14F-4D97-AF65-F5344CB8AC3E}">
        <p14:creationId xmlns:p14="http://schemas.microsoft.com/office/powerpoint/2010/main" val="1463703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D171A-E463-4889-8246-F02426F34791}" type="slidenum">
              <a:rPr lang="en-US" smtClean="0"/>
              <a:t>4</a:t>
            </a:fld>
            <a:endParaRPr lang="en-US" dirty="0"/>
          </a:p>
        </p:txBody>
      </p:sp>
    </p:spTree>
    <p:extLst>
      <p:ext uri="{BB962C8B-B14F-4D97-AF65-F5344CB8AC3E}">
        <p14:creationId xmlns:p14="http://schemas.microsoft.com/office/powerpoint/2010/main" val="84459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FF12F6-426B-477D-9027-F32140EF5DB3}" type="slidenum">
              <a:rPr lang="LID4096" smtClean="0"/>
              <a:t>20</a:t>
            </a:fld>
            <a:endParaRPr lang="LID4096"/>
          </a:p>
        </p:txBody>
      </p:sp>
    </p:spTree>
    <p:extLst>
      <p:ext uri="{BB962C8B-B14F-4D97-AF65-F5344CB8AC3E}">
        <p14:creationId xmlns:p14="http://schemas.microsoft.com/office/powerpoint/2010/main" val="287267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368C9F-11CB-6441-8EC8-80C347753612}" type="slidenum">
              <a:rPr lang="en-US" smtClean="0"/>
              <a:t>23</a:t>
            </a:fld>
            <a:endParaRPr lang="en-US"/>
          </a:p>
        </p:txBody>
      </p:sp>
    </p:spTree>
    <p:extLst>
      <p:ext uri="{BB962C8B-B14F-4D97-AF65-F5344CB8AC3E}">
        <p14:creationId xmlns:p14="http://schemas.microsoft.com/office/powerpoint/2010/main" val="12178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27</a:t>
            </a:fld>
            <a:endParaRPr lang="en-US" dirty="0"/>
          </a:p>
        </p:txBody>
      </p:sp>
    </p:spTree>
    <p:extLst>
      <p:ext uri="{BB962C8B-B14F-4D97-AF65-F5344CB8AC3E}">
        <p14:creationId xmlns:p14="http://schemas.microsoft.com/office/powerpoint/2010/main" val="189687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28</a:t>
            </a:fld>
            <a:endParaRPr lang="en-US" dirty="0"/>
          </a:p>
        </p:txBody>
      </p:sp>
    </p:spTree>
    <p:extLst>
      <p:ext uri="{BB962C8B-B14F-4D97-AF65-F5344CB8AC3E}">
        <p14:creationId xmlns:p14="http://schemas.microsoft.com/office/powerpoint/2010/main" val="1769361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29</a:t>
            </a:fld>
            <a:endParaRPr lang="en-US" dirty="0"/>
          </a:p>
        </p:txBody>
      </p:sp>
    </p:spTree>
    <p:extLst>
      <p:ext uri="{BB962C8B-B14F-4D97-AF65-F5344CB8AC3E}">
        <p14:creationId xmlns:p14="http://schemas.microsoft.com/office/powerpoint/2010/main" val="153538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30</a:t>
            </a:fld>
            <a:endParaRPr lang="en-US" dirty="0"/>
          </a:p>
        </p:txBody>
      </p:sp>
    </p:spTree>
    <p:extLst>
      <p:ext uri="{BB962C8B-B14F-4D97-AF65-F5344CB8AC3E}">
        <p14:creationId xmlns:p14="http://schemas.microsoft.com/office/powerpoint/2010/main" val="386830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8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Uniquely sourced from Japan </a:t>
            </a:r>
          </a:p>
          <a:p>
            <a:r>
              <a:rPr lang="en-US" sz="1400" dirty="0">
                <a:solidFill>
                  <a:schemeClr val="tx1">
                    <a:lumMod val="75000"/>
                    <a:lumOff val="25000"/>
                  </a:schemeClr>
                </a:solidFill>
                <a:ea typeface="Verdana" panose="020B0604030504040204" pitchFamily="34" charset="0"/>
                <a:cs typeface="Verdana" panose="020B0604030504040204" pitchFamily="34" charset="0"/>
              </a:rPr>
              <a:t>Has been used for </a:t>
            </a: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&gt; 5,000 years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Derived from the lower stalk portion of asparagus stalks, where the most phytonutrients are found. </a:t>
            </a:r>
          </a:p>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Rich in hydroxymethylfurfural derivatives, which is a necessary compound that induces HSP70 microRNA expression. </a:t>
            </a: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p>
          <a:p>
            <a:r>
              <a:rPr lang="en-US" sz="1100" i="1" dirty="0">
                <a:latin typeface="Verdana" panose="020B0604030504040204" pitchFamily="34" charset="0"/>
                <a:ea typeface="Verdana" panose="020B0604030504040204" pitchFamily="34" charset="0"/>
                <a:cs typeface="Verdana" panose="020B0604030504040204" pitchFamily="34" charset="0"/>
              </a:rPr>
              <a:t>What is HSP70? </a:t>
            </a:r>
            <a:r>
              <a:rPr lang="en-US" sz="1100" dirty="0">
                <a:latin typeface="Verdana" panose="020B0604030504040204" pitchFamily="34" charset="0"/>
                <a:ea typeface="Verdana" panose="020B0604030504040204" pitchFamily="34" charset="0"/>
                <a:cs typeface="Verdana" panose="020B0604030504040204" pitchFamily="34" charset="0"/>
              </a:rPr>
              <a:t>Heat Shock Proteins</a:t>
            </a:r>
          </a:p>
          <a:p>
            <a:r>
              <a:rPr lang="en-US" sz="1100" dirty="0"/>
              <a:t>ETAS works by increasing the production of HSP70: an intracellular protein produced naturally by the body when it encounters a stressor, such as extreme heat.</a:t>
            </a:r>
            <a:endParaRPr lang="en-US" sz="1100" dirty="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Clinical Studies have shown ETAS induces a significant production of HSP70 microRNA expression activities that helps with biological activities such as cellular protection, cellular repair, reduced cell death, blood flow, cellular stress, anti inflammatory activity, sleep, mood, energy, and antioxidant activity.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14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Mechanism of Action</a:t>
            </a:r>
            <a:endParaRPr lang="en-US" sz="11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sz="1100" i="1" dirty="0">
                <a:latin typeface="Verdana" panose="020B0604030504040204" pitchFamily="34" charset="0"/>
                <a:ea typeface="Verdana" panose="020B0604030504040204" pitchFamily="34" charset="0"/>
                <a:cs typeface="Verdana" panose="020B0604030504040204" pitchFamily="34" charset="0"/>
              </a:rPr>
              <a:t>Why is HSP70 production important? </a:t>
            </a:r>
          </a:p>
          <a:p>
            <a:r>
              <a:rPr lang="en-US" sz="1100" dirty="0">
                <a:latin typeface="Verdana" panose="020B0604030504040204" pitchFamily="34" charset="0"/>
                <a:ea typeface="Verdana" panose="020B0604030504040204" pitchFamily="34" charset="0"/>
              </a:rPr>
              <a:t>As we age, the Heat </a:t>
            </a:r>
            <a:r>
              <a:rPr lang="en-US" sz="1100" dirty="0">
                <a:ea typeface="Verdana" panose="020B0604030504040204" pitchFamily="34" charset="0"/>
              </a:rPr>
              <a:t>S</a:t>
            </a:r>
            <a:r>
              <a:rPr lang="en-US" sz="1100" dirty="0">
                <a:latin typeface="Verdana" panose="020B0604030504040204" pitchFamily="34" charset="0"/>
                <a:ea typeface="Verdana" panose="020B0604030504040204" pitchFamily="34" charset="0"/>
              </a:rPr>
              <a:t>hock </a:t>
            </a:r>
            <a:r>
              <a:rPr lang="en-US" sz="1100" dirty="0">
                <a:ea typeface="Verdana" panose="020B0604030504040204" pitchFamily="34" charset="0"/>
              </a:rPr>
              <a:t>P</a:t>
            </a:r>
            <a:r>
              <a:rPr lang="en-US" sz="1100" dirty="0">
                <a:latin typeface="Verdana" panose="020B0604030504040204" pitchFamily="34" charset="0"/>
                <a:ea typeface="Verdana" panose="020B0604030504040204" pitchFamily="34" charset="0"/>
              </a:rPr>
              <a:t>rotein production to stressors decrease with age. </a:t>
            </a:r>
          </a:p>
          <a:p>
            <a:r>
              <a:rPr lang="en-US" sz="1100" dirty="0">
                <a:latin typeface="Verdana" panose="020B0604030504040204" pitchFamily="34" charset="0"/>
                <a:ea typeface="Verdana" panose="020B0604030504040204" pitchFamily="34" charset="0"/>
                <a:cs typeface="Verdana" panose="020B0604030504040204" pitchFamily="34" charset="0"/>
              </a:rPr>
              <a:t>ETAS helps preserve and maintain the appropriate HSP70 expression to promote brain health, stress response </a:t>
            </a:r>
            <a:r>
              <a:rPr lang="en-US" sz="1100" dirty="0">
                <a:ea typeface="Verdana" panose="020B0604030504040204" pitchFamily="34" charset="0"/>
                <a:cs typeface="Verdana" panose="020B0604030504040204" pitchFamily="34" charset="0"/>
              </a:rPr>
              <a:t>and c</a:t>
            </a:r>
            <a:r>
              <a:rPr lang="en-US" sz="1100" dirty="0">
                <a:latin typeface="Verdana" panose="020B0604030504040204" pitchFamily="34" charset="0"/>
                <a:ea typeface="Verdana" panose="020B0604030504040204" pitchFamily="34" charset="0"/>
                <a:cs typeface="Verdana" panose="020B0604030504040204" pitchFamily="34" charset="0"/>
              </a:rPr>
              <a:t>ognitive performance as we age! </a:t>
            </a:r>
          </a:p>
          <a:p>
            <a:r>
              <a:rPr lang="en-US" sz="1100" dirty="0">
                <a:latin typeface="Verdana" panose="020B0604030504040204" pitchFamily="34" charset="0"/>
                <a:ea typeface="Verdana" panose="020B0604030504040204" pitchFamily="34" charset="0"/>
              </a:rPr>
              <a:t>HSP70 has a number of beneficial, physiological effects in the body, including reduced cell death, anti-inflammatory activity and antioxidant activity. </a:t>
            </a:r>
            <a:endParaRPr lang="en-US" sz="1100" dirty="0">
              <a:latin typeface="Verdana" panose="020B0604030504040204" pitchFamily="34" charset="0"/>
              <a:ea typeface="Verdana" panose="020B0604030504040204" pitchFamily="34" charset="0"/>
              <a:cs typeface="Verdana" panose="020B0604030504040204" pitchFamily="34" charset="0"/>
            </a:endParaRPr>
          </a:p>
          <a:p>
            <a:r>
              <a:rPr lang="en-US" sz="1100" dirty="0">
                <a:latin typeface="Verdana" panose="020B0604030504040204" pitchFamily="34" charset="0"/>
                <a:ea typeface="Verdana" panose="020B0604030504040204" pitchFamily="34" charset="0"/>
                <a:cs typeface="Verdana" panose="020B0604030504040204" pitchFamily="34" charset="0"/>
              </a:rPr>
              <a:t>There is no reason why you shouldn’t feel 25, when you’re 50! </a:t>
            </a:r>
          </a:p>
          <a:p>
            <a:endParaRPr lang="en-US" sz="1100" dirty="0">
              <a:latin typeface="Verdana" panose="020B0604030504040204" pitchFamily="34" charset="0"/>
              <a:ea typeface="Verdana" panose="020B0604030504040204" pitchFamily="34" charset="0"/>
              <a:cs typeface="Verdana" panose="020B0604030504040204" pitchFamily="34" charset="0"/>
            </a:endParaRPr>
          </a:p>
          <a:p>
            <a:endParaRPr lang="en-US" sz="1100" dirty="0"/>
          </a:p>
          <a:p>
            <a:endParaRPr lang="en-US" sz="1100" dirty="0"/>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271662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4B34-1DA2-6345-AC02-9A31D22E7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682A4F-8F9E-D34F-86C9-7991D35DC9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C7D5AE-154F-2B4E-A065-8D601A4F693D}"/>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5" name="Footer Placeholder 4">
            <a:extLst>
              <a:ext uri="{FF2B5EF4-FFF2-40B4-BE49-F238E27FC236}">
                <a16:creationId xmlns:a16="http://schemas.microsoft.com/office/drawing/2014/main" id="{833C4B5D-A013-A648-B0B6-48E83E2F9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33D6F-01C6-4347-86D7-0CC453F0A033}"/>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2019292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4EE6-4E18-C544-8B5C-A65B664DC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680C5-0343-314E-8CA6-C4BD4954F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EF15A-8096-CB40-8FD2-F6A66ABEE5A1}"/>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5" name="Footer Placeholder 4">
            <a:extLst>
              <a:ext uri="{FF2B5EF4-FFF2-40B4-BE49-F238E27FC236}">
                <a16:creationId xmlns:a16="http://schemas.microsoft.com/office/drawing/2014/main" id="{01D1D204-1794-0943-973C-53EBB9BE5A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D2AFD-8708-F847-908A-BA680FA23ACF}"/>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1229799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8A6BC-D33D-C24F-889E-BCDD752892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0F567D-2029-0B42-90AB-6EBEC9A52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B667BA-FD55-9145-BFF3-7D34F6CA4BE8}"/>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5" name="Footer Placeholder 4">
            <a:extLst>
              <a:ext uri="{FF2B5EF4-FFF2-40B4-BE49-F238E27FC236}">
                <a16:creationId xmlns:a16="http://schemas.microsoft.com/office/drawing/2014/main" id="{7F6D7478-C4EE-F040-B2DB-47F5E1D1F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1CBC1-30A6-484B-9309-B8A380952B10}"/>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3935831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28B3C03B-62D6-4521-83C7-86876ADD773F}"/>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15" name="Picture 14" descr="footer.png">
            <a:extLst>
              <a:ext uri="{FF2B5EF4-FFF2-40B4-BE49-F238E27FC236}">
                <a16:creationId xmlns:a16="http://schemas.microsoft.com/office/drawing/2014/main" id="{A71C7B26-170B-4959-9EEE-188633C02F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ext uri="{BB962C8B-B14F-4D97-AF65-F5344CB8AC3E}">
        <p14:creationId xmlns:p14="http://schemas.microsoft.com/office/powerpoint/2010/main" val="645559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8AB8-3404-DB49-95D8-30444CFF25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50018-EAF5-9941-88C4-BFA901C56F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A39DC-725A-8140-990C-5F0E9B6154AC}"/>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5" name="Footer Placeholder 4">
            <a:extLst>
              <a:ext uri="{FF2B5EF4-FFF2-40B4-BE49-F238E27FC236}">
                <a16:creationId xmlns:a16="http://schemas.microsoft.com/office/drawing/2014/main" id="{C2A528C6-FB0E-B04C-BE6B-CA138ED53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4022B-1324-D14D-B3CB-2BB73BFDE625}"/>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13121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943A-0F57-154E-AE81-24F1BB693A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3FA2F3-3A65-7849-A2A3-F667040932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CA2C16-985D-1E4E-A547-08813D5E5EC6}"/>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5" name="Footer Placeholder 4">
            <a:extLst>
              <a:ext uri="{FF2B5EF4-FFF2-40B4-BE49-F238E27FC236}">
                <a16:creationId xmlns:a16="http://schemas.microsoft.com/office/drawing/2014/main" id="{9076F314-B0FD-3546-B630-F94DB1778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F250D-6EF1-A84F-B0A4-4153825DB88D}"/>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105183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39B55-750E-1B4D-88EF-070FEE030D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A793C1-D416-8A46-87D9-20D56BA8EF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F5F783-5D09-BE49-8557-1483AA61D6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06BAC5-5FF2-4D4A-B751-74C49FF3EE66}"/>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6" name="Footer Placeholder 5">
            <a:extLst>
              <a:ext uri="{FF2B5EF4-FFF2-40B4-BE49-F238E27FC236}">
                <a16:creationId xmlns:a16="http://schemas.microsoft.com/office/drawing/2014/main" id="{FE540094-0C8C-0943-958B-749D0B2F14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1FC7F8-1541-D54F-879D-A65757C27AD8}"/>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247479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BAE3-2416-FB45-93CB-A50C6B016B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A4DE5D-FB93-3F43-9B7D-AE4A70CF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2278AD-7D8F-9D49-BBEA-CD0FDDF81C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6E391A-CE20-FE4B-A2D8-BDEB178972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EA2D0B-62BE-F144-AE28-46A75B25D6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E70A09-8DE2-E24D-B87D-E9AFD5EEAAA2}"/>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8" name="Footer Placeholder 7">
            <a:extLst>
              <a:ext uri="{FF2B5EF4-FFF2-40B4-BE49-F238E27FC236}">
                <a16:creationId xmlns:a16="http://schemas.microsoft.com/office/drawing/2014/main" id="{1362CD7A-F9BD-3E4B-862E-4C11A0841A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FFB0A2-A405-F54E-B5F6-4C2120DB41A0}"/>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627051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3732-EA75-C647-BC47-2778EBC6DA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6733ED-5D48-354A-9695-6898B2256702}"/>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4" name="Footer Placeholder 3">
            <a:extLst>
              <a:ext uri="{FF2B5EF4-FFF2-40B4-BE49-F238E27FC236}">
                <a16:creationId xmlns:a16="http://schemas.microsoft.com/office/drawing/2014/main" id="{03E0A29E-9929-0C44-9953-141AC6BA2C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1A8DFE-F1B0-C845-BCE5-8297E9411F42}"/>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2499413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77AB5-5AEA-474B-B8DB-6AA429A36BF5}"/>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3" name="Footer Placeholder 2">
            <a:extLst>
              <a:ext uri="{FF2B5EF4-FFF2-40B4-BE49-F238E27FC236}">
                <a16:creationId xmlns:a16="http://schemas.microsoft.com/office/drawing/2014/main" id="{A73CACE5-700E-B04C-BA42-57A698BE86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B2931-5CBD-BF41-B991-9CF76674B3A5}"/>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968446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4030-8D44-7F40-A526-3C93D91528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C621E1-5EAB-AD48-A143-9CCC0F8C2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38AD62-EE16-1545-8371-1B8341A8A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B5C94-8E17-2042-AE26-A5EF13A4D034}"/>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6" name="Footer Placeholder 5">
            <a:extLst>
              <a:ext uri="{FF2B5EF4-FFF2-40B4-BE49-F238E27FC236}">
                <a16:creationId xmlns:a16="http://schemas.microsoft.com/office/drawing/2014/main" id="{E765458F-A701-1F4E-8506-CE411FCD19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3CE15-604A-9944-8CF0-322BF2C48721}"/>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217958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7556-02A8-5C45-AA9E-1FDAF00667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2CBEC-932B-1346-9E96-380A59618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F471E2-25F5-5744-A97D-DC08BAFB0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BF1E39-D604-0945-A17D-D2CC7A5331FA}"/>
              </a:ext>
            </a:extLst>
          </p:cNvPr>
          <p:cNvSpPr>
            <a:spLocks noGrp="1"/>
          </p:cNvSpPr>
          <p:nvPr>
            <p:ph type="dt" sz="half" idx="10"/>
          </p:nvPr>
        </p:nvSpPr>
        <p:spPr/>
        <p:txBody>
          <a:bodyPr/>
          <a:lstStyle/>
          <a:p>
            <a:fld id="{BB8F4DEF-3C83-3A41-A0DC-03A199C071C4}" type="datetimeFigureOut">
              <a:rPr lang="en-US" smtClean="0"/>
              <a:t>1/11/23</a:t>
            </a:fld>
            <a:endParaRPr lang="en-US"/>
          </a:p>
        </p:txBody>
      </p:sp>
      <p:sp>
        <p:nvSpPr>
          <p:cNvPr id="6" name="Footer Placeholder 5">
            <a:extLst>
              <a:ext uri="{FF2B5EF4-FFF2-40B4-BE49-F238E27FC236}">
                <a16:creationId xmlns:a16="http://schemas.microsoft.com/office/drawing/2014/main" id="{37848B71-E739-E749-A73C-467B6C657F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DAC895-72CC-3B47-8B2F-F72592B81D69}"/>
              </a:ext>
            </a:extLst>
          </p:cNvPr>
          <p:cNvSpPr>
            <a:spLocks noGrp="1"/>
          </p:cNvSpPr>
          <p:nvPr>
            <p:ph type="sldNum" sz="quarter" idx="12"/>
          </p:nvPr>
        </p:nvSpPr>
        <p:spPr/>
        <p:txBody>
          <a:bodyPr/>
          <a:lstStyle/>
          <a:p>
            <a:fld id="{2C446D75-727C-DB42-85AD-D4AB864AA508}" type="slidenum">
              <a:rPr lang="en-US" smtClean="0"/>
              <a:t>‹#›</a:t>
            </a:fld>
            <a:endParaRPr lang="en-US"/>
          </a:p>
        </p:txBody>
      </p:sp>
    </p:spTree>
    <p:extLst>
      <p:ext uri="{BB962C8B-B14F-4D97-AF65-F5344CB8AC3E}">
        <p14:creationId xmlns:p14="http://schemas.microsoft.com/office/powerpoint/2010/main" val="16514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42333-F5BF-8C49-AAE9-29C573D2C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15BD5D-B388-2E4A-B649-61280EC495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3C59A7-F302-1C40-81C9-E95C500C4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F4DEF-3C83-3A41-A0DC-03A199C071C4}" type="datetimeFigureOut">
              <a:rPr lang="en-US" smtClean="0"/>
              <a:t>1/11/23</a:t>
            </a:fld>
            <a:endParaRPr lang="en-US"/>
          </a:p>
        </p:txBody>
      </p:sp>
      <p:sp>
        <p:nvSpPr>
          <p:cNvPr id="5" name="Footer Placeholder 4">
            <a:extLst>
              <a:ext uri="{FF2B5EF4-FFF2-40B4-BE49-F238E27FC236}">
                <a16:creationId xmlns:a16="http://schemas.microsoft.com/office/drawing/2014/main" id="{DB0F00A6-6D3C-3948-BD1A-00AB84D500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A48470-31D3-984F-B2D2-D5B163C0C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46D75-727C-DB42-85AD-D4AB864AA508}" type="slidenum">
              <a:rPr lang="en-US" smtClean="0"/>
              <a:t>‹#›</a:t>
            </a:fld>
            <a:endParaRPr lang="en-US"/>
          </a:p>
        </p:txBody>
      </p:sp>
    </p:spTree>
    <p:extLst>
      <p:ext uri="{BB962C8B-B14F-4D97-AF65-F5344CB8AC3E}">
        <p14:creationId xmlns:p14="http://schemas.microsoft.com/office/powerpoint/2010/main" val="3917491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bestfutureyou.com/2021/02/02/your-fiber-deficiency/"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57.jp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7662DA2-0132-D1F0-10D1-76B76D9F2728}"/>
              </a:ext>
            </a:extLst>
          </p:cNvPr>
          <p:cNvPicPr>
            <a:picLocks noChangeAspect="1"/>
          </p:cNvPicPr>
          <p:nvPr/>
        </p:nvPicPr>
        <p:blipFill>
          <a:blip r:embed="rId2"/>
          <a:stretch>
            <a:fillRect/>
          </a:stretch>
        </p:blipFill>
        <p:spPr>
          <a:xfrm>
            <a:off x="0" y="0"/>
            <a:ext cx="6858000" cy="6858000"/>
          </a:xfrm>
          <a:prstGeom prst="rect">
            <a:avLst/>
          </a:prstGeom>
        </p:spPr>
      </p:pic>
      <p:sp>
        <p:nvSpPr>
          <p:cNvPr id="4" name="TextBox 3">
            <a:extLst>
              <a:ext uri="{FF2B5EF4-FFF2-40B4-BE49-F238E27FC236}">
                <a16:creationId xmlns:a16="http://schemas.microsoft.com/office/drawing/2014/main" id="{B9F2DF2F-1074-F8FC-344D-A1533B0C38A2}"/>
              </a:ext>
            </a:extLst>
          </p:cNvPr>
          <p:cNvSpPr txBox="1"/>
          <p:nvPr/>
        </p:nvSpPr>
        <p:spPr>
          <a:xfrm>
            <a:off x="7494451" y="354458"/>
            <a:ext cx="4128053" cy="2554545"/>
          </a:xfrm>
          <a:prstGeom prst="rect">
            <a:avLst/>
          </a:prstGeom>
          <a:noFill/>
        </p:spPr>
        <p:txBody>
          <a:bodyPr wrap="none" rtlCol="0">
            <a:spAutoFit/>
          </a:bodyPr>
          <a:lstStyle/>
          <a:p>
            <a:pPr algn="ctr"/>
            <a:r>
              <a:rPr lang="en-US" sz="3200" b="1" i="0" u="none" strike="noStrike" dirty="0">
                <a:solidFill>
                  <a:srgbClr val="7030A0"/>
                </a:solidFill>
                <a:effectLst/>
                <a:latin typeface="Helvetica Neue" panose="02000503000000020004" pitchFamily="2" charset="0"/>
              </a:rPr>
              <a:t>January 11, 2023</a:t>
            </a:r>
          </a:p>
          <a:p>
            <a:pPr algn="ctr"/>
            <a:endParaRPr lang="en-US" sz="3200" b="1" i="0" u="none" strike="noStrike" dirty="0">
              <a:solidFill>
                <a:srgbClr val="7030A0"/>
              </a:solidFill>
              <a:effectLst/>
              <a:latin typeface="Helvetica Neue" panose="02000503000000020004" pitchFamily="2" charset="0"/>
            </a:endParaRPr>
          </a:p>
          <a:p>
            <a:pPr algn="ctr"/>
            <a:r>
              <a:rPr lang="en-US" sz="3200" b="1" i="0" u="none" strike="noStrike" dirty="0">
                <a:solidFill>
                  <a:srgbClr val="7030A0"/>
                </a:solidFill>
                <a:effectLst/>
                <a:latin typeface="Helvetica Neue" panose="02000503000000020004" pitchFamily="2" charset="0"/>
              </a:rPr>
              <a:t>Social Science Hour</a:t>
            </a:r>
          </a:p>
          <a:p>
            <a:pPr algn="ctr"/>
            <a:br>
              <a:rPr lang="en-US" sz="3200" b="1" i="0" u="none" strike="noStrike" dirty="0">
                <a:solidFill>
                  <a:srgbClr val="7030A0"/>
                </a:solidFill>
                <a:effectLst/>
                <a:latin typeface="Helvetica Neue" panose="02000503000000020004" pitchFamily="2" charset="0"/>
              </a:rPr>
            </a:br>
            <a:r>
              <a:rPr lang="en-US" sz="3200" b="1" i="0" u="none" strike="noStrike" dirty="0">
                <a:solidFill>
                  <a:srgbClr val="7030A0"/>
                </a:solidFill>
                <a:effectLst/>
                <a:latin typeface="Helvetica Neue" panose="02000503000000020004" pitchFamily="2" charset="0"/>
              </a:rPr>
              <a:t>Mental Fitness Diet</a:t>
            </a:r>
            <a:endParaRPr lang="en-US" sz="3200" b="1" dirty="0">
              <a:solidFill>
                <a:srgbClr val="7030A0"/>
              </a:solidFill>
            </a:endParaRPr>
          </a:p>
        </p:txBody>
      </p:sp>
      <p:pic>
        <p:nvPicPr>
          <p:cNvPr id="5" name="Picture 4" descr="Text&#10;&#10;Description automatically generated">
            <a:extLst>
              <a:ext uri="{FF2B5EF4-FFF2-40B4-BE49-F238E27FC236}">
                <a16:creationId xmlns:a16="http://schemas.microsoft.com/office/drawing/2014/main" id="{1E135E4E-DB26-CAE0-3A52-C50FA6BE30F4}"/>
              </a:ext>
            </a:extLst>
          </p:cNvPr>
          <p:cNvPicPr>
            <a:picLocks noChangeAspect="1"/>
          </p:cNvPicPr>
          <p:nvPr/>
        </p:nvPicPr>
        <p:blipFill>
          <a:blip r:embed="rId3"/>
          <a:stretch>
            <a:fillRect/>
          </a:stretch>
        </p:blipFill>
        <p:spPr>
          <a:xfrm>
            <a:off x="8330645" y="3033284"/>
            <a:ext cx="2388296" cy="3470258"/>
          </a:xfrm>
          <a:prstGeom prst="rect">
            <a:avLst/>
          </a:prstGeom>
        </p:spPr>
      </p:pic>
    </p:spTree>
    <p:extLst>
      <p:ext uri="{BB962C8B-B14F-4D97-AF65-F5344CB8AC3E}">
        <p14:creationId xmlns:p14="http://schemas.microsoft.com/office/powerpoint/2010/main" val="397380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C53D8-8F82-A146-ABB7-48D96716A4DE}"/>
              </a:ext>
            </a:extLst>
          </p:cNvPr>
          <p:cNvPicPr>
            <a:picLocks noChangeAspect="1"/>
          </p:cNvPicPr>
          <p:nvPr/>
        </p:nvPicPr>
        <p:blipFill>
          <a:blip r:embed="rId2"/>
          <a:stretch>
            <a:fillRect/>
          </a:stretch>
        </p:blipFill>
        <p:spPr>
          <a:xfrm>
            <a:off x="278969" y="-64256"/>
            <a:ext cx="11527061" cy="6922256"/>
          </a:xfrm>
          <a:prstGeom prst="rect">
            <a:avLst/>
          </a:prstGeom>
        </p:spPr>
      </p:pic>
    </p:spTree>
    <p:extLst>
      <p:ext uri="{BB962C8B-B14F-4D97-AF65-F5344CB8AC3E}">
        <p14:creationId xmlns:p14="http://schemas.microsoft.com/office/powerpoint/2010/main" val="120423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7E41D2-6F91-A949-AE7A-8AD555540F21}"/>
              </a:ext>
            </a:extLst>
          </p:cNvPr>
          <p:cNvPicPr>
            <a:picLocks noChangeAspect="1"/>
          </p:cNvPicPr>
          <p:nvPr/>
        </p:nvPicPr>
        <p:blipFill rotWithShape="1">
          <a:blip r:embed="rId2"/>
          <a:srcRect t="14611" b="11416"/>
          <a:stretch/>
        </p:blipFill>
        <p:spPr>
          <a:xfrm>
            <a:off x="2404997" y="5234"/>
            <a:ext cx="7158487" cy="6852766"/>
          </a:xfrm>
          <a:prstGeom prst="rect">
            <a:avLst/>
          </a:prstGeom>
        </p:spPr>
      </p:pic>
    </p:spTree>
    <p:extLst>
      <p:ext uri="{BB962C8B-B14F-4D97-AF65-F5344CB8AC3E}">
        <p14:creationId xmlns:p14="http://schemas.microsoft.com/office/powerpoint/2010/main" val="3552108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4D05AB-FE02-AE1E-3FFC-902B5A776737}"/>
              </a:ext>
            </a:extLst>
          </p:cNvPr>
          <p:cNvSpPr txBox="1"/>
          <p:nvPr/>
        </p:nvSpPr>
        <p:spPr>
          <a:xfrm>
            <a:off x="6747641" y="889843"/>
            <a:ext cx="4855368" cy="5078313"/>
          </a:xfrm>
          <a:prstGeom prst="rect">
            <a:avLst/>
          </a:prstGeom>
          <a:noFill/>
        </p:spPr>
        <p:txBody>
          <a:bodyPr wrap="none" rtlCol="0">
            <a:spAutoFit/>
          </a:bodyPr>
          <a:lstStyle/>
          <a:p>
            <a:r>
              <a:rPr lang="en-US" sz="3600" b="1" dirty="0"/>
              <a:t>8 Years in a row…</a:t>
            </a:r>
          </a:p>
          <a:p>
            <a:pPr marL="342900" indent="-342900">
              <a:buAutoNum type="arabicPeriod"/>
            </a:pPr>
            <a:r>
              <a:rPr lang="en-US" sz="3600" b="1" dirty="0"/>
              <a:t>Heart Disease</a:t>
            </a:r>
          </a:p>
          <a:p>
            <a:pPr marL="342900" indent="-342900">
              <a:buAutoNum type="arabicPeriod"/>
            </a:pPr>
            <a:r>
              <a:rPr lang="en-US" sz="3600" b="1" dirty="0"/>
              <a:t>Stroke</a:t>
            </a:r>
          </a:p>
          <a:p>
            <a:pPr marL="342900" indent="-342900">
              <a:buAutoNum type="arabicPeriod"/>
            </a:pPr>
            <a:r>
              <a:rPr lang="en-US" sz="3600" b="1" dirty="0"/>
              <a:t>Alzheimer’s/Dementia</a:t>
            </a:r>
          </a:p>
          <a:p>
            <a:pPr marL="342900" indent="-342900">
              <a:buAutoNum type="arabicPeriod"/>
            </a:pPr>
            <a:r>
              <a:rPr lang="en-US" sz="3600" b="1" dirty="0"/>
              <a:t>Weight Loss</a:t>
            </a:r>
          </a:p>
          <a:p>
            <a:pPr marL="342900" indent="-342900">
              <a:buAutoNum type="arabicPeriod"/>
            </a:pPr>
            <a:r>
              <a:rPr lang="en-US" sz="3600" b="1" dirty="0"/>
              <a:t>Diabetes</a:t>
            </a:r>
          </a:p>
          <a:p>
            <a:pPr marL="342900" indent="-342900">
              <a:buAutoNum type="arabicPeriod"/>
            </a:pPr>
            <a:r>
              <a:rPr lang="en-US" sz="3600" b="1" dirty="0"/>
              <a:t>Rheumatoid Arthritis</a:t>
            </a:r>
          </a:p>
          <a:p>
            <a:pPr marL="342900" indent="-342900">
              <a:buAutoNum type="arabicPeriod"/>
            </a:pPr>
            <a:r>
              <a:rPr lang="en-US" sz="3600" b="1" dirty="0"/>
              <a:t>Cancer</a:t>
            </a:r>
          </a:p>
          <a:p>
            <a:pPr marL="342900" indent="-342900">
              <a:buAutoNum type="arabicPeriod"/>
            </a:pPr>
            <a:r>
              <a:rPr lang="en-US" sz="3600" b="1" dirty="0"/>
              <a:t>Depression</a:t>
            </a:r>
          </a:p>
        </p:txBody>
      </p:sp>
      <p:pic>
        <p:nvPicPr>
          <p:cNvPr id="3" name="Picture 2">
            <a:extLst>
              <a:ext uri="{FF2B5EF4-FFF2-40B4-BE49-F238E27FC236}">
                <a16:creationId xmlns:a16="http://schemas.microsoft.com/office/drawing/2014/main" id="{8696B4AB-A025-A863-DB17-1143F824E115}"/>
              </a:ext>
            </a:extLst>
          </p:cNvPr>
          <p:cNvPicPr>
            <a:picLocks noChangeAspect="1"/>
          </p:cNvPicPr>
          <p:nvPr/>
        </p:nvPicPr>
        <p:blipFill>
          <a:blip r:embed="rId2"/>
          <a:stretch>
            <a:fillRect/>
          </a:stretch>
        </p:blipFill>
        <p:spPr>
          <a:xfrm>
            <a:off x="350729" y="1202140"/>
            <a:ext cx="6013972" cy="3994682"/>
          </a:xfrm>
          <a:prstGeom prst="rect">
            <a:avLst/>
          </a:prstGeom>
        </p:spPr>
      </p:pic>
    </p:spTree>
    <p:extLst>
      <p:ext uri="{BB962C8B-B14F-4D97-AF65-F5344CB8AC3E}">
        <p14:creationId xmlns:p14="http://schemas.microsoft.com/office/powerpoint/2010/main" val="914703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55A7907-FAFF-45DF-600A-6E5492540569}"/>
              </a:ext>
            </a:extLst>
          </p:cNvPr>
          <p:cNvPicPr>
            <a:picLocks noChangeAspect="1"/>
          </p:cNvPicPr>
          <p:nvPr/>
        </p:nvPicPr>
        <p:blipFill>
          <a:blip r:embed="rId2"/>
          <a:stretch>
            <a:fillRect/>
          </a:stretch>
        </p:blipFill>
        <p:spPr>
          <a:xfrm>
            <a:off x="1553921" y="0"/>
            <a:ext cx="9055624" cy="6836459"/>
          </a:xfrm>
          <a:prstGeom prst="rect">
            <a:avLst/>
          </a:prstGeom>
        </p:spPr>
      </p:pic>
    </p:spTree>
    <p:extLst>
      <p:ext uri="{BB962C8B-B14F-4D97-AF65-F5344CB8AC3E}">
        <p14:creationId xmlns:p14="http://schemas.microsoft.com/office/powerpoint/2010/main" val="3503748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BF44F74-0459-C2DC-23A5-F01A2497AA1D}"/>
              </a:ext>
            </a:extLst>
          </p:cNvPr>
          <p:cNvPicPr>
            <a:picLocks noChangeAspect="1"/>
          </p:cNvPicPr>
          <p:nvPr/>
        </p:nvPicPr>
        <p:blipFill>
          <a:blip r:embed="rId2"/>
          <a:stretch>
            <a:fillRect/>
          </a:stretch>
        </p:blipFill>
        <p:spPr>
          <a:xfrm>
            <a:off x="2381250" y="0"/>
            <a:ext cx="7429500" cy="6858000"/>
          </a:xfrm>
          <a:prstGeom prst="rect">
            <a:avLst/>
          </a:prstGeom>
        </p:spPr>
      </p:pic>
    </p:spTree>
    <p:extLst>
      <p:ext uri="{BB962C8B-B14F-4D97-AF65-F5344CB8AC3E}">
        <p14:creationId xmlns:p14="http://schemas.microsoft.com/office/powerpoint/2010/main" val="2215026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097B89-2BF5-E64F-A431-1837B15A275D}"/>
              </a:ext>
            </a:extLst>
          </p:cNvPr>
          <p:cNvSpPr txBox="1"/>
          <p:nvPr/>
        </p:nvSpPr>
        <p:spPr>
          <a:xfrm>
            <a:off x="371476" y="556320"/>
            <a:ext cx="11632956" cy="5970865"/>
          </a:xfrm>
          <a:prstGeom prst="rect">
            <a:avLst/>
          </a:prstGeom>
          <a:noFill/>
        </p:spPr>
        <p:txBody>
          <a:bodyPr wrap="square" rtlCol="0">
            <a:spAutoFit/>
          </a:bodyPr>
          <a:lstStyle/>
          <a:p>
            <a:pPr fontAlgn="base"/>
            <a:r>
              <a:rPr lang="en-US" sz="2800" b="1" dirty="0">
                <a:hlinkClick r:id="rId2"/>
              </a:rPr>
              <a:t>Your Fiber Deficiency…</a:t>
            </a:r>
            <a:endParaRPr lang="en-US" sz="2800" b="1" dirty="0"/>
          </a:p>
          <a:p>
            <a:pPr fontAlgn="base"/>
            <a:endParaRPr lang="en-US" sz="2800" dirty="0"/>
          </a:p>
          <a:p>
            <a:pPr fontAlgn="base"/>
            <a:r>
              <a:rPr lang="en-US" sz="2800" dirty="0"/>
              <a:t>You almost certainly need more fiber in your diet. </a:t>
            </a:r>
          </a:p>
          <a:p>
            <a:pPr fontAlgn="base"/>
            <a:endParaRPr lang="en-US" sz="2800" dirty="0"/>
          </a:p>
          <a:p>
            <a:pPr fontAlgn="base"/>
            <a:r>
              <a:rPr lang="en-US" sz="2800" dirty="0"/>
              <a:t>In fact, fiber might be the MOST important nutrient for you to focus on?</a:t>
            </a:r>
          </a:p>
          <a:p>
            <a:pPr fontAlgn="base"/>
            <a:endParaRPr lang="en-US" sz="2800" dirty="0"/>
          </a:p>
          <a:p>
            <a:pPr fontAlgn="base"/>
            <a:r>
              <a:rPr lang="en-US" sz="2800" dirty="0"/>
              <a:t>The national recommendations are around 30 grams per day – but most Americans only get around 15 grams or less (mostly because we’re not eating enough fruits and vegetables).</a:t>
            </a:r>
          </a:p>
          <a:p>
            <a:pPr fontAlgn="base"/>
            <a:endParaRPr lang="en-US" sz="2800" dirty="0"/>
          </a:p>
          <a:p>
            <a:pPr fontAlgn="base"/>
            <a:r>
              <a:rPr lang="en-US" sz="2800" dirty="0"/>
              <a:t>This lack of fiber has serious implications for not just your gut, but also the health and performance of your brain, heart, immune system, and virtually every aspect of your health.</a:t>
            </a:r>
          </a:p>
          <a:p>
            <a:endParaRPr lang="en-US" dirty="0"/>
          </a:p>
        </p:txBody>
      </p:sp>
    </p:spTree>
    <p:extLst>
      <p:ext uri="{BB962C8B-B14F-4D97-AF65-F5344CB8AC3E}">
        <p14:creationId xmlns:p14="http://schemas.microsoft.com/office/powerpoint/2010/main" val="3881701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ef in the kitchen&#10;&#10;Description automatically generated with low confidence">
            <a:extLst>
              <a:ext uri="{FF2B5EF4-FFF2-40B4-BE49-F238E27FC236}">
                <a16:creationId xmlns:a16="http://schemas.microsoft.com/office/drawing/2014/main" id="{04E5FA0E-D968-3A4C-8FEE-746212F85A93}"/>
              </a:ext>
            </a:extLst>
          </p:cNvPr>
          <p:cNvPicPr>
            <a:picLocks noChangeAspect="1"/>
          </p:cNvPicPr>
          <p:nvPr/>
        </p:nvPicPr>
        <p:blipFill>
          <a:blip r:embed="rId2"/>
          <a:stretch>
            <a:fillRect/>
          </a:stretch>
        </p:blipFill>
        <p:spPr>
          <a:xfrm>
            <a:off x="0" y="-2578"/>
            <a:ext cx="12192000" cy="6863156"/>
          </a:xfrm>
          <a:prstGeom prst="rect">
            <a:avLst/>
          </a:prstGeom>
        </p:spPr>
      </p:pic>
    </p:spTree>
    <p:extLst>
      <p:ext uri="{BB962C8B-B14F-4D97-AF65-F5344CB8AC3E}">
        <p14:creationId xmlns:p14="http://schemas.microsoft.com/office/powerpoint/2010/main" val="2910875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3D012A-B8DC-B64B-B251-BFD2ADD34886}"/>
              </a:ext>
            </a:extLst>
          </p:cNvPr>
          <p:cNvSpPr txBox="1"/>
          <p:nvPr/>
        </p:nvSpPr>
        <p:spPr>
          <a:xfrm>
            <a:off x="0" y="0"/>
            <a:ext cx="11928971" cy="6740307"/>
          </a:xfrm>
          <a:prstGeom prst="rect">
            <a:avLst/>
          </a:prstGeom>
          <a:noFill/>
        </p:spPr>
        <p:txBody>
          <a:bodyPr wrap="none" rtlCol="0">
            <a:spAutoFit/>
          </a:bodyPr>
          <a:lstStyle/>
          <a:p>
            <a:r>
              <a:rPr lang="en-US" dirty="0"/>
              <a:t>My most important nutrition tip – of all my nutrition tips – is to focus on getting more fiber in your diet!!!</a:t>
            </a:r>
          </a:p>
          <a:p>
            <a:r>
              <a:rPr lang="en-US" dirty="0"/>
              <a:t> </a:t>
            </a:r>
          </a:p>
          <a:p>
            <a:pPr lvl="0"/>
            <a:r>
              <a:rPr lang="en-US" dirty="0"/>
              <a:t>National Recommendation = 30 grams</a:t>
            </a:r>
          </a:p>
          <a:p>
            <a:pPr lvl="0"/>
            <a:r>
              <a:rPr lang="en-US" dirty="0"/>
              <a:t>BUT – Most people get less than 15 grams</a:t>
            </a:r>
          </a:p>
          <a:p>
            <a:pPr lvl="0"/>
            <a:r>
              <a:rPr lang="en-US" dirty="0"/>
              <a:t>Traditional diets = 100 grams!</a:t>
            </a:r>
          </a:p>
          <a:p>
            <a:r>
              <a:rPr lang="en-US" dirty="0"/>
              <a:t> </a:t>
            </a:r>
          </a:p>
          <a:p>
            <a:r>
              <a:rPr lang="en-US" dirty="0"/>
              <a:t>WHY get more fiber in your diet – good for your heart, gut, and brain = what I call our 3 brains!</a:t>
            </a:r>
          </a:p>
          <a:p>
            <a:r>
              <a:rPr lang="en-US" dirty="0"/>
              <a:t>-feed the bacteria in your gut (microbiome) – so you feel better and function better</a:t>
            </a:r>
          </a:p>
          <a:p>
            <a:r>
              <a:rPr lang="en-US" dirty="0"/>
              <a:t> </a:t>
            </a:r>
          </a:p>
          <a:p>
            <a:r>
              <a:rPr lang="en-US" dirty="0"/>
              <a:t>Higher fiber intakes are associated with less depression, lower body fat, superior heart health, and reduced risk for dementia.</a:t>
            </a:r>
          </a:p>
          <a:p>
            <a:r>
              <a:rPr lang="en-US" dirty="0"/>
              <a:t> </a:t>
            </a:r>
          </a:p>
          <a:p>
            <a:r>
              <a:rPr lang="en-US" dirty="0"/>
              <a:t>BUT – go slow – so you don’t experience gas, bloating, cramps.</a:t>
            </a:r>
          </a:p>
          <a:p>
            <a:r>
              <a:rPr lang="en-US" dirty="0"/>
              <a:t>-add an extra serving of fiber every day to allow your gut and gut bacteria to adjust</a:t>
            </a:r>
          </a:p>
          <a:p>
            <a:r>
              <a:rPr lang="en-US" dirty="0"/>
              <a:t> </a:t>
            </a:r>
          </a:p>
          <a:p>
            <a:r>
              <a:rPr lang="en-US" dirty="0"/>
              <a:t>Be sure to drink plenty of fluids </a:t>
            </a:r>
          </a:p>
          <a:p>
            <a:r>
              <a:rPr lang="en-US" dirty="0"/>
              <a:t>—about 16 ounces of water, four times a day – to fully “hydrate” the fiber and help it pass through your digestive system.</a:t>
            </a:r>
          </a:p>
          <a:p>
            <a:r>
              <a:rPr lang="en-US" dirty="0"/>
              <a:t> </a:t>
            </a:r>
          </a:p>
          <a:p>
            <a:r>
              <a:rPr lang="en-US" dirty="0"/>
              <a:t>How to get more fiber: </a:t>
            </a:r>
          </a:p>
          <a:p>
            <a:pPr marL="285750" lvl="0" indent="-285750">
              <a:buFont typeface="Arial" panose="020B0604020202020204" pitchFamily="34" charset="0"/>
              <a:buChar char="•"/>
            </a:pPr>
            <a:r>
              <a:rPr lang="en-US" dirty="0"/>
              <a:t>Eat at least 5 servings of fruits (2) and vegetables (3) every day.</a:t>
            </a:r>
          </a:p>
          <a:p>
            <a:pPr marL="742950" lvl="1" indent="-285750">
              <a:buFont typeface="Arial" panose="020B0604020202020204" pitchFamily="34" charset="0"/>
              <a:buChar char="•"/>
            </a:pPr>
            <a:r>
              <a:rPr lang="en-US" dirty="0"/>
              <a:t>a “serving” is a piece of fruit; half-cup of raw vegetables; or cup of leafy greens</a:t>
            </a:r>
          </a:p>
          <a:p>
            <a:pPr marL="285750" lvl="0" indent="-285750">
              <a:buFont typeface="Arial" panose="020B0604020202020204" pitchFamily="34" charset="0"/>
              <a:buChar char="•"/>
            </a:pPr>
            <a:r>
              <a:rPr lang="en-US" dirty="0"/>
              <a:t>Eat at least 3 servings per week of pulses (the seeds of plants in the legume family), such as beans, lentils, and peas.</a:t>
            </a:r>
          </a:p>
          <a:p>
            <a:pPr marL="285750" lvl="0" indent="-285750">
              <a:buFont typeface="Arial" panose="020B0604020202020204" pitchFamily="34" charset="0"/>
              <a:buChar char="•"/>
            </a:pPr>
            <a:r>
              <a:rPr lang="en-US" dirty="0"/>
              <a:t>Add nuts and seeds to yogurt, oatmeal, salads, and stir-fries.</a:t>
            </a:r>
          </a:p>
          <a:p>
            <a:pPr marL="285750" lvl="0" indent="-285750">
              <a:buFont typeface="Arial" panose="020B0604020202020204" pitchFamily="34" charset="0"/>
              <a:buChar char="•"/>
            </a:pPr>
            <a:r>
              <a:rPr lang="en-US" dirty="0"/>
              <a:t>Look for whole-grain versions of rice and pasta (brown instead of white).</a:t>
            </a:r>
          </a:p>
          <a:p>
            <a:pPr marL="285750" lvl="0" indent="-285750">
              <a:buFont typeface="Arial" panose="020B0604020202020204" pitchFamily="34" charset="0"/>
              <a:buChar char="•"/>
            </a:pPr>
            <a:r>
              <a:rPr lang="en-US" dirty="0"/>
              <a:t>Looks on Nutrition Fact labels for at least 5 grams of fiber/serving.</a:t>
            </a:r>
          </a:p>
        </p:txBody>
      </p:sp>
    </p:spTree>
    <p:extLst>
      <p:ext uri="{BB962C8B-B14F-4D97-AF65-F5344CB8AC3E}">
        <p14:creationId xmlns:p14="http://schemas.microsoft.com/office/powerpoint/2010/main" val="369665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ssolve">
                                      <p:cBhvr>
                                        <p:cTn id="7" dur="500"/>
                                        <p:tgtEl>
                                          <p:spTgt spid="2">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dissolve">
                                      <p:cBhvr>
                                        <p:cTn id="10" dur="500"/>
                                        <p:tgtEl>
                                          <p:spTgt spid="2">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dissolve">
                                      <p:cBhvr>
                                        <p:cTn id="13" dur="500"/>
                                        <p:tgtEl>
                                          <p:spTgt spid="2">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dissolve">
                                      <p:cBhvr>
                                        <p:cTn id="16" dur="500"/>
                                        <p:tgtEl>
                                          <p:spTgt spid="2">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dissolve">
                                      <p:cBhvr>
                                        <p:cTn id="21" dur="500"/>
                                        <p:tgtEl>
                                          <p:spTgt spid="2">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dissolve">
                                      <p:cBhvr>
                                        <p:cTn id="26" dur="500"/>
                                        <p:tgtEl>
                                          <p:spTgt spid="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dissolve">
                                      <p:cBhvr>
                                        <p:cTn id="31" dur="500"/>
                                        <p:tgtEl>
                                          <p:spTgt spid="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dissolve">
                                      <p:cBhvr>
                                        <p:cTn id="36" dur="500"/>
                                        <p:tgtEl>
                                          <p:spTgt spid="2">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dissolve">
                                      <p:cBhvr>
                                        <p:cTn id="41" dur="500"/>
                                        <p:tgtEl>
                                          <p:spTgt spid="2">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animEffect transition="in" filter="dissolve">
                                      <p:cBhvr>
                                        <p:cTn id="46" dur="500"/>
                                        <p:tgtEl>
                                          <p:spTgt spid="2">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dissolve">
                                      <p:cBhvr>
                                        <p:cTn id="51" dur="500"/>
                                        <p:tgtEl>
                                          <p:spTgt spid="2">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2">
                                            <p:txEl>
                                              <p:pRg st="13" end="13"/>
                                            </p:txEl>
                                          </p:spTgt>
                                        </p:tgtEl>
                                        <p:attrNameLst>
                                          <p:attrName>style.visibility</p:attrName>
                                        </p:attrNameLst>
                                      </p:cBhvr>
                                      <p:to>
                                        <p:strVal val="visible"/>
                                      </p:to>
                                    </p:set>
                                    <p:animEffect transition="in" filter="dissolve">
                                      <p:cBhvr>
                                        <p:cTn id="56" dur="500"/>
                                        <p:tgtEl>
                                          <p:spTgt spid="2">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2">
                                            <p:txEl>
                                              <p:pRg st="14" end="14"/>
                                            </p:txEl>
                                          </p:spTgt>
                                        </p:tgtEl>
                                        <p:attrNameLst>
                                          <p:attrName>style.visibility</p:attrName>
                                        </p:attrNameLst>
                                      </p:cBhvr>
                                      <p:to>
                                        <p:strVal val="visible"/>
                                      </p:to>
                                    </p:set>
                                    <p:animEffect transition="in" filter="dissolve">
                                      <p:cBhvr>
                                        <p:cTn id="61" dur="500"/>
                                        <p:tgtEl>
                                          <p:spTgt spid="2">
                                            <p:txEl>
                                              <p:pRg st="14" end="1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
                                            <p:txEl>
                                              <p:pRg st="15" end="15"/>
                                            </p:txEl>
                                          </p:spTgt>
                                        </p:tgtEl>
                                        <p:attrNameLst>
                                          <p:attrName>style.visibility</p:attrName>
                                        </p:attrNameLst>
                                      </p:cBhvr>
                                      <p:to>
                                        <p:strVal val="visible"/>
                                      </p:to>
                                    </p:set>
                                    <p:animEffect transition="in" filter="dissolve">
                                      <p:cBhvr>
                                        <p:cTn id="66" dur="500"/>
                                        <p:tgtEl>
                                          <p:spTgt spid="2">
                                            <p:txEl>
                                              <p:pRg st="15" end="1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nodeType="clickEffect">
                                  <p:stCondLst>
                                    <p:cond delay="0"/>
                                  </p:stCondLst>
                                  <p:childTnLst>
                                    <p:set>
                                      <p:cBhvr>
                                        <p:cTn id="70" dur="1" fill="hold">
                                          <p:stCondLst>
                                            <p:cond delay="0"/>
                                          </p:stCondLst>
                                        </p:cTn>
                                        <p:tgtEl>
                                          <p:spTgt spid="2">
                                            <p:txEl>
                                              <p:pRg st="16" end="16"/>
                                            </p:txEl>
                                          </p:spTgt>
                                        </p:tgtEl>
                                        <p:attrNameLst>
                                          <p:attrName>style.visibility</p:attrName>
                                        </p:attrNameLst>
                                      </p:cBhvr>
                                      <p:to>
                                        <p:strVal val="visible"/>
                                      </p:to>
                                    </p:set>
                                    <p:animEffect transition="in" filter="dissolve">
                                      <p:cBhvr>
                                        <p:cTn id="71" dur="500"/>
                                        <p:tgtEl>
                                          <p:spTgt spid="2">
                                            <p:txEl>
                                              <p:pRg st="16" end="16"/>
                                            </p:txEl>
                                          </p:spTgt>
                                        </p:tgtEl>
                                      </p:cBhvr>
                                    </p:animEffect>
                                  </p:childTnLst>
                                </p:cTn>
                              </p:par>
                              <p:par>
                                <p:cTn id="72" presetID="9" presetClass="entr" presetSubtype="0" fill="hold" nodeType="withEffect">
                                  <p:stCondLst>
                                    <p:cond delay="0"/>
                                  </p:stCondLst>
                                  <p:childTnLst>
                                    <p:set>
                                      <p:cBhvr>
                                        <p:cTn id="73" dur="1" fill="hold">
                                          <p:stCondLst>
                                            <p:cond delay="0"/>
                                          </p:stCondLst>
                                        </p:cTn>
                                        <p:tgtEl>
                                          <p:spTgt spid="2">
                                            <p:txEl>
                                              <p:pRg st="17" end="17"/>
                                            </p:txEl>
                                          </p:spTgt>
                                        </p:tgtEl>
                                        <p:attrNameLst>
                                          <p:attrName>style.visibility</p:attrName>
                                        </p:attrNameLst>
                                      </p:cBhvr>
                                      <p:to>
                                        <p:strVal val="visible"/>
                                      </p:to>
                                    </p:set>
                                    <p:animEffect transition="in" filter="dissolve">
                                      <p:cBhvr>
                                        <p:cTn id="74" dur="500"/>
                                        <p:tgtEl>
                                          <p:spTgt spid="2">
                                            <p:txEl>
                                              <p:pRg st="17" end="17"/>
                                            </p:txEl>
                                          </p:spTgt>
                                        </p:tgtEl>
                                      </p:cBhvr>
                                    </p:animEffect>
                                  </p:childTnLst>
                                </p:cTn>
                              </p:par>
                              <p:par>
                                <p:cTn id="75" presetID="9" presetClass="entr" presetSubtype="0" fill="hold" nodeType="withEffect">
                                  <p:stCondLst>
                                    <p:cond delay="0"/>
                                  </p:stCondLst>
                                  <p:childTnLst>
                                    <p:set>
                                      <p:cBhvr>
                                        <p:cTn id="76" dur="1" fill="hold">
                                          <p:stCondLst>
                                            <p:cond delay="0"/>
                                          </p:stCondLst>
                                        </p:cTn>
                                        <p:tgtEl>
                                          <p:spTgt spid="2">
                                            <p:txEl>
                                              <p:pRg st="18" end="18"/>
                                            </p:txEl>
                                          </p:spTgt>
                                        </p:tgtEl>
                                        <p:attrNameLst>
                                          <p:attrName>style.visibility</p:attrName>
                                        </p:attrNameLst>
                                      </p:cBhvr>
                                      <p:to>
                                        <p:strVal val="visible"/>
                                      </p:to>
                                    </p:set>
                                    <p:animEffect transition="in" filter="dissolve">
                                      <p:cBhvr>
                                        <p:cTn id="77" dur="500"/>
                                        <p:tgtEl>
                                          <p:spTgt spid="2">
                                            <p:txEl>
                                              <p:pRg st="18" end="18"/>
                                            </p:txEl>
                                          </p:spTgt>
                                        </p:tgtEl>
                                      </p:cBhvr>
                                    </p:animEffect>
                                  </p:childTnLst>
                                </p:cTn>
                              </p:par>
                              <p:par>
                                <p:cTn id="78" presetID="9" presetClass="entr" presetSubtype="0" fill="hold" nodeType="withEffect">
                                  <p:stCondLst>
                                    <p:cond delay="0"/>
                                  </p:stCondLst>
                                  <p:childTnLst>
                                    <p:set>
                                      <p:cBhvr>
                                        <p:cTn id="79" dur="1" fill="hold">
                                          <p:stCondLst>
                                            <p:cond delay="0"/>
                                          </p:stCondLst>
                                        </p:cTn>
                                        <p:tgtEl>
                                          <p:spTgt spid="2">
                                            <p:txEl>
                                              <p:pRg st="19" end="19"/>
                                            </p:txEl>
                                          </p:spTgt>
                                        </p:tgtEl>
                                        <p:attrNameLst>
                                          <p:attrName>style.visibility</p:attrName>
                                        </p:attrNameLst>
                                      </p:cBhvr>
                                      <p:to>
                                        <p:strVal val="visible"/>
                                      </p:to>
                                    </p:set>
                                    <p:animEffect transition="in" filter="dissolve">
                                      <p:cBhvr>
                                        <p:cTn id="80" dur="500"/>
                                        <p:tgtEl>
                                          <p:spTgt spid="2">
                                            <p:txEl>
                                              <p:pRg st="19" end="19"/>
                                            </p:txEl>
                                          </p:spTgt>
                                        </p:tgtEl>
                                      </p:cBhvr>
                                    </p:animEffect>
                                  </p:childTnLst>
                                </p:cTn>
                              </p:par>
                              <p:par>
                                <p:cTn id="81" presetID="9" presetClass="entr" presetSubtype="0" fill="hold" nodeType="withEffect">
                                  <p:stCondLst>
                                    <p:cond delay="0"/>
                                  </p:stCondLst>
                                  <p:childTnLst>
                                    <p:set>
                                      <p:cBhvr>
                                        <p:cTn id="82" dur="1" fill="hold">
                                          <p:stCondLst>
                                            <p:cond delay="0"/>
                                          </p:stCondLst>
                                        </p:cTn>
                                        <p:tgtEl>
                                          <p:spTgt spid="2">
                                            <p:txEl>
                                              <p:pRg st="20" end="20"/>
                                            </p:txEl>
                                          </p:spTgt>
                                        </p:tgtEl>
                                        <p:attrNameLst>
                                          <p:attrName>style.visibility</p:attrName>
                                        </p:attrNameLst>
                                      </p:cBhvr>
                                      <p:to>
                                        <p:strVal val="visible"/>
                                      </p:to>
                                    </p:set>
                                    <p:animEffect transition="in" filter="dissolve">
                                      <p:cBhvr>
                                        <p:cTn id="83" dur="500"/>
                                        <p:tgtEl>
                                          <p:spTgt spid="2">
                                            <p:txEl>
                                              <p:pRg st="20" end="20"/>
                                            </p:txEl>
                                          </p:spTgt>
                                        </p:tgtEl>
                                      </p:cBhvr>
                                    </p:animEffect>
                                  </p:childTnLst>
                                </p:cTn>
                              </p:par>
                              <p:par>
                                <p:cTn id="84" presetID="9" presetClass="entr" presetSubtype="0" fill="hold" nodeType="withEffect">
                                  <p:stCondLst>
                                    <p:cond delay="0"/>
                                  </p:stCondLst>
                                  <p:childTnLst>
                                    <p:set>
                                      <p:cBhvr>
                                        <p:cTn id="85" dur="1" fill="hold">
                                          <p:stCondLst>
                                            <p:cond delay="0"/>
                                          </p:stCondLst>
                                        </p:cTn>
                                        <p:tgtEl>
                                          <p:spTgt spid="2">
                                            <p:txEl>
                                              <p:pRg st="21" end="21"/>
                                            </p:txEl>
                                          </p:spTgt>
                                        </p:tgtEl>
                                        <p:attrNameLst>
                                          <p:attrName>style.visibility</p:attrName>
                                        </p:attrNameLst>
                                      </p:cBhvr>
                                      <p:to>
                                        <p:strVal val="visible"/>
                                      </p:to>
                                    </p:set>
                                    <p:animEffect transition="in" filter="dissolve">
                                      <p:cBhvr>
                                        <p:cTn id="86" dur="500"/>
                                        <p:tgtEl>
                                          <p:spTgt spid="2">
                                            <p:txEl>
                                              <p:pRg st="21" end="21"/>
                                            </p:txEl>
                                          </p:spTgt>
                                        </p:tgtEl>
                                      </p:cBhvr>
                                    </p:animEffect>
                                  </p:childTnLst>
                                </p:cTn>
                              </p:par>
                              <p:par>
                                <p:cTn id="87" presetID="9" presetClass="entr" presetSubtype="0" fill="hold" nodeType="withEffect">
                                  <p:stCondLst>
                                    <p:cond delay="0"/>
                                  </p:stCondLst>
                                  <p:childTnLst>
                                    <p:set>
                                      <p:cBhvr>
                                        <p:cTn id="88" dur="1" fill="hold">
                                          <p:stCondLst>
                                            <p:cond delay="0"/>
                                          </p:stCondLst>
                                        </p:cTn>
                                        <p:tgtEl>
                                          <p:spTgt spid="2">
                                            <p:txEl>
                                              <p:pRg st="22" end="22"/>
                                            </p:txEl>
                                          </p:spTgt>
                                        </p:tgtEl>
                                        <p:attrNameLst>
                                          <p:attrName>style.visibility</p:attrName>
                                        </p:attrNameLst>
                                      </p:cBhvr>
                                      <p:to>
                                        <p:strVal val="visible"/>
                                      </p:to>
                                    </p:set>
                                    <p:animEffect transition="in" filter="dissolve">
                                      <p:cBhvr>
                                        <p:cTn id="89" dur="500"/>
                                        <p:tgtEl>
                                          <p:spTgt spid="2">
                                            <p:txEl>
                                              <p:pRg st="22" end="22"/>
                                            </p:txEl>
                                          </p:spTgt>
                                        </p:tgtEl>
                                      </p:cBhvr>
                                    </p:animEffect>
                                  </p:childTnLst>
                                </p:cTn>
                              </p:par>
                              <p:par>
                                <p:cTn id="90" presetID="9" presetClass="entr" presetSubtype="0" fill="hold" nodeType="withEffect">
                                  <p:stCondLst>
                                    <p:cond delay="0"/>
                                  </p:stCondLst>
                                  <p:childTnLst>
                                    <p:set>
                                      <p:cBhvr>
                                        <p:cTn id="91" dur="1" fill="hold">
                                          <p:stCondLst>
                                            <p:cond delay="0"/>
                                          </p:stCondLst>
                                        </p:cTn>
                                        <p:tgtEl>
                                          <p:spTgt spid="2">
                                            <p:txEl>
                                              <p:pRg st="23" end="23"/>
                                            </p:txEl>
                                          </p:spTgt>
                                        </p:tgtEl>
                                        <p:attrNameLst>
                                          <p:attrName>style.visibility</p:attrName>
                                        </p:attrNameLst>
                                      </p:cBhvr>
                                      <p:to>
                                        <p:strVal val="visible"/>
                                      </p:to>
                                    </p:set>
                                    <p:animEffect transition="in" filter="dissolve">
                                      <p:cBhvr>
                                        <p:cTn id="92" dur="500"/>
                                        <p:tgtEl>
                                          <p:spTgt spid="2">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B0F03B-3276-EC45-8B2B-4C0882185F4C}"/>
              </a:ext>
            </a:extLst>
          </p:cNvPr>
          <p:cNvPicPr>
            <a:picLocks noChangeAspect="1"/>
          </p:cNvPicPr>
          <p:nvPr/>
        </p:nvPicPr>
        <p:blipFill>
          <a:blip r:embed="rId2"/>
          <a:stretch>
            <a:fillRect/>
          </a:stretch>
        </p:blipFill>
        <p:spPr>
          <a:xfrm>
            <a:off x="1277200" y="0"/>
            <a:ext cx="9637600" cy="6858000"/>
          </a:xfrm>
          <a:prstGeom prst="rect">
            <a:avLst/>
          </a:prstGeom>
        </p:spPr>
      </p:pic>
    </p:spTree>
    <p:extLst>
      <p:ext uri="{BB962C8B-B14F-4D97-AF65-F5344CB8AC3E}">
        <p14:creationId xmlns:p14="http://schemas.microsoft.com/office/powerpoint/2010/main" val="2139491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DA7D84-D479-43DD-BFC6-364834E06597}"/>
              </a:ext>
            </a:extLst>
          </p:cNvPr>
          <p:cNvPicPr>
            <a:picLocks noChangeAspect="1"/>
          </p:cNvPicPr>
          <p:nvPr/>
        </p:nvPicPr>
        <p:blipFill>
          <a:blip r:embed="rId2"/>
          <a:stretch>
            <a:fillRect/>
          </a:stretch>
        </p:blipFill>
        <p:spPr>
          <a:xfrm>
            <a:off x="815369" y="643467"/>
            <a:ext cx="10561262" cy="5571066"/>
          </a:xfrm>
          <a:prstGeom prst="rect">
            <a:avLst/>
          </a:prstGeom>
        </p:spPr>
      </p:pic>
    </p:spTree>
    <p:extLst>
      <p:ext uri="{BB962C8B-B14F-4D97-AF65-F5344CB8AC3E}">
        <p14:creationId xmlns:p14="http://schemas.microsoft.com/office/powerpoint/2010/main" val="4031732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4FAA561E-B179-7DA5-5383-D4C9A828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65096" cy="72650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665570-460A-B260-A053-6A6353C96ECF}"/>
              </a:ext>
            </a:extLst>
          </p:cNvPr>
          <p:cNvPicPr>
            <a:picLocks noChangeAspect="1"/>
          </p:cNvPicPr>
          <p:nvPr/>
        </p:nvPicPr>
        <p:blipFill>
          <a:blip r:embed="rId3"/>
          <a:stretch>
            <a:fillRect/>
          </a:stretch>
        </p:blipFill>
        <p:spPr>
          <a:xfrm>
            <a:off x="5547986" y="112734"/>
            <a:ext cx="6858000" cy="6858000"/>
          </a:xfrm>
          <a:prstGeom prst="rect">
            <a:avLst/>
          </a:prstGeom>
        </p:spPr>
      </p:pic>
    </p:spTree>
    <p:extLst>
      <p:ext uri="{BB962C8B-B14F-4D97-AF65-F5344CB8AC3E}">
        <p14:creationId xmlns:p14="http://schemas.microsoft.com/office/powerpoint/2010/main" val="98618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DDE2C-A87B-4D00-BC5F-271A025FFFCF}"/>
              </a:ext>
            </a:extLst>
          </p:cNvPr>
          <p:cNvPicPr>
            <a:picLocks noChangeAspect="1"/>
          </p:cNvPicPr>
          <p:nvPr/>
        </p:nvPicPr>
        <p:blipFill>
          <a:blip r:embed="rId3"/>
          <a:stretch>
            <a:fillRect/>
          </a:stretch>
        </p:blipFill>
        <p:spPr>
          <a:xfrm>
            <a:off x="2058996" y="643467"/>
            <a:ext cx="8074008" cy="5571066"/>
          </a:xfrm>
          <a:prstGeom prst="rect">
            <a:avLst/>
          </a:prstGeom>
        </p:spPr>
      </p:pic>
    </p:spTree>
    <p:extLst>
      <p:ext uri="{BB962C8B-B14F-4D97-AF65-F5344CB8AC3E}">
        <p14:creationId xmlns:p14="http://schemas.microsoft.com/office/powerpoint/2010/main" val="1511526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B09A70-B2F3-4149-B5BD-8121221522F9}"/>
              </a:ext>
            </a:extLst>
          </p:cNvPr>
          <p:cNvPicPr>
            <a:picLocks noChangeAspect="1"/>
          </p:cNvPicPr>
          <p:nvPr/>
        </p:nvPicPr>
        <p:blipFill rotWithShape="1">
          <a:blip r:embed="rId2"/>
          <a:srcRect b="57366"/>
          <a:stretch/>
        </p:blipFill>
        <p:spPr>
          <a:xfrm>
            <a:off x="-1" y="0"/>
            <a:ext cx="9651310" cy="6858000"/>
          </a:xfrm>
          <a:prstGeom prst="rect">
            <a:avLst/>
          </a:prstGeom>
        </p:spPr>
      </p:pic>
    </p:spTree>
    <p:extLst>
      <p:ext uri="{BB962C8B-B14F-4D97-AF65-F5344CB8AC3E}">
        <p14:creationId xmlns:p14="http://schemas.microsoft.com/office/powerpoint/2010/main" val="3767273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72AAB-8CD4-DC49-91C9-964138099158}"/>
              </a:ext>
            </a:extLst>
          </p:cNvPr>
          <p:cNvPicPr>
            <a:picLocks noChangeAspect="1"/>
          </p:cNvPicPr>
          <p:nvPr/>
        </p:nvPicPr>
        <p:blipFill rotWithShape="1">
          <a:blip r:embed="rId2"/>
          <a:srcRect t="41632" b="11717"/>
          <a:stretch/>
        </p:blipFill>
        <p:spPr>
          <a:xfrm>
            <a:off x="3378631" y="-33277"/>
            <a:ext cx="8813369" cy="6852532"/>
          </a:xfrm>
          <a:prstGeom prst="rect">
            <a:avLst/>
          </a:prstGeom>
        </p:spPr>
      </p:pic>
    </p:spTree>
    <p:extLst>
      <p:ext uri="{BB962C8B-B14F-4D97-AF65-F5344CB8AC3E}">
        <p14:creationId xmlns:p14="http://schemas.microsoft.com/office/powerpoint/2010/main" val="1869557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3" y="0"/>
            <a:ext cx="9946746" cy="660401"/>
          </a:xfrm>
        </p:spPr>
        <p:txBody>
          <a:bodyPr>
            <a:normAutofit/>
          </a:bodyPr>
          <a:lstStyle/>
          <a:p>
            <a:r>
              <a:rPr lang="en-US" b="1" dirty="0">
                <a:solidFill>
                  <a:srgbClr val="002060"/>
                </a:solidFill>
              </a:rPr>
              <a:t>Natural Induction of CDRs = Cellular Defense Responses</a:t>
            </a:r>
          </a:p>
        </p:txBody>
      </p:sp>
      <p:pic>
        <p:nvPicPr>
          <p:cNvPr id="5" name="Picture Placeholder 4"/>
          <p:cNvPicPr>
            <a:picLocks noGrp="1" noChangeAspect="1"/>
          </p:cNvPicPr>
          <p:nvPr>
            <p:ph type="pic" idx="1"/>
          </p:nvPr>
        </p:nvPicPr>
        <p:blipFill>
          <a:blip r:embed="rId3"/>
          <a:srcRect l="16394" r="16394"/>
          <a:stretch>
            <a:fillRect/>
          </a:stretch>
        </p:blipFill>
        <p:spPr>
          <a:xfrm>
            <a:off x="9464017" y="0"/>
            <a:ext cx="2727983" cy="2404533"/>
          </a:xfrm>
        </p:spPr>
      </p:pic>
      <p:sp>
        <p:nvSpPr>
          <p:cNvPr id="4" name="Text Placeholder 3"/>
          <p:cNvSpPr>
            <a:spLocks noGrp="1"/>
          </p:cNvSpPr>
          <p:nvPr>
            <p:ph type="body" sz="half" idx="2"/>
          </p:nvPr>
        </p:nvSpPr>
        <p:spPr>
          <a:xfrm>
            <a:off x="254001" y="1134534"/>
            <a:ext cx="9210016" cy="5418666"/>
          </a:xfrm>
        </p:spPr>
        <p:txBody>
          <a:bodyPr>
            <a:noAutofit/>
          </a:bodyPr>
          <a:lstStyle/>
          <a:p>
            <a:r>
              <a:rPr lang="en-US" sz="2400" dirty="0">
                <a:solidFill>
                  <a:srgbClr val="002060"/>
                </a:solidFill>
              </a:rPr>
              <a:t>Hundreds of natural bioactive plant compounds are known to trigger CDR pathways.</a:t>
            </a:r>
          </a:p>
          <a:p>
            <a:r>
              <a:rPr lang="en-US" sz="2400" dirty="0">
                <a:solidFill>
                  <a:srgbClr val="002060"/>
                </a:solidFill>
              </a:rPr>
              <a:t>In many cases, the main reason that a particular fruit, vegetable, spice, or herb is “good for us” is because of its ability to trigger CDR and set in motion the production of the cell’s own protective proteins.</a:t>
            </a:r>
          </a:p>
          <a:p>
            <a:pPr marL="342900" indent="-342900">
              <a:buFont typeface="Arial" charset="0"/>
              <a:buChar char="•"/>
            </a:pPr>
            <a:r>
              <a:rPr lang="en-US" sz="2400" dirty="0">
                <a:solidFill>
                  <a:srgbClr val="002060"/>
                </a:solidFill>
              </a:rPr>
              <a:t>Anti-oxidant benefits of Flavonoids (GBX blend of Apple phenols, Grape Seed resveratrol/catechins, NZ Pine Bark OPCs </a:t>
            </a:r>
            <a:r>
              <a:rPr lang="mr-IN" sz="2400" dirty="0">
                <a:solidFill>
                  <a:srgbClr val="002060"/>
                </a:solidFill>
              </a:rPr>
              <a:t>–</a:t>
            </a:r>
            <a:r>
              <a:rPr lang="en-US" sz="2400" dirty="0">
                <a:solidFill>
                  <a:srgbClr val="002060"/>
                </a:solidFill>
              </a:rPr>
              <a:t> oligomeric-</a:t>
            </a:r>
            <a:r>
              <a:rPr lang="en-US" sz="2400" dirty="0" err="1">
                <a:solidFill>
                  <a:srgbClr val="002060"/>
                </a:solidFill>
              </a:rPr>
              <a:t>proantho</a:t>
            </a:r>
            <a:r>
              <a:rPr lang="en-US" sz="2400" dirty="0">
                <a:solidFill>
                  <a:srgbClr val="002060"/>
                </a:solidFill>
              </a:rPr>
              <a:t>-</a:t>
            </a:r>
            <a:r>
              <a:rPr lang="en-US" sz="2400" dirty="0" err="1">
                <a:solidFill>
                  <a:srgbClr val="002060"/>
                </a:solidFill>
              </a:rPr>
              <a:t>cyanidins</a:t>
            </a:r>
            <a:r>
              <a:rPr lang="en-US" sz="2400" dirty="0">
                <a:solidFill>
                  <a:srgbClr val="002060"/>
                </a:solidFill>
              </a:rPr>
              <a:t>)</a:t>
            </a:r>
          </a:p>
          <a:p>
            <a:pPr marL="342900" indent="-342900">
              <a:buFont typeface="Arial" charset="0"/>
              <a:buChar char="•"/>
            </a:pPr>
            <a:r>
              <a:rPr lang="en-US" sz="2400" dirty="0">
                <a:solidFill>
                  <a:srgbClr val="002060"/>
                </a:solidFill>
              </a:rPr>
              <a:t>Anti-inflammatory benefits of effect of healthy spices such as turmeric (curcumin) and ginger (</a:t>
            </a:r>
            <a:r>
              <a:rPr lang="en-US" sz="2400" dirty="0" err="1">
                <a:solidFill>
                  <a:srgbClr val="002060"/>
                </a:solidFill>
              </a:rPr>
              <a:t>gingerols</a:t>
            </a:r>
            <a:r>
              <a:rPr lang="en-US" sz="2400" dirty="0">
                <a:solidFill>
                  <a:srgbClr val="002060"/>
                </a:solidFill>
              </a:rPr>
              <a:t>)</a:t>
            </a:r>
          </a:p>
          <a:p>
            <a:pPr marL="342900" indent="-342900">
              <a:buFont typeface="Arial" charset="0"/>
              <a:buChar char="•"/>
            </a:pPr>
            <a:r>
              <a:rPr lang="en-US" sz="2400" dirty="0">
                <a:solidFill>
                  <a:srgbClr val="002060"/>
                </a:solidFill>
              </a:rPr>
              <a:t>Mental-focus benefits of herbs such as ashwagandha (withaferin) and pomegranate (punicalagins)</a:t>
            </a:r>
          </a:p>
        </p:txBody>
      </p:sp>
    </p:spTree>
    <p:extLst>
      <p:ext uri="{BB962C8B-B14F-4D97-AF65-F5344CB8AC3E}">
        <p14:creationId xmlns:p14="http://schemas.microsoft.com/office/powerpoint/2010/main" val="2788463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5E7ED-C3DD-B844-9704-DBE6F9F4F07F}"/>
              </a:ext>
            </a:extLst>
          </p:cNvPr>
          <p:cNvPicPr>
            <a:picLocks noChangeAspect="1"/>
          </p:cNvPicPr>
          <p:nvPr/>
        </p:nvPicPr>
        <p:blipFill>
          <a:blip r:embed="rId2"/>
          <a:stretch>
            <a:fillRect/>
          </a:stretch>
        </p:blipFill>
        <p:spPr>
          <a:xfrm>
            <a:off x="2156298" y="-6267"/>
            <a:ext cx="7886604" cy="6864267"/>
          </a:xfrm>
          <a:prstGeom prst="rect">
            <a:avLst/>
          </a:prstGeom>
        </p:spPr>
      </p:pic>
    </p:spTree>
    <p:extLst>
      <p:ext uri="{BB962C8B-B14F-4D97-AF65-F5344CB8AC3E}">
        <p14:creationId xmlns:p14="http://schemas.microsoft.com/office/powerpoint/2010/main" val="2378581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13A1E4-B9EC-4499-855C-BBB7EC0DF9C8}"/>
              </a:ext>
            </a:extLst>
          </p:cNvPr>
          <p:cNvSpPr>
            <a:spLocks noGrp="1"/>
          </p:cNvSpPr>
          <p:nvPr>
            <p:ph type="body" sz="quarter" idx="11"/>
          </p:nvPr>
        </p:nvSpPr>
        <p:spPr>
          <a:xfrm>
            <a:off x="838200" y="2003425"/>
            <a:ext cx="10515600" cy="4296791"/>
          </a:xfrm>
        </p:spPr>
        <p:txBody>
          <a:bodyPr>
            <a:normAutofit/>
          </a:bodyPr>
          <a:lstStyle/>
          <a:p>
            <a:pPr marL="0" indent="0">
              <a:buNone/>
            </a:pPr>
            <a:endParaRPr lang="en-US" sz="2400" b="1" dirty="0">
              <a:solidFill>
                <a:srgbClr val="275D38"/>
              </a:solidFill>
            </a:endParaRPr>
          </a:p>
          <a:p>
            <a:r>
              <a:rPr lang="en-US" sz="2400" b="1" dirty="0">
                <a:solidFill>
                  <a:srgbClr val="275D38"/>
                </a:solidFill>
              </a:rPr>
              <a:t>Bioavailable forms of vitamins/minerals/phytonutrients</a:t>
            </a:r>
          </a:p>
          <a:p>
            <a:r>
              <a:rPr lang="en-US" sz="2400" b="1" dirty="0">
                <a:solidFill>
                  <a:srgbClr val="275D38"/>
                </a:solidFill>
              </a:rPr>
              <a:t>Nourishes body and mind</a:t>
            </a:r>
          </a:p>
          <a:p>
            <a:r>
              <a:rPr lang="en-US" sz="2400" b="1" dirty="0">
                <a:solidFill>
                  <a:srgbClr val="275D38"/>
                </a:solidFill>
              </a:rPr>
              <a:t>Modulates numerous CDRs (Cellular-Defense Responses)</a:t>
            </a:r>
          </a:p>
          <a:p>
            <a:pPr lvl="1"/>
            <a:r>
              <a:rPr lang="en-US" dirty="0">
                <a:solidFill>
                  <a:schemeClr val="tx1"/>
                </a:solidFill>
              </a:rPr>
              <a:t>Nrf2 (antioxidant)</a:t>
            </a:r>
          </a:p>
          <a:p>
            <a:pPr lvl="1"/>
            <a:r>
              <a:rPr lang="en-US" dirty="0" err="1">
                <a:solidFill>
                  <a:schemeClr val="tx1"/>
                </a:solidFill>
              </a:rPr>
              <a:t>NfKb</a:t>
            </a:r>
            <a:r>
              <a:rPr lang="en-US" dirty="0">
                <a:solidFill>
                  <a:schemeClr val="tx1"/>
                </a:solidFill>
              </a:rPr>
              <a:t> (inflammation)</a:t>
            </a:r>
          </a:p>
          <a:p>
            <a:pPr lvl="1"/>
            <a:r>
              <a:rPr lang="en-US" dirty="0">
                <a:solidFill>
                  <a:schemeClr val="tx1"/>
                </a:solidFill>
              </a:rPr>
              <a:t>SIRT/NAD (cellular aging)</a:t>
            </a:r>
          </a:p>
          <a:p>
            <a:pPr lvl="1"/>
            <a:r>
              <a:rPr lang="en-US" dirty="0">
                <a:solidFill>
                  <a:schemeClr val="tx1"/>
                </a:solidFill>
              </a:rPr>
              <a:t>MTOR/AMPK (metabolism)</a:t>
            </a:r>
          </a:p>
          <a:p>
            <a:pPr lvl="1"/>
            <a:r>
              <a:rPr lang="en-US" dirty="0">
                <a:solidFill>
                  <a:schemeClr val="tx1"/>
                </a:solidFill>
              </a:rPr>
              <a:t>HSP (autophagy = cellular cleanup)</a:t>
            </a:r>
          </a:p>
          <a:p>
            <a:endParaRPr lang="en-US" dirty="0"/>
          </a:p>
        </p:txBody>
      </p:sp>
      <p:pic>
        <p:nvPicPr>
          <p:cNvPr id="2" name="Picture 1">
            <a:extLst>
              <a:ext uri="{FF2B5EF4-FFF2-40B4-BE49-F238E27FC236}">
                <a16:creationId xmlns:a16="http://schemas.microsoft.com/office/drawing/2014/main" id="{9973881F-765A-0372-B2D0-20B72A7C07F9}"/>
              </a:ext>
            </a:extLst>
          </p:cNvPr>
          <p:cNvPicPr>
            <a:picLocks noChangeAspect="1"/>
          </p:cNvPicPr>
          <p:nvPr/>
        </p:nvPicPr>
        <p:blipFill>
          <a:blip r:embed="rId2"/>
          <a:stretch>
            <a:fillRect/>
          </a:stretch>
        </p:blipFill>
        <p:spPr>
          <a:xfrm>
            <a:off x="9068844" y="935929"/>
            <a:ext cx="2485720" cy="2485720"/>
          </a:xfrm>
          <a:prstGeom prst="rect">
            <a:avLst/>
          </a:prstGeom>
        </p:spPr>
      </p:pic>
    </p:spTree>
    <p:extLst>
      <p:ext uri="{BB962C8B-B14F-4D97-AF65-F5344CB8AC3E}">
        <p14:creationId xmlns:p14="http://schemas.microsoft.com/office/powerpoint/2010/main" val="3491206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DFD600-A280-54AA-B5CB-6705E6ED13A8}"/>
              </a:ext>
            </a:extLst>
          </p:cNvPr>
          <p:cNvPicPr>
            <a:picLocks noChangeAspect="1"/>
          </p:cNvPicPr>
          <p:nvPr/>
        </p:nvPicPr>
        <p:blipFill>
          <a:blip r:embed="rId2"/>
          <a:stretch>
            <a:fillRect/>
          </a:stretch>
        </p:blipFill>
        <p:spPr>
          <a:xfrm>
            <a:off x="1311058" y="0"/>
            <a:ext cx="5486400" cy="6858000"/>
          </a:xfrm>
          <a:prstGeom prst="rect">
            <a:avLst/>
          </a:prstGeom>
        </p:spPr>
      </p:pic>
      <p:sp>
        <p:nvSpPr>
          <p:cNvPr id="3" name="TextBox 2">
            <a:extLst>
              <a:ext uri="{FF2B5EF4-FFF2-40B4-BE49-F238E27FC236}">
                <a16:creationId xmlns:a16="http://schemas.microsoft.com/office/drawing/2014/main" id="{78484DF8-6E49-D1E5-42DA-D6EB0AD4D6AA}"/>
              </a:ext>
            </a:extLst>
          </p:cNvPr>
          <p:cNvSpPr txBox="1"/>
          <p:nvPr/>
        </p:nvSpPr>
        <p:spPr>
          <a:xfrm>
            <a:off x="7377830" y="1327758"/>
            <a:ext cx="4119397" cy="707886"/>
          </a:xfrm>
          <a:prstGeom prst="rect">
            <a:avLst/>
          </a:prstGeom>
          <a:noFill/>
        </p:spPr>
        <p:txBody>
          <a:bodyPr wrap="none" rtlCol="0">
            <a:spAutoFit/>
          </a:bodyPr>
          <a:lstStyle/>
          <a:p>
            <a:r>
              <a:rPr lang="en-US" sz="4000" b="1" dirty="0">
                <a:solidFill>
                  <a:srgbClr val="7030A0"/>
                </a:solidFill>
              </a:rPr>
              <a:t>30 Plant Challenge</a:t>
            </a:r>
          </a:p>
        </p:txBody>
      </p:sp>
    </p:spTree>
    <p:extLst>
      <p:ext uri="{BB962C8B-B14F-4D97-AF65-F5344CB8AC3E}">
        <p14:creationId xmlns:p14="http://schemas.microsoft.com/office/powerpoint/2010/main" val="2254431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owl of fruit on a plate&#10;&#10;Description generated with very high confidence">
            <a:extLst>
              <a:ext uri="{FF2B5EF4-FFF2-40B4-BE49-F238E27FC236}">
                <a16:creationId xmlns:a16="http://schemas.microsoft.com/office/drawing/2014/main" id="{105C8FB4-ABB3-4925-8327-9B5870CF35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6586" y="4804757"/>
            <a:ext cx="1092506" cy="1092506"/>
          </a:xfrm>
          <a:prstGeom prst="rect">
            <a:avLst/>
          </a:prstGeom>
        </p:spPr>
      </p:pic>
      <p:pic>
        <p:nvPicPr>
          <p:cNvPr id="6" name="Picture 5" descr="A white plate&#10;&#10;Description generated with high confidence">
            <a:extLst>
              <a:ext uri="{FF2B5EF4-FFF2-40B4-BE49-F238E27FC236}">
                <a16:creationId xmlns:a16="http://schemas.microsoft.com/office/drawing/2014/main" id="{2E48E558-4814-43FF-833D-257A745F51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9177" y="3399619"/>
            <a:ext cx="1315915" cy="1315915"/>
          </a:xfrm>
          <a:prstGeom prst="rect">
            <a:avLst/>
          </a:prstGeom>
        </p:spPr>
      </p:pic>
      <p:pic>
        <p:nvPicPr>
          <p:cNvPr id="3" name="Picture 2" descr="A picture containing sitting, indoor&#10;&#10;Description generated with high confidence">
            <a:extLst>
              <a:ext uri="{FF2B5EF4-FFF2-40B4-BE49-F238E27FC236}">
                <a16:creationId xmlns:a16="http://schemas.microsoft.com/office/drawing/2014/main" id="{245B9D5F-9641-4CC7-BD28-1F30DE6A10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3584" y="2105318"/>
            <a:ext cx="1310631" cy="131063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284215" y="2239721"/>
            <a:ext cx="9674904" cy="1092874"/>
          </a:xfrm>
        </p:spPr>
        <p:txBody>
          <a:bodyPr>
            <a:noAutofit/>
          </a:bodyPr>
          <a:lstStyle/>
          <a:p>
            <a:pPr marL="0" indent="0">
              <a:buNone/>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Sunflower Seed</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One of the top natural sources of good fats, copper, selenium, folate and vitamin E*</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2">
            <a:extLst>
              <a:ext uri="{FF2B5EF4-FFF2-40B4-BE49-F238E27FC236}">
                <a16:creationId xmlns:a16="http://schemas.microsoft.com/office/drawing/2014/main" id="{E3CA6AA1-4BD3-4BDF-821E-14E8E0BD32AA}"/>
              </a:ext>
            </a:extLst>
          </p:cNvPr>
          <p:cNvSpPr txBox="1">
            <a:spLocks/>
          </p:cNvSpPr>
          <p:nvPr/>
        </p:nvSpPr>
        <p:spPr>
          <a:xfrm>
            <a:off x="2284215" y="3549998"/>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Cucumber Seed</a:t>
            </a:r>
          </a:p>
          <a:p>
            <a:r>
              <a:rPr lang="en-US" sz="1800" dirty="0">
                <a:solidFill>
                  <a:schemeClr val="tx1">
                    <a:lumMod val="75000"/>
                    <a:lumOff val="25000"/>
                  </a:schemeClr>
                </a:solidFill>
                <a:ea typeface="Verdana" panose="020B0604030504040204" pitchFamily="34" charset="0"/>
                <a:cs typeface="Verdana" panose="020B0604030504040204" pitchFamily="34" charset="0"/>
              </a:rPr>
              <a:t>Great source of fiber and beta carotene, which helps with immunity, and skin and eye health*</a:t>
            </a:r>
          </a:p>
        </p:txBody>
      </p:sp>
      <p:sp>
        <p:nvSpPr>
          <p:cNvPr id="21" name="Text Placeholder 2">
            <a:extLst>
              <a:ext uri="{FF2B5EF4-FFF2-40B4-BE49-F238E27FC236}">
                <a16:creationId xmlns:a16="http://schemas.microsoft.com/office/drawing/2014/main" id="{16E28576-0971-4DD3-AB98-A8FC48F3C444}"/>
              </a:ext>
            </a:extLst>
          </p:cNvPr>
          <p:cNvSpPr txBox="1">
            <a:spLocks/>
          </p:cNvSpPr>
          <p:nvPr/>
        </p:nvSpPr>
        <p:spPr>
          <a:xfrm>
            <a:off x="2284215" y="4834882"/>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Cranberry Seed</a:t>
            </a:r>
          </a:p>
          <a:p>
            <a:r>
              <a:rPr lang="en-US" sz="1800" dirty="0">
                <a:solidFill>
                  <a:schemeClr val="tx1">
                    <a:lumMod val="75000"/>
                    <a:lumOff val="25000"/>
                  </a:schemeClr>
                </a:solidFill>
                <a:ea typeface="Verdana" panose="020B0604030504040204" pitchFamily="34" charset="0"/>
                <a:cs typeface="Verdana" panose="020B0604030504040204" pitchFamily="34" charset="0"/>
              </a:rPr>
              <a:t>Great source of vitamin E, Omega-3, -6 and -9, and also acts as an antioxidant to protect the body from stressors*</a:t>
            </a:r>
          </a:p>
        </p:txBody>
      </p:sp>
      <p:sp>
        <p:nvSpPr>
          <p:cNvPr id="30" name="Text Placeholder 2">
            <a:extLst>
              <a:ext uri="{FF2B5EF4-FFF2-40B4-BE49-F238E27FC236}">
                <a16:creationId xmlns:a16="http://schemas.microsoft.com/office/drawing/2014/main" id="{A38AD631-253B-450D-AB7B-12A28D9C5278}"/>
              </a:ext>
            </a:extLst>
          </p:cNvPr>
          <p:cNvSpPr txBox="1">
            <a:spLocks/>
          </p:cNvSpPr>
          <p:nvPr/>
        </p:nvSpPr>
        <p:spPr>
          <a:xfrm>
            <a:off x="733099" y="475279"/>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275D38"/>
                </a:solidFill>
                <a:ea typeface="Verdana" panose="020B0604030504040204" pitchFamily="34" charset="0"/>
                <a:cs typeface="Verdana" panose="020B0604030504040204" pitchFamily="34" charset="0"/>
              </a:rPr>
              <a:t>Cold-Pressed Natural Seeds</a:t>
            </a:r>
          </a:p>
        </p:txBody>
      </p:sp>
      <p:pic>
        <p:nvPicPr>
          <p:cNvPr id="2" name="Picture 1">
            <a:extLst>
              <a:ext uri="{FF2B5EF4-FFF2-40B4-BE49-F238E27FC236}">
                <a16:creationId xmlns:a16="http://schemas.microsoft.com/office/drawing/2014/main" id="{70636242-CCCF-5A2B-CF5B-C0B97515938C}"/>
              </a:ext>
            </a:extLst>
          </p:cNvPr>
          <p:cNvPicPr>
            <a:picLocks noChangeAspect="1"/>
          </p:cNvPicPr>
          <p:nvPr/>
        </p:nvPicPr>
        <p:blipFill>
          <a:blip r:embed="rId6"/>
          <a:stretch>
            <a:fillRect/>
          </a:stretch>
        </p:blipFill>
        <p:spPr>
          <a:xfrm>
            <a:off x="8081506" y="250302"/>
            <a:ext cx="1989419" cy="1989419"/>
          </a:xfrm>
          <a:prstGeom prst="rect">
            <a:avLst/>
          </a:prstGeom>
        </p:spPr>
      </p:pic>
    </p:spTree>
    <p:extLst>
      <p:ext uri="{BB962C8B-B14F-4D97-AF65-F5344CB8AC3E}">
        <p14:creationId xmlns:p14="http://schemas.microsoft.com/office/powerpoint/2010/main" val="357215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wl of fruit sitting on a plate&#10;&#10;Description generated with high confidence">
            <a:extLst>
              <a:ext uri="{FF2B5EF4-FFF2-40B4-BE49-F238E27FC236}">
                <a16:creationId xmlns:a16="http://schemas.microsoft.com/office/drawing/2014/main" id="{401971E5-D034-47C0-AEB4-F05E0297FA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3123" y="4686893"/>
            <a:ext cx="1319432" cy="1319432"/>
          </a:xfrm>
          <a:prstGeom prst="rect">
            <a:avLst/>
          </a:prstGeom>
        </p:spPr>
      </p:pic>
      <p:pic>
        <p:nvPicPr>
          <p:cNvPr id="4" name="Picture 3" descr="A picture containing table, indoor, food&#10;&#10;Description generated with high confidence">
            <a:extLst>
              <a:ext uri="{FF2B5EF4-FFF2-40B4-BE49-F238E27FC236}">
                <a16:creationId xmlns:a16="http://schemas.microsoft.com/office/drawing/2014/main" id="{537156D5-9FD3-4456-B49D-AA8D2D10359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0443" y="3511323"/>
            <a:ext cx="1092506" cy="1092506"/>
          </a:xfrm>
          <a:prstGeom prst="rect">
            <a:avLst/>
          </a:prstGeom>
        </p:spPr>
      </p:pic>
      <p:pic>
        <p:nvPicPr>
          <p:cNvPr id="13" name="Picture 12" descr="A picture containing plate, white, indoor, sitting&#10;&#10;Description generated with high confidence">
            <a:extLst>
              <a:ext uri="{FF2B5EF4-FFF2-40B4-BE49-F238E27FC236}">
                <a16:creationId xmlns:a16="http://schemas.microsoft.com/office/drawing/2014/main" id="{C6A76019-9B52-424B-B240-A6939E763EB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1380" y="2117628"/>
            <a:ext cx="1310631" cy="1310631"/>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2284215" y="2239721"/>
            <a:ext cx="9674904" cy="1092874"/>
          </a:xfrm>
        </p:spPr>
        <p:txBody>
          <a:bodyPr>
            <a:noAutofit/>
          </a:bodyPr>
          <a:lstStyle/>
          <a:p>
            <a:pPr marL="0" indent="0">
              <a:buNone/>
            </a:pPr>
            <a:r>
              <a:rPr lang="en-US"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Black Cumin Seed</a:t>
            </a:r>
          </a:p>
          <a:p>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Contains B vitamins and antioxidants, and helps boost the immune system* </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9" name="Text Placeholder 2">
            <a:extLst>
              <a:ext uri="{FF2B5EF4-FFF2-40B4-BE49-F238E27FC236}">
                <a16:creationId xmlns:a16="http://schemas.microsoft.com/office/drawing/2014/main" id="{E3CA6AA1-4BD3-4BDF-821E-14E8E0BD32AA}"/>
              </a:ext>
            </a:extLst>
          </p:cNvPr>
          <p:cNvSpPr txBox="1">
            <a:spLocks/>
          </p:cNvSpPr>
          <p:nvPr/>
        </p:nvSpPr>
        <p:spPr>
          <a:xfrm>
            <a:off x="2284215" y="3549998"/>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Blackberry Seed</a:t>
            </a:r>
            <a:endParaRPr lang="en-US" dirty="0"/>
          </a:p>
          <a:p>
            <a:r>
              <a:rPr lang="en-US" sz="1800" dirty="0">
                <a:solidFill>
                  <a:schemeClr val="tx1">
                    <a:lumMod val="75000"/>
                    <a:lumOff val="25000"/>
                  </a:schemeClr>
                </a:solidFill>
              </a:rPr>
              <a:t>Rich in Omega-3 (alpha-linolenic acid) and Omega-6 (linolenic acid) fats, which are good for heart and brain health* </a:t>
            </a:r>
            <a:endParaRPr lang="en-US" sz="12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21" name="Text Placeholder 2">
            <a:extLst>
              <a:ext uri="{FF2B5EF4-FFF2-40B4-BE49-F238E27FC236}">
                <a16:creationId xmlns:a16="http://schemas.microsoft.com/office/drawing/2014/main" id="{16E28576-0971-4DD3-AB98-A8FC48F3C444}"/>
              </a:ext>
            </a:extLst>
          </p:cNvPr>
          <p:cNvSpPr txBox="1">
            <a:spLocks/>
          </p:cNvSpPr>
          <p:nvPr/>
        </p:nvSpPr>
        <p:spPr>
          <a:xfrm>
            <a:off x="2284215" y="4834882"/>
            <a:ext cx="9525164" cy="10928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tx1">
                    <a:lumMod val="75000"/>
                    <a:lumOff val="25000"/>
                  </a:schemeClr>
                </a:solidFill>
                <a:ea typeface="Verdana" panose="020B0604030504040204" pitchFamily="34" charset="0"/>
                <a:cs typeface="Verdana" panose="020B0604030504040204" pitchFamily="34" charset="0"/>
              </a:rPr>
              <a:t>Concord Grape Seed</a:t>
            </a:r>
            <a:endParaRPr lang="en-US" dirty="0"/>
          </a:p>
          <a:p>
            <a:r>
              <a:rPr lang="en-US" sz="1800" dirty="0">
                <a:solidFill>
                  <a:schemeClr val="tx1">
                    <a:lumMod val="75000"/>
                    <a:lumOff val="25000"/>
                  </a:schemeClr>
                </a:solidFill>
              </a:rPr>
              <a:t>Great natural source of vitamin A and E, which is crucial for skin, circulation, cholesterol, and has antioxidant effects* </a:t>
            </a:r>
            <a:endParaRPr lang="en-US" sz="1800" dirty="0">
              <a:solidFill>
                <a:schemeClr val="tx1">
                  <a:lumMod val="75000"/>
                  <a:lumOff val="25000"/>
                </a:schemeClr>
              </a:solidFill>
              <a:ea typeface="Verdana" panose="020B0604030504040204" pitchFamily="34" charset="0"/>
              <a:cs typeface="Verdana" panose="020B0604030504040204" pitchFamily="34" charset="0"/>
            </a:endParaRPr>
          </a:p>
        </p:txBody>
      </p:sp>
      <p:sp>
        <p:nvSpPr>
          <p:cNvPr id="30" name="Text Placeholder 2">
            <a:extLst>
              <a:ext uri="{FF2B5EF4-FFF2-40B4-BE49-F238E27FC236}">
                <a16:creationId xmlns:a16="http://schemas.microsoft.com/office/drawing/2014/main" id="{A38AD631-253B-450D-AB7B-12A28D9C5278}"/>
              </a:ext>
            </a:extLst>
          </p:cNvPr>
          <p:cNvSpPr txBox="1">
            <a:spLocks/>
          </p:cNvSpPr>
          <p:nvPr/>
        </p:nvSpPr>
        <p:spPr>
          <a:xfrm>
            <a:off x="723900" y="495826"/>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275D38"/>
                </a:solidFill>
                <a:ea typeface="Verdana" panose="020B0604030504040204" pitchFamily="34" charset="0"/>
                <a:cs typeface="Verdana" panose="020B0604030504040204" pitchFamily="34" charset="0"/>
              </a:rPr>
              <a:t>Cold-Pressed Natural Seeds</a:t>
            </a:r>
          </a:p>
        </p:txBody>
      </p:sp>
      <p:pic>
        <p:nvPicPr>
          <p:cNvPr id="2" name="Picture 1">
            <a:extLst>
              <a:ext uri="{FF2B5EF4-FFF2-40B4-BE49-F238E27FC236}">
                <a16:creationId xmlns:a16="http://schemas.microsoft.com/office/drawing/2014/main" id="{EF1A8CBE-5F1F-76EF-D9E2-8DA4E5246650}"/>
              </a:ext>
            </a:extLst>
          </p:cNvPr>
          <p:cNvPicPr>
            <a:picLocks noChangeAspect="1"/>
          </p:cNvPicPr>
          <p:nvPr/>
        </p:nvPicPr>
        <p:blipFill>
          <a:blip r:embed="rId6"/>
          <a:stretch>
            <a:fillRect/>
          </a:stretch>
        </p:blipFill>
        <p:spPr>
          <a:xfrm>
            <a:off x="8863535" y="221932"/>
            <a:ext cx="2088499" cy="2088499"/>
          </a:xfrm>
          <a:prstGeom prst="rect">
            <a:avLst/>
          </a:prstGeom>
        </p:spPr>
      </p:pic>
    </p:spTree>
    <p:extLst>
      <p:ext uri="{BB962C8B-B14F-4D97-AF65-F5344CB8AC3E}">
        <p14:creationId xmlns:p14="http://schemas.microsoft.com/office/powerpoint/2010/main" val="345610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Box 141">
            <a:extLst>
              <a:ext uri="{FF2B5EF4-FFF2-40B4-BE49-F238E27FC236}">
                <a16:creationId xmlns:a16="http://schemas.microsoft.com/office/drawing/2014/main" id="{16500CD2-60C2-4162-86C5-EEE61CCBEFB0}"/>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43" name="Content Placeholder 2">
            <a:extLst>
              <a:ext uri="{FF2B5EF4-FFF2-40B4-BE49-F238E27FC236}">
                <a16:creationId xmlns:a16="http://schemas.microsoft.com/office/drawing/2014/main" id="{54F646F7-3BBC-47AC-A4EB-16DBDE390493}"/>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solidFill>
                  <a:srgbClr val="275D38"/>
                </a:solidFill>
                <a:cs typeface="Verdana" panose="020B0604030504040204" pitchFamily="34" charset="0"/>
              </a:rPr>
              <a:t>Anti-Stress </a:t>
            </a:r>
            <a:r>
              <a:rPr lang="en-US" sz="2400" i="1" dirty="0" err="1">
                <a:solidFill>
                  <a:srgbClr val="275D38"/>
                </a:solidFill>
                <a:cs typeface="Verdana" panose="020B0604030504040204" pitchFamily="34" charset="0"/>
              </a:rPr>
              <a:t>Phytobiotic</a:t>
            </a:r>
            <a:r>
              <a:rPr lang="en-US" sz="2400" i="1" dirty="0">
                <a:solidFill>
                  <a:srgbClr val="275D38"/>
                </a:solidFill>
                <a:cs typeface="Verdana" panose="020B0604030504040204" pitchFamily="34" charset="0"/>
              </a:rPr>
              <a:t> Proprietary Blend</a:t>
            </a:r>
          </a:p>
          <a:p>
            <a:pPr marL="0" indent="0">
              <a:buFont typeface="Arial" panose="020B0604020202020204" pitchFamily="34" charset="0"/>
              <a:buNone/>
            </a:pPr>
            <a:r>
              <a:rPr lang="en-US" b="1" dirty="0">
                <a:solidFill>
                  <a:schemeClr val="tx1">
                    <a:lumMod val="75000"/>
                    <a:lumOff val="25000"/>
                  </a:schemeClr>
                </a:solidFill>
                <a:cs typeface="Verdana" panose="020B0604030504040204" pitchFamily="34" charset="0"/>
              </a:rPr>
              <a:t>Fruits and Vegetables</a:t>
            </a:r>
          </a:p>
          <a:p>
            <a:r>
              <a:rPr lang="en-US" sz="2000" dirty="0">
                <a:solidFill>
                  <a:schemeClr val="tx1">
                    <a:lumMod val="75000"/>
                    <a:lumOff val="25000"/>
                  </a:schemeClr>
                </a:solidFill>
                <a:cs typeface="Verdana" panose="020B0604030504040204" pitchFamily="34" charset="0"/>
              </a:rPr>
              <a:t>Provides three servings of natural fruits and veggies for comprehensive nutrition in a convenient, single serving*</a:t>
            </a:r>
          </a:p>
          <a:p>
            <a:pPr marL="0" indent="0">
              <a:buFont typeface="Arial" panose="020B0604020202020204" pitchFamily="34" charset="0"/>
              <a:buNone/>
            </a:pPr>
            <a:endParaRPr lang="en-US" sz="2400" dirty="0">
              <a:solidFill>
                <a:schemeClr val="tx1">
                  <a:lumMod val="75000"/>
                  <a:lumOff val="25000"/>
                </a:schemeClr>
              </a:solidFill>
              <a:cs typeface="Verdana" panose="020B0604030504040204" pitchFamily="34" charset="0"/>
            </a:endParaRPr>
          </a:p>
        </p:txBody>
      </p:sp>
      <p:pic>
        <p:nvPicPr>
          <p:cNvPr id="145" name="Picture 144">
            <a:extLst>
              <a:ext uri="{FF2B5EF4-FFF2-40B4-BE49-F238E27FC236}">
                <a16:creationId xmlns:a16="http://schemas.microsoft.com/office/drawing/2014/main" id="{2F0EAE14-A802-4BDB-A392-914CC7BC88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821" y="3482013"/>
            <a:ext cx="914400" cy="914400"/>
          </a:xfrm>
          <a:prstGeom prst="rect">
            <a:avLst/>
          </a:prstGeom>
        </p:spPr>
      </p:pic>
      <p:pic>
        <p:nvPicPr>
          <p:cNvPr id="146" name="Picture 145" descr="A picture containing sitting&#10;&#10;Description generated with high confidence">
            <a:extLst>
              <a:ext uri="{FF2B5EF4-FFF2-40B4-BE49-F238E27FC236}">
                <a16:creationId xmlns:a16="http://schemas.microsoft.com/office/drawing/2014/main" id="{D96B17A1-9E22-431E-94B1-F4A3DE7BA3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2076" y="3482012"/>
            <a:ext cx="914400" cy="914400"/>
          </a:xfrm>
          <a:prstGeom prst="rect">
            <a:avLst/>
          </a:prstGeom>
        </p:spPr>
      </p:pic>
      <p:pic>
        <p:nvPicPr>
          <p:cNvPr id="147" name="Picture 146" descr="A plate of food with broccoli&#10;&#10;Description generated with high confidence">
            <a:extLst>
              <a:ext uri="{FF2B5EF4-FFF2-40B4-BE49-F238E27FC236}">
                <a16:creationId xmlns:a16="http://schemas.microsoft.com/office/drawing/2014/main" id="{4F806265-01FB-4E33-A202-BFEA17F638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46254" y="3482012"/>
            <a:ext cx="914400" cy="914400"/>
          </a:xfrm>
          <a:prstGeom prst="rect">
            <a:avLst/>
          </a:prstGeom>
        </p:spPr>
      </p:pic>
      <p:pic>
        <p:nvPicPr>
          <p:cNvPr id="148" name="Picture 147" descr="A picture containing mirror, indoor, photo&#10;&#10;Description generated with high confidence">
            <a:extLst>
              <a:ext uri="{FF2B5EF4-FFF2-40B4-BE49-F238E27FC236}">
                <a16:creationId xmlns:a16="http://schemas.microsoft.com/office/drawing/2014/main" id="{3FE0C329-A6DE-4033-9B10-6016BE8A23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2821" y="4965251"/>
            <a:ext cx="914400" cy="914400"/>
          </a:xfrm>
          <a:prstGeom prst="rect">
            <a:avLst/>
          </a:prstGeom>
        </p:spPr>
      </p:pic>
      <p:pic>
        <p:nvPicPr>
          <p:cNvPr id="149" name="Picture 148" descr="A picture containing berry, cake, table, fruit&#10;&#10;Description generated with high confidence">
            <a:extLst>
              <a:ext uri="{FF2B5EF4-FFF2-40B4-BE49-F238E27FC236}">
                <a16:creationId xmlns:a16="http://schemas.microsoft.com/office/drawing/2014/main" id="{F40B7A22-A5AC-4CF2-BB95-0C463D6319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30682" y="3482012"/>
            <a:ext cx="914400" cy="914400"/>
          </a:xfrm>
          <a:prstGeom prst="rect">
            <a:avLst/>
          </a:prstGeom>
        </p:spPr>
      </p:pic>
      <p:pic>
        <p:nvPicPr>
          <p:cNvPr id="150" name="Picture 149">
            <a:extLst>
              <a:ext uri="{FF2B5EF4-FFF2-40B4-BE49-F238E27FC236}">
                <a16:creationId xmlns:a16="http://schemas.microsoft.com/office/drawing/2014/main" id="{07277471-058C-4736-A75C-A4FE009D8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90313" y="4960308"/>
            <a:ext cx="914400" cy="914400"/>
          </a:xfrm>
          <a:prstGeom prst="rect">
            <a:avLst/>
          </a:prstGeom>
        </p:spPr>
      </p:pic>
      <p:pic>
        <p:nvPicPr>
          <p:cNvPr id="151" name="Picture 150" descr="A picture containing indoor, table, small, sitting&#10;&#10;Description generated with high confidence">
            <a:extLst>
              <a:ext uri="{FF2B5EF4-FFF2-40B4-BE49-F238E27FC236}">
                <a16:creationId xmlns:a16="http://schemas.microsoft.com/office/drawing/2014/main" id="{CDC22834-43F9-4BFA-8C08-B54D4A1C809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45817" y="4913595"/>
            <a:ext cx="914400" cy="914400"/>
          </a:xfrm>
          <a:prstGeom prst="rect">
            <a:avLst/>
          </a:prstGeom>
        </p:spPr>
      </p:pic>
      <p:sp>
        <p:nvSpPr>
          <p:cNvPr id="152" name="Text Placeholder 2">
            <a:extLst>
              <a:ext uri="{FF2B5EF4-FFF2-40B4-BE49-F238E27FC236}">
                <a16:creationId xmlns:a16="http://schemas.microsoft.com/office/drawing/2014/main" id="{9B7B357F-2A2A-443A-B9E9-003859838C49}"/>
              </a:ext>
            </a:extLst>
          </p:cNvPr>
          <p:cNvSpPr txBox="1">
            <a:spLocks/>
          </p:cNvSpPr>
          <p:nvPr/>
        </p:nvSpPr>
        <p:spPr>
          <a:xfrm>
            <a:off x="838200" y="4481046"/>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Beet Root</a:t>
            </a:r>
          </a:p>
        </p:txBody>
      </p:sp>
      <p:sp>
        <p:nvSpPr>
          <p:cNvPr id="153" name="Text Placeholder 2">
            <a:extLst>
              <a:ext uri="{FF2B5EF4-FFF2-40B4-BE49-F238E27FC236}">
                <a16:creationId xmlns:a16="http://schemas.microsoft.com/office/drawing/2014/main" id="{2B5A77FF-EC28-4BDB-96B0-71D2F3E3F6F8}"/>
              </a:ext>
            </a:extLst>
          </p:cNvPr>
          <p:cNvSpPr txBox="1">
            <a:spLocks/>
          </p:cNvSpPr>
          <p:nvPr/>
        </p:nvSpPr>
        <p:spPr>
          <a:xfrm>
            <a:off x="2455451" y="4481046"/>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Carrot</a:t>
            </a:r>
          </a:p>
        </p:txBody>
      </p:sp>
      <p:sp>
        <p:nvSpPr>
          <p:cNvPr id="154" name="Text Placeholder 2">
            <a:extLst>
              <a:ext uri="{FF2B5EF4-FFF2-40B4-BE49-F238E27FC236}">
                <a16:creationId xmlns:a16="http://schemas.microsoft.com/office/drawing/2014/main" id="{FE1A77F5-CCD4-49E3-9B1C-8766EB942AC5}"/>
              </a:ext>
            </a:extLst>
          </p:cNvPr>
          <p:cNvSpPr txBox="1">
            <a:spLocks/>
          </p:cNvSpPr>
          <p:nvPr/>
        </p:nvSpPr>
        <p:spPr>
          <a:xfrm>
            <a:off x="5721633" y="4481046"/>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Spinach</a:t>
            </a:r>
          </a:p>
        </p:txBody>
      </p:sp>
      <p:sp>
        <p:nvSpPr>
          <p:cNvPr id="155" name="Text Placeholder 2">
            <a:extLst>
              <a:ext uri="{FF2B5EF4-FFF2-40B4-BE49-F238E27FC236}">
                <a16:creationId xmlns:a16="http://schemas.microsoft.com/office/drawing/2014/main" id="{4F86E2B7-AF96-4E53-B7D4-4F46065D443B}"/>
              </a:ext>
            </a:extLst>
          </p:cNvPr>
          <p:cNvSpPr txBox="1">
            <a:spLocks/>
          </p:cNvSpPr>
          <p:nvPr/>
        </p:nvSpPr>
        <p:spPr>
          <a:xfrm>
            <a:off x="838200" y="5964284"/>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Kale</a:t>
            </a:r>
          </a:p>
        </p:txBody>
      </p:sp>
      <p:sp>
        <p:nvSpPr>
          <p:cNvPr id="156" name="Text Placeholder 2">
            <a:extLst>
              <a:ext uri="{FF2B5EF4-FFF2-40B4-BE49-F238E27FC236}">
                <a16:creationId xmlns:a16="http://schemas.microsoft.com/office/drawing/2014/main" id="{82B245A2-98C2-42FF-A886-87879C615E7D}"/>
              </a:ext>
            </a:extLst>
          </p:cNvPr>
          <p:cNvSpPr txBox="1">
            <a:spLocks/>
          </p:cNvSpPr>
          <p:nvPr/>
        </p:nvSpPr>
        <p:spPr>
          <a:xfrm>
            <a:off x="7334833" y="4481046"/>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Strawberry</a:t>
            </a:r>
          </a:p>
        </p:txBody>
      </p:sp>
      <p:sp>
        <p:nvSpPr>
          <p:cNvPr id="157" name="Text Placeholder 2">
            <a:extLst>
              <a:ext uri="{FF2B5EF4-FFF2-40B4-BE49-F238E27FC236}">
                <a16:creationId xmlns:a16="http://schemas.microsoft.com/office/drawing/2014/main" id="{EEFDD285-2407-407B-9CBC-149A2A2A59AE}"/>
              </a:ext>
            </a:extLst>
          </p:cNvPr>
          <p:cNvSpPr txBox="1">
            <a:spLocks/>
          </p:cNvSpPr>
          <p:nvPr/>
        </p:nvSpPr>
        <p:spPr>
          <a:xfrm>
            <a:off x="5580738" y="5959342"/>
            <a:ext cx="173355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Pomegranate</a:t>
            </a:r>
          </a:p>
        </p:txBody>
      </p:sp>
      <p:sp>
        <p:nvSpPr>
          <p:cNvPr id="158" name="Text Placeholder 2">
            <a:extLst>
              <a:ext uri="{FF2B5EF4-FFF2-40B4-BE49-F238E27FC236}">
                <a16:creationId xmlns:a16="http://schemas.microsoft.com/office/drawing/2014/main" id="{AEF47282-4566-47E7-A3A8-42CED4273EA1}"/>
              </a:ext>
            </a:extLst>
          </p:cNvPr>
          <p:cNvSpPr txBox="1">
            <a:spLocks/>
          </p:cNvSpPr>
          <p:nvPr/>
        </p:nvSpPr>
        <p:spPr>
          <a:xfrm>
            <a:off x="7416069" y="5946997"/>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Tart Cherry</a:t>
            </a:r>
          </a:p>
        </p:txBody>
      </p:sp>
      <p:pic>
        <p:nvPicPr>
          <p:cNvPr id="159" name="Picture 158">
            <a:extLst>
              <a:ext uri="{FF2B5EF4-FFF2-40B4-BE49-F238E27FC236}">
                <a16:creationId xmlns:a16="http://schemas.microsoft.com/office/drawing/2014/main" id="{E3C8B492-740B-4953-8452-5FABEF90EC9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85219" y="4960308"/>
            <a:ext cx="914400" cy="914400"/>
          </a:xfrm>
          <a:prstGeom prst="rect">
            <a:avLst/>
          </a:prstGeom>
        </p:spPr>
      </p:pic>
      <p:pic>
        <p:nvPicPr>
          <p:cNvPr id="160" name="Picture 159">
            <a:extLst>
              <a:ext uri="{FF2B5EF4-FFF2-40B4-BE49-F238E27FC236}">
                <a16:creationId xmlns:a16="http://schemas.microsoft.com/office/drawing/2014/main" id="{D764918F-C382-400F-9D04-74B9DC908C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81385" y="4960308"/>
            <a:ext cx="914400" cy="914400"/>
          </a:xfrm>
          <a:prstGeom prst="rect">
            <a:avLst/>
          </a:prstGeom>
        </p:spPr>
      </p:pic>
      <p:pic>
        <p:nvPicPr>
          <p:cNvPr id="161" name="Picture 160">
            <a:extLst>
              <a:ext uri="{FF2B5EF4-FFF2-40B4-BE49-F238E27FC236}">
                <a16:creationId xmlns:a16="http://schemas.microsoft.com/office/drawing/2014/main" id="{7F1D9378-8D1F-4ADE-8204-DE317A2195C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99316" y="3482012"/>
            <a:ext cx="914400" cy="914400"/>
          </a:xfrm>
          <a:prstGeom prst="rect">
            <a:avLst/>
          </a:prstGeom>
        </p:spPr>
      </p:pic>
      <p:sp>
        <p:nvSpPr>
          <p:cNvPr id="162" name="Text Placeholder 2">
            <a:extLst>
              <a:ext uri="{FF2B5EF4-FFF2-40B4-BE49-F238E27FC236}">
                <a16:creationId xmlns:a16="http://schemas.microsoft.com/office/drawing/2014/main" id="{17A6690A-A6E7-42E7-9D59-2D860F5CBC6C}"/>
              </a:ext>
            </a:extLst>
          </p:cNvPr>
          <p:cNvSpPr txBox="1">
            <a:spLocks/>
          </p:cNvSpPr>
          <p:nvPr/>
        </p:nvSpPr>
        <p:spPr>
          <a:xfrm>
            <a:off x="4078693" y="4481045"/>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Spirulina</a:t>
            </a:r>
          </a:p>
        </p:txBody>
      </p:sp>
      <p:sp>
        <p:nvSpPr>
          <p:cNvPr id="163" name="Text Placeholder 2">
            <a:extLst>
              <a:ext uri="{FF2B5EF4-FFF2-40B4-BE49-F238E27FC236}">
                <a16:creationId xmlns:a16="http://schemas.microsoft.com/office/drawing/2014/main" id="{D10BA314-EC09-4159-A259-4C46B2C8430D}"/>
              </a:ext>
            </a:extLst>
          </p:cNvPr>
          <p:cNvSpPr txBox="1">
            <a:spLocks/>
          </p:cNvSpPr>
          <p:nvPr/>
        </p:nvSpPr>
        <p:spPr>
          <a:xfrm>
            <a:off x="2455912" y="5964284"/>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Asparagus</a:t>
            </a:r>
          </a:p>
        </p:txBody>
      </p:sp>
      <p:sp>
        <p:nvSpPr>
          <p:cNvPr id="164" name="Text Placeholder 2">
            <a:extLst>
              <a:ext uri="{FF2B5EF4-FFF2-40B4-BE49-F238E27FC236}">
                <a16:creationId xmlns:a16="http://schemas.microsoft.com/office/drawing/2014/main" id="{ACF296DE-DF69-458F-B119-F1356003D10A}"/>
              </a:ext>
            </a:extLst>
          </p:cNvPr>
          <p:cNvSpPr txBox="1">
            <a:spLocks/>
          </p:cNvSpPr>
          <p:nvPr/>
        </p:nvSpPr>
        <p:spPr>
          <a:xfrm>
            <a:off x="4097888" y="5959342"/>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Broccoli</a:t>
            </a:r>
          </a:p>
        </p:txBody>
      </p:sp>
      <p:pic>
        <p:nvPicPr>
          <p:cNvPr id="2" name="Picture 1">
            <a:extLst>
              <a:ext uri="{FF2B5EF4-FFF2-40B4-BE49-F238E27FC236}">
                <a16:creationId xmlns:a16="http://schemas.microsoft.com/office/drawing/2014/main" id="{E6C2AF30-FADB-07A7-9765-C9D55470090F}"/>
              </a:ext>
            </a:extLst>
          </p:cNvPr>
          <p:cNvPicPr>
            <a:picLocks noChangeAspect="1"/>
          </p:cNvPicPr>
          <p:nvPr/>
        </p:nvPicPr>
        <p:blipFill>
          <a:blip r:embed="rId13"/>
          <a:stretch>
            <a:fillRect/>
          </a:stretch>
        </p:blipFill>
        <p:spPr>
          <a:xfrm>
            <a:off x="9194105" y="314194"/>
            <a:ext cx="1934575" cy="1934575"/>
          </a:xfrm>
          <a:prstGeom prst="rect">
            <a:avLst/>
          </a:prstGeom>
        </p:spPr>
      </p:pic>
    </p:spTree>
    <p:extLst>
      <p:ext uri="{BB962C8B-B14F-4D97-AF65-F5344CB8AC3E}">
        <p14:creationId xmlns:p14="http://schemas.microsoft.com/office/powerpoint/2010/main" val="336893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 close up of a group of mushrooms&#10;&#10;Description automatically generated with low confidence">
            <a:extLst>
              <a:ext uri="{FF2B5EF4-FFF2-40B4-BE49-F238E27FC236}">
                <a16:creationId xmlns:a16="http://schemas.microsoft.com/office/drawing/2014/main" id="{2B6AF1DC-F042-4331-BC5B-C0120EA3806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37984-056D-FD45-AE15-3AD146E06DE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Functional Nutrition</a:t>
            </a:r>
          </a:p>
        </p:txBody>
      </p:sp>
    </p:spTree>
    <p:extLst>
      <p:ext uri="{BB962C8B-B14F-4D97-AF65-F5344CB8AC3E}">
        <p14:creationId xmlns:p14="http://schemas.microsoft.com/office/powerpoint/2010/main" val="64309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15" name="Text Placeholder 2">
            <a:extLst>
              <a:ext uri="{FF2B5EF4-FFF2-40B4-BE49-F238E27FC236}">
                <a16:creationId xmlns:a16="http://schemas.microsoft.com/office/drawing/2014/main" id="{A6B6F102-122F-4446-A7E7-9F0F4F86C60C}"/>
              </a:ext>
            </a:extLst>
          </p:cNvPr>
          <p:cNvSpPr txBox="1">
            <a:spLocks/>
          </p:cNvSpPr>
          <p:nvPr/>
        </p:nvSpPr>
        <p:spPr>
          <a:xfrm>
            <a:off x="838200" y="1818019"/>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275D38"/>
                </a:solidFill>
                <a:ea typeface="Verdana" panose="020B0604030504040204" pitchFamily="34" charset="0"/>
                <a:cs typeface="Verdana" panose="020B0604030504040204" pitchFamily="34" charset="0"/>
              </a:rPr>
              <a:t>Gut-Integrity Prebiotic Proprietary Blend</a:t>
            </a:r>
          </a:p>
        </p:txBody>
      </p:sp>
      <p:pic>
        <p:nvPicPr>
          <p:cNvPr id="27" name="Picture 26" descr="A picture containing plate, table, fruit, indoor&#10;&#10;Description generated with high confidence">
            <a:extLst>
              <a:ext uri="{FF2B5EF4-FFF2-40B4-BE49-F238E27FC236}">
                <a16:creationId xmlns:a16="http://schemas.microsoft.com/office/drawing/2014/main" id="{656D47B4-6859-422E-BB9C-FF48F76578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821" y="5034735"/>
            <a:ext cx="914400" cy="914400"/>
          </a:xfrm>
          <a:prstGeom prst="rect">
            <a:avLst/>
          </a:prstGeom>
        </p:spPr>
      </p:pic>
      <p:pic>
        <p:nvPicPr>
          <p:cNvPr id="28" name="Picture 27" descr="A picture containing indoor, cake, chocolate, piece&#10;&#10;Description generated with high confidence">
            <a:extLst>
              <a:ext uri="{FF2B5EF4-FFF2-40B4-BE49-F238E27FC236}">
                <a16:creationId xmlns:a16="http://schemas.microsoft.com/office/drawing/2014/main" id="{5BC99B2F-935F-4B94-8DCE-29C6FEBE98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821" y="3684330"/>
            <a:ext cx="914400" cy="914400"/>
          </a:xfrm>
          <a:prstGeom prst="rect">
            <a:avLst/>
          </a:prstGeom>
        </p:spPr>
      </p:pic>
      <p:pic>
        <p:nvPicPr>
          <p:cNvPr id="29" name="Picture 28" descr="A picture containing fruit&#10;&#10;Description generated with very high confidence">
            <a:extLst>
              <a:ext uri="{FF2B5EF4-FFF2-40B4-BE49-F238E27FC236}">
                <a16:creationId xmlns:a16="http://schemas.microsoft.com/office/drawing/2014/main" id="{70ECCF34-758A-4C48-A57B-EDE8274F6B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2821" y="2398051"/>
            <a:ext cx="914400" cy="914400"/>
          </a:xfrm>
          <a:prstGeom prst="rect">
            <a:avLst/>
          </a:prstGeom>
        </p:spPr>
      </p:pic>
      <p:sp>
        <p:nvSpPr>
          <p:cNvPr id="30" name="Text Placeholder 2">
            <a:extLst>
              <a:ext uri="{FF2B5EF4-FFF2-40B4-BE49-F238E27FC236}">
                <a16:creationId xmlns:a16="http://schemas.microsoft.com/office/drawing/2014/main" id="{E68A8731-0B91-42A9-8ED2-0C145DA2EE05}"/>
              </a:ext>
            </a:extLst>
          </p:cNvPr>
          <p:cNvSpPr txBox="1">
            <a:spLocks/>
          </p:cNvSpPr>
          <p:nvPr/>
        </p:nvSpPr>
        <p:spPr>
          <a:xfrm>
            <a:off x="2095500" y="2308814"/>
            <a:ext cx="9583291" cy="10928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Apple Fiber</a:t>
            </a:r>
          </a:p>
          <a:p>
            <a:r>
              <a:rPr lang="en-US"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with bulking in the intestinal tract, and heart health</a:t>
            </a:r>
          </a:p>
        </p:txBody>
      </p:sp>
      <p:sp>
        <p:nvSpPr>
          <p:cNvPr id="31" name="Text Placeholder 2">
            <a:extLst>
              <a:ext uri="{FF2B5EF4-FFF2-40B4-BE49-F238E27FC236}">
                <a16:creationId xmlns:a16="http://schemas.microsoft.com/office/drawing/2014/main" id="{83346E22-B3C8-41FE-926A-D9D06AD6D0BE}"/>
              </a:ext>
            </a:extLst>
          </p:cNvPr>
          <p:cNvSpPr txBox="1">
            <a:spLocks/>
          </p:cNvSpPr>
          <p:nvPr/>
        </p:nvSpPr>
        <p:spPr>
          <a:xfrm>
            <a:off x="2095500" y="3380949"/>
            <a:ext cx="9583291" cy="15211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0000">
                    <a:lumMod val="75000"/>
                    <a:lumOff val="25000"/>
                  </a:srgbClr>
                </a:solidFill>
                <a:ea typeface="Verdana" panose="020B0604030504040204" pitchFamily="34" charset="0"/>
                <a:cs typeface="Verdana" panose="020B0604030504040204" pitchFamily="34" charset="0"/>
              </a:rPr>
              <a:t>Chia Seed</a:t>
            </a:r>
          </a:p>
          <a:p>
            <a:r>
              <a:rPr lang="en-US" sz="2000" dirty="0">
                <a:solidFill>
                  <a:srgbClr val="000000">
                    <a:lumMod val="75000"/>
                    <a:lumOff val="25000"/>
                  </a:srgbClr>
                </a:solidFill>
                <a:ea typeface="Verdana" panose="020B0604030504040204" pitchFamily="34" charset="0"/>
                <a:cs typeface="Verdana" panose="020B0604030504040204" pitchFamily="34" charset="0"/>
              </a:rPr>
              <a:t>Good source of omega-3 fatty acids, fiber, antioxidants, proteins and calcium*</a:t>
            </a:r>
          </a:p>
          <a:p>
            <a:r>
              <a:rPr lang="en-US" sz="2000" dirty="0">
                <a:solidFill>
                  <a:srgbClr val="000000">
                    <a:lumMod val="75000"/>
                    <a:lumOff val="25000"/>
                  </a:srgbClr>
                </a:solidFill>
                <a:ea typeface="Verdana" panose="020B0604030504040204" pitchFamily="34" charset="0"/>
                <a:cs typeface="Verdana" panose="020B0604030504040204" pitchFamily="34" charset="0"/>
              </a:rPr>
              <a:t>Good for heart and brain health*</a:t>
            </a:r>
          </a:p>
        </p:txBody>
      </p:sp>
      <p:sp>
        <p:nvSpPr>
          <p:cNvPr id="34" name="Text Placeholder 2">
            <a:extLst>
              <a:ext uri="{FF2B5EF4-FFF2-40B4-BE49-F238E27FC236}">
                <a16:creationId xmlns:a16="http://schemas.microsoft.com/office/drawing/2014/main" id="{BB5478DB-BCAD-43B5-A3B0-C0B06D6BCE6D}"/>
              </a:ext>
            </a:extLst>
          </p:cNvPr>
          <p:cNvSpPr txBox="1">
            <a:spLocks/>
          </p:cNvSpPr>
          <p:nvPr/>
        </p:nvSpPr>
        <p:spPr>
          <a:xfrm>
            <a:off x="2095500" y="5034735"/>
            <a:ext cx="9583291" cy="12231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000000">
                    <a:lumMod val="75000"/>
                    <a:lumOff val="25000"/>
                  </a:srgbClr>
                </a:solidFill>
                <a:ea typeface="Verdana" panose="020B0604030504040204" pitchFamily="34" charset="0"/>
                <a:cs typeface="Verdana" panose="020B0604030504040204" pitchFamily="34" charset="0"/>
              </a:rPr>
              <a:t>Flax Seed</a:t>
            </a:r>
          </a:p>
          <a:p>
            <a:r>
              <a:rPr lang="en-US" sz="2000" dirty="0">
                <a:solidFill>
                  <a:srgbClr val="000000">
                    <a:lumMod val="75000"/>
                    <a:lumOff val="25000"/>
                  </a:srgbClr>
                </a:solidFill>
                <a:ea typeface="Verdana" panose="020B0604030504040204" pitchFamily="34" charset="0"/>
                <a:cs typeface="Verdana" panose="020B0604030504040204" pitchFamily="34" charset="0"/>
              </a:rPr>
              <a:t>Good natural source of omega-3 fatty acids, lignans and fiber*</a:t>
            </a:r>
          </a:p>
          <a:p>
            <a:r>
              <a:rPr lang="en-US" sz="2000" dirty="0">
                <a:solidFill>
                  <a:srgbClr val="000000">
                    <a:lumMod val="75000"/>
                    <a:lumOff val="25000"/>
                  </a:srgbClr>
                </a:solidFill>
                <a:ea typeface="Verdana" panose="020B0604030504040204" pitchFamily="34" charset="0"/>
                <a:cs typeface="Verdana" panose="020B0604030504040204" pitchFamily="34" charset="0"/>
              </a:rPr>
              <a:t>Helps with heart and brain health*</a:t>
            </a:r>
          </a:p>
        </p:txBody>
      </p:sp>
      <p:pic>
        <p:nvPicPr>
          <p:cNvPr id="2" name="Picture 1">
            <a:extLst>
              <a:ext uri="{FF2B5EF4-FFF2-40B4-BE49-F238E27FC236}">
                <a16:creationId xmlns:a16="http://schemas.microsoft.com/office/drawing/2014/main" id="{66F10D76-4D47-FFAF-9A10-879C1941EDD7}"/>
              </a:ext>
            </a:extLst>
          </p:cNvPr>
          <p:cNvPicPr>
            <a:picLocks noChangeAspect="1"/>
          </p:cNvPicPr>
          <p:nvPr/>
        </p:nvPicPr>
        <p:blipFill>
          <a:blip r:embed="rId6"/>
          <a:stretch>
            <a:fillRect/>
          </a:stretch>
        </p:blipFill>
        <p:spPr>
          <a:xfrm>
            <a:off x="9407046" y="252024"/>
            <a:ext cx="2041742" cy="2041742"/>
          </a:xfrm>
          <a:prstGeom prst="rect">
            <a:avLst/>
          </a:prstGeom>
        </p:spPr>
      </p:pic>
    </p:spTree>
    <p:extLst>
      <p:ext uri="{BB962C8B-B14F-4D97-AF65-F5344CB8AC3E}">
        <p14:creationId xmlns:p14="http://schemas.microsoft.com/office/powerpoint/2010/main" val="275565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E51DE-AA2C-4A2B-A8EB-9FBBFD770361}"/>
              </a:ext>
            </a:extLst>
          </p:cNvPr>
          <p:cNvPicPr>
            <a:picLocks noChangeAspect="1"/>
          </p:cNvPicPr>
          <p:nvPr/>
        </p:nvPicPr>
        <p:blipFill>
          <a:blip r:embed="rId3"/>
          <a:stretch>
            <a:fillRect/>
          </a:stretch>
        </p:blipFill>
        <p:spPr>
          <a:xfrm>
            <a:off x="6165669" y="1709692"/>
            <a:ext cx="7200900" cy="4800600"/>
          </a:xfrm>
          <a:prstGeom prst="rect">
            <a:avLst/>
          </a:prstGeom>
        </p:spPr>
      </p:pic>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200" y="2228850"/>
            <a:ext cx="6754792" cy="3847859"/>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ETAS</a:t>
            </a:r>
            <a:r>
              <a:rPr lang="en-US" sz="3200" b="1"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Enzyme-Treated Japanese Asparagus</a:t>
            </a:r>
          </a:p>
          <a:p>
            <a:r>
              <a:rPr lang="en-US" sz="2400" dirty="0">
                <a:solidFill>
                  <a:schemeClr val="tx1">
                    <a:lumMod val="75000"/>
                    <a:lumOff val="25000"/>
                  </a:schemeClr>
                </a:solidFill>
                <a:latin typeface="+mj-lt"/>
                <a:ea typeface="Verdana" panose="020B0604030504040204" pitchFamily="34" charset="0"/>
                <a:cs typeface="Verdana" panose="020B0604030504040204" pitchFamily="34" charset="0"/>
              </a:rPr>
              <a:t>Supports mood and cognitive function*</a:t>
            </a:r>
          </a:p>
          <a:p>
            <a:r>
              <a:rPr lang="en-US" sz="2400" dirty="0">
                <a:solidFill>
                  <a:schemeClr val="tx1">
                    <a:lumMod val="75000"/>
                    <a:lumOff val="25000"/>
                  </a:schemeClr>
                </a:solidFill>
                <a:latin typeface="+mj-lt"/>
                <a:ea typeface="Verdana" panose="020B0604030504040204" pitchFamily="34" charset="0"/>
                <a:cs typeface="Verdana" panose="020B0604030504040204" pitchFamily="34" charset="0"/>
              </a:rPr>
              <a:t>Protects neuronal cells*</a:t>
            </a:r>
          </a:p>
          <a:p>
            <a:r>
              <a:rPr lang="en-US" sz="2400" dirty="0">
                <a:solidFill>
                  <a:schemeClr val="tx1">
                    <a:lumMod val="75000"/>
                    <a:lumOff val="25000"/>
                  </a:schemeClr>
                </a:solidFill>
                <a:latin typeface="+mj-lt"/>
                <a:ea typeface="Verdana" panose="020B0604030504040204" pitchFamily="34" charset="0"/>
                <a:cs typeface="Verdana" panose="020B0604030504040204" pitchFamily="34" charset="0"/>
              </a:rPr>
              <a:t>Induces the production of natural anti-stress molecules called Heat Shock Proteins*</a:t>
            </a:r>
          </a:p>
        </p:txBody>
      </p:sp>
      <p:sp>
        <p:nvSpPr>
          <p:cNvPr id="5" name="TextBox 4">
            <a:extLst>
              <a:ext uri="{FF2B5EF4-FFF2-40B4-BE49-F238E27FC236}">
                <a16:creationId xmlns:a16="http://schemas.microsoft.com/office/drawing/2014/main" id="{9842964D-9B1A-4FD9-A9C6-B07F2B61AD9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3" name="Picture 2">
            <a:extLst>
              <a:ext uri="{FF2B5EF4-FFF2-40B4-BE49-F238E27FC236}">
                <a16:creationId xmlns:a16="http://schemas.microsoft.com/office/drawing/2014/main" id="{278A07C0-DA69-4658-AB9B-2FAFF76E6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72237" y="610784"/>
            <a:ext cx="3048425" cy="1162212"/>
          </a:xfrm>
          <a:prstGeom prst="rect">
            <a:avLst/>
          </a:prstGeom>
        </p:spPr>
      </p:pic>
      <p:sp>
        <p:nvSpPr>
          <p:cNvPr id="13" name="Text Placeholder 2">
            <a:extLst>
              <a:ext uri="{FF2B5EF4-FFF2-40B4-BE49-F238E27FC236}">
                <a16:creationId xmlns:a16="http://schemas.microsoft.com/office/drawing/2014/main" id="{B54D7EB4-90A0-4FA8-B378-8BCAB1756C29}"/>
              </a:ext>
            </a:extLst>
          </p:cNvPr>
          <p:cNvSpPr txBox="1">
            <a:spLocks/>
          </p:cNvSpPr>
          <p:nvPr/>
        </p:nvSpPr>
        <p:spPr>
          <a:xfrm>
            <a:off x="838200" y="1818019"/>
            <a:ext cx="6754792" cy="423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i="1" dirty="0">
                <a:solidFill>
                  <a:srgbClr val="275D38"/>
                </a:solidFill>
                <a:cs typeface="Verdana" panose="020B0604030504040204" pitchFamily="34" charset="0"/>
              </a:rPr>
              <a:t>Anti-Stress </a:t>
            </a:r>
            <a:r>
              <a:rPr lang="en-US" sz="2400" i="1" dirty="0" err="1">
                <a:solidFill>
                  <a:srgbClr val="275D38"/>
                </a:solidFill>
                <a:cs typeface="Verdana" panose="020B0604030504040204" pitchFamily="34" charset="0"/>
              </a:rPr>
              <a:t>Phytobiotic</a:t>
            </a:r>
            <a:r>
              <a:rPr lang="en-US" sz="2400" i="1" dirty="0">
                <a:solidFill>
                  <a:srgbClr val="275D38"/>
                </a:solidFill>
                <a:cs typeface="Verdana" panose="020B0604030504040204" pitchFamily="34" charset="0"/>
              </a:rPr>
              <a:t> Proprietary Blend</a:t>
            </a:r>
          </a:p>
        </p:txBody>
      </p:sp>
    </p:spTree>
    <p:extLst>
      <p:ext uri="{BB962C8B-B14F-4D97-AF65-F5344CB8AC3E}">
        <p14:creationId xmlns:p14="http://schemas.microsoft.com/office/powerpoint/2010/main" val="300490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053981-4CD8-12F3-91A3-A453F035DC14}"/>
              </a:ext>
            </a:extLst>
          </p:cNvPr>
          <p:cNvPicPr>
            <a:picLocks noChangeAspect="1"/>
          </p:cNvPicPr>
          <p:nvPr/>
        </p:nvPicPr>
        <p:blipFill rotWithShape="1">
          <a:blip r:embed="rId2"/>
          <a:srcRect l="13875" r="11223" b="2"/>
          <a:stretch/>
        </p:blipFill>
        <p:spPr>
          <a:xfrm>
            <a:off x="975139" y="21468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5" name="Picture 4">
            <a:extLst>
              <a:ext uri="{FF2B5EF4-FFF2-40B4-BE49-F238E27FC236}">
                <a16:creationId xmlns:a16="http://schemas.microsoft.com/office/drawing/2014/main" id="{71DDAFF9-BD72-056C-F476-C9352C5DDD34}"/>
              </a:ext>
            </a:extLst>
          </p:cNvPr>
          <p:cNvPicPr>
            <a:picLocks noChangeAspect="1"/>
          </p:cNvPicPr>
          <p:nvPr/>
        </p:nvPicPr>
        <p:blipFill rotWithShape="1">
          <a:blip r:embed="rId3"/>
          <a:srcRect l="5666" r="10660" b="-1"/>
          <a:stretch/>
        </p:blipFill>
        <p:spPr>
          <a:xfrm>
            <a:off x="9186676" y="21722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Picture 2">
            <a:extLst>
              <a:ext uri="{FF2B5EF4-FFF2-40B4-BE49-F238E27FC236}">
                <a16:creationId xmlns:a16="http://schemas.microsoft.com/office/drawing/2014/main" id="{F3D84805-F031-44A5-FB0C-9E001937EE02}"/>
              </a:ext>
            </a:extLst>
          </p:cNvPr>
          <p:cNvPicPr>
            <a:picLocks noChangeAspect="1"/>
          </p:cNvPicPr>
          <p:nvPr/>
        </p:nvPicPr>
        <p:blipFill rotWithShape="1">
          <a:blip r:embed="rId4"/>
          <a:srcRect r="-8" b="-8"/>
          <a:stretch/>
        </p:blipFill>
        <p:spPr>
          <a:xfrm>
            <a:off x="6449497" y="2172253"/>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 name="Picture 1">
            <a:extLst>
              <a:ext uri="{FF2B5EF4-FFF2-40B4-BE49-F238E27FC236}">
                <a16:creationId xmlns:a16="http://schemas.microsoft.com/office/drawing/2014/main" id="{0FC70495-383D-5745-AB7E-326730BA6ABC}"/>
              </a:ext>
            </a:extLst>
          </p:cNvPr>
          <p:cNvPicPr>
            <a:picLocks noChangeAspect="1"/>
          </p:cNvPicPr>
          <p:nvPr/>
        </p:nvPicPr>
        <p:blipFill rotWithShape="1">
          <a:blip r:embed="rId5"/>
          <a:srcRect r="-8" b="-8"/>
          <a:stretch/>
        </p:blipFill>
        <p:spPr>
          <a:xfrm>
            <a:off x="3712318" y="2223901"/>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56221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1CD6ADC-7901-194B-9399-35E2C78C9490}"/>
              </a:ext>
            </a:extLst>
          </p:cNvPr>
          <p:cNvPicPr>
            <a:picLocks noChangeAspect="1"/>
          </p:cNvPicPr>
          <p:nvPr/>
        </p:nvPicPr>
        <p:blipFill>
          <a:blip r:embed="rId2"/>
          <a:stretch>
            <a:fillRect/>
          </a:stretch>
        </p:blipFill>
        <p:spPr>
          <a:xfrm>
            <a:off x="8875777" y="2099036"/>
            <a:ext cx="3133344" cy="4552833"/>
          </a:xfrm>
          <a:prstGeom prst="rect">
            <a:avLst/>
          </a:prstGeom>
        </p:spPr>
      </p:pic>
      <p:pic>
        <p:nvPicPr>
          <p:cNvPr id="4" name="Picture 3">
            <a:extLst>
              <a:ext uri="{FF2B5EF4-FFF2-40B4-BE49-F238E27FC236}">
                <a16:creationId xmlns:a16="http://schemas.microsoft.com/office/drawing/2014/main" id="{0F7BBBC9-3AE6-2D4F-AC8E-080B4C630E61}"/>
              </a:ext>
            </a:extLst>
          </p:cNvPr>
          <p:cNvPicPr>
            <a:picLocks noChangeAspect="1"/>
          </p:cNvPicPr>
          <p:nvPr/>
        </p:nvPicPr>
        <p:blipFill>
          <a:blip r:embed="rId3"/>
          <a:stretch>
            <a:fillRect/>
          </a:stretch>
        </p:blipFill>
        <p:spPr>
          <a:xfrm>
            <a:off x="4365742" y="310642"/>
            <a:ext cx="4346702" cy="4346702"/>
          </a:xfrm>
          <a:prstGeom prst="rect">
            <a:avLst/>
          </a:prstGeom>
        </p:spPr>
      </p:pic>
      <p:pic>
        <p:nvPicPr>
          <p:cNvPr id="5" name="Picture 4">
            <a:extLst>
              <a:ext uri="{FF2B5EF4-FFF2-40B4-BE49-F238E27FC236}">
                <a16:creationId xmlns:a16="http://schemas.microsoft.com/office/drawing/2014/main" id="{34E573A4-6E18-C545-8395-1395943CA5AD}"/>
              </a:ext>
            </a:extLst>
          </p:cNvPr>
          <p:cNvPicPr>
            <a:picLocks noChangeAspect="1"/>
          </p:cNvPicPr>
          <p:nvPr/>
        </p:nvPicPr>
        <p:blipFill>
          <a:blip r:embed="rId4"/>
          <a:stretch>
            <a:fillRect/>
          </a:stretch>
        </p:blipFill>
        <p:spPr>
          <a:xfrm>
            <a:off x="297688" y="310642"/>
            <a:ext cx="3812806" cy="5468366"/>
          </a:xfrm>
          <a:prstGeom prst="rect">
            <a:avLst/>
          </a:prstGeom>
        </p:spPr>
      </p:pic>
    </p:spTree>
    <p:extLst>
      <p:ext uri="{BB962C8B-B14F-4D97-AF65-F5344CB8AC3E}">
        <p14:creationId xmlns:p14="http://schemas.microsoft.com/office/powerpoint/2010/main" val="711309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4FAA561E-B179-7DA5-5383-D4C9A828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65096" cy="72650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665570-460A-B260-A053-6A6353C96ECF}"/>
              </a:ext>
            </a:extLst>
          </p:cNvPr>
          <p:cNvPicPr>
            <a:picLocks noChangeAspect="1"/>
          </p:cNvPicPr>
          <p:nvPr/>
        </p:nvPicPr>
        <p:blipFill>
          <a:blip r:embed="rId3"/>
          <a:stretch>
            <a:fillRect/>
          </a:stretch>
        </p:blipFill>
        <p:spPr>
          <a:xfrm>
            <a:off x="5547986" y="112734"/>
            <a:ext cx="6858000" cy="6858000"/>
          </a:xfrm>
          <a:prstGeom prst="rect">
            <a:avLst/>
          </a:prstGeom>
        </p:spPr>
      </p:pic>
    </p:spTree>
    <p:extLst>
      <p:ext uri="{BB962C8B-B14F-4D97-AF65-F5344CB8AC3E}">
        <p14:creationId xmlns:p14="http://schemas.microsoft.com/office/powerpoint/2010/main" val="2176322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We get to choose how we feel! </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85781" y="2560638"/>
            <a:ext cx="3309937" cy="3309937"/>
          </a:xfrm>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002631" y="2560638"/>
            <a:ext cx="3309937" cy="3309937"/>
          </a:xfrm>
        </p:spPr>
      </p:pic>
    </p:spTree>
    <p:extLst>
      <p:ext uri="{BB962C8B-B14F-4D97-AF65-F5344CB8AC3E}">
        <p14:creationId xmlns:p14="http://schemas.microsoft.com/office/powerpoint/2010/main" val="247298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5981" y="624468"/>
            <a:ext cx="10705171" cy="5909310"/>
          </a:xfrm>
          <a:prstGeom prst="rect">
            <a:avLst/>
          </a:prstGeom>
        </p:spPr>
        <p:txBody>
          <a:bodyPr wrap="square">
            <a:spAutoFit/>
          </a:bodyPr>
          <a:lstStyle/>
          <a:p>
            <a:pPr algn="ctr"/>
            <a:r>
              <a:rPr lang="en-US" sz="4400" b="1" dirty="0">
                <a:solidFill>
                  <a:schemeClr val="accent1"/>
                </a:solidFill>
              </a:rPr>
              <a:t>The </a:t>
            </a:r>
            <a:r>
              <a:rPr lang="en-US" sz="4400" b="1" dirty="0"/>
              <a:t>S</a:t>
            </a:r>
            <a:r>
              <a:rPr lang="en-US" sz="4400" b="1" dirty="0">
                <a:solidFill>
                  <a:schemeClr val="accent1"/>
                </a:solidFill>
              </a:rPr>
              <a:t>tandard </a:t>
            </a:r>
            <a:r>
              <a:rPr lang="en-US" sz="4400" b="1" dirty="0"/>
              <a:t>A</a:t>
            </a:r>
            <a:r>
              <a:rPr lang="en-US" sz="4400" b="1" dirty="0">
                <a:solidFill>
                  <a:schemeClr val="accent1"/>
                </a:solidFill>
              </a:rPr>
              <a:t>merican </a:t>
            </a:r>
            <a:r>
              <a:rPr lang="en-US" sz="4400" b="1" dirty="0"/>
              <a:t>D</a:t>
            </a:r>
            <a:r>
              <a:rPr lang="en-US" sz="4400" b="1" dirty="0">
                <a:solidFill>
                  <a:schemeClr val="accent1"/>
                </a:solidFill>
              </a:rPr>
              <a:t>iet (</a:t>
            </a:r>
            <a:r>
              <a:rPr lang="en-US" sz="4400" b="1" dirty="0"/>
              <a:t>SAD</a:t>
            </a:r>
            <a:r>
              <a:rPr lang="en-US" sz="4400" b="1" dirty="0">
                <a:solidFill>
                  <a:schemeClr val="accent1"/>
                </a:solidFill>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endParaRPr lang="en-US" dirty="0"/>
          </a:p>
          <a:p>
            <a:pPr algn="ctr"/>
            <a:endParaRPr lang="en-US" sz="1600" dirty="0"/>
          </a:p>
          <a:p>
            <a:pPr algn="ctr"/>
            <a:r>
              <a:rPr lang="en-US" sz="2000" b="1" dirty="0"/>
              <a:t>Salt</a:t>
            </a:r>
          </a:p>
          <a:p>
            <a:pPr algn="ctr"/>
            <a:r>
              <a:rPr lang="en-US" sz="2000" b="1" dirty="0"/>
              <a:t>Sugar</a:t>
            </a:r>
          </a:p>
          <a:p>
            <a:pPr algn="ctr"/>
            <a:r>
              <a:rPr lang="en-US" sz="2000" b="1" dirty="0"/>
              <a:t>Emulsifiers</a:t>
            </a:r>
          </a:p>
          <a:p>
            <a:pPr algn="ctr"/>
            <a:r>
              <a:rPr lang="en-US" sz="2000" b="1" dirty="0"/>
              <a:t>Unhealthy Fat </a:t>
            </a:r>
          </a:p>
          <a:p>
            <a:pPr algn="ctr"/>
            <a:r>
              <a:rPr lang="en-US" sz="2000" b="1" dirty="0"/>
              <a:t>Artificial sweeteners/colors </a:t>
            </a:r>
          </a:p>
          <a:p>
            <a:pPr algn="ctr"/>
            <a:r>
              <a:rPr lang="en-US" sz="2000" b="1" dirty="0"/>
              <a:t>Processed / Ultra-Processed food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240" y="1332354"/>
            <a:ext cx="7381520" cy="3298126"/>
          </a:xfrm>
          <a:prstGeom prst="rect">
            <a:avLst/>
          </a:prstGeom>
        </p:spPr>
      </p:pic>
      <p:sp>
        <p:nvSpPr>
          <p:cNvPr id="2" name="TextBox 1">
            <a:extLst>
              <a:ext uri="{FF2B5EF4-FFF2-40B4-BE49-F238E27FC236}">
                <a16:creationId xmlns:a16="http://schemas.microsoft.com/office/drawing/2014/main" id="{E25A58E6-F01A-CDBD-B9E4-F84A957B6B58}"/>
              </a:ext>
            </a:extLst>
          </p:cNvPr>
          <p:cNvSpPr txBox="1"/>
          <p:nvPr/>
        </p:nvSpPr>
        <p:spPr>
          <a:xfrm>
            <a:off x="3866406" y="-83418"/>
            <a:ext cx="4366260" cy="707886"/>
          </a:xfrm>
          <a:prstGeom prst="rect">
            <a:avLst/>
          </a:prstGeom>
          <a:noFill/>
        </p:spPr>
        <p:txBody>
          <a:bodyPr wrap="none" rtlCol="0">
            <a:spAutoFit/>
          </a:bodyPr>
          <a:lstStyle/>
          <a:p>
            <a:r>
              <a:rPr lang="en-US" sz="4000" b="1" dirty="0">
                <a:solidFill>
                  <a:schemeClr val="accent1"/>
                </a:solidFill>
              </a:rPr>
              <a:t>YMISAD? </a:t>
            </a:r>
            <a:r>
              <a:rPr lang="en-US" sz="2400" b="1" dirty="0">
                <a:solidFill>
                  <a:schemeClr val="accent1"/>
                </a:solidFill>
              </a:rPr>
              <a:t>(Why Am I Sad?)</a:t>
            </a:r>
            <a:endParaRPr lang="en-US" sz="2400" dirty="0"/>
          </a:p>
        </p:txBody>
      </p:sp>
    </p:spTree>
    <p:extLst>
      <p:ext uri="{BB962C8B-B14F-4D97-AF65-F5344CB8AC3E}">
        <p14:creationId xmlns:p14="http://schemas.microsoft.com/office/powerpoint/2010/main" val="19943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13" end="13"/>
                                            </p:txEl>
                                          </p:spTgt>
                                        </p:tgtEl>
                                        <p:attrNameLst>
                                          <p:attrName>style.visibility</p:attrName>
                                        </p:attrNameLst>
                                      </p:cBhvr>
                                      <p:to>
                                        <p:strVal val="visible"/>
                                      </p:to>
                                    </p:set>
                                    <p:animEffect transition="in" filter="dissolve">
                                      <p:cBhvr>
                                        <p:cTn id="22" dur="500"/>
                                        <p:tgtEl>
                                          <p:spTgt spid="7">
                                            <p:txEl>
                                              <p:pRg st="13" end="13"/>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7">
                                            <p:txEl>
                                              <p:pRg st="14" end="14"/>
                                            </p:txEl>
                                          </p:spTgt>
                                        </p:tgtEl>
                                        <p:attrNameLst>
                                          <p:attrName>style.visibility</p:attrName>
                                        </p:attrNameLst>
                                      </p:cBhvr>
                                      <p:to>
                                        <p:strVal val="visible"/>
                                      </p:to>
                                    </p:set>
                                    <p:animEffect transition="in" filter="dissolve">
                                      <p:cBhvr>
                                        <p:cTn id="25" dur="500"/>
                                        <p:tgtEl>
                                          <p:spTgt spid="7">
                                            <p:txEl>
                                              <p:pRg st="14" end="14"/>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7">
                                            <p:txEl>
                                              <p:pRg st="15" end="15"/>
                                            </p:txEl>
                                          </p:spTgt>
                                        </p:tgtEl>
                                        <p:attrNameLst>
                                          <p:attrName>style.visibility</p:attrName>
                                        </p:attrNameLst>
                                      </p:cBhvr>
                                      <p:to>
                                        <p:strVal val="visible"/>
                                      </p:to>
                                    </p:set>
                                    <p:animEffect transition="in" filter="dissolve">
                                      <p:cBhvr>
                                        <p:cTn id="28" dur="500"/>
                                        <p:tgtEl>
                                          <p:spTgt spid="7">
                                            <p:txEl>
                                              <p:pRg st="15" end="15"/>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7">
                                            <p:txEl>
                                              <p:pRg st="16" end="16"/>
                                            </p:txEl>
                                          </p:spTgt>
                                        </p:tgtEl>
                                        <p:attrNameLst>
                                          <p:attrName>style.visibility</p:attrName>
                                        </p:attrNameLst>
                                      </p:cBhvr>
                                      <p:to>
                                        <p:strVal val="visible"/>
                                      </p:to>
                                    </p:set>
                                    <p:animEffect transition="in" filter="dissolve">
                                      <p:cBhvr>
                                        <p:cTn id="31" dur="500"/>
                                        <p:tgtEl>
                                          <p:spTgt spid="7">
                                            <p:txEl>
                                              <p:pRg st="16" end="16"/>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7">
                                            <p:txEl>
                                              <p:pRg st="17" end="17"/>
                                            </p:txEl>
                                          </p:spTgt>
                                        </p:tgtEl>
                                        <p:attrNameLst>
                                          <p:attrName>style.visibility</p:attrName>
                                        </p:attrNameLst>
                                      </p:cBhvr>
                                      <p:to>
                                        <p:strVal val="visible"/>
                                      </p:to>
                                    </p:set>
                                    <p:animEffect transition="in" filter="dissolve">
                                      <p:cBhvr>
                                        <p:cTn id="34" dur="500"/>
                                        <p:tgtEl>
                                          <p:spTgt spid="7">
                                            <p:txEl>
                                              <p:pRg st="17" end="17"/>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7">
                                            <p:txEl>
                                              <p:pRg st="18" end="18"/>
                                            </p:txEl>
                                          </p:spTgt>
                                        </p:tgtEl>
                                        <p:attrNameLst>
                                          <p:attrName>style.visibility</p:attrName>
                                        </p:attrNameLst>
                                      </p:cBhvr>
                                      <p:to>
                                        <p:strVal val="visible"/>
                                      </p:to>
                                    </p:set>
                                    <p:animEffect transition="in" filter="dissolve">
                                      <p:cBhvr>
                                        <p:cTn id="37" dur="500"/>
                                        <p:tgtEl>
                                          <p:spTgt spid="7">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late of food&#10;&#10;Description automatically generated with low confidence">
            <a:extLst>
              <a:ext uri="{FF2B5EF4-FFF2-40B4-BE49-F238E27FC236}">
                <a16:creationId xmlns:a16="http://schemas.microsoft.com/office/drawing/2014/main" id="{C50BA9B3-CC4F-6554-FF4F-FA6E8C674E21}"/>
              </a:ext>
            </a:extLst>
          </p:cNvPr>
          <p:cNvPicPr>
            <a:picLocks noChangeAspect="1"/>
          </p:cNvPicPr>
          <p:nvPr/>
        </p:nvPicPr>
        <p:blipFill rotWithShape="1">
          <a:blip r:embed="rId2"/>
          <a:srcRect t="20863" r="-2" b="16133"/>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Picture 3">
            <a:extLst>
              <a:ext uri="{FF2B5EF4-FFF2-40B4-BE49-F238E27FC236}">
                <a16:creationId xmlns:a16="http://schemas.microsoft.com/office/drawing/2014/main" id="{F3E96B47-A2A7-6471-9021-38DCC1946953}"/>
              </a:ext>
            </a:extLst>
          </p:cNvPr>
          <p:cNvPicPr>
            <a:picLocks noChangeAspect="1"/>
          </p:cNvPicPr>
          <p:nvPr/>
        </p:nvPicPr>
        <p:blipFill rotWithShape="1">
          <a:blip r:embed="rId3"/>
          <a:srcRect t="2661" r="-1" b="11512"/>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2" name="Picture 1" descr="A table full of different types of food&#10;&#10;Description automatically generated with low confidence">
            <a:extLst>
              <a:ext uri="{FF2B5EF4-FFF2-40B4-BE49-F238E27FC236}">
                <a16:creationId xmlns:a16="http://schemas.microsoft.com/office/drawing/2014/main" id="{9CB1F251-1D64-908E-CF52-D3AF287E09E0}"/>
              </a:ext>
            </a:extLst>
          </p:cNvPr>
          <p:cNvPicPr>
            <a:picLocks noChangeAspect="1"/>
          </p:cNvPicPr>
          <p:nvPr/>
        </p:nvPicPr>
        <p:blipFill rotWithShape="1">
          <a:blip r:embed="rId4"/>
          <a:srcRect t="11538" r="-1" b="237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6" name="Picture 5">
            <a:extLst>
              <a:ext uri="{FF2B5EF4-FFF2-40B4-BE49-F238E27FC236}">
                <a16:creationId xmlns:a16="http://schemas.microsoft.com/office/drawing/2014/main" id="{BACCD9EC-8076-9789-2E93-BC4F1CDBEF3D}"/>
              </a:ext>
            </a:extLst>
          </p:cNvPr>
          <p:cNvPicPr>
            <a:picLocks noChangeAspect="1"/>
          </p:cNvPicPr>
          <p:nvPr/>
        </p:nvPicPr>
        <p:blipFill rotWithShape="1">
          <a:blip r:embed="rId5"/>
          <a:srcRect t="6231" r="-1" b="6824"/>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852603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A1D87-EA02-4401-EC8C-C39C45D59083}"/>
              </a:ext>
            </a:extLst>
          </p:cNvPr>
          <p:cNvPicPr>
            <a:picLocks noChangeAspect="1"/>
          </p:cNvPicPr>
          <p:nvPr/>
        </p:nvPicPr>
        <p:blipFill>
          <a:blip r:embed="rId2"/>
          <a:stretch>
            <a:fillRect/>
          </a:stretch>
        </p:blipFill>
        <p:spPr>
          <a:xfrm>
            <a:off x="721275" y="1625935"/>
            <a:ext cx="11364111" cy="5232066"/>
          </a:xfrm>
          <a:prstGeom prst="rect">
            <a:avLst/>
          </a:prstGeom>
        </p:spPr>
      </p:pic>
      <p:pic>
        <p:nvPicPr>
          <p:cNvPr id="3" name="Picture 2">
            <a:extLst>
              <a:ext uri="{FF2B5EF4-FFF2-40B4-BE49-F238E27FC236}">
                <a16:creationId xmlns:a16="http://schemas.microsoft.com/office/drawing/2014/main" id="{25199597-1DE8-4BB7-AE6F-4F89190DCF49}"/>
              </a:ext>
            </a:extLst>
          </p:cNvPr>
          <p:cNvPicPr>
            <a:picLocks noChangeAspect="1"/>
          </p:cNvPicPr>
          <p:nvPr/>
        </p:nvPicPr>
        <p:blipFill>
          <a:blip r:embed="rId3"/>
          <a:stretch>
            <a:fillRect/>
          </a:stretch>
        </p:blipFill>
        <p:spPr>
          <a:xfrm>
            <a:off x="0" y="0"/>
            <a:ext cx="6403898" cy="1625934"/>
          </a:xfrm>
          <a:prstGeom prst="rect">
            <a:avLst/>
          </a:prstGeom>
        </p:spPr>
      </p:pic>
      <p:sp>
        <p:nvSpPr>
          <p:cNvPr id="4" name="TextBox 3">
            <a:extLst>
              <a:ext uri="{FF2B5EF4-FFF2-40B4-BE49-F238E27FC236}">
                <a16:creationId xmlns:a16="http://schemas.microsoft.com/office/drawing/2014/main" id="{284D3F67-ADF4-67AF-B53E-4A0D36D20664}"/>
              </a:ext>
            </a:extLst>
          </p:cNvPr>
          <p:cNvSpPr txBox="1"/>
          <p:nvPr/>
        </p:nvSpPr>
        <p:spPr>
          <a:xfrm>
            <a:off x="6858000" y="613610"/>
            <a:ext cx="4963025" cy="646331"/>
          </a:xfrm>
          <a:prstGeom prst="rect">
            <a:avLst/>
          </a:prstGeom>
          <a:noFill/>
        </p:spPr>
        <p:txBody>
          <a:bodyPr wrap="none" rtlCol="0">
            <a:spAutoFit/>
          </a:bodyPr>
          <a:lstStyle/>
          <a:p>
            <a:r>
              <a:rPr lang="en-US" dirty="0"/>
              <a:t>22,659 subjects – median follow up = 5 years</a:t>
            </a:r>
          </a:p>
          <a:p>
            <a:r>
              <a:rPr lang="en-US" dirty="0"/>
              <a:t>Conclusion = more processed foods = more obesity</a:t>
            </a:r>
          </a:p>
        </p:txBody>
      </p:sp>
    </p:spTree>
    <p:extLst>
      <p:ext uri="{BB962C8B-B14F-4D97-AF65-F5344CB8AC3E}">
        <p14:creationId xmlns:p14="http://schemas.microsoft.com/office/powerpoint/2010/main" val="127785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pie chart&#10;&#10;Description automatically generated">
            <a:extLst>
              <a:ext uri="{FF2B5EF4-FFF2-40B4-BE49-F238E27FC236}">
                <a16:creationId xmlns:a16="http://schemas.microsoft.com/office/drawing/2014/main" id="{C1AA8F45-96E3-E98B-5365-9D43FD91EF75}"/>
              </a:ext>
            </a:extLst>
          </p:cNvPr>
          <p:cNvPicPr>
            <a:picLocks noChangeAspect="1"/>
          </p:cNvPicPr>
          <p:nvPr/>
        </p:nvPicPr>
        <p:blipFill>
          <a:blip r:embed="rId2"/>
          <a:stretch>
            <a:fillRect/>
          </a:stretch>
        </p:blipFill>
        <p:spPr>
          <a:xfrm>
            <a:off x="1665961" y="19494"/>
            <a:ext cx="8893479" cy="6844720"/>
          </a:xfrm>
          <a:prstGeom prst="rect">
            <a:avLst/>
          </a:prstGeom>
        </p:spPr>
      </p:pic>
    </p:spTree>
    <p:extLst>
      <p:ext uri="{BB962C8B-B14F-4D97-AF65-F5344CB8AC3E}">
        <p14:creationId xmlns:p14="http://schemas.microsoft.com/office/powerpoint/2010/main" val="1278300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D13778-FB95-4B5D-E51C-FD926250F609}"/>
              </a:ext>
            </a:extLst>
          </p:cNvPr>
          <p:cNvPicPr>
            <a:picLocks noChangeAspect="1"/>
          </p:cNvPicPr>
          <p:nvPr/>
        </p:nvPicPr>
        <p:blipFill>
          <a:blip r:embed="rId2"/>
          <a:stretch>
            <a:fillRect/>
          </a:stretch>
        </p:blipFill>
        <p:spPr>
          <a:xfrm>
            <a:off x="775516" y="0"/>
            <a:ext cx="6532429" cy="6858000"/>
          </a:xfrm>
          <a:prstGeom prst="rect">
            <a:avLst/>
          </a:prstGeom>
        </p:spPr>
      </p:pic>
      <p:sp>
        <p:nvSpPr>
          <p:cNvPr id="3" name="TextBox 2">
            <a:extLst>
              <a:ext uri="{FF2B5EF4-FFF2-40B4-BE49-F238E27FC236}">
                <a16:creationId xmlns:a16="http://schemas.microsoft.com/office/drawing/2014/main" id="{C92832E6-F0AD-BF98-B4FC-051C4FCD321F}"/>
              </a:ext>
            </a:extLst>
          </p:cNvPr>
          <p:cNvSpPr txBox="1"/>
          <p:nvPr/>
        </p:nvSpPr>
        <p:spPr>
          <a:xfrm>
            <a:off x="8115877" y="428178"/>
            <a:ext cx="2847061" cy="6001643"/>
          </a:xfrm>
          <a:prstGeom prst="rect">
            <a:avLst/>
          </a:prstGeom>
          <a:noFill/>
        </p:spPr>
        <p:txBody>
          <a:bodyPr wrap="none" rtlCol="0">
            <a:spAutoFit/>
          </a:bodyPr>
          <a:lstStyle/>
          <a:p>
            <a:r>
              <a:rPr lang="en-US" sz="3200" dirty="0"/>
              <a:t>Fasting?</a:t>
            </a:r>
          </a:p>
          <a:p>
            <a:r>
              <a:rPr lang="en-US" sz="3200" dirty="0"/>
              <a:t>Macro Balance?</a:t>
            </a:r>
          </a:p>
          <a:p>
            <a:r>
              <a:rPr lang="en-US" sz="3200" dirty="0"/>
              <a:t>Vegan?</a:t>
            </a:r>
          </a:p>
          <a:p>
            <a:r>
              <a:rPr lang="en-US" sz="3200" dirty="0"/>
              <a:t>Carnivore?</a:t>
            </a:r>
          </a:p>
          <a:p>
            <a:r>
              <a:rPr lang="en-US" sz="3200" dirty="0"/>
              <a:t>Low-Fat?</a:t>
            </a:r>
          </a:p>
          <a:p>
            <a:r>
              <a:rPr lang="en-US" sz="3200" dirty="0"/>
              <a:t>Low-Carb?</a:t>
            </a:r>
          </a:p>
          <a:p>
            <a:r>
              <a:rPr lang="en-US" sz="3200" dirty="0"/>
              <a:t>High-Protein?</a:t>
            </a:r>
          </a:p>
          <a:p>
            <a:r>
              <a:rPr lang="en-US" sz="3200" dirty="0"/>
              <a:t>Paleo?</a:t>
            </a:r>
          </a:p>
          <a:p>
            <a:r>
              <a:rPr lang="en-US" sz="3200" dirty="0"/>
              <a:t>Keto?</a:t>
            </a:r>
          </a:p>
          <a:p>
            <a:r>
              <a:rPr lang="en-US" sz="3200" dirty="0"/>
              <a:t>Blah…</a:t>
            </a:r>
          </a:p>
          <a:p>
            <a:r>
              <a:rPr lang="en-US" sz="3200" dirty="0"/>
              <a:t>Blah…</a:t>
            </a:r>
          </a:p>
          <a:p>
            <a:r>
              <a:rPr lang="en-US" sz="3200" dirty="0"/>
              <a:t>Blah…</a:t>
            </a:r>
          </a:p>
        </p:txBody>
      </p:sp>
    </p:spTree>
    <p:extLst>
      <p:ext uri="{BB962C8B-B14F-4D97-AF65-F5344CB8AC3E}">
        <p14:creationId xmlns:p14="http://schemas.microsoft.com/office/powerpoint/2010/main" val="136951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BE816-BC15-D84E-815A-A02B5E5F741E}"/>
              </a:ext>
            </a:extLst>
          </p:cNvPr>
          <p:cNvPicPr>
            <a:picLocks noChangeAspect="1"/>
          </p:cNvPicPr>
          <p:nvPr/>
        </p:nvPicPr>
        <p:blipFill>
          <a:blip r:embed="rId2"/>
          <a:stretch>
            <a:fillRect/>
          </a:stretch>
        </p:blipFill>
        <p:spPr>
          <a:xfrm>
            <a:off x="3277342" y="11418"/>
            <a:ext cx="5637315" cy="6846582"/>
          </a:xfrm>
          <a:prstGeom prst="rect">
            <a:avLst/>
          </a:prstGeom>
        </p:spPr>
      </p:pic>
    </p:spTree>
    <p:extLst>
      <p:ext uri="{BB962C8B-B14F-4D97-AF65-F5344CB8AC3E}">
        <p14:creationId xmlns:p14="http://schemas.microsoft.com/office/powerpoint/2010/main" val="3988294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2751</TotalTime>
  <Words>1348</Words>
  <Application>Microsoft Macintosh PowerPoint</Application>
  <PresentationFormat>Widescreen</PresentationFormat>
  <Paragraphs>172</Paragraphs>
  <Slides>35</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Helvetica Neue</vt:lpstr>
      <vt:lpstr>Verdana</vt:lpstr>
      <vt:lpstr>Office Theme</vt:lpstr>
      <vt:lpstr>PowerPoint Presentation</vt:lpstr>
      <vt:lpstr>PowerPoint Presentation</vt:lpstr>
      <vt:lpstr>Functional 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Induction of CDRs = Cellular Defense Responses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get to choose how we feel!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CMWC Part 2 - What to Do?</dc:title>
  <dc:creator>Shawn Talbott</dc:creator>
  <cp:lastModifiedBy>Shawn Talbott</cp:lastModifiedBy>
  <cp:revision>63</cp:revision>
  <dcterms:created xsi:type="dcterms:W3CDTF">2021-04-12T16:40:40Z</dcterms:created>
  <dcterms:modified xsi:type="dcterms:W3CDTF">2023-01-11T23:50:38Z</dcterms:modified>
</cp:coreProperties>
</file>