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4"/>
  </p:notesMasterIdLst>
  <p:sldIdLst>
    <p:sldId id="256" r:id="rId2"/>
    <p:sldId id="905" r:id="rId3"/>
    <p:sldId id="1053" r:id="rId4"/>
    <p:sldId id="327" r:id="rId5"/>
    <p:sldId id="328" r:id="rId6"/>
    <p:sldId id="322" r:id="rId7"/>
    <p:sldId id="336" r:id="rId8"/>
    <p:sldId id="323" r:id="rId9"/>
    <p:sldId id="1054" r:id="rId10"/>
    <p:sldId id="1055" r:id="rId11"/>
    <p:sldId id="304" r:id="rId12"/>
    <p:sldId id="325" r:id="rId13"/>
    <p:sldId id="326" r:id="rId14"/>
    <p:sldId id="318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7" r:id="rId24"/>
    <p:sldId id="348" r:id="rId25"/>
    <p:sldId id="305" r:id="rId26"/>
    <p:sldId id="310" r:id="rId27"/>
    <p:sldId id="349" r:id="rId28"/>
    <p:sldId id="308" r:id="rId29"/>
    <p:sldId id="311" r:id="rId30"/>
    <p:sldId id="333" r:id="rId31"/>
    <p:sldId id="335" r:id="rId32"/>
    <p:sldId id="10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E94A47-6D41-52D6-6B19-51F68997AD57}" name="Austin Daley" initials="AD" userId="S::adaley@amare.com::fbc7f641-4423-4420-b558-950aca14adfb" providerId="AD"/>
  <p188:author id="{64B6759C-5F13-25BF-88FA-8A7B438899A2}" name="Shawn Talbott" initials="ST" userId="S::stalbott@amare.com::da106b7b-fbd3-491e-b7d5-1d260fed7663" providerId="AD"/>
  <p188:author id="{F52B6ECA-CE99-BF17-A6DF-3B8D90CFF1BB}" name="Julie Hunter" initials="JH" userId="S::jhunter@amare.com::d81367f5-0a18-4c39-b78b-1e0ed8ff3cc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C1DD"/>
    <a:srgbClr val="522D72"/>
    <a:srgbClr val="00C4E9"/>
    <a:srgbClr val="04B6E3"/>
    <a:srgbClr val="FF9C1A"/>
    <a:srgbClr val="C96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5306"/>
  </p:normalViewPr>
  <p:slideViewPr>
    <p:cSldViewPr snapToGrid="0">
      <p:cViewPr varScale="1">
        <p:scale>
          <a:sx n="108" d="100"/>
          <a:sy n="108" d="100"/>
        </p:scale>
        <p:origin x="12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5E369-6B44-984E-9812-88A165CEE730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3CCF3-97ED-864A-B77A-627ECDBAF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16FC2-89B7-4054-B8DA-B903992184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1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COMPLIANCE: Add below disclaimer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These statements have not been evaluated by the food and drug administration. This product is not intended to diagnose, treat, cure or prevent any disease.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6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COMPLIANCE: Add below disclaimer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These statements have not been evaluated by the food and drug administration. This product is not intended to diagnose, treat, cure or prevent any disease.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4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2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2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9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87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4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48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1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01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3CCF3-97ED-864A-B77A-627ECDBAF1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920E956-56F0-F564-47DB-F1F8660879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4096" y="613648"/>
            <a:ext cx="8335963" cy="1004253"/>
          </a:xfrm>
        </p:spPr>
        <p:txBody>
          <a:bodyPr anchor="b">
            <a:noAutofit/>
          </a:bodyPr>
          <a:lstStyle>
            <a:lvl1pPr marL="0" indent="0" algn="l">
              <a:buNone/>
              <a:defRPr sz="3600" b="1" spc="3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46DD51F-0B78-CCD1-3BF3-C55CE074D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4576" y="1617901"/>
            <a:ext cx="8335963" cy="100425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151DD-F74C-E2A4-C79F-034C4D1ED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947" y="6082750"/>
            <a:ext cx="2036107" cy="6725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F7C923-72F6-773D-A2D2-3D52CD961AAB}"/>
              </a:ext>
            </a:extLst>
          </p:cNvPr>
          <p:cNvCxnSpPr>
            <a:cxnSpLocks/>
          </p:cNvCxnSpPr>
          <p:nvPr userDrawn="1"/>
        </p:nvCxnSpPr>
        <p:spPr>
          <a:xfrm>
            <a:off x="0" y="6419025"/>
            <a:ext cx="4939748" cy="0"/>
          </a:xfrm>
          <a:prstGeom prst="line">
            <a:avLst/>
          </a:prstGeom>
          <a:ln w="28575">
            <a:gradFill>
              <a:gsLst>
                <a:gs pos="0">
                  <a:srgbClr val="522D72"/>
                </a:gs>
                <a:gs pos="29000">
                  <a:srgbClr val="C96556"/>
                </a:gs>
                <a:gs pos="81000">
                  <a:srgbClr val="FF9C1A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358FCF-4E81-3EBF-7442-8DBC442031FA}"/>
              </a:ext>
            </a:extLst>
          </p:cNvPr>
          <p:cNvCxnSpPr>
            <a:cxnSpLocks/>
          </p:cNvCxnSpPr>
          <p:nvPr userDrawn="1"/>
        </p:nvCxnSpPr>
        <p:spPr>
          <a:xfrm flipH="1">
            <a:off x="7265504" y="6419025"/>
            <a:ext cx="4926496" cy="0"/>
          </a:xfrm>
          <a:prstGeom prst="line">
            <a:avLst/>
          </a:prstGeom>
          <a:ln w="28575">
            <a:gradFill>
              <a:gsLst>
                <a:gs pos="0">
                  <a:srgbClr val="522D72"/>
                </a:gs>
                <a:gs pos="29000">
                  <a:srgbClr val="C96556"/>
                </a:gs>
                <a:gs pos="81000">
                  <a:srgbClr val="FF9C1A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63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FC9FD3-F716-B848-A9D9-8B02DE0566FF}"/>
              </a:ext>
            </a:extLst>
          </p:cNvPr>
          <p:cNvCxnSpPr>
            <a:cxnSpLocks/>
          </p:cNvCxnSpPr>
          <p:nvPr userDrawn="1"/>
        </p:nvCxnSpPr>
        <p:spPr>
          <a:xfrm>
            <a:off x="0" y="6419025"/>
            <a:ext cx="9680713" cy="0"/>
          </a:xfrm>
          <a:prstGeom prst="line">
            <a:avLst/>
          </a:prstGeom>
          <a:ln w="28575">
            <a:gradFill>
              <a:gsLst>
                <a:gs pos="0">
                  <a:srgbClr val="522D72"/>
                </a:gs>
                <a:gs pos="29000">
                  <a:srgbClr val="C96556"/>
                </a:gs>
                <a:gs pos="81000">
                  <a:srgbClr val="FF9C1A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920E956-56F0-F564-47DB-F1F8660879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4096" y="613648"/>
            <a:ext cx="8335963" cy="1004253"/>
          </a:xfrm>
        </p:spPr>
        <p:txBody>
          <a:bodyPr anchor="b">
            <a:noAutofit/>
          </a:bodyPr>
          <a:lstStyle>
            <a:lvl1pPr marL="0" indent="0" algn="l">
              <a:buNone/>
              <a:defRPr sz="3600" b="1" spc="3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46DD51F-0B78-CCD1-3BF3-C55CE074D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4576" y="1617901"/>
            <a:ext cx="8335963" cy="1004253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151DD-F74C-E2A4-C79F-034C4D1ED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851" y="6082749"/>
            <a:ext cx="2036107" cy="6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2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93649-C5A0-5139-FED6-771BC6E59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33DEB-EEC5-6E31-542D-9DBDBD832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8B727-23B7-D4E5-3ABE-45546CDD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85FD-4CE1-3A4E-BE47-9F71886A8DEF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A886E-C6D7-2B67-A63A-0BFC8ADB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12664-8352-1252-B813-83FF1D13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27AF-3BE2-1B43-B703-CA91C808B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1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FC6AC-55EB-A1AF-D577-35A659B6C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85FD-4CE1-3A4E-BE47-9F71886A8DEF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B3022E-32CB-9AC1-1A5F-7280AA54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D8667-FE52-6E25-91FA-B17966FF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27AF-3BE2-1B43-B703-CA91C808B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0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F44AB-2E00-F246-8A26-DEC82160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046AB-7B21-A34E-9497-27A94F202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0D13-B00E-E944-9241-FD8D9929E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5569-77CA-9D48-AE2D-5D7FBCD48734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3BA9-4EA5-4545-9CC8-63C2477DB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6D793-F540-FA4B-AFBC-61986511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FBBE2-37CA-8744-B4F3-62D8AA33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86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4.emf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4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DrShawnTalbott" TargetMode="External"/><Relationship Id="rId7" Type="http://schemas.openxmlformats.org/officeDocument/2006/relationships/image" Target="../media/image3.jpg"/><Relationship Id="rId2" Type="http://schemas.openxmlformats.org/officeDocument/2006/relationships/hyperlink" Target="http://www.facebook.com/AmareGloba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mare.com/" TargetMode="External"/><Relationship Id="rId5" Type="http://schemas.openxmlformats.org/officeDocument/2006/relationships/hyperlink" Target="http://www.shawntalbott.com/" TargetMode="External"/><Relationship Id="rId4" Type="http://schemas.openxmlformats.org/officeDocument/2006/relationships/hyperlink" Target="http://www.youtube.com/DrShawnTalbot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814E-968E-A7C7-0D74-69AFD0E44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758" y="1122363"/>
            <a:ext cx="11883242" cy="2387600"/>
          </a:xfrm>
        </p:spPr>
        <p:txBody>
          <a:bodyPr/>
          <a:lstStyle/>
          <a:p>
            <a:r>
              <a:rPr lang="en-US" dirty="0"/>
              <a:t>Your Skin Has a Biome?!?!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2D812-5B69-A21C-13B6-774A9A7A0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October 18, 2022</a:t>
            </a:r>
          </a:p>
          <a:p>
            <a:r>
              <a:rPr lang="en-US" b="1" dirty="0"/>
              <a:t>Shawn M. Talbott, PhD</a:t>
            </a:r>
          </a:p>
          <a:p>
            <a:r>
              <a:rPr lang="en-US" sz="1800" dirty="0"/>
              <a:t>CNS, LDN, FACSM, FAIS, FACN</a:t>
            </a:r>
          </a:p>
          <a:p>
            <a:r>
              <a:rPr lang="en-US" dirty="0"/>
              <a:t>Co-Founder &amp; Chief Science Officer</a:t>
            </a:r>
          </a:p>
          <a:p>
            <a:r>
              <a:rPr lang="en-US" dirty="0"/>
              <a:t>Amare Global</a:t>
            </a:r>
          </a:p>
        </p:txBody>
      </p:sp>
    </p:spTree>
    <p:extLst>
      <p:ext uri="{BB962C8B-B14F-4D97-AF65-F5344CB8AC3E}">
        <p14:creationId xmlns:p14="http://schemas.microsoft.com/office/powerpoint/2010/main" val="297572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D0675-90D7-C8B2-127B-6D58E586A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541" y="-1"/>
            <a:ext cx="3294892" cy="340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3B8EC-CAAF-17D3-48C0-1ACC79F0DC2D}"/>
              </a:ext>
            </a:extLst>
          </p:cNvPr>
          <p:cNvSpPr txBox="1"/>
          <p:nvPr/>
        </p:nvSpPr>
        <p:spPr>
          <a:xfrm>
            <a:off x="7630376" y="1174458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Fatigue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1B9DE-B55D-4BF0-E7A8-1D4788D8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995" y="3387995"/>
            <a:ext cx="3117438" cy="3470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AB996E-0570-E69E-E889-46DCB7C13928}"/>
              </a:ext>
            </a:extLst>
          </p:cNvPr>
          <p:cNvSpPr txBox="1"/>
          <p:nvPr/>
        </p:nvSpPr>
        <p:spPr>
          <a:xfrm>
            <a:off x="7366425" y="456467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Confusion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42E4C-C54B-E382-2FAA-102762C6A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" y="40141"/>
            <a:ext cx="3330140" cy="3365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313B22-8303-5DE6-6CE7-E2B38B3F8284}"/>
              </a:ext>
            </a:extLst>
          </p:cNvPr>
          <p:cNvSpPr txBox="1"/>
          <p:nvPr/>
        </p:nvSpPr>
        <p:spPr>
          <a:xfrm>
            <a:off x="3466809" y="1169120"/>
            <a:ext cx="105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F750F4-AFCE-67C7-2AC1-080676DE9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2" y="3338646"/>
            <a:ext cx="3330141" cy="3519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17703B-3ECE-835A-659A-02486E493891}"/>
              </a:ext>
            </a:extLst>
          </p:cNvPr>
          <p:cNvSpPr txBox="1"/>
          <p:nvPr/>
        </p:nvSpPr>
        <p:spPr>
          <a:xfrm>
            <a:off x="3466809" y="4740439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3CFE6-2F57-B6CD-301F-9FBC1C984E62}"/>
              </a:ext>
            </a:extLst>
          </p:cNvPr>
          <p:cNvSpPr txBox="1"/>
          <p:nvPr/>
        </p:nvSpPr>
        <p:spPr>
          <a:xfrm>
            <a:off x="3802744" y="2864775"/>
            <a:ext cx="458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Negative Mood States</a:t>
            </a:r>
          </a:p>
        </p:txBody>
      </p:sp>
    </p:spTree>
    <p:extLst>
      <p:ext uri="{BB962C8B-B14F-4D97-AF65-F5344CB8AC3E}">
        <p14:creationId xmlns:p14="http://schemas.microsoft.com/office/powerpoint/2010/main" val="3546922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E67A6-786D-C4D5-A36E-8D7FDBB45D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2100263"/>
            <a:ext cx="6292542" cy="35345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How the Mental Wellness Company “does beauty”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Confidence = Mental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Beauty – size of market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Collagen – size of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Skin Microbiome (outside)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Verdana"/>
              </a:rPr>
              <a:t>Gut Microbiome (inside)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F7B9D-AF10-A306-E1A3-3EC99287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242" y="2100263"/>
            <a:ext cx="3974854" cy="310038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480269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Look Better – Feel Better</a:t>
            </a:r>
          </a:p>
        </p:txBody>
      </p:sp>
    </p:spTree>
    <p:extLst>
      <p:ext uri="{BB962C8B-B14F-4D97-AF65-F5344CB8AC3E}">
        <p14:creationId xmlns:p14="http://schemas.microsoft.com/office/powerpoint/2010/main" val="397817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2DD66-A0DF-1F4A-3E59-489C42C5F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15"/>
          <a:stretch/>
        </p:blipFill>
        <p:spPr>
          <a:xfrm>
            <a:off x="146634" y="261510"/>
            <a:ext cx="9831806" cy="601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11C98-9ED8-1329-8DBF-E21E0ACE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59" y="171450"/>
            <a:ext cx="6966284" cy="60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8E9373A-1AD1-1BB5-DA9F-DB2D706ED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28811" r="14442" b="1167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8EFD3-F7DB-9F3D-823F-28CCBBF59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82" y="1270468"/>
            <a:ext cx="3843338" cy="2365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CA019-BAC5-A31B-8F9B-11A3B2F03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00" y="674006"/>
            <a:ext cx="2636838" cy="476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77DAC-8925-8B04-4265-127F541C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663126" y="-1097953"/>
            <a:ext cx="284389" cy="38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D77DAC-8925-8B04-4265-127F541C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" y="2321097"/>
            <a:ext cx="284389" cy="3800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90987-15E6-63A3-DFA9-0BC338849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774" y="928687"/>
            <a:ext cx="2504036" cy="3953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891342-C25B-9286-551D-9B5F45BF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641" y="928687"/>
            <a:ext cx="2679758" cy="3206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B66CA6-87AD-17AC-6EFE-1410718C4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185" y="928687"/>
            <a:ext cx="2416175" cy="3382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0AA08-D3BF-0104-3D7E-2E163AC43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06" y="5568950"/>
            <a:ext cx="1532188" cy="549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56357A3-FCF8-D312-ED71-F56DA317E999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8753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D77DAC-8925-8B04-4265-127F541C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" y="2321097"/>
            <a:ext cx="284389" cy="3800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0AA08-D3BF-0104-3D7E-2E163AC4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6" y="5568950"/>
            <a:ext cx="1532188" cy="549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56357A3-FCF8-D312-ED71-F56DA317E999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D062F-1C85-089C-5B5E-CE27AF4FD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4336" y="522809"/>
            <a:ext cx="5108742" cy="4680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9F886-2EA1-11D0-6C43-7CEF700C6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043" y="557183"/>
            <a:ext cx="2903539" cy="464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E67A6-786D-C4D5-A36E-8D7FDBB45D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5905" y="1263332"/>
            <a:ext cx="10400191" cy="758616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(Coco-Caprylate/Caprate, Phenoxyethanol, </a:t>
            </a:r>
            <a:r>
              <a:rPr lang="en-US" dirty="0" err="1">
                <a:latin typeface="Verdana"/>
                <a:ea typeface="Verdana"/>
              </a:rPr>
              <a:t>Lauroyl</a:t>
            </a:r>
            <a:r>
              <a:rPr lang="en-US" dirty="0">
                <a:latin typeface="Verdana"/>
                <a:ea typeface="Verdana"/>
              </a:rPr>
              <a:t> Lysine, Glycerin, Lecithin, </a:t>
            </a:r>
            <a:r>
              <a:rPr lang="en-US" dirty="0" err="1">
                <a:latin typeface="Verdana"/>
                <a:ea typeface="Verdana"/>
              </a:rPr>
              <a:t>Ethylhexylglycerin</a:t>
            </a:r>
            <a:r>
              <a:rPr lang="en-US" dirty="0">
                <a:latin typeface="Verdana"/>
                <a:ea typeface="Verdana"/>
              </a:rPr>
              <a:t>, Citric Acid)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401953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Bioactive Delivery Matrix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F4F630-B3FA-BCA8-62B8-3BB270763DE5}"/>
              </a:ext>
            </a:extLst>
          </p:cNvPr>
          <p:cNvSpPr txBox="1">
            <a:spLocks/>
          </p:cNvSpPr>
          <p:nvPr/>
        </p:nvSpPr>
        <p:spPr>
          <a:xfrm>
            <a:off x="895905" y="2741823"/>
            <a:ext cx="10400191" cy="1330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Verdana"/>
                <a:ea typeface="Verdana"/>
              </a:rPr>
              <a:t>Postbiotic </a:t>
            </a:r>
            <a:r>
              <a:rPr lang="en-US" dirty="0">
                <a:latin typeface="Verdana"/>
                <a:ea typeface="Verdana"/>
              </a:rPr>
              <a:t>(</a:t>
            </a:r>
            <a:r>
              <a:rPr lang="en-US" i="1" dirty="0">
                <a:latin typeface="Verdana"/>
                <a:ea typeface="Verdana"/>
              </a:rPr>
              <a:t>Lactococcus Ferment Lysate</a:t>
            </a:r>
            <a:r>
              <a:rPr lang="en-US" dirty="0">
                <a:latin typeface="Verdana"/>
                <a:ea typeface="Verdana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Verdana"/>
                <a:ea typeface="Verdana"/>
              </a:rPr>
              <a:t>Prebiotic Fiber Blend </a:t>
            </a:r>
            <a:r>
              <a:rPr lang="en-US" dirty="0">
                <a:latin typeface="Verdana"/>
                <a:ea typeface="Verdana"/>
              </a:rPr>
              <a:t>(Xanthan Gum, Sclerotium, Pullulan)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Verdana"/>
                <a:ea typeface="Verdana"/>
              </a:rPr>
              <a:t>Phytobiotic</a:t>
            </a:r>
            <a:r>
              <a:rPr lang="en-US" b="1" dirty="0">
                <a:latin typeface="Verdana"/>
                <a:ea typeface="Verdana"/>
              </a:rPr>
              <a:t> Blend </a:t>
            </a:r>
            <a:r>
              <a:rPr lang="en-US" dirty="0">
                <a:latin typeface="Verdana"/>
                <a:ea typeface="Verdana"/>
              </a:rPr>
              <a:t>(Seaweed (</a:t>
            </a:r>
            <a:r>
              <a:rPr lang="en-US" i="1" dirty="0">
                <a:latin typeface="Verdana"/>
                <a:ea typeface="Verdana"/>
              </a:rPr>
              <a:t>Laminaria Digitata</a:t>
            </a:r>
            <a:r>
              <a:rPr lang="en-US" dirty="0">
                <a:latin typeface="Verdana"/>
                <a:ea typeface="Verdana"/>
              </a:rPr>
              <a:t>) Extract, Algae (</a:t>
            </a:r>
            <a:r>
              <a:rPr lang="en-US" i="1" dirty="0">
                <a:latin typeface="Verdana"/>
                <a:ea typeface="Verdana"/>
              </a:rPr>
              <a:t>Chlorella Vulgaris</a:t>
            </a:r>
            <a:r>
              <a:rPr lang="en-US" dirty="0">
                <a:latin typeface="Verdana"/>
                <a:ea typeface="Verdana"/>
              </a:rPr>
              <a:t>) Extract, Plant Saccharide </a:t>
            </a:r>
            <a:r>
              <a:rPr lang="en-US" dirty="0" err="1">
                <a:latin typeface="Verdana"/>
                <a:ea typeface="Verdana"/>
              </a:rPr>
              <a:t>Isomerate</a:t>
            </a:r>
            <a:r>
              <a:rPr lang="en-US" dirty="0">
                <a:latin typeface="Verdana"/>
                <a:ea typeface="Verdana"/>
              </a:rPr>
              <a:t>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D2A9F93-9551-89D8-FC2F-14BB9248FE30}"/>
              </a:ext>
            </a:extLst>
          </p:cNvPr>
          <p:cNvSpPr txBox="1">
            <a:spLocks/>
          </p:cNvSpPr>
          <p:nvPr/>
        </p:nvSpPr>
        <p:spPr>
          <a:xfrm>
            <a:off x="895904" y="1880444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Microbiome Nourishing Blend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0D1C40-1DF1-1E4C-F6FE-E0A150C1493F}"/>
              </a:ext>
            </a:extLst>
          </p:cNvPr>
          <p:cNvSpPr txBox="1">
            <a:spLocks/>
          </p:cNvSpPr>
          <p:nvPr/>
        </p:nvSpPr>
        <p:spPr>
          <a:xfrm>
            <a:off x="895905" y="4933317"/>
            <a:ext cx="10400191" cy="758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(Linoleic/Linolenic Acid Blend, Hydrolyzed Soy Fiber, Hyaluronic Acid, Silica, Tocotrienols, Superoxide Dismutase)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437B236-3B50-8745-400D-830332CD227E}"/>
              </a:ext>
            </a:extLst>
          </p:cNvPr>
          <p:cNvSpPr txBox="1">
            <a:spLocks/>
          </p:cNvSpPr>
          <p:nvPr/>
        </p:nvSpPr>
        <p:spPr>
          <a:xfrm>
            <a:off x="895904" y="4071938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Collagen Support Blend </a:t>
            </a:r>
          </a:p>
        </p:txBody>
      </p:sp>
    </p:spTree>
    <p:extLst>
      <p:ext uri="{BB962C8B-B14F-4D97-AF65-F5344CB8AC3E}">
        <p14:creationId xmlns:p14="http://schemas.microsoft.com/office/powerpoint/2010/main" val="22861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401953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Microbiome Nourishing Blend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F4F630-B3FA-BCA8-62B8-3BB270763DE5}"/>
              </a:ext>
            </a:extLst>
          </p:cNvPr>
          <p:cNvSpPr txBox="1">
            <a:spLocks/>
          </p:cNvSpPr>
          <p:nvPr/>
        </p:nvSpPr>
        <p:spPr>
          <a:xfrm>
            <a:off x="895905" y="1263332"/>
            <a:ext cx="10400191" cy="1330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Verdana"/>
                <a:ea typeface="Verdana"/>
              </a:rPr>
              <a:t>Postbiotic </a:t>
            </a:r>
            <a:r>
              <a:rPr lang="en-US" dirty="0">
                <a:latin typeface="Verdana"/>
                <a:ea typeface="Verdana"/>
              </a:rPr>
              <a:t>(</a:t>
            </a:r>
            <a:r>
              <a:rPr lang="en-US" i="1" dirty="0">
                <a:latin typeface="Verdana"/>
                <a:ea typeface="Verdana"/>
              </a:rPr>
              <a:t>Lactococcus Ferment Lysate</a:t>
            </a:r>
            <a:r>
              <a:rPr lang="en-US" dirty="0">
                <a:latin typeface="Verdana"/>
                <a:ea typeface="Verdana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Verdana"/>
                <a:ea typeface="Verdana"/>
              </a:rPr>
              <a:t>Prebiotic Fiber Blend </a:t>
            </a:r>
            <a:r>
              <a:rPr lang="en-US" dirty="0">
                <a:latin typeface="Verdana"/>
                <a:ea typeface="Verdana"/>
              </a:rPr>
              <a:t>(Xanthan Gum, Sclerotium, Pullulan)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Verdana"/>
                <a:ea typeface="Verdana"/>
              </a:rPr>
              <a:t>Phytobiotic</a:t>
            </a:r>
            <a:r>
              <a:rPr lang="en-US" b="1" dirty="0">
                <a:latin typeface="Verdana"/>
                <a:ea typeface="Verdana"/>
              </a:rPr>
              <a:t> Blend </a:t>
            </a:r>
            <a:r>
              <a:rPr lang="en-US" dirty="0">
                <a:latin typeface="Verdana"/>
                <a:ea typeface="Verdana"/>
              </a:rPr>
              <a:t>(Seaweed (</a:t>
            </a:r>
            <a:r>
              <a:rPr lang="en-US" i="1" dirty="0">
                <a:latin typeface="Verdana"/>
                <a:ea typeface="Verdana"/>
              </a:rPr>
              <a:t>Laminaria Digitata</a:t>
            </a:r>
            <a:r>
              <a:rPr lang="en-US" dirty="0">
                <a:latin typeface="Verdana"/>
                <a:ea typeface="Verdana"/>
              </a:rPr>
              <a:t>) Extract, Algae (</a:t>
            </a:r>
            <a:r>
              <a:rPr lang="en-US" i="1" dirty="0">
                <a:latin typeface="Verdana"/>
                <a:ea typeface="Verdana"/>
              </a:rPr>
              <a:t>Chlorella Vulgaris</a:t>
            </a:r>
            <a:r>
              <a:rPr lang="en-US" dirty="0">
                <a:latin typeface="Verdana"/>
                <a:ea typeface="Verdana"/>
              </a:rPr>
              <a:t>) Extract, Plant Saccharide </a:t>
            </a:r>
            <a:r>
              <a:rPr lang="en-US" dirty="0" err="1">
                <a:latin typeface="Verdana"/>
                <a:ea typeface="Verdana"/>
              </a:rPr>
              <a:t>Isomerate</a:t>
            </a:r>
            <a:r>
              <a:rPr lang="en-US" dirty="0">
                <a:latin typeface="Verdana"/>
                <a:ea typeface="Verdana"/>
              </a:rPr>
              <a:t>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0D1C40-1DF1-1E4C-F6FE-E0A150C1493F}"/>
              </a:ext>
            </a:extLst>
          </p:cNvPr>
          <p:cNvSpPr txBox="1">
            <a:spLocks/>
          </p:cNvSpPr>
          <p:nvPr/>
        </p:nvSpPr>
        <p:spPr>
          <a:xfrm>
            <a:off x="895905" y="3143103"/>
            <a:ext cx="10848420" cy="2791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/>
                <a:ea typeface="Verdana"/>
              </a:rPr>
              <a:t>Lactococcus Ferment Lysate (Germany) </a:t>
            </a:r>
            <a:r>
              <a:rPr lang="en-US" sz="1600" dirty="0">
                <a:latin typeface="Verdana"/>
                <a:ea typeface="Verdana"/>
              </a:rPr>
              <a:t>– Balances pH and strengthens skin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/>
                <a:ea typeface="Verdana"/>
              </a:rPr>
              <a:t>Laminaria Digitata (France) </a:t>
            </a:r>
            <a:r>
              <a:rPr lang="en-US" sz="1600" dirty="0">
                <a:latin typeface="Verdana"/>
                <a:ea typeface="Verdana"/>
              </a:rPr>
              <a:t>– Atlantic kelp/seaweed rich in alginates, mannitol and amino acids that help moisturize, re-mineralize, and nourish 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/>
                <a:ea typeface="Verdana"/>
              </a:rPr>
              <a:t>Chlorella Vulgaris (Taiwan) </a:t>
            </a:r>
            <a:r>
              <a:rPr lang="en-US" sz="1600" dirty="0">
                <a:latin typeface="Verdana"/>
                <a:ea typeface="Verdana"/>
              </a:rPr>
              <a:t>– Algae known to help with skin firmness/tone by acting as a buffer between the skin’s different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Verdana"/>
                <a:ea typeface="Verdana"/>
              </a:rPr>
              <a:t>Saccharide </a:t>
            </a:r>
            <a:r>
              <a:rPr lang="en-US" sz="1600" b="1" dirty="0" err="1">
                <a:latin typeface="Verdana"/>
                <a:ea typeface="Verdana"/>
              </a:rPr>
              <a:t>Isomerate</a:t>
            </a:r>
            <a:r>
              <a:rPr lang="en-US" sz="1600" b="1" dirty="0">
                <a:latin typeface="Verdana"/>
                <a:ea typeface="Verdana"/>
              </a:rPr>
              <a:t> (France) </a:t>
            </a:r>
            <a:r>
              <a:rPr lang="en-US" sz="1600" dirty="0">
                <a:latin typeface="Verdana"/>
                <a:ea typeface="Verdana"/>
              </a:rPr>
              <a:t>– Seaweed-derived moisture reservoir that binds to the skin for hydration and balance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3C00245-6868-E762-F2CC-E39459F3C3DC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3526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401953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Collagen Support Blend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F4F630-B3FA-BCA8-62B8-3BB270763DE5}"/>
              </a:ext>
            </a:extLst>
          </p:cNvPr>
          <p:cNvSpPr txBox="1">
            <a:spLocks/>
          </p:cNvSpPr>
          <p:nvPr/>
        </p:nvSpPr>
        <p:spPr>
          <a:xfrm>
            <a:off x="895905" y="1263332"/>
            <a:ext cx="10400191" cy="1330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(Linoleic/Linolenic Acid Blend, Hydrolyzed Soy Fiber, Hyaluronic Acid, Silica, Tocotrienols, Superoxide Dismutase)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0D1C40-1DF1-1E4C-F6FE-E0A150C1493F}"/>
              </a:ext>
            </a:extLst>
          </p:cNvPr>
          <p:cNvSpPr txBox="1">
            <a:spLocks/>
          </p:cNvSpPr>
          <p:nvPr/>
        </p:nvSpPr>
        <p:spPr>
          <a:xfrm>
            <a:off x="895905" y="2043113"/>
            <a:ext cx="10848420" cy="4034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Linoleic/Linolenic Acid </a:t>
            </a:r>
            <a:r>
              <a:rPr lang="en-US" sz="1400" dirty="0">
                <a:latin typeface="Verdana"/>
                <a:ea typeface="Verdana"/>
              </a:rPr>
              <a:t>– Fortifies the skin’s shield and helps with moisture and plumpness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Hydrolyzed Soy Fiber </a:t>
            </a:r>
            <a:r>
              <a:rPr lang="en-US" sz="1400" dirty="0">
                <a:latin typeface="Verdana"/>
                <a:ea typeface="Verdana"/>
              </a:rPr>
              <a:t>– Helps retain moisture and revitalize skin elasticity, while soothing skin and maintaining microflora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Hyaluronic Acid </a:t>
            </a:r>
            <a:r>
              <a:rPr lang="en-US" sz="1400" dirty="0">
                <a:latin typeface="Verdana"/>
                <a:ea typeface="Verdana"/>
              </a:rPr>
              <a:t>– Maintains skin hydration/moisture content, promoting softness/smoothness, while decreasing the appearance of wrinkles, dry skin, and aging (non-animal/vegan, Kosher/Halal)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Silica</a:t>
            </a:r>
            <a:r>
              <a:rPr lang="en-US" sz="1400" dirty="0">
                <a:latin typeface="Verdana"/>
                <a:ea typeface="Verdana"/>
              </a:rPr>
              <a:t> – promotes collagen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Tocotrienols</a:t>
            </a:r>
            <a:r>
              <a:rPr lang="en-US" sz="1400" dirty="0">
                <a:latin typeface="Verdana"/>
                <a:ea typeface="Verdana"/>
              </a:rPr>
              <a:t> – Vitamin E blend - antioxidant protects skin cells from external damage and increases skin sebum/oil for moisturization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Superoxide Dismutase </a:t>
            </a:r>
            <a:r>
              <a:rPr lang="en-US" sz="1400" dirty="0">
                <a:latin typeface="Verdana"/>
                <a:ea typeface="Verdana"/>
              </a:rPr>
              <a:t>– Powerful natural antioxidant enzyme that reduces cellular stress to help nourish and soothe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Glycerin</a:t>
            </a:r>
            <a:r>
              <a:rPr lang="en-US" sz="1400" dirty="0">
                <a:latin typeface="Verdana"/>
                <a:ea typeface="Verdana"/>
              </a:rPr>
              <a:t> – Vegetable-derived humectant supports skin moisture/hydration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Verdana"/>
                <a:ea typeface="Verdana"/>
              </a:rPr>
              <a:t>Sea Water </a:t>
            </a:r>
            <a:r>
              <a:rPr lang="en-US" sz="1400" dirty="0">
                <a:latin typeface="Verdana"/>
                <a:ea typeface="Verdana"/>
              </a:rPr>
              <a:t>– Skin-soothing mineral blend high in magnesium, potassium, and calcium and functions as an exfoliant and supports pore integrity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Verdana"/>
              <a:ea typeface="Verdana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3C00245-6868-E762-F2CC-E39459F3C3DC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2375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A96F64D-4C9B-4960-8C9D-922B46AA7CC2}"/>
              </a:ext>
            </a:extLst>
          </p:cNvPr>
          <p:cNvSpPr/>
          <p:nvPr/>
        </p:nvSpPr>
        <p:spPr>
          <a:xfrm rot="5400000">
            <a:off x="2344864" y="2877516"/>
            <a:ext cx="1674496" cy="6412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rgbClr val="3F2A56"/>
              </a:gs>
              <a:gs pos="83000">
                <a:srgbClr val="3F2A56"/>
              </a:gs>
              <a:gs pos="100000">
                <a:srgbClr val="3F2A5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720FB7-4753-472F-A0CD-658CF25AE045}"/>
              </a:ext>
            </a:extLst>
          </p:cNvPr>
          <p:cNvSpPr/>
          <p:nvPr/>
        </p:nvSpPr>
        <p:spPr>
          <a:xfrm>
            <a:off x="88773" y="5700187"/>
            <a:ext cx="533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Shawn Talbott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Amare’s Chief Science Officer</a:t>
            </a:r>
          </a:p>
          <a:p>
            <a:r>
              <a:rPr lang="en-US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PhD, CNS, LDN, FACSM, FAIS, FACN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EFEAF-3570-4262-8D7E-3CCB4DCE1DA9}"/>
              </a:ext>
            </a:extLst>
          </p:cNvPr>
          <p:cNvSpPr/>
          <p:nvPr/>
        </p:nvSpPr>
        <p:spPr>
          <a:xfrm>
            <a:off x="6388608" y="47500"/>
            <a:ext cx="5803392" cy="624077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2DDD9-C909-4D15-B69C-665AF20869A0}"/>
              </a:ext>
            </a:extLst>
          </p:cNvPr>
          <p:cNvSpPr/>
          <p:nvPr/>
        </p:nvSpPr>
        <p:spPr>
          <a:xfrm>
            <a:off x="6299835" y="219921"/>
            <a:ext cx="58033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20+ years developing nutritional products.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Fellow of the American College of Nutrition, the American College of Sports Medicine, and the American Institute of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Author of two academic textbooks, an award-winning documentary film, and several best-selling books translated into more than a dozen languages</a:t>
            </a:r>
            <a:br>
              <a:rPr lang="en-US" dirty="0">
                <a:latin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Featured guest on the “Dr. Oz Show,” “Ask Dr. Nandi,” The TED stage, and the White House.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Served as a nutrition educator for elite-level athletes.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</a:rPr>
              <a:t>Diplomate of the International Olympic Committee’s (IOC) Sports Nutrition program.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7CFD7-F632-F849-9F58-E23A5D885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78"/>
          <a:stretch/>
        </p:blipFill>
        <p:spPr>
          <a:xfrm>
            <a:off x="-36922" y="0"/>
            <a:ext cx="6336757" cy="55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6F2048-AE00-6036-17FF-EED716831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641" y="660091"/>
            <a:ext cx="2522538" cy="5290323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8E9373A-1AD1-1BB5-DA9F-DB2D706ED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28811" r="14442" b="1167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77DAC-8925-8B04-4265-127F541C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63126" y="-1097953"/>
            <a:ext cx="284389" cy="3800477"/>
          </a:xfrm>
          <a:prstGeom prst="rect">
            <a:avLst/>
          </a:prstGeom>
        </p:spPr>
      </p:pic>
      <p:pic>
        <p:nvPicPr>
          <p:cNvPr id="3" name="Picture 2" descr="A picture containing text, indoor, lotion, plastic&#10;&#10;Description automatically generated">
            <a:extLst>
              <a:ext uri="{FF2B5EF4-FFF2-40B4-BE49-F238E27FC236}">
                <a16:creationId xmlns:a16="http://schemas.microsoft.com/office/drawing/2014/main" id="{5FF31451-7575-FB51-98D9-9B1B5DC430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t="14543" r="26946" b="11681"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C27C18-670F-023D-CEF1-FCCA1973A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081" y="1270467"/>
            <a:ext cx="3416249" cy="20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D77DAC-8925-8B04-4265-127F541CA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" y="2321097"/>
            <a:ext cx="284389" cy="3800477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56357A3-FCF8-D312-ED71-F56DA317E999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D4EFB3-529B-0CDA-CEDD-5C7AD5A2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7" y="5371465"/>
            <a:ext cx="1348764" cy="746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CCED0-EF63-05A6-F827-0B4C4471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94" y="971549"/>
            <a:ext cx="2687954" cy="3216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0E6AB-5B33-0ADB-1D5C-02033355E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791" y="971549"/>
            <a:ext cx="2732019" cy="3392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BAD79-4DC8-2C01-7639-E0EBBC28D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370" y="971549"/>
            <a:ext cx="2335436" cy="246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157E2-6729-B5F3-C012-F3C4F2E2E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37" y="522809"/>
            <a:ext cx="3311525" cy="5442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A1913-4245-CDB0-B8E9-5D362FFB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043" y="557183"/>
            <a:ext cx="3159107" cy="4627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77DAC-8925-8B04-4265-127F541C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" y="2321097"/>
            <a:ext cx="284389" cy="3800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0AA08-D3BF-0104-3D7E-2E163AC43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06" y="5568950"/>
            <a:ext cx="1532188" cy="549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56357A3-FCF8-D312-ED71-F56DA317E999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D127F-3941-B48A-F959-E5EC20EBB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043" y="5540064"/>
            <a:ext cx="2421792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401953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Moldavian Dragonhead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F4F630-B3FA-BCA8-62B8-3BB270763DE5}"/>
              </a:ext>
            </a:extLst>
          </p:cNvPr>
          <p:cNvSpPr txBox="1">
            <a:spLocks/>
          </p:cNvSpPr>
          <p:nvPr/>
        </p:nvSpPr>
        <p:spPr>
          <a:xfrm>
            <a:off x="895905" y="1263333"/>
            <a:ext cx="10876995" cy="597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(</a:t>
            </a:r>
            <a:r>
              <a:rPr lang="en-US" dirty="0" err="1">
                <a:latin typeface="Verdana"/>
                <a:ea typeface="Verdana"/>
              </a:rPr>
              <a:t>Dracocephalum</a:t>
            </a:r>
            <a:r>
              <a:rPr lang="en-US" dirty="0">
                <a:latin typeface="Verdana"/>
                <a:ea typeface="Verdana"/>
              </a:rPr>
              <a:t> </a:t>
            </a:r>
            <a:r>
              <a:rPr lang="en-US" dirty="0" err="1">
                <a:latin typeface="Verdana"/>
                <a:ea typeface="Verdana"/>
              </a:rPr>
              <a:t>moldavica</a:t>
            </a:r>
            <a:r>
              <a:rPr lang="en-US" dirty="0">
                <a:latin typeface="Verdana"/>
                <a:ea typeface="Verdana"/>
              </a:rPr>
              <a:t>) extract (aerial parts – sustainably sourced from farms in Moldova, Switzerland, Germany, and Austria)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0D1C40-1DF1-1E4C-F6FE-E0A150C1493F}"/>
              </a:ext>
            </a:extLst>
          </p:cNvPr>
          <p:cNvSpPr txBox="1">
            <a:spLocks/>
          </p:cNvSpPr>
          <p:nvPr/>
        </p:nvSpPr>
        <p:spPr>
          <a:xfrm>
            <a:off x="895905" y="2267585"/>
            <a:ext cx="9819720" cy="3809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High content of flavonoid glucuronides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In-vivo studies show a collagen-boosting effect preserving a youthful collagen expression and mass during 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Uniquely activates collagen synthesis/support pathways (AMPK/FOXO) for wrinkles, skin, hydration, elasticity, moisturization, tissue repair, </a:t>
            </a:r>
            <a:r>
              <a:rPr lang="en-US" sz="1600" dirty="0" err="1">
                <a:latin typeface="Verdana"/>
                <a:ea typeface="Verdana"/>
              </a:rPr>
              <a:t>etc</a:t>
            </a:r>
            <a:endParaRPr lang="en-US" sz="1600" dirty="0"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In humans = significantly increased skin moisturization (14%) and elasticity (7%)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Flavored with organic Honey, organic Grapefruit extract and natural Strawberry flavor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Verdana"/>
                <a:ea typeface="Verdana"/>
              </a:rPr>
              <a:t>Dracobelle</a:t>
            </a:r>
            <a:r>
              <a:rPr lang="en-US" sz="1600" dirty="0">
                <a:latin typeface="Verdana"/>
                <a:ea typeface="Verdana"/>
              </a:rPr>
              <a:t>  was a Nutra Ingredients Asia 2022 Finalist “Beauty from Within”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3C00245-6868-E762-F2CC-E39459F3C3DC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0452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401953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Lactobacillus </a:t>
            </a:r>
            <a:r>
              <a:rPr lang="en-US" sz="2800" dirty="0" err="1"/>
              <a:t>Sakei</a:t>
            </a:r>
            <a:r>
              <a:rPr lang="en-US" sz="2800" dirty="0"/>
              <a:t> 65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F4F630-B3FA-BCA8-62B8-3BB270763DE5}"/>
              </a:ext>
            </a:extLst>
          </p:cNvPr>
          <p:cNvSpPr txBox="1">
            <a:spLocks/>
          </p:cNvSpPr>
          <p:nvPr/>
        </p:nvSpPr>
        <p:spPr>
          <a:xfrm>
            <a:off x="895905" y="1263333"/>
            <a:ext cx="10400191" cy="597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Heat Treated Probiotic (Postbiotic) – lactic acid bacteria from fermented Korean Kimchi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0D1C40-1DF1-1E4C-F6FE-E0A150C1493F}"/>
              </a:ext>
            </a:extLst>
          </p:cNvPr>
          <p:cNvSpPr txBox="1">
            <a:spLocks/>
          </p:cNvSpPr>
          <p:nvPr/>
        </p:nvSpPr>
        <p:spPr>
          <a:xfrm>
            <a:off x="895905" y="2267585"/>
            <a:ext cx="9819720" cy="3809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Immune-modulating and inflammation-reducing strain with clinically tested efficacy on AD (Atopic Dermatitis)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  <a:ea typeface="Verdana"/>
              </a:rPr>
              <a:t>Nourishes the gut skin axis to optimize overall skin health  and is studied to help with dermatitis, eczema, hydration, etc.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3C00245-6868-E762-F2CC-E39459F3C3DC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90226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AAD2AA-6009-C43C-0525-89B4631B5B3A}"/>
              </a:ext>
            </a:extLst>
          </p:cNvPr>
          <p:cNvGrpSpPr/>
          <p:nvPr/>
        </p:nvGrpSpPr>
        <p:grpSpPr>
          <a:xfrm>
            <a:off x="391189" y="428625"/>
            <a:ext cx="11409622" cy="5048751"/>
            <a:chOff x="409074" y="428625"/>
            <a:chExt cx="11409622" cy="5048751"/>
          </a:xfrm>
        </p:grpSpPr>
        <p:pic>
          <p:nvPicPr>
            <p:cNvPr id="1025" name="Picture 1" descr="page2image42676208">
              <a:extLst>
                <a:ext uri="{FF2B5EF4-FFF2-40B4-BE49-F238E27FC236}">
                  <a16:creationId xmlns:a16="http://schemas.microsoft.com/office/drawing/2014/main" id="{1EAD9818-428C-D407-D60F-ADB6A1A94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74" y="428625"/>
              <a:ext cx="7249488" cy="504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page3image42849568">
              <a:extLst>
                <a:ext uri="{FF2B5EF4-FFF2-40B4-BE49-F238E27FC236}">
                  <a16:creationId xmlns:a16="http://schemas.microsoft.com/office/drawing/2014/main" id="{F68B73EB-8C74-65BC-23F9-0FE0D28ED7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9" r="21915"/>
            <a:stretch/>
          </p:blipFill>
          <p:spPr bwMode="auto">
            <a:xfrm>
              <a:off x="7887120" y="428625"/>
              <a:ext cx="3931576" cy="504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05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4877788-1C2F-3D6F-10EB-9A48A1B77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23" b="73730"/>
          <a:stretch/>
        </p:blipFill>
        <p:spPr>
          <a:xfrm>
            <a:off x="5808008" y="250379"/>
            <a:ext cx="6286019" cy="1323920"/>
          </a:xfrm>
          <a:prstGeom prst="rect">
            <a:avLst/>
          </a:prstGeom>
        </p:spPr>
      </p:pic>
      <p:pic>
        <p:nvPicPr>
          <p:cNvPr id="5" name="Content Placeholder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870FFA9-75A3-ADDC-9185-0E452ED0A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8" t="2666" r="8182" b="84753"/>
          <a:stretch/>
        </p:blipFill>
        <p:spPr>
          <a:xfrm>
            <a:off x="6294119" y="4851496"/>
            <a:ext cx="4838700" cy="63409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44115CB-9984-3E24-3DA2-F2CAAE7BB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67" r="5491" b="64086"/>
          <a:stretch/>
        </p:blipFill>
        <p:spPr>
          <a:xfrm>
            <a:off x="6113508" y="3890829"/>
            <a:ext cx="5603511" cy="768425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2D446F79-2951-5EA1-FAFE-093B7A65A7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914"/>
          <a:stretch/>
        </p:blipFill>
        <p:spPr>
          <a:xfrm>
            <a:off x="5713632" y="2195935"/>
            <a:ext cx="5999675" cy="1465884"/>
          </a:xfrm>
          <a:prstGeom prst="rect">
            <a:avLst/>
          </a:prstGeom>
        </p:spPr>
      </p:pic>
      <p:pic>
        <p:nvPicPr>
          <p:cNvPr id="8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1626DDD0-5AEA-FAFA-D217-91A43E7EE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3" y="240974"/>
            <a:ext cx="5836919" cy="58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87D3B0E-8234-83B6-60F4-DAF1E07B7499}"/>
              </a:ext>
            </a:extLst>
          </p:cNvPr>
          <p:cNvSpPr txBox="1">
            <a:spLocks/>
          </p:cNvSpPr>
          <p:nvPr/>
        </p:nvSpPr>
        <p:spPr>
          <a:xfrm>
            <a:off x="895904" y="259080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Fermented Veggies!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F4F630-B3FA-BCA8-62B8-3BB270763DE5}"/>
              </a:ext>
            </a:extLst>
          </p:cNvPr>
          <p:cNvSpPr txBox="1">
            <a:spLocks/>
          </p:cNvSpPr>
          <p:nvPr/>
        </p:nvSpPr>
        <p:spPr>
          <a:xfrm>
            <a:off x="895905" y="1263333"/>
            <a:ext cx="10400191" cy="597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Verdana"/>
                <a:ea typeface="Verdana"/>
              </a:rPr>
              <a:t>Specific “good” bacteria perform the fermentation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E86945-3A00-31DD-90ED-06B0FE483A03}"/>
              </a:ext>
            </a:extLst>
          </p:cNvPr>
          <p:cNvGrpSpPr/>
          <p:nvPr/>
        </p:nvGrpSpPr>
        <p:grpSpPr>
          <a:xfrm>
            <a:off x="1897281" y="1886126"/>
            <a:ext cx="8397439" cy="3424034"/>
            <a:chOff x="2251175" y="2267586"/>
            <a:chExt cx="7399809" cy="3017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51E4AB-993A-BF96-8487-4C5FD0177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1175" y="2267586"/>
              <a:ext cx="3017253" cy="30172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44798B-5879-A5AE-D98D-D1EFD453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1263" y="2267586"/>
              <a:ext cx="4029721" cy="3017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0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4BE9826-93B0-5D64-4048-4BA42F059F60}"/>
              </a:ext>
            </a:extLst>
          </p:cNvPr>
          <p:cNvGrpSpPr/>
          <p:nvPr/>
        </p:nvGrpSpPr>
        <p:grpSpPr>
          <a:xfrm>
            <a:off x="1754605" y="1663121"/>
            <a:ext cx="8682790" cy="4421419"/>
            <a:chOff x="1997242" y="1582302"/>
            <a:chExt cx="8682790" cy="4421419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1AF27D42-7BF7-0E45-4C48-F2319131B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72" t="13239" b="16667"/>
            <a:stretch/>
          </p:blipFill>
          <p:spPr>
            <a:xfrm>
              <a:off x="6096000" y="1894529"/>
              <a:ext cx="4584032" cy="4109192"/>
            </a:xfrm>
            <a:prstGeom prst="rect">
              <a:avLst/>
            </a:prstGeom>
          </p:spPr>
        </p:pic>
        <p:pic>
          <p:nvPicPr>
            <p:cNvPr id="7" name="Picture 6" descr="Chart, bar chart&#10;&#10;Description automatically generated">
              <a:extLst>
                <a:ext uri="{FF2B5EF4-FFF2-40B4-BE49-F238E27FC236}">
                  <a16:creationId xmlns:a16="http://schemas.microsoft.com/office/drawing/2014/main" id="{211A9C15-6816-17E6-A8B5-2BE787B10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1" t="18224" r="62021" b="27881"/>
            <a:stretch/>
          </p:blipFill>
          <p:spPr>
            <a:xfrm>
              <a:off x="1997242" y="1582302"/>
              <a:ext cx="4098758" cy="3693396"/>
            </a:xfrm>
            <a:prstGeom prst="rect">
              <a:avLst/>
            </a:prstGeom>
          </p:spPr>
        </p:pic>
      </p:grp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B8516CC-487A-29F9-E0A2-01E6768AA2AC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CDCAFAA-25D3-E645-D334-9AD013FC64A5}"/>
              </a:ext>
            </a:extLst>
          </p:cNvPr>
          <p:cNvSpPr txBox="1">
            <a:spLocks/>
          </p:cNvSpPr>
          <p:nvPr/>
        </p:nvSpPr>
        <p:spPr>
          <a:xfrm>
            <a:off x="895904" y="259080"/>
            <a:ext cx="10400192" cy="1004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spc="3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Skin Moisture &amp; Dermatitis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21537EF-B6F1-A8F0-A54A-4825844BA484}"/>
              </a:ext>
            </a:extLst>
          </p:cNvPr>
          <p:cNvSpPr txBox="1">
            <a:spLocks/>
          </p:cNvSpPr>
          <p:nvPr/>
        </p:nvSpPr>
        <p:spPr>
          <a:xfrm>
            <a:off x="895905" y="1263333"/>
            <a:ext cx="10400191" cy="597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Verdana"/>
                <a:ea typeface="Verdana"/>
              </a:rPr>
              <a:t>Lactobacillus </a:t>
            </a:r>
            <a:r>
              <a:rPr lang="en-US" dirty="0" err="1">
                <a:latin typeface="Verdana"/>
                <a:ea typeface="Verdana"/>
              </a:rPr>
              <a:t>Sakei</a:t>
            </a:r>
            <a:r>
              <a:rPr lang="en-US" dirty="0">
                <a:latin typeface="Verdana"/>
                <a:ea typeface="Verdana"/>
              </a:rPr>
              <a:t> 65</a:t>
            </a:r>
          </a:p>
        </p:txBody>
      </p:sp>
    </p:spTree>
    <p:extLst>
      <p:ext uri="{BB962C8B-B14F-4D97-AF65-F5344CB8AC3E}">
        <p14:creationId xmlns:p14="http://schemas.microsoft.com/office/powerpoint/2010/main" val="26534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2B8983C-2A8F-DE23-D4AC-A93119214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739"/>
          <a:stretch/>
        </p:blipFill>
        <p:spPr>
          <a:xfrm>
            <a:off x="6441145" y="4636455"/>
            <a:ext cx="5726964" cy="1323475"/>
          </a:xfrm>
          <a:prstGeom prst="rect">
            <a:avLst/>
          </a:prstGeom>
        </p:spPr>
      </p:pic>
      <p:pic>
        <p:nvPicPr>
          <p:cNvPr id="5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5D52F7EA-E079-025B-C2CC-8E5C97A8D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01" t="3510" r="2300" b="70229"/>
          <a:stretch/>
        </p:blipFill>
        <p:spPr>
          <a:xfrm>
            <a:off x="3285766" y="3200402"/>
            <a:ext cx="7122696" cy="1323475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53B207A-E4D6-363B-7324-DDDBD2FB9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15" t="6375" b="61873"/>
          <a:stretch/>
        </p:blipFill>
        <p:spPr>
          <a:xfrm>
            <a:off x="881743" y="1431758"/>
            <a:ext cx="8928773" cy="1600200"/>
          </a:xfrm>
          <a:prstGeom prst="rect">
            <a:avLst/>
          </a:prstGeom>
        </p:spPr>
      </p:pic>
      <p:pic>
        <p:nvPicPr>
          <p:cNvPr id="7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E047CA1-AD60-E670-3EB5-D2F96412E1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95" b="66648"/>
          <a:stretch/>
        </p:blipFill>
        <p:spPr>
          <a:xfrm>
            <a:off x="0" y="66175"/>
            <a:ext cx="5743279" cy="1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5CA306-2A70-6B43-8230-A50EE8C7FCE2}"/>
              </a:ext>
            </a:extLst>
          </p:cNvPr>
          <p:cNvSpPr txBox="1"/>
          <p:nvPr/>
        </p:nvSpPr>
        <p:spPr>
          <a:xfrm>
            <a:off x="5358768" y="1441176"/>
            <a:ext cx="5623014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  <a:p>
            <a:pPr fontAlgn="base"/>
            <a:r>
              <a:rPr lang="en-US" sz="3200" b="1" dirty="0"/>
              <a:t>Subscribe for updates at:</a:t>
            </a:r>
            <a:endParaRPr lang="en-US" sz="3200" dirty="0"/>
          </a:p>
          <a:p>
            <a:pPr fontAlgn="base"/>
            <a:r>
              <a:rPr lang="en-US" sz="3200" dirty="0"/>
              <a:t>–</a:t>
            </a:r>
            <a:r>
              <a:rPr lang="en-US" sz="3200" dirty="0">
                <a:hlinkClick r:id="rId2"/>
              </a:rPr>
              <a:t>Facebook.com/AmareGlobal</a:t>
            </a:r>
            <a:endParaRPr lang="en-US" sz="3200" dirty="0"/>
          </a:p>
          <a:p>
            <a:pPr fontAlgn="base"/>
            <a:r>
              <a:rPr lang="en-US" sz="3200" dirty="0"/>
              <a:t>–</a:t>
            </a:r>
            <a:r>
              <a:rPr lang="en-US" sz="3200" dirty="0">
                <a:hlinkClick r:id="rId3"/>
              </a:rPr>
              <a:t>Facebook.com/DrShawnTalbott</a:t>
            </a:r>
            <a:endParaRPr lang="en-US" sz="3200" dirty="0"/>
          </a:p>
          <a:p>
            <a:pPr fontAlgn="base"/>
            <a:r>
              <a:rPr lang="en-US" sz="3200" dirty="0"/>
              <a:t>–</a:t>
            </a:r>
            <a:r>
              <a:rPr lang="en-US" sz="3200" dirty="0">
                <a:hlinkClick r:id="rId4"/>
              </a:rPr>
              <a:t>YouTube.com/DrShawnTalbott</a:t>
            </a:r>
            <a:endParaRPr lang="en-US" sz="3200" dirty="0"/>
          </a:p>
          <a:p>
            <a:pPr fontAlgn="base"/>
            <a:r>
              <a:rPr lang="en-US" sz="3200" dirty="0"/>
              <a:t>–</a:t>
            </a:r>
            <a:r>
              <a:rPr lang="en-US" sz="3200" dirty="0">
                <a:hlinkClick r:id="rId5"/>
              </a:rPr>
              <a:t>ShawnTalbott.com</a:t>
            </a:r>
            <a:r>
              <a:rPr lang="en-US" sz="3200" dirty="0"/>
              <a:t> (blog)</a:t>
            </a:r>
          </a:p>
          <a:p>
            <a:pPr fontAlgn="base"/>
            <a:r>
              <a:rPr lang="en-US" sz="3200" dirty="0"/>
              <a:t>- </a:t>
            </a:r>
            <a:r>
              <a:rPr lang="en-US" sz="3200" dirty="0">
                <a:hlinkClick r:id="rId6"/>
              </a:rPr>
              <a:t>Amare.com</a:t>
            </a:r>
            <a:r>
              <a:rPr lang="en-US" sz="3200" dirty="0"/>
              <a:t> (Resources)</a:t>
            </a:r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760C438-D237-29B4-E383-EB3B328C1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014" y="244928"/>
            <a:ext cx="4144037" cy="602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08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8FD3027-3B67-E9D6-31A0-C92607788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71" b="42210"/>
          <a:stretch/>
        </p:blipFill>
        <p:spPr>
          <a:xfrm>
            <a:off x="4285323" y="3133585"/>
            <a:ext cx="6654820" cy="294777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812290E-6CBB-D53C-DAC9-6DEA70EE6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001724" cy="332071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BF7B121-E96C-9C87-9754-6500660EB58D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413205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EEEB4AE-2837-9A66-9501-4A27CBCCE355}"/>
              </a:ext>
            </a:extLst>
          </p:cNvPr>
          <p:cNvGrpSpPr/>
          <p:nvPr/>
        </p:nvGrpSpPr>
        <p:grpSpPr>
          <a:xfrm>
            <a:off x="-489506" y="391887"/>
            <a:ext cx="13171012" cy="5202068"/>
            <a:chOff x="533561" y="989297"/>
            <a:chExt cx="11658439" cy="4604657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84AD98A-EE50-E71D-0ADE-319DB5097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00" y="989297"/>
              <a:ext cx="4604657" cy="4604657"/>
            </a:xfrm>
            <a:prstGeom prst="rect">
              <a:avLst/>
            </a:prstGeom>
          </p:spPr>
        </p:pic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B34B63D-980D-1667-BD0F-0B2599D9F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343" y="989297"/>
              <a:ext cx="4604657" cy="4604657"/>
            </a:xfrm>
            <a:prstGeom prst="rect">
              <a:avLst/>
            </a:prstGeom>
          </p:spPr>
        </p:pic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DDF1E4FD-B271-0E48-000C-0B4599E7E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61" y="989297"/>
              <a:ext cx="4604657" cy="4604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1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105C1-9A29-7702-123B-C38C7D70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354" y="1579417"/>
            <a:ext cx="4396227" cy="461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78FE4-985F-5213-7FD3-CE1497D5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507" y="-380011"/>
            <a:ext cx="4500765" cy="4729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6FA014-D8AD-8D49-1306-15290E151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116" y="1401288"/>
            <a:ext cx="6526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58295D-7549-2F1B-E7BC-E587028C8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53" y="-970547"/>
            <a:ext cx="8386010" cy="83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3940D-0DD8-ACE8-9CDE-21BDAF61DF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8019" y="1094086"/>
            <a:ext cx="8335963" cy="401254"/>
          </a:xfrm>
        </p:spPr>
        <p:txBody>
          <a:bodyPr/>
          <a:lstStyle/>
          <a:p>
            <a:pPr algn="ctr"/>
            <a:r>
              <a:rPr lang="en-US" dirty="0"/>
              <a:t>MASSIVE Markets…</a:t>
            </a:r>
          </a:p>
        </p:txBody>
      </p:sp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FBD75654-FA80-4F2B-A5A6-04D02A6D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00" r="22000"/>
          <a:stretch>
            <a:fillRect/>
          </a:stretch>
        </p:blipFill>
        <p:spPr>
          <a:xfrm>
            <a:off x="935441" y="1718551"/>
            <a:ext cx="2319618" cy="2319618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</p:spPr>
      </p:pic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5D053F8B-02C6-A9AE-CA33-25285A7E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" b="34"/>
          <a:stretch>
            <a:fillRect/>
          </a:stretch>
        </p:blipFill>
        <p:spPr>
          <a:xfrm>
            <a:off x="4936191" y="1718551"/>
            <a:ext cx="2319618" cy="2319618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</p:spPr>
      </p:pic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53431135-3A48-0BA7-C623-0B26B9C8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03" r="12403"/>
          <a:stretch>
            <a:fillRect/>
          </a:stretch>
        </p:blipFill>
        <p:spPr>
          <a:xfrm>
            <a:off x="8658390" y="1718551"/>
            <a:ext cx="2319618" cy="2319618"/>
          </a:xfrm>
          <a:custGeom>
            <a:avLst/>
            <a:gdLst>
              <a:gd name="connsiteX0" fmla="*/ 0 w 4476750"/>
              <a:gd name="connsiteY0" fmla="*/ 0 h 4953000"/>
              <a:gd name="connsiteX1" fmla="*/ 4476750 w 4476750"/>
              <a:gd name="connsiteY1" fmla="*/ 0 h 4953000"/>
              <a:gd name="connsiteX2" fmla="*/ 4476750 w 4476750"/>
              <a:gd name="connsiteY2" fmla="*/ 4953000 h 4953000"/>
              <a:gd name="connsiteX3" fmla="*/ 0 w 447675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0" h="4953000">
                <a:moveTo>
                  <a:pt x="0" y="0"/>
                </a:moveTo>
                <a:lnTo>
                  <a:pt x="4476750" y="0"/>
                </a:lnTo>
                <a:lnTo>
                  <a:pt x="4476750" y="4953000"/>
                </a:lnTo>
                <a:lnTo>
                  <a:pt x="0" y="4953000"/>
                </a:lnTo>
                <a:close/>
              </a:path>
            </a:pathLst>
          </a:custGeom>
        </p:spPr>
      </p:pic>
      <p:sp>
        <p:nvSpPr>
          <p:cNvPr id="7" name="Text Placeholder 86">
            <a:extLst>
              <a:ext uri="{FF2B5EF4-FFF2-40B4-BE49-F238E27FC236}">
                <a16:creationId xmlns:a16="http://schemas.microsoft.com/office/drawing/2014/main" id="{5A86C41A-694F-75D7-59CD-135D694B0968}"/>
              </a:ext>
            </a:extLst>
          </p:cNvPr>
          <p:cNvSpPr txBox="1">
            <a:spLocks/>
          </p:cNvSpPr>
          <p:nvPr/>
        </p:nvSpPr>
        <p:spPr>
          <a:xfrm>
            <a:off x="776288" y="4472094"/>
            <a:ext cx="3325396" cy="16484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300" dirty="0"/>
              <a:t>$19.6 Billion (2020)</a:t>
            </a:r>
          </a:p>
          <a:p>
            <a:r>
              <a:rPr lang="en-US" spc="300" dirty="0"/>
              <a:t>$28.2 Billion (2027)</a:t>
            </a:r>
          </a:p>
        </p:txBody>
      </p:sp>
      <p:sp>
        <p:nvSpPr>
          <p:cNvPr id="8" name="Text Placeholder 88">
            <a:extLst>
              <a:ext uri="{FF2B5EF4-FFF2-40B4-BE49-F238E27FC236}">
                <a16:creationId xmlns:a16="http://schemas.microsoft.com/office/drawing/2014/main" id="{BB109C4C-8D14-16A0-2154-3AFC4A7C5C3E}"/>
              </a:ext>
            </a:extLst>
          </p:cNvPr>
          <p:cNvSpPr txBox="1">
            <a:spLocks/>
          </p:cNvSpPr>
          <p:nvPr/>
        </p:nvSpPr>
        <p:spPr>
          <a:xfrm>
            <a:off x="935441" y="4120512"/>
            <a:ext cx="3039035" cy="351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Energy Drinks</a:t>
            </a:r>
          </a:p>
        </p:txBody>
      </p:sp>
      <p:sp>
        <p:nvSpPr>
          <p:cNvPr id="9" name="Text Placeholder 66">
            <a:extLst>
              <a:ext uri="{FF2B5EF4-FFF2-40B4-BE49-F238E27FC236}">
                <a16:creationId xmlns:a16="http://schemas.microsoft.com/office/drawing/2014/main" id="{2B7578A7-9222-773D-BFA1-4F0CA2136FD6}"/>
              </a:ext>
            </a:extLst>
          </p:cNvPr>
          <p:cNvSpPr txBox="1">
            <a:spLocks/>
          </p:cNvSpPr>
          <p:nvPr/>
        </p:nvSpPr>
        <p:spPr>
          <a:xfrm>
            <a:off x="4676760" y="4517262"/>
            <a:ext cx="3073774" cy="16032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pc="300" dirty="0"/>
              <a:t>$17.5 Billion (2021)  </a:t>
            </a:r>
            <a:r>
              <a:rPr lang="en-US" sz="1100" spc="300" dirty="0"/>
              <a:t>TOTAL</a:t>
            </a:r>
          </a:p>
          <a:p>
            <a:r>
              <a:rPr lang="en-US" sz="1400" spc="300" dirty="0"/>
              <a:t>$700 Million (2021)  </a:t>
            </a:r>
            <a:r>
              <a:rPr lang="en-US" sz="1100" spc="300" dirty="0"/>
              <a:t>Microbiome</a:t>
            </a:r>
          </a:p>
          <a:p>
            <a:r>
              <a:rPr lang="en-US" sz="1400" spc="300" dirty="0"/>
              <a:t>$2 Billion (2029)  </a:t>
            </a:r>
            <a:r>
              <a:rPr lang="en-US" sz="1100" spc="300" dirty="0"/>
              <a:t>Microbiome</a:t>
            </a:r>
          </a:p>
        </p:txBody>
      </p:sp>
      <p:sp>
        <p:nvSpPr>
          <p:cNvPr id="10" name="Text Placeholder 67">
            <a:extLst>
              <a:ext uri="{FF2B5EF4-FFF2-40B4-BE49-F238E27FC236}">
                <a16:creationId xmlns:a16="http://schemas.microsoft.com/office/drawing/2014/main" id="{7CCC8DE2-C29A-1ACE-F47A-DF8C04933590}"/>
              </a:ext>
            </a:extLst>
          </p:cNvPr>
          <p:cNvSpPr txBox="1">
            <a:spLocks/>
          </p:cNvSpPr>
          <p:nvPr/>
        </p:nvSpPr>
        <p:spPr>
          <a:xfrm>
            <a:off x="4902495" y="4120512"/>
            <a:ext cx="3039035" cy="351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Skin Microbiome</a:t>
            </a:r>
          </a:p>
        </p:txBody>
      </p:sp>
      <p:sp>
        <p:nvSpPr>
          <p:cNvPr id="11" name="Text Placeholder 68">
            <a:extLst>
              <a:ext uri="{FF2B5EF4-FFF2-40B4-BE49-F238E27FC236}">
                <a16:creationId xmlns:a16="http://schemas.microsoft.com/office/drawing/2014/main" id="{FE3860D3-B7C9-57BE-A712-25D379BDAB1E}"/>
              </a:ext>
            </a:extLst>
          </p:cNvPr>
          <p:cNvSpPr txBox="1">
            <a:spLocks/>
          </p:cNvSpPr>
          <p:nvPr/>
        </p:nvSpPr>
        <p:spPr>
          <a:xfrm>
            <a:off x="8551345" y="4544183"/>
            <a:ext cx="3420323" cy="15763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300" dirty="0"/>
              <a:t>$8.7 Billion (2021)</a:t>
            </a:r>
          </a:p>
          <a:p>
            <a:r>
              <a:rPr lang="en-US" spc="300" dirty="0"/>
              <a:t>$16.7 Billion (2028)</a:t>
            </a:r>
          </a:p>
        </p:txBody>
      </p:sp>
      <p:sp>
        <p:nvSpPr>
          <p:cNvPr id="12" name="Text Placeholder 69">
            <a:extLst>
              <a:ext uri="{FF2B5EF4-FFF2-40B4-BE49-F238E27FC236}">
                <a16:creationId xmlns:a16="http://schemas.microsoft.com/office/drawing/2014/main" id="{1CCD83CD-C58A-02E9-733D-6ADCC6E22CDB}"/>
              </a:ext>
            </a:extLst>
          </p:cNvPr>
          <p:cNvSpPr txBox="1">
            <a:spLocks/>
          </p:cNvSpPr>
          <p:nvPr/>
        </p:nvSpPr>
        <p:spPr>
          <a:xfrm>
            <a:off x="8658390" y="4120512"/>
            <a:ext cx="3039035" cy="3515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Collagen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5A68B14-FA26-3732-8731-C0B003864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5904" y="223094"/>
            <a:ext cx="10400192" cy="1004253"/>
          </a:xfrm>
        </p:spPr>
        <p:txBody>
          <a:bodyPr anchor="ctr"/>
          <a:lstStyle/>
          <a:p>
            <a:pPr algn="ctr"/>
            <a:r>
              <a:rPr lang="en-US" sz="4000" dirty="0"/>
              <a:t>3 New Products</a:t>
            </a:r>
          </a:p>
        </p:txBody>
      </p:sp>
    </p:spTree>
    <p:extLst>
      <p:ext uri="{BB962C8B-B14F-4D97-AF65-F5344CB8AC3E}">
        <p14:creationId xmlns:p14="http://schemas.microsoft.com/office/powerpoint/2010/main" val="23825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A8968-9337-83C5-EDF6-1C7D3655F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9517" y="1685973"/>
            <a:ext cx="8738936" cy="3213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GBX PEP is the first Ready-to-Drink Gut-Brain-Axis product with light carbonation that nourishes the gut bacteria with prebiotics, phytonutrients, probiotics, and amino acids that are clinically shown to modulate neurochemicals through the science of the microbiome.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Naturally flavored with strawberry and vanilla.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Fermented in a base of organic tea with a hint of caffeine (50mg).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A411699D-320F-9D3E-52A1-96EA3E0E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7747" r="24573" b="5586"/>
          <a:stretch/>
        </p:blipFill>
        <p:spPr>
          <a:xfrm>
            <a:off x="0" y="457199"/>
            <a:ext cx="3453064" cy="594360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B3589C-4C14-E741-B22E-1B0F14B4532C}"/>
              </a:ext>
            </a:extLst>
          </p:cNvPr>
          <p:cNvSpPr txBox="1">
            <a:spLocks/>
          </p:cNvSpPr>
          <p:nvPr/>
        </p:nvSpPr>
        <p:spPr>
          <a:xfrm>
            <a:off x="3219517" y="821641"/>
            <a:ext cx="8972483" cy="433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C4E9"/>
                </a:solidFill>
                <a:latin typeface="+mj-lt"/>
              </a:rPr>
              <a:t>GBX PEP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CCE839-38A4-7B05-2F54-E21FD8D6EFB3}"/>
              </a:ext>
            </a:extLst>
          </p:cNvPr>
          <p:cNvSpPr txBox="1">
            <a:spLocks/>
          </p:cNvSpPr>
          <p:nvPr/>
        </p:nvSpPr>
        <p:spPr>
          <a:xfrm>
            <a:off x="53910" y="6498617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405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A8968-9337-83C5-EDF6-1C7D3655F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9517" y="1795507"/>
            <a:ext cx="7456400" cy="3213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GBX Pep is a lot of things, but at the end of the day it is a </a:t>
            </a:r>
            <a:r>
              <a:rPr lang="en-US" b="1" dirty="0"/>
              <a:t>good-for-you tasty soda that supports digestive health and mental flow across the entire GBX!</a:t>
            </a:r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A411699D-320F-9D3E-52A1-96EA3E0E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7747" r="24573" b="5586"/>
          <a:stretch/>
        </p:blipFill>
        <p:spPr>
          <a:xfrm>
            <a:off x="0" y="457199"/>
            <a:ext cx="3453064" cy="594360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0B3589C-4C14-E741-B22E-1B0F14B4532C}"/>
              </a:ext>
            </a:extLst>
          </p:cNvPr>
          <p:cNvSpPr txBox="1">
            <a:spLocks/>
          </p:cNvSpPr>
          <p:nvPr/>
        </p:nvSpPr>
        <p:spPr>
          <a:xfrm>
            <a:off x="3219517" y="821641"/>
            <a:ext cx="8972483" cy="433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C4E9"/>
                </a:solidFill>
                <a:latin typeface="+mj-lt"/>
              </a:rPr>
              <a:t>GBX PEP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9D0CE6F-CEDD-3075-E790-CC6973319DD3}"/>
              </a:ext>
            </a:extLst>
          </p:cNvPr>
          <p:cNvSpPr txBox="1">
            <a:spLocks/>
          </p:cNvSpPr>
          <p:nvPr/>
        </p:nvSpPr>
        <p:spPr>
          <a:xfrm>
            <a:off x="53910" y="6498617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1594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F17A13-C350-DF05-5E1D-4A1B2E57653E}"/>
              </a:ext>
            </a:extLst>
          </p:cNvPr>
          <p:cNvSpPr txBox="1">
            <a:spLocks/>
          </p:cNvSpPr>
          <p:nvPr/>
        </p:nvSpPr>
        <p:spPr>
          <a:xfrm>
            <a:off x="53910" y="6484329"/>
            <a:ext cx="4332353" cy="374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spc="3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These statements have not been evaluated by the food and drug administration. This product is not intended to diagnose, treat, cure or prevent any disease.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C305050-AC88-A20A-5EE4-E18A68B6D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9" y="300629"/>
            <a:ext cx="2156041" cy="56429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E1A7C4-226E-277E-AB25-ED0909368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90" y="300628"/>
            <a:ext cx="3380055" cy="56429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74917F-0401-2833-85BF-31492985E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273" y="536575"/>
            <a:ext cx="541801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02E64-4CEC-C875-E4CC-0B985313F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1" y="1476738"/>
            <a:ext cx="3701803" cy="3822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A9337-D66B-17C8-CE06-A1F4BD749223}"/>
              </a:ext>
            </a:extLst>
          </p:cNvPr>
          <p:cNvSpPr txBox="1"/>
          <p:nvPr/>
        </p:nvSpPr>
        <p:spPr>
          <a:xfrm>
            <a:off x="796718" y="629392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Global Mood State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4A818-8E1D-A713-3CFB-364325054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57" y="1495094"/>
            <a:ext cx="3876143" cy="39604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B9A33E-31D0-A0D3-5FA2-233C875460D2}"/>
              </a:ext>
            </a:extLst>
          </p:cNvPr>
          <p:cNvSpPr txBox="1"/>
          <p:nvPr/>
        </p:nvSpPr>
        <p:spPr>
          <a:xfrm>
            <a:off x="9816147" y="62939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Vigor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CCBC93-B353-A372-746F-A9BF06F5D9A8}"/>
              </a:ext>
            </a:extLst>
          </p:cNvPr>
          <p:cNvSpPr txBox="1"/>
          <p:nvPr/>
        </p:nvSpPr>
        <p:spPr>
          <a:xfrm>
            <a:off x="3860621" y="2864775"/>
            <a:ext cx="4397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Positive Mood States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80C75-DF75-E349-A9C8-70464C6C22BB}"/>
              </a:ext>
            </a:extLst>
          </p:cNvPr>
          <p:cNvSpPr txBox="1"/>
          <p:nvPr/>
        </p:nvSpPr>
        <p:spPr>
          <a:xfrm>
            <a:off x="796718" y="998724"/>
            <a:ext cx="252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“Overall Well-Being”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E99860-E2DF-FEB9-E2AB-5972DC3502A5}"/>
              </a:ext>
            </a:extLst>
          </p:cNvPr>
          <p:cNvSpPr txBox="1"/>
          <p:nvPr/>
        </p:nvSpPr>
        <p:spPr>
          <a:xfrm>
            <a:off x="9034939" y="998724"/>
            <a:ext cx="243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“Overall Resilience”</a:t>
            </a:r>
          </a:p>
        </p:txBody>
      </p:sp>
    </p:spTree>
    <p:extLst>
      <p:ext uri="{BB962C8B-B14F-4D97-AF65-F5344CB8AC3E}">
        <p14:creationId xmlns:p14="http://schemas.microsoft.com/office/powerpoint/2010/main" val="34620341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ansformation">
      <a:dk1>
        <a:srgbClr val="757070"/>
      </a:dk1>
      <a:lt1>
        <a:srgbClr val="FFFFFF"/>
      </a:lt1>
      <a:dk2>
        <a:srgbClr val="757070"/>
      </a:dk2>
      <a:lt2>
        <a:srgbClr val="E7E6E6"/>
      </a:lt2>
      <a:accent1>
        <a:srgbClr val="512C71"/>
      </a:accent1>
      <a:accent2>
        <a:srgbClr val="FF9C1A"/>
      </a:accent2>
      <a:accent3>
        <a:srgbClr val="B1A2D3"/>
      </a:accent3>
      <a:accent4>
        <a:srgbClr val="B1A2D3"/>
      </a:accent4>
      <a:accent5>
        <a:srgbClr val="C96556"/>
      </a:accent5>
      <a:accent6>
        <a:srgbClr val="562E87"/>
      </a:accent6>
      <a:hlink>
        <a:srgbClr val="C96556"/>
      </a:hlink>
      <a:folHlink>
        <a:srgbClr val="FF9C1A"/>
      </a:folHlink>
    </a:clrScheme>
    <a:fontScheme name="Amare Brand PPT Fonts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4C203BB-C350-A94B-88A9-0F4CD70783A0}" vid="{B9E52313-28EA-284C-B3EF-73CF425080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120</TotalTime>
  <Words>1427</Words>
  <Application>Microsoft Macintosh PowerPoint</Application>
  <PresentationFormat>Widescreen</PresentationFormat>
  <Paragraphs>139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Georgia</vt:lpstr>
      <vt:lpstr>Verdana</vt:lpstr>
      <vt:lpstr>Custom Design</vt:lpstr>
      <vt:lpstr>Your Skin Has a Biome?!?!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Nicolette Wright</dc:creator>
  <cp:lastModifiedBy>Shawn Talbott</cp:lastModifiedBy>
  <cp:revision>41</cp:revision>
  <dcterms:created xsi:type="dcterms:W3CDTF">2022-07-06T21:54:55Z</dcterms:created>
  <dcterms:modified xsi:type="dcterms:W3CDTF">2022-10-18T12:52:34Z</dcterms:modified>
</cp:coreProperties>
</file>