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805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3" r:id="rId3"/>
    <p:sldId id="284" r:id="rId4"/>
    <p:sldId id="314" r:id="rId5"/>
    <p:sldId id="315" r:id="rId6"/>
    <p:sldId id="316" r:id="rId7"/>
    <p:sldId id="277" r:id="rId8"/>
    <p:sldId id="258" r:id="rId9"/>
    <p:sldId id="278" r:id="rId10"/>
    <p:sldId id="279" r:id="rId11"/>
    <p:sldId id="262" r:id="rId12"/>
    <p:sldId id="280" r:id="rId13"/>
    <p:sldId id="291" r:id="rId14"/>
    <p:sldId id="289" r:id="rId15"/>
    <p:sldId id="288" r:id="rId16"/>
    <p:sldId id="287" r:id="rId17"/>
    <p:sldId id="294" r:id="rId18"/>
    <p:sldId id="317" r:id="rId19"/>
    <p:sldId id="281" r:id="rId20"/>
    <p:sldId id="282" r:id="rId21"/>
    <p:sldId id="283" r:id="rId22"/>
    <p:sldId id="295" r:id="rId23"/>
    <p:sldId id="296" r:id="rId24"/>
    <p:sldId id="297" r:id="rId25"/>
    <p:sldId id="285" r:id="rId26"/>
    <p:sldId id="286" r:id="rId27"/>
    <p:sldId id="269" r:id="rId28"/>
    <p:sldId id="298" r:id="rId29"/>
    <p:sldId id="313" r:id="rId30"/>
  </p:sldIdLst>
  <p:sldSz cx="12192000" cy="6858000"/>
  <p:notesSz cx="7023100" cy="9309100"/>
  <p:embeddedFontLst>
    <p:embeddedFont>
      <p:font typeface="Avenir Light" panose="020B0402020203020204" pitchFamily="34" charset="77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2F9A"/>
    <a:srgbClr val="68478D"/>
    <a:srgbClr val="512C71"/>
    <a:srgbClr val="B1A2D4"/>
    <a:srgbClr val="3F2A56"/>
    <a:srgbClr val="FDA519"/>
    <a:srgbClr val="E9826C"/>
    <a:srgbClr val="8B4696"/>
    <a:srgbClr val="922E7F"/>
    <a:srgbClr val="4D2A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77"/>
    <p:restoredTop sz="92245" autoAdjust="0"/>
  </p:normalViewPr>
  <p:slideViewPr>
    <p:cSldViewPr snapToGrid="0">
      <p:cViewPr varScale="1">
        <p:scale>
          <a:sx n="91" d="100"/>
          <a:sy n="91" d="100"/>
        </p:scale>
        <p:origin x="192" y="7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10" d="100"/>
          <a:sy n="110" d="100"/>
        </p:scale>
        <p:origin x="2768" y="-2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Weight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Weight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B6-FF48-A1F0-84E5A1C953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30 Days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Weight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164.6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B6-FF48-A1F0-84E5A1C953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4533055"/>
        <c:axId val="1174880319"/>
      </c:barChart>
      <c:catAx>
        <c:axId val="1174533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880319"/>
        <c:crosses val="autoZero"/>
        <c:auto val="1"/>
        <c:lblAlgn val="ctr"/>
        <c:lblOffset val="100"/>
        <c:noMultiLvlLbl val="0"/>
      </c:catAx>
      <c:valAx>
        <c:axId val="1174880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5330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Fat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Fat%</c:v>
                </c:pt>
                <c:pt idx="1">
                  <c:v>Fat (lbs)</c:v>
                </c:pt>
                <c:pt idx="2">
                  <c:v>Visceral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14.8</c:v>
                </c:pt>
                <c:pt idx="1">
                  <c:v>25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BF-894A-8377-99F869D1B6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30 Days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Fat%</c:v>
                </c:pt>
                <c:pt idx="1">
                  <c:v>Fat (lbs)</c:v>
                </c:pt>
                <c:pt idx="2">
                  <c:v>Visceral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12</c:v>
                </c:pt>
                <c:pt idx="1">
                  <c:v>19.75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BF-894A-8377-99F869D1B6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4533055"/>
        <c:axId val="1174880319"/>
      </c:barChart>
      <c:catAx>
        <c:axId val="1174533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880319"/>
        <c:crosses val="autoZero"/>
        <c:auto val="1"/>
        <c:lblAlgn val="ctr"/>
        <c:lblOffset val="100"/>
        <c:noMultiLvlLbl val="0"/>
      </c:catAx>
      <c:valAx>
        <c:axId val="1174880319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5330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8DAEE8-2AD6-451C-990B-DA45371CBF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CC8A1-5FB4-45EB-BC0A-D6D9B18787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DECED13-4167-48AF-AF35-CF723716B53B}" type="datetimeFigureOut">
              <a:rPr lang="en-US" smtClean="0"/>
              <a:t>1/19/22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0ECE9-50DB-403D-BC21-283F0CD16C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1D1CF-0C76-49A4-BF7A-7D3388B9F4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0E383BD-8F5D-47A9-B040-652A2729B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17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17B500B-B81B-4D49-9B34-FE39AB034042}" type="datetimeFigureOut">
              <a:rPr lang="en-US" smtClean="0"/>
              <a:t>1/19/22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2EBB34B-1EE1-7046-9BB4-E3528EEDFA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2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0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FDF9B-D96B-C04E-84EB-19AF67EDA1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88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299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EAF7-AB13-F24B-A4D7-C57A5F53BFD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6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0CFE2-9B1E-3F48-9F04-A14CFAA8C5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50744"/>
            <a:ext cx="9144000" cy="65923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4000" b="1" spc="300">
                <a:solidFill>
                  <a:schemeClr val="bg1"/>
                </a:solidFill>
                <a:latin typeface="Georgia" panose="02040502050405020303" pitchFamily="18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682F07-FCC6-8D47-9AB9-2FB2068393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28422"/>
            <a:ext cx="9144000" cy="428032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FIRST LAST</a:t>
            </a:r>
          </a:p>
        </p:txBody>
      </p:sp>
    </p:spTree>
    <p:extLst>
      <p:ext uri="{BB962C8B-B14F-4D97-AF65-F5344CB8AC3E}">
        <p14:creationId xmlns:p14="http://schemas.microsoft.com/office/powerpoint/2010/main" val="29303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8337B7-DDBC-9147-87E6-CA19DEEE8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055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055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07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87178" y="331336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Georgia" panose="02040502050405020303" pitchFamily="18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387178" y="1431935"/>
            <a:ext cx="6311240" cy="4590914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087997" y="331336"/>
            <a:ext cx="4642022" cy="5691513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5BBCA7-21A5-9A44-98A9-ABDC8B03CF32}"/>
              </a:ext>
            </a:extLst>
          </p:cNvPr>
          <p:cNvSpPr/>
          <p:nvPr userDrawn="1"/>
        </p:nvSpPr>
        <p:spPr>
          <a:xfrm rot="10800000">
            <a:off x="2394397" y="1209050"/>
            <a:ext cx="2336800" cy="50800"/>
          </a:xfrm>
          <a:prstGeom prst="rect">
            <a:avLst/>
          </a:prstGeom>
          <a:gradFill flip="none" rotWithShape="1">
            <a:gsLst>
              <a:gs pos="0">
                <a:srgbClr val="6A2F9A"/>
              </a:gs>
              <a:gs pos="59000">
                <a:srgbClr val="B1A2D4"/>
              </a:gs>
              <a:gs pos="44000">
                <a:srgbClr val="B1A2D4">
                  <a:lumMod val="100000"/>
                </a:srgbClr>
              </a:gs>
              <a:gs pos="100000">
                <a:srgbClr val="FDA519"/>
              </a:gs>
              <a:gs pos="81000">
                <a:srgbClr val="E9826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385459" y="331335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Georgia" panose="02040502050405020303" pitchFamily="18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59" y="1431934"/>
            <a:ext cx="6311240" cy="455433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87178" y="331335"/>
            <a:ext cx="4642022" cy="5654937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4203D2-3EE1-E447-9655-70BA0038A3FB}"/>
              </a:ext>
            </a:extLst>
          </p:cNvPr>
          <p:cNvSpPr/>
          <p:nvPr userDrawn="1"/>
        </p:nvSpPr>
        <p:spPr>
          <a:xfrm rot="10800000">
            <a:off x="7372678" y="1209050"/>
            <a:ext cx="2336800" cy="50800"/>
          </a:xfrm>
          <a:prstGeom prst="rect">
            <a:avLst/>
          </a:prstGeom>
          <a:gradFill flip="none" rotWithShape="1">
            <a:gsLst>
              <a:gs pos="0">
                <a:srgbClr val="6A2F9A"/>
              </a:gs>
              <a:gs pos="59000">
                <a:srgbClr val="B1A2D4"/>
              </a:gs>
              <a:gs pos="44000">
                <a:srgbClr val="B1A2D4">
                  <a:lumMod val="100000"/>
                </a:srgbClr>
              </a:gs>
              <a:gs pos="100000">
                <a:srgbClr val="FDA519"/>
              </a:gs>
              <a:gs pos="81000">
                <a:srgbClr val="E9826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385459" y="331335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Georgia" panose="02040502050405020303" pitchFamily="18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59" y="1431934"/>
            <a:ext cx="6311240" cy="4580755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-2" y="331335"/>
            <a:ext cx="4758267" cy="5630553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936557-7706-C746-A65C-9BB622A15543}"/>
              </a:ext>
            </a:extLst>
          </p:cNvPr>
          <p:cNvSpPr/>
          <p:nvPr userDrawn="1"/>
        </p:nvSpPr>
        <p:spPr>
          <a:xfrm rot="10800000">
            <a:off x="7372678" y="1209050"/>
            <a:ext cx="2336800" cy="50800"/>
          </a:xfrm>
          <a:prstGeom prst="rect">
            <a:avLst/>
          </a:prstGeom>
          <a:gradFill flip="none" rotWithShape="1">
            <a:gsLst>
              <a:gs pos="0">
                <a:srgbClr val="6A2F9A"/>
              </a:gs>
              <a:gs pos="59000">
                <a:srgbClr val="B1A2D4"/>
              </a:gs>
              <a:gs pos="44000">
                <a:srgbClr val="B1A2D4">
                  <a:lumMod val="100000"/>
                </a:srgbClr>
              </a:gs>
              <a:gs pos="100000">
                <a:srgbClr val="FDA519"/>
              </a:gs>
              <a:gs pos="81000">
                <a:srgbClr val="E9826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87178" y="331336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Georgia" panose="02040502050405020303" pitchFamily="18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387178" y="1431934"/>
            <a:ext cx="6311240" cy="455433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942667" y="331336"/>
            <a:ext cx="5176933" cy="5590606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968FC1-5B9A-DE4D-BD89-4E7D47127DDE}"/>
              </a:ext>
            </a:extLst>
          </p:cNvPr>
          <p:cNvSpPr/>
          <p:nvPr userDrawn="1"/>
        </p:nvSpPr>
        <p:spPr>
          <a:xfrm rot="10800000">
            <a:off x="2394397" y="1209050"/>
            <a:ext cx="2336800" cy="50800"/>
          </a:xfrm>
          <a:prstGeom prst="rect">
            <a:avLst/>
          </a:prstGeom>
          <a:gradFill flip="none" rotWithShape="1">
            <a:gsLst>
              <a:gs pos="0">
                <a:srgbClr val="6A2F9A"/>
              </a:gs>
              <a:gs pos="59000">
                <a:srgbClr val="B1A2D4"/>
              </a:gs>
              <a:gs pos="44000">
                <a:srgbClr val="B1A2D4">
                  <a:lumMod val="100000"/>
                </a:srgbClr>
              </a:gs>
              <a:gs pos="100000">
                <a:srgbClr val="FDA519"/>
              </a:gs>
              <a:gs pos="81000">
                <a:srgbClr val="E9826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C18E7-ECAD-3E49-82C2-E69260C8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4D89F-A045-DD41-BB77-9E5B12F5E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8F1CA-2A75-7149-B807-B819C2DA7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9DFE8-C20C-BA4B-8D34-D91C3FFABCDC}" type="datetimeFigureOut">
              <a:rPr lang="en-US" smtClean="0"/>
              <a:t>1/19/22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8010E-0FE5-C544-8DF5-8079EA998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6E140-D2F2-2D46-819C-A35E9168F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24C9-C1C3-5E4F-9EBF-EF8F79C6A2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63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75066B-8554-8748-8978-A1F337C6D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9DFE8-C20C-BA4B-8D34-D91C3FFABCDC}" type="datetimeFigureOut">
              <a:rPr lang="en-US" smtClean="0"/>
              <a:t>1/19/22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DF42E-DA1B-6E49-9329-D86303311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76CF3-7305-0B41-97A2-36878F19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24C9-C1C3-5E4F-9EBF-EF8F79C6A2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82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C0B8003-4DE7-C84A-8B85-01F21F7378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50744"/>
            <a:ext cx="9144000" cy="65923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4000" b="1">
                <a:solidFill>
                  <a:srgbClr val="3F2A56"/>
                </a:solidFill>
                <a:latin typeface="Georgia" panose="02040502050405020303" pitchFamily="18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B237BE3-662C-1A47-97EB-459701A64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8422"/>
            <a:ext cx="9144000" cy="176609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F2A5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27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0DBCB-9D11-9C49-8C09-37A64217B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50744"/>
            <a:ext cx="9144000" cy="65923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4000" b="1">
                <a:solidFill>
                  <a:srgbClr val="3F2A56"/>
                </a:solidFill>
                <a:latin typeface="Georgia" panose="02040502050405020303" pitchFamily="18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66017-A631-024D-B47A-50E02AEFE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8422"/>
            <a:ext cx="9144000" cy="176609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F2A5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478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66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11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7795" y="453081"/>
            <a:ext cx="3426940" cy="54966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382530" y="453081"/>
            <a:ext cx="3426940" cy="54966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287265" y="453081"/>
            <a:ext cx="3426940" cy="5496616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387178" y="331336"/>
            <a:ext cx="6311240" cy="5654936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087997" y="331336"/>
            <a:ext cx="4642022" cy="5654936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59" y="331336"/>
            <a:ext cx="6311240" cy="566712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87178" y="331336"/>
            <a:ext cx="4642022" cy="5667128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049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67953014-E369-3F42-AFE2-7DCE01B75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80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73" r:id="rId2"/>
    <p:sldLayoutId id="2147483885" r:id="rId3"/>
    <p:sldLayoutId id="2147483890" r:id="rId4"/>
    <p:sldLayoutId id="2147483891" r:id="rId5"/>
    <p:sldLayoutId id="2147483846" r:id="rId6"/>
    <p:sldLayoutId id="2147483847" r:id="rId7"/>
    <p:sldLayoutId id="2147483841" r:id="rId8"/>
    <p:sldLayoutId id="2147483811" r:id="rId9"/>
    <p:sldLayoutId id="2147483856" r:id="rId10"/>
    <p:sldLayoutId id="2147483810" r:id="rId11"/>
    <p:sldLayoutId id="2147483842" r:id="rId12"/>
    <p:sldLayoutId id="2147483848" r:id="rId13"/>
    <p:sldLayoutId id="2147483844" r:id="rId14"/>
    <p:sldLayoutId id="2147483845" r:id="rId15"/>
    <p:sldLayoutId id="2147483893" r:id="rId16"/>
    <p:sldLayoutId id="214748389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Georgia" panose="02040502050405020303" pitchFamily="18" charset="0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Light" panose="020B0402020203020204" pitchFamily="34" charset="77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Light" panose="020B0402020203020204" pitchFamily="34" charset="77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Light" panose="020B0402020203020204" pitchFamily="34" charset="77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Light" panose="020B0402020203020204" pitchFamily="34" charset="77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Light" panose="020B0402020203020204" pitchFamily="34" charset="77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56CCC-4B5B-804E-9DC3-AA2CA7A7E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527" y="2288108"/>
            <a:ext cx="10482943" cy="659232"/>
          </a:xfrm>
        </p:spPr>
        <p:txBody>
          <a:bodyPr>
            <a:normAutofit fontScale="90000"/>
          </a:bodyPr>
          <a:lstStyle/>
          <a:p>
            <a:r>
              <a:rPr lang="en-US" dirty="0"/>
              <a:t>Mental Wellness Meets Metabolism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82FD37-5EF6-D14F-B54E-633E71320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2974561"/>
            <a:ext cx="9144000" cy="97143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Shawn Talbott, PhD</a:t>
            </a:r>
          </a:p>
          <a:p>
            <a:pPr>
              <a:spcBef>
                <a:spcPts val="0"/>
              </a:spcBef>
            </a:pPr>
            <a:r>
              <a:rPr lang="en-US" sz="13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CNS, LDN, FACSM, FACN, FAIS</a:t>
            </a:r>
          </a:p>
          <a:p>
            <a:pPr>
              <a:spcBef>
                <a:spcPts val="0"/>
              </a:spcBef>
            </a:pPr>
            <a:r>
              <a:rPr lang="en-US" sz="13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Chief Science Officer &amp; Founding Executive</a:t>
            </a:r>
          </a:p>
        </p:txBody>
      </p:sp>
    </p:spTree>
    <p:extLst>
      <p:ext uri="{BB962C8B-B14F-4D97-AF65-F5344CB8AC3E}">
        <p14:creationId xmlns:p14="http://schemas.microsoft.com/office/powerpoint/2010/main" val="304391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9266A3-0EFA-A045-9857-CD5F8C987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" t="2880" r="1478" b="3005"/>
          <a:stretch/>
        </p:blipFill>
        <p:spPr>
          <a:xfrm>
            <a:off x="140677" y="731520"/>
            <a:ext cx="11915335" cy="538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74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31" y="1907334"/>
            <a:ext cx="2283714" cy="30449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55" y="1907334"/>
            <a:ext cx="2283714" cy="30449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57" y="1694676"/>
            <a:ext cx="2516886" cy="3355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6296" y="938702"/>
            <a:ext cx="1753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eorgia" panose="02040502050405020303" pitchFamily="18" charset="0"/>
                <a:ea typeface="Verdana" panose="020B0604030504040204" pitchFamily="34" charset="0"/>
                <a:cs typeface="Geeza Pro" panose="02000400000000000000" pitchFamily="2" charset="-78"/>
              </a:rPr>
              <a:t>Obese</a:t>
            </a:r>
          </a:p>
          <a:p>
            <a:pPr algn="ctr"/>
            <a:r>
              <a:rPr lang="en-US" sz="2000" b="1" dirty="0">
                <a:latin typeface="Georgia" panose="02040502050405020303" pitchFamily="18" charset="0"/>
                <a:ea typeface="Verdana" panose="020B0604030504040204" pitchFamily="34" charset="0"/>
                <a:cs typeface="Geeza Pro" panose="02000400000000000000" pitchFamily="2" charset="-78"/>
              </a:rPr>
              <a:t>Overeating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1312" y="938702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Obese</a:t>
            </a:r>
          </a:p>
          <a:p>
            <a:pPr algn="ctr"/>
            <a:r>
              <a:rPr lang="en-US" sz="2000" b="1" dirty="0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Overeating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0" y="54250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Germ-free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88" y="2767548"/>
            <a:ext cx="771905" cy="7719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9601" y="5272967"/>
            <a:ext cx="1866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Obesogenic microbiota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38800" y="1077201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Lean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45882" y="5272967"/>
            <a:ext cx="186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Obesogenic microbiota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7312152" y="2500766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866918" y="3574454"/>
            <a:ext cx="1920240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13186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A61194-C42A-154A-A4A3-8BF7CAFF6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870" y="178130"/>
            <a:ext cx="8478259" cy="618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CD7C8-F807-AA49-A1A6-350B08B06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35" y="155539"/>
            <a:ext cx="9947329" cy="61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4E1F74-D913-284C-A0FF-973D1FF23F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54"/>
          <a:stretch/>
        </p:blipFill>
        <p:spPr>
          <a:xfrm>
            <a:off x="1922698" y="164856"/>
            <a:ext cx="7798914" cy="607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3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8E7F63-8116-2E4A-8D99-EA8D2068584E}"/>
              </a:ext>
            </a:extLst>
          </p:cNvPr>
          <p:cNvGrpSpPr/>
          <p:nvPr/>
        </p:nvGrpSpPr>
        <p:grpSpPr>
          <a:xfrm>
            <a:off x="2967930" y="123062"/>
            <a:ext cx="7371825" cy="6151129"/>
            <a:chOff x="2700643" y="123062"/>
            <a:chExt cx="7371825" cy="61511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28BE98-F92C-DE4F-8B0F-69BED9C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0643" y="123062"/>
              <a:ext cx="6790714" cy="611927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994DF8-18C5-5A4C-9FE1-F544F373A912}"/>
                </a:ext>
              </a:extLst>
            </p:cNvPr>
            <p:cNvSpPr/>
            <p:nvPr/>
          </p:nvSpPr>
          <p:spPr>
            <a:xfrm>
              <a:off x="8679766" y="5233182"/>
              <a:ext cx="1392702" cy="10410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657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841A7-B8C6-B24F-A2B5-12DCA9DA9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93" y="104476"/>
            <a:ext cx="6511013" cy="614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1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326A57-779C-254F-B156-246F70E152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42239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gut microbiota is involved in the control of nutrient availability, appetite and body weight;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Obesity and cachexia are associated with an altered gut microbiota;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Specific dietary and surgical approaches positively impact on body weight and gut microbiota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Manipulation of the gut microbiota alone is insufficient to alter body weight in humans.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A8EB1F-864F-4241-96D9-F2CCFE07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31844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52B820-597D-EB4B-B9F9-B045212AF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471" y="-14888"/>
            <a:ext cx="9591803" cy="5931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200182-A992-BC4D-9659-FF8D3E756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53" b="-6807"/>
          <a:stretch/>
        </p:blipFill>
        <p:spPr>
          <a:xfrm>
            <a:off x="272063" y="5916638"/>
            <a:ext cx="4750104" cy="4783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640C12-6496-A840-9F5B-1D721E20ED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06"/>
          <a:stretch/>
        </p:blipFill>
        <p:spPr>
          <a:xfrm>
            <a:off x="6096000" y="5947121"/>
            <a:ext cx="6060831" cy="44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3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912FF330-2EAA-9D44-9923-9C2E651C7C5B}"/>
              </a:ext>
            </a:extLst>
          </p:cNvPr>
          <p:cNvPicPr/>
          <p:nvPr/>
        </p:nvPicPr>
        <p:blipFill rotWithShape="1">
          <a:blip r:embed="rId2"/>
          <a:srcRect r="44665" b="8627"/>
          <a:stretch/>
        </p:blipFill>
        <p:spPr>
          <a:xfrm>
            <a:off x="1459235" y="255046"/>
            <a:ext cx="9640176" cy="594953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9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C10C8-2A49-F347-A1E7-AF01BED93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402"/>
            <a:ext cx="10515600" cy="1225135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What if it’s not your fault that you’re having trouble losing weight…</a:t>
            </a:r>
            <a:br>
              <a:rPr lang="en-US" sz="3000" dirty="0"/>
            </a:br>
            <a:r>
              <a:rPr lang="en-US" sz="3000" dirty="0"/>
              <a:t>…It might be your microbiome?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C86B6-CAD6-C247-8B28-04B238BEB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396" y="1850032"/>
            <a:ext cx="9247208" cy="4180378"/>
          </a:xfrm>
        </p:spPr>
        <p:txBody>
          <a:bodyPr>
            <a:no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Overweight is a “hormone signaling” problem 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a math problem!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calories in versus calories out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Microbiome regulates…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Metabolism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Appetite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Inflammation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Immune Function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 Integrity (“leaky gut”)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Microbiome is our “internal pharmacy” — producing what we need — in the right amounts — when we need it…IF we activate it properly!</a:t>
            </a:r>
          </a:p>
        </p:txBody>
      </p:sp>
    </p:spTree>
    <p:extLst>
      <p:ext uri="{BB962C8B-B14F-4D97-AF65-F5344CB8AC3E}">
        <p14:creationId xmlns:p14="http://schemas.microsoft.com/office/powerpoint/2010/main" val="383252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DBA175-069C-6D4E-A8FA-72F7CAC943A9}"/>
              </a:ext>
            </a:extLst>
          </p:cNvPr>
          <p:cNvSpPr txBox="1"/>
          <p:nvPr/>
        </p:nvSpPr>
        <p:spPr>
          <a:xfrm>
            <a:off x="4013859" y="1443038"/>
            <a:ext cx="4322619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u="none" strike="noStrike" dirty="0">
                <a:solidFill>
                  <a:srgbClr val="1E2C48"/>
                </a:solidFill>
                <a:effectLst/>
                <a:latin typeface="Georgia" panose="02040502050405020303" pitchFamily="18" charset="0"/>
              </a:rPr>
              <a:t>*Lose a dress size?</a:t>
            </a:r>
          </a:p>
          <a:p>
            <a:pPr algn="l"/>
            <a:endParaRPr lang="en-US" b="0" i="0" u="none" strike="noStrike" dirty="0">
              <a:solidFill>
                <a:srgbClr val="1E2C48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en-US" sz="2400" b="0" i="0" u="none" strike="noStrike" dirty="0">
                <a:solidFill>
                  <a:srgbClr val="1E2C48"/>
                </a:solidFill>
                <a:effectLst/>
                <a:latin typeface="Georgia" panose="02040502050405020303" pitchFamily="18" charset="0"/>
              </a:rPr>
              <a:t>A study of HT-BPL1 found that people lost up to 2cm off their waist circumference </a:t>
            </a:r>
            <a:r>
              <a:rPr lang="en-US" sz="2400" b="1" i="0" u="none" strike="noStrike" dirty="0">
                <a:solidFill>
                  <a:srgbClr val="1E2C48"/>
                </a:solidFill>
                <a:effectLst/>
                <a:latin typeface="Georgia" panose="02040502050405020303" pitchFamily="18" charset="0"/>
              </a:rPr>
              <a:t>without changing their dieting or exercise habits </a:t>
            </a:r>
            <a:r>
              <a:rPr lang="en-US" sz="2400" b="0" i="0" u="none" strike="noStrike" dirty="0">
                <a:solidFill>
                  <a:srgbClr val="1E2C48"/>
                </a:solidFill>
                <a:effectLst/>
                <a:latin typeface="Georgia" panose="02040502050405020303" pitchFamily="18" charset="0"/>
              </a:rPr>
              <a:t>in 90 days*</a:t>
            </a:r>
          </a:p>
          <a:p>
            <a:pPr algn="l"/>
            <a:endParaRPr lang="en-US" dirty="0">
              <a:solidFill>
                <a:srgbClr val="1E2C48"/>
              </a:solidFill>
              <a:latin typeface="Georgia" panose="02040502050405020303" pitchFamily="18" charset="0"/>
            </a:endParaRPr>
          </a:p>
          <a:p>
            <a:pPr algn="l"/>
            <a:r>
              <a:rPr lang="en-US" dirty="0">
                <a:solidFill>
                  <a:srgbClr val="1E2C48"/>
                </a:solidFill>
                <a:latin typeface="Georgia" panose="02040502050405020303" pitchFamily="18" charset="0"/>
              </a:rPr>
              <a:t>(~approx. </a:t>
            </a:r>
            <a:r>
              <a:rPr lang="en-US" b="0" i="0" u="none" strike="noStrike" dirty="0">
                <a:solidFill>
                  <a:srgbClr val="1E2C48"/>
                </a:solidFill>
                <a:effectLst/>
                <a:latin typeface="Georgia" panose="02040502050405020303" pitchFamily="18" charset="0"/>
              </a:rPr>
              <a:t>dropping a dress or jean size).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097E9-8FE3-6347-A3E9-81E0912B7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4" y="54632"/>
            <a:ext cx="3390900" cy="66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57B924-C5F4-9D4F-9D03-A7E98DAC3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478" y="107684"/>
            <a:ext cx="3705348" cy="6265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BCEF8C-29C1-7049-8B52-E940FE062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74" y="2346982"/>
            <a:ext cx="3327400" cy="3924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E0FF87-531F-8645-A62C-B27007B546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20" t="14717" r="2098" b="17231"/>
          <a:stretch/>
        </p:blipFill>
        <p:spPr>
          <a:xfrm>
            <a:off x="1928813" y="842963"/>
            <a:ext cx="1548761" cy="1200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220155-3979-5843-A820-0FC97E8399FE}"/>
              </a:ext>
            </a:extLst>
          </p:cNvPr>
          <p:cNvSpPr txBox="1"/>
          <p:nvPr/>
        </p:nvSpPr>
        <p:spPr>
          <a:xfrm>
            <a:off x="4190999" y="199640"/>
            <a:ext cx="3390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1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Bifidobacterium lactis</a:t>
            </a:r>
            <a:r>
              <a:rPr lang="en-US" sz="2000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 BPL1</a:t>
            </a:r>
            <a:endParaRPr lang="en-US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91EA56CB-490D-264A-A420-DF79ABEA9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93" y="281633"/>
            <a:ext cx="5812414" cy="581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80D886-2FD5-8D4E-8F5F-72DC4F64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World’s First “Gut-Brain Axis” System </a:t>
            </a:r>
            <a:br>
              <a:rPr lang="en-US" dirty="0"/>
            </a:br>
            <a:r>
              <a:rPr lang="en-US" dirty="0"/>
              <a:t>for Weight Loss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B33A49-B93F-274A-A658-21F2B6BC0EF7}"/>
              </a:ext>
            </a:extLst>
          </p:cNvPr>
          <p:cNvGrpSpPr/>
          <p:nvPr/>
        </p:nvGrpSpPr>
        <p:grpSpPr>
          <a:xfrm>
            <a:off x="9373445" y="2039131"/>
            <a:ext cx="1828800" cy="4182858"/>
            <a:chOff x="9224677" y="1861331"/>
            <a:chExt cx="1828800" cy="418285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600C9-019E-1A4E-9ABA-B6FEBBBEC507}"/>
                </a:ext>
              </a:extLst>
            </p:cNvPr>
            <p:cNvSpPr/>
            <p:nvPr/>
          </p:nvSpPr>
          <p:spPr>
            <a:xfrm>
              <a:off x="9224677" y="1861331"/>
              <a:ext cx="1828800" cy="4182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83622B-0F40-874D-9D80-ABE893DA7785}"/>
                </a:ext>
              </a:extLst>
            </p:cNvPr>
            <p:cNvSpPr txBox="1"/>
            <p:nvPr/>
          </p:nvSpPr>
          <p:spPr>
            <a:xfrm>
              <a:off x="9224677" y="2570593"/>
              <a:ext cx="18288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Feel Better </a:t>
              </a:r>
            </a:p>
            <a:p>
              <a:pPr algn="ctr"/>
              <a:r>
                <a:rPr lang="en-US" sz="3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 </a:t>
              </a:r>
            </a:p>
            <a:p>
              <a:pPr algn="ctr"/>
              <a:r>
                <a:rPr lang="en-US" sz="3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Look Better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5FECB46-98D6-5249-A175-15933082AE5B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2043480"/>
            <a:ext cx="4180831" cy="4179520"/>
            <a:chOff x="638646" y="1971039"/>
            <a:chExt cx="4573434" cy="4572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F017D0E-C43E-D247-9387-CBEBB874A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080" y="1971039"/>
              <a:ext cx="4572000" cy="4570894"/>
            </a:xfrm>
            <a:prstGeom prst="rect">
              <a:avLst/>
            </a:prstGeom>
            <a:solidFill>
              <a:srgbClr val="B1A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FE60E127-24B3-ED49-BA66-ECD666A7F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646" y="1971039"/>
              <a:ext cx="4572000" cy="45720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8E2AC2-D564-9B45-A238-05AA7016F231}"/>
              </a:ext>
            </a:extLst>
          </p:cNvPr>
          <p:cNvGrpSpPr/>
          <p:nvPr/>
        </p:nvGrpSpPr>
        <p:grpSpPr>
          <a:xfrm>
            <a:off x="5106834" y="2039131"/>
            <a:ext cx="4178808" cy="4183156"/>
            <a:chOff x="4927600" y="1861331"/>
            <a:chExt cx="4178808" cy="41831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7864F5-6416-8443-9623-5E034B872C6C}"/>
                </a:ext>
              </a:extLst>
            </p:cNvPr>
            <p:cNvSpPr/>
            <p:nvPr/>
          </p:nvSpPr>
          <p:spPr>
            <a:xfrm>
              <a:off x="4927600" y="1865679"/>
              <a:ext cx="4178808" cy="41788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689AAAE-E399-0F40-A687-562146F7E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4008" y="3791731"/>
              <a:ext cx="1287258" cy="1287258"/>
            </a:xfrm>
            <a:prstGeom prst="rect">
              <a:avLst/>
            </a:prstGeom>
          </p:spPr>
        </p:pic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C57DAF03-9803-5C4C-B66C-3926FB1CE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4008" y="4756931"/>
              <a:ext cx="1287258" cy="1287258"/>
            </a:xfrm>
            <a:prstGeom prst="rect">
              <a:avLst/>
            </a:prstGeom>
          </p:spPr>
        </p:pic>
        <p:pic>
          <p:nvPicPr>
            <p:cNvPr id="16" name="Picture 1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D815ED6E-B6B5-334C-9E5E-3C82535D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4008" y="2826531"/>
              <a:ext cx="1287258" cy="1287258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155F4076-B9F1-6B47-B25A-8347B1D4C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94008" y="1861331"/>
              <a:ext cx="1287258" cy="128725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E81971-9400-E74F-84CB-B84D95856CCE}"/>
                </a:ext>
              </a:extLst>
            </p:cNvPr>
            <p:cNvSpPr txBox="1"/>
            <p:nvPr/>
          </p:nvSpPr>
          <p:spPr>
            <a:xfrm>
              <a:off x="6481266" y="2218492"/>
              <a:ext cx="212109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PROBIOTIC</a:t>
              </a:r>
            </a:p>
            <a:p>
              <a:r>
                <a:rPr lang="en-US" sz="1600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(L.plantarum DR7)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63001F-DAE0-BB4D-845A-4B44076F3E64}"/>
                </a:ext>
              </a:extLst>
            </p:cNvPr>
            <p:cNvSpPr txBox="1"/>
            <p:nvPr/>
          </p:nvSpPr>
          <p:spPr>
            <a:xfrm>
              <a:off x="6481266" y="3090446"/>
              <a:ext cx="248016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PREBIOTIC</a:t>
              </a:r>
            </a:p>
            <a:p>
              <a:r>
                <a:rPr lang="en-US" sz="1600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(Organic Acacia Fiber)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47DAEE-0789-FA4D-BFD1-DDF3FFA902CD}"/>
                </a:ext>
              </a:extLst>
            </p:cNvPr>
            <p:cNvSpPr txBox="1"/>
            <p:nvPr/>
          </p:nvSpPr>
          <p:spPr>
            <a:xfrm>
              <a:off x="6481266" y="4001754"/>
              <a:ext cx="22055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PHYTOBIOTIC</a:t>
              </a:r>
            </a:p>
            <a:p>
              <a:r>
                <a:rPr lang="en-US" sz="1600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(Organic Orange Peel Extract)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602DD3-F9C4-754F-9700-DA0D3AFD35D0}"/>
                </a:ext>
              </a:extLst>
            </p:cNvPr>
            <p:cNvSpPr txBox="1"/>
            <p:nvPr/>
          </p:nvSpPr>
          <p:spPr>
            <a:xfrm>
              <a:off x="6481266" y="5059921"/>
              <a:ext cx="181972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POSTBIOTIC</a:t>
              </a:r>
            </a:p>
            <a:p>
              <a:r>
                <a:rPr lang="en-US" sz="1600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(B. lactis BPL1)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57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F220E4-F524-E645-BF0D-524CA8C919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38302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6A2F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Probiotic </a:t>
            </a:r>
            <a:r>
              <a:rPr lang="en-US" dirty="0">
                <a:solidFill>
                  <a:srgbClr val="512C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Inflammation (de-bloat)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6A2F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Prebiotic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512C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Appetite (less cravings)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6A2F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Phytobiotic</a:t>
            </a:r>
            <a:r>
              <a:rPr lang="en-US" dirty="0">
                <a:solidFill>
                  <a:srgbClr val="6A2F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512C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Stress (better sleep)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6A2F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Postbiotic </a:t>
            </a:r>
            <a:r>
              <a:rPr lang="en-US" dirty="0">
                <a:solidFill>
                  <a:srgbClr val="512C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Belly Fat (lose inches)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80D886-2FD5-8D4E-8F5F-72DC4F64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Amare GBX Fit </a:t>
            </a:r>
            <a:r>
              <a:rPr lang="en-US" dirty="0">
                <a:solidFill>
                  <a:srgbClr val="3F2A56"/>
                </a:solidFill>
              </a:rPr>
              <a:t>Ingredients</a:t>
            </a:r>
            <a:r>
              <a:rPr lang="en-US" dirty="0"/>
              <a:t> (“QUADbiotic”)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3C6E1-061B-9247-AB1C-CCBF9E99D6E7}"/>
              </a:ext>
            </a:extLst>
          </p:cNvPr>
          <p:cNvSpPr txBox="1"/>
          <p:nvPr/>
        </p:nvSpPr>
        <p:spPr>
          <a:xfrm>
            <a:off x="8205374" y="4296075"/>
            <a:ext cx="3148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Quick Start = 2 caps/day</a:t>
            </a:r>
          </a:p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Maintenance = 1 cap/day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6A3DAA-8EF8-354C-8613-EFA438814028}"/>
              </a:ext>
            </a:extLst>
          </p:cNvPr>
          <p:cNvGrpSpPr/>
          <p:nvPr/>
        </p:nvGrpSpPr>
        <p:grpSpPr>
          <a:xfrm>
            <a:off x="8071897" y="1689885"/>
            <a:ext cx="3415379" cy="2919730"/>
            <a:chOff x="7435850" y="1376345"/>
            <a:chExt cx="3415379" cy="2919730"/>
          </a:xfrm>
        </p:grpSpPr>
        <p:pic>
          <p:nvPicPr>
            <p:cNvPr id="6" name="Picture 5" descr="A close-up of a light bulb&#10;&#10;Description automatically generated with low confidence">
              <a:extLst>
                <a:ext uri="{FF2B5EF4-FFF2-40B4-BE49-F238E27FC236}">
                  <a16:creationId xmlns:a16="http://schemas.microsoft.com/office/drawing/2014/main" id="{2BB89D4A-721F-F84B-A562-92D839BDD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35850" y="1376345"/>
              <a:ext cx="2603767" cy="2919730"/>
            </a:xfrm>
            <a:prstGeom prst="rect">
              <a:avLst/>
            </a:prstGeom>
          </p:spPr>
        </p:pic>
        <p:pic>
          <p:nvPicPr>
            <p:cNvPr id="7" name="Picture 6" descr="A close-up of a light bulb&#10;&#10;Description automatically generated with low confidence">
              <a:extLst>
                <a:ext uri="{FF2B5EF4-FFF2-40B4-BE49-F238E27FC236}">
                  <a16:creationId xmlns:a16="http://schemas.microsoft.com/office/drawing/2014/main" id="{AA7BEE7B-C51B-6842-92D1-58619B503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47462" y="1376345"/>
              <a:ext cx="2603767" cy="2919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5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F220E4-F524-E645-BF0D-524CA8C919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04290" y="4688841"/>
            <a:ext cx="2857500" cy="170084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6A2F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MOVE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muscles and lungs to mobilize fat stores and </a:t>
            </a:r>
            <a:r>
              <a:rPr lang="en-US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switch on feel-good endorphins and endocannabinoids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80D886-2FD5-8D4E-8F5F-72DC4F64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is </a:t>
            </a:r>
            <a:r>
              <a:rPr lang="en-US" b="1" i="1" dirty="0"/>
              <a:t>EASY</a:t>
            </a:r>
          </a:p>
        </p:txBody>
      </p:sp>
      <p:pic>
        <p:nvPicPr>
          <p:cNvPr id="9" name="Picture 8" descr="Two people drinking from a bottle&#10;&#10;Description automatically generated with low confidence">
            <a:extLst>
              <a:ext uri="{FF2B5EF4-FFF2-40B4-BE49-F238E27FC236}">
                <a16:creationId xmlns:a16="http://schemas.microsoft.com/office/drawing/2014/main" id="{D2EDC8A7-5297-384D-BF98-2B2D79765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290" y="1780541"/>
            <a:ext cx="2857500" cy="2857500"/>
          </a:xfrm>
          <a:prstGeom prst="rect">
            <a:avLst/>
          </a:prstGeom>
        </p:spPr>
      </p:pic>
      <p:pic>
        <p:nvPicPr>
          <p:cNvPr id="11" name="Picture 10" descr="Two people looking at a cell phone&#10;&#10;Description automatically generated with low confidence">
            <a:extLst>
              <a:ext uri="{FF2B5EF4-FFF2-40B4-BE49-F238E27FC236}">
                <a16:creationId xmlns:a16="http://schemas.microsoft.com/office/drawing/2014/main" id="{AF2AB698-8823-3D43-A494-59F084411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130" y="1780541"/>
            <a:ext cx="2857500" cy="2857500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9C115A2-3239-BF47-B163-79641EE26E1D}"/>
              </a:ext>
            </a:extLst>
          </p:cNvPr>
          <p:cNvSpPr txBox="1">
            <a:spLocks/>
          </p:cNvSpPr>
          <p:nvPr/>
        </p:nvSpPr>
        <p:spPr>
          <a:xfrm>
            <a:off x="4596130" y="4688841"/>
            <a:ext cx="2857500" cy="1700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venir Light" panose="020B0402020203020204" pitchFamily="34" charset="77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 Light" panose="020B0402020203020204" pitchFamily="34" charset="77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Light" panose="020B0402020203020204" pitchFamily="34" charset="77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Light" panose="020B0402020203020204" pitchFamily="34" charset="77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Light" panose="020B0402020203020204" pitchFamily="34" charset="77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6A2F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right nutrients at the right time to </a:t>
            </a:r>
            <a:r>
              <a:rPr lang="en-US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switch on your microbiome</a:t>
            </a:r>
            <a:r>
              <a:rPr lang="en-US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activate your mood and metabolism</a:t>
            </a:r>
          </a:p>
        </p:txBody>
      </p:sp>
      <p:pic>
        <p:nvPicPr>
          <p:cNvPr id="14" name="Picture 13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7F5967D9-77D3-894A-9B50-93A9A07DB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970" y="1780541"/>
            <a:ext cx="2857500" cy="2857500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648B7C0B-9170-5F4C-9316-550D54D62B66}"/>
              </a:ext>
            </a:extLst>
          </p:cNvPr>
          <p:cNvSpPr txBox="1">
            <a:spLocks/>
          </p:cNvSpPr>
          <p:nvPr/>
        </p:nvSpPr>
        <p:spPr>
          <a:xfrm>
            <a:off x="7887970" y="4688841"/>
            <a:ext cx="2857500" cy="1700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venir Light" panose="020B0402020203020204" pitchFamily="34" charset="77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 Light" panose="020B0402020203020204" pitchFamily="34" charset="77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Light" panose="020B0402020203020204" pitchFamily="34" charset="77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Light" panose="020B0402020203020204" pitchFamily="34" charset="77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Light" panose="020B0402020203020204" pitchFamily="34" charset="77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6A2F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SLEEP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</a:t>
            </a:r>
            <a:r>
              <a:rPr lang="en-US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secret fat-destroying weapon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high-quality sleep – get it and watch the pounds and inches melt away</a:t>
            </a:r>
          </a:p>
        </p:txBody>
      </p:sp>
    </p:spTree>
    <p:extLst>
      <p:ext uri="{BB962C8B-B14F-4D97-AF65-F5344CB8AC3E}">
        <p14:creationId xmlns:p14="http://schemas.microsoft.com/office/powerpoint/2010/main" val="22367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E0B8F9-86D7-A040-9335-5682F9597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7458302" cy="4680857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Ironman Fitness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September </a:t>
            </a:r>
            <a:r>
              <a:rPr lang="en-US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Xterra Off-Road Triathlon (Laguna Beach) – 2</a:t>
            </a:r>
            <a:r>
              <a:rPr lang="en-US" b="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nd</a:t>
            </a:r>
            <a:endParaRPr lang="en-US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October </a:t>
            </a:r>
            <a:r>
              <a:rPr lang="en-US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Kona World Championships – Cancelled!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 30 </a:t>
            </a:r>
            <a:r>
              <a:rPr lang="en-US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started GBX Fit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Already exercising, eating right, sleeping well…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57D84E-8F2C-A743-A355-C44D78FA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Life Results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6863D7-C969-F244-B930-DD8301E63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595" y="574675"/>
            <a:ext cx="21463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8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E0B8F9-86D7-A040-9335-5682F9597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3891" y="1854200"/>
            <a:ext cx="5157787" cy="823912"/>
          </a:xfrm>
        </p:spPr>
        <p:txBody>
          <a:bodyPr/>
          <a:lstStyle/>
          <a:p>
            <a:r>
              <a:rPr lang="en-US" dirty="0"/>
              <a:t>November 30 – “Before”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27D4BAA-700F-2F4C-A5F3-EC8F5484D55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13020411"/>
              </p:ext>
            </p:extLst>
          </p:nvPr>
        </p:nvGraphicFramePr>
        <p:xfrm>
          <a:off x="863890" y="2832100"/>
          <a:ext cx="5157788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5D28C-ED19-9143-A84D-53CBA9A8A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5926" y="1844675"/>
            <a:ext cx="5183188" cy="823912"/>
          </a:xfrm>
        </p:spPr>
        <p:txBody>
          <a:bodyPr/>
          <a:lstStyle/>
          <a:p>
            <a:r>
              <a:rPr lang="en-US" dirty="0"/>
              <a:t>December 29 – “After” (30 Days)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57D84E-8F2C-A743-A355-C44D78FA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Life Results</a:t>
            </a: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093EB59A-3A5D-354E-9C6F-C21BF27C94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673747"/>
              </p:ext>
            </p:extLst>
          </p:nvPr>
        </p:nvGraphicFramePr>
        <p:xfrm>
          <a:off x="6172200" y="2832100"/>
          <a:ext cx="5157788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D5E49A9-840E-D740-8DF5-152B7BCCE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388600" y="257629"/>
            <a:ext cx="2061028" cy="1545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1E326A-EEDA-4640-91D0-E18816A11854}"/>
              </a:ext>
            </a:extLst>
          </p:cNvPr>
          <p:cNvSpPr txBox="1"/>
          <p:nvPr/>
        </p:nvSpPr>
        <p:spPr>
          <a:xfrm>
            <a:off x="3721617" y="4213180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-4.5lbs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4F1175-6651-5C4A-9DEB-8CE9F3DF8F72}"/>
              </a:ext>
            </a:extLst>
          </p:cNvPr>
          <p:cNvSpPr txBox="1"/>
          <p:nvPr/>
        </p:nvSpPr>
        <p:spPr>
          <a:xfrm>
            <a:off x="6950216" y="426144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-3%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CEA9F5-B11D-624E-AB56-B2C7A30DE0AB}"/>
              </a:ext>
            </a:extLst>
          </p:cNvPr>
          <p:cNvSpPr txBox="1"/>
          <p:nvPr/>
        </p:nvSpPr>
        <p:spPr>
          <a:xfrm>
            <a:off x="8054826" y="342900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-5.5lbs (-21%)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77417-6479-6E40-A862-06F8C66C2800}"/>
              </a:ext>
            </a:extLst>
          </p:cNvPr>
          <p:cNvSpPr txBox="1"/>
          <p:nvPr/>
        </p:nvSpPr>
        <p:spPr>
          <a:xfrm>
            <a:off x="9948789" y="4814583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937C1D-1023-0049-BCFD-666C11A96085}"/>
              </a:ext>
            </a:extLst>
          </p:cNvPr>
          <p:cNvSpPr txBox="1"/>
          <p:nvPr/>
        </p:nvSpPr>
        <p:spPr>
          <a:xfrm>
            <a:off x="5498981" y="664912"/>
            <a:ext cx="4865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major changes in diet/exercise/sleep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Optimized GBX signaling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Signals = Success</a:t>
            </a:r>
          </a:p>
        </p:txBody>
      </p:sp>
    </p:spTree>
    <p:extLst>
      <p:ext uri="{BB962C8B-B14F-4D97-AF65-F5344CB8AC3E}">
        <p14:creationId xmlns:p14="http://schemas.microsoft.com/office/powerpoint/2010/main" val="268657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Graphic spid="7" grpId="0">
        <p:bldAsOne/>
      </p:bldGraphic>
      <p:bldP spid="4" grpId="0" build="p"/>
      <p:bldGraphic spid="8" grpId="0">
        <p:bldAsOne/>
      </p:bldGraphic>
      <p:bldP spid="9" grpId="0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 people flexing in a gym&#10;&#10;Description automatically generated with low confidence">
            <a:extLst>
              <a:ext uri="{FF2B5EF4-FFF2-40B4-BE49-F238E27FC236}">
                <a16:creationId xmlns:a16="http://schemas.microsoft.com/office/drawing/2014/main" id="{4B2E4E61-60E6-9B4F-BF9B-34BD36059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07" r="-1" b="25617"/>
          <a:stretch/>
        </p:blipFill>
        <p:spPr>
          <a:xfrm>
            <a:off x="6096000" y="2127998"/>
            <a:ext cx="5883964" cy="4267358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000483-C2B6-FE4F-953D-F96CD35903B6}"/>
              </a:ext>
            </a:extLst>
          </p:cNvPr>
          <p:cNvSpPr txBox="1"/>
          <p:nvPr/>
        </p:nvSpPr>
        <p:spPr>
          <a:xfrm>
            <a:off x="385070" y="315442"/>
            <a:ext cx="44694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GBX Static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GBX Clarity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Frustration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Happy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Energy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Stress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Resilience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Cravings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Willpower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Storage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Release</a:t>
            </a:r>
          </a:p>
        </p:txBody>
      </p:sp>
      <p:pic>
        <p:nvPicPr>
          <p:cNvPr id="13" name="Picture 12" descr="A person holding a frisbee&#10;&#10;Description automatically generated with medium confidence">
            <a:extLst>
              <a:ext uri="{FF2B5EF4-FFF2-40B4-BE49-F238E27FC236}">
                <a16:creationId xmlns:a16="http://schemas.microsoft.com/office/drawing/2014/main" id="{CF07EB00-E689-254D-A5D1-E675DBB90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2" y="3537154"/>
            <a:ext cx="2181670" cy="3276600"/>
          </a:xfrm>
          <a:prstGeom prst="rect">
            <a:avLst/>
          </a:prstGeom>
        </p:spPr>
      </p:pic>
      <p:pic>
        <p:nvPicPr>
          <p:cNvPr id="11" name="Picture 10" descr="A person holding a clock&#10;&#10;Description automatically generated with medium confidence">
            <a:extLst>
              <a:ext uri="{FF2B5EF4-FFF2-40B4-BE49-F238E27FC236}">
                <a16:creationId xmlns:a16="http://schemas.microsoft.com/office/drawing/2014/main" id="{6F8125D2-8365-AD49-8F8D-EB0E0DC3E5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5" r="21219" b="2302"/>
          <a:stretch/>
        </p:blipFill>
        <p:spPr>
          <a:xfrm>
            <a:off x="1914214" y="3683695"/>
            <a:ext cx="2495603" cy="31300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FB31A14-BB4D-364C-8AC1-915BFB27144F}"/>
              </a:ext>
            </a:extLst>
          </p:cNvPr>
          <p:cNvGrpSpPr/>
          <p:nvPr/>
        </p:nvGrpSpPr>
        <p:grpSpPr>
          <a:xfrm>
            <a:off x="3291848" y="1654270"/>
            <a:ext cx="3415379" cy="2919730"/>
            <a:chOff x="7435850" y="1376345"/>
            <a:chExt cx="3415379" cy="2919730"/>
          </a:xfrm>
        </p:grpSpPr>
        <p:pic>
          <p:nvPicPr>
            <p:cNvPr id="9" name="Picture 8" descr="A close-up of a light bulb&#10;&#10;Description automatically generated with low confidence">
              <a:extLst>
                <a:ext uri="{FF2B5EF4-FFF2-40B4-BE49-F238E27FC236}">
                  <a16:creationId xmlns:a16="http://schemas.microsoft.com/office/drawing/2014/main" id="{1ACBD747-5D10-FE46-B768-284BE2471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35850" y="1376345"/>
              <a:ext cx="2603767" cy="2919730"/>
            </a:xfrm>
            <a:prstGeom prst="rect">
              <a:avLst/>
            </a:prstGeom>
          </p:spPr>
        </p:pic>
        <p:pic>
          <p:nvPicPr>
            <p:cNvPr id="10" name="Picture 9" descr="A close-up of a light bulb&#10;&#10;Description automatically generated with low confidence">
              <a:extLst>
                <a:ext uri="{FF2B5EF4-FFF2-40B4-BE49-F238E27FC236}">
                  <a16:creationId xmlns:a16="http://schemas.microsoft.com/office/drawing/2014/main" id="{3F4BF871-E1FC-C34F-B02C-00B3A53C8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47462" y="1376345"/>
              <a:ext cx="2603767" cy="2919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24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3982599-C593-A84D-802A-1FBC3969F1EA}"/>
              </a:ext>
            </a:extLst>
          </p:cNvPr>
          <p:cNvGrpSpPr>
            <a:grpSpLocks noChangeAspect="1"/>
          </p:cNvGrpSpPr>
          <p:nvPr/>
        </p:nvGrpSpPr>
        <p:grpSpPr>
          <a:xfrm>
            <a:off x="2038350" y="330200"/>
            <a:ext cx="8115300" cy="1761460"/>
            <a:chOff x="1181100" y="419100"/>
            <a:chExt cx="9829800" cy="2133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BE4E8C-2637-484B-B934-5F48FDB34BFA}"/>
                </a:ext>
              </a:extLst>
            </p:cNvPr>
            <p:cNvSpPr/>
            <p:nvPr/>
          </p:nvSpPr>
          <p:spPr>
            <a:xfrm>
              <a:off x="1181100" y="419100"/>
              <a:ext cx="9829800" cy="2133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947B03AF-7445-8947-9AF7-938B49361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3650" y="488950"/>
              <a:ext cx="9664700" cy="19939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CAF5695-CDAA-8E4A-9AB0-C10AD7CD62E8}"/>
              </a:ext>
            </a:extLst>
          </p:cNvPr>
          <p:cNvSpPr txBox="1"/>
          <p:nvPr/>
        </p:nvSpPr>
        <p:spPr>
          <a:xfrm>
            <a:off x="2744762" y="2329898"/>
            <a:ext cx="6702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 Flourishing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2E7E7D-F087-EC43-8925-73EDDE91A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67" b="14646"/>
          <a:stretch/>
        </p:blipFill>
        <p:spPr>
          <a:xfrm>
            <a:off x="2532685" y="3396462"/>
            <a:ext cx="7126630" cy="273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9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0CD8C-0844-B344-90D1-38A5A47C9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69768"/>
            <a:ext cx="9144000" cy="659232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4038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C71C91-06E4-8047-A031-6835790D06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76" r="-5134" b="-4902"/>
          <a:stretch/>
        </p:blipFill>
        <p:spPr>
          <a:xfrm>
            <a:off x="4404" y="233497"/>
            <a:ext cx="11339605" cy="67588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802ED7-1E7E-2742-85AF-4ED142243E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1409" y="663716"/>
            <a:ext cx="2504419" cy="6386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BBA769-A7CB-C244-9492-7FB741936D1F}"/>
              </a:ext>
            </a:extLst>
          </p:cNvPr>
          <p:cNvSpPr txBox="1"/>
          <p:nvPr/>
        </p:nvSpPr>
        <p:spPr>
          <a:xfrm>
            <a:off x="3461344" y="1207411"/>
            <a:ext cx="4990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521887"/>
                </a:solidFill>
                <a:latin typeface="Georgia" panose="02040502050405020303" pitchFamily="18" charset="0"/>
              </a:rPr>
              <a:t>Like nothing else on the market.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F122F4-E8FC-EA47-98E0-2422C165DC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19"/>
          <a:stretch/>
        </p:blipFill>
        <p:spPr>
          <a:xfrm>
            <a:off x="407773" y="0"/>
            <a:ext cx="2559299" cy="6746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FC42CE2-B948-7E4D-8B46-BA53E20CAB44}"/>
              </a:ext>
            </a:extLst>
          </p:cNvPr>
          <p:cNvGrpSpPr/>
          <p:nvPr/>
        </p:nvGrpSpPr>
        <p:grpSpPr>
          <a:xfrm>
            <a:off x="3164784" y="524820"/>
            <a:ext cx="8128077" cy="1046440"/>
            <a:chOff x="2967071" y="815546"/>
            <a:chExt cx="8128077" cy="10464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F1D75E5-3CE3-FD4D-B8A6-275338EACD9D}"/>
                </a:ext>
              </a:extLst>
            </p:cNvPr>
            <p:cNvSpPr txBox="1"/>
            <p:nvPr/>
          </p:nvSpPr>
          <p:spPr>
            <a:xfrm>
              <a:off x="2967071" y="815546"/>
              <a:ext cx="391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521887"/>
                  </a:solidFill>
                  <a:latin typeface="Georgia" panose="02040502050405020303" pitchFamily="18" charset="0"/>
                </a:rPr>
                <a:t>What It Is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8280ED-61FD-E045-BB3A-689D1B9A8689}"/>
                </a:ext>
              </a:extLst>
            </p:cNvPr>
            <p:cNvSpPr txBox="1"/>
            <p:nvPr/>
          </p:nvSpPr>
          <p:spPr>
            <a:xfrm>
              <a:off x="2967071" y="1277211"/>
              <a:ext cx="81280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world’s first </a:t>
              </a:r>
              <a:r>
                <a:rPr lang="en-US" sz="1600" dirty="0" err="1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QUADbiotic</a:t>
              </a: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formula in a convenient &amp; cool purple pill that targets the gut microbiome for healthy weight loss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CF2DE8-D3AC-3A42-A7D0-E81EF42F19ED}"/>
              </a:ext>
            </a:extLst>
          </p:cNvPr>
          <p:cNvGrpSpPr/>
          <p:nvPr/>
        </p:nvGrpSpPr>
        <p:grpSpPr>
          <a:xfrm>
            <a:off x="3164784" y="1695181"/>
            <a:ext cx="8128077" cy="1538884"/>
            <a:chOff x="2967071" y="1695180"/>
            <a:chExt cx="8128077" cy="1538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762557-6938-C84A-9B11-F2787BE14026}"/>
                </a:ext>
              </a:extLst>
            </p:cNvPr>
            <p:cNvSpPr txBox="1"/>
            <p:nvPr/>
          </p:nvSpPr>
          <p:spPr>
            <a:xfrm>
              <a:off x="2967071" y="1695180"/>
              <a:ext cx="391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521887"/>
                  </a:solidFill>
                  <a:latin typeface="Georgia" panose="02040502050405020303" pitchFamily="18" charset="0"/>
                </a:rPr>
                <a:t>How It Works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5AE8D9-E1D0-FE4D-AA84-01AC49141874}"/>
                </a:ext>
              </a:extLst>
            </p:cNvPr>
            <p:cNvSpPr txBox="1"/>
            <p:nvPr/>
          </p:nvSpPr>
          <p:spPr>
            <a:xfrm>
              <a:off x="2967071" y="2156845"/>
              <a:ext cx="8128077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Probiotic: Inflammation (de-bloat)*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Prebiotic: Appetite (less cravings)*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sz="1600" dirty="0" err="1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Phytobiotic</a:t>
              </a: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: Stress (better sleep)*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Postbiotic: Belly Fat (lose inches)*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14D669-D385-6042-8404-A044AE4F6787}"/>
              </a:ext>
            </a:extLst>
          </p:cNvPr>
          <p:cNvGrpSpPr/>
          <p:nvPr/>
        </p:nvGrpSpPr>
        <p:grpSpPr>
          <a:xfrm>
            <a:off x="3164784" y="3357987"/>
            <a:ext cx="8128077" cy="1538884"/>
            <a:chOff x="2967071" y="3357983"/>
            <a:chExt cx="8128077" cy="15388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78496F-6B21-CE41-A08B-2D75B56C44B3}"/>
                </a:ext>
              </a:extLst>
            </p:cNvPr>
            <p:cNvSpPr txBox="1"/>
            <p:nvPr/>
          </p:nvSpPr>
          <p:spPr>
            <a:xfrm>
              <a:off x="2967071" y="3357983"/>
              <a:ext cx="391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521887"/>
                  </a:solidFill>
                  <a:latin typeface="Georgia" panose="02040502050405020303" pitchFamily="18" charset="0"/>
                </a:rPr>
                <a:t>Why You’ll Love It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07A94B-6AF1-904F-B4F1-26EF266FF497}"/>
                </a:ext>
              </a:extLst>
            </p:cNvPr>
            <p:cNvSpPr txBox="1"/>
            <p:nvPr/>
          </p:nvSpPr>
          <p:spPr>
            <a:xfrm>
              <a:off x="2967071" y="3819648"/>
              <a:ext cx="8128077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Weight loss support*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Improves gut health*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Reduces bloating and inflammation*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Regulates appetite and cravings*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BCECFE-0125-254E-BFAF-85D6B0906714}"/>
              </a:ext>
            </a:extLst>
          </p:cNvPr>
          <p:cNvGrpSpPr/>
          <p:nvPr/>
        </p:nvGrpSpPr>
        <p:grpSpPr>
          <a:xfrm>
            <a:off x="3164784" y="5020788"/>
            <a:ext cx="8128077" cy="1046440"/>
            <a:chOff x="2967071" y="5020786"/>
            <a:chExt cx="8128077" cy="10464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C413F7-7DD1-AE44-AC10-EA492BA00F22}"/>
                </a:ext>
              </a:extLst>
            </p:cNvPr>
            <p:cNvSpPr txBox="1"/>
            <p:nvPr/>
          </p:nvSpPr>
          <p:spPr>
            <a:xfrm>
              <a:off x="2967071" y="5020786"/>
              <a:ext cx="391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521887"/>
                  </a:solidFill>
                  <a:latin typeface="Georgia" panose="02040502050405020303" pitchFamily="18" charset="0"/>
                </a:rPr>
                <a:t>How To Use It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FD56FC-92D5-FC41-985E-84E6A9A59984}"/>
                </a:ext>
              </a:extLst>
            </p:cNvPr>
            <p:cNvSpPr txBox="1"/>
            <p:nvPr/>
          </p:nvSpPr>
          <p:spPr>
            <a:xfrm>
              <a:off x="2967071" y="5482451"/>
              <a:ext cx="81280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Simply, take one pill per day. For accelerated benefits, take one pill in the morning and one in the evening. That’s it!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91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2574933" y="455580"/>
            <a:ext cx="7014995" cy="603319"/>
          </a:xfrm>
          <a:prstGeom prst="rect">
            <a:avLst/>
          </a:prstGeom>
        </p:spPr>
        <p:txBody>
          <a:bodyPr vert="horz" wrap="square" lIns="0" tIns="26428" rIns="0" bIns="0" rtlCol="0" anchor="ctr">
            <a:spAutoFit/>
          </a:bodyPr>
          <a:lstStyle/>
          <a:p>
            <a:pPr marL="26426" algn="ctr">
              <a:spcBef>
                <a:spcPts val="208"/>
              </a:spcBef>
            </a:pPr>
            <a:r>
              <a:rPr sz="3747" spc="83" dirty="0">
                <a:solidFill>
                  <a:srgbClr val="521887"/>
                </a:solidFill>
              </a:rPr>
              <a:t>World’s</a:t>
            </a:r>
            <a:r>
              <a:rPr sz="3747" spc="323" dirty="0">
                <a:solidFill>
                  <a:srgbClr val="521887"/>
                </a:solidFill>
              </a:rPr>
              <a:t> </a:t>
            </a:r>
            <a:r>
              <a:rPr sz="3747" spc="135" dirty="0">
                <a:solidFill>
                  <a:srgbClr val="521887"/>
                </a:solidFill>
              </a:rPr>
              <a:t>First</a:t>
            </a:r>
            <a:r>
              <a:rPr sz="3747" spc="333" dirty="0">
                <a:solidFill>
                  <a:srgbClr val="521887"/>
                </a:solidFill>
              </a:rPr>
              <a:t> </a:t>
            </a:r>
            <a:r>
              <a:rPr sz="3747" spc="147" dirty="0">
                <a:solidFill>
                  <a:srgbClr val="521887"/>
                </a:solidFill>
              </a:rPr>
              <a:t>“</a:t>
            </a:r>
            <a:r>
              <a:rPr sz="3747" b="1" spc="147" dirty="0" err="1">
                <a:solidFill>
                  <a:srgbClr val="521887"/>
                </a:solidFill>
              </a:rPr>
              <a:t>QUAD</a:t>
            </a:r>
            <a:r>
              <a:rPr sz="3747" spc="147" dirty="0" err="1">
                <a:solidFill>
                  <a:srgbClr val="521887"/>
                </a:solidFill>
              </a:rPr>
              <a:t>biotic</a:t>
            </a:r>
            <a:r>
              <a:rPr sz="3747" spc="147" dirty="0">
                <a:solidFill>
                  <a:srgbClr val="521887"/>
                </a:solidFill>
              </a:rPr>
              <a:t>”</a:t>
            </a:r>
            <a:endParaRPr sz="3747" dirty="0">
              <a:solidFill>
                <a:srgbClr val="521887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8EBA736-30BA-D146-998B-91D839EECA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871" y="2859089"/>
            <a:ext cx="634267" cy="1456955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8D3AD26-62A6-CC4E-871D-75DF12A656C3}"/>
              </a:ext>
            </a:extLst>
          </p:cNvPr>
          <p:cNvGrpSpPr/>
          <p:nvPr/>
        </p:nvGrpSpPr>
        <p:grpSpPr>
          <a:xfrm>
            <a:off x="7364534" y="3742935"/>
            <a:ext cx="3113591" cy="2184239"/>
            <a:chOff x="3536950" y="1798688"/>
            <a:chExt cx="1496253" cy="104964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065632D-84E5-FB4B-8DFA-397FCBED1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950" y="1798688"/>
              <a:ext cx="1412240" cy="949960"/>
            </a:xfrm>
            <a:prstGeom prst="rect">
              <a:avLst/>
            </a:prstGeom>
          </p:spPr>
        </p:pic>
        <p:sp>
          <p:nvSpPr>
            <p:cNvPr id="91" name="Double Bracket 90">
              <a:extLst>
                <a:ext uri="{FF2B5EF4-FFF2-40B4-BE49-F238E27FC236}">
                  <a16:creationId xmlns:a16="http://schemas.microsoft.com/office/drawing/2014/main" id="{F13FF69F-D9E3-DE4C-A760-E47DFEA2B923}"/>
                </a:ext>
              </a:extLst>
            </p:cNvPr>
            <p:cNvSpPr/>
            <p:nvPr/>
          </p:nvSpPr>
          <p:spPr>
            <a:xfrm>
              <a:off x="3536950" y="1933936"/>
              <a:ext cx="1496253" cy="914400"/>
            </a:xfrm>
            <a:prstGeom prst="bracketPair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747"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38627C4-59B5-574F-803A-A298E3221F1F}"/>
              </a:ext>
            </a:extLst>
          </p:cNvPr>
          <p:cNvGrpSpPr/>
          <p:nvPr/>
        </p:nvGrpSpPr>
        <p:grpSpPr>
          <a:xfrm>
            <a:off x="7364534" y="1209070"/>
            <a:ext cx="3113591" cy="2378497"/>
            <a:chOff x="3536950" y="581025"/>
            <a:chExt cx="1496253" cy="1143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DAB40E2-1769-3F4E-B898-50B87DE57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950" y="581025"/>
              <a:ext cx="1397000" cy="1143000"/>
            </a:xfrm>
            <a:prstGeom prst="rect">
              <a:avLst/>
            </a:prstGeom>
          </p:spPr>
        </p:pic>
        <p:sp>
          <p:nvSpPr>
            <p:cNvPr id="93" name="Double Bracket 92">
              <a:extLst>
                <a:ext uri="{FF2B5EF4-FFF2-40B4-BE49-F238E27FC236}">
                  <a16:creationId xmlns:a16="http://schemas.microsoft.com/office/drawing/2014/main" id="{646D160F-2A99-2F4C-B8B4-281E2DEC5763}"/>
                </a:ext>
              </a:extLst>
            </p:cNvPr>
            <p:cNvSpPr/>
            <p:nvPr/>
          </p:nvSpPr>
          <p:spPr>
            <a:xfrm>
              <a:off x="3536950" y="730778"/>
              <a:ext cx="1496253" cy="914400"/>
            </a:xfrm>
            <a:prstGeom prst="bracketPair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747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67E26EC-A53F-654A-8848-127B49F20AAE}"/>
              </a:ext>
            </a:extLst>
          </p:cNvPr>
          <p:cNvGrpSpPr/>
          <p:nvPr/>
        </p:nvGrpSpPr>
        <p:grpSpPr>
          <a:xfrm>
            <a:off x="1570299" y="3550931"/>
            <a:ext cx="3246059" cy="2452495"/>
            <a:chOff x="752499" y="1706419"/>
            <a:chExt cx="1559911" cy="117856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5C3E733-6E59-4349-A6A1-93A792EE5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810" y="1706419"/>
              <a:ext cx="1498600" cy="1178560"/>
            </a:xfrm>
            <a:prstGeom prst="rect">
              <a:avLst/>
            </a:prstGeom>
          </p:spPr>
        </p:pic>
        <p:sp>
          <p:nvSpPr>
            <p:cNvPr id="94" name="Double Bracket 93">
              <a:extLst>
                <a:ext uri="{FF2B5EF4-FFF2-40B4-BE49-F238E27FC236}">
                  <a16:creationId xmlns:a16="http://schemas.microsoft.com/office/drawing/2014/main" id="{47A49841-D62F-014D-A21A-A5447C786739}"/>
                </a:ext>
              </a:extLst>
            </p:cNvPr>
            <p:cNvSpPr/>
            <p:nvPr/>
          </p:nvSpPr>
          <p:spPr>
            <a:xfrm>
              <a:off x="752499" y="1933936"/>
              <a:ext cx="1496253" cy="914400"/>
            </a:xfrm>
            <a:prstGeom prst="bracketPair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747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B464A5C-3B71-9F44-9A90-AAEC04FDF633}"/>
              </a:ext>
            </a:extLst>
          </p:cNvPr>
          <p:cNvGrpSpPr/>
          <p:nvPr/>
        </p:nvGrpSpPr>
        <p:grpSpPr>
          <a:xfrm>
            <a:off x="1570300" y="1227196"/>
            <a:ext cx="3278987" cy="2426208"/>
            <a:chOff x="752499" y="589736"/>
            <a:chExt cx="1575735" cy="1168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2790A27-4DD9-8649-BAF4-A040C6E67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834" y="589736"/>
              <a:ext cx="1422400" cy="1168400"/>
            </a:xfrm>
            <a:prstGeom prst="rect">
              <a:avLst/>
            </a:prstGeom>
          </p:spPr>
        </p:pic>
        <p:sp>
          <p:nvSpPr>
            <p:cNvPr id="95" name="Double Bracket 94">
              <a:extLst>
                <a:ext uri="{FF2B5EF4-FFF2-40B4-BE49-F238E27FC236}">
                  <a16:creationId xmlns:a16="http://schemas.microsoft.com/office/drawing/2014/main" id="{56803529-48DC-2D4A-8D68-5E76F49BE277}"/>
                </a:ext>
              </a:extLst>
            </p:cNvPr>
            <p:cNvSpPr/>
            <p:nvPr/>
          </p:nvSpPr>
          <p:spPr>
            <a:xfrm>
              <a:off x="752499" y="730778"/>
              <a:ext cx="1496253" cy="914400"/>
            </a:xfrm>
            <a:prstGeom prst="bracketPair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747"/>
            </a:p>
          </p:txBody>
        </p:sp>
      </p:grp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9679829-D77B-244D-A014-08247702FE7B}"/>
              </a:ext>
            </a:extLst>
          </p:cNvPr>
          <p:cNvCxnSpPr>
            <a:cxnSpLocks/>
            <a:stCxn id="6" idx="1"/>
          </p:cNvCxnSpPr>
          <p:nvPr/>
        </p:nvCxnSpPr>
        <p:spPr>
          <a:xfrm flipV="1">
            <a:off x="2574933" y="757046"/>
            <a:ext cx="4552" cy="19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113C5E1-2B47-0C40-93F8-3B522C01BEF9}"/>
              </a:ext>
            </a:extLst>
          </p:cNvPr>
          <p:cNvCxnSpPr>
            <a:cxnSpLocks/>
          </p:cNvCxnSpPr>
          <p:nvPr/>
        </p:nvCxnSpPr>
        <p:spPr>
          <a:xfrm flipH="1">
            <a:off x="9589929" y="757043"/>
            <a:ext cx="262106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6A304E-1F83-9B49-92D0-A20B30C1E1A8}"/>
              </a:ext>
            </a:extLst>
          </p:cNvPr>
          <p:cNvCxnSpPr>
            <a:cxnSpLocks/>
          </p:cNvCxnSpPr>
          <p:nvPr/>
        </p:nvCxnSpPr>
        <p:spPr>
          <a:xfrm flipH="1">
            <a:off x="10499" y="757043"/>
            <a:ext cx="262106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28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2CEB86-EBAB-9F46-A60E-60277E71AA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1610">
            <a:off x="794694" y="277287"/>
            <a:ext cx="4298263" cy="6085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C282A8-3238-2D44-9F44-F36C98166C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433" y="1763009"/>
            <a:ext cx="2268768" cy="2940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E76C58-9F4F-E248-8398-F357D59A5EEB}"/>
              </a:ext>
            </a:extLst>
          </p:cNvPr>
          <p:cNvSpPr txBox="1"/>
          <p:nvPr/>
        </p:nvSpPr>
        <p:spPr>
          <a:xfrm>
            <a:off x="5465808" y="1763008"/>
            <a:ext cx="2882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521887"/>
                </a:solidFill>
                <a:latin typeface="Georgia" panose="02040502050405020303" pitchFamily="18" charset="0"/>
              </a:rPr>
              <a:t>The Media Kit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62DA5-A5C0-6F40-BB3B-BE2FE0B6309B}"/>
              </a:ext>
            </a:extLst>
          </p:cNvPr>
          <p:cNvSpPr txBox="1"/>
          <p:nvPr/>
        </p:nvSpPr>
        <p:spPr>
          <a:xfrm>
            <a:off x="5465807" y="4026298"/>
            <a:ext cx="4130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 all this info and MORE! 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Download it now…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2A213-8747-734B-B04A-C4870BF4484B}"/>
              </a:ext>
            </a:extLst>
          </p:cNvPr>
          <p:cNvSpPr txBox="1"/>
          <p:nvPr/>
        </p:nvSpPr>
        <p:spPr>
          <a:xfrm>
            <a:off x="5465806" y="2448341"/>
            <a:ext cx="4130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 Overview and Differentiators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Day Social Media Plan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Reachout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scripts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PDFs, images, and video</a:t>
            </a:r>
          </a:p>
        </p:txBody>
      </p:sp>
    </p:spTree>
    <p:extLst>
      <p:ext uri="{BB962C8B-B14F-4D97-AF65-F5344CB8AC3E}">
        <p14:creationId xmlns:p14="http://schemas.microsoft.com/office/powerpoint/2010/main" val="375807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04DA4B-86A3-8D42-A595-A0FFF437D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1294781" y="47011"/>
            <a:ext cx="9602438" cy="675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14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3A526C-5A82-FE4F-9394-049CB1F10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555" y="34816"/>
            <a:ext cx="5809078" cy="67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66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9BDE1B-C879-FE48-B657-A8B6E369D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" t="4332" r="1950" b="5877"/>
          <a:stretch/>
        </p:blipFill>
        <p:spPr>
          <a:xfrm>
            <a:off x="152400" y="1959429"/>
            <a:ext cx="11832771" cy="29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78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512C71"/>
      </a:dk1>
      <a:lt1>
        <a:srgbClr val="FFFFFF"/>
      </a:lt1>
      <a:dk2>
        <a:srgbClr val="562F88"/>
      </a:dk2>
      <a:lt2>
        <a:srgbClr val="FFFFFF"/>
      </a:lt2>
      <a:accent1>
        <a:srgbClr val="B1A2D3"/>
      </a:accent1>
      <a:accent2>
        <a:srgbClr val="808080"/>
      </a:accent2>
      <a:accent3>
        <a:srgbClr val="BFBFBF"/>
      </a:accent3>
      <a:accent4>
        <a:srgbClr val="FDD619"/>
      </a:accent4>
      <a:accent5>
        <a:srgbClr val="FDA519"/>
      </a:accent5>
      <a:accent6>
        <a:srgbClr val="E9826C"/>
      </a:accent6>
      <a:hlink>
        <a:srgbClr val="B1A2D3"/>
      </a:hlink>
      <a:folHlink>
        <a:srgbClr val="E9826C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</Words>
  <Application>Microsoft Macintosh PowerPoint</Application>
  <PresentationFormat>Widescreen</PresentationFormat>
  <Paragraphs>116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Calibri</vt:lpstr>
      <vt:lpstr>Arial</vt:lpstr>
      <vt:lpstr>Wingdings</vt:lpstr>
      <vt:lpstr>Verdana</vt:lpstr>
      <vt:lpstr>Avenir Light</vt:lpstr>
      <vt:lpstr>Georgia</vt:lpstr>
      <vt:lpstr>Office Theme</vt:lpstr>
      <vt:lpstr>Mental Wellness Meets Metabolism</vt:lpstr>
      <vt:lpstr>What if it’s not your fault that you’re having trouble losing weight… …It might be your microbiome?</vt:lpstr>
      <vt:lpstr>PowerPoint Presentation</vt:lpstr>
      <vt:lpstr>PowerPoint Presentation</vt:lpstr>
      <vt:lpstr>World’s First “QUADbiotic”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Highlights</vt:lpstr>
      <vt:lpstr>PowerPoint Presentation</vt:lpstr>
      <vt:lpstr>PowerPoint Presentation</vt:lpstr>
      <vt:lpstr>PowerPoint Presentation</vt:lpstr>
      <vt:lpstr>PowerPoint Presentation</vt:lpstr>
      <vt:lpstr>World’s First “Gut-Brain Axis” System  for Weight Loss</vt:lpstr>
      <vt:lpstr>Amare GBX Fit Ingredients (“QUADbiotic”)</vt:lpstr>
      <vt:lpstr>Program is EASY</vt:lpstr>
      <vt:lpstr>Real Life Results</vt:lpstr>
      <vt:lpstr>Real Life Results</vt:lpstr>
      <vt:lpstr>PowerPoint Presentation</vt:lpstr>
      <vt:lpstr>PowerPoint Presentation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Amare Global</dc:title>
  <dc:subject/>
  <dc:creator/>
  <cp:keywords/>
  <dc:description/>
  <cp:lastModifiedBy/>
  <cp:revision>74</cp:revision>
  <dcterms:modified xsi:type="dcterms:W3CDTF">2022-01-20T00:47:16Z</dcterms:modified>
  <cp:category/>
</cp:coreProperties>
</file>