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2"/>
  </p:notesMasterIdLst>
  <p:sldIdLst>
    <p:sldId id="256" r:id="rId2"/>
    <p:sldId id="257" r:id="rId3"/>
    <p:sldId id="258" r:id="rId4"/>
    <p:sldId id="259" r:id="rId5"/>
    <p:sldId id="270" r:id="rId6"/>
    <p:sldId id="276" r:id="rId7"/>
    <p:sldId id="260" r:id="rId8"/>
    <p:sldId id="271" r:id="rId9"/>
    <p:sldId id="269" r:id="rId10"/>
    <p:sldId id="261" r:id="rId11"/>
    <p:sldId id="262" r:id="rId12"/>
    <p:sldId id="263" r:id="rId13"/>
    <p:sldId id="264" r:id="rId14"/>
    <p:sldId id="265" r:id="rId15"/>
    <p:sldId id="274" r:id="rId16"/>
    <p:sldId id="273" r:id="rId17"/>
    <p:sldId id="266" r:id="rId18"/>
    <p:sldId id="267" r:id="rId19"/>
    <p:sldId id="268"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70" autoAdjust="0"/>
    <p:restoredTop sz="89216" autoAdjust="0"/>
  </p:normalViewPr>
  <p:slideViewPr>
    <p:cSldViewPr snapToGrid="0">
      <p:cViewPr varScale="1">
        <p:scale>
          <a:sx n="110" d="100"/>
          <a:sy n="110" d="100"/>
        </p:scale>
        <p:origin x="39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79BE7F-8F0B-4E5E-9EFF-C7B88555FC9A}" type="datetimeFigureOut">
              <a:rPr lang="en-US" smtClean="0"/>
              <a:t>11/12/2019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263A06-9F1B-4BBC-809C-8D7B9639AD77}" type="slidenum">
              <a:rPr lang="en-US" smtClean="0"/>
              <a:t>‹#›</a:t>
            </a:fld>
            <a:endParaRPr lang="en-US"/>
          </a:p>
        </p:txBody>
      </p:sp>
    </p:spTree>
    <p:extLst>
      <p:ext uri="{BB962C8B-B14F-4D97-AF65-F5344CB8AC3E}">
        <p14:creationId xmlns:p14="http://schemas.microsoft.com/office/powerpoint/2010/main" val="354444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vitro = test tubes, petri dishes - initial theory concept (cellular discovery, how does the cell behave)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vivo = in animals or in life – test theory concept on biological life (cellular in species behavior, mice, </a:t>
            </a:r>
            <a:r>
              <a:rPr lang="en-US" dirty="0" err="1"/>
              <a:t>etc</a:t>
            </a:r>
            <a:r>
              <a:rPr lang="en-US" dirty="0"/>
              <a:t>)</a:t>
            </a:r>
          </a:p>
          <a:p>
            <a:r>
              <a:rPr lang="en-US" dirty="0"/>
              <a:t>Extended Animal study – test theory on organisms that resemble the similar structure as humans </a:t>
            </a:r>
          </a:p>
          <a:p>
            <a:r>
              <a:rPr lang="en-US" dirty="0"/>
              <a:t>Human study = application post proof of concept. Does all the theory findings translate </a:t>
            </a:r>
            <a:r>
              <a:rPr lang="en-US"/>
              <a:t>as expected? </a:t>
            </a:r>
          </a:p>
          <a:p>
            <a:endParaRPr lang="en-US" dirty="0"/>
          </a:p>
        </p:txBody>
      </p:sp>
      <p:sp>
        <p:nvSpPr>
          <p:cNvPr id="4" name="Slide Number Placeholder 3"/>
          <p:cNvSpPr>
            <a:spLocks noGrp="1"/>
          </p:cNvSpPr>
          <p:nvPr>
            <p:ph type="sldNum" sz="quarter" idx="5"/>
          </p:nvPr>
        </p:nvSpPr>
        <p:spPr/>
        <p:txBody>
          <a:bodyPr/>
          <a:lstStyle/>
          <a:p>
            <a:fld id="{82263A06-9F1B-4BBC-809C-8D7B9639AD77}" type="slidenum">
              <a:rPr lang="en-US" smtClean="0"/>
              <a:t>2</a:t>
            </a:fld>
            <a:endParaRPr lang="en-US"/>
          </a:p>
        </p:txBody>
      </p:sp>
    </p:spTree>
    <p:extLst>
      <p:ext uri="{BB962C8B-B14F-4D97-AF65-F5344CB8AC3E}">
        <p14:creationId xmlns:p14="http://schemas.microsoft.com/office/powerpoint/2010/main" val="626224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but it has 5htp and </a:t>
            </a:r>
            <a:r>
              <a:rPr lang="en-US" dirty="0" err="1"/>
              <a:t>maizonal</a:t>
            </a:r>
            <a:r>
              <a:rPr lang="en-US" dirty="0"/>
              <a:t> which are the precursors to serotonin. 5htp </a:t>
            </a:r>
            <a:r>
              <a:rPr lang="en-US" dirty="0">
                <a:sym typeface="Wingdings" panose="05000000000000000000" pitchFamily="2" charset="2"/>
              </a:rPr>
              <a:t> serotonin,  to melatonin. </a:t>
            </a:r>
            <a:endParaRPr lang="en-US" dirty="0"/>
          </a:p>
        </p:txBody>
      </p:sp>
      <p:sp>
        <p:nvSpPr>
          <p:cNvPr id="4" name="Slide Number Placeholder 3"/>
          <p:cNvSpPr>
            <a:spLocks noGrp="1"/>
          </p:cNvSpPr>
          <p:nvPr>
            <p:ph type="sldNum" sz="quarter" idx="5"/>
          </p:nvPr>
        </p:nvSpPr>
        <p:spPr/>
        <p:txBody>
          <a:bodyPr/>
          <a:lstStyle/>
          <a:p>
            <a:fld id="{82263A06-9F1B-4BBC-809C-8D7B9639AD77}" type="slidenum">
              <a:rPr lang="en-US" smtClean="0"/>
              <a:t>14</a:t>
            </a:fld>
            <a:endParaRPr lang="en-US"/>
          </a:p>
        </p:txBody>
      </p:sp>
    </p:spTree>
    <p:extLst>
      <p:ext uri="{BB962C8B-B14F-4D97-AF65-F5344CB8AC3E}">
        <p14:creationId xmlns:p14="http://schemas.microsoft.com/office/powerpoint/2010/main" val="2826883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maintenance is important and health is an ongoing upkeep. There are things that we need to do to continue to do to perform well as we age. As we age, our body’s naturally become less efficient and we need to continue to provide it nutrients so that it can continue to perform as well as it does. Our products aren’t just for the issues or problematic aspects of mental wellness, but they are also for the performance and cognitive performance. Focus, clarity, energy, vigor are all things that we need. </a:t>
            </a:r>
          </a:p>
        </p:txBody>
      </p:sp>
      <p:sp>
        <p:nvSpPr>
          <p:cNvPr id="4" name="Slide Number Placeholder 3"/>
          <p:cNvSpPr>
            <a:spLocks noGrp="1"/>
          </p:cNvSpPr>
          <p:nvPr>
            <p:ph type="sldNum" sz="quarter" idx="5"/>
          </p:nvPr>
        </p:nvSpPr>
        <p:spPr/>
        <p:txBody>
          <a:bodyPr/>
          <a:lstStyle/>
          <a:p>
            <a:fld id="{82263A06-9F1B-4BBC-809C-8D7B9639AD77}" type="slidenum">
              <a:rPr lang="en-US" smtClean="0"/>
              <a:t>15</a:t>
            </a:fld>
            <a:endParaRPr lang="en-US"/>
          </a:p>
        </p:txBody>
      </p:sp>
    </p:spTree>
    <p:extLst>
      <p:ext uri="{BB962C8B-B14F-4D97-AF65-F5344CB8AC3E}">
        <p14:creationId xmlns:p14="http://schemas.microsoft.com/office/powerpoint/2010/main" val="533044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we have associated studies done on individual ingredients, and we have studies done on a few of our finished products. The fundamentals, </a:t>
            </a:r>
            <a:r>
              <a:rPr lang="en-US" dirty="0" err="1"/>
              <a:t>Mentaheart</a:t>
            </a:r>
            <a:r>
              <a:rPr lang="en-US" dirty="0"/>
              <a:t> in process and Kids Mood+.  To follow. These take time and as we develop and continue to produce product, we will continue to  run studies that substantiate the finished products. </a:t>
            </a:r>
          </a:p>
        </p:txBody>
      </p:sp>
      <p:sp>
        <p:nvSpPr>
          <p:cNvPr id="4" name="Slide Number Placeholder 3"/>
          <p:cNvSpPr>
            <a:spLocks noGrp="1"/>
          </p:cNvSpPr>
          <p:nvPr>
            <p:ph type="sldNum" sz="quarter" idx="5"/>
          </p:nvPr>
        </p:nvSpPr>
        <p:spPr/>
        <p:txBody>
          <a:bodyPr/>
          <a:lstStyle/>
          <a:p>
            <a:fld id="{82263A06-9F1B-4BBC-809C-8D7B9639AD77}" type="slidenum">
              <a:rPr lang="en-US" smtClean="0"/>
              <a:t>16</a:t>
            </a:fld>
            <a:endParaRPr lang="en-US"/>
          </a:p>
        </p:txBody>
      </p:sp>
    </p:spTree>
    <p:extLst>
      <p:ext uri="{BB962C8B-B14F-4D97-AF65-F5344CB8AC3E}">
        <p14:creationId xmlns:p14="http://schemas.microsoft.com/office/powerpoint/2010/main" val="1600314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Prebiotics include inulin, certain greens, chickpeas, IMOs, GOS FOS, in </a:t>
            </a:r>
            <a:r>
              <a:rPr lang="en-US" dirty="0" err="1"/>
              <a:t>Mentabiotics</a:t>
            </a:r>
            <a:r>
              <a:rPr lang="en-US" dirty="0"/>
              <a:t> GBX superfood, GBX protein and much more. </a:t>
            </a:r>
          </a:p>
        </p:txBody>
      </p:sp>
      <p:sp>
        <p:nvSpPr>
          <p:cNvPr id="4" name="Slide Number Placeholder 3"/>
          <p:cNvSpPr>
            <a:spLocks noGrp="1"/>
          </p:cNvSpPr>
          <p:nvPr>
            <p:ph type="sldNum" sz="quarter" idx="5"/>
          </p:nvPr>
        </p:nvSpPr>
        <p:spPr/>
        <p:txBody>
          <a:bodyPr/>
          <a:lstStyle/>
          <a:p>
            <a:fld id="{82263A06-9F1B-4BBC-809C-8D7B9639AD77}" type="slidenum">
              <a:rPr lang="en-US" smtClean="0"/>
              <a:t>17</a:t>
            </a:fld>
            <a:endParaRPr lang="en-US"/>
          </a:p>
        </p:txBody>
      </p:sp>
    </p:spTree>
    <p:extLst>
      <p:ext uri="{BB962C8B-B14F-4D97-AF65-F5344CB8AC3E}">
        <p14:creationId xmlns:p14="http://schemas.microsoft.com/office/powerpoint/2010/main" val="2894569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label that states, "Contains Milk &amp; Soy" is on the product for 1 simple reason. The FDA requires that we include that disclaimer on the product if any of the product was manufactured or even supplied with anything relative to Milk and Soy. The probiotic strains that are used in our products are grown in a casein agar or medium. Once they are cultured/grown, they are removed or inoculated from the medium. This process does not transfer or medium to the final product. </a:t>
            </a:r>
            <a:br>
              <a:rPr lang="en-US" sz="1200" kern="1200" dirty="0">
                <a:solidFill>
                  <a:schemeClr val="tx1"/>
                </a:solidFill>
                <a:effectLst/>
                <a:latin typeface="+mn-lt"/>
                <a:ea typeface="+mn-ea"/>
                <a:cs typeface="+mn-cs"/>
              </a:rPr>
            </a:b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Since we have had multiple questions in regards to this, we actually also had a 3rd party laboratory test our final products for milk or soy contents. The results have came back with non appreciable amounts, or non detected. This confirms from a microbiological/scientific perspective that the final product does not contain appreciable amounts of milk and soy. </a:t>
            </a:r>
            <a:br>
              <a:rPr lang="en-US" sz="1200"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5"/>
          </p:nvPr>
        </p:nvSpPr>
        <p:spPr/>
        <p:txBody>
          <a:bodyPr/>
          <a:lstStyle/>
          <a:p>
            <a:fld id="{82263A06-9F1B-4BBC-809C-8D7B9639AD77}" type="slidenum">
              <a:rPr lang="en-US" smtClean="0"/>
              <a:t>18</a:t>
            </a:fld>
            <a:endParaRPr lang="en-US"/>
          </a:p>
        </p:txBody>
      </p:sp>
    </p:spTree>
    <p:extLst>
      <p:ext uri="{BB962C8B-B14F-4D97-AF65-F5344CB8AC3E}">
        <p14:creationId xmlns:p14="http://schemas.microsoft.com/office/powerpoint/2010/main" val="3464717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our products are not intended to make you lose weight over night. Our products and programs  help people balance their mental wellness.  Here is the thing though, when we are able to balance our microbiome, we start to see a shift in cravings, eating habits, and we develop better eating habits over the course of time. When we feel better, vigorous and energetic, we are able to integrate lifestyle adjustments like physical activity that help with weight management. We often see that weight loss is a byproduct of  attending to your mental wellness. </a:t>
            </a:r>
          </a:p>
        </p:txBody>
      </p:sp>
      <p:sp>
        <p:nvSpPr>
          <p:cNvPr id="4" name="Slide Number Placeholder 3"/>
          <p:cNvSpPr>
            <a:spLocks noGrp="1"/>
          </p:cNvSpPr>
          <p:nvPr>
            <p:ph type="sldNum" sz="quarter" idx="5"/>
          </p:nvPr>
        </p:nvSpPr>
        <p:spPr/>
        <p:txBody>
          <a:bodyPr/>
          <a:lstStyle/>
          <a:p>
            <a:fld id="{82263A06-9F1B-4BBC-809C-8D7B9639AD77}" type="slidenum">
              <a:rPr lang="en-US" smtClean="0"/>
              <a:t>19</a:t>
            </a:fld>
            <a:endParaRPr lang="en-US"/>
          </a:p>
        </p:txBody>
      </p:sp>
    </p:spTree>
    <p:extLst>
      <p:ext uri="{BB962C8B-B14F-4D97-AF65-F5344CB8AC3E}">
        <p14:creationId xmlns:p14="http://schemas.microsoft.com/office/powerpoint/2010/main" val="31865912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Phased benefits, most people start to experience benefits over the course of 1-3 weeks. Since each body has different physiological compositions, we sometimes see different ranges of efficacy.  The microbiome does not change over night and it requires consistency and lifestyle </a:t>
            </a:r>
            <a:r>
              <a:rPr lang="en-US" dirty="0" err="1"/>
              <a:t>adjutments</a:t>
            </a:r>
            <a:r>
              <a:rPr lang="en-US" dirty="0"/>
              <a:t> to receive the best benefits. We have a phased benefit document in which it outlines this process for us as well! </a:t>
            </a:r>
          </a:p>
        </p:txBody>
      </p:sp>
      <p:sp>
        <p:nvSpPr>
          <p:cNvPr id="4" name="Slide Number Placeholder 3"/>
          <p:cNvSpPr>
            <a:spLocks noGrp="1"/>
          </p:cNvSpPr>
          <p:nvPr>
            <p:ph type="sldNum" sz="quarter" idx="5"/>
          </p:nvPr>
        </p:nvSpPr>
        <p:spPr/>
        <p:txBody>
          <a:bodyPr/>
          <a:lstStyle/>
          <a:p>
            <a:fld id="{82263A06-9F1B-4BBC-809C-8D7B9639AD77}" type="slidenum">
              <a:rPr lang="en-US" smtClean="0"/>
              <a:t>20</a:t>
            </a:fld>
            <a:endParaRPr lang="en-US"/>
          </a:p>
        </p:txBody>
      </p:sp>
    </p:spTree>
    <p:extLst>
      <p:ext uri="{BB962C8B-B14F-4D97-AF65-F5344CB8AC3E}">
        <p14:creationId xmlns:p14="http://schemas.microsoft.com/office/powerpoint/2010/main" val="3154666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Fundamental Wellness (product testimonials) , Mission Marketing (business), A Team Wellness (WP) </a:t>
            </a:r>
            <a:r>
              <a:rPr lang="en-US" dirty="0" err="1"/>
              <a:t>ReBoot</a:t>
            </a:r>
            <a:r>
              <a:rPr lang="en-US" dirty="0"/>
              <a:t> (Testimonials)</a:t>
            </a:r>
          </a:p>
        </p:txBody>
      </p:sp>
      <p:sp>
        <p:nvSpPr>
          <p:cNvPr id="4" name="Slide Number Placeholder 3"/>
          <p:cNvSpPr>
            <a:spLocks noGrp="1"/>
          </p:cNvSpPr>
          <p:nvPr>
            <p:ph type="sldNum" sz="quarter" idx="5"/>
          </p:nvPr>
        </p:nvSpPr>
        <p:spPr/>
        <p:txBody>
          <a:bodyPr/>
          <a:lstStyle/>
          <a:p>
            <a:fld id="{82263A06-9F1B-4BBC-809C-8D7B9639AD77}" type="slidenum">
              <a:rPr lang="en-US" smtClean="0"/>
              <a:t>6</a:t>
            </a:fld>
            <a:endParaRPr lang="en-US"/>
          </a:p>
        </p:txBody>
      </p:sp>
    </p:spTree>
    <p:extLst>
      <p:ext uri="{BB962C8B-B14F-4D97-AF65-F5344CB8AC3E}">
        <p14:creationId xmlns:p14="http://schemas.microsoft.com/office/powerpoint/2010/main" val="4485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are dosed in half form, and it is 3 products in 1. We left out butyrate and POM X as those are kind of the anti </a:t>
            </a:r>
            <a:r>
              <a:rPr lang="en-US" dirty="0" err="1"/>
              <a:t>alsheimers</a:t>
            </a:r>
            <a:r>
              <a:rPr lang="en-US" dirty="0"/>
              <a:t> pieces and that children typically do not need. </a:t>
            </a:r>
          </a:p>
        </p:txBody>
      </p:sp>
      <p:sp>
        <p:nvSpPr>
          <p:cNvPr id="4" name="Slide Number Placeholder 3"/>
          <p:cNvSpPr>
            <a:spLocks noGrp="1"/>
          </p:cNvSpPr>
          <p:nvPr>
            <p:ph type="sldNum" sz="quarter" idx="5"/>
          </p:nvPr>
        </p:nvSpPr>
        <p:spPr/>
        <p:txBody>
          <a:bodyPr/>
          <a:lstStyle/>
          <a:p>
            <a:fld id="{82263A06-9F1B-4BBC-809C-8D7B9639AD77}" type="slidenum">
              <a:rPr lang="en-US" smtClean="0"/>
              <a:t>7</a:t>
            </a:fld>
            <a:endParaRPr lang="en-US"/>
          </a:p>
        </p:txBody>
      </p:sp>
    </p:spTree>
    <p:extLst>
      <p:ext uri="{BB962C8B-B14F-4D97-AF65-F5344CB8AC3E}">
        <p14:creationId xmlns:p14="http://schemas.microsoft.com/office/powerpoint/2010/main" val="218332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 high-quality full-spectrum hemp extract, </a:t>
            </a:r>
            <a:r>
              <a:rPr lang="en-US" dirty="0" err="1"/>
              <a:t>HempGBX</a:t>
            </a:r>
            <a:r>
              <a:rPr lang="en-US" dirty="0"/>
              <a:t>+ is formulated with organic black pepper oil, black cumin seed oil and organic white frankincense oil. These oils were specifically added to the formula to bring more complete activation across the entire endocannabinoid system. This is achieved by activating both CB1 and CB2 receptors in the brain, gut and immune system. In particular, black pepper oil is rich in terpenes, which adds to the entourage effect. Black cumin seed extract enhances the inflammatory balance effects of the </a:t>
            </a:r>
            <a:r>
              <a:rPr lang="en-US" dirty="0" err="1"/>
              <a:t>fullspectrum</a:t>
            </a:r>
            <a:r>
              <a:rPr lang="en-US" dirty="0"/>
              <a:t> hemp oil by a factor of 7–10x. These key ingredients on top of the premium full-spectrum hemp extract provide additional benefits:</a:t>
            </a:r>
          </a:p>
          <a:p>
            <a:endParaRPr lang="en-US" dirty="0"/>
          </a:p>
          <a:p>
            <a:r>
              <a:rPr lang="en-US" dirty="0"/>
              <a:t>Organic Black Pepper Oil • Helps with digestion and decreases inflammation* • Stimulates the immune system* • Includes anti-viral properties* ORGANICALLY GROWN HEMP Sources derived and grown in the U.S. from seed stock that is verified to be certified industrial hemp THIRD PARY TESTED Full panel and microbiology tested by an independent lab, ensuring only the purest extract PUREST FULL-SPECTRUM HEMP OIL Quality derived from the least processed extraction method of hemp cannabinoids in the rawest form F</a:t>
            </a:r>
          </a:p>
          <a:p>
            <a:endParaRPr lang="en-US" dirty="0"/>
          </a:p>
          <a:p>
            <a:r>
              <a:rPr lang="en-US" dirty="0"/>
              <a:t>Black Cumin Seed Oil • Provides anti-inflammatory and antimicrobial benefits* • Helps improve blood sugar and cholesterol levels* • Enhances memory and cognitive health*</a:t>
            </a:r>
          </a:p>
          <a:p>
            <a:endParaRPr lang="en-US" dirty="0"/>
          </a:p>
          <a:p>
            <a:r>
              <a:rPr lang="en-US" dirty="0"/>
              <a:t>Full-Spectrum Hemp Extract • Helps alleviate body pains* • Promotes stress resilience and mood support* • Helps improve sleep cycle* • Supports body’s natural production of endocannabinoids* • Helps activate the body’s endocannabinoid system</a:t>
            </a:r>
          </a:p>
          <a:p>
            <a:endParaRPr lang="en-US" dirty="0"/>
          </a:p>
          <a:p>
            <a:r>
              <a:rPr lang="en-US" dirty="0"/>
              <a:t>White Frankincense Oil • Supports overall cellular function* • Revives and rejuvenates skin health* • Promotions respiratory health*</a:t>
            </a:r>
          </a:p>
          <a:p>
            <a:endParaRPr lang="en-US" dirty="0"/>
          </a:p>
          <a:p>
            <a:endParaRPr lang="en-US" dirty="0"/>
          </a:p>
        </p:txBody>
      </p:sp>
      <p:sp>
        <p:nvSpPr>
          <p:cNvPr id="4" name="Slide Number Placeholder 3"/>
          <p:cNvSpPr>
            <a:spLocks noGrp="1"/>
          </p:cNvSpPr>
          <p:nvPr>
            <p:ph type="sldNum" sz="quarter" idx="5"/>
          </p:nvPr>
        </p:nvSpPr>
        <p:spPr/>
        <p:txBody>
          <a:bodyPr/>
          <a:lstStyle/>
          <a:p>
            <a:fld id="{82263A06-9F1B-4BBC-809C-8D7B9639AD77}" type="slidenum">
              <a:rPr lang="en-US" smtClean="0"/>
              <a:t>8</a:t>
            </a:fld>
            <a:endParaRPr lang="en-US"/>
          </a:p>
        </p:txBody>
      </p:sp>
    </p:spTree>
    <p:extLst>
      <p:ext uri="{BB962C8B-B14F-4D97-AF65-F5344CB8AC3E}">
        <p14:creationId xmlns:p14="http://schemas.microsoft.com/office/powerpoint/2010/main" val="1642865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Studies have now shown that the heart is the body’s third brain, containing approximately 40,000 neurons that can sense, feel, learn, and remember. Similar to the gut-brain axis, the heart and brain are also closely connected via the heart-brain axis. The heart sends messages to the brain about what it needs, how the body feels and more. When the heart is not in optimal condition, mental wellness problems may manifest and be misunderstood as issues with the brain, when they are actually originating from the heart. The first product of its kind to support mental wellness through the heart-brain axis, </a:t>
            </a:r>
            <a:r>
              <a:rPr lang="en-US" dirty="0" err="1"/>
              <a:t>MentaHeart</a:t>
            </a:r>
            <a:r>
              <a:rPr lang="en-US" dirty="0"/>
              <a:t> helps connect what we feel (heart/emotions) to what we know (brain/intelligence).* </a:t>
            </a:r>
            <a:r>
              <a:rPr lang="en-US" dirty="0" err="1"/>
              <a:t>MentaHeart</a:t>
            </a:r>
            <a:r>
              <a:rPr lang="en-US" dirty="0"/>
              <a:t> supports heart efficiency, setting the stage for the brain, gut, and heart to synergistically complement each other. The alignment and coherence results in optimal mental wellness, vigor, and stamina.* </a:t>
            </a:r>
          </a:p>
        </p:txBody>
      </p:sp>
      <p:sp>
        <p:nvSpPr>
          <p:cNvPr id="4" name="Slide Number Placeholder 3"/>
          <p:cNvSpPr>
            <a:spLocks noGrp="1"/>
          </p:cNvSpPr>
          <p:nvPr>
            <p:ph type="sldNum" sz="quarter" idx="5"/>
          </p:nvPr>
        </p:nvSpPr>
        <p:spPr/>
        <p:txBody>
          <a:bodyPr/>
          <a:lstStyle/>
          <a:p>
            <a:fld id="{82263A06-9F1B-4BBC-809C-8D7B9639AD77}" type="slidenum">
              <a:rPr lang="en-US" smtClean="0"/>
              <a:t>9</a:t>
            </a:fld>
            <a:endParaRPr lang="en-US"/>
          </a:p>
        </p:txBody>
      </p:sp>
    </p:spTree>
    <p:extLst>
      <p:ext uri="{BB962C8B-B14F-4D97-AF65-F5344CB8AC3E}">
        <p14:creationId xmlns:p14="http://schemas.microsoft.com/office/powerpoint/2010/main" val="1320420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This is the number one thing that parents look at  when looking at supplements. This is also the number 1 thing that we find in kids supplements because many companies use sugar to make these products taste good, because they know that taste is the #1 challenge when children take vitamins or supplements. It happened with me! </a:t>
            </a:r>
          </a:p>
        </p:txBody>
      </p:sp>
      <p:sp>
        <p:nvSpPr>
          <p:cNvPr id="4" name="Slide Number Placeholder 3"/>
          <p:cNvSpPr>
            <a:spLocks noGrp="1"/>
          </p:cNvSpPr>
          <p:nvPr>
            <p:ph type="sldNum" sz="quarter" idx="5"/>
          </p:nvPr>
        </p:nvSpPr>
        <p:spPr/>
        <p:txBody>
          <a:bodyPr/>
          <a:lstStyle/>
          <a:p>
            <a:fld id="{82263A06-9F1B-4BBC-809C-8D7B9639AD77}" type="slidenum">
              <a:rPr lang="en-US" smtClean="0"/>
              <a:t>10</a:t>
            </a:fld>
            <a:endParaRPr lang="en-US"/>
          </a:p>
        </p:txBody>
      </p:sp>
    </p:spTree>
    <p:extLst>
      <p:ext uri="{BB962C8B-B14F-4D97-AF65-F5344CB8AC3E}">
        <p14:creationId xmlns:p14="http://schemas.microsoft.com/office/powerpoint/2010/main" val="972225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Absolutely.  And Through multiple! </a:t>
            </a:r>
            <a:r>
              <a:rPr lang="en-US" sz="1200" b="0" i="0" kern="1200" dirty="0">
                <a:solidFill>
                  <a:schemeClr val="tx1"/>
                </a:solidFill>
                <a:effectLst/>
                <a:latin typeface="+mn-lt"/>
                <a:ea typeface="+mn-ea"/>
                <a:cs typeface="+mn-cs"/>
              </a:rPr>
              <a:t>The process to our 3rd party lab testing is mandatory through our quality control process. Since we source our products from different parts of the world, and have different requirements for each, we have a very extensive process simply outlined below: </a:t>
            </a:r>
            <a:br>
              <a:rPr lang="en-US" dirty="0"/>
            </a:br>
            <a:br>
              <a:rPr lang="en-US" dirty="0"/>
            </a:br>
            <a:r>
              <a:rPr lang="en-US" sz="1200" b="0" i="0" kern="1200" dirty="0">
                <a:solidFill>
                  <a:schemeClr val="tx1"/>
                </a:solidFill>
                <a:effectLst/>
                <a:latin typeface="+mn-lt"/>
                <a:ea typeface="+mn-ea"/>
                <a:cs typeface="+mn-cs"/>
              </a:rPr>
              <a:t>1. The Raw Material is tested for potency, purity, identity, contaminates and microbiological markers. This also includes a specification sheet that certifies the origin of each of the materials, and what farming practices are used in the sourcing of the plants. (non </a:t>
            </a:r>
            <a:r>
              <a:rPr lang="en-US" sz="1200" b="0" i="0" kern="1200" dirty="0" err="1">
                <a:solidFill>
                  <a:schemeClr val="tx1"/>
                </a:solidFill>
                <a:effectLst/>
                <a:latin typeface="+mn-lt"/>
                <a:ea typeface="+mn-ea"/>
                <a:cs typeface="+mn-cs"/>
              </a:rPr>
              <a:t>gmo</a:t>
            </a:r>
            <a:r>
              <a:rPr lang="en-US" sz="1200" b="0" i="0" kern="1200" dirty="0">
                <a:solidFill>
                  <a:schemeClr val="tx1"/>
                </a:solidFill>
                <a:effectLst/>
                <a:latin typeface="+mn-lt"/>
                <a:ea typeface="+mn-ea"/>
                <a:cs typeface="+mn-cs"/>
              </a:rPr>
              <a:t>, gluten free, kosher, halal, and so forth) </a:t>
            </a:r>
            <a:br>
              <a:rPr lang="en-US" dirty="0"/>
            </a:br>
            <a:r>
              <a:rPr lang="en-US" sz="1200" b="0" i="0" kern="1200" dirty="0">
                <a:solidFill>
                  <a:schemeClr val="tx1"/>
                </a:solidFill>
                <a:effectLst/>
                <a:latin typeface="+mn-lt"/>
                <a:ea typeface="+mn-ea"/>
                <a:cs typeface="+mn-cs"/>
              </a:rPr>
              <a:t>2. Once our manufacturer receives the raw material, we also test it again with step 1 through the manufacturers lab itself, which is not considered a 3rd party, but is done to ensure that the original 3rd party specifications and COA continues to be consistent. </a:t>
            </a:r>
            <a:br>
              <a:rPr lang="en-US" dirty="0"/>
            </a:br>
            <a:r>
              <a:rPr lang="en-US" sz="1200" b="0" i="0" kern="1200" dirty="0">
                <a:solidFill>
                  <a:schemeClr val="tx1"/>
                </a:solidFill>
                <a:effectLst/>
                <a:latin typeface="+mn-lt"/>
                <a:ea typeface="+mn-ea"/>
                <a:cs typeface="+mn-cs"/>
              </a:rPr>
              <a:t>3. Once our products are completed as a finished product, we also stability test the product to ensure that none of the materials composition has altered or changed following the manufacturing process. </a:t>
            </a:r>
            <a:br>
              <a:rPr lang="en-US" dirty="0"/>
            </a:br>
            <a:br>
              <a:rPr lang="en-US" dirty="0"/>
            </a:br>
            <a:r>
              <a:rPr lang="en-US" sz="1200" b="0" i="0" kern="1200" dirty="0">
                <a:solidFill>
                  <a:schemeClr val="tx1"/>
                </a:solidFill>
                <a:effectLst/>
                <a:latin typeface="+mn-lt"/>
                <a:ea typeface="+mn-ea"/>
                <a:cs typeface="+mn-cs"/>
              </a:rPr>
              <a:t>In regards to 3rd party Certification Seals, we are in the process of exploring the most appropriate seal that is in alignment with what we do at Amare. We will be updating all of our products with this seal when we determine which is best for our business. </a:t>
            </a:r>
            <a:br>
              <a:rPr lang="en-US" dirty="0"/>
            </a:br>
            <a:br>
              <a:rPr lang="en-US" dirty="0"/>
            </a:br>
            <a:endParaRPr lang="en-US" dirty="0"/>
          </a:p>
        </p:txBody>
      </p:sp>
      <p:sp>
        <p:nvSpPr>
          <p:cNvPr id="4" name="Slide Number Placeholder 3"/>
          <p:cNvSpPr>
            <a:spLocks noGrp="1"/>
          </p:cNvSpPr>
          <p:nvPr>
            <p:ph type="sldNum" sz="quarter" idx="5"/>
          </p:nvPr>
        </p:nvSpPr>
        <p:spPr/>
        <p:txBody>
          <a:bodyPr/>
          <a:lstStyle/>
          <a:p>
            <a:fld id="{82263A06-9F1B-4BBC-809C-8D7B9639AD77}" type="slidenum">
              <a:rPr lang="en-US" smtClean="0"/>
              <a:t>11</a:t>
            </a:fld>
            <a:endParaRPr lang="en-US"/>
          </a:p>
        </p:txBody>
      </p:sp>
    </p:spTree>
    <p:extLst>
      <p:ext uri="{BB962C8B-B14F-4D97-AF65-F5344CB8AC3E}">
        <p14:creationId xmlns:p14="http://schemas.microsoft.com/office/powerpoint/2010/main" val="3994264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Chickpeas, plant proteins, and they fall under the same umbrella as a garbanzo bean. These have the highest protein digestibility scores in the world of plant proteins. They have the broadest amino acid profiles as well! </a:t>
            </a:r>
          </a:p>
        </p:txBody>
      </p:sp>
      <p:sp>
        <p:nvSpPr>
          <p:cNvPr id="4" name="Slide Number Placeholder 3"/>
          <p:cNvSpPr>
            <a:spLocks noGrp="1"/>
          </p:cNvSpPr>
          <p:nvPr>
            <p:ph type="sldNum" sz="quarter" idx="5"/>
          </p:nvPr>
        </p:nvSpPr>
        <p:spPr/>
        <p:txBody>
          <a:bodyPr/>
          <a:lstStyle/>
          <a:p>
            <a:fld id="{82263A06-9F1B-4BBC-809C-8D7B9639AD77}" type="slidenum">
              <a:rPr lang="en-US" smtClean="0"/>
              <a:t>12</a:t>
            </a:fld>
            <a:endParaRPr lang="en-US"/>
          </a:p>
        </p:txBody>
      </p:sp>
    </p:spTree>
    <p:extLst>
      <p:ext uri="{BB962C8B-B14F-4D97-AF65-F5344CB8AC3E}">
        <p14:creationId xmlns:p14="http://schemas.microsoft.com/office/powerpoint/2010/main" val="2655044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MentaBiotics</a:t>
            </a:r>
            <a:r>
              <a:rPr lang="en-US" dirty="0"/>
              <a:t> probiotics are used and studied with stress, neurotransmitter modulation, and mood type benefits. </a:t>
            </a:r>
            <a:r>
              <a:rPr lang="en-US"/>
              <a:t>One </a:t>
            </a:r>
            <a:r>
              <a:rPr lang="en-US" dirty="0"/>
              <a:t>is created for gut integrity and GI  health. The strain matters, and they are purposed for different things. Don’t use a product that is not purposed. </a:t>
            </a:r>
          </a:p>
        </p:txBody>
      </p:sp>
      <p:sp>
        <p:nvSpPr>
          <p:cNvPr id="4" name="Slide Number Placeholder 3"/>
          <p:cNvSpPr>
            <a:spLocks noGrp="1"/>
          </p:cNvSpPr>
          <p:nvPr>
            <p:ph type="sldNum" sz="quarter" idx="5"/>
          </p:nvPr>
        </p:nvSpPr>
        <p:spPr/>
        <p:txBody>
          <a:bodyPr/>
          <a:lstStyle/>
          <a:p>
            <a:fld id="{82263A06-9F1B-4BBC-809C-8D7B9639AD77}" type="slidenum">
              <a:rPr lang="en-US" smtClean="0"/>
              <a:t>13</a:t>
            </a:fld>
            <a:endParaRPr lang="en-US"/>
          </a:p>
        </p:txBody>
      </p:sp>
    </p:spTree>
    <p:extLst>
      <p:ext uri="{BB962C8B-B14F-4D97-AF65-F5344CB8AC3E}">
        <p14:creationId xmlns:p14="http://schemas.microsoft.com/office/powerpoint/2010/main" val="4170492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11/12/2019</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37420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3900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11/12/2019</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61833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11/12/2019</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60757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11/12/2019</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912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6782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11/12/2019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4699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9697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11/12/2019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6840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11/12/2019</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0361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11/12/2019</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7544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11/12/2019</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2503016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85" r:id="rId5"/>
    <p:sldLayoutId id="2147483679" r:id="rId6"/>
    <p:sldLayoutId id="2147483680" r:id="rId7"/>
    <p:sldLayoutId id="2147483681" r:id="rId8"/>
    <p:sldLayoutId id="2147483684" r:id="rId9"/>
    <p:sldLayoutId id="2147483682" r:id="rId10"/>
    <p:sldLayoutId id="2147483683"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ProductQuestions@Amare.com" TargetMode="External"/><Relationship Id="rId2" Type="http://schemas.openxmlformats.org/officeDocument/2006/relationships/hyperlink" Target="https://www.amare.com/corporate/en-us/home/conferencecalls" TargetMode="External"/><Relationship Id="rId1" Type="http://schemas.openxmlformats.org/officeDocument/2006/relationships/slideLayout" Target="../slideLayouts/slideLayout3.xml"/><Relationship Id="rId4" Type="http://schemas.openxmlformats.org/officeDocument/2006/relationships/hyperlink" Target="https://www.amare.com/corporate/en-us/contact-us#wellnessPartner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bestfutureyou.com/2018/07/05/amare-deep-dives/" TargetMode="External"/><Relationship Id="rId2" Type="http://schemas.openxmlformats.org/officeDocument/2006/relationships/hyperlink" Target="https://bestfutureyou.com/"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75485B9-8EE1-447A-9C08-F7D6B532A8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object, timepiece, table, food&#10;&#10;Description automatically generated">
            <a:extLst>
              <a:ext uri="{FF2B5EF4-FFF2-40B4-BE49-F238E27FC236}">
                <a16:creationId xmlns:a16="http://schemas.microsoft.com/office/drawing/2014/main" id="{7C674437-265C-4BF1-933E-A41905709B52}"/>
              </a:ext>
            </a:extLst>
          </p:cNvPr>
          <p:cNvPicPr>
            <a:picLocks noChangeAspect="1"/>
          </p:cNvPicPr>
          <p:nvPr/>
        </p:nvPicPr>
        <p:blipFill rotWithShape="1">
          <a:blip r:embed="rId2"/>
          <a:srcRect t="16045"/>
          <a:stretch/>
        </p:blipFill>
        <p:spPr>
          <a:xfrm>
            <a:off x="20" y="10"/>
            <a:ext cx="12191980" cy="6857988"/>
          </a:xfrm>
          <a:prstGeom prst="rect">
            <a:avLst/>
          </a:prstGeom>
        </p:spPr>
      </p:pic>
      <p:sp>
        <p:nvSpPr>
          <p:cNvPr id="11" name="Rectangle 10">
            <a:extLst>
              <a:ext uri="{FF2B5EF4-FFF2-40B4-BE49-F238E27FC236}">
                <a16:creationId xmlns:a16="http://schemas.microsoft.com/office/drawing/2014/main" id="{B963707F-B98C-4143-AFCF-D6B56C975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05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88D2DFBB-460D-4ECB-BD76-509C99DAD6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5583" y="601197"/>
            <a:ext cx="5009388" cy="5789368"/>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EB07CB8-F915-499C-A914-7DE33B4B6010}"/>
              </a:ext>
            </a:extLst>
          </p:cNvPr>
          <p:cNvSpPr>
            <a:spLocks noGrp="1"/>
          </p:cNvSpPr>
          <p:nvPr>
            <p:ph type="ctrTitle"/>
          </p:nvPr>
        </p:nvSpPr>
        <p:spPr>
          <a:xfrm>
            <a:off x="837126" y="1419225"/>
            <a:ext cx="4320227" cy="2395117"/>
          </a:xfrm>
        </p:spPr>
        <p:txBody>
          <a:bodyPr>
            <a:normAutofit/>
          </a:bodyPr>
          <a:lstStyle/>
          <a:p>
            <a:pPr algn="ctr"/>
            <a:r>
              <a:rPr lang="en-US" sz="4000" dirty="0">
                <a:solidFill>
                  <a:srgbClr val="FFFFFF"/>
                </a:solidFill>
              </a:rPr>
              <a:t>Resources DEEP DIVE w/ Q&amp;A</a:t>
            </a:r>
            <a:br>
              <a:rPr lang="en-US" sz="4000" dirty="0">
                <a:solidFill>
                  <a:srgbClr val="FFFFFF"/>
                </a:solidFill>
              </a:rPr>
            </a:br>
            <a:endParaRPr lang="en-US" sz="4000" dirty="0">
              <a:solidFill>
                <a:srgbClr val="FFFFFF"/>
              </a:solidFill>
            </a:endParaRPr>
          </a:p>
        </p:txBody>
      </p:sp>
      <p:sp>
        <p:nvSpPr>
          <p:cNvPr id="3" name="Subtitle 2">
            <a:extLst>
              <a:ext uri="{FF2B5EF4-FFF2-40B4-BE49-F238E27FC236}">
                <a16:creationId xmlns:a16="http://schemas.microsoft.com/office/drawing/2014/main" id="{2885F693-E9F0-467E-8377-29BE6BFCAA07}"/>
              </a:ext>
            </a:extLst>
          </p:cNvPr>
          <p:cNvSpPr>
            <a:spLocks noGrp="1"/>
          </p:cNvSpPr>
          <p:nvPr>
            <p:ph type="subTitle" idx="1"/>
          </p:nvPr>
        </p:nvSpPr>
        <p:spPr>
          <a:xfrm>
            <a:off x="837126" y="3824577"/>
            <a:ext cx="4320228" cy="1614198"/>
          </a:xfrm>
        </p:spPr>
        <p:txBody>
          <a:bodyPr>
            <a:normAutofit/>
          </a:bodyPr>
          <a:lstStyle/>
          <a:p>
            <a:pPr algn="ctr"/>
            <a:r>
              <a:rPr lang="en-US" sz="1800" dirty="0">
                <a:solidFill>
                  <a:srgbClr val="FFFFFF">
                    <a:alpha val="75000"/>
                  </a:srgbClr>
                </a:solidFill>
              </a:rPr>
              <a:t>Michael Quach, MHS</a:t>
            </a:r>
          </a:p>
        </p:txBody>
      </p:sp>
    </p:spTree>
    <p:extLst>
      <p:ext uri="{BB962C8B-B14F-4D97-AF65-F5344CB8AC3E}">
        <p14:creationId xmlns:p14="http://schemas.microsoft.com/office/powerpoint/2010/main" val="121124520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Do the Kids Products contain sugar? </a:t>
            </a:r>
          </a:p>
        </p:txBody>
      </p:sp>
    </p:spTree>
    <p:extLst>
      <p:ext uri="{BB962C8B-B14F-4D97-AF65-F5344CB8AC3E}">
        <p14:creationId xmlns:p14="http://schemas.microsoft.com/office/powerpoint/2010/main" val="3200211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Are your products reviewed through a 3</a:t>
            </a:r>
            <a:r>
              <a:rPr lang="en-US" sz="3600" baseline="30000" dirty="0"/>
              <a:t>rd</a:t>
            </a:r>
            <a:r>
              <a:rPr lang="en-US" sz="3600" dirty="0"/>
              <a:t> party? </a:t>
            </a:r>
          </a:p>
        </p:txBody>
      </p:sp>
    </p:spTree>
    <p:extLst>
      <p:ext uri="{BB962C8B-B14F-4D97-AF65-F5344CB8AC3E}">
        <p14:creationId xmlns:p14="http://schemas.microsoft.com/office/powerpoint/2010/main" val="1161063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What is the source of your protein in the GBX Protein product? </a:t>
            </a:r>
          </a:p>
        </p:txBody>
      </p:sp>
    </p:spTree>
    <p:extLst>
      <p:ext uri="{BB962C8B-B14F-4D97-AF65-F5344CB8AC3E}">
        <p14:creationId xmlns:p14="http://schemas.microsoft.com/office/powerpoint/2010/main" val="8181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What is the difference between probiotic strains in the </a:t>
            </a:r>
            <a:r>
              <a:rPr lang="en-US" sz="3600" dirty="0" err="1"/>
              <a:t>MentaBiotics</a:t>
            </a:r>
            <a:r>
              <a:rPr lang="en-US" sz="3600" dirty="0"/>
              <a:t> vs Probiotics? </a:t>
            </a:r>
          </a:p>
        </p:txBody>
      </p:sp>
    </p:spTree>
    <p:extLst>
      <p:ext uri="{BB962C8B-B14F-4D97-AF65-F5344CB8AC3E}">
        <p14:creationId xmlns:p14="http://schemas.microsoft.com/office/powerpoint/2010/main" val="2764730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Does Sleep+ contain melatonin? </a:t>
            </a:r>
          </a:p>
        </p:txBody>
      </p:sp>
    </p:spTree>
    <p:extLst>
      <p:ext uri="{BB962C8B-B14F-4D97-AF65-F5344CB8AC3E}">
        <p14:creationId xmlns:p14="http://schemas.microsoft.com/office/powerpoint/2010/main" val="4290343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What products could help with someone who feels like a 10+ and has nothing “wrong?”</a:t>
            </a:r>
          </a:p>
        </p:txBody>
      </p:sp>
    </p:spTree>
    <p:extLst>
      <p:ext uri="{BB962C8B-B14F-4D97-AF65-F5344CB8AC3E}">
        <p14:creationId xmlns:p14="http://schemas.microsoft.com/office/powerpoint/2010/main" val="353966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Do you have clinical studies on your products? </a:t>
            </a:r>
          </a:p>
          <a:p>
            <a:pPr lvl="2" algn="ctr"/>
            <a:endParaRPr lang="en-US" sz="3600" dirty="0"/>
          </a:p>
        </p:txBody>
      </p:sp>
    </p:spTree>
    <p:extLst>
      <p:ext uri="{BB962C8B-B14F-4D97-AF65-F5344CB8AC3E}">
        <p14:creationId xmlns:p14="http://schemas.microsoft.com/office/powerpoint/2010/main" val="2743073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Do any of your products contain prebiotics? </a:t>
            </a:r>
          </a:p>
        </p:txBody>
      </p:sp>
    </p:spTree>
    <p:extLst>
      <p:ext uri="{BB962C8B-B14F-4D97-AF65-F5344CB8AC3E}">
        <p14:creationId xmlns:p14="http://schemas.microsoft.com/office/powerpoint/2010/main" val="2562343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Why does your </a:t>
            </a:r>
            <a:r>
              <a:rPr lang="en-US" sz="3600" dirty="0" err="1"/>
              <a:t>MentaBiotics</a:t>
            </a:r>
            <a:r>
              <a:rPr lang="en-US" sz="3600" dirty="0"/>
              <a:t> have the label, “Contains Soy and Dairy?”</a:t>
            </a:r>
          </a:p>
        </p:txBody>
      </p:sp>
    </p:spTree>
    <p:extLst>
      <p:ext uri="{BB962C8B-B14F-4D97-AF65-F5344CB8AC3E}">
        <p14:creationId xmlns:p14="http://schemas.microsoft.com/office/powerpoint/2010/main" val="1724130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Am I supposed to lose weight immediately with your products? </a:t>
            </a:r>
          </a:p>
        </p:txBody>
      </p:sp>
    </p:spTree>
    <p:extLst>
      <p:ext uri="{BB962C8B-B14F-4D97-AF65-F5344CB8AC3E}">
        <p14:creationId xmlns:p14="http://schemas.microsoft.com/office/powerpoint/2010/main" val="374448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r>
              <a:rPr lang="en-US" dirty="0"/>
              <a:t>What resources do we have? </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672046"/>
            <a:ext cx="11029615" cy="3469927"/>
          </a:xfrm>
        </p:spPr>
        <p:txBody>
          <a:bodyPr/>
          <a:lstStyle/>
          <a:p>
            <a:pPr marL="285750" indent="-285750">
              <a:buFontTx/>
              <a:buChar char="-"/>
            </a:pPr>
            <a:r>
              <a:rPr lang="en-US" dirty="0"/>
              <a:t>Info center (Corporate website + builder)</a:t>
            </a:r>
          </a:p>
          <a:p>
            <a:pPr marL="285750" indent="-285750">
              <a:buFontTx/>
              <a:buChar char="-"/>
            </a:pPr>
            <a:r>
              <a:rPr lang="en-US" dirty="0"/>
              <a:t>Product info pages</a:t>
            </a:r>
          </a:p>
          <a:p>
            <a:pPr marL="742950" lvl="1" indent="-285750">
              <a:buFontTx/>
              <a:buChar char="-"/>
            </a:pPr>
            <a:r>
              <a:rPr lang="en-US" dirty="0"/>
              <a:t>Summary of product details with highlights, prices, PV, and overarching purpose of the product. </a:t>
            </a:r>
          </a:p>
          <a:p>
            <a:pPr marL="742950" lvl="1" indent="-285750">
              <a:buFontTx/>
              <a:buChar char="-"/>
            </a:pPr>
            <a:r>
              <a:rPr lang="en-US" dirty="0"/>
              <a:t>Answers the, “What does this product do? What does it cost?”</a:t>
            </a:r>
          </a:p>
          <a:p>
            <a:pPr marL="285750" indent="-285750">
              <a:buFontTx/>
              <a:buChar char="-"/>
            </a:pPr>
            <a:r>
              <a:rPr lang="en-US" dirty="0"/>
              <a:t>Technical data sheets</a:t>
            </a:r>
          </a:p>
          <a:p>
            <a:pPr marL="742950" lvl="1" indent="-285750">
              <a:buFontTx/>
              <a:buChar char="-"/>
            </a:pPr>
            <a:r>
              <a:rPr lang="en-US" dirty="0"/>
              <a:t>Details of products with specific purposes of each, how each highlighted ingredient works, and the associated studies that were done on the ingredients within the product, or on the final product itself. </a:t>
            </a:r>
          </a:p>
          <a:p>
            <a:pPr marL="742950" lvl="1" indent="-285750">
              <a:buFontTx/>
              <a:buChar char="-"/>
            </a:pPr>
            <a:r>
              <a:rPr lang="en-US" dirty="0"/>
              <a:t>Answers the, “ How does this product work? Why does it work? What ingredients do what? What studies were done on this product?” </a:t>
            </a:r>
          </a:p>
          <a:p>
            <a:pPr marL="742950" lvl="1" indent="-285750">
              <a:buFontTx/>
              <a:buChar char="-"/>
            </a:pPr>
            <a:endParaRPr lang="en-US" dirty="0"/>
          </a:p>
          <a:p>
            <a:pPr marL="285750" indent="-285750">
              <a:buFontTx/>
              <a:buChar char="-"/>
            </a:pPr>
            <a:endParaRPr lang="en-US" dirty="0"/>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37125498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I’ve been using the products for 10 days, how come I do not feel the benefits yet? </a:t>
            </a:r>
          </a:p>
        </p:txBody>
      </p:sp>
    </p:spTree>
    <p:extLst>
      <p:ext uri="{BB962C8B-B14F-4D97-AF65-F5344CB8AC3E}">
        <p14:creationId xmlns:p14="http://schemas.microsoft.com/office/powerpoint/2010/main" val="3590977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r>
              <a:rPr lang="en-US" dirty="0"/>
              <a:t>What resources do we have? </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672046"/>
            <a:ext cx="11029615" cy="3469927"/>
          </a:xfrm>
        </p:spPr>
        <p:txBody>
          <a:bodyPr>
            <a:normAutofit fontScale="92500" lnSpcReduction="10000"/>
          </a:bodyPr>
          <a:lstStyle/>
          <a:p>
            <a:pPr marL="742950" lvl="1" indent="-285750">
              <a:buFontTx/>
              <a:buChar char="-"/>
            </a:pPr>
            <a:r>
              <a:rPr lang="en-US" dirty="0"/>
              <a:t>Amare Product Usage Guide – </a:t>
            </a:r>
          </a:p>
          <a:p>
            <a:pPr marL="1200150" lvl="2" indent="-285750">
              <a:buFontTx/>
              <a:buChar char="-"/>
            </a:pPr>
            <a:r>
              <a:rPr lang="en-US" dirty="0"/>
              <a:t>Addresses, “When should I or how much of a product I should I take?”</a:t>
            </a:r>
          </a:p>
          <a:p>
            <a:pPr marL="742950" lvl="1" indent="-285750">
              <a:buFontTx/>
              <a:buChar char="-"/>
            </a:pPr>
            <a:r>
              <a:rPr lang="en-US" dirty="0"/>
              <a:t>Mental Wellness Tool Kit – </a:t>
            </a:r>
          </a:p>
          <a:p>
            <a:pPr marL="1200150" lvl="2" indent="-285750">
              <a:buFontTx/>
              <a:buChar char="-"/>
            </a:pPr>
            <a:r>
              <a:rPr lang="en-US" dirty="0"/>
              <a:t>This is a great tool that outlines comprehensive factors that play a role in mental wellness. It is simple, concise, and straight to the point!</a:t>
            </a:r>
          </a:p>
          <a:p>
            <a:pPr marL="742950" lvl="1" indent="-285750">
              <a:buFontTx/>
              <a:buChar char="-"/>
            </a:pPr>
            <a:r>
              <a:rPr lang="en-US" dirty="0"/>
              <a:t> Amare Quality Control – </a:t>
            </a:r>
          </a:p>
          <a:p>
            <a:pPr marL="1200150" lvl="2" indent="-285750">
              <a:buFontTx/>
              <a:buChar char="-"/>
            </a:pPr>
            <a:r>
              <a:rPr lang="en-US" dirty="0"/>
              <a:t>This highlights the questions about how our products are sourced, the process, and how we ensure that our products have the highest quality of material from the soil. </a:t>
            </a:r>
          </a:p>
          <a:p>
            <a:pPr marL="742950" lvl="1" indent="-285750">
              <a:buFontTx/>
              <a:buChar char="-"/>
            </a:pPr>
            <a:r>
              <a:rPr lang="en-US" dirty="0"/>
              <a:t>Natural Flavors Breakdown –</a:t>
            </a:r>
          </a:p>
          <a:p>
            <a:pPr marL="1200150" lvl="2" indent="-285750">
              <a:buFontTx/>
              <a:buChar char="-"/>
            </a:pPr>
            <a:r>
              <a:rPr lang="en-US" dirty="0"/>
              <a:t>This answers the question, “What are the natural flavors found in all of our products? Do you use, “Natural Flavors” as a way to hide ingredients?” OF COURSE NOT! </a:t>
            </a:r>
          </a:p>
        </p:txBody>
      </p:sp>
    </p:spTree>
    <p:extLst>
      <p:ext uri="{BB962C8B-B14F-4D97-AF65-F5344CB8AC3E}">
        <p14:creationId xmlns:p14="http://schemas.microsoft.com/office/powerpoint/2010/main" val="1063654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r>
              <a:rPr lang="en-US" dirty="0"/>
              <a:t>What resources do we have? </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454331"/>
            <a:ext cx="11029615" cy="4858920"/>
          </a:xfrm>
        </p:spPr>
        <p:txBody>
          <a:bodyPr>
            <a:normAutofit fontScale="85000" lnSpcReduction="20000"/>
          </a:bodyPr>
          <a:lstStyle/>
          <a:p>
            <a:pPr marL="742950" lvl="1" indent="-285750">
              <a:buFontTx/>
              <a:buChar char="-"/>
            </a:pPr>
            <a:r>
              <a:rPr lang="en-US" dirty="0"/>
              <a:t>Facebook Groups – </a:t>
            </a:r>
          </a:p>
          <a:p>
            <a:pPr marL="1200150" lvl="2" indent="-285750">
              <a:buFontTx/>
              <a:buChar char="-"/>
            </a:pPr>
            <a:r>
              <a:rPr lang="en-US" dirty="0"/>
              <a:t>We </a:t>
            </a:r>
            <a:r>
              <a:rPr lang="en-US" dirty="0" err="1"/>
              <a:t>FundaMental</a:t>
            </a:r>
            <a:r>
              <a:rPr lang="en-US" dirty="0"/>
              <a:t> Wellness (for product prospects)</a:t>
            </a:r>
            <a:br>
              <a:rPr lang="en-US" dirty="0"/>
            </a:br>
            <a:r>
              <a:rPr lang="en-US" dirty="0"/>
              <a:t>Mission Marketing (for business prospects)</a:t>
            </a:r>
            <a:br>
              <a:rPr lang="en-US" dirty="0"/>
            </a:br>
            <a:r>
              <a:rPr lang="en-US" dirty="0"/>
              <a:t>Reboot (all about Reboot+)</a:t>
            </a:r>
            <a:br>
              <a:rPr lang="en-US" dirty="0"/>
            </a:br>
            <a:r>
              <a:rPr lang="en-US" dirty="0"/>
              <a:t>A Team Wellness (for Wellness Partners)</a:t>
            </a:r>
          </a:p>
          <a:p>
            <a:pPr marL="742950" lvl="1" indent="-285750">
              <a:buFontTx/>
              <a:buChar char="-"/>
            </a:pPr>
            <a:r>
              <a:rPr lang="en-US" dirty="0"/>
              <a:t>Instagram Group – </a:t>
            </a:r>
          </a:p>
          <a:p>
            <a:pPr marL="1200150" lvl="2" indent="-285750">
              <a:buFontTx/>
              <a:buChar char="-"/>
            </a:pPr>
            <a:r>
              <a:rPr lang="en-US" dirty="0"/>
              <a:t>Shareable content, photos. (not a good resource)</a:t>
            </a:r>
          </a:p>
          <a:p>
            <a:pPr marL="742950" lvl="1" indent="-285750">
              <a:buFontTx/>
              <a:buChar char="-"/>
            </a:pPr>
            <a:r>
              <a:rPr lang="en-US" dirty="0"/>
              <a:t>BLOG – Recipe latest’s new, health and wellness </a:t>
            </a:r>
          </a:p>
          <a:p>
            <a:pPr marL="742950" lvl="1" indent="-285750">
              <a:buFontTx/>
              <a:buChar char="-"/>
            </a:pPr>
            <a:r>
              <a:rPr lang="en-US" dirty="0"/>
              <a:t>Zoom Calls</a:t>
            </a:r>
          </a:p>
          <a:p>
            <a:pPr marL="1200150" lvl="2" indent="-285750">
              <a:buFontTx/>
              <a:buChar char="-"/>
            </a:pPr>
            <a:r>
              <a:rPr lang="en-US" dirty="0"/>
              <a:t>This is located under “Our Community” and under Conference calls. </a:t>
            </a:r>
          </a:p>
          <a:p>
            <a:pPr marL="1200150" lvl="2" indent="-285750">
              <a:buFontTx/>
              <a:buChar char="-"/>
            </a:pPr>
            <a:r>
              <a:rPr lang="en-US" dirty="0">
                <a:hlinkClick r:id="rId2"/>
              </a:rPr>
              <a:t>https://www.amare.com/corporate/en-us/home/conferencecalls</a:t>
            </a:r>
            <a:endParaRPr lang="en-US" dirty="0"/>
          </a:p>
          <a:p>
            <a:pPr marL="742950" lvl="1" indent="-285750">
              <a:buFontTx/>
              <a:buChar char="-"/>
            </a:pPr>
            <a:r>
              <a:rPr lang="en-US" dirty="0">
                <a:hlinkClick r:id="rId3"/>
              </a:rPr>
              <a:t>ProductQuestions@Amare.com</a:t>
            </a:r>
            <a:endParaRPr lang="en-US" dirty="0"/>
          </a:p>
          <a:p>
            <a:pPr marL="1200150" lvl="2" indent="-285750">
              <a:buFontTx/>
              <a:buChar char="-"/>
            </a:pPr>
            <a:r>
              <a:rPr lang="en-US" dirty="0"/>
              <a:t>This email is monitored by Shawn and I for product specific requests. We generally require a 24-72 </a:t>
            </a:r>
            <a:r>
              <a:rPr lang="en-US" dirty="0" err="1"/>
              <a:t>hr</a:t>
            </a:r>
            <a:r>
              <a:rPr lang="en-US" dirty="0"/>
              <a:t> response time to address questions!</a:t>
            </a:r>
          </a:p>
          <a:p>
            <a:pPr marL="742950" lvl="1" indent="-285750">
              <a:buFontTx/>
              <a:buChar char="-"/>
            </a:pPr>
            <a:r>
              <a:rPr lang="en-US" dirty="0">
                <a:solidFill>
                  <a:schemeClr val="bg1"/>
                </a:solidFill>
              </a:rPr>
              <a:t>Customer Experience Line – </a:t>
            </a:r>
          </a:p>
          <a:p>
            <a:pPr marL="1200150" lvl="2" indent="-285750">
              <a:buFontTx/>
              <a:buChar char="-"/>
            </a:pPr>
            <a:r>
              <a:rPr lang="en-US" dirty="0">
                <a:solidFill>
                  <a:schemeClr val="bg1"/>
                </a:solidFill>
                <a:hlinkClick r:id="rId4">
                  <a:extLst>
                    <a:ext uri="{A12FA001-AC4F-418D-AE19-62706E023703}">
                      <ahyp:hlinkClr xmlns:ahyp="http://schemas.microsoft.com/office/drawing/2018/hyperlinkcolor" val="tx"/>
                    </a:ext>
                  </a:extLst>
                </a:hlinkClick>
              </a:rPr>
              <a:t>https://www.amare.com/corporate/en-us/contact-us#wellnessPartners</a:t>
            </a:r>
            <a:endParaRPr lang="en-US" dirty="0">
              <a:solidFill>
                <a:schemeClr val="bg1"/>
              </a:solidFill>
            </a:endParaRPr>
          </a:p>
          <a:p>
            <a:pPr marL="1200150" lvl="2" indent="-285750">
              <a:buFontTx/>
              <a:buChar char="-"/>
            </a:pPr>
            <a:r>
              <a:rPr lang="en-US" dirty="0">
                <a:solidFill>
                  <a:schemeClr val="bg1"/>
                </a:solidFill>
              </a:rPr>
              <a:t>18888988551</a:t>
            </a:r>
          </a:p>
          <a:p>
            <a:pPr marL="1200150" lvl="2" indent="-285750">
              <a:buFontTx/>
              <a:buChar char="-"/>
            </a:pPr>
            <a:endParaRPr lang="en-US" dirty="0"/>
          </a:p>
        </p:txBody>
      </p:sp>
    </p:spTree>
    <p:extLst>
      <p:ext uri="{BB962C8B-B14F-4D97-AF65-F5344CB8AC3E}">
        <p14:creationId xmlns:p14="http://schemas.microsoft.com/office/powerpoint/2010/main" val="166342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Dr Shawn’s Website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marL="1485900" lvl="2" indent="-571500">
              <a:buFontTx/>
              <a:buChar char="-"/>
            </a:pPr>
            <a:r>
              <a:rPr lang="en-US" sz="3600" dirty="0">
                <a:hlinkClick r:id="rId2"/>
              </a:rPr>
              <a:t>https://bestfutureyou.com/</a:t>
            </a:r>
            <a:r>
              <a:rPr lang="en-US" sz="3600" dirty="0"/>
              <a:t> </a:t>
            </a:r>
          </a:p>
          <a:p>
            <a:pPr marL="1485900" lvl="2" indent="-571500">
              <a:buFontTx/>
              <a:buChar char="-"/>
            </a:pPr>
            <a:r>
              <a:rPr lang="en-US" sz="3600" dirty="0">
                <a:hlinkClick r:id="rId3"/>
              </a:rPr>
              <a:t>https://bestfutureyou.com/2018/07/05/amare-deep-dives/</a:t>
            </a:r>
            <a:endParaRPr lang="en-US" sz="3600" dirty="0"/>
          </a:p>
        </p:txBody>
      </p:sp>
    </p:spTree>
    <p:extLst>
      <p:ext uri="{BB962C8B-B14F-4D97-AF65-F5344CB8AC3E}">
        <p14:creationId xmlns:p14="http://schemas.microsoft.com/office/powerpoint/2010/main" val="238686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Where can I find testimonials? </a:t>
            </a:r>
          </a:p>
        </p:txBody>
      </p:sp>
    </p:spTree>
    <p:extLst>
      <p:ext uri="{BB962C8B-B14F-4D97-AF65-F5344CB8AC3E}">
        <p14:creationId xmlns:p14="http://schemas.microsoft.com/office/powerpoint/2010/main" val="260794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What is the difference between our Fundamentals System and our Kids Fundamentals? </a:t>
            </a:r>
          </a:p>
        </p:txBody>
      </p:sp>
    </p:spTree>
    <p:extLst>
      <p:ext uri="{BB962C8B-B14F-4D97-AF65-F5344CB8AC3E}">
        <p14:creationId xmlns:p14="http://schemas.microsoft.com/office/powerpoint/2010/main" val="2325153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87297"/>
            <a:ext cx="11029615" cy="3469927"/>
          </a:xfrm>
        </p:spPr>
        <p:txBody>
          <a:bodyPr>
            <a:normAutofit/>
          </a:bodyPr>
          <a:lstStyle/>
          <a:p>
            <a:pPr lvl="2" algn="ctr"/>
            <a:r>
              <a:rPr lang="en-US" sz="3600" dirty="0"/>
              <a:t>Why is </a:t>
            </a:r>
            <a:r>
              <a:rPr lang="en-US" sz="3600" dirty="0" err="1"/>
              <a:t>HempGBX</a:t>
            </a:r>
            <a:r>
              <a:rPr lang="en-US" sz="3600" dirty="0"/>
              <a:t>+ different than other Hemp Oils? </a:t>
            </a:r>
          </a:p>
        </p:txBody>
      </p:sp>
    </p:spTree>
    <p:extLst>
      <p:ext uri="{BB962C8B-B14F-4D97-AF65-F5344CB8AC3E}">
        <p14:creationId xmlns:p14="http://schemas.microsoft.com/office/powerpoint/2010/main" val="955187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64AC-D4F2-4C07-B065-2A6141B4CEA1}"/>
              </a:ext>
            </a:extLst>
          </p:cNvPr>
          <p:cNvSpPr>
            <a:spLocks noGrp="1"/>
          </p:cNvSpPr>
          <p:nvPr>
            <p:ph type="title"/>
          </p:nvPr>
        </p:nvSpPr>
        <p:spPr>
          <a:xfrm>
            <a:off x="398312" y="721904"/>
            <a:ext cx="11029615" cy="732427"/>
          </a:xfrm>
        </p:spPr>
        <p:txBody>
          <a:bodyPr/>
          <a:lstStyle/>
          <a:p>
            <a:pPr algn="ctr"/>
            <a:r>
              <a:rPr lang="en-US" dirty="0"/>
              <a:t>		TOP 15 QUESTIONS WE RECEIVE</a:t>
            </a:r>
          </a:p>
        </p:txBody>
      </p:sp>
      <p:sp>
        <p:nvSpPr>
          <p:cNvPr id="3" name="Text Placeholder 2">
            <a:extLst>
              <a:ext uri="{FF2B5EF4-FFF2-40B4-BE49-F238E27FC236}">
                <a16:creationId xmlns:a16="http://schemas.microsoft.com/office/drawing/2014/main" id="{70EAE085-10BC-476C-954D-D51BBFD227AD}"/>
              </a:ext>
            </a:extLst>
          </p:cNvPr>
          <p:cNvSpPr>
            <a:spLocks noGrp="1"/>
          </p:cNvSpPr>
          <p:nvPr>
            <p:ph type="body" idx="1"/>
          </p:nvPr>
        </p:nvSpPr>
        <p:spPr>
          <a:xfrm>
            <a:off x="581192" y="1767841"/>
            <a:ext cx="11029615" cy="3469927"/>
          </a:xfrm>
        </p:spPr>
        <p:txBody>
          <a:bodyPr>
            <a:normAutofit/>
          </a:bodyPr>
          <a:lstStyle/>
          <a:p>
            <a:pPr lvl="2" algn="ctr"/>
            <a:r>
              <a:rPr lang="en-US" sz="3600" dirty="0"/>
              <a:t>How does </a:t>
            </a:r>
            <a:r>
              <a:rPr lang="en-US" sz="3600" dirty="0" err="1"/>
              <a:t>MentaHeart</a:t>
            </a:r>
            <a:r>
              <a:rPr lang="en-US" sz="3600" dirty="0"/>
              <a:t> help with the gut brain axis? </a:t>
            </a:r>
          </a:p>
        </p:txBody>
      </p:sp>
    </p:spTree>
    <p:extLst>
      <p:ext uri="{BB962C8B-B14F-4D97-AF65-F5344CB8AC3E}">
        <p14:creationId xmlns:p14="http://schemas.microsoft.com/office/powerpoint/2010/main" val="995156248"/>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2B24"/>
      </a:dk2>
      <a:lt2>
        <a:srgbClr val="E2E8E4"/>
      </a:lt2>
      <a:accent1>
        <a:srgbClr val="C696B3"/>
      </a:accent1>
      <a:accent2>
        <a:srgbClr val="BA7F8A"/>
      </a:accent2>
      <a:accent3>
        <a:srgbClr val="C39B8F"/>
      </a:accent3>
      <a:accent4>
        <a:srgbClr val="B5A17C"/>
      </a:accent4>
      <a:accent5>
        <a:srgbClr val="A3A67E"/>
      </a:accent5>
      <a:accent6>
        <a:srgbClr val="92AC76"/>
      </a:accent6>
      <a:hlink>
        <a:srgbClr val="558D6C"/>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TotalTime>
  <Words>2284</Words>
  <Application>Microsoft Office PowerPoint</Application>
  <PresentationFormat>Widescreen</PresentationFormat>
  <Paragraphs>111</Paragraphs>
  <Slides>20</Slides>
  <Notes>16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DividendVTI</vt:lpstr>
      <vt:lpstr>Resources DEEP DIVE w/ Q&amp;A </vt:lpstr>
      <vt:lpstr>What resources do we have? </vt:lpstr>
      <vt:lpstr>What resources do we have? </vt:lpstr>
      <vt:lpstr>What resources do we have? </vt:lpstr>
      <vt:lpstr>Dr Shawn’s Website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lpstr>  TOP 15 QUESTIONS WE RECEIVE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Resources and Q&amp;A Session</dc:title>
  <dc:creator>Michael Quach</dc:creator>
  <cp:lastModifiedBy>Michael Quach</cp:lastModifiedBy>
  <cp:revision>17</cp:revision>
  <dcterms:created xsi:type="dcterms:W3CDTF">2019-11-04T21:50:46Z</dcterms:created>
  <dcterms:modified xsi:type="dcterms:W3CDTF">2019-11-12T18:14:52Z</dcterms:modified>
</cp:coreProperties>
</file>