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2"/>
  </p:notesMasterIdLst>
  <p:handoutMasterIdLst>
    <p:handoutMasterId r:id="rId73"/>
  </p:handoutMasterIdLst>
  <p:sldIdLst>
    <p:sldId id="256" r:id="rId2"/>
    <p:sldId id="904" r:id="rId3"/>
    <p:sldId id="905" r:id="rId4"/>
    <p:sldId id="906" r:id="rId5"/>
    <p:sldId id="907" r:id="rId6"/>
    <p:sldId id="908" r:id="rId7"/>
    <p:sldId id="909" r:id="rId8"/>
    <p:sldId id="910" r:id="rId9"/>
    <p:sldId id="890" r:id="rId10"/>
    <p:sldId id="884" r:id="rId11"/>
    <p:sldId id="911" r:id="rId12"/>
    <p:sldId id="764" r:id="rId13"/>
    <p:sldId id="757" r:id="rId14"/>
    <p:sldId id="330" r:id="rId15"/>
    <p:sldId id="869" r:id="rId16"/>
    <p:sldId id="597" r:id="rId17"/>
    <p:sldId id="667" r:id="rId18"/>
    <p:sldId id="870" r:id="rId19"/>
    <p:sldId id="602" r:id="rId20"/>
    <p:sldId id="872" r:id="rId21"/>
    <p:sldId id="336" r:id="rId22"/>
    <p:sldId id="439" r:id="rId23"/>
    <p:sldId id="765" r:id="rId24"/>
    <p:sldId id="882" r:id="rId25"/>
    <p:sldId id="837" r:id="rId26"/>
    <p:sldId id="262" r:id="rId27"/>
    <p:sldId id="264" r:id="rId28"/>
    <p:sldId id="581" r:id="rId29"/>
    <p:sldId id="359" r:id="rId30"/>
    <p:sldId id="727" r:id="rId31"/>
    <p:sldId id="672" r:id="rId32"/>
    <p:sldId id="396" r:id="rId33"/>
    <p:sldId id="340" r:id="rId34"/>
    <p:sldId id="848" r:id="rId35"/>
    <p:sldId id="849" r:id="rId36"/>
    <p:sldId id="900" r:id="rId37"/>
    <p:sldId id="901" r:id="rId38"/>
    <p:sldId id="347" r:id="rId39"/>
    <p:sldId id="670" r:id="rId40"/>
    <p:sldId id="671" r:id="rId41"/>
    <p:sldId id="873" r:id="rId42"/>
    <p:sldId id="899" r:id="rId43"/>
    <p:sldId id="319" r:id="rId44"/>
    <p:sldId id="902" r:id="rId45"/>
    <p:sldId id="282" r:id="rId46"/>
    <p:sldId id="369" r:id="rId47"/>
    <p:sldId id="370" r:id="rId48"/>
    <p:sldId id="308" r:id="rId49"/>
    <p:sldId id="345" r:id="rId50"/>
    <p:sldId id="850" r:id="rId51"/>
    <p:sldId id="772" r:id="rId52"/>
    <p:sldId id="341" r:id="rId53"/>
    <p:sldId id="886" r:id="rId54"/>
    <p:sldId id="281" r:id="rId55"/>
    <p:sldId id="285" r:id="rId56"/>
    <p:sldId id="893" r:id="rId57"/>
    <p:sldId id="894" r:id="rId58"/>
    <p:sldId id="895" r:id="rId59"/>
    <p:sldId id="889" r:id="rId60"/>
    <p:sldId id="891" r:id="rId61"/>
    <p:sldId id="875" r:id="rId62"/>
    <p:sldId id="857" r:id="rId63"/>
    <p:sldId id="855" r:id="rId64"/>
    <p:sldId id="633" r:id="rId65"/>
    <p:sldId id="892" r:id="rId66"/>
    <p:sldId id="313" r:id="rId67"/>
    <p:sldId id="317" r:id="rId68"/>
    <p:sldId id="318" r:id="rId69"/>
    <p:sldId id="903" r:id="rId70"/>
    <p:sldId id="260" r:id="rId7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F2A56"/>
    <a:srgbClr val="67478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241" autoAdjust="0"/>
    <p:restoredTop sz="75782"/>
  </p:normalViewPr>
  <p:slideViewPr>
    <p:cSldViewPr snapToGrid="0">
      <p:cViewPr varScale="1">
        <p:scale>
          <a:sx n="95" d="100"/>
          <a:sy n="95" d="100"/>
        </p:scale>
        <p:origin x="1656" y="184"/>
      </p:cViewPr>
      <p:guideLst/>
    </p:cSldViewPr>
  </p:slideViewPr>
  <p:outlineViewPr>
    <p:cViewPr>
      <p:scale>
        <a:sx n="33" d="100"/>
        <a:sy n="33" d="100"/>
      </p:scale>
      <p:origin x="0" y="0"/>
    </p:cViewPr>
  </p:outlineViewPr>
  <p:notesTextViewPr>
    <p:cViewPr>
      <p:scale>
        <a:sx n="125" d="100"/>
        <a:sy n="125" d="100"/>
      </p:scale>
      <p:origin x="0" y="0"/>
    </p:cViewPr>
  </p:notesTextViewPr>
  <p:sorterViewPr>
    <p:cViewPr>
      <p:scale>
        <a:sx n="66" d="100"/>
        <a:sy n="66" d="100"/>
      </p:scale>
      <p:origin x="0" y="0"/>
    </p:cViewPr>
  </p:sorterViewPr>
  <p:notesViewPr>
    <p:cSldViewPr snapToGrid="0">
      <p:cViewPr varScale="1">
        <p:scale>
          <a:sx n="87" d="100"/>
          <a:sy n="87" d="100"/>
        </p:scale>
        <p:origin x="3840" y="9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oleObject" Target="file:////C:\Users\KentWood\AppData\Local\Packages\Microsoft.Office.Desktop_8wekyb3d8bbwe\AC\INetCache\Content.Outlook\Y9KTCV45\Amare%20Sales%20Trend%202019.xlsx" TargetMode="External"/><Relationship Id="rId2" Type="http://schemas.microsoft.com/office/2011/relationships/chartColorStyle" Target="colors7.xml"/><Relationship Id="rId1" Type="http://schemas.microsoft.com/office/2011/relationships/chartStyle" Target="style7.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Overall</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preSupp</c:v>
                </c:pt>
              </c:strCache>
            </c:strRef>
          </c:tx>
          <c:spPr>
            <a:solidFill>
              <a:schemeClr val="accent1"/>
            </a:solidFill>
            <a:ln>
              <a:noFill/>
            </a:ln>
            <a:effectLst/>
          </c:spPr>
          <c:invertIfNegative val="0"/>
          <c:cat>
            <c:numRef>
              <c:f>Sheet1!$A$2</c:f>
              <c:numCache>
                <c:formatCode>General</c:formatCode>
                <c:ptCount val="1"/>
              </c:numCache>
            </c:numRef>
          </c:cat>
          <c:val>
            <c:numRef>
              <c:f>Sheet1!$B$2</c:f>
              <c:numCache>
                <c:formatCode>General</c:formatCode>
                <c:ptCount val="1"/>
                <c:pt idx="0">
                  <c:v>47.5</c:v>
                </c:pt>
              </c:numCache>
            </c:numRef>
          </c:val>
          <c:extLst>
            <c:ext xmlns:c16="http://schemas.microsoft.com/office/drawing/2014/chart" uri="{C3380CC4-5D6E-409C-BE32-E72D297353CC}">
              <c16:uniqueId val="{00000000-901F-ED4A-87C6-3E347A6CC908}"/>
            </c:ext>
          </c:extLst>
        </c:ser>
        <c:ser>
          <c:idx val="1"/>
          <c:order val="1"/>
          <c:tx>
            <c:strRef>
              <c:f>Sheet1!$C$1</c:f>
              <c:strCache>
                <c:ptCount val="1"/>
                <c:pt idx="0">
                  <c:v>postSupp</c:v>
                </c:pt>
              </c:strCache>
            </c:strRef>
          </c:tx>
          <c:spPr>
            <a:solidFill>
              <a:schemeClr val="accent2"/>
            </a:solidFill>
            <a:ln>
              <a:noFill/>
            </a:ln>
            <a:effectLst/>
          </c:spPr>
          <c:invertIfNegative val="0"/>
          <c:cat>
            <c:numRef>
              <c:f>Sheet1!$A$2</c:f>
              <c:numCache>
                <c:formatCode>General</c:formatCode>
                <c:ptCount val="1"/>
              </c:numCache>
            </c:numRef>
          </c:cat>
          <c:val>
            <c:numRef>
              <c:f>Sheet1!$C$2</c:f>
              <c:numCache>
                <c:formatCode>General</c:formatCode>
                <c:ptCount val="1"/>
                <c:pt idx="0">
                  <c:v>58.2</c:v>
                </c:pt>
              </c:numCache>
            </c:numRef>
          </c:val>
          <c:extLst>
            <c:ext xmlns:c16="http://schemas.microsoft.com/office/drawing/2014/chart" uri="{C3380CC4-5D6E-409C-BE32-E72D297353CC}">
              <c16:uniqueId val="{00000001-901F-ED4A-87C6-3E347A6CC908}"/>
            </c:ext>
          </c:extLst>
        </c:ser>
        <c:dLbls>
          <c:showLegendKey val="0"/>
          <c:showVal val="0"/>
          <c:showCatName val="0"/>
          <c:showSerName val="0"/>
          <c:showPercent val="0"/>
          <c:showBubbleSize val="0"/>
        </c:dLbls>
        <c:gapWidth val="219"/>
        <c:overlap val="-27"/>
        <c:axId val="847641231"/>
        <c:axId val="847744863"/>
      </c:barChart>
      <c:catAx>
        <c:axId val="84764123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847744863"/>
        <c:crosses val="autoZero"/>
        <c:auto val="1"/>
        <c:lblAlgn val="ctr"/>
        <c:lblOffset val="100"/>
        <c:noMultiLvlLbl val="0"/>
      </c:catAx>
      <c:valAx>
        <c:axId val="847744863"/>
        <c:scaling>
          <c:orientation val="minMax"/>
          <c:min val="2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84764123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PNS tone</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preSupp</c:v>
                </c:pt>
              </c:strCache>
            </c:strRef>
          </c:tx>
          <c:spPr>
            <a:solidFill>
              <a:schemeClr val="accent1"/>
            </a:solidFill>
            <a:ln>
              <a:noFill/>
            </a:ln>
            <a:effectLst/>
          </c:spPr>
          <c:invertIfNegative val="0"/>
          <c:cat>
            <c:numRef>
              <c:f>Sheet1!$A$2</c:f>
              <c:numCache>
                <c:formatCode>General</c:formatCode>
                <c:ptCount val="1"/>
              </c:numCache>
            </c:numRef>
          </c:cat>
          <c:val>
            <c:numRef>
              <c:f>Sheet1!$B$2</c:f>
              <c:numCache>
                <c:formatCode>General</c:formatCode>
                <c:ptCount val="1"/>
                <c:pt idx="0">
                  <c:v>3.7</c:v>
                </c:pt>
              </c:numCache>
            </c:numRef>
          </c:val>
          <c:extLst>
            <c:ext xmlns:c16="http://schemas.microsoft.com/office/drawing/2014/chart" uri="{C3380CC4-5D6E-409C-BE32-E72D297353CC}">
              <c16:uniqueId val="{00000000-3EB2-9B4E-B0AD-70327522A206}"/>
            </c:ext>
          </c:extLst>
        </c:ser>
        <c:ser>
          <c:idx val="1"/>
          <c:order val="1"/>
          <c:tx>
            <c:strRef>
              <c:f>Sheet1!$C$1</c:f>
              <c:strCache>
                <c:ptCount val="1"/>
                <c:pt idx="0">
                  <c:v>postSupp</c:v>
                </c:pt>
              </c:strCache>
            </c:strRef>
          </c:tx>
          <c:spPr>
            <a:solidFill>
              <a:schemeClr val="accent2"/>
            </a:solidFill>
            <a:ln>
              <a:noFill/>
            </a:ln>
            <a:effectLst/>
          </c:spPr>
          <c:invertIfNegative val="0"/>
          <c:cat>
            <c:numRef>
              <c:f>Sheet1!$A$2</c:f>
              <c:numCache>
                <c:formatCode>General</c:formatCode>
                <c:ptCount val="1"/>
              </c:numCache>
            </c:numRef>
          </c:cat>
          <c:val>
            <c:numRef>
              <c:f>Sheet1!$C$2</c:f>
              <c:numCache>
                <c:formatCode>General</c:formatCode>
                <c:ptCount val="1"/>
                <c:pt idx="0">
                  <c:v>4.4000000000000004</c:v>
                </c:pt>
              </c:numCache>
            </c:numRef>
          </c:val>
          <c:extLst>
            <c:ext xmlns:c16="http://schemas.microsoft.com/office/drawing/2014/chart" uri="{C3380CC4-5D6E-409C-BE32-E72D297353CC}">
              <c16:uniqueId val="{00000001-3EB2-9B4E-B0AD-70327522A206}"/>
            </c:ext>
          </c:extLst>
        </c:ser>
        <c:dLbls>
          <c:showLegendKey val="0"/>
          <c:showVal val="0"/>
          <c:showCatName val="0"/>
          <c:showSerName val="0"/>
          <c:showPercent val="0"/>
          <c:showBubbleSize val="0"/>
        </c:dLbls>
        <c:gapWidth val="219"/>
        <c:overlap val="-27"/>
        <c:axId val="788784735"/>
        <c:axId val="848090591"/>
      </c:barChart>
      <c:catAx>
        <c:axId val="78878473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848090591"/>
        <c:crosses val="autoZero"/>
        <c:auto val="1"/>
        <c:lblAlgn val="ctr"/>
        <c:lblOffset val="100"/>
        <c:noMultiLvlLbl val="0"/>
      </c:catAx>
      <c:valAx>
        <c:axId val="848090591"/>
        <c:scaling>
          <c:orientation val="minMax"/>
          <c:max val="5"/>
          <c:min val="3"/>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788784735"/>
        <c:crosses val="autoZero"/>
        <c:crossBetween val="between"/>
        <c:majorUnit val="0.5"/>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Well-Being</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preSupp</c:v>
                </c:pt>
              </c:strCache>
            </c:strRef>
          </c:tx>
          <c:spPr>
            <a:solidFill>
              <a:schemeClr val="accent1"/>
            </a:solidFill>
            <a:ln>
              <a:noFill/>
            </a:ln>
            <a:effectLst/>
          </c:spPr>
          <c:invertIfNegative val="0"/>
          <c:cat>
            <c:numRef>
              <c:f>Sheet1!$A$2</c:f>
              <c:numCache>
                <c:formatCode>General</c:formatCode>
                <c:ptCount val="1"/>
              </c:numCache>
            </c:numRef>
          </c:cat>
          <c:val>
            <c:numRef>
              <c:f>Sheet1!$B$2</c:f>
              <c:numCache>
                <c:formatCode>General</c:formatCode>
                <c:ptCount val="1"/>
                <c:pt idx="0">
                  <c:v>129</c:v>
                </c:pt>
              </c:numCache>
            </c:numRef>
          </c:val>
          <c:extLst>
            <c:ext xmlns:c16="http://schemas.microsoft.com/office/drawing/2014/chart" uri="{C3380CC4-5D6E-409C-BE32-E72D297353CC}">
              <c16:uniqueId val="{00000000-901F-ED4A-87C6-3E347A6CC908}"/>
            </c:ext>
          </c:extLst>
        </c:ser>
        <c:ser>
          <c:idx val="1"/>
          <c:order val="1"/>
          <c:tx>
            <c:strRef>
              <c:f>Sheet1!$C$1</c:f>
              <c:strCache>
                <c:ptCount val="1"/>
                <c:pt idx="0">
                  <c:v>postSupp</c:v>
                </c:pt>
              </c:strCache>
            </c:strRef>
          </c:tx>
          <c:spPr>
            <a:solidFill>
              <a:schemeClr val="accent2"/>
            </a:solidFill>
            <a:ln>
              <a:noFill/>
            </a:ln>
            <a:effectLst/>
          </c:spPr>
          <c:invertIfNegative val="0"/>
          <c:cat>
            <c:numRef>
              <c:f>Sheet1!$A$2</c:f>
              <c:numCache>
                <c:formatCode>General</c:formatCode>
                <c:ptCount val="1"/>
              </c:numCache>
            </c:numRef>
          </c:cat>
          <c:val>
            <c:numRef>
              <c:f>Sheet1!$C$2</c:f>
              <c:numCache>
                <c:formatCode>General</c:formatCode>
                <c:ptCount val="1"/>
                <c:pt idx="0">
                  <c:v>99</c:v>
                </c:pt>
              </c:numCache>
            </c:numRef>
          </c:val>
          <c:extLst>
            <c:ext xmlns:c16="http://schemas.microsoft.com/office/drawing/2014/chart" uri="{C3380CC4-5D6E-409C-BE32-E72D297353CC}">
              <c16:uniqueId val="{00000001-901F-ED4A-87C6-3E347A6CC908}"/>
            </c:ext>
          </c:extLst>
        </c:ser>
        <c:dLbls>
          <c:showLegendKey val="0"/>
          <c:showVal val="0"/>
          <c:showCatName val="0"/>
          <c:showSerName val="0"/>
          <c:showPercent val="0"/>
          <c:showBubbleSize val="0"/>
        </c:dLbls>
        <c:gapWidth val="219"/>
        <c:overlap val="-27"/>
        <c:axId val="847641231"/>
        <c:axId val="847744863"/>
      </c:barChart>
      <c:catAx>
        <c:axId val="84764123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847744863"/>
        <c:crosses val="autoZero"/>
        <c:auto val="1"/>
        <c:lblAlgn val="ctr"/>
        <c:lblOffset val="100"/>
        <c:noMultiLvlLbl val="0"/>
      </c:catAx>
      <c:valAx>
        <c:axId val="847744863"/>
        <c:scaling>
          <c:orientation val="minMax"/>
          <c:min val="2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84764123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Mood States</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preSupp</c:v>
                </c:pt>
              </c:strCache>
            </c:strRef>
          </c:tx>
          <c:spPr>
            <a:solidFill>
              <a:schemeClr val="accent1"/>
            </a:solidFill>
            <a:ln>
              <a:noFill/>
            </a:ln>
            <a:effectLst/>
          </c:spPr>
          <c:invertIfNegative val="0"/>
          <c:cat>
            <c:strRef>
              <c:f>Sheet1!$A$2:$A$7</c:f>
              <c:strCache>
                <c:ptCount val="6"/>
                <c:pt idx="0">
                  <c:v>Tension</c:v>
                </c:pt>
                <c:pt idx="1">
                  <c:v>Depression</c:v>
                </c:pt>
                <c:pt idx="2">
                  <c:v>Anger</c:v>
                </c:pt>
                <c:pt idx="3">
                  <c:v>Fatigue</c:v>
                </c:pt>
                <c:pt idx="4">
                  <c:v>Confusion</c:v>
                </c:pt>
                <c:pt idx="5">
                  <c:v>Vigor</c:v>
                </c:pt>
              </c:strCache>
            </c:strRef>
          </c:cat>
          <c:val>
            <c:numRef>
              <c:f>Sheet1!$B$2:$B$7</c:f>
              <c:numCache>
                <c:formatCode>General</c:formatCode>
                <c:ptCount val="6"/>
                <c:pt idx="0">
                  <c:v>11</c:v>
                </c:pt>
                <c:pt idx="1">
                  <c:v>9</c:v>
                </c:pt>
                <c:pt idx="2">
                  <c:v>10</c:v>
                </c:pt>
                <c:pt idx="3">
                  <c:v>9</c:v>
                </c:pt>
                <c:pt idx="4">
                  <c:v>6</c:v>
                </c:pt>
                <c:pt idx="5">
                  <c:v>18</c:v>
                </c:pt>
              </c:numCache>
            </c:numRef>
          </c:val>
          <c:extLst>
            <c:ext xmlns:c16="http://schemas.microsoft.com/office/drawing/2014/chart" uri="{C3380CC4-5D6E-409C-BE32-E72D297353CC}">
              <c16:uniqueId val="{00000000-3EB2-9B4E-B0AD-70327522A206}"/>
            </c:ext>
          </c:extLst>
        </c:ser>
        <c:ser>
          <c:idx val="1"/>
          <c:order val="1"/>
          <c:tx>
            <c:strRef>
              <c:f>Sheet1!$C$1</c:f>
              <c:strCache>
                <c:ptCount val="1"/>
                <c:pt idx="0">
                  <c:v>postSupp</c:v>
                </c:pt>
              </c:strCache>
            </c:strRef>
          </c:tx>
          <c:spPr>
            <a:solidFill>
              <a:schemeClr val="accent2"/>
            </a:solidFill>
            <a:ln>
              <a:noFill/>
            </a:ln>
            <a:effectLst/>
          </c:spPr>
          <c:invertIfNegative val="0"/>
          <c:cat>
            <c:strRef>
              <c:f>Sheet1!$A$2:$A$7</c:f>
              <c:strCache>
                <c:ptCount val="6"/>
                <c:pt idx="0">
                  <c:v>Tension</c:v>
                </c:pt>
                <c:pt idx="1">
                  <c:v>Depression</c:v>
                </c:pt>
                <c:pt idx="2">
                  <c:v>Anger</c:v>
                </c:pt>
                <c:pt idx="3">
                  <c:v>Fatigue</c:v>
                </c:pt>
                <c:pt idx="4">
                  <c:v>Confusion</c:v>
                </c:pt>
                <c:pt idx="5">
                  <c:v>Vigor</c:v>
                </c:pt>
              </c:strCache>
            </c:strRef>
          </c:cat>
          <c:val>
            <c:numRef>
              <c:f>Sheet1!$C$2:$C$7</c:f>
              <c:numCache>
                <c:formatCode>General</c:formatCode>
                <c:ptCount val="6"/>
                <c:pt idx="0">
                  <c:v>6</c:v>
                </c:pt>
                <c:pt idx="1">
                  <c:v>2</c:v>
                </c:pt>
                <c:pt idx="2">
                  <c:v>6</c:v>
                </c:pt>
                <c:pt idx="3">
                  <c:v>5</c:v>
                </c:pt>
                <c:pt idx="4">
                  <c:v>2</c:v>
                </c:pt>
                <c:pt idx="5">
                  <c:v>22</c:v>
                </c:pt>
              </c:numCache>
            </c:numRef>
          </c:val>
          <c:extLst>
            <c:ext xmlns:c16="http://schemas.microsoft.com/office/drawing/2014/chart" uri="{C3380CC4-5D6E-409C-BE32-E72D297353CC}">
              <c16:uniqueId val="{00000001-3EB2-9B4E-B0AD-70327522A206}"/>
            </c:ext>
          </c:extLst>
        </c:ser>
        <c:dLbls>
          <c:showLegendKey val="0"/>
          <c:showVal val="0"/>
          <c:showCatName val="0"/>
          <c:showSerName val="0"/>
          <c:showPercent val="0"/>
          <c:showBubbleSize val="0"/>
        </c:dLbls>
        <c:gapWidth val="219"/>
        <c:overlap val="-27"/>
        <c:axId val="788784735"/>
        <c:axId val="848090591"/>
      </c:barChart>
      <c:catAx>
        <c:axId val="78878473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848090591"/>
        <c:crosses val="autoZero"/>
        <c:auto val="1"/>
        <c:lblAlgn val="ctr"/>
        <c:lblOffset val="100"/>
        <c:noMultiLvlLbl val="0"/>
      </c:catAx>
      <c:valAx>
        <c:axId val="848090591"/>
        <c:scaling>
          <c:orientation val="minMax"/>
          <c:max val="23"/>
          <c:min val="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788784735"/>
        <c:crosses val="autoZero"/>
        <c:crossBetween val="between"/>
        <c:majorUnit val="5"/>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Attribute</c:v>
                </c:pt>
              </c:strCache>
            </c:strRef>
          </c:tx>
          <c:spPr>
            <a:solidFill>
              <a:schemeClr val="accent1"/>
            </a:solidFill>
            <a:ln>
              <a:noFill/>
            </a:ln>
            <a:effectLst/>
          </c:spPr>
          <c:invertIfNegative val="0"/>
          <c:dLbls>
            <c:dLbl>
              <c:idx val="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BDF3-C947-B03E-FBC7E72007A1}"/>
                </c:ext>
              </c:extLst>
            </c:dLbl>
            <c:dLbl>
              <c:idx val="1"/>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BDF3-C947-B03E-FBC7E72007A1}"/>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trendline>
            <c:spPr>
              <a:ln w="19050" cap="rnd">
                <a:solidFill>
                  <a:schemeClr val="accent1"/>
                </a:solidFill>
                <a:prstDash val="sysDot"/>
              </a:ln>
              <a:effectLst/>
            </c:spPr>
            <c:trendlineType val="linear"/>
            <c:dispRSqr val="0"/>
            <c:dispEq val="0"/>
          </c:trendline>
          <c:cat>
            <c:strRef>
              <c:f>Sheet1!$A$2:$A$3</c:f>
              <c:strCache>
                <c:ptCount val="2"/>
                <c:pt idx="0">
                  <c:v>Pre</c:v>
                </c:pt>
                <c:pt idx="1">
                  <c:v>Post</c:v>
                </c:pt>
              </c:strCache>
            </c:strRef>
          </c:cat>
          <c:val>
            <c:numRef>
              <c:f>Sheet1!$B$2:$B$3</c:f>
              <c:numCache>
                <c:formatCode>General</c:formatCode>
                <c:ptCount val="2"/>
                <c:pt idx="0">
                  <c:v>23.4</c:v>
                </c:pt>
                <c:pt idx="1">
                  <c:v>16.600000000000001</c:v>
                </c:pt>
              </c:numCache>
            </c:numRef>
          </c:val>
          <c:extLst>
            <c:ext xmlns:c16="http://schemas.microsoft.com/office/drawing/2014/chart" uri="{C3380CC4-5D6E-409C-BE32-E72D297353CC}">
              <c16:uniqueId val="{00000000-BDF3-C947-B03E-FBC7E72007A1}"/>
            </c:ext>
          </c:extLst>
        </c:ser>
        <c:dLbls>
          <c:showLegendKey val="0"/>
          <c:showVal val="0"/>
          <c:showCatName val="0"/>
          <c:showSerName val="0"/>
          <c:showPercent val="0"/>
          <c:showBubbleSize val="0"/>
        </c:dLbls>
        <c:gapWidth val="219"/>
        <c:overlap val="-27"/>
        <c:axId val="824286768"/>
        <c:axId val="824288400"/>
      </c:barChart>
      <c:catAx>
        <c:axId val="8242867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824288400"/>
        <c:crosses val="autoZero"/>
        <c:auto val="1"/>
        <c:lblAlgn val="ctr"/>
        <c:lblOffset val="100"/>
        <c:noMultiLvlLbl val="0"/>
      </c:catAx>
      <c:valAx>
        <c:axId val="82428840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82428676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Performance</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trendline>
            <c:spPr>
              <a:ln w="19050" cap="rnd">
                <a:solidFill>
                  <a:schemeClr val="accent1"/>
                </a:solidFill>
                <a:prstDash val="sysDot"/>
              </a:ln>
              <a:effectLst/>
            </c:spPr>
            <c:trendlineType val="linear"/>
            <c:dispRSqr val="0"/>
            <c:dispEq val="0"/>
          </c:trendline>
          <c:cat>
            <c:strRef>
              <c:f>Sheet1!$A$2:$A$3</c:f>
              <c:strCache>
                <c:ptCount val="2"/>
                <c:pt idx="0">
                  <c:v>Pre</c:v>
                </c:pt>
                <c:pt idx="1">
                  <c:v>Post</c:v>
                </c:pt>
              </c:strCache>
            </c:strRef>
          </c:cat>
          <c:val>
            <c:numRef>
              <c:f>Sheet1!$B$2:$B$3</c:f>
              <c:numCache>
                <c:formatCode>General</c:formatCode>
                <c:ptCount val="2"/>
                <c:pt idx="0">
                  <c:v>2.2400000000000002</c:v>
                </c:pt>
                <c:pt idx="1">
                  <c:v>1.83</c:v>
                </c:pt>
              </c:numCache>
            </c:numRef>
          </c:val>
          <c:extLst>
            <c:ext xmlns:c16="http://schemas.microsoft.com/office/drawing/2014/chart" uri="{C3380CC4-5D6E-409C-BE32-E72D297353CC}">
              <c16:uniqueId val="{00000000-EC6E-7D44-BC32-80849B4DF0E8}"/>
            </c:ext>
          </c:extLst>
        </c:ser>
        <c:dLbls>
          <c:showLegendKey val="0"/>
          <c:showVal val="0"/>
          <c:showCatName val="0"/>
          <c:showSerName val="0"/>
          <c:showPercent val="0"/>
          <c:showBubbleSize val="0"/>
        </c:dLbls>
        <c:gapWidth val="219"/>
        <c:overlap val="-27"/>
        <c:axId val="1030807296"/>
        <c:axId val="1031150800"/>
      </c:barChart>
      <c:catAx>
        <c:axId val="103080729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031150800"/>
        <c:crosses val="autoZero"/>
        <c:auto val="1"/>
        <c:lblAlgn val="ctr"/>
        <c:lblOffset val="100"/>
        <c:noMultiLvlLbl val="0"/>
      </c:catAx>
      <c:valAx>
        <c:axId val="103115080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03080729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1.6611902392848401E-2"/>
          <c:y val="3.62290520483107E-2"/>
          <c:w val="0.96677619521430302"/>
          <c:h val="0.91069966572280903"/>
        </c:manualLayout>
      </c:layout>
      <c:lineChart>
        <c:grouping val="standard"/>
        <c:varyColors val="0"/>
        <c:ser>
          <c:idx val="0"/>
          <c:order val="0"/>
          <c:spPr>
            <a:ln w="34925" cap="rnd">
              <a:solidFill>
                <a:schemeClr val="accent1"/>
              </a:solidFill>
              <a:round/>
            </a:ln>
            <a:effectLst>
              <a:outerShdw blurRad="57150" dist="19050" dir="5400000" algn="ctr" rotWithShape="0">
                <a:srgbClr val="000000">
                  <a:alpha val="63000"/>
                </a:srgbClr>
              </a:outerShdw>
            </a:effectLst>
          </c:spPr>
          <c:marker>
            <c:symbol val="none"/>
          </c:marker>
          <c:dPt>
            <c:idx val="23"/>
            <c:marker>
              <c:symbol val="none"/>
            </c:marker>
            <c:bubble3D val="0"/>
            <c:extLst>
              <c:ext xmlns:c16="http://schemas.microsoft.com/office/drawing/2014/chart" uri="{C3380CC4-5D6E-409C-BE32-E72D297353CC}">
                <c16:uniqueId val="{00000000-005C-4605-9EF5-3C4611FEA919}"/>
              </c:ext>
            </c:extLst>
          </c:dPt>
          <c:trendline>
            <c:spPr>
              <a:ln w="19050" cap="rnd">
                <a:solidFill>
                  <a:schemeClr val="accent1"/>
                </a:solidFill>
              </a:ln>
              <a:effectLst/>
            </c:spPr>
            <c:trendlineType val="linear"/>
            <c:dispRSqr val="0"/>
            <c:dispEq val="0"/>
          </c:trendline>
          <c:cat>
            <c:strRef>
              <c:f>Sheet1!$B$4:$AC$4</c:f>
              <c:strCache>
                <c:ptCount val="28"/>
                <c:pt idx="0">
                  <c:v>Sep</c:v>
                </c:pt>
                <c:pt idx="1">
                  <c:v>Oct</c:v>
                </c:pt>
                <c:pt idx="2">
                  <c:v>Nov</c:v>
                </c:pt>
                <c:pt idx="3">
                  <c:v>Dec</c:v>
                </c:pt>
                <c:pt idx="4">
                  <c:v>Jan</c:v>
                </c:pt>
                <c:pt idx="5">
                  <c:v>Feb</c:v>
                </c:pt>
                <c:pt idx="6">
                  <c:v>Mar</c:v>
                </c:pt>
                <c:pt idx="7">
                  <c:v>Apr</c:v>
                </c:pt>
                <c:pt idx="8">
                  <c:v>May</c:v>
                </c:pt>
                <c:pt idx="9">
                  <c:v>Jun</c:v>
                </c:pt>
                <c:pt idx="10">
                  <c:v>Jul</c:v>
                </c:pt>
                <c:pt idx="11">
                  <c:v>Aug</c:v>
                </c:pt>
                <c:pt idx="12">
                  <c:v>Sep</c:v>
                </c:pt>
                <c:pt idx="13">
                  <c:v>Oct</c:v>
                </c:pt>
                <c:pt idx="14">
                  <c:v>Nov</c:v>
                </c:pt>
                <c:pt idx="15">
                  <c:v>Dec</c:v>
                </c:pt>
                <c:pt idx="16">
                  <c:v>Jan</c:v>
                </c:pt>
                <c:pt idx="17">
                  <c:v>Feb</c:v>
                </c:pt>
                <c:pt idx="18">
                  <c:v>Mar</c:v>
                </c:pt>
                <c:pt idx="19">
                  <c:v>Apr</c:v>
                </c:pt>
                <c:pt idx="20">
                  <c:v>May</c:v>
                </c:pt>
                <c:pt idx="21">
                  <c:v>Jun</c:v>
                </c:pt>
                <c:pt idx="22">
                  <c:v>Jul</c:v>
                </c:pt>
                <c:pt idx="23">
                  <c:v>Aug</c:v>
                </c:pt>
                <c:pt idx="24">
                  <c:v>Sept</c:v>
                </c:pt>
                <c:pt idx="25">
                  <c:v>Oct</c:v>
                </c:pt>
                <c:pt idx="26">
                  <c:v>Nov</c:v>
                </c:pt>
                <c:pt idx="27">
                  <c:v>Dec</c:v>
                </c:pt>
              </c:strCache>
            </c:strRef>
          </c:cat>
          <c:val>
            <c:numRef>
              <c:f>Sheet1!$B$5:$AC$5</c:f>
              <c:numCache>
                <c:formatCode>General</c:formatCode>
                <c:ptCount val="28"/>
                <c:pt idx="0">
                  <c:v>273292</c:v>
                </c:pt>
                <c:pt idx="1">
                  <c:v>230189</c:v>
                </c:pt>
                <c:pt idx="2">
                  <c:v>274371</c:v>
                </c:pt>
                <c:pt idx="3">
                  <c:v>459570</c:v>
                </c:pt>
                <c:pt idx="4">
                  <c:v>369319</c:v>
                </c:pt>
                <c:pt idx="5">
                  <c:v>435120</c:v>
                </c:pt>
                <c:pt idx="6">
                  <c:v>502900</c:v>
                </c:pt>
                <c:pt idx="7">
                  <c:v>568831</c:v>
                </c:pt>
                <c:pt idx="8">
                  <c:v>656529</c:v>
                </c:pt>
                <c:pt idx="9">
                  <c:v>643218</c:v>
                </c:pt>
                <c:pt idx="10">
                  <c:v>651291</c:v>
                </c:pt>
                <c:pt idx="11">
                  <c:v>684843</c:v>
                </c:pt>
                <c:pt idx="12">
                  <c:v>754289</c:v>
                </c:pt>
                <c:pt idx="13">
                  <c:v>1070981.3600000001</c:v>
                </c:pt>
                <c:pt idx="14">
                  <c:v>1094693.23</c:v>
                </c:pt>
                <c:pt idx="15">
                  <c:v>1185744</c:v>
                </c:pt>
                <c:pt idx="16">
                  <c:v>1172749</c:v>
                </c:pt>
                <c:pt idx="17">
                  <c:v>1089317</c:v>
                </c:pt>
                <c:pt idx="18">
                  <c:v>1109411</c:v>
                </c:pt>
                <c:pt idx="19">
                  <c:v>1207860</c:v>
                </c:pt>
                <c:pt idx="20">
                  <c:v>1178629</c:v>
                </c:pt>
                <c:pt idx="21">
                  <c:v>1196473</c:v>
                </c:pt>
                <c:pt idx="22">
                  <c:v>1210915</c:v>
                </c:pt>
                <c:pt idx="23">
                  <c:v>1464057</c:v>
                </c:pt>
                <c:pt idx="24">
                  <c:v>1610462.7</c:v>
                </c:pt>
                <c:pt idx="25">
                  <c:v>1852032.105</c:v>
                </c:pt>
                <c:pt idx="26">
                  <c:v>1944633.71025</c:v>
                </c:pt>
                <c:pt idx="27">
                  <c:v>2041865.3957624999</c:v>
                </c:pt>
              </c:numCache>
            </c:numRef>
          </c:val>
          <c:smooth val="0"/>
          <c:extLst>
            <c:ext xmlns:c16="http://schemas.microsoft.com/office/drawing/2014/chart" uri="{C3380CC4-5D6E-409C-BE32-E72D297353CC}">
              <c16:uniqueId val="{00000002-005C-4605-9EF5-3C4611FEA919}"/>
            </c:ext>
          </c:extLst>
        </c:ser>
        <c:dLbls>
          <c:showLegendKey val="0"/>
          <c:showVal val="0"/>
          <c:showCatName val="0"/>
          <c:showSerName val="0"/>
          <c:showPercent val="0"/>
          <c:showBubbleSize val="0"/>
        </c:dLbls>
        <c:smooth val="0"/>
        <c:axId val="-1745967616"/>
        <c:axId val="-1745970720"/>
      </c:lineChart>
      <c:catAx>
        <c:axId val="-1745967616"/>
        <c:scaling>
          <c:orientation val="minMax"/>
        </c:scaling>
        <c:delete val="0"/>
        <c:axPos val="b"/>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745970720"/>
        <c:crosses val="autoZero"/>
        <c:auto val="1"/>
        <c:lblAlgn val="ctr"/>
        <c:lblOffset val="100"/>
        <c:noMultiLvlLbl val="0"/>
      </c:catAx>
      <c:valAx>
        <c:axId val="-174597072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one"/>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74596761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342">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EA3EFC9-026D-479C-99BC-91E2CC75549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F73C5BB7-2E6C-47BC-A2C3-E75B04F1966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667F8E6-6991-43F6-BF87-D3029198A34E}" type="datetimeFigureOut">
              <a:rPr lang="en-US" smtClean="0"/>
              <a:t>10/5/19</a:t>
            </a:fld>
            <a:endParaRPr lang="en-US"/>
          </a:p>
        </p:txBody>
      </p:sp>
      <p:sp>
        <p:nvSpPr>
          <p:cNvPr id="4" name="Footer Placeholder 3">
            <a:extLst>
              <a:ext uri="{FF2B5EF4-FFF2-40B4-BE49-F238E27FC236}">
                <a16:creationId xmlns:a16="http://schemas.microsoft.com/office/drawing/2014/main" id="{5C895CD5-7195-441B-9E69-2B248AABC16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FC7EEB30-47A1-4B69-B24F-F2D2ADDAA44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5C1B343-5332-4E0B-936E-B27CE9A9AAE7}" type="slidenum">
              <a:rPr lang="en-US" smtClean="0"/>
              <a:t>‹#›</a:t>
            </a:fld>
            <a:endParaRPr lang="en-US"/>
          </a:p>
        </p:txBody>
      </p:sp>
    </p:spTree>
    <p:extLst>
      <p:ext uri="{BB962C8B-B14F-4D97-AF65-F5344CB8AC3E}">
        <p14:creationId xmlns:p14="http://schemas.microsoft.com/office/powerpoint/2010/main" val="1328362320"/>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19-09-09T20:04:25.499"/>
    </inkml:context>
    <inkml:brush xml:id="br0">
      <inkml:brushProperty name="width" value="0.1" units="cm"/>
      <inkml:brushProperty name="height" value="0.1" units="cm"/>
      <inkml:brushProperty name="color" value="#FFFFFF"/>
    </inkml:brush>
  </inkml:definitions>
  <inkml:trace contextRef="#ctx0" brushRef="#br0">0 115 24575,'62'-26'0,"0"1"0,-11 12 0,-8-12 0,1-1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19-09-09T20:04:25.716"/>
    </inkml:context>
    <inkml:brush xml:id="br0">
      <inkml:brushProperty name="width" value="0.1" units="cm"/>
      <inkml:brushProperty name="height" value="0.1" units="cm"/>
      <inkml:brushProperty name="color" value="#FFFFFF"/>
    </inkml:brush>
  </inkml:definitions>
  <inkml:trace contextRef="#ctx0" brushRef="#br0">1 0 24575,'0'0'0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19-09-09T20:04:33.593"/>
    </inkml:context>
    <inkml:brush xml:id="br0">
      <inkml:brushProperty name="width" value="0.1" units="cm"/>
      <inkml:brushProperty name="height" value="0.1" units="cm"/>
      <inkml:brushProperty name="color" value="#FFFFFF"/>
    </inkml:brush>
  </inkml:definitions>
  <inkml:trace contextRef="#ctx0" brushRef="#br0">193 0 24575,'20'38'0,"-10"0"0,-1 0 0,-2-10 0,-5-2 0,5-10 0,-7 0 0,9 10 0,0-7 0,1 6 0,-2 1 0,0 2 0,-6 10 0,7 0 0,-9 0 0,0-10 0,7-2 0,-5-10 0,5-24 0,-7 4 0,9-32 0,-7 17 0,14 1 0,-15 39 0,7 46 0,-8 20-406,0-30 0,0 0 406,0 40 0,0 1 0,0-28 0,0-5 0,0-37 0,0-39 0,-10-18 0,-3-50 0,-9 10 0,0-10 812,1 26-812,1 3 0,2 21 0,8 3 0,-4 10 0,5 7 0,0 18 0,2 12 0,0 8 0,5 6 0,-5-16 0,7 6 0,0-8 0,0-1 0,8-24 0,14-18 0,20-18 0,13-9 0,10 20 0,-12-6 0,-3 25 0,-28-10 0,-5 51 0,-17-10 0,0 32 0,0-11 0,-10 12 0,-1-9 0,-8-1 0,1-4 0,8-18 0,31 1 0,15-12 0,17 1 0,-3-6 0,-72 7 0,-32-21 0,-1 10 0,-8 1-555,-4-5 1,-1 0 554,8 0 0,2 1 0,-30 2 0,34-8 0,64 2 0,19 6 0,51-17 0,-12 17 0,26-19 0,-37 11 0,7-2 0,-35 4 1109,-3 9-1109,-17-7 0,-2-2 0,-50-11 0,3 10 0,-39-10 0,26 9 0,13-1 0,50-6 0,34 15 0,24-6 0,12 9 0,-27 0 0,-13 0 0,-64 0 0,-23-11 0,-50-3 0,14 1 0,4 2 0,26 11 0,49 0 0,23 0 0,34 0 0,-3 0 0,-21 0 0,-3 0 0,-10 0 0,1 0 0,9 0 0,2 0 0,10 0 0,12 0 0,-18 7 0,15-5 0,-28 5 0,7-7 0,-9 7 0,-1-5 0,-7 12 0,-2-5 0,1 7 0,-7 1 0,7 8 0,-8-6 0,-9 16 0,0-16 0,-8 7 0,8-10 0,-6-7 0,-3-2 0,-1-7 0,-7 0 0,10 0 0,0-7 0,-10-4 0,-14-17 0,-13-5 0,0-8 0,13 10 0,5-4 0,23 16 0,-12 0 0,23 5 0,-7-5 0,8 0 0,0-17 0,0 18 0,0-18 0,0 17 0,0-17 0,0 18 0,0-18 0,0 17 0,0-7 0,8 10 0,-6-1 0,5 51 0,-7 13 0,9 36 0,2-16 0,18-17 0,-7 0 0,15-18 0,-7 16 0,-1-28 0,-3-2 0,-10-10 0,-7-1 0,-28-43 0,-4 17 0,-8-30 0,15 23 0,16 10 0,-8 7 0,7-6 0,-7 6 0,25 0 0,31 23 0,8 11 0,24 20 0,-37-14 0,5-1 0,-28-4 0,6-14 0,-15 12 0,-36-54 0,-16-4 0,-19-35 0,6 20 0,14 1 0,2 19 0,10 8 0,9-4 0,41 24 0,-7-14 0,44 4 0,-27 1 0,30-9 0,-21 16 0,9-6 0,-29 1 0,3 6 0,-14-5 0,-18 16 0,-6 1 0,-36 10 0,9-9 0,-8-2 0,-1-9 0,9 0 0,-9-8 0,12 6 0,10-7 0,9 2 0,5-2 0,5 0 0,0-15 0,-5 19 0,5-19 0,0 5 0,-6 1 0,5-18 0,-6 17 0,-3-17 0,10 18 0,0-8 0,2 9 0,5-9 0,-13-2 0,6-1 0,-2 3 0,21 34 0,3 6 0,21 25 0,4 9 0,3 14 0,-2-10 0,-1-2 0,-7-7 0,-1 5 0,-14-30 0,2 8 0,-2-10 0,1-7 0,-8 5 0,-11-41 0,-20-2 0,-2-36 0,-17 0 0,16-14 0,-6 10 0,9 2 0,11 26 0,2 15 0,42 49 0,-8-5 0,31 48 0,-18-26 0,-14 10 0,1-12 0,-15-10 0,0 8 0,-3-18 0,-7 1 0,0-12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B3C8B9-7DB5-DC46-9054-888905AAED4C}" type="datetimeFigureOut">
              <a:rPr lang="en-US" smtClean="0"/>
              <a:t>10/5/19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E22E55-066C-5045-BBC4-2AA57927E975}" type="slidenum">
              <a:rPr lang="en-US" smtClean="0"/>
              <a:t>‹#›</a:t>
            </a:fld>
            <a:endParaRPr lang="en-US"/>
          </a:p>
        </p:txBody>
      </p:sp>
    </p:spTree>
    <p:extLst>
      <p:ext uri="{BB962C8B-B14F-4D97-AF65-F5344CB8AC3E}">
        <p14:creationId xmlns:p14="http://schemas.microsoft.com/office/powerpoint/2010/main" val="7614083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3" Type="http://schemas.openxmlformats.org/officeDocument/2006/relationships/hyperlink" Target="https://bestmoneymoves.com/blog/2019/06/03/5-fast-financial-stress-statistics/" TargetMode="External"/><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We are excited to introduce you to Amare®, The Mental Wellness Company®.</a:t>
            </a:r>
          </a:p>
        </p:txBody>
      </p:sp>
      <p:sp>
        <p:nvSpPr>
          <p:cNvPr id="4" name="Slide Number Placeholder 3"/>
          <p:cNvSpPr>
            <a:spLocks noGrp="1"/>
          </p:cNvSpPr>
          <p:nvPr>
            <p:ph type="sldNum" sz="quarter" idx="5"/>
          </p:nvPr>
        </p:nvSpPr>
        <p:spPr/>
        <p:txBody>
          <a:bodyPr/>
          <a:lstStyle/>
          <a:p>
            <a:fld id="{EBE22E55-066C-5045-BBC4-2AA57927E975}" type="slidenum">
              <a:rPr lang="en-US" smtClean="0"/>
              <a:t>1</a:t>
            </a:fld>
            <a:endParaRPr lang="en-US"/>
          </a:p>
        </p:txBody>
      </p:sp>
    </p:spTree>
    <p:extLst>
      <p:ext uri="{BB962C8B-B14F-4D97-AF65-F5344CB8AC3E}">
        <p14:creationId xmlns:p14="http://schemas.microsoft.com/office/powerpoint/2010/main" val="22459586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BE22E55-066C-5045-BBC4-2AA57927E975}" type="slidenum">
              <a:rPr lang="en-US" smtClean="0"/>
              <a:t>2</a:t>
            </a:fld>
            <a:endParaRPr lang="en-US"/>
          </a:p>
        </p:txBody>
      </p:sp>
    </p:spTree>
    <p:extLst>
      <p:ext uri="{BB962C8B-B14F-4D97-AF65-F5344CB8AC3E}">
        <p14:creationId xmlns:p14="http://schemas.microsoft.com/office/powerpoint/2010/main" val="37648116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BE22E55-066C-5045-BBC4-2AA57927E975}" type="slidenum">
              <a:rPr lang="en-US" smtClean="0">
                <a:solidFill>
                  <a:prstClr val="black"/>
                </a:solidFill>
              </a:rPr>
              <a:pPr/>
              <a:t>3</a:t>
            </a:fld>
            <a:endParaRPr lang="en-US">
              <a:solidFill>
                <a:prstClr val="black"/>
              </a:solidFill>
            </a:endParaRPr>
          </a:p>
        </p:txBody>
      </p:sp>
    </p:spTree>
    <p:extLst>
      <p:ext uri="{BB962C8B-B14F-4D97-AF65-F5344CB8AC3E}">
        <p14:creationId xmlns:p14="http://schemas.microsoft.com/office/powerpoint/2010/main" val="9076761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BE22E55-066C-5045-BBC4-2AA57927E975}" type="slidenum">
              <a:rPr lang="en-US" smtClean="0"/>
              <a:t>4</a:t>
            </a:fld>
            <a:endParaRPr lang="en-US"/>
          </a:p>
        </p:txBody>
      </p:sp>
    </p:spTree>
    <p:extLst>
      <p:ext uri="{BB962C8B-B14F-4D97-AF65-F5344CB8AC3E}">
        <p14:creationId xmlns:p14="http://schemas.microsoft.com/office/powerpoint/2010/main" val="20197712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BE22E55-066C-5045-BBC4-2AA57927E975}" type="slidenum">
              <a:rPr lang="en-US" smtClean="0"/>
              <a:t>5</a:t>
            </a:fld>
            <a:endParaRPr lang="en-US"/>
          </a:p>
        </p:txBody>
      </p:sp>
    </p:spTree>
    <p:extLst>
      <p:ext uri="{BB962C8B-B14F-4D97-AF65-F5344CB8AC3E}">
        <p14:creationId xmlns:p14="http://schemas.microsoft.com/office/powerpoint/2010/main" val="23812666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BE22E55-066C-5045-BBC4-2AA57927E975}" type="slidenum">
              <a:rPr lang="en-US" smtClean="0"/>
              <a:t>6</a:t>
            </a:fld>
            <a:endParaRPr lang="en-US"/>
          </a:p>
        </p:txBody>
      </p:sp>
    </p:spTree>
    <p:extLst>
      <p:ext uri="{BB962C8B-B14F-4D97-AF65-F5344CB8AC3E}">
        <p14:creationId xmlns:p14="http://schemas.microsoft.com/office/powerpoint/2010/main" val="33997283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BE22E55-066C-5045-BBC4-2AA57927E975}" type="slidenum">
              <a:rPr lang="en-US" smtClean="0"/>
              <a:t>7</a:t>
            </a:fld>
            <a:endParaRPr lang="en-US"/>
          </a:p>
        </p:txBody>
      </p:sp>
    </p:spTree>
    <p:extLst>
      <p:ext uri="{BB962C8B-B14F-4D97-AF65-F5344CB8AC3E}">
        <p14:creationId xmlns:p14="http://schemas.microsoft.com/office/powerpoint/2010/main" val="3614943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BE22E55-066C-5045-BBC4-2AA57927E975}" type="slidenum">
              <a:rPr lang="en-US" smtClean="0"/>
              <a:t>8</a:t>
            </a:fld>
            <a:endParaRPr lang="en-US"/>
          </a:p>
        </p:txBody>
      </p:sp>
    </p:spTree>
    <p:extLst>
      <p:ext uri="{BB962C8B-B14F-4D97-AF65-F5344CB8AC3E}">
        <p14:creationId xmlns:p14="http://schemas.microsoft.com/office/powerpoint/2010/main" val="5375815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0" kern="1200" dirty="0">
                <a:solidFill>
                  <a:schemeClr val="tx1"/>
                </a:solidFill>
                <a:effectLst/>
                <a:latin typeface="+mn-lt"/>
                <a:ea typeface="+mn-ea"/>
                <a:cs typeface="+mn-cs"/>
              </a:rPr>
              <a:t>Our platform consists of the Three P’s: Products, Programs, and People.</a:t>
            </a:r>
          </a:p>
          <a:p>
            <a:r>
              <a:rPr lang="en-US" sz="1200" i="0" kern="1200" dirty="0">
                <a:solidFill>
                  <a:schemeClr val="tx1"/>
                </a:solidFill>
                <a:effectLst/>
                <a:latin typeface="+mn-lt"/>
                <a:ea typeface="+mn-ea"/>
                <a:cs typeface="+mn-cs"/>
              </a:rPr>
              <a:t>(click to reveal) 1. Products – cutting-edge science based products with real clinical studies and proven results!</a:t>
            </a:r>
          </a:p>
          <a:p>
            <a:r>
              <a:rPr lang="en-US" sz="1200" i="0" kern="1200" dirty="0">
                <a:solidFill>
                  <a:schemeClr val="tx1"/>
                </a:solidFill>
                <a:effectLst/>
                <a:latin typeface="+mn-lt"/>
                <a:ea typeface="+mn-ea"/>
                <a:cs typeface="+mn-cs"/>
              </a:rPr>
              <a:t>(click to reveal )2. Programs – we have produced life-changing programs in the areas of mindfulness, nutrition, and movement (exercise) for mental wellness!</a:t>
            </a:r>
          </a:p>
          <a:p>
            <a:r>
              <a:rPr lang="en-US" sz="1200" i="0" kern="1200" dirty="0">
                <a:solidFill>
                  <a:schemeClr val="tx1"/>
                </a:solidFill>
                <a:effectLst/>
                <a:latin typeface="+mn-lt"/>
                <a:ea typeface="+mn-ea"/>
                <a:cs typeface="+mn-cs"/>
              </a:rPr>
              <a:t>(click to reveal) 3. People – we bring people together around our 5 core values, creating a positive community of passionate people that build each other up!</a:t>
            </a:r>
          </a:p>
          <a:p>
            <a:r>
              <a:rPr lang="en-US" sz="1200" i="0" kern="1200" dirty="0">
                <a:solidFill>
                  <a:schemeClr val="tx1"/>
                </a:solidFill>
                <a:effectLst/>
                <a:latin typeface="+mn-lt"/>
                <a:ea typeface="+mn-ea"/>
                <a:cs typeface="+mn-cs"/>
              </a:rPr>
              <a:t>Amare is the revolutionary connection of cutting-edge products, life-changing programs, and heart-centered people.</a:t>
            </a:r>
            <a:r>
              <a:rPr lang="en-US" i="0" dirty="0">
                <a:effectLst/>
              </a:rPr>
              <a:t> </a:t>
            </a:r>
            <a:endParaRPr lang="en-US" i="0" dirty="0"/>
          </a:p>
        </p:txBody>
      </p:sp>
      <p:sp>
        <p:nvSpPr>
          <p:cNvPr id="4" name="Slide Number Placeholder 3"/>
          <p:cNvSpPr>
            <a:spLocks noGrp="1"/>
          </p:cNvSpPr>
          <p:nvPr>
            <p:ph type="sldNum" sz="quarter" idx="5"/>
          </p:nvPr>
        </p:nvSpPr>
        <p:spPr/>
        <p:txBody>
          <a:bodyPr/>
          <a:lstStyle/>
          <a:p>
            <a:fld id="{EBE22E55-066C-5045-BBC4-2AA57927E975}" type="slidenum">
              <a:rPr lang="en-US" smtClean="0"/>
              <a:t>10</a:t>
            </a:fld>
            <a:endParaRPr lang="en-US"/>
          </a:p>
        </p:txBody>
      </p:sp>
    </p:spTree>
    <p:extLst>
      <p:ext uri="{BB962C8B-B14F-4D97-AF65-F5344CB8AC3E}">
        <p14:creationId xmlns:p14="http://schemas.microsoft.com/office/powerpoint/2010/main" val="9924845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FA16FC2-89B7-4054-B8DA-B90399218495}" type="slidenum">
              <a:rPr lang="en-US" smtClean="0"/>
              <a:t>11</a:t>
            </a:fld>
            <a:endParaRPr lang="en-US"/>
          </a:p>
        </p:txBody>
      </p:sp>
    </p:spTree>
    <p:extLst>
      <p:ext uri="{BB962C8B-B14F-4D97-AF65-F5344CB8AC3E}">
        <p14:creationId xmlns:p14="http://schemas.microsoft.com/office/powerpoint/2010/main" val="20855417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Mental WELLNESS, not mental ILLNESS!</a:t>
            </a:r>
          </a:p>
          <a:p>
            <a:pPr marL="171450" indent="-171450">
              <a:buFontTx/>
              <a:buChar char="-"/>
            </a:pPr>
            <a:r>
              <a:rPr lang="en-US" dirty="0"/>
              <a:t>Focus</a:t>
            </a:r>
          </a:p>
          <a:p>
            <a:pPr marL="171450" indent="-171450">
              <a:buFontTx/>
              <a:buChar char="-"/>
            </a:pPr>
            <a:r>
              <a:rPr lang="en-US" dirty="0"/>
              <a:t>Pressure Management</a:t>
            </a:r>
          </a:p>
          <a:p>
            <a:pPr marL="171450" indent="-171450">
              <a:buFontTx/>
              <a:buChar char="-"/>
            </a:pPr>
            <a:r>
              <a:rPr lang="en-US" dirty="0"/>
              <a:t>Confidence</a:t>
            </a:r>
          </a:p>
          <a:p>
            <a:pPr marL="171450" indent="-171450">
              <a:buFontTx/>
              <a:buChar char="-"/>
            </a:pPr>
            <a:r>
              <a:rPr lang="en-US" dirty="0"/>
              <a:t>Stress Resilience</a:t>
            </a:r>
          </a:p>
          <a:p>
            <a:pPr marL="171450" indent="-171450">
              <a:buFontTx/>
              <a:buChar char="-"/>
            </a:pPr>
            <a:r>
              <a:rPr lang="en-US" dirty="0"/>
              <a:t>Mental Performance</a:t>
            </a:r>
          </a:p>
          <a:p>
            <a:pPr marL="171450" indent="-171450">
              <a:buFontTx/>
              <a:buChar char="-"/>
            </a:pPr>
            <a:r>
              <a:rPr lang="en-US" dirty="0"/>
              <a:t>Physical Performance</a:t>
            </a:r>
          </a:p>
        </p:txBody>
      </p:sp>
      <p:sp>
        <p:nvSpPr>
          <p:cNvPr id="4" name="Slide Number Placeholder 3"/>
          <p:cNvSpPr>
            <a:spLocks noGrp="1"/>
          </p:cNvSpPr>
          <p:nvPr>
            <p:ph type="sldNum" sz="quarter" idx="5"/>
          </p:nvPr>
        </p:nvSpPr>
        <p:spPr/>
        <p:txBody>
          <a:bodyPr/>
          <a:lstStyle/>
          <a:p>
            <a:fld id="{EBE22E55-066C-5045-BBC4-2AA57927E975}" type="slidenum">
              <a:rPr lang="en-US" smtClean="0"/>
              <a:t>12</a:t>
            </a:fld>
            <a:endParaRPr lang="en-US"/>
          </a:p>
        </p:txBody>
      </p:sp>
    </p:spTree>
    <p:extLst>
      <p:ext uri="{BB962C8B-B14F-4D97-AF65-F5344CB8AC3E}">
        <p14:creationId xmlns:p14="http://schemas.microsoft.com/office/powerpoint/2010/main" val="36445029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Wherever you are today on the mental wellness continuum, you can ”move to the right”</a:t>
            </a:r>
          </a:p>
        </p:txBody>
      </p:sp>
      <p:sp>
        <p:nvSpPr>
          <p:cNvPr id="4" name="Slide Number Placeholder 3"/>
          <p:cNvSpPr>
            <a:spLocks noGrp="1"/>
          </p:cNvSpPr>
          <p:nvPr>
            <p:ph type="sldNum" sz="quarter" idx="5"/>
          </p:nvPr>
        </p:nvSpPr>
        <p:spPr/>
        <p:txBody>
          <a:bodyPr/>
          <a:lstStyle/>
          <a:p>
            <a:fld id="{EBE22E55-066C-5045-BBC4-2AA57927E975}" type="slidenum">
              <a:rPr lang="en-US" smtClean="0"/>
              <a:t>13</a:t>
            </a:fld>
            <a:endParaRPr lang="en-US"/>
          </a:p>
        </p:txBody>
      </p:sp>
    </p:spTree>
    <p:extLst>
      <p:ext uri="{BB962C8B-B14F-4D97-AF65-F5344CB8AC3E}">
        <p14:creationId xmlns:p14="http://schemas.microsoft.com/office/powerpoint/2010/main" val="7453079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More and more people are talking about their personal mental wellness!</a:t>
            </a:r>
          </a:p>
          <a:p>
            <a:pPr marL="171450" indent="-171450">
              <a:buFontTx/>
              <a:buChar char="-"/>
            </a:pPr>
            <a:r>
              <a:rPr lang="en-US" dirty="0"/>
              <a:t>People are just now learning that they can have more control and positively contribute to their mental health through their day to day choices!</a:t>
            </a:r>
          </a:p>
          <a:p>
            <a:pPr marL="171450" indent="-171450">
              <a:buFontTx/>
              <a:buChar char="-"/>
            </a:pPr>
            <a:r>
              <a:rPr lang="en-US" dirty="0"/>
              <a:t>Science is proving that supplements and nutrition can improve mental wellness!</a:t>
            </a:r>
          </a:p>
        </p:txBody>
      </p:sp>
      <p:sp>
        <p:nvSpPr>
          <p:cNvPr id="4" name="Slide Number Placeholder 3"/>
          <p:cNvSpPr>
            <a:spLocks noGrp="1"/>
          </p:cNvSpPr>
          <p:nvPr>
            <p:ph type="sldNum" sz="quarter" idx="5"/>
          </p:nvPr>
        </p:nvSpPr>
        <p:spPr/>
        <p:txBody>
          <a:bodyPr/>
          <a:lstStyle/>
          <a:p>
            <a:fld id="{EBE22E55-066C-5045-BBC4-2AA57927E975}" type="slidenum">
              <a:rPr lang="en-US" smtClean="0"/>
              <a:t>14</a:t>
            </a:fld>
            <a:endParaRPr lang="en-US"/>
          </a:p>
        </p:txBody>
      </p:sp>
    </p:spTree>
    <p:extLst>
      <p:ext uri="{BB962C8B-B14F-4D97-AF65-F5344CB8AC3E}">
        <p14:creationId xmlns:p14="http://schemas.microsoft.com/office/powerpoint/2010/main" val="28219845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Timing Matters! It’s huge! </a:t>
            </a:r>
          </a:p>
          <a:p>
            <a:r>
              <a:rPr lang="en-US" dirty="0"/>
              <a:t>We have ideal timing in 5 areas:</a:t>
            </a:r>
          </a:p>
          <a:p>
            <a:pPr marL="228600" indent="-228600">
              <a:buAutoNum type="arabicPeriod"/>
            </a:pPr>
            <a:r>
              <a:rPr lang="en-US" dirty="0"/>
              <a:t>Massive Need</a:t>
            </a:r>
          </a:p>
          <a:p>
            <a:pPr marL="228600" indent="-228600">
              <a:buAutoNum type="arabicPeriod"/>
            </a:pPr>
            <a:r>
              <a:rPr lang="en-US" dirty="0"/>
              <a:t>Social Shift</a:t>
            </a:r>
          </a:p>
          <a:p>
            <a:pPr marL="228600" indent="-228600">
              <a:buAutoNum type="arabicPeriod"/>
            </a:pPr>
            <a:r>
              <a:rPr lang="en-US" dirty="0"/>
              <a:t>New Era Science</a:t>
            </a:r>
          </a:p>
          <a:p>
            <a:pPr marL="228600" indent="-228600">
              <a:buAutoNum type="arabicPeriod"/>
            </a:pPr>
            <a:r>
              <a:rPr lang="en-US" dirty="0"/>
              <a:t>Unique Products</a:t>
            </a:r>
          </a:p>
          <a:p>
            <a:pPr marL="228600" indent="-228600">
              <a:buAutoNum type="arabicPeriod"/>
            </a:pPr>
            <a:r>
              <a:rPr lang="en-US" dirty="0"/>
              <a:t>We are a growth company, very flexible and agile with a ton of room for growth in the future!</a:t>
            </a:r>
          </a:p>
        </p:txBody>
      </p:sp>
      <p:sp>
        <p:nvSpPr>
          <p:cNvPr id="4" name="Slide Number Placeholder 3"/>
          <p:cNvSpPr>
            <a:spLocks noGrp="1"/>
          </p:cNvSpPr>
          <p:nvPr>
            <p:ph type="sldNum" sz="quarter" idx="5"/>
          </p:nvPr>
        </p:nvSpPr>
        <p:spPr/>
        <p:txBody>
          <a:bodyPr/>
          <a:lstStyle/>
          <a:p>
            <a:fld id="{EBE22E55-066C-5045-BBC4-2AA57927E975}" type="slidenum">
              <a:rPr lang="en-US" smtClean="0"/>
              <a:t>15</a:t>
            </a:fld>
            <a:endParaRPr lang="en-US"/>
          </a:p>
        </p:txBody>
      </p:sp>
    </p:spTree>
    <p:extLst>
      <p:ext uri="{BB962C8B-B14F-4D97-AF65-F5344CB8AC3E}">
        <p14:creationId xmlns:p14="http://schemas.microsoft.com/office/powerpoint/2010/main" val="3393022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Americans spend over $100 billion annually on “feel better” products, from painkillers and anti-depressants to alternative and complementary therapies</a:t>
            </a:r>
          </a:p>
          <a:p>
            <a:endParaRPr lang="en-US" b="1" dirty="0"/>
          </a:p>
          <a:p>
            <a:r>
              <a:rPr lang="en-US" b="1" dirty="0"/>
              <a:t>None of these get to the core source of where good mental wellness can be generated from…</a:t>
            </a:r>
            <a:endParaRPr lang="en-US" dirty="0"/>
          </a:p>
        </p:txBody>
      </p:sp>
      <p:sp>
        <p:nvSpPr>
          <p:cNvPr id="4" name="Slide Number Placeholder 3"/>
          <p:cNvSpPr>
            <a:spLocks noGrp="1"/>
          </p:cNvSpPr>
          <p:nvPr>
            <p:ph type="sldNum" sz="quarter" idx="5"/>
          </p:nvPr>
        </p:nvSpPr>
        <p:spPr/>
        <p:txBody>
          <a:bodyPr/>
          <a:lstStyle/>
          <a:p>
            <a:fld id="{EBE22E55-066C-5045-BBC4-2AA57927E975}" type="slidenum">
              <a:rPr lang="en-US" smtClean="0"/>
              <a:t>16</a:t>
            </a:fld>
            <a:endParaRPr lang="en-US"/>
          </a:p>
        </p:txBody>
      </p:sp>
    </p:spTree>
    <p:extLst>
      <p:ext uri="{BB962C8B-B14F-4D97-AF65-F5344CB8AC3E}">
        <p14:creationId xmlns:p14="http://schemas.microsoft.com/office/powerpoint/2010/main" val="20713954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The World Health Organization calls stress “the health epidemic of the 21st century” with more than 350 million people affected around the world</a:t>
            </a:r>
          </a:p>
          <a:p>
            <a:endParaRPr lang="en-US" b="1" dirty="0"/>
          </a:p>
          <a:p>
            <a:r>
              <a:rPr lang="en-US" b="1" dirty="0"/>
              <a:t>Look at these national publications covering mental health. </a:t>
            </a:r>
          </a:p>
          <a:p>
            <a:endParaRPr lang="en-US" b="1" dirty="0"/>
          </a:p>
          <a:p>
            <a:r>
              <a:rPr lang="en-US" b="1" dirty="0"/>
              <a:t>Mental wellness is becoming the national conversation.</a:t>
            </a:r>
            <a:endParaRPr lang="en-US" dirty="0"/>
          </a:p>
        </p:txBody>
      </p:sp>
      <p:sp>
        <p:nvSpPr>
          <p:cNvPr id="4" name="Slide Number Placeholder 3"/>
          <p:cNvSpPr>
            <a:spLocks noGrp="1"/>
          </p:cNvSpPr>
          <p:nvPr>
            <p:ph type="sldNum" sz="quarter" idx="10"/>
          </p:nvPr>
        </p:nvSpPr>
        <p:spPr/>
        <p:txBody>
          <a:bodyPr/>
          <a:lstStyle/>
          <a:p>
            <a:fld id="{62EBB34B-1EE1-7046-9BB4-E3528EEDFAE3}" type="slidenum">
              <a:rPr lang="en-US" smtClean="0">
                <a:solidFill>
                  <a:prstClr val="black"/>
                </a:solidFill>
              </a:rPr>
              <a:pPr/>
              <a:t>17</a:t>
            </a:fld>
            <a:endParaRPr lang="en-US">
              <a:solidFill>
                <a:prstClr val="black"/>
              </a:solidFill>
            </a:endParaRPr>
          </a:p>
        </p:txBody>
      </p:sp>
    </p:spTree>
    <p:extLst>
      <p:ext uri="{BB962C8B-B14F-4D97-AF65-F5344CB8AC3E}">
        <p14:creationId xmlns:p14="http://schemas.microsoft.com/office/powerpoint/2010/main" val="38878444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Iconic figures &amp; leaders in our society are opening up about their own mental wellness </a:t>
            </a:r>
            <a:r>
              <a:rPr lang="en-US" b="1" dirty="0" err="1"/>
              <a:t>journies</a:t>
            </a:r>
            <a:r>
              <a:rPr lang="en-US" b="1" dirty="0"/>
              <a:t>. </a:t>
            </a:r>
          </a:p>
          <a:p>
            <a:endParaRPr lang="en-US" b="1" dirty="0"/>
          </a:p>
          <a:p>
            <a:r>
              <a:rPr lang="en-US" b="1" dirty="0"/>
              <a:t>The stigma around mental health is being broken down.</a:t>
            </a:r>
          </a:p>
          <a:p>
            <a:endParaRPr lang="en-US" b="1" dirty="0"/>
          </a:p>
          <a:p>
            <a:r>
              <a:rPr lang="en-US" b="1" dirty="0"/>
              <a:t>Mental wellness is becoming more and more mainstream and encouraged to be talked about.</a:t>
            </a:r>
          </a:p>
        </p:txBody>
      </p:sp>
      <p:sp>
        <p:nvSpPr>
          <p:cNvPr id="4" name="Slide Number Placeholder 3"/>
          <p:cNvSpPr>
            <a:spLocks noGrp="1"/>
          </p:cNvSpPr>
          <p:nvPr>
            <p:ph type="sldNum" sz="quarter" idx="10"/>
          </p:nvPr>
        </p:nvSpPr>
        <p:spPr/>
        <p:txBody>
          <a:bodyPr/>
          <a:lstStyle/>
          <a:p>
            <a:fld id="{62EBB34B-1EE1-7046-9BB4-E3528EEDFAE3}" type="slidenum">
              <a:rPr lang="en-US" smtClean="0">
                <a:solidFill>
                  <a:prstClr val="black"/>
                </a:solidFill>
              </a:rPr>
              <a:pPr/>
              <a:t>18</a:t>
            </a:fld>
            <a:endParaRPr lang="en-US">
              <a:solidFill>
                <a:prstClr val="black"/>
              </a:solidFill>
            </a:endParaRPr>
          </a:p>
        </p:txBody>
      </p:sp>
    </p:spTree>
    <p:extLst>
      <p:ext uri="{BB962C8B-B14F-4D97-AF65-F5344CB8AC3E}">
        <p14:creationId xmlns:p14="http://schemas.microsoft.com/office/powerpoint/2010/main" val="8905464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New era science!</a:t>
            </a:r>
          </a:p>
          <a:p>
            <a:endParaRPr lang="en-US" dirty="0"/>
          </a:p>
          <a:p>
            <a:r>
              <a:rPr lang="en-US" dirty="0"/>
              <a:t>Recent scientific discoveries now tell us that we actually have second (our gut) and third (our heart) brains!</a:t>
            </a:r>
          </a:p>
          <a:p>
            <a:endParaRPr lang="en-US" dirty="0"/>
          </a:p>
          <a:p>
            <a:r>
              <a:rPr lang="en-US" dirty="0"/>
              <a:t>Extensive research has been focused on the gut microbiome as a main target to addressing mental wellness issues!</a:t>
            </a:r>
          </a:p>
          <a:p>
            <a:endParaRPr lang="en-US" dirty="0"/>
          </a:p>
          <a:p>
            <a:r>
              <a:rPr lang="en-US" dirty="0"/>
              <a:t>Multiple books on the gut-brain axis, including the most popular one “The Mind-Gut Connection” by </a:t>
            </a:r>
            <a:r>
              <a:rPr lang="en-US" dirty="0" err="1"/>
              <a:t>Emeran</a:t>
            </a:r>
            <a:r>
              <a:rPr lang="en-US" dirty="0"/>
              <a:t> Mayer, who is on Amare’s Scientific Advisory Board and is considered ”the godfather of the gut-brain axis”.</a:t>
            </a:r>
          </a:p>
        </p:txBody>
      </p:sp>
      <p:sp>
        <p:nvSpPr>
          <p:cNvPr id="4" name="Slide Number Placeholder 3"/>
          <p:cNvSpPr>
            <a:spLocks noGrp="1"/>
          </p:cNvSpPr>
          <p:nvPr>
            <p:ph type="sldNum" sz="quarter" idx="10"/>
          </p:nvPr>
        </p:nvSpPr>
        <p:spPr/>
        <p:txBody>
          <a:bodyPr/>
          <a:lstStyle/>
          <a:p>
            <a:fld id="{62EBB34B-1EE1-7046-9BB4-E3528EEDFAE3}" type="slidenum">
              <a:rPr lang="en-US" smtClean="0"/>
              <a:t>19</a:t>
            </a:fld>
            <a:endParaRPr lang="en-US" dirty="0"/>
          </a:p>
        </p:txBody>
      </p:sp>
    </p:spTree>
    <p:extLst>
      <p:ext uri="{BB962C8B-B14F-4D97-AF65-F5344CB8AC3E}">
        <p14:creationId xmlns:p14="http://schemas.microsoft.com/office/powerpoint/2010/main" val="5103085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gut microbiome is another national conversation!</a:t>
            </a:r>
          </a:p>
          <a:p>
            <a:endParaRPr lang="en-US" dirty="0"/>
          </a:p>
          <a:p>
            <a:r>
              <a:rPr lang="en-US" dirty="0"/>
              <a:t>Publications upon publications of new scientific studies on this area in major scientific journals.</a:t>
            </a:r>
          </a:p>
        </p:txBody>
      </p:sp>
      <p:sp>
        <p:nvSpPr>
          <p:cNvPr id="4" name="Slide Number Placeholder 3"/>
          <p:cNvSpPr>
            <a:spLocks noGrp="1"/>
          </p:cNvSpPr>
          <p:nvPr>
            <p:ph type="sldNum" sz="quarter" idx="10"/>
          </p:nvPr>
        </p:nvSpPr>
        <p:spPr/>
        <p:txBody>
          <a:bodyPr/>
          <a:lstStyle/>
          <a:p>
            <a:fld id="{62EBB34B-1EE1-7046-9BB4-E3528EEDFAE3}" type="slidenum">
              <a:rPr lang="en-US" smtClean="0"/>
              <a:t>20</a:t>
            </a:fld>
            <a:endParaRPr lang="en-US" dirty="0"/>
          </a:p>
        </p:txBody>
      </p:sp>
    </p:spTree>
    <p:extLst>
      <p:ext uri="{BB962C8B-B14F-4D97-AF65-F5344CB8AC3E}">
        <p14:creationId xmlns:p14="http://schemas.microsoft.com/office/powerpoint/2010/main" val="33823688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a:t>The gut microbiome communicates with your brain via the gut-brain axis to regulate mood, stress response, immune function, digestive function, weight, and more.</a:t>
            </a:r>
          </a:p>
          <a:p>
            <a:pPr marL="171450" indent="-171450">
              <a:buFontTx/>
              <a:buChar char="-"/>
            </a:pPr>
            <a:r>
              <a:rPr lang="en-US" dirty="0"/>
              <a:t>What we put in our body affects the microbiome, with in turn affects our mind and other crucial bodily systems.</a:t>
            </a:r>
          </a:p>
          <a:p>
            <a:pPr marL="171450" indent="-171450">
              <a:buFontTx/>
              <a:buChar char="-"/>
            </a:pPr>
            <a:r>
              <a:rPr lang="en-US" dirty="0"/>
              <a:t>When your microbiome is in balance, you feel great</a:t>
            </a:r>
          </a:p>
          <a:p>
            <a:pPr marL="171450" indent="-171450">
              <a:buFontTx/>
              <a:buChar char="-"/>
            </a:pPr>
            <a:r>
              <a:rPr lang="en-US" dirty="0"/>
              <a:t>When your microbiome is out of balance, you feel fatigued, sad, tense, hungry, heavy, bloated, confused, stiff, sore…</a:t>
            </a:r>
          </a:p>
          <a:p>
            <a:pPr marL="171450" indent="-171450">
              <a:buFontTx/>
              <a:buChar char="-"/>
            </a:pPr>
            <a:r>
              <a:rPr lang="en-US" dirty="0"/>
              <a:t>The microbiome plays an important role in the way you feel mentally and physically.</a:t>
            </a:r>
          </a:p>
          <a:p>
            <a:endParaRPr lang="en-US" dirty="0"/>
          </a:p>
        </p:txBody>
      </p:sp>
      <p:sp>
        <p:nvSpPr>
          <p:cNvPr id="4" name="Slide Number Placeholder 3"/>
          <p:cNvSpPr>
            <a:spLocks noGrp="1"/>
          </p:cNvSpPr>
          <p:nvPr>
            <p:ph type="sldNum" sz="quarter" idx="5"/>
          </p:nvPr>
        </p:nvSpPr>
        <p:spPr/>
        <p:txBody>
          <a:bodyPr/>
          <a:lstStyle/>
          <a:p>
            <a:fld id="{EBE22E55-066C-5045-BBC4-2AA57927E975}" type="slidenum">
              <a:rPr lang="en-US" smtClean="0"/>
              <a:t>21</a:t>
            </a:fld>
            <a:endParaRPr lang="en-US"/>
          </a:p>
        </p:txBody>
      </p:sp>
    </p:spTree>
    <p:extLst>
      <p:ext uri="{BB962C8B-B14F-4D97-AF65-F5344CB8AC3E}">
        <p14:creationId xmlns:p14="http://schemas.microsoft.com/office/powerpoint/2010/main" val="2547139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Amare targets mental wellness through the body’s THREE brains! Each of these brains contain immense amounts of neurons that can receive and send signals to other areas of the body.</a:t>
            </a:r>
          </a:p>
          <a:p>
            <a:pPr marL="228600" indent="-228600">
              <a:buAutoNum type="arabicPeriod"/>
            </a:pPr>
            <a:r>
              <a:rPr lang="en-US" dirty="0"/>
              <a:t>Gut – “Sensing Brain” – gut feelings, instinct, </a:t>
            </a:r>
            <a:r>
              <a:rPr lang="en-US" dirty="0" err="1"/>
              <a:t>intution</a:t>
            </a:r>
            <a:r>
              <a:rPr lang="en-US" dirty="0"/>
              <a:t>, learning from within, internal judgment</a:t>
            </a:r>
          </a:p>
          <a:p>
            <a:pPr marL="228600" indent="-228600">
              <a:buAutoNum type="arabicPeriod"/>
            </a:pPr>
            <a:r>
              <a:rPr lang="en-US" dirty="0"/>
              <a:t>Head – “Thinking Brain” – logical, analytical, rational, theoretical</a:t>
            </a:r>
          </a:p>
          <a:p>
            <a:pPr marL="228600" indent="-228600">
              <a:buAutoNum type="arabicPeriod"/>
            </a:pPr>
            <a:r>
              <a:rPr lang="en-US" dirty="0"/>
              <a:t>Heart – “Feeling Brain” – Emotional, Artistic, Visionary</a:t>
            </a:r>
          </a:p>
          <a:p>
            <a:pPr marL="0" indent="0">
              <a:buNone/>
            </a:pPr>
            <a:r>
              <a:rPr lang="en-US" sz="1200" b="0" i="0" u="none" strike="noStrike" kern="1200" dirty="0">
                <a:solidFill>
                  <a:schemeClr val="tx1"/>
                </a:solidFill>
                <a:effectLst/>
                <a:latin typeface="+mn-lt"/>
                <a:ea typeface="+mn-ea"/>
                <a:cs typeface="+mn-cs"/>
              </a:rPr>
              <a:t>Gut feelings and trusting your heart are more than just </a:t>
            </a:r>
            <a:r>
              <a:rPr lang="en-US" sz="1200" u="none" strike="noStrike" kern="1200" dirty="0">
                <a:solidFill>
                  <a:schemeClr val="tx1"/>
                </a:solidFill>
                <a:effectLst/>
                <a:latin typeface="+mn-lt"/>
                <a:ea typeface="+mn-ea"/>
                <a:cs typeface="+mn-cs"/>
              </a:rPr>
              <a:t>turns of phrase</a:t>
            </a:r>
            <a:r>
              <a:rPr lang="en-US" sz="1200" b="0" i="0" u="none" strike="noStrike" kern="1200" dirty="0">
                <a:solidFill>
                  <a:schemeClr val="tx1"/>
                </a:solidFill>
                <a:effectLst/>
                <a:latin typeface="+mn-lt"/>
                <a:ea typeface="+mn-ea"/>
                <a:cs typeface="+mn-cs"/>
              </a:rPr>
              <a:t> – science now tells us that the microbes in our gut and the electrical signals from our heart are read by the brain and can dramatically influence our mood and behavior as well as our mental and physical health.</a:t>
            </a:r>
            <a:endParaRPr lang="en-US" dirty="0"/>
          </a:p>
        </p:txBody>
      </p:sp>
      <p:sp>
        <p:nvSpPr>
          <p:cNvPr id="4" name="Slide Number Placeholder 3"/>
          <p:cNvSpPr>
            <a:spLocks noGrp="1"/>
          </p:cNvSpPr>
          <p:nvPr>
            <p:ph type="sldNum" sz="quarter" idx="5"/>
          </p:nvPr>
        </p:nvSpPr>
        <p:spPr/>
        <p:txBody>
          <a:bodyPr/>
          <a:lstStyle/>
          <a:p>
            <a:fld id="{EBE22E55-066C-5045-BBC4-2AA57927E975}" type="slidenum">
              <a:rPr lang="en-US" smtClean="0"/>
              <a:t>23</a:t>
            </a:fld>
            <a:endParaRPr lang="en-US"/>
          </a:p>
        </p:txBody>
      </p:sp>
    </p:spTree>
    <p:extLst>
      <p:ext uri="{BB962C8B-B14F-4D97-AF65-F5344CB8AC3E}">
        <p14:creationId xmlns:p14="http://schemas.microsoft.com/office/powerpoint/2010/main" val="13761749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Our three brains communicate through a highly extensive, multi-directional network, known as the </a:t>
            </a:r>
            <a:r>
              <a:rPr lang="en-US" sz="1200" b="1" dirty="0">
                <a:solidFill>
                  <a:srgbClr val="660066"/>
                </a:solidFill>
                <a:latin typeface="Verdana" panose="020B0604030504040204" pitchFamily="34" charset="0"/>
                <a:ea typeface="Verdana" panose="020B0604030504040204" pitchFamily="34" charset="0"/>
                <a:cs typeface="Verdana" panose="020B0604030504040204" pitchFamily="34" charset="0"/>
              </a:rPr>
              <a:t>gut-brain-heart axis.</a:t>
            </a:r>
            <a:br>
              <a:rPr lang="en-US" sz="1200" b="1" dirty="0">
                <a:solidFill>
                  <a:srgbClr val="660066"/>
                </a:solidFill>
                <a:latin typeface="Verdana" panose="020B0604030504040204" pitchFamily="34" charset="0"/>
                <a:ea typeface="Verdana" panose="020B0604030504040204" pitchFamily="34" charset="0"/>
                <a:cs typeface="Verdana" panose="020B0604030504040204" pitchFamily="34" charset="0"/>
              </a:rPr>
            </a:br>
            <a:endParaRPr lang="en-US" sz="1400" dirty="0">
              <a:latin typeface="Verdana" panose="020B0604030504040204" pitchFamily="34" charset="0"/>
              <a:ea typeface="Verdana" panose="020B0604030504040204" pitchFamily="34" charset="0"/>
              <a:cs typeface="Verdan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u="sng" dirty="0">
                <a:solidFill>
                  <a:srgbClr val="3F2A56"/>
                </a:solidFill>
                <a:latin typeface="Verdana" panose="020B0604030504040204" pitchFamily="34" charset="0"/>
                <a:ea typeface="Verdana" panose="020B0604030504040204" pitchFamily="34" charset="0"/>
                <a:cs typeface="Verdana" panose="020B0604030504040204" pitchFamily="34" charset="0"/>
              </a:rPr>
              <a:t>THE NETWORK CONSISTS OF:</a:t>
            </a:r>
          </a:p>
          <a:p>
            <a:pPr algn="l">
              <a:lnSpc>
                <a:spcPct val="100000"/>
              </a:lnSpc>
              <a:spcBef>
                <a:spcPts val="0"/>
              </a:spcBef>
              <a:buClr>
                <a:srgbClr val="604A7B"/>
              </a:buClr>
              <a:buFont typeface="Arial" charset="0"/>
              <a:buChar char="•"/>
            </a:pPr>
            <a:r>
              <a:rPr lang="en-US" sz="12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“wires” — nerves</a:t>
            </a:r>
          </a:p>
          <a:p>
            <a:pPr algn="l">
              <a:lnSpc>
                <a:spcPct val="100000"/>
              </a:lnSpc>
              <a:spcBef>
                <a:spcPts val="0"/>
              </a:spcBef>
              <a:buClr>
                <a:srgbClr val="604A7B"/>
              </a:buClr>
              <a:buFont typeface="Arial" charset="0"/>
              <a:buChar char="•"/>
            </a:pPr>
            <a:r>
              <a:rPr lang="en-US" sz="12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“chemicals” — neurotransmitters/hormones</a:t>
            </a:r>
          </a:p>
          <a:p>
            <a:pPr algn="l">
              <a:lnSpc>
                <a:spcPct val="100000"/>
              </a:lnSpc>
              <a:spcBef>
                <a:spcPts val="0"/>
              </a:spcBef>
              <a:buClr>
                <a:srgbClr val="604A7B"/>
              </a:buClr>
              <a:buFont typeface="Arial" charset="0"/>
              <a:buChar char="•"/>
            </a:pPr>
            <a:r>
              <a:rPr lang="en-US" sz="12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“cells” — immune system</a:t>
            </a:r>
          </a:p>
          <a:p>
            <a:pPr algn="l"/>
            <a:endParaRPr lang="en-US" dirty="0"/>
          </a:p>
          <a:p>
            <a:pPr algn="l"/>
            <a:r>
              <a:rPr lang="en-US" dirty="0">
                <a:solidFill>
                  <a:srgbClr val="3F2A56"/>
                </a:solidFill>
                <a:latin typeface="Verdana" panose="020B0604030504040204" pitchFamily="34" charset="0"/>
                <a:ea typeface="Verdana" panose="020B0604030504040204" pitchFamily="34" charset="0"/>
                <a:cs typeface="Verdana" panose="020B0604030504040204" pitchFamily="34" charset="0"/>
              </a:rPr>
              <a:t>The Gut-Brain-Heart Axis connects our </a:t>
            </a:r>
            <a:r>
              <a:rPr lang="en-US" b="1" dirty="0">
                <a:solidFill>
                  <a:srgbClr val="3F2A56"/>
                </a:solidFill>
                <a:latin typeface="Verdana" panose="020B0604030504040204" pitchFamily="34" charset="0"/>
                <a:ea typeface="Verdana" panose="020B0604030504040204" pitchFamily="34" charset="0"/>
                <a:cs typeface="Verdana" panose="020B0604030504040204" pitchFamily="34" charset="0"/>
              </a:rPr>
              <a:t>nervous system (brain), cardiovascular system (heart), immune system (axis), </a:t>
            </a:r>
            <a:r>
              <a:rPr lang="en-US" dirty="0">
                <a:solidFill>
                  <a:srgbClr val="3F2A56"/>
                </a:solidFill>
                <a:latin typeface="Verdana" panose="020B0604030504040204" pitchFamily="34" charset="0"/>
                <a:ea typeface="Verdana" panose="020B0604030504040204" pitchFamily="34" charset="0"/>
                <a:cs typeface="Verdana" panose="020B0604030504040204" pitchFamily="34" charset="0"/>
              </a:rPr>
              <a:t>and</a:t>
            </a:r>
            <a:r>
              <a:rPr lang="en-US" b="1" dirty="0">
                <a:solidFill>
                  <a:srgbClr val="3F2A56"/>
                </a:solidFill>
                <a:latin typeface="Verdana" panose="020B0604030504040204" pitchFamily="34" charset="0"/>
                <a:ea typeface="Verdana" panose="020B0604030504040204" pitchFamily="34" charset="0"/>
                <a:cs typeface="Verdana" panose="020B0604030504040204" pitchFamily="34" charset="0"/>
              </a:rPr>
              <a:t> gastrointestinal system (gut) </a:t>
            </a:r>
            <a:r>
              <a:rPr lang="en-US" dirty="0">
                <a:solidFill>
                  <a:srgbClr val="3F2A56"/>
                </a:solidFill>
                <a:latin typeface="Verdana" panose="020B0604030504040204" pitchFamily="34" charset="0"/>
                <a:ea typeface="Verdana" panose="020B0604030504040204" pitchFamily="34" charset="0"/>
                <a:cs typeface="Verdana" panose="020B0604030504040204" pitchFamily="34" charset="0"/>
              </a:rPr>
              <a:t>with a vast array of cellular and biochemical messengers throughout the entire body, which include the microbiome, hormones, cytokines, and neurotransmitters.</a:t>
            </a:r>
            <a:endParaRPr lang="en-US" sz="1100" dirty="0">
              <a:solidFill>
                <a:srgbClr val="3F2A56"/>
              </a:solidFill>
              <a:latin typeface="Verdana" panose="020B0604030504040204" pitchFamily="34" charset="0"/>
              <a:ea typeface="Verdana" panose="020B0604030504040204" pitchFamily="34" charset="0"/>
              <a:cs typeface="Verdana" panose="020B0604030504040204" pitchFamily="34" charset="0"/>
            </a:endParaRPr>
          </a:p>
          <a:p>
            <a:pPr algn="l"/>
            <a:endParaRPr lang="en-US" dirty="0">
              <a:latin typeface="Verdana" panose="020B0604030504040204" pitchFamily="34" charset="0"/>
              <a:ea typeface="Verdana" panose="020B0604030504040204" pitchFamily="34" charset="0"/>
              <a:cs typeface="Verdana" panose="020B0604030504040204" pitchFamily="34" charset="0"/>
            </a:endParaRPr>
          </a:p>
          <a:p>
            <a:pPr algn="l"/>
            <a:endParaRPr lang="en-US" dirty="0"/>
          </a:p>
        </p:txBody>
      </p:sp>
      <p:sp>
        <p:nvSpPr>
          <p:cNvPr id="4" name="Slide Number Placeholder 3"/>
          <p:cNvSpPr>
            <a:spLocks noGrp="1"/>
          </p:cNvSpPr>
          <p:nvPr>
            <p:ph type="sldNum" sz="quarter" idx="5"/>
          </p:nvPr>
        </p:nvSpPr>
        <p:spPr/>
        <p:txBody>
          <a:bodyPr/>
          <a:lstStyle/>
          <a:p>
            <a:fld id="{EBE22E55-066C-5045-BBC4-2AA57927E975}" type="slidenum">
              <a:rPr lang="en-US" smtClean="0"/>
              <a:t>24</a:t>
            </a:fld>
            <a:endParaRPr lang="en-US"/>
          </a:p>
        </p:txBody>
      </p:sp>
    </p:spTree>
    <p:extLst>
      <p:ext uri="{BB962C8B-B14F-4D97-AF65-F5344CB8AC3E}">
        <p14:creationId xmlns:p14="http://schemas.microsoft.com/office/powerpoint/2010/main" val="26424990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US" dirty="0"/>
              <a:t>Please make sure that</a:t>
            </a:r>
            <a:r>
              <a:rPr lang="en-US" baseline="0" dirty="0"/>
              <a:t> on the two mouse </a:t>
            </a:r>
            <a:r>
              <a:rPr lang="en-US" baseline="0" dirty="0" err="1"/>
              <a:t>ppts</a:t>
            </a:r>
            <a:r>
              <a:rPr lang="en-US" baseline="0" dirty="0"/>
              <a:t>, the mice and the headings are in exactly the same position</a:t>
            </a:r>
            <a:endParaRPr lang="en-US" dirty="0"/>
          </a:p>
        </p:txBody>
      </p:sp>
      <p:sp>
        <p:nvSpPr>
          <p:cNvPr id="4" name="Slide Number Placeholder 3"/>
          <p:cNvSpPr>
            <a:spLocks noGrp="1"/>
          </p:cNvSpPr>
          <p:nvPr>
            <p:ph type="sldNum" sz="quarter" idx="10"/>
          </p:nvPr>
        </p:nvSpPr>
        <p:spPr/>
        <p:txBody>
          <a:bodyPr/>
          <a:lstStyle/>
          <a:p>
            <a:fld id="{D62BEAF7-AB13-F24B-A4D7-C57A5F53BFDE}" type="slidenum">
              <a:rPr lang="en-US" smtClean="0"/>
              <a:t>26</a:t>
            </a:fld>
            <a:endParaRPr lang="en-US"/>
          </a:p>
        </p:txBody>
      </p:sp>
    </p:spTree>
    <p:extLst>
      <p:ext uri="{BB962C8B-B14F-4D97-AF65-F5344CB8AC3E}">
        <p14:creationId xmlns:p14="http://schemas.microsoft.com/office/powerpoint/2010/main" val="40112155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t>No other company is developing a comprehensive lineup of products for mental wellness through the microbiome and gut-brain axis!</a:t>
            </a:r>
          </a:p>
          <a:p>
            <a:r>
              <a:rPr lang="en-US" sz="1800" dirty="0"/>
              <a:t>We launched with TWELVE of them in 2017! Now we have TWENTY TWO unique products!  </a:t>
            </a:r>
          </a:p>
          <a:p>
            <a:r>
              <a:rPr lang="en-US" sz="1800" dirty="0"/>
              <a:t>We will continue to lead the way!</a:t>
            </a:r>
          </a:p>
          <a:p>
            <a:endParaRPr lang="en-US" dirty="0"/>
          </a:p>
        </p:txBody>
      </p:sp>
      <p:sp>
        <p:nvSpPr>
          <p:cNvPr id="4" name="Slide Number Placeholder 3"/>
          <p:cNvSpPr>
            <a:spLocks noGrp="1"/>
          </p:cNvSpPr>
          <p:nvPr>
            <p:ph type="sldNum" sz="quarter" idx="5"/>
          </p:nvPr>
        </p:nvSpPr>
        <p:spPr/>
        <p:txBody>
          <a:bodyPr/>
          <a:lstStyle/>
          <a:p>
            <a:fld id="{62EBB34B-1EE1-7046-9BB4-E3528EEDFAE3}" type="slidenum">
              <a:rPr lang="en-US" smtClean="0">
                <a:solidFill>
                  <a:prstClr val="black"/>
                </a:solidFill>
              </a:rPr>
              <a:pPr/>
              <a:t>31</a:t>
            </a:fld>
            <a:endParaRPr lang="en-US" dirty="0">
              <a:solidFill>
                <a:prstClr val="black"/>
              </a:solidFill>
            </a:endParaRPr>
          </a:p>
        </p:txBody>
      </p:sp>
    </p:spTree>
    <p:extLst>
      <p:ext uri="{BB962C8B-B14F-4D97-AF65-F5344CB8AC3E}">
        <p14:creationId xmlns:p14="http://schemas.microsoft.com/office/powerpoint/2010/main" val="69970534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original flagship pack to uniquely address the gut-brain-axis with the world’s first comprehensive nutrition system to address each component of the gut-brain axis!</a:t>
            </a:r>
          </a:p>
          <a:p>
            <a:r>
              <a:rPr lang="en-US" dirty="0"/>
              <a:t>Award Winning - 2018 NutrAward winner for “Best New Finished Product” – this is like the Academy Awards of Nutritional products, selected from hundreds of companies that submitted for the award. Judged by industry experts, and presented at the country’s largest expo/convention for natural products with nearly 100,000 attendees!</a:t>
            </a:r>
          </a:p>
          <a:p>
            <a:r>
              <a:rPr lang="en-US" dirty="0"/>
              <a:t>Includes:</a:t>
            </a:r>
          </a:p>
          <a:p>
            <a:pPr marL="171450" indent="-171450">
              <a:buFontTx/>
              <a:buChar char="-"/>
            </a:pPr>
            <a:r>
              <a:rPr lang="en-US" dirty="0"/>
              <a:t>MentaBiotics (for the gut)</a:t>
            </a:r>
          </a:p>
          <a:p>
            <a:pPr marL="171450" indent="-171450">
              <a:buFontTx/>
              <a:buChar char="-"/>
            </a:pPr>
            <a:r>
              <a:rPr lang="en-US" dirty="0"/>
              <a:t>MentaFocus (for the brain)</a:t>
            </a:r>
          </a:p>
          <a:p>
            <a:pPr marL="171450" indent="-171450">
              <a:buFontTx/>
              <a:buChar char="-"/>
            </a:pPr>
            <a:r>
              <a:rPr lang="en-US" dirty="0"/>
              <a:t>MentaSync (for the axis)</a:t>
            </a:r>
          </a:p>
          <a:p>
            <a:pPr marL="0" indent="0" algn="l">
              <a:buFontTx/>
              <a:buNone/>
            </a:pPr>
            <a:r>
              <a:rPr lang="en-US" dirty="0"/>
              <a:t>Save money compared to buying the products individually! (10% savings)</a:t>
            </a:r>
          </a:p>
        </p:txBody>
      </p:sp>
      <p:sp>
        <p:nvSpPr>
          <p:cNvPr id="4" name="Slide Number Placeholder 3"/>
          <p:cNvSpPr>
            <a:spLocks noGrp="1"/>
          </p:cNvSpPr>
          <p:nvPr>
            <p:ph type="sldNum" sz="quarter" idx="5"/>
          </p:nvPr>
        </p:nvSpPr>
        <p:spPr/>
        <p:txBody>
          <a:bodyPr/>
          <a:lstStyle/>
          <a:p>
            <a:fld id="{EBE22E55-066C-5045-BBC4-2AA57927E975}" type="slidenum">
              <a:rPr lang="en-US" smtClean="0"/>
              <a:t>32</a:t>
            </a:fld>
            <a:endParaRPr lang="en-US"/>
          </a:p>
        </p:txBody>
      </p:sp>
    </p:spTree>
    <p:extLst>
      <p:ext uri="{BB962C8B-B14F-4D97-AF65-F5344CB8AC3E}">
        <p14:creationId xmlns:p14="http://schemas.microsoft.com/office/powerpoint/2010/main" val="167033767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t>MentaBiotics (for the gut) – advanced gut-brain nutrition.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The most comprehensive combination of unique strains of probiotics, prebiotics and </a:t>
            </a:r>
            <a:r>
              <a:rPr lang="en-US" sz="1200" dirty="0" err="1">
                <a:solidFill>
                  <a:srgbClr val="3F2A56"/>
                </a:solidFill>
                <a:latin typeface="Verdana" panose="020B0604030504040204" pitchFamily="34" charset="0"/>
                <a:ea typeface="Verdana" panose="020B0604030504040204" pitchFamily="34" charset="0"/>
                <a:cs typeface="Verdana" panose="020B0604030504040204" pitchFamily="34" charset="0"/>
              </a:rPr>
              <a:t>phytobiotics</a:t>
            </a:r>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 that have been scientifically shown to improve mental wellness.*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 It’s like 4 products in one!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Amare’s flagship product</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Supports feel-good neurotransmitters</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Increases good bacteria, which lead to good mood, confidence, and stress resilience.</a:t>
            </a:r>
          </a:p>
          <a:p>
            <a:endParaRPr lang="en-US" b="0" i="0" dirty="0"/>
          </a:p>
        </p:txBody>
      </p:sp>
      <p:sp>
        <p:nvSpPr>
          <p:cNvPr id="4" name="Slide Number Placeholder 3"/>
          <p:cNvSpPr>
            <a:spLocks noGrp="1"/>
          </p:cNvSpPr>
          <p:nvPr>
            <p:ph type="sldNum" sz="quarter" idx="10"/>
          </p:nvPr>
        </p:nvSpPr>
        <p:spPr/>
        <p:txBody>
          <a:bodyPr/>
          <a:lstStyle/>
          <a:p>
            <a:fld id="{62EBB34B-1EE1-7046-9BB4-E3528EEDFAE3}" type="slidenum">
              <a:rPr lang="en-US" smtClean="0"/>
              <a:t>33</a:t>
            </a:fld>
            <a:endParaRPr lang="en-US" dirty="0"/>
          </a:p>
        </p:txBody>
      </p:sp>
    </p:spTree>
    <p:extLst>
      <p:ext uri="{BB962C8B-B14F-4D97-AF65-F5344CB8AC3E}">
        <p14:creationId xmlns:p14="http://schemas.microsoft.com/office/powerpoint/2010/main" val="263427508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i="0" dirty="0"/>
          </a:p>
        </p:txBody>
      </p:sp>
      <p:sp>
        <p:nvSpPr>
          <p:cNvPr id="4" name="Slide Number Placeholder 3"/>
          <p:cNvSpPr>
            <a:spLocks noGrp="1"/>
          </p:cNvSpPr>
          <p:nvPr>
            <p:ph type="sldNum" sz="quarter" idx="10"/>
          </p:nvPr>
        </p:nvSpPr>
        <p:spPr/>
        <p:txBody>
          <a:bodyPr/>
          <a:lstStyle/>
          <a:p>
            <a:fld id="{62EBB34B-1EE1-7046-9BB4-E3528EEDFAE3}" type="slidenum">
              <a:rPr lang="en-US" smtClean="0">
                <a:solidFill>
                  <a:prstClr val="black"/>
                </a:solidFill>
              </a:rPr>
              <a:pPr/>
              <a:t>34</a:t>
            </a:fld>
            <a:endParaRPr lang="en-US" dirty="0">
              <a:solidFill>
                <a:prstClr val="black"/>
              </a:solidFill>
            </a:endParaRPr>
          </a:p>
        </p:txBody>
      </p:sp>
    </p:spTree>
    <p:extLst>
      <p:ext uri="{BB962C8B-B14F-4D97-AF65-F5344CB8AC3E}">
        <p14:creationId xmlns:p14="http://schemas.microsoft.com/office/powerpoint/2010/main" val="112969724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i="0" dirty="0"/>
          </a:p>
        </p:txBody>
      </p:sp>
      <p:sp>
        <p:nvSpPr>
          <p:cNvPr id="4" name="Slide Number Placeholder 3"/>
          <p:cNvSpPr>
            <a:spLocks noGrp="1"/>
          </p:cNvSpPr>
          <p:nvPr>
            <p:ph type="sldNum" sz="quarter" idx="10"/>
          </p:nvPr>
        </p:nvSpPr>
        <p:spPr/>
        <p:txBody>
          <a:bodyPr/>
          <a:lstStyle/>
          <a:p>
            <a:fld id="{62EBB34B-1EE1-7046-9BB4-E3528EEDFAE3}" type="slidenum">
              <a:rPr lang="en-US" smtClean="0">
                <a:solidFill>
                  <a:prstClr val="black"/>
                </a:solidFill>
              </a:rPr>
              <a:pPr/>
              <a:t>35</a:t>
            </a:fld>
            <a:endParaRPr lang="en-US" dirty="0">
              <a:solidFill>
                <a:prstClr val="black"/>
              </a:solidFill>
            </a:endParaRPr>
          </a:p>
        </p:txBody>
      </p:sp>
    </p:spTree>
    <p:extLst>
      <p:ext uri="{BB962C8B-B14F-4D97-AF65-F5344CB8AC3E}">
        <p14:creationId xmlns:p14="http://schemas.microsoft.com/office/powerpoint/2010/main" val="376197535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i="0" dirty="0"/>
          </a:p>
        </p:txBody>
      </p:sp>
      <p:sp>
        <p:nvSpPr>
          <p:cNvPr id="4" name="Slide Number Placeholder 3"/>
          <p:cNvSpPr>
            <a:spLocks noGrp="1"/>
          </p:cNvSpPr>
          <p:nvPr>
            <p:ph type="sldNum" sz="quarter" idx="10"/>
          </p:nvPr>
        </p:nvSpPr>
        <p:spPr/>
        <p:txBody>
          <a:bodyPr/>
          <a:lstStyle/>
          <a:p>
            <a:fld id="{62EBB34B-1EE1-7046-9BB4-E3528EEDFAE3}" type="slidenum">
              <a:rPr lang="en-US" smtClean="0">
                <a:solidFill>
                  <a:prstClr val="black"/>
                </a:solidFill>
              </a:rPr>
              <a:pPr/>
              <a:t>36</a:t>
            </a:fld>
            <a:endParaRPr lang="en-US" dirty="0">
              <a:solidFill>
                <a:prstClr val="black"/>
              </a:solidFill>
            </a:endParaRPr>
          </a:p>
        </p:txBody>
      </p:sp>
    </p:spTree>
    <p:extLst>
      <p:ext uri="{BB962C8B-B14F-4D97-AF65-F5344CB8AC3E}">
        <p14:creationId xmlns:p14="http://schemas.microsoft.com/office/powerpoint/2010/main" val="2117605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t>Shawn:</a:t>
            </a:r>
            <a:r>
              <a:rPr lang="en-US" i="1" dirty="0"/>
              <a:t> </a:t>
            </a:r>
            <a:r>
              <a:rPr lang="en-US" b="1" i="1" dirty="0"/>
              <a:t>Slide: </a:t>
            </a:r>
            <a:r>
              <a:rPr lang="en-US" b="1" i="1" u="sng" dirty="0"/>
              <a:t>For Your Gut...: The Probiotic Strain Matters pg.26</a:t>
            </a:r>
            <a:r>
              <a:rPr lang="en-US" b="1" i="1" dirty="0"/>
              <a:t> -- </a:t>
            </a:r>
            <a:r>
              <a:rPr lang="en-US" i="1" dirty="0"/>
              <a:t>Part of the reason why this product is so effective, is because we've looked at the research to guide our formulation. One of the very important ways that weve done that is the probiotic strains that we have chosen have already been specifically evaluated for their effects on different mental wellness parameters. This is very important distinction as you go out to talk to people about these products, that probiotics are hot right now, its one of the very important health trends that’s going on. But, the benefits of a probiotic are very very strain dependent. If I just said to you, "Everyone go out and buy some probiotics", and you went to the grocery store to look for probiotics, that would be like me saying, "Go out and get some vitamins." You wouldn’t know what vitamin I was talking about. Did he mean vitamin D or A? Or did he mean Vitamin C or B? All these vitamins do all different things inside the body, its exactly the same with these probiotic strains. So you can see the benefits here, Lactobacillus rhamnosus R0011, that tells us that specific strain does this, it lowers cortisol exposure which is a stress hormone. It increases a neurotransmitter called GABA which is associated with relaxing. Bifidobacterium longum R0175 reduces anxiety and improves cognitive function. Lactobacillus helveticus R0052 decreases neuroinflammation and increases serotonin, so its going to help you with your mood. You know, those benefits are specific to those strains, not to probiotics in general. In our separate probiotic formula, we have different strains that are more associated with more general wellness benefits, diarrhea, constipation, gastro intestinal function, immune system function, inflammation in a different way than your getting here with neural inflammation. In the future, we'll be selecting probiotic strains that are good for the heart-brain axis that is going to compound some of the benefits that we are seeing with this gut-brain axis. It’s a very very exciting area of science, but it’s also very strain-dependent. </a:t>
            </a:r>
          </a:p>
          <a:p>
            <a:endParaRPr lang="en-US" dirty="0"/>
          </a:p>
          <a:p>
            <a:endParaRPr lang="en-US" dirty="0"/>
          </a:p>
          <a:p>
            <a:r>
              <a:rPr lang="en-US" dirty="0"/>
              <a:t>There are over 10,000 different species of bacteria in our gut, but there are millions of strains comprising billions of bacteria overall.</a:t>
            </a:r>
            <a:br>
              <a:rPr lang="en-US" dirty="0"/>
            </a:br>
            <a:r>
              <a:rPr lang="en-US" dirty="0"/>
              <a:t>Amare’s strains of bacteria are unique and have specific functions around mental wellness.</a:t>
            </a:r>
          </a:p>
        </p:txBody>
      </p:sp>
      <p:sp>
        <p:nvSpPr>
          <p:cNvPr id="4" name="Slide Number Placeholder 3"/>
          <p:cNvSpPr>
            <a:spLocks noGrp="1"/>
          </p:cNvSpPr>
          <p:nvPr>
            <p:ph type="sldNum" sz="quarter" idx="10"/>
          </p:nvPr>
        </p:nvSpPr>
        <p:spPr/>
        <p:txBody>
          <a:bodyPr/>
          <a:lstStyle/>
          <a:p>
            <a:fld id="{62EBB34B-1EE1-7046-9BB4-E3528EEDFAE3}" type="slidenum">
              <a:rPr lang="en-US" smtClean="0">
                <a:solidFill>
                  <a:prstClr val="black"/>
                </a:solidFill>
              </a:rPr>
              <a:pPr/>
              <a:t>37</a:t>
            </a:fld>
            <a:endParaRPr lang="en-US" dirty="0">
              <a:solidFill>
                <a:prstClr val="black"/>
              </a:solidFill>
            </a:endParaRPr>
          </a:p>
        </p:txBody>
      </p:sp>
    </p:spTree>
    <p:extLst>
      <p:ext uri="{BB962C8B-B14F-4D97-AF65-F5344CB8AC3E}">
        <p14:creationId xmlns:p14="http://schemas.microsoft.com/office/powerpoint/2010/main" val="329949988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t>MentaFocus (for the brain) – supercharged mental focus &amp; cognition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Supercharge your brain with key phytonutrients clinically shown to support focus, mental sharpness, clarity, creativity, and cognitive functioning.*</a:t>
            </a:r>
          </a:p>
          <a:p>
            <a:pPr marL="171450" indent="-171450">
              <a:buFontTx/>
              <a:buChar char="-"/>
            </a:pPr>
            <a:r>
              <a:rPr lang="en-US" b="0" i="0" dirty="0"/>
              <a:t>Amplified attention &amp; alertness</a:t>
            </a:r>
          </a:p>
          <a:p>
            <a:pPr marL="171450" indent="-171450">
              <a:buFontTx/>
              <a:buChar char="-"/>
            </a:pPr>
            <a:r>
              <a:rPr lang="en-US" b="0" i="0" dirty="0"/>
              <a:t>Enhances brain activation</a:t>
            </a:r>
          </a:p>
          <a:p>
            <a:pPr marL="171450" indent="-171450">
              <a:buFontTx/>
              <a:buChar char="-"/>
            </a:pPr>
            <a:r>
              <a:rPr lang="en-US" b="0" i="0" dirty="0"/>
              <a:t>Promotes clarity, cognition, and creativity</a:t>
            </a:r>
          </a:p>
        </p:txBody>
      </p:sp>
      <p:sp>
        <p:nvSpPr>
          <p:cNvPr id="4" name="Slide Number Placeholder 3"/>
          <p:cNvSpPr>
            <a:spLocks noGrp="1"/>
          </p:cNvSpPr>
          <p:nvPr>
            <p:ph type="sldNum" sz="quarter" idx="10"/>
          </p:nvPr>
        </p:nvSpPr>
        <p:spPr/>
        <p:txBody>
          <a:bodyPr/>
          <a:lstStyle/>
          <a:p>
            <a:fld id="{62EBB34B-1EE1-7046-9BB4-E3528EEDFAE3}" type="slidenum">
              <a:rPr lang="en-US" smtClean="0"/>
              <a:t>38</a:t>
            </a:fld>
            <a:endParaRPr lang="en-US" dirty="0"/>
          </a:p>
        </p:txBody>
      </p:sp>
    </p:spTree>
    <p:extLst>
      <p:ext uri="{BB962C8B-B14F-4D97-AF65-F5344CB8AC3E}">
        <p14:creationId xmlns:p14="http://schemas.microsoft.com/office/powerpoint/2010/main" val="300613389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MentaSync (for the axis) – optimized gut-brain axis communication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Optimize the communication sync of chemical messengers between your brain and your gut with the clinically studied key ingredients in MentaSync.*</a:t>
            </a:r>
          </a:p>
          <a:p>
            <a:pPr marL="171450" indent="-171450">
              <a:buFontTx/>
              <a:buChar char="-"/>
            </a:pPr>
            <a:r>
              <a:rPr lang="en-US" dirty="0"/>
              <a:t>Improves gut-brain communication</a:t>
            </a:r>
          </a:p>
          <a:p>
            <a:pPr marL="171450" indent="-171450">
              <a:buFontTx/>
              <a:buChar char="-"/>
            </a:pPr>
            <a:r>
              <a:rPr lang="en-US" dirty="0"/>
              <a:t>Balances signaling between cells</a:t>
            </a:r>
          </a:p>
          <a:p>
            <a:pPr marL="171450" indent="-171450">
              <a:buFontTx/>
              <a:buChar char="-"/>
            </a:pPr>
            <a:r>
              <a:rPr lang="en-US" dirty="0"/>
              <a:t>Enhances bio-chemical communication</a:t>
            </a:r>
          </a:p>
          <a:p>
            <a:pPr marL="171450" indent="-171450">
              <a:buFontTx/>
              <a:buChar char="-"/>
            </a:pPr>
            <a:r>
              <a:rPr lang="en-US" dirty="0"/>
              <a:t>Supports the immune system, a primary pathway in the gut-brain </a:t>
            </a:r>
            <a:r>
              <a:rPr lang="en-US" b="1" dirty="0"/>
              <a:t>axis.</a:t>
            </a:r>
            <a:endParaRPr lang="en-US" dirty="0"/>
          </a:p>
        </p:txBody>
      </p:sp>
      <p:sp>
        <p:nvSpPr>
          <p:cNvPr id="4" name="Slide Number Placeholder 3"/>
          <p:cNvSpPr>
            <a:spLocks noGrp="1"/>
          </p:cNvSpPr>
          <p:nvPr>
            <p:ph type="sldNum" sz="quarter" idx="10"/>
          </p:nvPr>
        </p:nvSpPr>
        <p:spPr/>
        <p:txBody>
          <a:bodyPr/>
          <a:lstStyle/>
          <a:p>
            <a:fld id="{62EBB34B-1EE1-7046-9BB4-E3528EEDFAE3}" type="slidenum">
              <a:rPr lang="en-US" smtClean="0"/>
              <a:t>41</a:t>
            </a:fld>
            <a:endParaRPr lang="en-US" dirty="0"/>
          </a:p>
        </p:txBody>
      </p:sp>
    </p:spTree>
    <p:extLst>
      <p:ext uri="{BB962C8B-B14F-4D97-AF65-F5344CB8AC3E}">
        <p14:creationId xmlns:p14="http://schemas.microsoft.com/office/powerpoint/2010/main" val="310097775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MentaHeart</a:t>
            </a:r>
            <a:r>
              <a:rPr lang="en-US" dirty="0"/>
              <a:t> (for the heart) – advanced heart-brain axis nutrition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The first product of its kind to support mental wellness through the heart-brain axis, </a:t>
            </a:r>
            <a:r>
              <a:rPr lang="en-US" sz="1200" dirty="0" err="1">
                <a:solidFill>
                  <a:srgbClr val="3F2A56"/>
                </a:solidFill>
                <a:latin typeface="Verdana" panose="020B0604030504040204" pitchFamily="34" charset="0"/>
                <a:ea typeface="Verdana" panose="020B0604030504040204" pitchFamily="34" charset="0"/>
                <a:cs typeface="Verdana" panose="020B0604030504040204" pitchFamily="34" charset="0"/>
              </a:rPr>
              <a:t>MentaHeart</a:t>
            </a:r>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 features key ingredients backed by multiple clinical studies shown to help optimize the heart, the body’s third brain.*</a:t>
            </a:r>
            <a:endParaRPr lang="en-US" sz="1600" dirty="0">
              <a:solidFill>
                <a:srgbClr val="3F2A56"/>
              </a:solidFill>
              <a:latin typeface="Verdana" panose="020B0604030504040204" pitchFamily="34" charset="0"/>
              <a:ea typeface="Verdana" panose="020B0604030504040204" pitchFamily="34" charset="0"/>
              <a:cs typeface="Verdana" panose="020B0604030504040204" pitchFamily="34" charset="0"/>
            </a:endParaRPr>
          </a:p>
          <a:p>
            <a:pPr marL="171450" indent="-171450">
              <a:buFontTx/>
              <a:buChar char="-"/>
            </a:pPr>
            <a:r>
              <a:rPr lang="en-US" dirty="0"/>
              <a:t>Supports the heart-brain axis</a:t>
            </a:r>
          </a:p>
          <a:p>
            <a:pPr marL="171450" indent="-171450">
              <a:buFontTx/>
              <a:buChar char="-"/>
            </a:pPr>
            <a:r>
              <a:rPr lang="en-US" dirty="0"/>
              <a:t>Promotes cardiovascular efficiency</a:t>
            </a:r>
          </a:p>
          <a:p>
            <a:pPr marL="171450" indent="-171450">
              <a:buFontTx/>
              <a:buChar char="-"/>
            </a:pPr>
            <a:r>
              <a:rPr lang="en-US" dirty="0"/>
              <a:t>Supports already normal cholesterol</a:t>
            </a:r>
          </a:p>
        </p:txBody>
      </p:sp>
      <p:sp>
        <p:nvSpPr>
          <p:cNvPr id="4" name="Slide Number Placeholder 3"/>
          <p:cNvSpPr>
            <a:spLocks noGrp="1"/>
          </p:cNvSpPr>
          <p:nvPr>
            <p:ph type="sldNum" sz="quarter" idx="10"/>
          </p:nvPr>
        </p:nvSpPr>
        <p:spPr/>
        <p:txBody>
          <a:bodyPr/>
          <a:lstStyle/>
          <a:p>
            <a:fld id="{62EBB34B-1EE1-7046-9BB4-E3528EEDFAE3}" type="slidenum">
              <a:rPr lang="en-US" smtClean="0"/>
              <a:t>42</a:t>
            </a:fld>
            <a:endParaRPr lang="en-US" dirty="0"/>
          </a:p>
        </p:txBody>
      </p:sp>
    </p:spTree>
    <p:extLst>
      <p:ext uri="{BB962C8B-B14F-4D97-AF65-F5344CB8AC3E}">
        <p14:creationId xmlns:p14="http://schemas.microsoft.com/office/powerpoint/2010/main" val="3737636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Please add an image of </a:t>
            </a:r>
            <a:r>
              <a:rPr lang="en-US" err="1"/>
              <a:t>MentaHeart</a:t>
            </a:r>
            <a:r>
              <a:rPr lang="en-US"/>
              <a:t> to the left</a:t>
            </a:r>
          </a:p>
        </p:txBody>
      </p:sp>
      <p:sp>
        <p:nvSpPr>
          <p:cNvPr id="4" name="Slide Number Placeholder 3"/>
          <p:cNvSpPr>
            <a:spLocks noGrp="1"/>
          </p:cNvSpPr>
          <p:nvPr>
            <p:ph type="sldNum" sz="quarter" idx="5"/>
          </p:nvPr>
        </p:nvSpPr>
        <p:spPr/>
        <p:txBody>
          <a:bodyPr/>
          <a:lstStyle/>
          <a:p>
            <a:fld id="{62EBB34B-1EE1-7046-9BB4-E3528EEDFAE3}" type="slidenum">
              <a:rPr lang="en-US" smtClean="0"/>
              <a:t>45</a:t>
            </a:fld>
            <a:endParaRPr lang="en-US"/>
          </a:p>
        </p:txBody>
      </p:sp>
    </p:spTree>
    <p:extLst>
      <p:ext uri="{BB962C8B-B14F-4D97-AF65-F5344CB8AC3E}">
        <p14:creationId xmlns:p14="http://schemas.microsoft.com/office/powerpoint/2010/main" val="260710920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Amare Three Brain FundaMentals Pack</a:t>
            </a:r>
          </a:p>
          <a:p>
            <a:pPr marL="171450" indent="-171450">
              <a:buFontTx/>
              <a:buChar char="-"/>
            </a:pPr>
            <a:r>
              <a:rPr lang="en-US" dirty="0"/>
              <a:t>Flagship gut-brain-</a:t>
            </a:r>
            <a:r>
              <a:rPr lang="en-US" b="1" dirty="0"/>
              <a:t>heart</a:t>
            </a:r>
            <a:r>
              <a:rPr lang="en-US" b="0" dirty="0"/>
              <a:t> axis system</a:t>
            </a:r>
          </a:p>
          <a:p>
            <a:pPr marL="171450" indent="-171450">
              <a:buFontTx/>
              <a:buChar char="-"/>
            </a:pPr>
            <a:r>
              <a:rPr lang="en-US" b="0" dirty="0"/>
              <a:t>FundaMentals Pack is great, but the Three Brains FundaMentals Pack is better!</a:t>
            </a:r>
          </a:p>
          <a:p>
            <a:pPr marL="171450" indent="-171450">
              <a:buFontTx/>
              <a:buChar char="-"/>
            </a:pPr>
            <a:r>
              <a:rPr lang="en-US" b="0" dirty="0"/>
              <a:t>All three brains!</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t>Comprehensive nutrition for all three brains — the gut, brain and heart — the Amare Three Brains FundaMentals Pack™  is designed to target and support the primary physiological drivers of mental wellness.*</a:t>
            </a:r>
          </a:p>
          <a:p>
            <a:pPr marL="171450" indent="-171450">
              <a:buFontTx/>
              <a:buChar char="-"/>
            </a:pPr>
            <a:endParaRPr lang="en-US" dirty="0"/>
          </a:p>
        </p:txBody>
      </p:sp>
      <p:sp>
        <p:nvSpPr>
          <p:cNvPr id="4" name="Slide Number Placeholder 3"/>
          <p:cNvSpPr>
            <a:spLocks noGrp="1"/>
          </p:cNvSpPr>
          <p:nvPr>
            <p:ph type="sldNum" sz="quarter" idx="5"/>
          </p:nvPr>
        </p:nvSpPr>
        <p:spPr/>
        <p:txBody>
          <a:bodyPr/>
          <a:lstStyle/>
          <a:p>
            <a:fld id="{EBE22E55-066C-5045-BBC4-2AA57927E975}" type="slidenum">
              <a:rPr lang="en-US" smtClean="0"/>
              <a:t>51</a:t>
            </a:fld>
            <a:endParaRPr lang="en-US"/>
          </a:p>
        </p:txBody>
      </p:sp>
    </p:spTree>
    <p:extLst>
      <p:ext uri="{BB962C8B-B14F-4D97-AF65-F5344CB8AC3E}">
        <p14:creationId xmlns:p14="http://schemas.microsoft.com/office/powerpoint/2010/main" val="249350052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5525A5"/>
                </a:solidFill>
              </a:rPr>
              <a:t>Product packs synergize benefits together, and benefit your wallet!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Save 18% more by buying the three products together as a pack.</a:t>
            </a:r>
            <a:endParaRPr lang="en-US" sz="1200" dirty="0">
              <a:solidFill>
                <a:srgbClr val="5525A5"/>
              </a:solidFill>
            </a:endParaRPr>
          </a:p>
          <a:p>
            <a:r>
              <a:rPr lang="en-US" dirty="0"/>
              <a:t>Note: </a:t>
            </a:r>
            <a:r>
              <a:rPr lang="en-US" dirty="0" err="1"/>
              <a:t>MentaHeart</a:t>
            </a:r>
            <a:r>
              <a:rPr lang="en-US" dirty="0"/>
              <a:t> included for $49.95 instead of $69.95 on S&amp;S!</a:t>
            </a:r>
          </a:p>
          <a:p>
            <a:endParaRPr lang="en-US" dirty="0"/>
          </a:p>
        </p:txBody>
      </p:sp>
      <p:sp>
        <p:nvSpPr>
          <p:cNvPr id="4" name="Slide Number Placeholder 3"/>
          <p:cNvSpPr>
            <a:spLocks noGrp="1"/>
          </p:cNvSpPr>
          <p:nvPr>
            <p:ph type="sldNum" sz="quarter" idx="5"/>
          </p:nvPr>
        </p:nvSpPr>
        <p:spPr/>
        <p:txBody>
          <a:bodyPr/>
          <a:lstStyle/>
          <a:p>
            <a:fld id="{62EBB34B-1EE1-7046-9BB4-E3528EEDFAE3}" type="slidenum">
              <a:rPr lang="en-US" smtClean="0"/>
              <a:t>52</a:t>
            </a:fld>
            <a:endParaRPr lang="en-US" dirty="0"/>
          </a:p>
        </p:txBody>
      </p:sp>
    </p:spTree>
    <p:extLst>
      <p:ext uri="{BB962C8B-B14F-4D97-AF65-F5344CB8AC3E}">
        <p14:creationId xmlns:p14="http://schemas.microsoft.com/office/powerpoint/2010/main" val="283099991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t>No other company is developing a comprehensive lineup of products for mental wellness through the microbiome and gut-brain axis!</a:t>
            </a:r>
          </a:p>
          <a:p>
            <a:r>
              <a:rPr lang="en-US" sz="1800" dirty="0"/>
              <a:t>We launched with TWELVE of them! Now we have TWENTY TWO unique products!  </a:t>
            </a:r>
          </a:p>
          <a:p>
            <a:r>
              <a:rPr lang="en-US" sz="1800" dirty="0"/>
              <a:t>We will continue to lead the way!</a:t>
            </a:r>
          </a:p>
          <a:p>
            <a:endParaRPr lang="en-US" dirty="0"/>
          </a:p>
        </p:txBody>
      </p:sp>
      <p:sp>
        <p:nvSpPr>
          <p:cNvPr id="4" name="Slide Number Placeholder 3"/>
          <p:cNvSpPr>
            <a:spLocks noGrp="1"/>
          </p:cNvSpPr>
          <p:nvPr>
            <p:ph type="sldNum" sz="quarter" idx="5"/>
          </p:nvPr>
        </p:nvSpPr>
        <p:spPr/>
        <p:txBody>
          <a:bodyPr/>
          <a:lstStyle/>
          <a:p>
            <a:fld id="{62EBB34B-1EE1-7046-9BB4-E3528EEDFAE3}" type="slidenum">
              <a:rPr lang="en-US" smtClean="0">
                <a:solidFill>
                  <a:prstClr val="black"/>
                </a:solidFill>
              </a:rPr>
              <a:pPr/>
              <a:t>53</a:t>
            </a:fld>
            <a:endParaRPr lang="en-US" dirty="0">
              <a:solidFill>
                <a:prstClr val="black"/>
              </a:solidFill>
            </a:endParaRPr>
          </a:p>
        </p:txBody>
      </p:sp>
    </p:spTree>
    <p:extLst>
      <p:ext uri="{BB962C8B-B14F-4D97-AF65-F5344CB8AC3E}">
        <p14:creationId xmlns:p14="http://schemas.microsoft.com/office/powerpoint/2010/main" val="279505999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Please add image of Kids Mood+ on right section</a:t>
            </a:r>
          </a:p>
        </p:txBody>
      </p:sp>
      <p:sp>
        <p:nvSpPr>
          <p:cNvPr id="4" name="Slide Number Placeholder 3"/>
          <p:cNvSpPr>
            <a:spLocks noGrp="1"/>
          </p:cNvSpPr>
          <p:nvPr>
            <p:ph type="sldNum" sz="quarter" idx="5"/>
          </p:nvPr>
        </p:nvSpPr>
        <p:spPr/>
        <p:txBody>
          <a:bodyPr/>
          <a:lstStyle/>
          <a:p>
            <a:fld id="{62EBB34B-1EE1-7046-9BB4-E3528EEDFAE3}" type="slidenum">
              <a:rPr lang="en-US" smtClean="0"/>
              <a:t>54</a:t>
            </a:fld>
            <a:endParaRPr lang="en-US"/>
          </a:p>
        </p:txBody>
      </p:sp>
    </p:spTree>
    <p:extLst>
      <p:ext uri="{BB962C8B-B14F-4D97-AF65-F5344CB8AC3E}">
        <p14:creationId xmlns:p14="http://schemas.microsoft.com/office/powerpoint/2010/main" val="353494455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HempGBX+</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Verdana" panose="020B0604030504040204" pitchFamily="34" charset="0"/>
                <a:ea typeface="Verdana" panose="020B0604030504040204" pitchFamily="34" charset="0"/>
                <a:cs typeface="Verdana" panose="020B0604030504040204" pitchFamily="34" charset="0"/>
              </a:rPr>
              <a:t>A full-spectrum hemp extract that naturally supports the body’s endocannabinoid system, HempGBX+™ amplifies the benefits of an optimized gut-brain axis.* </a:t>
            </a:r>
          </a:p>
          <a:p>
            <a:pPr marL="171450" indent="-171450">
              <a:buFontTx/>
              <a:buChar char="-"/>
            </a:pPr>
            <a:r>
              <a:rPr lang="en-US" dirty="0"/>
              <a:t>Helps boost stress resilience</a:t>
            </a:r>
          </a:p>
          <a:p>
            <a:pPr marL="171450" indent="-171450">
              <a:buFontTx/>
              <a:buChar char="-"/>
            </a:pPr>
            <a:r>
              <a:rPr lang="en-US" dirty="0"/>
              <a:t>Supports increased sleep quality</a:t>
            </a:r>
          </a:p>
          <a:p>
            <a:pPr marL="171450" indent="-171450">
              <a:buFontTx/>
              <a:buChar char="-"/>
            </a:pPr>
            <a:r>
              <a:rPr lang="en-US" dirty="0"/>
              <a:t>Helps alleviate body aches &amp; pains</a:t>
            </a:r>
          </a:p>
          <a:p>
            <a:pPr marL="171450" indent="-171450">
              <a:buFontTx/>
              <a:buChar char="-"/>
            </a:pPr>
            <a:r>
              <a:rPr lang="en-US" dirty="0"/>
              <a:t>SYNERGIZES &amp; AMPLIFIES the benefits of other Amare products!</a:t>
            </a:r>
          </a:p>
        </p:txBody>
      </p:sp>
      <p:sp>
        <p:nvSpPr>
          <p:cNvPr id="4" name="Slide Number Placeholder 3"/>
          <p:cNvSpPr>
            <a:spLocks noGrp="1"/>
          </p:cNvSpPr>
          <p:nvPr>
            <p:ph type="sldNum" sz="quarter" idx="5"/>
          </p:nvPr>
        </p:nvSpPr>
        <p:spPr/>
        <p:txBody>
          <a:bodyPr/>
          <a:lstStyle/>
          <a:p>
            <a:fld id="{EBE22E55-066C-5045-BBC4-2AA57927E975}" type="slidenum">
              <a:rPr lang="en-US" smtClean="0"/>
              <a:t>56</a:t>
            </a:fld>
            <a:endParaRPr lang="en-US"/>
          </a:p>
        </p:txBody>
      </p:sp>
    </p:spTree>
    <p:extLst>
      <p:ext uri="{BB962C8B-B14F-4D97-AF65-F5344CB8AC3E}">
        <p14:creationId xmlns:p14="http://schemas.microsoft.com/office/powerpoint/2010/main" val="270490956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Remember, Amare is creating the mental wellness PLATFORM of products (we just covered that), programs, and people.</a:t>
            </a:r>
          </a:p>
          <a:p>
            <a:r>
              <a:rPr lang="en-US" dirty="0"/>
              <a:t>Let’s talk about some of the programs!</a:t>
            </a:r>
          </a:p>
          <a:p>
            <a:r>
              <a:rPr lang="en-US" dirty="0"/>
              <a:t>- The Mental Wellness Diet, Nutrition: Eating the right foods can have a significant impact on your mental wellness. It’s important to consume the right servings of fruits, vegetables, protein, grains, beans/legumes, and healthy fats. The gut relies on a good diet to thrive and stay healthy. Amare’s mental wellness diet show how you can portion your meals accordingly. This eating guide will help you get started on a path to a healthier, more energized you!</a:t>
            </a:r>
          </a:p>
          <a:p>
            <a:pPr marL="171450" indent="-171450">
              <a:buFontTx/>
              <a:buChar char="-"/>
            </a:pPr>
            <a:r>
              <a:rPr lang="en-US" dirty="0"/>
              <a:t>Movement/Exercise: Move your body, move your mind! There is a direct link between moving your body and improving your mental performance, acuity, and memory recall. Plus, exercising releases endorphins and supports feel-good neurotransmitters in your body. Achieving the body composition you desire all starts with your beliefs, thoughts, and behaviors – your mental wellness and mental thinking! Our movement programs are designed to support your journey towards optimal mental wellness.</a:t>
            </a:r>
          </a:p>
          <a:p>
            <a:pPr marL="171450" indent="-171450">
              <a:buFontTx/>
              <a:buChar char="-"/>
            </a:pPr>
            <a:r>
              <a:rPr lang="en-US" dirty="0"/>
              <a:t>Mindfulness: Science is proving that mindfulness activities such as breathing, meditation, yoga, gratitude journaling, positive visualization, and mindful eating play a direct role in your stress resilience, clarity, cognition, creative thinking, and overall mental performance. Mindfulness is a major component of optimal mental fitness. It is now used by the world’s leading athletes as part of their training regimen to optimize their athletic performance.</a:t>
            </a:r>
          </a:p>
        </p:txBody>
      </p:sp>
      <p:sp>
        <p:nvSpPr>
          <p:cNvPr id="4" name="Slide Number Placeholder 3"/>
          <p:cNvSpPr>
            <a:spLocks noGrp="1"/>
          </p:cNvSpPr>
          <p:nvPr>
            <p:ph type="sldNum" sz="quarter" idx="5"/>
          </p:nvPr>
        </p:nvSpPr>
        <p:spPr/>
        <p:txBody>
          <a:bodyPr/>
          <a:lstStyle/>
          <a:p>
            <a:fld id="{62EBB34B-1EE1-7046-9BB4-E3528EEDFAE3}" type="slidenum">
              <a:rPr lang="en-US" smtClean="0">
                <a:solidFill>
                  <a:prstClr val="black"/>
                </a:solidFill>
              </a:rPr>
              <a:pPr/>
              <a:t>57</a:t>
            </a:fld>
            <a:endParaRPr lang="en-US" dirty="0">
              <a:solidFill>
                <a:prstClr val="black"/>
              </a:solidFill>
            </a:endParaRPr>
          </a:p>
        </p:txBody>
      </p:sp>
    </p:spTree>
    <p:extLst>
      <p:ext uri="{BB962C8B-B14F-4D97-AF65-F5344CB8AC3E}">
        <p14:creationId xmlns:p14="http://schemas.microsoft.com/office/powerpoint/2010/main" val="19063086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Remember, Amare is creating the mental wellness PLATFORM of products, programs, and PEOPLE.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It starts with our core values: Love, Integrity, Innovation, Service, and Humility</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We integrate Love &amp; Service into ALL of our major company events. </a:t>
            </a:r>
          </a:p>
          <a:p>
            <a:pPr marL="628650" marR="0" lvl="1" indent="-171450" algn="l" defTabSz="914400" rtl="0" eaLnBrk="1" fontAlgn="auto" latinLnBrk="0" hangingPunct="1">
              <a:lnSpc>
                <a:spcPct val="100000"/>
              </a:lnSpc>
              <a:spcBef>
                <a:spcPts val="0"/>
              </a:spcBef>
              <a:spcAft>
                <a:spcPts val="0"/>
              </a:spcAft>
              <a:buClrTx/>
              <a:buSzTx/>
              <a:buFontTx/>
              <a:buChar char="-"/>
              <a:tabLst/>
              <a:defRPr/>
            </a:pPr>
            <a:r>
              <a:rPr lang="en-US" dirty="0"/>
              <a:t>In Cancun for our annual incentive trip for our top performers, we assembled bicycles for children in the local village that needed bikes just to get to school.</a:t>
            </a:r>
          </a:p>
          <a:p>
            <a:pPr marL="628650" marR="0" lvl="1" indent="-171450" algn="l" defTabSz="914400" rtl="0" eaLnBrk="1" fontAlgn="auto" latinLnBrk="0" hangingPunct="1">
              <a:lnSpc>
                <a:spcPct val="100000"/>
              </a:lnSpc>
              <a:spcBef>
                <a:spcPts val="0"/>
              </a:spcBef>
              <a:spcAft>
                <a:spcPts val="0"/>
              </a:spcAft>
              <a:buClrTx/>
              <a:buSzTx/>
              <a:buFontTx/>
              <a:buChar char="-"/>
              <a:tabLst/>
              <a:defRPr/>
            </a:pPr>
            <a:r>
              <a:rPr lang="en-US" dirty="0"/>
              <a:t>At our annual Heart2Heart Mental Wellness Symposiums, we </a:t>
            </a:r>
            <a:r>
              <a:rPr lang="en-US" dirty="0" err="1"/>
              <a:t>haved</a:t>
            </a:r>
            <a:r>
              <a:rPr lang="en-US" dirty="0"/>
              <a:t> assembled over 10,000 winter coats, business attire, school supplies, and hygiene kits to benefit the Navajo Nation (2018) and our military veterans (2019).</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We bring great people together!</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When people come together, they can support each other – a major component of mental wellness is feeling connected and supported by other people.</a:t>
            </a:r>
          </a:p>
          <a:p>
            <a:endParaRPr lang="en-US" dirty="0"/>
          </a:p>
        </p:txBody>
      </p:sp>
      <p:sp>
        <p:nvSpPr>
          <p:cNvPr id="4" name="Slide Number Placeholder 3"/>
          <p:cNvSpPr>
            <a:spLocks noGrp="1"/>
          </p:cNvSpPr>
          <p:nvPr>
            <p:ph type="sldNum" sz="quarter" idx="5"/>
          </p:nvPr>
        </p:nvSpPr>
        <p:spPr/>
        <p:txBody>
          <a:bodyPr/>
          <a:lstStyle/>
          <a:p>
            <a:fld id="{62EBB34B-1EE1-7046-9BB4-E3528EEDFAE3}" type="slidenum">
              <a:rPr lang="en-US" smtClean="0">
                <a:solidFill>
                  <a:prstClr val="black"/>
                </a:solidFill>
              </a:rPr>
              <a:pPr/>
              <a:t>58</a:t>
            </a:fld>
            <a:endParaRPr lang="en-US" dirty="0">
              <a:solidFill>
                <a:prstClr val="black"/>
              </a:solidFill>
            </a:endParaRPr>
          </a:p>
        </p:txBody>
      </p:sp>
    </p:spTree>
    <p:extLst>
      <p:ext uri="{BB962C8B-B14F-4D97-AF65-F5344CB8AC3E}">
        <p14:creationId xmlns:p14="http://schemas.microsoft.com/office/powerpoint/2010/main" val="263967670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are on to something!!!</a:t>
            </a:r>
          </a:p>
          <a:p>
            <a:r>
              <a:rPr lang="en-US" dirty="0"/>
              <a:t>September 2017 to August 2019… Great growth, but we are just getting started…</a:t>
            </a:r>
          </a:p>
        </p:txBody>
      </p:sp>
      <p:sp>
        <p:nvSpPr>
          <p:cNvPr id="4" name="Slide Number Placeholder 3"/>
          <p:cNvSpPr>
            <a:spLocks noGrp="1"/>
          </p:cNvSpPr>
          <p:nvPr>
            <p:ph type="sldNum" sz="quarter" idx="5"/>
          </p:nvPr>
        </p:nvSpPr>
        <p:spPr/>
        <p:txBody>
          <a:bodyPr/>
          <a:lstStyle/>
          <a:p>
            <a:fld id="{EBE22E55-066C-5045-BBC4-2AA57927E975}" type="slidenum">
              <a:rPr lang="en-US" smtClean="0"/>
              <a:t>59</a:t>
            </a:fld>
            <a:endParaRPr lang="en-US"/>
          </a:p>
        </p:txBody>
      </p:sp>
    </p:spTree>
    <p:extLst>
      <p:ext uri="{BB962C8B-B14F-4D97-AF65-F5344CB8AC3E}">
        <p14:creationId xmlns:p14="http://schemas.microsoft.com/office/powerpoint/2010/main" val="47695703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Right Place, Right Time!</a:t>
            </a:r>
          </a:p>
          <a:p>
            <a:r>
              <a:rPr lang="en-US" dirty="0"/>
              <a:t>- We’ve been around for a little while, but not that long!</a:t>
            </a:r>
          </a:p>
          <a:p>
            <a:r>
              <a:rPr lang="en-US" dirty="0"/>
              <a:t>- Not a “STARTUP” anymore – we’ve graduated to a “GROWTH COMPANY” (some people are scared to join startups because they think they might fail… we are past that stage already!)</a:t>
            </a:r>
          </a:p>
          <a:p>
            <a:pPr marL="171450" indent="-171450">
              <a:buFontTx/>
              <a:buChar char="-"/>
            </a:pPr>
            <a:r>
              <a:rPr lang="en-US" dirty="0"/>
              <a:t>Growing &amp; expansion phase… getting ready for…</a:t>
            </a:r>
          </a:p>
          <a:p>
            <a:pPr marL="171450" indent="-171450">
              <a:buFontTx/>
              <a:buChar char="-"/>
            </a:pPr>
            <a:r>
              <a:rPr lang="en-US" dirty="0"/>
              <a:t>HYPER GROWTH next</a:t>
            </a:r>
          </a:p>
          <a:p>
            <a:pPr marL="171450" indent="-171450">
              <a:buFontTx/>
              <a:buChar char="-"/>
            </a:pPr>
            <a:r>
              <a:rPr lang="en-US" dirty="0"/>
              <a:t>You want to be “IN” before the critical mass “tipping point” creates hyper-growth</a:t>
            </a:r>
          </a:p>
        </p:txBody>
      </p:sp>
      <p:sp>
        <p:nvSpPr>
          <p:cNvPr id="4" name="Slide Number Placeholder 3"/>
          <p:cNvSpPr>
            <a:spLocks noGrp="1"/>
          </p:cNvSpPr>
          <p:nvPr>
            <p:ph type="sldNum" sz="quarter" idx="5"/>
          </p:nvPr>
        </p:nvSpPr>
        <p:spPr/>
        <p:txBody>
          <a:bodyPr/>
          <a:lstStyle/>
          <a:p>
            <a:fld id="{EBE22E55-066C-5045-BBC4-2AA57927E975}" type="slidenum">
              <a:rPr lang="en-US" smtClean="0"/>
              <a:t>60</a:t>
            </a:fld>
            <a:endParaRPr lang="en-US"/>
          </a:p>
        </p:txBody>
      </p:sp>
    </p:spTree>
    <p:extLst>
      <p:ext uri="{BB962C8B-B14F-4D97-AF65-F5344CB8AC3E}">
        <p14:creationId xmlns:p14="http://schemas.microsoft.com/office/powerpoint/2010/main" val="390376706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a:t>How many opportunities like this come your way in your life?</a:t>
            </a:r>
          </a:p>
          <a:p>
            <a:pPr marL="171450" indent="-171450">
              <a:buFontTx/>
              <a:buChar char="-"/>
            </a:pPr>
            <a:r>
              <a:rPr lang="en-US" dirty="0"/>
              <a:t>You don’t want to look back in a couple years and think that you missed out on a potentially life-changing opportunity.</a:t>
            </a:r>
            <a:endParaRPr lang="en-US" b="0" i="0" dirty="0"/>
          </a:p>
          <a:p>
            <a:pPr marL="171450" indent="-171450">
              <a:buFontTx/>
              <a:buChar char="-"/>
            </a:pPr>
            <a:r>
              <a:rPr lang="en-US" b="0" i="0" dirty="0"/>
              <a:t>Climb the mountain with us and join us at the summit!</a:t>
            </a:r>
            <a:endParaRPr lang="en-US" dirty="0"/>
          </a:p>
        </p:txBody>
      </p:sp>
      <p:sp>
        <p:nvSpPr>
          <p:cNvPr id="4" name="Slide Number Placeholder 3"/>
          <p:cNvSpPr>
            <a:spLocks noGrp="1"/>
          </p:cNvSpPr>
          <p:nvPr>
            <p:ph type="sldNum" sz="quarter" idx="10"/>
          </p:nvPr>
        </p:nvSpPr>
        <p:spPr/>
        <p:txBody>
          <a:bodyPr/>
          <a:lstStyle/>
          <a:p>
            <a:fld id="{62EBB34B-1EE1-7046-9BB4-E3528EEDFAE3}" type="slidenum">
              <a:rPr lang="en-US" smtClean="0"/>
              <a:t>61</a:t>
            </a:fld>
            <a:endParaRPr lang="en-US" dirty="0"/>
          </a:p>
        </p:txBody>
      </p:sp>
    </p:spTree>
    <p:extLst>
      <p:ext uri="{BB962C8B-B14F-4D97-AF65-F5344CB8AC3E}">
        <p14:creationId xmlns:p14="http://schemas.microsoft.com/office/powerpoint/2010/main" val="87595225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be real. Finances can be stressful!</a:t>
            </a:r>
          </a:p>
          <a:p>
            <a:r>
              <a:rPr lang="en-US" dirty="0"/>
              <a:t>We aren’t here to ignore the elephant in the room…</a:t>
            </a:r>
          </a:p>
          <a:p>
            <a:r>
              <a:rPr lang="en-US" dirty="0"/>
              <a:t>Financial Health is Part of Your Mental Wellness!!</a:t>
            </a:r>
          </a:p>
          <a:p>
            <a:pPr marL="171450" indent="-171450">
              <a:buFontTx/>
              <a:buChar char="-"/>
            </a:pPr>
            <a:r>
              <a:rPr lang="en-US" dirty="0"/>
              <a:t>We all know that money does not promise happiness, but neither will a lack of financial resources or time. For that reason, Amare can provide a happier and healthier life for you, those you care about, and many more around the globe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b="1" kern="1200" dirty="0">
                <a:solidFill>
                  <a:schemeClr val="tx1"/>
                </a:solidFill>
                <a:effectLst/>
                <a:latin typeface="+mn-lt"/>
                <a:ea typeface="+mn-ea"/>
                <a:cs typeface="+mn-cs"/>
              </a:rPr>
              <a:t>Nearly half of people don’t have the cash to pay for a $400 emergency, Fed survey finds (</a:t>
            </a:r>
            <a:r>
              <a:rPr lang="en-US" sz="1200" b="1" kern="1200" dirty="0" err="1">
                <a:solidFill>
                  <a:schemeClr val="tx1"/>
                </a:solidFill>
                <a:effectLst/>
                <a:latin typeface="+mn-lt"/>
                <a:ea typeface="+mn-ea"/>
                <a:cs typeface="+mn-cs"/>
              </a:rPr>
              <a:t>marketwatch.com</a:t>
            </a:r>
            <a:r>
              <a:rPr lang="en-US" sz="1200" b="1" kern="1200" dirty="0">
                <a:solidFill>
                  <a:schemeClr val="tx1"/>
                </a:solidFill>
                <a:effectLst/>
                <a:latin typeface="+mn-lt"/>
                <a:ea typeface="+mn-ea"/>
                <a:cs typeface="+mn-cs"/>
              </a:rPr>
              <a:t>, May 2017)</a:t>
            </a:r>
          </a:p>
          <a:p>
            <a:pPr marL="171450" indent="-171450">
              <a:buFontTx/>
              <a:buChar char="-"/>
            </a:pPr>
            <a:endParaRPr lang="en-US" dirty="0"/>
          </a:p>
          <a:p>
            <a:r>
              <a:rPr lang="en-US" sz="1200" b="1" i="0" kern="1200" dirty="0">
                <a:solidFill>
                  <a:schemeClr val="tx1"/>
                </a:solidFill>
                <a:effectLst/>
                <a:latin typeface="+mn-lt"/>
                <a:ea typeface="+mn-ea"/>
                <a:cs typeface="+mn-cs"/>
              </a:rPr>
              <a:t>5 Fast Financial Stress Statistics (</a:t>
            </a:r>
            <a:r>
              <a:rPr lang="en-US" dirty="0">
                <a:hlinkClick r:id="rId3"/>
              </a:rPr>
              <a:t>https://bestmoneymoves.com/blog/2019/06/03/5-fast-financial-stress-statistics/</a:t>
            </a:r>
            <a:r>
              <a:rPr lang="en-US" dirty="0"/>
              <a:t>)</a:t>
            </a:r>
            <a:endParaRPr lang="en-US" sz="1200" b="1"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41% </a:t>
            </a:r>
            <a:r>
              <a:rPr lang="en-US" sz="1200" b="0" i="0" kern="1200" dirty="0">
                <a:solidFill>
                  <a:schemeClr val="tx1"/>
                </a:solidFill>
                <a:effectLst/>
                <a:latin typeface="+mn-lt"/>
                <a:ea typeface="+mn-ea"/>
                <a:cs typeface="+mn-cs"/>
              </a:rPr>
              <a:t>don’t set aside any money for their household retirement plan.</a:t>
            </a:r>
          </a:p>
          <a:p>
            <a:r>
              <a:rPr lang="en-US" sz="1200" b="1" i="0" kern="1200" dirty="0">
                <a:solidFill>
                  <a:schemeClr val="tx1"/>
                </a:solidFill>
                <a:effectLst/>
                <a:latin typeface="+mn-lt"/>
                <a:ea typeface="+mn-ea"/>
                <a:cs typeface="+mn-cs"/>
              </a:rPr>
              <a:t>25% </a:t>
            </a:r>
            <a:r>
              <a:rPr lang="en-US" sz="1200" b="0" i="0" kern="1200" dirty="0">
                <a:solidFill>
                  <a:schemeClr val="tx1"/>
                </a:solidFill>
                <a:effectLst/>
                <a:latin typeface="+mn-lt"/>
                <a:ea typeface="+mn-ea"/>
                <a:cs typeface="+mn-cs"/>
              </a:rPr>
              <a:t>have charged their credit card for groceries/food and not been able to pay it off right away.</a:t>
            </a:r>
          </a:p>
          <a:p>
            <a:r>
              <a:rPr lang="en-US" sz="1200" b="1" i="0" kern="1200" dirty="0">
                <a:solidFill>
                  <a:schemeClr val="tx1"/>
                </a:solidFill>
                <a:effectLst/>
                <a:latin typeface="+mn-lt"/>
                <a:ea typeface="+mn-ea"/>
                <a:cs typeface="+mn-cs"/>
              </a:rPr>
              <a:t>33% </a:t>
            </a:r>
            <a:r>
              <a:rPr lang="en-US" sz="1200" b="0" i="0" kern="1200" dirty="0">
                <a:solidFill>
                  <a:schemeClr val="tx1"/>
                </a:solidFill>
                <a:effectLst/>
                <a:latin typeface="+mn-lt"/>
                <a:ea typeface="+mn-ea"/>
                <a:cs typeface="+mn-cs"/>
              </a:rPr>
              <a:t>said it would take more than 3 years to pay their credit card debt.</a:t>
            </a:r>
          </a:p>
          <a:p>
            <a:r>
              <a:rPr lang="en-US" sz="1200" b="1" i="0" kern="1200" dirty="0">
                <a:solidFill>
                  <a:schemeClr val="tx1"/>
                </a:solidFill>
                <a:effectLst/>
                <a:latin typeface="+mn-lt"/>
                <a:ea typeface="+mn-ea"/>
                <a:cs typeface="+mn-cs"/>
              </a:rPr>
              <a:t>29% </a:t>
            </a:r>
            <a:r>
              <a:rPr lang="en-US" sz="1200" b="0" i="0" kern="1200" dirty="0">
                <a:solidFill>
                  <a:schemeClr val="tx1"/>
                </a:solidFill>
                <a:effectLst/>
                <a:latin typeface="+mn-lt"/>
                <a:ea typeface="+mn-ea"/>
                <a:cs typeface="+mn-cs"/>
              </a:rPr>
              <a:t>said if they needed $2,000 for an emergency, they would use a credit card.</a:t>
            </a:r>
          </a:p>
          <a:p>
            <a:r>
              <a:rPr lang="en-US" sz="1200" b="1" i="0" kern="1200" dirty="0">
                <a:solidFill>
                  <a:schemeClr val="tx1"/>
                </a:solidFill>
                <a:effectLst/>
                <a:latin typeface="+mn-lt"/>
                <a:ea typeface="+mn-ea"/>
                <a:cs typeface="+mn-cs"/>
              </a:rPr>
              <a:t>20% </a:t>
            </a:r>
            <a:r>
              <a:rPr lang="en-US" sz="1200" b="0" i="0" kern="1200" dirty="0">
                <a:solidFill>
                  <a:schemeClr val="tx1"/>
                </a:solidFill>
                <a:effectLst/>
                <a:latin typeface="+mn-lt"/>
                <a:ea typeface="+mn-ea"/>
                <a:cs typeface="+mn-cs"/>
              </a:rPr>
              <a:t>of those with children in childcare said the cost is as expensive as, or more expensive than, their monthly rent or mortgage payment.</a:t>
            </a:r>
          </a:p>
          <a:p>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How Debt Impacts Personal and Professional Life</a:t>
            </a:r>
          </a:p>
          <a:p>
            <a:r>
              <a:rPr lang="en-US" sz="1200" b="0" i="0" kern="1200" dirty="0">
                <a:solidFill>
                  <a:schemeClr val="tx1"/>
                </a:solidFill>
                <a:effectLst/>
                <a:latin typeface="+mn-lt"/>
                <a:ea typeface="+mn-ea"/>
                <a:cs typeface="+mn-cs"/>
              </a:rPr>
              <a:t>Most Americans carrying debt are suffering in silence. More than 40 percent of Americans said they find it difficult to talk about debt with friends and families, and as we mentioned earlier more than 20 percent would prefer a date with the dentist or the DMV over a discussion about debts and finances.</a:t>
            </a:r>
          </a:p>
          <a:p>
            <a:r>
              <a:rPr lang="en-US" sz="1200" b="0" i="0" kern="1200" dirty="0">
                <a:solidFill>
                  <a:schemeClr val="tx1"/>
                </a:solidFill>
                <a:effectLst/>
                <a:latin typeface="+mn-lt"/>
                <a:ea typeface="+mn-ea"/>
                <a:cs typeface="+mn-cs"/>
              </a:rPr>
              <a:t>Americans bring their financial stress with them to work. Nearly 20 percent say the amount of their debt impacts their productivity. Research by PwC found more than 40 percent of employees who are distracted by financial stress spend 3 hours or more at work thinking about or dealing with issues related to their personal finances each week.</a:t>
            </a:r>
          </a:p>
          <a:p>
            <a:endParaRPr lang="en-US" sz="1200" b="0" i="0" kern="1200" dirty="0">
              <a:solidFill>
                <a:schemeClr val="tx1"/>
              </a:solidFill>
              <a:effectLst/>
              <a:latin typeface="+mn-lt"/>
              <a:ea typeface="+mn-ea"/>
              <a:cs typeface="+mn-cs"/>
            </a:endParaRPr>
          </a:p>
          <a:p>
            <a:pPr marL="171450" indent="-171450">
              <a:buFontTx/>
              <a:buChar char="-"/>
            </a:pPr>
            <a:endParaRPr lang="en-US" dirty="0"/>
          </a:p>
        </p:txBody>
      </p:sp>
      <p:sp>
        <p:nvSpPr>
          <p:cNvPr id="4" name="Slide Number Placeholder 3"/>
          <p:cNvSpPr>
            <a:spLocks noGrp="1"/>
          </p:cNvSpPr>
          <p:nvPr>
            <p:ph type="sldNum" sz="quarter" idx="5"/>
          </p:nvPr>
        </p:nvSpPr>
        <p:spPr/>
        <p:txBody>
          <a:bodyPr/>
          <a:lstStyle/>
          <a:p>
            <a:fld id="{EBE22E55-066C-5045-BBC4-2AA57927E975}" type="slidenum">
              <a:rPr lang="en-US" smtClean="0"/>
              <a:t>62</a:t>
            </a:fld>
            <a:endParaRPr lang="en-US"/>
          </a:p>
        </p:txBody>
      </p:sp>
    </p:spTree>
    <p:extLst>
      <p:ext uri="{BB962C8B-B14F-4D97-AF65-F5344CB8AC3E}">
        <p14:creationId xmlns:p14="http://schemas.microsoft.com/office/powerpoint/2010/main" val="25814620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believe that money in the hands of GOOD people can do GREAT things!</a:t>
            </a:r>
          </a:p>
          <a:p>
            <a:r>
              <a:rPr lang="en-US" dirty="0"/>
              <a:t>This is about HUMANITARIAN ENTREPRENEURSHIP</a:t>
            </a:r>
          </a:p>
          <a:p>
            <a:r>
              <a:rPr lang="en-US" dirty="0"/>
              <a:t>Do well by doing good for others!</a:t>
            </a:r>
          </a:p>
          <a:p>
            <a:r>
              <a:rPr lang="en-US" dirty="0"/>
              <a:t>Visions of individual foundations for our Servant Leaders in the future!</a:t>
            </a:r>
          </a:p>
          <a:p>
            <a:r>
              <a:rPr lang="en-US" dirty="0"/>
              <a:t>Vision for the Amare Foundation from corporate as well!</a:t>
            </a:r>
          </a:p>
        </p:txBody>
      </p:sp>
      <p:sp>
        <p:nvSpPr>
          <p:cNvPr id="4" name="Slide Number Placeholder 3"/>
          <p:cNvSpPr>
            <a:spLocks noGrp="1"/>
          </p:cNvSpPr>
          <p:nvPr>
            <p:ph type="sldNum" sz="quarter" idx="5"/>
          </p:nvPr>
        </p:nvSpPr>
        <p:spPr/>
        <p:txBody>
          <a:bodyPr/>
          <a:lstStyle/>
          <a:p>
            <a:fld id="{EBE22E55-066C-5045-BBC4-2AA57927E975}" type="slidenum">
              <a:rPr lang="en-US" smtClean="0"/>
              <a:t>63</a:t>
            </a:fld>
            <a:endParaRPr lang="en-US"/>
          </a:p>
        </p:txBody>
      </p:sp>
    </p:spTree>
    <p:extLst>
      <p:ext uri="{BB962C8B-B14F-4D97-AF65-F5344CB8AC3E}">
        <p14:creationId xmlns:p14="http://schemas.microsoft.com/office/powerpoint/2010/main" val="308606669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to join us?</a:t>
            </a:r>
          </a:p>
          <a:p>
            <a:pPr marL="171450" indent="-171450">
              <a:buFontTx/>
              <a:buChar char="-"/>
            </a:pPr>
            <a:r>
              <a:rPr lang="en-US" dirty="0"/>
              <a:t>Preferred Customer: </a:t>
            </a:r>
          </a:p>
          <a:p>
            <a:pPr marL="628650" lvl="1" indent="-171450">
              <a:buFontTx/>
              <a:buChar char="-"/>
            </a:pPr>
            <a:r>
              <a:rPr lang="en-US" dirty="0"/>
              <a:t>Wholesale Prices (25% off retail)</a:t>
            </a:r>
          </a:p>
          <a:p>
            <a:pPr marL="628650" lvl="1" indent="-171450">
              <a:buFontTx/>
              <a:buChar char="-"/>
            </a:pPr>
            <a:r>
              <a:rPr lang="en-US" dirty="0"/>
              <a:t>FREE product on your first Subscribe &amp; Save Order for $39.95 or more</a:t>
            </a:r>
          </a:p>
          <a:p>
            <a:pPr marL="171450" lvl="0" indent="-171450">
              <a:buFontTx/>
              <a:buChar char="-"/>
            </a:pPr>
            <a:r>
              <a:rPr lang="en-US" dirty="0"/>
              <a:t>Wellness Partner</a:t>
            </a:r>
          </a:p>
          <a:p>
            <a:pPr marL="628650" lvl="1" indent="-171450">
              <a:buFontTx/>
              <a:buChar char="-"/>
            </a:pPr>
            <a:r>
              <a:rPr lang="en-US" dirty="0"/>
              <a:t>Wholesale Prices (25% off retail)</a:t>
            </a:r>
          </a:p>
          <a:p>
            <a:pPr marL="628650" lvl="1" indent="-171450">
              <a:buFontTx/>
              <a:buChar char="-"/>
            </a:pPr>
            <a:r>
              <a:rPr lang="en-US" dirty="0"/>
              <a:t>Earn commissions</a:t>
            </a:r>
          </a:p>
          <a:p>
            <a:pPr marL="628650" lvl="1" indent="-171450">
              <a:buFontTx/>
              <a:buChar char="-"/>
            </a:pPr>
            <a:r>
              <a:rPr lang="en-US" dirty="0"/>
              <a:t>Qualify for incentive trips and special events</a:t>
            </a:r>
          </a:p>
          <a:p>
            <a:pPr marL="628650" lvl="1" indent="-171450">
              <a:buFontTx/>
              <a:buChar char="-"/>
            </a:pPr>
            <a:r>
              <a:rPr lang="en-US" dirty="0"/>
              <a:t>Personalized website, app, and back office to support your business.</a:t>
            </a:r>
          </a:p>
        </p:txBody>
      </p:sp>
      <p:sp>
        <p:nvSpPr>
          <p:cNvPr id="4" name="Slide Number Placeholder 3"/>
          <p:cNvSpPr>
            <a:spLocks noGrp="1"/>
          </p:cNvSpPr>
          <p:nvPr>
            <p:ph type="sldNum" sz="quarter" idx="5"/>
          </p:nvPr>
        </p:nvSpPr>
        <p:spPr/>
        <p:txBody>
          <a:bodyPr/>
          <a:lstStyle/>
          <a:p>
            <a:fld id="{EBE22E55-066C-5045-BBC4-2AA57927E975}" type="slidenum">
              <a:rPr lang="en-US" smtClean="0"/>
              <a:t>64</a:t>
            </a:fld>
            <a:endParaRPr lang="en-US"/>
          </a:p>
        </p:txBody>
      </p:sp>
    </p:spTree>
    <p:extLst>
      <p:ext uri="{BB962C8B-B14F-4D97-AF65-F5344CB8AC3E}">
        <p14:creationId xmlns:p14="http://schemas.microsoft.com/office/powerpoint/2010/main" val="374906786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Interconnected - you can love yourself better… serve humanity better, create a better world.</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This is the heartbeat of Amare.</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Love yourself, one day at a time. </a:t>
            </a:r>
          </a:p>
        </p:txBody>
      </p:sp>
      <p:sp>
        <p:nvSpPr>
          <p:cNvPr id="4" name="Slide Number Placeholder 3"/>
          <p:cNvSpPr>
            <a:spLocks noGrp="1"/>
          </p:cNvSpPr>
          <p:nvPr>
            <p:ph type="sldNum" sz="quarter" idx="5"/>
          </p:nvPr>
        </p:nvSpPr>
        <p:spPr/>
        <p:txBody>
          <a:bodyPr/>
          <a:lstStyle/>
          <a:p>
            <a:fld id="{62EBB34B-1EE1-7046-9BB4-E3528EEDFAE3}" type="slidenum">
              <a:rPr lang="en-US" smtClean="0"/>
              <a:t>66</a:t>
            </a:fld>
            <a:endParaRPr lang="en-US" dirty="0"/>
          </a:p>
        </p:txBody>
      </p:sp>
    </p:spTree>
    <p:extLst>
      <p:ext uri="{BB962C8B-B14F-4D97-AF65-F5344CB8AC3E}">
        <p14:creationId xmlns:p14="http://schemas.microsoft.com/office/powerpoint/2010/main" val="319660768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Interconnected - you can serve humanity better…</a:t>
            </a:r>
          </a:p>
        </p:txBody>
      </p:sp>
      <p:sp>
        <p:nvSpPr>
          <p:cNvPr id="4" name="Slide Number Placeholder 3"/>
          <p:cNvSpPr>
            <a:spLocks noGrp="1"/>
          </p:cNvSpPr>
          <p:nvPr>
            <p:ph type="sldNum" sz="quarter" idx="5"/>
          </p:nvPr>
        </p:nvSpPr>
        <p:spPr/>
        <p:txBody>
          <a:bodyPr/>
          <a:lstStyle/>
          <a:p>
            <a:fld id="{62EBB34B-1EE1-7046-9BB4-E3528EEDFAE3}" type="slidenum">
              <a:rPr lang="en-US" smtClean="0"/>
              <a:t>67</a:t>
            </a:fld>
            <a:endParaRPr lang="en-US" dirty="0"/>
          </a:p>
        </p:txBody>
      </p:sp>
    </p:spTree>
    <p:extLst>
      <p:ext uri="{BB962C8B-B14F-4D97-AF65-F5344CB8AC3E}">
        <p14:creationId xmlns:p14="http://schemas.microsoft.com/office/powerpoint/2010/main" val="194653209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Interconnected – you can change the world, one person at a time.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starts with you! Let’s get started and get into action today!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Thank you.</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62EBB34B-1EE1-7046-9BB4-E3528EEDFAE3}" type="slidenum">
              <a:rPr lang="en-US" smtClean="0"/>
              <a:t>68</a:t>
            </a:fld>
            <a:endParaRPr lang="en-US" dirty="0"/>
          </a:p>
        </p:txBody>
      </p:sp>
    </p:spTree>
    <p:extLst>
      <p:ext uri="{BB962C8B-B14F-4D97-AF65-F5344CB8AC3E}">
        <p14:creationId xmlns:p14="http://schemas.microsoft.com/office/powerpoint/2010/main" val="382977379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BE22E55-066C-5045-BBC4-2AA57927E975}" type="slidenum">
              <a:rPr lang="en-US" smtClean="0"/>
              <a:t>69</a:t>
            </a:fld>
            <a:endParaRPr lang="en-US"/>
          </a:p>
        </p:txBody>
      </p:sp>
    </p:spTree>
    <p:extLst>
      <p:ext uri="{BB962C8B-B14F-4D97-AF65-F5344CB8AC3E}">
        <p14:creationId xmlns:p14="http://schemas.microsoft.com/office/powerpoint/2010/main" val="329660985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BE22E55-066C-5045-BBC4-2AA57927E975}" type="slidenum">
              <a:rPr lang="en-US" smtClean="0"/>
              <a:t>70</a:t>
            </a:fld>
            <a:endParaRPr lang="en-US"/>
          </a:p>
        </p:txBody>
      </p:sp>
    </p:spTree>
    <p:extLst>
      <p:ext uri="{BB962C8B-B14F-4D97-AF65-F5344CB8AC3E}">
        <p14:creationId xmlns:p14="http://schemas.microsoft.com/office/powerpoint/2010/main" val="803916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0340A-1E8D-475A-91F4-E4E992D9BC0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FC031E7-3889-485A-86B7-59A3BB18163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9E01CF0-231A-4AB8-B0DB-DC729E89DB02}"/>
              </a:ext>
            </a:extLst>
          </p:cNvPr>
          <p:cNvSpPr>
            <a:spLocks noGrp="1"/>
          </p:cNvSpPr>
          <p:nvPr>
            <p:ph type="dt" sz="half" idx="10"/>
          </p:nvPr>
        </p:nvSpPr>
        <p:spPr/>
        <p:txBody>
          <a:bodyPr/>
          <a:lstStyle/>
          <a:p>
            <a:fld id="{6310E3E5-0F13-4CB7-9BBE-A49F2A05A824}" type="datetimeFigureOut">
              <a:rPr lang="en-US" smtClean="0"/>
              <a:t>10/5/19</a:t>
            </a:fld>
            <a:endParaRPr lang="en-US"/>
          </a:p>
        </p:txBody>
      </p:sp>
      <p:sp>
        <p:nvSpPr>
          <p:cNvPr id="5" name="Footer Placeholder 4">
            <a:extLst>
              <a:ext uri="{FF2B5EF4-FFF2-40B4-BE49-F238E27FC236}">
                <a16:creationId xmlns:a16="http://schemas.microsoft.com/office/drawing/2014/main" id="{6C9983C2-A9D7-4F45-B136-4F76F7056F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1A5E8CF-740A-4D86-B499-C9C24FCD955B}"/>
              </a:ext>
            </a:extLst>
          </p:cNvPr>
          <p:cNvSpPr>
            <a:spLocks noGrp="1"/>
          </p:cNvSpPr>
          <p:nvPr>
            <p:ph type="sldNum" sz="quarter" idx="12"/>
          </p:nvPr>
        </p:nvSpPr>
        <p:spPr/>
        <p:txBody>
          <a:bodyPr/>
          <a:lstStyle/>
          <a:p>
            <a:fld id="{8423780C-A6CC-4C1D-AAAD-24CA262988E9}" type="slidenum">
              <a:rPr lang="en-US" smtClean="0"/>
              <a:t>‹#›</a:t>
            </a:fld>
            <a:endParaRPr lang="en-US"/>
          </a:p>
        </p:txBody>
      </p:sp>
    </p:spTree>
    <p:extLst>
      <p:ext uri="{BB962C8B-B14F-4D97-AF65-F5344CB8AC3E}">
        <p14:creationId xmlns:p14="http://schemas.microsoft.com/office/powerpoint/2010/main" val="552225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89D12-5C4F-4DD3-9434-FD5CE573162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5A4A92-A1DE-464D-A1ED-C3C9A08FD4F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D714651-BFC3-42E6-9A0D-7BBCBED71F7E}"/>
              </a:ext>
            </a:extLst>
          </p:cNvPr>
          <p:cNvSpPr>
            <a:spLocks noGrp="1"/>
          </p:cNvSpPr>
          <p:nvPr>
            <p:ph type="dt" sz="half" idx="10"/>
          </p:nvPr>
        </p:nvSpPr>
        <p:spPr/>
        <p:txBody>
          <a:bodyPr/>
          <a:lstStyle/>
          <a:p>
            <a:fld id="{6310E3E5-0F13-4CB7-9BBE-A49F2A05A824}" type="datetimeFigureOut">
              <a:rPr lang="en-US" smtClean="0"/>
              <a:t>10/5/19</a:t>
            </a:fld>
            <a:endParaRPr lang="en-US"/>
          </a:p>
        </p:txBody>
      </p:sp>
      <p:sp>
        <p:nvSpPr>
          <p:cNvPr id="5" name="Footer Placeholder 4">
            <a:extLst>
              <a:ext uri="{FF2B5EF4-FFF2-40B4-BE49-F238E27FC236}">
                <a16:creationId xmlns:a16="http://schemas.microsoft.com/office/drawing/2014/main" id="{37FA875C-F6B2-49CC-B04E-2F02C08700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5C376F-C85B-46B5-87A7-9B21895FA38F}"/>
              </a:ext>
            </a:extLst>
          </p:cNvPr>
          <p:cNvSpPr>
            <a:spLocks noGrp="1"/>
          </p:cNvSpPr>
          <p:nvPr>
            <p:ph type="sldNum" sz="quarter" idx="12"/>
          </p:nvPr>
        </p:nvSpPr>
        <p:spPr/>
        <p:txBody>
          <a:bodyPr/>
          <a:lstStyle/>
          <a:p>
            <a:fld id="{8423780C-A6CC-4C1D-AAAD-24CA262988E9}" type="slidenum">
              <a:rPr lang="en-US" smtClean="0"/>
              <a:t>‹#›</a:t>
            </a:fld>
            <a:endParaRPr lang="en-US"/>
          </a:p>
        </p:txBody>
      </p:sp>
    </p:spTree>
    <p:extLst>
      <p:ext uri="{BB962C8B-B14F-4D97-AF65-F5344CB8AC3E}">
        <p14:creationId xmlns:p14="http://schemas.microsoft.com/office/powerpoint/2010/main" val="2749397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EF097-B926-45AA-BD74-299EA67E0E4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F69AA17-5744-4396-9226-4983AA86A23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575A775-7CB7-4ACC-B0E1-CD460D7048B3}"/>
              </a:ext>
            </a:extLst>
          </p:cNvPr>
          <p:cNvSpPr>
            <a:spLocks noGrp="1"/>
          </p:cNvSpPr>
          <p:nvPr>
            <p:ph type="dt" sz="half" idx="10"/>
          </p:nvPr>
        </p:nvSpPr>
        <p:spPr/>
        <p:txBody>
          <a:bodyPr/>
          <a:lstStyle/>
          <a:p>
            <a:fld id="{6310E3E5-0F13-4CB7-9BBE-A49F2A05A824}" type="datetimeFigureOut">
              <a:rPr lang="en-US" smtClean="0"/>
              <a:t>10/5/19</a:t>
            </a:fld>
            <a:endParaRPr lang="en-US"/>
          </a:p>
        </p:txBody>
      </p:sp>
      <p:sp>
        <p:nvSpPr>
          <p:cNvPr id="5" name="Footer Placeholder 4">
            <a:extLst>
              <a:ext uri="{FF2B5EF4-FFF2-40B4-BE49-F238E27FC236}">
                <a16:creationId xmlns:a16="http://schemas.microsoft.com/office/drawing/2014/main" id="{9AE1A344-73C2-48BD-86B2-E34271A2F0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F3D8F1-B6B3-42E3-BDDE-04A8FBD530B9}"/>
              </a:ext>
            </a:extLst>
          </p:cNvPr>
          <p:cNvSpPr>
            <a:spLocks noGrp="1"/>
          </p:cNvSpPr>
          <p:nvPr>
            <p:ph type="sldNum" sz="quarter" idx="12"/>
          </p:nvPr>
        </p:nvSpPr>
        <p:spPr/>
        <p:txBody>
          <a:bodyPr/>
          <a:lstStyle/>
          <a:p>
            <a:fld id="{8423780C-A6CC-4C1D-AAAD-24CA262988E9}" type="slidenum">
              <a:rPr lang="en-US" smtClean="0"/>
              <a:t>‹#›</a:t>
            </a:fld>
            <a:endParaRPr lang="en-US"/>
          </a:p>
        </p:txBody>
      </p:sp>
    </p:spTree>
    <p:extLst>
      <p:ext uri="{BB962C8B-B14F-4D97-AF65-F5344CB8AC3E}">
        <p14:creationId xmlns:p14="http://schemas.microsoft.com/office/powerpoint/2010/main" val="1319541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56551-5B51-40AD-AB53-1E1B5E5977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A85400-C60A-4DCE-93AB-2FFDF64FDA6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30B1DCE-6282-463C-9975-A4441816728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5FB2E61-FDEB-4E85-ADFA-6F638CCAC9D2}"/>
              </a:ext>
            </a:extLst>
          </p:cNvPr>
          <p:cNvSpPr>
            <a:spLocks noGrp="1"/>
          </p:cNvSpPr>
          <p:nvPr>
            <p:ph type="dt" sz="half" idx="10"/>
          </p:nvPr>
        </p:nvSpPr>
        <p:spPr/>
        <p:txBody>
          <a:bodyPr/>
          <a:lstStyle/>
          <a:p>
            <a:fld id="{6310E3E5-0F13-4CB7-9BBE-A49F2A05A824}" type="datetimeFigureOut">
              <a:rPr lang="en-US" smtClean="0"/>
              <a:t>10/5/19</a:t>
            </a:fld>
            <a:endParaRPr lang="en-US"/>
          </a:p>
        </p:txBody>
      </p:sp>
      <p:sp>
        <p:nvSpPr>
          <p:cNvPr id="6" name="Footer Placeholder 5">
            <a:extLst>
              <a:ext uri="{FF2B5EF4-FFF2-40B4-BE49-F238E27FC236}">
                <a16:creationId xmlns:a16="http://schemas.microsoft.com/office/drawing/2014/main" id="{95E12B8F-FFED-4166-8DB8-5062C96465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C441A15-806F-4CEB-A9EF-9CCFA66CFD81}"/>
              </a:ext>
            </a:extLst>
          </p:cNvPr>
          <p:cNvSpPr>
            <a:spLocks noGrp="1"/>
          </p:cNvSpPr>
          <p:nvPr>
            <p:ph type="sldNum" sz="quarter" idx="12"/>
          </p:nvPr>
        </p:nvSpPr>
        <p:spPr/>
        <p:txBody>
          <a:bodyPr/>
          <a:lstStyle/>
          <a:p>
            <a:fld id="{8423780C-A6CC-4C1D-AAAD-24CA262988E9}" type="slidenum">
              <a:rPr lang="en-US" smtClean="0"/>
              <a:t>‹#›</a:t>
            </a:fld>
            <a:endParaRPr lang="en-US"/>
          </a:p>
        </p:txBody>
      </p:sp>
    </p:spTree>
    <p:extLst>
      <p:ext uri="{BB962C8B-B14F-4D97-AF65-F5344CB8AC3E}">
        <p14:creationId xmlns:p14="http://schemas.microsoft.com/office/powerpoint/2010/main" val="3336059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3773D-6FC4-4740-B1AB-199C364D5E0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CCFC33D-1742-4F43-9A2E-006B435F1FA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FE47B54-C325-485C-B741-0224A45C37B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DC6C800-C9DB-426A-9B89-27100D20AAE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50E00AC-571C-4921-9FD0-85CADEF7A22A}"/>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16288AB-A434-402A-96D8-6753D6AC32B2}"/>
              </a:ext>
            </a:extLst>
          </p:cNvPr>
          <p:cNvSpPr>
            <a:spLocks noGrp="1"/>
          </p:cNvSpPr>
          <p:nvPr>
            <p:ph type="dt" sz="half" idx="10"/>
          </p:nvPr>
        </p:nvSpPr>
        <p:spPr/>
        <p:txBody>
          <a:bodyPr/>
          <a:lstStyle/>
          <a:p>
            <a:fld id="{6310E3E5-0F13-4CB7-9BBE-A49F2A05A824}" type="datetimeFigureOut">
              <a:rPr lang="en-US" smtClean="0"/>
              <a:t>10/5/19</a:t>
            </a:fld>
            <a:endParaRPr lang="en-US"/>
          </a:p>
        </p:txBody>
      </p:sp>
      <p:sp>
        <p:nvSpPr>
          <p:cNvPr id="8" name="Footer Placeholder 7">
            <a:extLst>
              <a:ext uri="{FF2B5EF4-FFF2-40B4-BE49-F238E27FC236}">
                <a16:creationId xmlns:a16="http://schemas.microsoft.com/office/drawing/2014/main" id="{A2833D90-D731-498A-916B-4D4FA3982A4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ECAC268-8CED-4A52-9A57-3048348756FD}"/>
              </a:ext>
            </a:extLst>
          </p:cNvPr>
          <p:cNvSpPr>
            <a:spLocks noGrp="1"/>
          </p:cNvSpPr>
          <p:nvPr>
            <p:ph type="sldNum" sz="quarter" idx="12"/>
          </p:nvPr>
        </p:nvSpPr>
        <p:spPr/>
        <p:txBody>
          <a:bodyPr/>
          <a:lstStyle/>
          <a:p>
            <a:fld id="{8423780C-A6CC-4C1D-AAAD-24CA262988E9}" type="slidenum">
              <a:rPr lang="en-US" smtClean="0"/>
              <a:t>‹#›</a:t>
            </a:fld>
            <a:endParaRPr lang="en-US"/>
          </a:p>
        </p:txBody>
      </p:sp>
    </p:spTree>
    <p:extLst>
      <p:ext uri="{BB962C8B-B14F-4D97-AF65-F5344CB8AC3E}">
        <p14:creationId xmlns:p14="http://schemas.microsoft.com/office/powerpoint/2010/main" val="3716440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05574-2BA1-425F-A8AF-3A722223DC0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84F64E6-50E3-4061-948C-4DFB506B1818}"/>
              </a:ext>
            </a:extLst>
          </p:cNvPr>
          <p:cNvSpPr>
            <a:spLocks noGrp="1"/>
          </p:cNvSpPr>
          <p:nvPr>
            <p:ph type="dt" sz="half" idx="10"/>
          </p:nvPr>
        </p:nvSpPr>
        <p:spPr/>
        <p:txBody>
          <a:bodyPr/>
          <a:lstStyle/>
          <a:p>
            <a:fld id="{6310E3E5-0F13-4CB7-9BBE-A49F2A05A824}" type="datetimeFigureOut">
              <a:rPr lang="en-US" smtClean="0"/>
              <a:t>10/5/19</a:t>
            </a:fld>
            <a:endParaRPr lang="en-US"/>
          </a:p>
        </p:txBody>
      </p:sp>
      <p:sp>
        <p:nvSpPr>
          <p:cNvPr id="4" name="Footer Placeholder 3">
            <a:extLst>
              <a:ext uri="{FF2B5EF4-FFF2-40B4-BE49-F238E27FC236}">
                <a16:creationId xmlns:a16="http://schemas.microsoft.com/office/drawing/2014/main" id="{E0DFAC6B-E992-4694-A503-3AB9EE72668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5E8AC6-F162-41B5-8091-8188B762A8A7}"/>
              </a:ext>
            </a:extLst>
          </p:cNvPr>
          <p:cNvSpPr>
            <a:spLocks noGrp="1"/>
          </p:cNvSpPr>
          <p:nvPr>
            <p:ph type="sldNum" sz="quarter" idx="12"/>
          </p:nvPr>
        </p:nvSpPr>
        <p:spPr/>
        <p:txBody>
          <a:bodyPr/>
          <a:lstStyle/>
          <a:p>
            <a:fld id="{8423780C-A6CC-4C1D-AAAD-24CA262988E9}" type="slidenum">
              <a:rPr lang="en-US" smtClean="0"/>
              <a:t>‹#›</a:t>
            </a:fld>
            <a:endParaRPr lang="en-US"/>
          </a:p>
        </p:txBody>
      </p:sp>
    </p:spTree>
    <p:extLst>
      <p:ext uri="{BB962C8B-B14F-4D97-AF65-F5344CB8AC3E}">
        <p14:creationId xmlns:p14="http://schemas.microsoft.com/office/powerpoint/2010/main" val="1623514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030F9F-474D-4FDB-B0F5-24494DE3DCBB}"/>
              </a:ext>
            </a:extLst>
          </p:cNvPr>
          <p:cNvSpPr>
            <a:spLocks noGrp="1"/>
          </p:cNvSpPr>
          <p:nvPr>
            <p:ph type="dt" sz="half" idx="10"/>
          </p:nvPr>
        </p:nvSpPr>
        <p:spPr/>
        <p:txBody>
          <a:bodyPr/>
          <a:lstStyle/>
          <a:p>
            <a:fld id="{6310E3E5-0F13-4CB7-9BBE-A49F2A05A824}" type="datetimeFigureOut">
              <a:rPr lang="en-US" smtClean="0"/>
              <a:t>10/5/19</a:t>
            </a:fld>
            <a:endParaRPr lang="en-US"/>
          </a:p>
        </p:txBody>
      </p:sp>
      <p:sp>
        <p:nvSpPr>
          <p:cNvPr id="3" name="Footer Placeholder 2">
            <a:extLst>
              <a:ext uri="{FF2B5EF4-FFF2-40B4-BE49-F238E27FC236}">
                <a16:creationId xmlns:a16="http://schemas.microsoft.com/office/drawing/2014/main" id="{3B806669-8C94-4B4C-970C-B185084A5FA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3520BAF-8204-47E0-A083-8401D1C87F9B}"/>
              </a:ext>
            </a:extLst>
          </p:cNvPr>
          <p:cNvSpPr>
            <a:spLocks noGrp="1"/>
          </p:cNvSpPr>
          <p:nvPr>
            <p:ph type="sldNum" sz="quarter" idx="12"/>
          </p:nvPr>
        </p:nvSpPr>
        <p:spPr/>
        <p:txBody>
          <a:bodyPr/>
          <a:lstStyle/>
          <a:p>
            <a:fld id="{8423780C-A6CC-4C1D-AAAD-24CA262988E9}" type="slidenum">
              <a:rPr lang="en-US" smtClean="0"/>
              <a:t>‹#›</a:t>
            </a:fld>
            <a:endParaRPr lang="en-US"/>
          </a:p>
        </p:txBody>
      </p:sp>
    </p:spTree>
    <p:extLst>
      <p:ext uri="{BB962C8B-B14F-4D97-AF65-F5344CB8AC3E}">
        <p14:creationId xmlns:p14="http://schemas.microsoft.com/office/powerpoint/2010/main" val="623375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4F3C7-62F4-43E4-BAEE-6EEEE2BDC0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B91AB4-3489-4B5C-887F-9107A4C8C2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9BD9327-F824-4D87-9D30-E13A1E7714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6E1933D-8927-4DBB-8CF7-FD63B18FC58C}"/>
              </a:ext>
            </a:extLst>
          </p:cNvPr>
          <p:cNvSpPr>
            <a:spLocks noGrp="1"/>
          </p:cNvSpPr>
          <p:nvPr>
            <p:ph type="dt" sz="half" idx="10"/>
          </p:nvPr>
        </p:nvSpPr>
        <p:spPr/>
        <p:txBody>
          <a:bodyPr/>
          <a:lstStyle/>
          <a:p>
            <a:fld id="{6310E3E5-0F13-4CB7-9BBE-A49F2A05A824}" type="datetimeFigureOut">
              <a:rPr lang="en-US" smtClean="0"/>
              <a:t>10/5/19</a:t>
            </a:fld>
            <a:endParaRPr lang="en-US"/>
          </a:p>
        </p:txBody>
      </p:sp>
      <p:sp>
        <p:nvSpPr>
          <p:cNvPr id="6" name="Footer Placeholder 5">
            <a:extLst>
              <a:ext uri="{FF2B5EF4-FFF2-40B4-BE49-F238E27FC236}">
                <a16:creationId xmlns:a16="http://schemas.microsoft.com/office/drawing/2014/main" id="{C5239578-22DA-4F9B-A8CC-94EA6A2FCA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173FBD4-A0B3-4A2B-B9AE-C3A5364D96AB}"/>
              </a:ext>
            </a:extLst>
          </p:cNvPr>
          <p:cNvSpPr>
            <a:spLocks noGrp="1"/>
          </p:cNvSpPr>
          <p:nvPr>
            <p:ph type="sldNum" sz="quarter" idx="12"/>
          </p:nvPr>
        </p:nvSpPr>
        <p:spPr/>
        <p:txBody>
          <a:bodyPr/>
          <a:lstStyle/>
          <a:p>
            <a:fld id="{8423780C-A6CC-4C1D-AAAD-24CA262988E9}" type="slidenum">
              <a:rPr lang="en-US" smtClean="0"/>
              <a:t>‹#›</a:t>
            </a:fld>
            <a:endParaRPr lang="en-US"/>
          </a:p>
        </p:txBody>
      </p:sp>
    </p:spTree>
    <p:extLst>
      <p:ext uri="{BB962C8B-B14F-4D97-AF65-F5344CB8AC3E}">
        <p14:creationId xmlns:p14="http://schemas.microsoft.com/office/powerpoint/2010/main" val="1898210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8C834-AD18-4C7F-8252-78862353FD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F9AB808-44BF-4CB1-9876-D238ECBF018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A416A5-DE8D-40EF-B446-44797047A2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106BC45-70B4-48B7-B9CA-53B354760C7B}"/>
              </a:ext>
            </a:extLst>
          </p:cNvPr>
          <p:cNvSpPr>
            <a:spLocks noGrp="1"/>
          </p:cNvSpPr>
          <p:nvPr>
            <p:ph type="dt" sz="half" idx="10"/>
          </p:nvPr>
        </p:nvSpPr>
        <p:spPr/>
        <p:txBody>
          <a:bodyPr/>
          <a:lstStyle/>
          <a:p>
            <a:fld id="{6310E3E5-0F13-4CB7-9BBE-A49F2A05A824}" type="datetimeFigureOut">
              <a:rPr lang="en-US" smtClean="0"/>
              <a:t>10/5/19</a:t>
            </a:fld>
            <a:endParaRPr lang="en-US"/>
          </a:p>
        </p:txBody>
      </p:sp>
      <p:sp>
        <p:nvSpPr>
          <p:cNvPr id="6" name="Footer Placeholder 5">
            <a:extLst>
              <a:ext uri="{FF2B5EF4-FFF2-40B4-BE49-F238E27FC236}">
                <a16:creationId xmlns:a16="http://schemas.microsoft.com/office/drawing/2014/main" id="{6A03F853-19F3-42EF-9CC6-815E87AC58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58BC7D-D33E-436D-811B-184FA75038B0}"/>
              </a:ext>
            </a:extLst>
          </p:cNvPr>
          <p:cNvSpPr>
            <a:spLocks noGrp="1"/>
          </p:cNvSpPr>
          <p:nvPr>
            <p:ph type="sldNum" sz="quarter" idx="12"/>
          </p:nvPr>
        </p:nvSpPr>
        <p:spPr/>
        <p:txBody>
          <a:bodyPr/>
          <a:lstStyle/>
          <a:p>
            <a:fld id="{8423780C-A6CC-4C1D-AAAD-24CA262988E9}" type="slidenum">
              <a:rPr lang="en-US" smtClean="0"/>
              <a:t>‹#›</a:t>
            </a:fld>
            <a:endParaRPr lang="en-US"/>
          </a:p>
        </p:txBody>
      </p:sp>
    </p:spTree>
    <p:extLst>
      <p:ext uri="{BB962C8B-B14F-4D97-AF65-F5344CB8AC3E}">
        <p14:creationId xmlns:p14="http://schemas.microsoft.com/office/powerpoint/2010/main" val="37394871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9D113-2561-4E4C-B1F0-D034F551183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E7C9439-D9E0-4904-BC40-996416222B1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5E639D-B9CD-4402-B083-737D2D0589E7}"/>
              </a:ext>
            </a:extLst>
          </p:cNvPr>
          <p:cNvSpPr>
            <a:spLocks noGrp="1"/>
          </p:cNvSpPr>
          <p:nvPr>
            <p:ph type="dt" sz="half" idx="10"/>
          </p:nvPr>
        </p:nvSpPr>
        <p:spPr/>
        <p:txBody>
          <a:bodyPr/>
          <a:lstStyle/>
          <a:p>
            <a:fld id="{6310E3E5-0F13-4CB7-9BBE-A49F2A05A824}" type="datetimeFigureOut">
              <a:rPr lang="en-US" smtClean="0"/>
              <a:t>10/5/19</a:t>
            </a:fld>
            <a:endParaRPr lang="en-US"/>
          </a:p>
        </p:txBody>
      </p:sp>
      <p:sp>
        <p:nvSpPr>
          <p:cNvPr id="5" name="Footer Placeholder 4">
            <a:extLst>
              <a:ext uri="{FF2B5EF4-FFF2-40B4-BE49-F238E27FC236}">
                <a16:creationId xmlns:a16="http://schemas.microsoft.com/office/drawing/2014/main" id="{8E650B76-B516-4118-A7AD-FC1C7E39F3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939E71-A350-4513-A36A-19F2BB7CCBB1}"/>
              </a:ext>
            </a:extLst>
          </p:cNvPr>
          <p:cNvSpPr>
            <a:spLocks noGrp="1"/>
          </p:cNvSpPr>
          <p:nvPr>
            <p:ph type="sldNum" sz="quarter" idx="12"/>
          </p:nvPr>
        </p:nvSpPr>
        <p:spPr/>
        <p:txBody>
          <a:bodyPr/>
          <a:lstStyle/>
          <a:p>
            <a:fld id="{8423780C-A6CC-4C1D-AAAD-24CA262988E9}" type="slidenum">
              <a:rPr lang="en-US" smtClean="0"/>
              <a:t>‹#›</a:t>
            </a:fld>
            <a:endParaRPr lang="en-US"/>
          </a:p>
        </p:txBody>
      </p:sp>
    </p:spTree>
    <p:extLst>
      <p:ext uri="{BB962C8B-B14F-4D97-AF65-F5344CB8AC3E}">
        <p14:creationId xmlns:p14="http://schemas.microsoft.com/office/powerpoint/2010/main" val="30557342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E84219-33D8-438B-B6EC-C8A093B8F12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3A8F0E3-E9DF-466F-9D9B-E7BAB8D7B6F5}"/>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91A7A44-BF04-4DB6-AA2D-2FB844B9A50D}"/>
              </a:ext>
            </a:extLst>
          </p:cNvPr>
          <p:cNvSpPr>
            <a:spLocks noGrp="1"/>
          </p:cNvSpPr>
          <p:nvPr>
            <p:ph type="dt" sz="half" idx="10"/>
          </p:nvPr>
        </p:nvSpPr>
        <p:spPr/>
        <p:txBody>
          <a:bodyPr/>
          <a:lstStyle/>
          <a:p>
            <a:fld id="{6310E3E5-0F13-4CB7-9BBE-A49F2A05A824}" type="datetimeFigureOut">
              <a:rPr lang="en-US" smtClean="0"/>
              <a:t>10/5/19</a:t>
            </a:fld>
            <a:endParaRPr lang="en-US"/>
          </a:p>
        </p:txBody>
      </p:sp>
      <p:sp>
        <p:nvSpPr>
          <p:cNvPr id="5" name="Footer Placeholder 4">
            <a:extLst>
              <a:ext uri="{FF2B5EF4-FFF2-40B4-BE49-F238E27FC236}">
                <a16:creationId xmlns:a16="http://schemas.microsoft.com/office/drawing/2014/main" id="{766E7F60-B7F9-42AF-9806-82991203EE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D17F45-D838-47CD-BED4-EAD3B5EF57F8}"/>
              </a:ext>
            </a:extLst>
          </p:cNvPr>
          <p:cNvSpPr>
            <a:spLocks noGrp="1"/>
          </p:cNvSpPr>
          <p:nvPr>
            <p:ph type="sldNum" sz="quarter" idx="12"/>
          </p:nvPr>
        </p:nvSpPr>
        <p:spPr/>
        <p:txBody>
          <a:bodyPr/>
          <a:lstStyle/>
          <a:p>
            <a:fld id="{8423780C-A6CC-4C1D-AAAD-24CA262988E9}" type="slidenum">
              <a:rPr lang="en-US" smtClean="0"/>
              <a:t>‹#›</a:t>
            </a:fld>
            <a:endParaRPr lang="en-US"/>
          </a:p>
        </p:txBody>
      </p:sp>
    </p:spTree>
    <p:extLst>
      <p:ext uri="{BB962C8B-B14F-4D97-AF65-F5344CB8AC3E}">
        <p14:creationId xmlns:p14="http://schemas.microsoft.com/office/powerpoint/2010/main" val="2043126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6" name="Title 1"/>
          <p:cNvSpPr>
            <a:spLocks noGrp="1"/>
          </p:cNvSpPr>
          <p:nvPr>
            <p:ph type="title"/>
          </p:nvPr>
        </p:nvSpPr>
        <p:spPr>
          <a:xfrm>
            <a:off x="838200" y="365125"/>
            <a:ext cx="10515600" cy="1325563"/>
          </a:xfrm>
        </p:spPr>
        <p:txBody>
          <a:bodyPr/>
          <a:lstStyle>
            <a:lvl1pPr>
              <a:defRPr>
                <a:solidFill>
                  <a:schemeClr val="tx1">
                    <a:lumMod val="75000"/>
                    <a:lumOff val="25000"/>
                  </a:schemeClr>
                </a:solidFill>
              </a:defRPr>
            </a:lvl1pPr>
          </a:lstStyle>
          <a:p>
            <a:r>
              <a:rPr lang="en-US" dirty="0"/>
              <a:t>Click to edit Master title style</a:t>
            </a:r>
          </a:p>
        </p:txBody>
      </p:sp>
      <p:cxnSp>
        <p:nvCxnSpPr>
          <p:cNvPr id="7" name="Straight Connector 6"/>
          <p:cNvCxnSpPr/>
          <p:nvPr userDrawn="1"/>
        </p:nvCxnSpPr>
        <p:spPr>
          <a:xfrm>
            <a:off x="583259" y="365125"/>
            <a:ext cx="0" cy="1325563"/>
          </a:xfrm>
          <a:prstGeom prst="line">
            <a:avLst/>
          </a:prstGeom>
          <a:ln w="38100" cmpd="sng">
            <a:solidFill>
              <a:srgbClr val="402B56"/>
            </a:solidFill>
          </a:ln>
        </p:spPr>
        <p:style>
          <a:lnRef idx="2">
            <a:schemeClr val="accent1"/>
          </a:lnRef>
          <a:fillRef idx="0">
            <a:schemeClr val="accent1"/>
          </a:fillRef>
          <a:effectRef idx="1">
            <a:schemeClr val="accent1"/>
          </a:effectRef>
          <a:fontRef idx="minor">
            <a:schemeClr val="tx1"/>
          </a:fontRef>
        </p:style>
      </p:cxnSp>
      <p:sp>
        <p:nvSpPr>
          <p:cNvPr id="8" name="Text Placeholder 6"/>
          <p:cNvSpPr>
            <a:spLocks noGrp="1"/>
          </p:cNvSpPr>
          <p:nvPr>
            <p:ph type="body" sz="quarter" idx="11"/>
          </p:nvPr>
        </p:nvSpPr>
        <p:spPr>
          <a:xfrm>
            <a:off x="838200" y="2003425"/>
            <a:ext cx="10515600" cy="2765425"/>
          </a:xfrm>
        </p:spPr>
        <p:txBody>
          <a:bodyPr/>
          <a:lstStyle/>
          <a:p>
            <a:pPr lvl="0"/>
            <a:r>
              <a:rPr lang="en-US" dirty="0"/>
              <a:t>Click to edit Master text styles</a:t>
            </a:r>
          </a:p>
          <a:p>
            <a:pPr lvl="1"/>
            <a:r>
              <a:rPr lang="en-US" dirty="0"/>
              <a:t>Second level</a:t>
            </a:r>
          </a:p>
          <a:p>
            <a:pPr lvl="2"/>
            <a:r>
              <a:rPr lang="en-US" dirty="0"/>
              <a:t>Third level</a:t>
            </a:r>
          </a:p>
        </p:txBody>
      </p:sp>
      <p:pic>
        <p:nvPicPr>
          <p:cNvPr id="10" name="Picture 9">
            <a:extLst>
              <a:ext uri="{FF2B5EF4-FFF2-40B4-BE49-F238E27FC236}">
                <a16:creationId xmlns:a16="http://schemas.microsoft.com/office/drawing/2014/main" id="{7DC45447-5550-4D65-B0D1-FC328ECE3CCA}"/>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3784854" y="6356350"/>
            <a:ext cx="4622292" cy="360094"/>
          </a:xfrm>
          <a:prstGeom prst="rect">
            <a:avLst/>
          </a:prstGeom>
        </p:spPr>
      </p:pic>
    </p:spTree>
    <p:extLst>
      <p:ext uri="{BB962C8B-B14F-4D97-AF65-F5344CB8AC3E}">
        <p14:creationId xmlns:p14="http://schemas.microsoft.com/office/powerpoint/2010/main" val="11047031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Blank_1">
    <p:spTree>
      <p:nvGrpSpPr>
        <p:cNvPr id="1" name="Shape 26"/>
        <p:cNvGrpSpPr/>
        <p:nvPr/>
      </p:nvGrpSpPr>
      <p:grpSpPr>
        <a:xfrm>
          <a:off x="0" y="0"/>
          <a:ext cx="0" cy="0"/>
          <a:chOff x="0" y="0"/>
          <a:chExt cx="0" cy="0"/>
        </a:xfrm>
      </p:grpSpPr>
      <p:pic>
        <p:nvPicPr>
          <p:cNvPr id="6" name="Picture 5">
            <a:extLst>
              <a:ext uri="{FF2B5EF4-FFF2-40B4-BE49-F238E27FC236}">
                <a16:creationId xmlns:a16="http://schemas.microsoft.com/office/drawing/2014/main" id="{3A904B2B-EA28-49A3-88A3-C94E039EAE6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784854" y="6356350"/>
            <a:ext cx="4622292" cy="360094"/>
          </a:xfrm>
          <a:prstGeom prst="rect">
            <a:avLst/>
          </a:prstGeom>
        </p:spPr>
      </p:pic>
    </p:spTree>
    <p:extLst>
      <p:ext uri="{BB962C8B-B14F-4D97-AF65-F5344CB8AC3E}">
        <p14:creationId xmlns:p14="http://schemas.microsoft.com/office/powerpoint/2010/main" val="12867734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B9FDECD-40CB-4D77-84FE-A7E846EAB1F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3784854" y="6356350"/>
            <a:ext cx="4622292" cy="360094"/>
          </a:xfrm>
          <a:prstGeom prst="rect">
            <a:avLst/>
          </a:prstGeom>
        </p:spPr>
      </p:pic>
    </p:spTree>
    <p:extLst>
      <p:ext uri="{BB962C8B-B14F-4D97-AF65-F5344CB8AC3E}">
        <p14:creationId xmlns:p14="http://schemas.microsoft.com/office/powerpoint/2010/main" val="15379583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bg1"/>
                </a:solidFill>
              </a:defRPr>
            </a:lvl1pPr>
          </a:lstStyle>
          <a:p>
            <a:r>
              <a:rPr lang="en-US" dirty="0"/>
              <a:t>Click to edit Master title style</a:t>
            </a:r>
          </a:p>
        </p:txBody>
      </p:sp>
      <p:cxnSp>
        <p:nvCxnSpPr>
          <p:cNvPr id="5" name="Straight Connector 4"/>
          <p:cNvCxnSpPr/>
          <p:nvPr userDrawn="1"/>
        </p:nvCxnSpPr>
        <p:spPr>
          <a:xfrm>
            <a:off x="583259" y="365125"/>
            <a:ext cx="0" cy="1325563"/>
          </a:xfrm>
          <a:prstGeom prst="line">
            <a:avLst/>
          </a:prstGeom>
          <a:ln w="38100" cmpd="sng">
            <a:solidFill>
              <a:srgbClr val="3F2A56"/>
            </a:solidFill>
          </a:ln>
        </p:spPr>
        <p:style>
          <a:lnRef idx="2">
            <a:schemeClr val="accent1"/>
          </a:lnRef>
          <a:fillRef idx="0">
            <a:schemeClr val="accent1"/>
          </a:fillRef>
          <a:effectRef idx="1">
            <a:schemeClr val="accent1"/>
          </a:effectRef>
          <a:fontRef idx="minor">
            <a:schemeClr val="tx1"/>
          </a:fontRef>
        </p:style>
      </p:cxnSp>
      <p:sp>
        <p:nvSpPr>
          <p:cNvPr id="8" name="Text Placeholder 7"/>
          <p:cNvSpPr>
            <a:spLocks noGrp="1"/>
          </p:cNvSpPr>
          <p:nvPr>
            <p:ph type="body" sz="quarter" idx="10"/>
          </p:nvPr>
        </p:nvSpPr>
        <p:spPr>
          <a:xfrm>
            <a:off x="838200" y="2003777"/>
            <a:ext cx="10515600" cy="2765778"/>
          </a:xfrm>
        </p:spPr>
        <p:txBody>
          <a:bodyPr/>
          <a:lstStyle>
            <a:lvl1pPr>
              <a:defRPr>
                <a:solidFill>
                  <a:schemeClr val="bg1">
                    <a:lumMod val="95000"/>
                  </a:schemeClr>
                </a:solidFill>
              </a:defRPr>
            </a:lvl1pPr>
            <a:lvl2pPr>
              <a:defRPr>
                <a:solidFill>
                  <a:schemeClr val="bg1">
                    <a:lumMod val="85000"/>
                  </a:schemeClr>
                </a:solidFill>
              </a:defRPr>
            </a:lvl2pPr>
            <a:lvl3pPr>
              <a:defRPr>
                <a:solidFill>
                  <a:schemeClr val="bg1">
                    <a:lumMod val="75000"/>
                  </a:schemeClr>
                </a:solidFill>
              </a:defRPr>
            </a:lvl3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0249273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7_Title Slid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1524000" y="3030165"/>
            <a:ext cx="9144000" cy="797670"/>
          </a:xfrm>
        </p:spPr>
        <p:txBody>
          <a:bodyPr anchor="b" anchorCtr="0">
            <a:normAutofit/>
          </a:bodyPr>
          <a:lstStyle>
            <a:lvl1pPr algn="ctr">
              <a:defRPr sz="4000" b="1">
                <a:solidFill>
                  <a:srgbClr val="3F2A56"/>
                </a:solidFill>
                <a:latin typeface="Verdana" charset="0"/>
                <a:ea typeface="Verdana" charset="0"/>
                <a:cs typeface="Verdana" charset="0"/>
              </a:defRPr>
            </a:lvl1pPr>
          </a:lstStyle>
          <a:p>
            <a:r>
              <a:rPr lang="en-US" dirty="0"/>
              <a:t>Click to add subtitle</a:t>
            </a:r>
          </a:p>
        </p:txBody>
      </p:sp>
      <p:pic>
        <p:nvPicPr>
          <p:cNvPr id="13" name="Picture 12">
            <a:extLst>
              <a:ext uri="{FF2B5EF4-FFF2-40B4-BE49-F238E27FC236}">
                <a16:creationId xmlns:a16="http://schemas.microsoft.com/office/drawing/2014/main" id="{E862A920-A3D8-A546-9DDD-91EDE1A532DE}"/>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4487508" y="6319164"/>
            <a:ext cx="3216984" cy="390050"/>
          </a:xfrm>
          <a:prstGeom prst="rect">
            <a:avLst/>
          </a:prstGeom>
        </p:spPr>
      </p:pic>
      <p:cxnSp>
        <p:nvCxnSpPr>
          <p:cNvPr id="15" name="Straight Connector 14">
            <a:extLst>
              <a:ext uri="{FF2B5EF4-FFF2-40B4-BE49-F238E27FC236}">
                <a16:creationId xmlns:a16="http://schemas.microsoft.com/office/drawing/2014/main" id="{879F12A0-0B4B-3740-A433-E79F32CBB8CC}"/>
              </a:ext>
            </a:extLst>
          </p:cNvPr>
          <p:cNvCxnSpPr>
            <a:cxnSpLocks/>
          </p:cNvCxnSpPr>
          <p:nvPr userDrawn="1"/>
        </p:nvCxnSpPr>
        <p:spPr>
          <a:xfrm>
            <a:off x="6357634" y="6514189"/>
            <a:ext cx="0" cy="167671"/>
          </a:xfrm>
          <a:prstGeom prst="line">
            <a:avLst/>
          </a:prstGeom>
          <a:ln w="0">
            <a:solidFill>
              <a:srgbClr val="3F2A56"/>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3A7EB04-72B9-4F4B-B304-288BB59580A4}"/>
              </a:ext>
            </a:extLst>
          </p:cNvPr>
          <p:cNvCxnSpPr>
            <a:cxnSpLocks/>
          </p:cNvCxnSpPr>
          <p:nvPr userDrawn="1"/>
        </p:nvCxnSpPr>
        <p:spPr>
          <a:xfrm>
            <a:off x="5352066" y="6514189"/>
            <a:ext cx="0" cy="167671"/>
          </a:xfrm>
          <a:prstGeom prst="line">
            <a:avLst/>
          </a:prstGeom>
          <a:ln w="0">
            <a:solidFill>
              <a:srgbClr val="3F2A5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27997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3_Blank">
    <p:spTree>
      <p:nvGrpSpPr>
        <p:cNvPr id="1" name="Shape 58"/>
        <p:cNvGrpSpPr/>
        <p:nvPr/>
      </p:nvGrpSpPr>
      <p:grpSpPr>
        <a:xfrm>
          <a:off x="0" y="0"/>
          <a:ext cx="0" cy="0"/>
          <a:chOff x="0" y="0"/>
          <a:chExt cx="0" cy="0"/>
        </a:xfrm>
      </p:grpSpPr>
      <p:sp>
        <p:nvSpPr>
          <p:cNvPr id="6" name="Shape 34"/>
          <p:cNvSpPr txBox="1">
            <a:spLocks noGrp="1"/>
          </p:cNvSpPr>
          <p:nvPr>
            <p:ph type="body" idx="1"/>
          </p:nvPr>
        </p:nvSpPr>
        <p:spPr>
          <a:xfrm>
            <a:off x="387178" y="331336"/>
            <a:ext cx="6311240" cy="5654936"/>
          </a:xfrm>
          <a:prstGeom prst="rect">
            <a:avLst/>
          </a:prstGeom>
        </p:spPr>
        <p:txBody>
          <a:bodyPr lIns="91425" tIns="91425" rIns="91425" bIns="91425" anchor="t" anchorCtr="0">
            <a:normAutofit/>
          </a:bodyPr>
          <a:lstStyle>
            <a:lvl1pPr marL="0" lvl="0" indent="0" algn="ctr" rtl="0">
              <a:spcBef>
                <a:spcPts val="0"/>
              </a:spcBef>
              <a:buSzPct val="100000"/>
              <a:buFont typeface="Wingdings" charset="2"/>
              <a:buNone/>
              <a:defRPr sz="2800"/>
            </a:lvl1pPr>
            <a:lvl2pPr lvl="1" rtl="0">
              <a:spcBef>
                <a:spcPts val="0"/>
              </a:spcBef>
              <a:buSzPct val="100000"/>
              <a:buChar char="○"/>
              <a:defRPr sz="1867"/>
            </a:lvl2pPr>
            <a:lvl3pPr lvl="2" rtl="0">
              <a:spcBef>
                <a:spcPts val="0"/>
              </a:spcBef>
              <a:buSzPct val="100000"/>
              <a:buChar char="■"/>
              <a:defRPr sz="1867"/>
            </a:lvl3pPr>
            <a:lvl4pPr lvl="3" rtl="0">
              <a:spcBef>
                <a:spcPts val="0"/>
              </a:spcBef>
              <a:buSzPct val="100000"/>
              <a:buChar char="●"/>
              <a:defRPr sz="1867"/>
            </a:lvl4pPr>
            <a:lvl5pPr lvl="4" rtl="0">
              <a:spcBef>
                <a:spcPts val="0"/>
              </a:spcBef>
              <a:buSzPct val="100000"/>
              <a:buChar char="○"/>
              <a:defRPr sz="1867"/>
            </a:lvl5pPr>
            <a:lvl6pPr lvl="5" rtl="0">
              <a:spcBef>
                <a:spcPts val="0"/>
              </a:spcBef>
              <a:buSzPct val="100000"/>
              <a:buChar char="■"/>
              <a:defRPr sz="1867"/>
            </a:lvl6pPr>
            <a:lvl7pPr lvl="6" rtl="0">
              <a:spcBef>
                <a:spcPts val="0"/>
              </a:spcBef>
              <a:buSzPct val="100000"/>
              <a:buChar char="●"/>
              <a:defRPr sz="1867"/>
            </a:lvl7pPr>
            <a:lvl8pPr lvl="7" rtl="0">
              <a:spcBef>
                <a:spcPts val="0"/>
              </a:spcBef>
              <a:buSzPct val="100000"/>
              <a:buChar char="○"/>
              <a:defRPr sz="1867"/>
            </a:lvl8pPr>
            <a:lvl9pPr lvl="8" rtl="0">
              <a:spcBef>
                <a:spcPts val="0"/>
              </a:spcBef>
              <a:buSzPct val="100000"/>
              <a:buChar char="■"/>
              <a:defRPr sz="1867"/>
            </a:lvl9pPr>
          </a:lstStyle>
          <a:p>
            <a:endParaRPr dirty="0"/>
          </a:p>
        </p:txBody>
      </p:sp>
      <p:sp>
        <p:nvSpPr>
          <p:cNvPr id="8" name="Picture Placeholder 3"/>
          <p:cNvSpPr>
            <a:spLocks noGrp="1"/>
          </p:cNvSpPr>
          <p:nvPr>
            <p:ph type="pic" sz="quarter" idx="11"/>
          </p:nvPr>
        </p:nvSpPr>
        <p:spPr>
          <a:xfrm>
            <a:off x="7087997" y="331336"/>
            <a:ext cx="4642022" cy="5654936"/>
          </a:xfrm>
        </p:spPr>
        <p:txBody>
          <a:bodyPr>
            <a:normAutofit/>
          </a:bodyPr>
          <a:lstStyle>
            <a:lvl1pPr>
              <a:defRPr sz="1013">
                <a:solidFill>
                  <a:srgbClr val="00B0F0"/>
                </a:solidFill>
              </a:defRPr>
            </a:lvl1pPr>
          </a:lstStyle>
          <a:p>
            <a:endParaRPr lang="id-ID"/>
          </a:p>
        </p:txBody>
      </p:sp>
      <p:pic>
        <p:nvPicPr>
          <p:cNvPr id="5" name="Picture 4" descr="A close up of a logo&#10;&#10;Description automatically generated">
            <a:extLst>
              <a:ext uri="{FF2B5EF4-FFF2-40B4-BE49-F238E27FC236}">
                <a16:creationId xmlns:a16="http://schemas.microsoft.com/office/drawing/2014/main" id="{0E98C0BD-05E3-4AEE-840B-1B14294FF5BF}"/>
              </a:ext>
            </a:extLst>
          </p:cNvPr>
          <p:cNvPicPr>
            <a:picLocks noChangeAspect="1"/>
          </p:cNvPicPr>
          <p:nvPr userDrawn="1"/>
        </p:nvPicPr>
        <p:blipFill>
          <a:blip r:embed="rId2"/>
          <a:stretch>
            <a:fillRect/>
          </a:stretch>
        </p:blipFill>
        <p:spPr>
          <a:xfrm>
            <a:off x="4970798" y="6119407"/>
            <a:ext cx="2250404" cy="859044"/>
          </a:xfrm>
          <a:prstGeom prst="rect">
            <a:avLst/>
          </a:prstGeom>
        </p:spPr>
      </p:pic>
    </p:spTree>
    <p:extLst>
      <p:ext uri="{BB962C8B-B14F-4D97-AF65-F5344CB8AC3E}">
        <p14:creationId xmlns:p14="http://schemas.microsoft.com/office/powerpoint/2010/main" val="3025363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7_Blank">
    <p:spTree>
      <p:nvGrpSpPr>
        <p:cNvPr id="1" name="Shape 58"/>
        <p:cNvGrpSpPr/>
        <p:nvPr/>
      </p:nvGrpSpPr>
      <p:grpSpPr>
        <a:xfrm>
          <a:off x="0" y="0"/>
          <a:ext cx="0" cy="0"/>
          <a:chOff x="0" y="0"/>
          <a:chExt cx="0" cy="0"/>
        </a:xfrm>
      </p:grpSpPr>
      <p:sp>
        <p:nvSpPr>
          <p:cNvPr id="6" name="Shape 34"/>
          <p:cNvSpPr txBox="1">
            <a:spLocks noGrp="1"/>
          </p:cNvSpPr>
          <p:nvPr>
            <p:ph type="body" idx="1"/>
          </p:nvPr>
        </p:nvSpPr>
        <p:spPr>
          <a:xfrm>
            <a:off x="5385459" y="331336"/>
            <a:ext cx="6311240" cy="5667128"/>
          </a:xfrm>
          <a:prstGeom prst="rect">
            <a:avLst/>
          </a:prstGeom>
        </p:spPr>
        <p:txBody>
          <a:bodyPr lIns="91425" tIns="91425" rIns="91425" bIns="91425" anchor="t" anchorCtr="0">
            <a:normAutofit/>
          </a:bodyPr>
          <a:lstStyle>
            <a:lvl1pPr marL="0" lvl="0" indent="0" algn="ctr" rtl="0">
              <a:spcBef>
                <a:spcPts val="0"/>
              </a:spcBef>
              <a:buSzPct val="100000"/>
              <a:buFont typeface="Wingdings" charset="2"/>
              <a:buNone/>
              <a:defRPr sz="2800"/>
            </a:lvl1pPr>
            <a:lvl2pPr lvl="1" rtl="0">
              <a:spcBef>
                <a:spcPts val="0"/>
              </a:spcBef>
              <a:buSzPct val="100000"/>
              <a:buChar char="○"/>
              <a:defRPr sz="1867"/>
            </a:lvl2pPr>
            <a:lvl3pPr lvl="2" rtl="0">
              <a:spcBef>
                <a:spcPts val="0"/>
              </a:spcBef>
              <a:buSzPct val="100000"/>
              <a:buChar char="■"/>
              <a:defRPr sz="1867"/>
            </a:lvl3pPr>
            <a:lvl4pPr lvl="3" rtl="0">
              <a:spcBef>
                <a:spcPts val="0"/>
              </a:spcBef>
              <a:buSzPct val="100000"/>
              <a:buChar char="●"/>
              <a:defRPr sz="1867"/>
            </a:lvl4pPr>
            <a:lvl5pPr lvl="4" rtl="0">
              <a:spcBef>
                <a:spcPts val="0"/>
              </a:spcBef>
              <a:buSzPct val="100000"/>
              <a:buChar char="○"/>
              <a:defRPr sz="1867"/>
            </a:lvl5pPr>
            <a:lvl6pPr lvl="5" rtl="0">
              <a:spcBef>
                <a:spcPts val="0"/>
              </a:spcBef>
              <a:buSzPct val="100000"/>
              <a:buChar char="■"/>
              <a:defRPr sz="1867"/>
            </a:lvl6pPr>
            <a:lvl7pPr lvl="6" rtl="0">
              <a:spcBef>
                <a:spcPts val="0"/>
              </a:spcBef>
              <a:buSzPct val="100000"/>
              <a:buChar char="●"/>
              <a:defRPr sz="1867"/>
            </a:lvl7pPr>
            <a:lvl8pPr lvl="7" rtl="0">
              <a:spcBef>
                <a:spcPts val="0"/>
              </a:spcBef>
              <a:buSzPct val="100000"/>
              <a:buChar char="○"/>
              <a:defRPr sz="1867"/>
            </a:lvl8pPr>
            <a:lvl9pPr lvl="8" rtl="0">
              <a:spcBef>
                <a:spcPts val="0"/>
              </a:spcBef>
              <a:buSzPct val="100000"/>
              <a:buChar char="■"/>
              <a:defRPr sz="1867"/>
            </a:lvl9pPr>
          </a:lstStyle>
          <a:p>
            <a:endParaRPr/>
          </a:p>
        </p:txBody>
      </p:sp>
      <p:sp>
        <p:nvSpPr>
          <p:cNvPr id="8" name="Picture Placeholder 3"/>
          <p:cNvSpPr>
            <a:spLocks noGrp="1"/>
          </p:cNvSpPr>
          <p:nvPr>
            <p:ph type="pic" sz="quarter" idx="11"/>
          </p:nvPr>
        </p:nvSpPr>
        <p:spPr>
          <a:xfrm>
            <a:off x="387178" y="331336"/>
            <a:ext cx="4642022" cy="5667128"/>
          </a:xfrm>
        </p:spPr>
        <p:txBody>
          <a:bodyPr>
            <a:normAutofit/>
          </a:bodyPr>
          <a:lstStyle>
            <a:lvl1pPr>
              <a:defRPr sz="1013">
                <a:solidFill>
                  <a:srgbClr val="00B0F0"/>
                </a:solidFill>
              </a:defRPr>
            </a:lvl1pPr>
          </a:lstStyle>
          <a:p>
            <a:endParaRPr lang="id-ID"/>
          </a:p>
        </p:txBody>
      </p:sp>
      <p:pic>
        <p:nvPicPr>
          <p:cNvPr id="5" name="Picture 4" descr="A close up of a logo&#10;&#10;Description automatically generated">
            <a:extLst>
              <a:ext uri="{FF2B5EF4-FFF2-40B4-BE49-F238E27FC236}">
                <a16:creationId xmlns:a16="http://schemas.microsoft.com/office/drawing/2014/main" id="{29DDEFDB-8F4E-442F-B1C4-398B8A408742}"/>
              </a:ext>
            </a:extLst>
          </p:cNvPr>
          <p:cNvPicPr>
            <a:picLocks noChangeAspect="1"/>
          </p:cNvPicPr>
          <p:nvPr userDrawn="1"/>
        </p:nvPicPr>
        <p:blipFill>
          <a:blip r:embed="rId2"/>
          <a:stretch>
            <a:fillRect/>
          </a:stretch>
        </p:blipFill>
        <p:spPr>
          <a:xfrm>
            <a:off x="4970798" y="6119407"/>
            <a:ext cx="2250404" cy="859044"/>
          </a:xfrm>
          <a:prstGeom prst="rect">
            <a:avLst/>
          </a:prstGeom>
        </p:spPr>
      </p:pic>
    </p:spTree>
    <p:extLst>
      <p:ext uri="{BB962C8B-B14F-4D97-AF65-F5344CB8AC3E}">
        <p14:creationId xmlns:p14="http://schemas.microsoft.com/office/powerpoint/2010/main" val="454924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4B2FA7-8C85-4885-B3C9-ED8195FDAB0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FCB5D20-B541-4EC9-8F8D-244AD04BAD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A36E872-6604-4D6A-8D54-48EB26BD04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10E3E5-0F13-4CB7-9BBE-A49F2A05A824}" type="datetimeFigureOut">
              <a:rPr lang="en-US" smtClean="0"/>
              <a:t>10/5/19</a:t>
            </a:fld>
            <a:endParaRPr lang="en-US"/>
          </a:p>
        </p:txBody>
      </p:sp>
      <p:sp>
        <p:nvSpPr>
          <p:cNvPr id="5" name="Footer Placeholder 4">
            <a:extLst>
              <a:ext uri="{FF2B5EF4-FFF2-40B4-BE49-F238E27FC236}">
                <a16:creationId xmlns:a16="http://schemas.microsoft.com/office/drawing/2014/main" id="{720331E3-5830-45C2-9626-E81ED4E9BD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D79BB35-A038-432D-BB65-3A06FED3141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23780C-A6CC-4C1D-AAAD-24CA262988E9}" type="slidenum">
              <a:rPr lang="en-US" smtClean="0"/>
              <a:t>‹#›</a:t>
            </a:fld>
            <a:endParaRPr lang="en-US"/>
          </a:p>
        </p:txBody>
      </p:sp>
    </p:spTree>
    <p:extLst>
      <p:ext uri="{BB962C8B-B14F-4D97-AF65-F5344CB8AC3E}">
        <p14:creationId xmlns:p14="http://schemas.microsoft.com/office/powerpoint/2010/main" val="7401349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hyperlink" Target="http://www.amare.com/checkin" TargetMode="Externa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9.jpg"/><Relationship Id="rId5" Type="http://schemas.openxmlformats.org/officeDocument/2006/relationships/image" Target="../media/image5.png"/><Relationship Id="rId4" Type="http://schemas.openxmlformats.org/officeDocument/2006/relationships/image" Target="../media/image8.jpg"/></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8.tiff"/><Relationship Id="rId3" Type="http://schemas.openxmlformats.org/officeDocument/2006/relationships/image" Target="../media/image14.jpg"/><Relationship Id="rId7" Type="http://schemas.openxmlformats.org/officeDocument/2006/relationships/image" Target="../media/image17.tiff"/><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6.tiff"/><Relationship Id="rId5" Type="http://schemas.openxmlformats.org/officeDocument/2006/relationships/image" Target="../media/image15.tiff"/><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14.xml"/><Relationship Id="rId5" Type="http://schemas.openxmlformats.org/officeDocument/2006/relationships/image" Target="../media/image21.png"/><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12.xml"/><Relationship Id="rId5" Type="http://schemas.openxmlformats.org/officeDocument/2006/relationships/image" Target="../media/image25.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png"/><Relationship Id="rId4" Type="http://schemas.microsoft.com/office/2007/relationships/hdphoto" Target="../media/hdphoto1.wdp"/></Relationships>
</file>

<file path=ppt/slides/_rels/slide16.xml.rels><?xml version="1.0" encoding="UTF-8" standalone="yes"?>
<Relationships xmlns="http://schemas.openxmlformats.org/package/2006/relationships"><Relationship Id="rId8" Type="http://schemas.openxmlformats.org/officeDocument/2006/relationships/image" Target="../media/image35.png"/><Relationship Id="rId13" Type="http://schemas.openxmlformats.org/officeDocument/2006/relationships/image" Target="../media/image40.png"/><Relationship Id="rId18" Type="http://schemas.openxmlformats.org/officeDocument/2006/relationships/image" Target="../media/image45.pn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9.png"/><Relationship Id="rId17" Type="http://schemas.openxmlformats.org/officeDocument/2006/relationships/image" Target="../media/image44.png"/><Relationship Id="rId2" Type="http://schemas.openxmlformats.org/officeDocument/2006/relationships/notesSlide" Target="../notesSlides/notesSlide15.xml"/><Relationship Id="rId16" Type="http://schemas.openxmlformats.org/officeDocument/2006/relationships/image" Target="../media/image43.png"/><Relationship Id="rId20" Type="http://schemas.openxmlformats.org/officeDocument/2006/relationships/image" Target="../media/image28.png"/><Relationship Id="rId1" Type="http://schemas.openxmlformats.org/officeDocument/2006/relationships/slideLayout" Target="../slideLayouts/slideLayout15.xml"/><Relationship Id="rId6" Type="http://schemas.openxmlformats.org/officeDocument/2006/relationships/image" Target="../media/image33.png"/><Relationship Id="rId11" Type="http://schemas.openxmlformats.org/officeDocument/2006/relationships/image" Target="../media/image38.png"/><Relationship Id="rId5" Type="http://schemas.openxmlformats.org/officeDocument/2006/relationships/image" Target="../media/image32.png"/><Relationship Id="rId15" Type="http://schemas.openxmlformats.org/officeDocument/2006/relationships/image" Target="../media/image42.png"/><Relationship Id="rId10" Type="http://schemas.openxmlformats.org/officeDocument/2006/relationships/image" Target="../media/image37.png"/><Relationship Id="rId19" Type="http://schemas.openxmlformats.org/officeDocument/2006/relationships/image" Target="../media/image46.png"/><Relationship Id="rId4" Type="http://schemas.openxmlformats.org/officeDocument/2006/relationships/image" Target="../media/image31.png"/><Relationship Id="rId9" Type="http://schemas.openxmlformats.org/officeDocument/2006/relationships/image" Target="../media/image36.png"/><Relationship Id="rId14" Type="http://schemas.openxmlformats.org/officeDocument/2006/relationships/image" Target="../media/image41.png"/></Relationships>
</file>

<file path=ppt/slides/_rels/slide17.xml.rels><?xml version="1.0" encoding="UTF-8" standalone="yes"?>
<Relationships xmlns="http://schemas.openxmlformats.org/package/2006/relationships"><Relationship Id="rId8" Type="http://schemas.openxmlformats.org/officeDocument/2006/relationships/image" Target="../media/image51.jpeg"/><Relationship Id="rId13" Type="http://schemas.openxmlformats.org/officeDocument/2006/relationships/image" Target="../media/image56.emf"/><Relationship Id="rId3" Type="http://schemas.openxmlformats.org/officeDocument/2006/relationships/image" Target="../media/image47.tiff"/><Relationship Id="rId7" Type="http://schemas.openxmlformats.org/officeDocument/2006/relationships/image" Target="../media/image50.emf"/><Relationship Id="rId12" Type="http://schemas.openxmlformats.org/officeDocument/2006/relationships/image" Target="../media/image55.emf"/><Relationship Id="rId2" Type="http://schemas.openxmlformats.org/officeDocument/2006/relationships/notesSlide" Target="../notesSlides/notesSlide16.xml"/><Relationship Id="rId1" Type="http://schemas.openxmlformats.org/officeDocument/2006/relationships/slideLayout" Target="../slideLayouts/slideLayout12.xml"/><Relationship Id="rId6" Type="http://schemas.openxmlformats.org/officeDocument/2006/relationships/image" Target="../media/image49.jpeg"/><Relationship Id="rId11" Type="http://schemas.openxmlformats.org/officeDocument/2006/relationships/image" Target="../media/image54.jpeg"/><Relationship Id="rId5" Type="http://schemas.openxmlformats.org/officeDocument/2006/relationships/image" Target="../media/image48.emf"/><Relationship Id="rId10" Type="http://schemas.openxmlformats.org/officeDocument/2006/relationships/image" Target="../media/image53.emf"/><Relationship Id="rId4" Type="http://schemas.openxmlformats.org/officeDocument/2006/relationships/image" Target="../media/image28.png"/><Relationship Id="rId9" Type="http://schemas.openxmlformats.org/officeDocument/2006/relationships/image" Target="../media/image52.emf"/><Relationship Id="rId14" Type="http://schemas.openxmlformats.org/officeDocument/2006/relationships/image" Target="../media/image57.emf"/></Relationships>
</file>

<file path=ppt/slides/_rels/slide18.xml.rels><?xml version="1.0" encoding="UTF-8" standalone="yes"?>
<Relationships xmlns="http://schemas.openxmlformats.org/package/2006/relationships"><Relationship Id="rId8" Type="http://schemas.openxmlformats.org/officeDocument/2006/relationships/image" Target="../media/image63.tiff"/><Relationship Id="rId3" Type="http://schemas.openxmlformats.org/officeDocument/2006/relationships/image" Target="../media/image58.tiff"/><Relationship Id="rId7" Type="http://schemas.openxmlformats.org/officeDocument/2006/relationships/image" Target="../media/image62.tiff"/><Relationship Id="rId2" Type="http://schemas.openxmlformats.org/officeDocument/2006/relationships/notesSlide" Target="../notesSlides/notesSlide17.xml"/><Relationship Id="rId1" Type="http://schemas.openxmlformats.org/officeDocument/2006/relationships/slideLayout" Target="../slideLayouts/slideLayout12.xml"/><Relationship Id="rId6" Type="http://schemas.openxmlformats.org/officeDocument/2006/relationships/image" Target="../media/image61.tiff"/><Relationship Id="rId11" Type="http://schemas.openxmlformats.org/officeDocument/2006/relationships/image" Target="../media/image28.png"/><Relationship Id="rId5" Type="http://schemas.openxmlformats.org/officeDocument/2006/relationships/image" Target="../media/image60.tiff"/><Relationship Id="rId10" Type="http://schemas.openxmlformats.org/officeDocument/2006/relationships/image" Target="../media/image65.jpeg"/><Relationship Id="rId4" Type="http://schemas.openxmlformats.org/officeDocument/2006/relationships/image" Target="../media/image59.tiff"/><Relationship Id="rId9" Type="http://schemas.openxmlformats.org/officeDocument/2006/relationships/image" Target="../media/image64.tiff"/></Relationships>
</file>

<file path=ppt/slides/_rels/slide19.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18.xml"/><Relationship Id="rId1" Type="http://schemas.openxmlformats.org/officeDocument/2006/relationships/slideLayout" Target="../slideLayouts/slideLayout12.xml"/><Relationship Id="rId5" Type="http://schemas.openxmlformats.org/officeDocument/2006/relationships/image" Target="../media/image67.png"/><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8" Type="http://schemas.openxmlformats.org/officeDocument/2006/relationships/image" Target="../media/image71.png"/><Relationship Id="rId13" Type="http://schemas.openxmlformats.org/officeDocument/2006/relationships/image" Target="../media/image76.emf"/><Relationship Id="rId3" Type="http://schemas.openxmlformats.org/officeDocument/2006/relationships/image" Target="../media/image66.jpeg"/><Relationship Id="rId7" Type="http://schemas.openxmlformats.org/officeDocument/2006/relationships/image" Target="../media/image70.emf"/><Relationship Id="rId12" Type="http://schemas.openxmlformats.org/officeDocument/2006/relationships/image" Target="../media/image75.emf"/><Relationship Id="rId2" Type="http://schemas.openxmlformats.org/officeDocument/2006/relationships/notesSlide" Target="../notesSlides/notesSlide19.xml"/><Relationship Id="rId1" Type="http://schemas.openxmlformats.org/officeDocument/2006/relationships/slideLayout" Target="../slideLayouts/slideLayout12.xml"/><Relationship Id="rId6" Type="http://schemas.openxmlformats.org/officeDocument/2006/relationships/image" Target="../media/image69.png"/><Relationship Id="rId11" Type="http://schemas.openxmlformats.org/officeDocument/2006/relationships/image" Target="../media/image74.png"/><Relationship Id="rId5" Type="http://schemas.openxmlformats.org/officeDocument/2006/relationships/image" Target="../media/image68.emf"/><Relationship Id="rId15" Type="http://schemas.openxmlformats.org/officeDocument/2006/relationships/image" Target="../media/image78.jpeg"/><Relationship Id="rId10" Type="http://schemas.openxmlformats.org/officeDocument/2006/relationships/image" Target="../media/image73.png"/><Relationship Id="rId4" Type="http://schemas.openxmlformats.org/officeDocument/2006/relationships/image" Target="../media/image28.png"/><Relationship Id="rId9" Type="http://schemas.openxmlformats.org/officeDocument/2006/relationships/image" Target="../media/image72.emf"/><Relationship Id="rId14" Type="http://schemas.openxmlformats.org/officeDocument/2006/relationships/image" Target="../media/image77.emf"/></Relationships>
</file>

<file path=ppt/slides/_rels/slide21.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20.xml"/><Relationship Id="rId1" Type="http://schemas.openxmlformats.org/officeDocument/2006/relationships/slideLayout" Target="../slideLayouts/slideLayout12.xml"/><Relationship Id="rId5" Type="http://schemas.openxmlformats.org/officeDocument/2006/relationships/image" Target="../media/image81.jpg"/><Relationship Id="rId4" Type="http://schemas.openxmlformats.org/officeDocument/2006/relationships/image" Target="../media/image80.svg"/></Relationships>
</file>

<file path=ppt/slides/_rels/slide22.xml.rels><?xml version="1.0" encoding="UTF-8" standalone="yes"?>
<Relationships xmlns="http://schemas.openxmlformats.org/package/2006/relationships"><Relationship Id="rId2" Type="http://schemas.openxmlformats.org/officeDocument/2006/relationships/image" Target="../media/image82.tif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image" Target="../media/image83.png"/><Relationship Id="rId7" Type="http://schemas.openxmlformats.org/officeDocument/2006/relationships/image" Target="../media/image810.png"/><Relationship Id="rId2" Type="http://schemas.openxmlformats.org/officeDocument/2006/relationships/notesSlide" Target="../notesSlides/notesSlide21.xml"/><Relationship Id="rId1" Type="http://schemas.openxmlformats.org/officeDocument/2006/relationships/slideLayout" Target="../slideLayouts/slideLayout12.xml"/><Relationship Id="rId6" Type="http://schemas.openxmlformats.org/officeDocument/2006/relationships/customXml" Target="../ink/ink2.xml"/><Relationship Id="rId5" Type="http://schemas.openxmlformats.org/officeDocument/2006/relationships/image" Target="../media/image80.png"/><Relationship Id="rId4" Type="http://schemas.openxmlformats.org/officeDocument/2006/relationships/customXml" Target="../ink/ink1.xml"/><Relationship Id="rId9" Type="http://schemas.openxmlformats.org/officeDocument/2006/relationships/image" Target="../media/image820.png"/></Relationships>
</file>

<file path=ppt/slides/_rels/slide24.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89.png"/><Relationship Id="rId5" Type="http://schemas.openxmlformats.org/officeDocument/2006/relationships/image" Target="../media/image88.jpeg"/><Relationship Id="rId4" Type="http://schemas.openxmlformats.org/officeDocument/2006/relationships/image" Target="../media/image87.png"/></Relationships>
</file>

<file path=ppt/slides/_rels/slide27.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image" Target="../media/image90.jpg"/><Relationship Id="rId1" Type="http://schemas.openxmlformats.org/officeDocument/2006/relationships/slideLayout" Target="../slideLayouts/slideLayout7.xml"/><Relationship Id="rId5" Type="http://schemas.openxmlformats.org/officeDocument/2006/relationships/image" Target="../media/image89.png"/><Relationship Id="rId4" Type="http://schemas.openxmlformats.org/officeDocument/2006/relationships/image" Target="../media/image92.jpeg"/></Relationships>
</file>

<file path=ppt/slides/_rels/slide28.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Layout" Target="../slideLayouts/slideLayout2.xml"/><Relationship Id="rId4" Type="http://schemas.openxmlformats.org/officeDocument/2006/relationships/image" Target="../media/image91.jpeg"/></Relationships>
</file>

<file path=ppt/slides/_rels/slide29.xml.rels><?xml version="1.0" encoding="UTF-8" standalone="yes"?>
<Relationships xmlns="http://schemas.openxmlformats.org/package/2006/relationships"><Relationship Id="rId2" Type="http://schemas.openxmlformats.org/officeDocument/2006/relationships/image" Target="../media/image95.jp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97.emf"/><Relationship Id="rId2" Type="http://schemas.openxmlformats.org/officeDocument/2006/relationships/image" Target="../media/image96.emf"/><Relationship Id="rId1" Type="http://schemas.openxmlformats.org/officeDocument/2006/relationships/slideLayout" Target="../slideLayouts/slideLayout7.xml"/><Relationship Id="rId4" Type="http://schemas.openxmlformats.org/officeDocument/2006/relationships/image" Target="../media/image98.emf"/></Relationships>
</file>

<file path=ppt/slides/_rels/slide31.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24.xml"/><Relationship Id="rId1" Type="http://schemas.openxmlformats.org/officeDocument/2006/relationships/slideLayout" Target="../slideLayouts/slideLayout15.xml"/><Relationship Id="rId5" Type="http://schemas.openxmlformats.org/officeDocument/2006/relationships/image" Target="../media/image1.png"/><Relationship Id="rId4" Type="http://schemas.openxmlformats.org/officeDocument/2006/relationships/image" Target="../media/image28.png"/></Relationships>
</file>

<file path=ppt/slides/_rels/slide32.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25.xml"/><Relationship Id="rId1" Type="http://schemas.openxmlformats.org/officeDocument/2006/relationships/slideLayout" Target="../slideLayouts/slideLayout14.xml"/><Relationship Id="rId5" Type="http://schemas.openxmlformats.org/officeDocument/2006/relationships/image" Target="../media/image102.png"/><Relationship Id="rId4" Type="http://schemas.openxmlformats.org/officeDocument/2006/relationships/image" Target="../media/image101.png"/></Relationships>
</file>

<file path=ppt/slides/_rels/slide33.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26.xml"/><Relationship Id="rId1" Type="http://schemas.openxmlformats.org/officeDocument/2006/relationships/slideLayout" Target="../slideLayouts/slideLayout14.xml"/><Relationship Id="rId6" Type="http://schemas.openxmlformats.org/officeDocument/2006/relationships/image" Target="../media/image106.png"/><Relationship Id="rId5" Type="http://schemas.openxmlformats.org/officeDocument/2006/relationships/image" Target="../media/image105.png"/><Relationship Id="rId4" Type="http://schemas.openxmlformats.org/officeDocument/2006/relationships/image" Target="../media/image104.svg"/></Relationships>
</file>

<file path=ppt/slides/_rels/slide34.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notesSlide" Target="../notesSlides/notesSlide30.xml"/><Relationship Id="rId1" Type="http://schemas.openxmlformats.org/officeDocument/2006/relationships/slideLayout" Target="../slideLayouts/slideLayout12.xml"/><Relationship Id="rId5" Type="http://schemas.openxmlformats.org/officeDocument/2006/relationships/image" Target="../media/image112.jpeg"/><Relationship Id="rId4" Type="http://schemas.openxmlformats.org/officeDocument/2006/relationships/image" Target="../media/image111.jpeg"/></Relationships>
</file>

<file path=ppt/slides/_rels/slide38.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31.xml"/><Relationship Id="rId1" Type="http://schemas.openxmlformats.org/officeDocument/2006/relationships/slideLayout" Target="../slideLayouts/slideLayout14.xml"/><Relationship Id="rId6" Type="http://schemas.openxmlformats.org/officeDocument/2006/relationships/image" Target="../media/image114.png"/><Relationship Id="rId5" Type="http://schemas.openxmlformats.org/officeDocument/2006/relationships/image" Target="../media/image104.svg"/><Relationship Id="rId4" Type="http://schemas.openxmlformats.org/officeDocument/2006/relationships/image" Target="../media/image103.png"/></Relationships>
</file>

<file path=ppt/slides/_rels/slide39.xml.rels><?xml version="1.0" encoding="UTF-8" standalone="yes"?>
<Relationships xmlns="http://schemas.openxmlformats.org/package/2006/relationships"><Relationship Id="rId2" Type="http://schemas.openxmlformats.org/officeDocument/2006/relationships/image" Target="../media/image115.JP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116.JP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notesSlide" Target="../notesSlides/notesSlide32.xml"/><Relationship Id="rId1" Type="http://schemas.openxmlformats.org/officeDocument/2006/relationships/slideLayout" Target="../slideLayouts/slideLayout14.xml"/><Relationship Id="rId6" Type="http://schemas.openxmlformats.org/officeDocument/2006/relationships/image" Target="../media/image118.png"/><Relationship Id="rId5" Type="http://schemas.openxmlformats.org/officeDocument/2006/relationships/image" Target="../media/image104.svg"/><Relationship Id="rId4" Type="http://schemas.openxmlformats.org/officeDocument/2006/relationships/image" Target="../media/image103.png"/></Relationships>
</file>

<file path=ppt/slides/_rels/slide42.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notesSlide" Target="../notesSlides/notesSlide33.xml"/><Relationship Id="rId1" Type="http://schemas.openxmlformats.org/officeDocument/2006/relationships/slideLayout" Target="../slideLayouts/slideLayout14.xml"/><Relationship Id="rId6" Type="http://schemas.openxmlformats.org/officeDocument/2006/relationships/image" Target="../media/image120.png"/><Relationship Id="rId5" Type="http://schemas.openxmlformats.org/officeDocument/2006/relationships/image" Target="../media/image104.svg"/><Relationship Id="rId4" Type="http://schemas.openxmlformats.org/officeDocument/2006/relationships/image" Target="../media/image103.png"/></Relationships>
</file>

<file path=ppt/slides/_rels/slide43.xml.rels><?xml version="1.0" encoding="UTF-8" standalone="yes"?>
<Relationships xmlns="http://schemas.openxmlformats.org/package/2006/relationships"><Relationship Id="rId8" Type="http://schemas.openxmlformats.org/officeDocument/2006/relationships/image" Target="../media/image127.tiff"/><Relationship Id="rId3" Type="http://schemas.openxmlformats.org/officeDocument/2006/relationships/image" Target="../media/image122.jpeg"/><Relationship Id="rId7" Type="http://schemas.openxmlformats.org/officeDocument/2006/relationships/image" Target="../media/image126.png"/><Relationship Id="rId2" Type="http://schemas.openxmlformats.org/officeDocument/2006/relationships/image" Target="../media/image121.png"/><Relationship Id="rId1" Type="http://schemas.openxmlformats.org/officeDocument/2006/relationships/slideLayout" Target="../slideLayouts/slideLayout7.xml"/><Relationship Id="rId6" Type="http://schemas.openxmlformats.org/officeDocument/2006/relationships/image" Target="../media/image125.png"/><Relationship Id="rId5" Type="http://schemas.openxmlformats.org/officeDocument/2006/relationships/image" Target="../media/image124.png"/><Relationship Id="rId4" Type="http://schemas.openxmlformats.org/officeDocument/2006/relationships/image" Target="../media/image123.png"/></Relationships>
</file>

<file path=ppt/slides/_rels/slide44.xml.rels><?xml version="1.0" encoding="UTF-8" standalone="yes"?>
<Relationships xmlns="http://schemas.openxmlformats.org/package/2006/relationships"><Relationship Id="rId2" Type="http://schemas.openxmlformats.org/officeDocument/2006/relationships/image" Target="../media/image128.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129.tiff"/><Relationship Id="rId2" Type="http://schemas.openxmlformats.org/officeDocument/2006/relationships/notesSlide" Target="../notesSlides/notesSlide34.xml"/><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chart" Target="../charts/chart3.xml"/><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3" Type="http://schemas.openxmlformats.org/officeDocument/2006/relationships/image" Target="../media/image131.emf"/><Relationship Id="rId2" Type="http://schemas.openxmlformats.org/officeDocument/2006/relationships/image" Target="../media/image130.emf"/><Relationship Id="rId1" Type="http://schemas.openxmlformats.org/officeDocument/2006/relationships/slideLayout" Target="../slideLayouts/slideLayout6.xml"/><Relationship Id="rId5" Type="http://schemas.openxmlformats.org/officeDocument/2006/relationships/image" Target="../media/image133.jpeg"/><Relationship Id="rId4" Type="http://schemas.openxmlformats.org/officeDocument/2006/relationships/image" Target="../media/image132.png"/></Relationships>
</file>

<file path=ppt/slides/_rels/slide49.xml.rels><?xml version="1.0" encoding="UTF-8" standalone="yes"?>
<Relationships xmlns="http://schemas.openxmlformats.org/package/2006/relationships"><Relationship Id="rId3" Type="http://schemas.openxmlformats.org/officeDocument/2006/relationships/image" Target="../media/image135.png"/><Relationship Id="rId2" Type="http://schemas.openxmlformats.org/officeDocument/2006/relationships/image" Target="../media/image134.jpg"/><Relationship Id="rId1" Type="http://schemas.openxmlformats.org/officeDocument/2006/relationships/slideLayout" Target="../slideLayouts/slideLayout7.xml"/><Relationship Id="rId6" Type="http://schemas.openxmlformats.org/officeDocument/2006/relationships/image" Target="../media/image138.png"/><Relationship Id="rId5" Type="http://schemas.openxmlformats.org/officeDocument/2006/relationships/image" Target="../media/image137.jpeg"/><Relationship Id="rId4" Type="http://schemas.openxmlformats.org/officeDocument/2006/relationships/image" Target="../media/image136.jpg"/></Relationships>
</file>

<file path=ppt/slides/_rels/slide50.xml.rels><?xml version="1.0" encoding="UTF-8" standalone="yes"?>
<Relationships xmlns="http://schemas.openxmlformats.org/package/2006/relationships"><Relationship Id="rId2" Type="http://schemas.openxmlformats.org/officeDocument/2006/relationships/hyperlink" Target="https://www.ffhdj.com/index.php/ffhd/article/view/599/" TargetMode="External"/><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notesSlide" Target="../notesSlides/notesSlide35.xml"/><Relationship Id="rId1" Type="http://schemas.openxmlformats.org/officeDocument/2006/relationships/slideLayout" Target="../slideLayouts/slideLayout13.xml"/><Relationship Id="rId4" Type="http://schemas.openxmlformats.org/officeDocument/2006/relationships/image" Target="../media/image140.png"/></Relationships>
</file>

<file path=ppt/slides/_rels/slide52.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notesSlide" Target="../notesSlides/notesSlide36.xml"/><Relationship Id="rId1" Type="http://schemas.openxmlformats.org/officeDocument/2006/relationships/slideLayout" Target="../slideLayouts/slideLayout17.xml"/><Relationship Id="rId4" Type="http://schemas.openxmlformats.org/officeDocument/2006/relationships/image" Target="../media/image140.png"/></Relationships>
</file>

<file path=ppt/slides/_rels/slide53.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37.xml"/><Relationship Id="rId1" Type="http://schemas.openxmlformats.org/officeDocument/2006/relationships/slideLayout" Target="../slideLayouts/slideLayout15.xml"/></Relationships>
</file>

<file path=ppt/slides/_rels/slide54.xml.rels><?xml version="1.0" encoding="UTF-8" standalone="yes"?>
<Relationships xmlns="http://schemas.openxmlformats.org/package/2006/relationships"><Relationship Id="rId3" Type="http://schemas.openxmlformats.org/officeDocument/2006/relationships/image" Target="../media/image141.tiff"/><Relationship Id="rId2" Type="http://schemas.openxmlformats.org/officeDocument/2006/relationships/notesSlide" Target="../notesSlides/notesSlide38.xml"/><Relationship Id="rId1" Type="http://schemas.openxmlformats.org/officeDocument/2006/relationships/slideLayout" Target="../slideLayouts/slideLayout17.xml"/></Relationships>
</file>

<file path=ppt/slides/_rels/slide55.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chart" Target="../charts/chart5.xml"/><Relationship Id="rId1" Type="http://schemas.openxmlformats.org/officeDocument/2006/relationships/slideLayout" Target="../slideLayouts/slideLayout5.xml"/><Relationship Id="rId4" Type="http://schemas.openxmlformats.org/officeDocument/2006/relationships/image" Target="../media/image142.jpeg"/></Relationships>
</file>

<file path=ppt/slides/_rels/slide56.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notesSlide" Target="../notesSlides/notesSlide39.xml"/><Relationship Id="rId1" Type="http://schemas.openxmlformats.org/officeDocument/2006/relationships/slideLayout" Target="../slideLayouts/slideLayout13.xml"/><Relationship Id="rId6" Type="http://schemas.openxmlformats.org/officeDocument/2006/relationships/image" Target="../media/image145.svg"/><Relationship Id="rId5" Type="http://schemas.openxmlformats.org/officeDocument/2006/relationships/image" Target="../media/image144.png"/><Relationship Id="rId4" Type="http://schemas.openxmlformats.org/officeDocument/2006/relationships/image" Target="../media/image143.png"/></Relationships>
</file>

<file path=ppt/slides/_rels/slide57.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notesSlide" Target="../notesSlides/notesSlide40.xml"/><Relationship Id="rId1" Type="http://schemas.openxmlformats.org/officeDocument/2006/relationships/slideLayout" Target="../slideLayouts/slideLayout15.xml"/><Relationship Id="rId5" Type="http://schemas.openxmlformats.org/officeDocument/2006/relationships/image" Target="../media/image148.png"/><Relationship Id="rId4" Type="http://schemas.openxmlformats.org/officeDocument/2006/relationships/image" Target="../media/image147.png"/></Relationships>
</file>

<file path=ppt/slides/_rels/slide58.xml.rels><?xml version="1.0" encoding="UTF-8" standalone="yes"?>
<Relationships xmlns="http://schemas.openxmlformats.org/package/2006/relationships"><Relationship Id="rId3" Type="http://schemas.openxmlformats.org/officeDocument/2006/relationships/image" Target="../media/image149.png"/><Relationship Id="rId2" Type="http://schemas.openxmlformats.org/officeDocument/2006/relationships/notesSlide" Target="../notesSlides/notesSlide41.xml"/><Relationship Id="rId1" Type="http://schemas.openxmlformats.org/officeDocument/2006/relationships/slideLayout" Target="../slideLayouts/slideLayout15.xml"/><Relationship Id="rId5" Type="http://schemas.openxmlformats.org/officeDocument/2006/relationships/image" Target="../media/image151.tiff"/><Relationship Id="rId4" Type="http://schemas.openxmlformats.org/officeDocument/2006/relationships/image" Target="../media/image150.png"/></Relationships>
</file>

<file path=ppt/slides/_rels/slide59.xml.rels><?xml version="1.0" encoding="UTF-8" standalone="yes"?>
<Relationships xmlns="http://schemas.openxmlformats.org/package/2006/relationships"><Relationship Id="rId3" Type="http://schemas.openxmlformats.org/officeDocument/2006/relationships/chart" Target="../charts/chart7.xml"/><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6.xml"/></Relationships>
</file>

<file path=ppt/slides/_rels/slide61.xml.rels><?xml version="1.0" encoding="UTF-8" standalone="yes"?>
<Relationships xmlns="http://schemas.openxmlformats.org/package/2006/relationships"><Relationship Id="rId3" Type="http://schemas.openxmlformats.org/officeDocument/2006/relationships/image" Target="../media/image152.jpeg"/><Relationship Id="rId2" Type="http://schemas.openxmlformats.org/officeDocument/2006/relationships/notesSlide" Target="../notesSlides/notesSlide44.xml"/><Relationship Id="rId1" Type="http://schemas.openxmlformats.org/officeDocument/2006/relationships/slideLayout" Target="../slideLayouts/slideLayout14.xml"/><Relationship Id="rId4" Type="http://schemas.openxmlformats.org/officeDocument/2006/relationships/image" Target="../media/image13.png"/></Relationships>
</file>

<file path=ppt/slides/_rels/slide6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153.tiff"/><Relationship Id="rId2" Type="http://schemas.openxmlformats.org/officeDocument/2006/relationships/notesSlide" Target="../notesSlides/notesSlide46.xml"/><Relationship Id="rId1" Type="http://schemas.openxmlformats.org/officeDocument/2006/relationships/slideLayout" Target="../slideLayouts/slideLayout13.xml"/><Relationship Id="rId4" Type="http://schemas.openxmlformats.org/officeDocument/2006/relationships/image" Target="../media/image1.png"/></Relationships>
</file>

<file path=ppt/slides/_rels/slide64.xml.rels><?xml version="1.0" encoding="UTF-8" standalone="yes"?>
<Relationships xmlns="http://schemas.openxmlformats.org/package/2006/relationships"><Relationship Id="rId3" Type="http://schemas.openxmlformats.org/officeDocument/2006/relationships/image" Target="../media/image154.jpeg"/><Relationship Id="rId2" Type="http://schemas.openxmlformats.org/officeDocument/2006/relationships/notesSlide" Target="../notesSlides/notesSlide47.xml"/><Relationship Id="rId1" Type="http://schemas.openxmlformats.org/officeDocument/2006/relationships/slideLayout" Target="../slideLayouts/slideLayout12.xml"/></Relationships>
</file>

<file path=ppt/slides/_rels/slide65.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image" Target="../media/image155.png"/><Relationship Id="rId1" Type="http://schemas.openxmlformats.org/officeDocument/2006/relationships/slideLayout" Target="../slideLayouts/slideLayout12.xml"/><Relationship Id="rId5" Type="http://schemas.openxmlformats.org/officeDocument/2006/relationships/image" Target="../media/image158.png"/><Relationship Id="rId4" Type="http://schemas.openxmlformats.org/officeDocument/2006/relationships/image" Target="../media/image157.png"/></Relationships>
</file>

<file path=ppt/slides/_rels/slide66.xml.rels><?xml version="1.0" encoding="UTF-8" standalone="yes"?>
<Relationships xmlns="http://schemas.openxmlformats.org/package/2006/relationships"><Relationship Id="rId3" Type="http://schemas.openxmlformats.org/officeDocument/2006/relationships/image" Target="../media/image159.tiff"/><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image" Target="../media/image159.tiff"/><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image" Target="../media/image159.tiff"/><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1.xml"/><Relationship Id="rId1" Type="http://schemas.openxmlformats.org/officeDocument/2006/relationships/slideLayout" Target="../slideLayouts/slideLayout1.xml"/><Relationship Id="rId5" Type="http://schemas.openxmlformats.org/officeDocument/2006/relationships/hyperlink" Target="http://www.amare.com/checkin" TargetMode="External"/><Relationship Id="rId4" Type="http://schemas.openxmlformats.org/officeDocument/2006/relationships/image" Target="../media/image6.png"/></Relationships>
</file>

<file path=ppt/slides/_rels/slide70.xml.rels><?xml version="1.0" encoding="UTF-8" standalone="yes"?>
<Relationships xmlns="http://schemas.openxmlformats.org/package/2006/relationships"><Relationship Id="rId3" Type="http://schemas.openxmlformats.org/officeDocument/2006/relationships/image" Target="../media/image160.jpg"/><Relationship Id="rId2" Type="http://schemas.openxmlformats.org/officeDocument/2006/relationships/notesSlide" Target="../notesSlides/notesSlide52.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8E1D04F-DF93-4657-912F-02647A03E6F4}"/>
              </a:ext>
            </a:extLst>
          </p:cNvPr>
          <p:cNvSpPr>
            <a:spLocks noGrp="1"/>
          </p:cNvSpPr>
          <p:nvPr>
            <p:ph type="ctrTitle"/>
          </p:nvPr>
        </p:nvSpPr>
        <p:spPr>
          <a:xfrm>
            <a:off x="3346314" y="3113703"/>
            <a:ext cx="8845681" cy="630594"/>
          </a:xfrm>
        </p:spPr>
        <p:txBody>
          <a:bodyPr>
            <a:noAutofit/>
          </a:bodyPr>
          <a:lstStyle/>
          <a:p>
            <a:r>
              <a:rPr lang="en-US" sz="4000" dirty="0">
                <a:solidFill>
                  <a:srgbClr val="3F2A56"/>
                </a:solidFill>
                <a:latin typeface="Verdana" panose="020B0604030504040204" pitchFamily="34" charset="0"/>
                <a:ea typeface="Verdana" panose="020B0604030504040204" pitchFamily="34" charset="0"/>
                <a:cs typeface="Verdana" panose="020B0604030504040204" pitchFamily="34" charset="0"/>
              </a:rPr>
              <a:t>The Mental Wellness Company</a:t>
            </a:r>
            <a:r>
              <a:rPr lang="en-US" sz="4000" baseline="30000" dirty="0">
                <a:solidFill>
                  <a:srgbClr val="3F2A56"/>
                </a:solidFill>
                <a:latin typeface="Verdana" panose="020B0604030504040204" pitchFamily="34" charset="0"/>
                <a:ea typeface="Verdana" panose="020B0604030504040204" pitchFamily="34" charset="0"/>
                <a:cs typeface="Verdana" panose="020B0604030504040204" pitchFamily="34" charset="0"/>
              </a:rPr>
              <a:t>®</a:t>
            </a:r>
          </a:p>
        </p:txBody>
      </p:sp>
      <p:pic>
        <p:nvPicPr>
          <p:cNvPr id="7" name="Picture 6">
            <a:extLst>
              <a:ext uri="{FF2B5EF4-FFF2-40B4-BE49-F238E27FC236}">
                <a16:creationId xmlns:a16="http://schemas.microsoft.com/office/drawing/2014/main" id="{838AEA4A-46DB-4FBA-AFFE-1D871D9A4863}"/>
              </a:ext>
            </a:extLst>
          </p:cNvPr>
          <p:cNvPicPr>
            <a:picLocks noChangeAspect="1"/>
          </p:cNvPicPr>
          <p:nvPr/>
        </p:nvPicPr>
        <p:blipFill rotWithShape="1">
          <a:blip r:embed="rId3">
            <a:extLst>
              <a:ext uri="{28A0092B-C50C-407E-A947-70E740481C1C}">
                <a14:useLocalDpi xmlns:a14="http://schemas.microsoft.com/office/drawing/2010/main" val="0"/>
              </a:ext>
            </a:extLst>
          </a:blip>
          <a:srcRect l="10437" t="20798" b="31165"/>
          <a:stretch/>
        </p:blipFill>
        <p:spPr>
          <a:xfrm>
            <a:off x="0" y="2850204"/>
            <a:ext cx="3598211" cy="1157592"/>
          </a:xfrm>
          <a:prstGeom prst="rect">
            <a:avLst/>
          </a:prstGeom>
        </p:spPr>
      </p:pic>
      <p:cxnSp>
        <p:nvCxnSpPr>
          <p:cNvPr id="11" name="Straight Connector 10">
            <a:extLst>
              <a:ext uri="{FF2B5EF4-FFF2-40B4-BE49-F238E27FC236}">
                <a16:creationId xmlns:a16="http://schemas.microsoft.com/office/drawing/2014/main" id="{432232F4-0CB2-4B2F-9C03-A1D77A7E7D08}"/>
              </a:ext>
            </a:extLst>
          </p:cNvPr>
          <p:cNvCxnSpPr>
            <a:cxnSpLocks/>
          </p:cNvCxnSpPr>
          <p:nvPr/>
        </p:nvCxnSpPr>
        <p:spPr>
          <a:xfrm>
            <a:off x="3346315" y="2850204"/>
            <a:ext cx="0" cy="1157592"/>
          </a:xfrm>
          <a:prstGeom prst="line">
            <a:avLst/>
          </a:prstGeom>
          <a:ln w="38100">
            <a:solidFill>
              <a:srgbClr val="3F2A5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45664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8E1D04F-DF93-4657-912F-02647A03E6F4}"/>
              </a:ext>
            </a:extLst>
          </p:cNvPr>
          <p:cNvSpPr>
            <a:spLocks noGrp="1"/>
          </p:cNvSpPr>
          <p:nvPr>
            <p:ph type="ctrTitle"/>
          </p:nvPr>
        </p:nvSpPr>
        <p:spPr>
          <a:xfrm>
            <a:off x="3598211" y="318731"/>
            <a:ext cx="8414716" cy="879292"/>
          </a:xfrm>
        </p:spPr>
        <p:txBody>
          <a:bodyPr>
            <a:normAutofit/>
          </a:bodyPr>
          <a:lstStyle/>
          <a:p>
            <a:r>
              <a:rPr lang="en-US" sz="5000" dirty="0">
                <a:solidFill>
                  <a:srgbClr val="3F2A56"/>
                </a:solidFill>
              </a:rPr>
              <a:t>The Mental Wellness Company®</a:t>
            </a:r>
          </a:p>
        </p:txBody>
      </p:sp>
      <p:pic>
        <p:nvPicPr>
          <p:cNvPr id="7" name="Picture 6">
            <a:extLst>
              <a:ext uri="{FF2B5EF4-FFF2-40B4-BE49-F238E27FC236}">
                <a16:creationId xmlns:a16="http://schemas.microsoft.com/office/drawing/2014/main" id="{838AEA4A-46DB-4FBA-AFFE-1D871D9A48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9311" y="-321600"/>
            <a:ext cx="4017522" cy="2409777"/>
          </a:xfrm>
          <a:prstGeom prst="rect">
            <a:avLst/>
          </a:prstGeom>
        </p:spPr>
      </p:pic>
      <p:cxnSp>
        <p:nvCxnSpPr>
          <p:cNvPr id="11" name="Straight Connector 10">
            <a:extLst>
              <a:ext uri="{FF2B5EF4-FFF2-40B4-BE49-F238E27FC236}">
                <a16:creationId xmlns:a16="http://schemas.microsoft.com/office/drawing/2014/main" id="{432232F4-0CB2-4B2F-9C03-A1D77A7E7D08}"/>
              </a:ext>
            </a:extLst>
          </p:cNvPr>
          <p:cNvCxnSpPr>
            <a:cxnSpLocks/>
          </p:cNvCxnSpPr>
          <p:nvPr/>
        </p:nvCxnSpPr>
        <p:spPr>
          <a:xfrm>
            <a:off x="3346315" y="179581"/>
            <a:ext cx="0" cy="1157592"/>
          </a:xfrm>
          <a:prstGeom prst="line">
            <a:avLst/>
          </a:prstGeom>
          <a:ln w="38100">
            <a:solidFill>
              <a:srgbClr val="3F2A56"/>
            </a:solidFill>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184112" y="1930869"/>
            <a:ext cx="5550942" cy="1077218"/>
          </a:xfrm>
          <a:prstGeom prst="rect">
            <a:avLst/>
          </a:prstGeom>
          <a:noFill/>
        </p:spPr>
        <p:txBody>
          <a:bodyPr wrap="square" rtlCol="0">
            <a:spAutoFit/>
          </a:bodyPr>
          <a:lstStyle/>
          <a:p>
            <a:pPr algn="ctr"/>
            <a:r>
              <a:rPr lang="en-US" sz="3200" b="1" dirty="0"/>
              <a:t>REGISTER TO WIN AN ALL EXPENSE PAID TRIP FOR TWO! </a:t>
            </a: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3356429"/>
            <a:ext cx="6240947" cy="3501571"/>
          </a:xfrm>
          <a:prstGeom prst="rect">
            <a:avLst/>
          </a:prstGeom>
        </p:spPr>
      </p:pic>
      <p:sp>
        <p:nvSpPr>
          <p:cNvPr id="5" name="TextBox 4"/>
          <p:cNvSpPr txBox="1"/>
          <p:nvPr/>
        </p:nvSpPr>
        <p:spPr>
          <a:xfrm>
            <a:off x="6487886" y="4018454"/>
            <a:ext cx="5525041" cy="2177519"/>
          </a:xfrm>
          <a:prstGeom prst="rect">
            <a:avLst/>
          </a:prstGeom>
          <a:noFill/>
        </p:spPr>
        <p:txBody>
          <a:bodyPr wrap="square" rtlCol="0">
            <a:spAutoFit/>
          </a:bodyPr>
          <a:lstStyle/>
          <a:p>
            <a:pPr algn="ctr"/>
            <a:r>
              <a:rPr lang="en-US" sz="3600" b="1" dirty="0">
                <a:hlinkClick r:id="rId5"/>
              </a:rPr>
              <a:t>www.Amare.com/checkin</a:t>
            </a:r>
            <a:endParaRPr lang="en-US" sz="3600" b="1" dirty="0"/>
          </a:p>
          <a:p>
            <a:pPr algn="ctr"/>
            <a:endParaRPr lang="en-US" sz="1050" b="1" dirty="0"/>
          </a:p>
          <a:p>
            <a:pPr algn="ctr"/>
            <a:r>
              <a:rPr lang="en-US" sz="3600" b="1" dirty="0"/>
              <a:t>use Event Code</a:t>
            </a:r>
          </a:p>
          <a:p>
            <a:pPr algn="ctr"/>
            <a:endParaRPr lang="en-US" sz="900" b="1" dirty="0"/>
          </a:p>
          <a:p>
            <a:pPr algn="ctr"/>
            <a:r>
              <a:rPr lang="en-US" sz="4400" b="1" dirty="0"/>
              <a:t>HEARTTOUR517</a:t>
            </a:r>
          </a:p>
        </p:txBody>
      </p:sp>
      <p:sp>
        <p:nvSpPr>
          <p:cNvPr id="6" name="TextBox 5"/>
          <p:cNvSpPr txBox="1"/>
          <p:nvPr/>
        </p:nvSpPr>
        <p:spPr>
          <a:xfrm rot="308323">
            <a:off x="6022834" y="1981333"/>
            <a:ext cx="5951053" cy="1138773"/>
          </a:xfrm>
          <a:prstGeom prst="rect">
            <a:avLst/>
          </a:prstGeom>
          <a:solidFill>
            <a:srgbClr val="7030A0"/>
          </a:solidFill>
        </p:spPr>
        <p:txBody>
          <a:bodyPr wrap="square" rtlCol="0">
            <a:spAutoFit/>
          </a:bodyPr>
          <a:lstStyle/>
          <a:p>
            <a:pPr algn="ctr"/>
            <a:r>
              <a:rPr lang="en-US" sz="4400" b="1" dirty="0">
                <a:solidFill>
                  <a:schemeClr val="bg1"/>
                </a:solidFill>
              </a:rPr>
              <a:t>EVERYONE CAN ENTER! </a:t>
            </a:r>
            <a:r>
              <a:rPr lang="en-US" sz="2400" i="1" dirty="0">
                <a:solidFill>
                  <a:schemeClr val="bg1"/>
                </a:solidFill>
              </a:rPr>
              <a:t>(All Guests, Customers and Wellness Partners!)</a:t>
            </a:r>
          </a:p>
        </p:txBody>
      </p:sp>
    </p:spTree>
    <p:extLst>
      <p:ext uri="{BB962C8B-B14F-4D97-AF65-F5344CB8AC3E}">
        <p14:creationId xmlns:p14="http://schemas.microsoft.com/office/powerpoint/2010/main" val="9646352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DD3C44ED-22E2-457B-89B7-0D770F4132FA}"/>
              </a:ext>
            </a:extLst>
          </p:cNvPr>
          <p:cNvSpPr txBox="1"/>
          <p:nvPr/>
        </p:nvSpPr>
        <p:spPr>
          <a:xfrm>
            <a:off x="1535575" y="2648975"/>
            <a:ext cx="9622420" cy="1355750"/>
          </a:xfrm>
          <a:prstGeom prst="rect">
            <a:avLst/>
          </a:prstGeom>
        </p:spPr>
        <p:txBody>
          <a:bodyPr vert="horz" lIns="91440" tIns="45720" rIns="91440" bIns="45720" rtlCol="0" anchor="b">
            <a:normAutofit fontScale="85000" lnSpcReduction="10000"/>
          </a:bodyPr>
          <a:lstStyle/>
          <a:p>
            <a:pPr algn="ctr">
              <a:lnSpc>
                <a:spcPct val="90000"/>
              </a:lnSpc>
              <a:spcBef>
                <a:spcPct val="0"/>
              </a:spcBef>
              <a:spcAft>
                <a:spcPts val="600"/>
              </a:spcAft>
            </a:pPr>
            <a:r>
              <a:rPr lang="en-US" sz="4600" dirty="0">
                <a:solidFill>
                  <a:srgbClr val="3F2A56"/>
                </a:solidFill>
                <a:latin typeface="Verdana" panose="020B0604030504040204" pitchFamily="34" charset="0"/>
                <a:ea typeface="Verdana" panose="020B0604030504040204" pitchFamily="34" charset="0"/>
                <a:cs typeface="Verdana" panose="020B0604030504040204" pitchFamily="34" charset="0"/>
              </a:rPr>
              <a:t>THE MENTAL WELLNESS COMPANY®</a:t>
            </a:r>
            <a:br>
              <a:rPr lang="en-US" sz="4600" dirty="0">
                <a:solidFill>
                  <a:srgbClr val="3F2A56"/>
                </a:solidFill>
                <a:latin typeface="Verdana" panose="020B0604030504040204" pitchFamily="34" charset="0"/>
                <a:ea typeface="Verdana" panose="020B0604030504040204" pitchFamily="34" charset="0"/>
                <a:cs typeface="Verdana" panose="020B0604030504040204" pitchFamily="34" charset="0"/>
              </a:rPr>
            </a:br>
            <a:r>
              <a:rPr lang="en-US" sz="4600" dirty="0">
                <a:solidFill>
                  <a:srgbClr val="3F2A56"/>
                </a:solidFill>
                <a:latin typeface="Verdana" panose="020B0604030504040204" pitchFamily="34" charset="0"/>
                <a:ea typeface="Verdana" panose="020B0604030504040204" pitchFamily="34" charset="0"/>
                <a:cs typeface="Verdana" panose="020B0604030504040204" pitchFamily="34" charset="0"/>
              </a:rPr>
              <a:t>Headquarters in Irvine, CA</a:t>
            </a:r>
          </a:p>
        </p:txBody>
      </p:sp>
      <p:pic>
        <p:nvPicPr>
          <p:cNvPr id="8" name="Picture 7" descr="A group of people in a room&#10;&#10;Description automatically generated">
            <a:extLst>
              <a:ext uri="{FF2B5EF4-FFF2-40B4-BE49-F238E27FC236}">
                <a16:creationId xmlns:a16="http://schemas.microsoft.com/office/drawing/2014/main" id="{758A3469-E64C-F64D-8456-FE6C22E285CD}"/>
              </a:ext>
            </a:extLst>
          </p:cNvPr>
          <p:cNvPicPr>
            <a:picLocks noChangeAspect="1"/>
          </p:cNvPicPr>
          <p:nvPr/>
        </p:nvPicPr>
        <p:blipFill rotWithShape="1">
          <a:blip r:embed="rId3">
            <a:extLst>
              <a:ext uri="{28A0092B-C50C-407E-A947-70E740481C1C}">
                <a14:useLocalDpi xmlns:a14="http://schemas.microsoft.com/office/drawing/2010/main" val="0"/>
              </a:ext>
            </a:extLst>
          </a:blip>
          <a:srcRect t="38249" r="1" b="24389"/>
          <a:stretch/>
        </p:blipFill>
        <p:spPr>
          <a:xfrm>
            <a:off x="3677210" y="10"/>
            <a:ext cx="8514790" cy="2123507"/>
          </a:xfrm>
          <a:custGeom>
            <a:avLst/>
            <a:gdLst>
              <a:gd name="connsiteX0" fmla="*/ 986689 w 8542682"/>
              <a:gd name="connsiteY0" fmla="*/ 0 h 2130473"/>
              <a:gd name="connsiteX1" fmla="*/ 8542682 w 8542682"/>
              <a:gd name="connsiteY1" fmla="*/ 0 h 2130473"/>
              <a:gd name="connsiteX2" fmla="*/ 8542682 w 8542682"/>
              <a:gd name="connsiteY2" fmla="*/ 2130473 h 2130473"/>
              <a:gd name="connsiteX3" fmla="*/ 0 w 8542682"/>
              <a:gd name="connsiteY3" fmla="*/ 2130473 h 2130473"/>
            </a:gdLst>
            <a:ahLst/>
            <a:cxnLst>
              <a:cxn ang="0">
                <a:pos x="connsiteX0" y="connsiteY0"/>
              </a:cxn>
              <a:cxn ang="0">
                <a:pos x="connsiteX1" y="connsiteY1"/>
              </a:cxn>
              <a:cxn ang="0">
                <a:pos x="connsiteX2" y="connsiteY2"/>
              </a:cxn>
              <a:cxn ang="0">
                <a:pos x="connsiteX3" y="connsiteY3"/>
              </a:cxn>
            </a:cxnLst>
            <a:rect l="l" t="t" r="r" b="b"/>
            <a:pathLst>
              <a:path w="8542682" h="2130473">
                <a:moveTo>
                  <a:pt x="986689" y="0"/>
                </a:moveTo>
                <a:lnTo>
                  <a:pt x="8542682" y="0"/>
                </a:lnTo>
                <a:lnTo>
                  <a:pt x="8542682" y="2130473"/>
                </a:lnTo>
                <a:lnTo>
                  <a:pt x="0" y="2130473"/>
                </a:lnTo>
                <a:close/>
              </a:path>
            </a:pathLst>
          </a:custGeom>
        </p:spPr>
      </p:pic>
      <p:pic>
        <p:nvPicPr>
          <p:cNvPr id="3" name="Picture 2" descr="A picture containing indoor, ceiling, table, building&#10;&#10;Description automatically generated">
            <a:extLst>
              <a:ext uri="{FF2B5EF4-FFF2-40B4-BE49-F238E27FC236}">
                <a16:creationId xmlns:a16="http://schemas.microsoft.com/office/drawing/2014/main" id="{40E74C57-7A0E-1E4F-A5F9-09A5EB792227}"/>
              </a:ext>
            </a:extLst>
          </p:cNvPr>
          <p:cNvPicPr>
            <a:picLocks noChangeAspect="1"/>
          </p:cNvPicPr>
          <p:nvPr/>
        </p:nvPicPr>
        <p:blipFill rotWithShape="1">
          <a:blip r:embed="rId4">
            <a:extLst>
              <a:ext uri="{28A0092B-C50C-407E-A947-70E740481C1C}">
                <a14:useLocalDpi xmlns:a14="http://schemas.microsoft.com/office/drawing/2010/main" val="0"/>
              </a:ext>
            </a:extLst>
          </a:blip>
          <a:srcRect t="23083" r="2" b="5597"/>
          <a:stretch/>
        </p:blipFill>
        <p:spPr>
          <a:xfrm>
            <a:off x="20" y="-6956"/>
            <a:ext cx="4475120" cy="2130473"/>
          </a:xfrm>
          <a:custGeom>
            <a:avLst/>
            <a:gdLst>
              <a:gd name="connsiteX0" fmla="*/ 0 w 4475140"/>
              <a:gd name="connsiteY0" fmla="*/ 0 h 2130473"/>
              <a:gd name="connsiteX1" fmla="*/ 1074821 w 4475140"/>
              <a:gd name="connsiteY1" fmla="*/ 0 h 2130473"/>
              <a:gd name="connsiteX2" fmla="*/ 1074821 w 4475140"/>
              <a:gd name="connsiteY2" fmla="*/ 239 h 2130473"/>
              <a:gd name="connsiteX3" fmla="*/ 4475140 w 4475140"/>
              <a:gd name="connsiteY3" fmla="*/ 239 h 2130473"/>
              <a:gd name="connsiteX4" fmla="*/ 3488563 w 4475140"/>
              <a:gd name="connsiteY4" fmla="*/ 2130473 h 2130473"/>
              <a:gd name="connsiteX5" fmla="*/ 0 w 4475140"/>
              <a:gd name="connsiteY5" fmla="*/ 2130473 h 2130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75140" h="2130473">
                <a:moveTo>
                  <a:pt x="0" y="0"/>
                </a:moveTo>
                <a:lnTo>
                  <a:pt x="1074821" y="0"/>
                </a:lnTo>
                <a:lnTo>
                  <a:pt x="1074821" y="239"/>
                </a:lnTo>
                <a:lnTo>
                  <a:pt x="4475140" y="239"/>
                </a:lnTo>
                <a:lnTo>
                  <a:pt x="3488563" y="2130473"/>
                </a:lnTo>
                <a:lnTo>
                  <a:pt x="0" y="2130473"/>
                </a:lnTo>
                <a:close/>
              </a:path>
            </a:pathLst>
          </a:custGeom>
        </p:spPr>
      </p:pic>
      <p:pic>
        <p:nvPicPr>
          <p:cNvPr id="9" name="Picture 8">
            <a:extLst>
              <a:ext uri="{FF2B5EF4-FFF2-40B4-BE49-F238E27FC236}">
                <a16:creationId xmlns:a16="http://schemas.microsoft.com/office/drawing/2014/main" id="{E1D384AC-B34C-4BE9-817C-5032DA03A1F1}"/>
              </a:ext>
            </a:extLst>
          </p:cNvPr>
          <p:cNvPicPr>
            <a:picLocks noChangeAspect="1"/>
          </p:cNvPicPr>
          <p:nvPr/>
        </p:nvPicPr>
        <p:blipFill rotWithShape="1">
          <a:blip r:embed="rId5">
            <a:extLst>
              <a:ext uri="{28A0092B-C50C-407E-A947-70E740481C1C}">
                <a14:useLocalDpi xmlns:a14="http://schemas.microsoft.com/office/drawing/2010/main" val="0"/>
              </a:ext>
            </a:extLst>
          </a:blip>
          <a:srcRect t="3097" r="1" b="15913"/>
          <a:stretch/>
        </p:blipFill>
        <p:spPr>
          <a:xfrm>
            <a:off x="7716860" y="4683320"/>
            <a:ext cx="4475140" cy="2174680"/>
          </a:xfrm>
          <a:custGeom>
            <a:avLst/>
            <a:gdLst>
              <a:gd name="connsiteX0" fmla="*/ 1006941 w 4475140"/>
              <a:gd name="connsiteY0" fmla="*/ 0 h 2174680"/>
              <a:gd name="connsiteX1" fmla="*/ 4475140 w 4475140"/>
              <a:gd name="connsiteY1" fmla="*/ 0 h 2174680"/>
              <a:gd name="connsiteX2" fmla="*/ 4475140 w 4475140"/>
              <a:gd name="connsiteY2" fmla="*/ 2174680 h 2174680"/>
              <a:gd name="connsiteX3" fmla="*/ 3400319 w 4475140"/>
              <a:gd name="connsiteY3" fmla="*/ 2174680 h 2174680"/>
              <a:gd name="connsiteX4" fmla="*/ 3400319 w 4475140"/>
              <a:gd name="connsiteY4" fmla="*/ 2174202 h 2174680"/>
              <a:gd name="connsiteX5" fmla="*/ 0 w 4475140"/>
              <a:gd name="connsiteY5" fmla="*/ 2174202 h 2174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75140" h="2174680">
                <a:moveTo>
                  <a:pt x="1006941" y="0"/>
                </a:moveTo>
                <a:lnTo>
                  <a:pt x="4475140" y="0"/>
                </a:lnTo>
                <a:lnTo>
                  <a:pt x="4475140" y="2174680"/>
                </a:lnTo>
                <a:lnTo>
                  <a:pt x="3400319" y="2174680"/>
                </a:lnTo>
                <a:lnTo>
                  <a:pt x="3400319" y="2174202"/>
                </a:lnTo>
                <a:lnTo>
                  <a:pt x="0" y="2174202"/>
                </a:lnTo>
                <a:close/>
              </a:path>
            </a:pathLst>
          </a:custGeom>
        </p:spPr>
      </p:pic>
      <p:pic>
        <p:nvPicPr>
          <p:cNvPr id="6" name="Picture 5" descr="A large room&#10;&#10;Description automatically generated">
            <a:extLst>
              <a:ext uri="{FF2B5EF4-FFF2-40B4-BE49-F238E27FC236}">
                <a16:creationId xmlns:a16="http://schemas.microsoft.com/office/drawing/2014/main" id="{2DA36AFB-345A-E049-9A71-7BD33934CB48}"/>
              </a:ext>
            </a:extLst>
          </p:cNvPr>
          <p:cNvPicPr>
            <a:picLocks noChangeAspect="1"/>
          </p:cNvPicPr>
          <p:nvPr/>
        </p:nvPicPr>
        <p:blipFill rotWithShape="1">
          <a:blip r:embed="rId6">
            <a:extLst>
              <a:ext uri="{28A0092B-C50C-407E-A947-70E740481C1C}">
                <a14:useLocalDpi xmlns:a14="http://schemas.microsoft.com/office/drawing/2010/main" val="0"/>
              </a:ext>
            </a:extLst>
          </a:blip>
          <a:srcRect t="34688" r="-2" b="18272"/>
          <a:stretch/>
        </p:blipFill>
        <p:spPr>
          <a:xfrm>
            <a:off x="20" y="4682840"/>
            <a:ext cx="8563356" cy="2175160"/>
          </a:xfrm>
          <a:custGeom>
            <a:avLst/>
            <a:gdLst>
              <a:gd name="connsiteX0" fmla="*/ 0 w 8563376"/>
              <a:gd name="connsiteY0" fmla="*/ 0 h 2175160"/>
              <a:gd name="connsiteX1" fmla="*/ 8563376 w 8563376"/>
              <a:gd name="connsiteY1" fmla="*/ 0 h 2175160"/>
              <a:gd name="connsiteX2" fmla="*/ 7555992 w 8563376"/>
              <a:gd name="connsiteY2" fmla="*/ 2175160 h 2175160"/>
              <a:gd name="connsiteX3" fmla="*/ 0 w 8563376"/>
              <a:gd name="connsiteY3" fmla="*/ 2175160 h 2175160"/>
            </a:gdLst>
            <a:ahLst/>
            <a:cxnLst>
              <a:cxn ang="0">
                <a:pos x="connsiteX0" y="connsiteY0"/>
              </a:cxn>
              <a:cxn ang="0">
                <a:pos x="connsiteX1" y="connsiteY1"/>
              </a:cxn>
              <a:cxn ang="0">
                <a:pos x="connsiteX2" y="connsiteY2"/>
              </a:cxn>
              <a:cxn ang="0">
                <a:pos x="connsiteX3" y="connsiteY3"/>
              </a:cxn>
            </a:cxnLst>
            <a:rect l="l" t="t" r="r" b="b"/>
            <a:pathLst>
              <a:path w="8563376" h="2175160">
                <a:moveTo>
                  <a:pt x="0" y="0"/>
                </a:moveTo>
                <a:lnTo>
                  <a:pt x="8563376" y="0"/>
                </a:lnTo>
                <a:lnTo>
                  <a:pt x="7555992" y="2175160"/>
                </a:lnTo>
                <a:lnTo>
                  <a:pt x="0" y="2175160"/>
                </a:lnTo>
                <a:close/>
              </a:path>
            </a:pathLst>
          </a:custGeom>
        </p:spPr>
      </p:pic>
    </p:spTree>
    <p:extLst>
      <p:ext uri="{BB962C8B-B14F-4D97-AF65-F5344CB8AC3E}">
        <p14:creationId xmlns:p14="http://schemas.microsoft.com/office/powerpoint/2010/main" val="7269353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descr="A person standing on a beach&#10;&#10;Description automatically generated">
            <a:extLst>
              <a:ext uri="{FF2B5EF4-FFF2-40B4-BE49-F238E27FC236}">
                <a16:creationId xmlns:a16="http://schemas.microsoft.com/office/drawing/2014/main" id="{CAE99377-FED2-8C4C-B3F7-90D5BDAA69B2}"/>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7360" b="7989"/>
          <a:stretch/>
        </p:blipFill>
        <p:spPr>
          <a:xfrm>
            <a:off x="0" y="0"/>
            <a:ext cx="12192000" cy="6858000"/>
          </a:xfrm>
        </p:spPr>
      </p:pic>
      <p:sp>
        <p:nvSpPr>
          <p:cNvPr id="11" name="Title 1">
            <a:extLst>
              <a:ext uri="{FF2B5EF4-FFF2-40B4-BE49-F238E27FC236}">
                <a16:creationId xmlns:a16="http://schemas.microsoft.com/office/drawing/2014/main" id="{F79DC7A5-7EC6-864A-B996-09EFEAB92AAE}"/>
              </a:ext>
            </a:extLst>
          </p:cNvPr>
          <p:cNvSpPr txBox="1">
            <a:spLocks/>
          </p:cNvSpPr>
          <p:nvPr/>
        </p:nvSpPr>
        <p:spPr>
          <a:xfrm>
            <a:off x="906413" y="64075"/>
            <a:ext cx="5752303" cy="1752469"/>
          </a:xfrm>
          <a:prstGeom prst="rect">
            <a:avLst/>
          </a:prstGeom>
        </p:spPr>
        <p:txBody>
          <a:bodyPr/>
          <a:lstStyle>
            <a:lvl1pPr algn="l" defTabSz="914400" rtl="0" eaLnBrk="1" latinLnBrk="0" hangingPunct="1">
              <a:lnSpc>
                <a:spcPct val="90000"/>
              </a:lnSpc>
              <a:spcBef>
                <a:spcPct val="0"/>
              </a:spcBef>
              <a:buNone/>
              <a:defRPr sz="4400" b="1" i="0" kern="1200">
                <a:solidFill>
                  <a:schemeClr val="bg2">
                    <a:lumMod val="25000"/>
                  </a:schemeClr>
                </a:solidFill>
                <a:latin typeface="Aller"/>
                <a:ea typeface="Aller Light" charset="0"/>
                <a:cs typeface="Aller"/>
              </a:defRPr>
            </a:lvl1pPr>
          </a:lstStyle>
          <a:p>
            <a:pPr algn="ctr"/>
            <a:r>
              <a:rPr lang="en-US" sz="6600" dirty="0" err="1">
                <a:solidFill>
                  <a:srgbClr val="3F2A56"/>
                </a:solidFill>
                <a:latin typeface="Verdana" panose="020B0604030504040204" pitchFamily="34" charset="0"/>
                <a:ea typeface="Verdana" panose="020B0604030504040204" pitchFamily="34" charset="0"/>
                <a:cs typeface="Verdana" panose="020B0604030504040204" pitchFamily="34" charset="0"/>
              </a:rPr>
              <a:t>amare</a:t>
            </a:r>
            <a:endParaRPr lang="en-US" sz="6600" dirty="0">
              <a:solidFill>
                <a:srgbClr val="3F2A56"/>
              </a:solidFill>
              <a:latin typeface="Verdana" panose="020B0604030504040204" pitchFamily="34" charset="0"/>
              <a:ea typeface="Verdana" panose="020B0604030504040204" pitchFamily="34" charset="0"/>
              <a:cs typeface="Verdana" panose="020B0604030504040204" pitchFamily="34" charset="0"/>
            </a:endParaRPr>
          </a:p>
          <a:p>
            <a:pPr algn="ctr"/>
            <a:r>
              <a:rPr lang="en-US" sz="4800" b="0" i="1" dirty="0">
                <a:solidFill>
                  <a:srgbClr val="3F2A56"/>
                </a:solidFill>
                <a:latin typeface="Verdana" panose="020B0604030504040204" pitchFamily="34" charset="0"/>
                <a:ea typeface="Verdana" panose="020B0604030504040204" pitchFamily="34" charset="0"/>
                <a:cs typeface="Verdana" panose="020B0604030504040204" pitchFamily="34" charset="0"/>
              </a:rPr>
              <a:t>“to love”</a:t>
            </a:r>
          </a:p>
        </p:txBody>
      </p:sp>
      <p:sp>
        <p:nvSpPr>
          <p:cNvPr id="12" name="Title 1">
            <a:extLst>
              <a:ext uri="{FF2B5EF4-FFF2-40B4-BE49-F238E27FC236}">
                <a16:creationId xmlns:a16="http://schemas.microsoft.com/office/drawing/2014/main" id="{997BCC4B-42CE-FE48-86F6-4448FC808211}"/>
              </a:ext>
            </a:extLst>
          </p:cNvPr>
          <p:cNvSpPr txBox="1">
            <a:spLocks/>
          </p:cNvSpPr>
          <p:nvPr/>
        </p:nvSpPr>
        <p:spPr>
          <a:xfrm>
            <a:off x="744037" y="1637642"/>
            <a:ext cx="6077054" cy="1095737"/>
          </a:xfrm>
          <a:prstGeom prst="rect">
            <a:avLst/>
          </a:prstGeom>
        </p:spPr>
        <p:txBody>
          <a:bodyPr/>
          <a:lstStyle>
            <a:lvl1pPr algn="l" defTabSz="914400" rtl="0" eaLnBrk="1" latinLnBrk="0" hangingPunct="1">
              <a:lnSpc>
                <a:spcPct val="90000"/>
              </a:lnSpc>
              <a:spcBef>
                <a:spcPct val="0"/>
              </a:spcBef>
              <a:buNone/>
              <a:defRPr sz="4400" b="1" i="0" kern="1200">
                <a:solidFill>
                  <a:schemeClr val="bg2">
                    <a:lumMod val="25000"/>
                  </a:schemeClr>
                </a:solidFill>
                <a:latin typeface="Aller"/>
                <a:ea typeface="Aller Light" charset="0"/>
                <a:cs typeface="Aller"/>
              </a:defRPr>
            </a:lvl1pPr>
          </a:lstStyle>
          <a:p>
            <a:pPr algn="ctr"/>
            <a:r>
              <a:rPr lang="en-US" sz="2800" b="0" i="1" dirty="0">
                <a:solidFill>
                  <a:srgbClr val="3F2A56"/>
                </a:solidFill>
                <a:latin typeface="Verdana" panose="020B0604030504040204" pitchFamily="34" charset="0"/>
                <a:ea typeface="Verdana" panose="020B0604030504040204" pitchFamily="34" charset="0"/>
                <a:cs typeface="Verdana" panose="020B0604030504040204" pitchFamily="34" charset="0"/>
              </a:rPr>
              <a:t>Love yourself first and everything else falls into place</a:t>
            </a:r>
          </a:p>
        </p:txBody>
      </p:sp>
    </p:spTree>
    <p:extLst>
      <p:ext uri="{BB962C8B-B14F-4D97-AF65-F5344CB8AC3E}">
        <p14:creationId xmlns:p14="http://schemas.microsoft.com/office/powerpoint/2010/main" val="18914617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lose up of a sign&#10;&#10;Description automatically generated">
            <a:extLst>
              <a:ext uri="{FF2B5EF4-FFF2-40B4-BE49-F238E27FC236}">
                <a16:creationId xmlns:a16="http://schemas.microsoft.com/office/drawing/2014/main" id="{9586EF5E-86D2-134B-BFC9-AD61877A991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75191" y="533631"/>
            <a:ext cx="6241618" cy="5489788"/>
          </a:xfrm>
          <a:prstGeom prst="rect">
            <a:avLst/>
          </a:prstGeom>
        </p:spPr>
      </p:pic>
    </p:spTree>
    <p:extLst>
      <p:ext uri="{BB962C8B-B14F-4D97-AF65-F5344CB8AC3E}">
        <p14:creationId xmlns:p14="http://schemas.microsoft.com/office/powerpoint/2010/main" val="16111988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73ABA8D-A3C8-A942-A603-AA3A1FDCFCC1}"/>
              </a:ext>
            </a:extLst>
          </p:cNvPr>
          <p:cNvSpPr txBox="1">
            <a:spLocks/>
          </p:cNvSpPr>
          <p:nvPr/>
        </p:nvSpPr>
        <p:spPr>
          <a:xfrm>
            <a:off x="8035839" y="334686"/>
            <a:ext cx="3527270" cy="3970118"/>
          </a:xfrm>
          <a:prstGeom prst="rect">
            <a:avLst/>
          </a:prstGeom>
          <a:noFill/>
        </p:spPr>
        <p:txBody>
          <a:bodyPr vert="horz" lIns="91440" tIns="45720" rIns="91440" bIns="45720" rtlCol="0" anchor="b">
            <a:normAutofit fontScale="9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4900" b="1" dirty="0">
                <a:solidFill>
                  <a:srgbClr val="3F2A56"/>
                </a:solidFill>
                <a:latin typeface="Verdana" panose="020B0604030504040204" pitchFamily="34" charset="0"/>
                <a:ea typeface="Verdana" panose="020B0604030504040204" pitchFamily="34" charset="0"/>
                <a:cs typeface="Verdana" panose="020B0604030504040204" pitchFamily="34" charset="0"/>
              </a:rPr>
              <a:t>Our Vision</a:t>
            </a:r>
            <a:br>
              <a:rPr lang="en-US" dirty="0">
                <a:solidFill>
                  <a:srgbClr val="3F2A56"/>
                </a:solidFill>
                <a:latin typeface="Verdana" panose="020B0604030504040204" pitchFamily="34" charset="0"/>
                <a:ea typeface="Verdana" panose="020B0604030504040204" pitchFamily="34" charset="0"/>
                <a:cs typeface="Verdana" panose="020B0604030504040204" pitchFamily="34" charset="0"/>
              </a:rPr>
            </a:br>
            <a:br>
              <a:rPr lang="en-US" dirty="0">
                <a:solidFill>
                  <a:srgbClr val="3F2A56"/>
                </a:solidFill>
                <a:latin typeface="Verdana" panose="020B0604030504040204" pitchFamily="34" charset="0"/>
                <a:ea typeface="Verdana" panose="020B0604030504040204" pitchFamily="34" charset="0"/>
                <a:cs typeface="Verdana" panose="020B0604030504040204" pitchFamily="34" charset="0"/>
              </a:rPr>
            </a:br>
            <a:r>
              <a:rPr lang="en-US" sz="4000" dirty="0">
                <a:solidFill>
                  <a:srgbClr val="3F2A56"/>
                </a:solidFill>
                <a:latin typeface="Verdana" panose="020B0604030504040204" pitchFamily="34" charset="0"/>
                <a:ea typeface="Verdana" panose="020B0604030504040204" pitchFamily="34" charset="0"/>
                <a:cs typeface="Verdana" panose="020B0604030504040204" pitchFamily="34" charset="0"/>
              </a:rPr>
              <a:t>To Lead the Global Mental Wellness Revolution</a:t>
            </a:r>
          </a:p>
        </p:txBody>
      </p:sp>
      <p:pic>
        <p:nvPicPr>
          <p:cNvPr id="5" name="Picture 4" descr="A picture containing light, lit, sitting, invertebrate&#10;&#10;Description automatically generated">
            <a:extLst>
              <a:ext uri="{FF2B5EF4-FFF2-40B4-BE49-F238E27FC236}">
                <a16:creationId xmlns:a16="http://schemas.microsoft.com/office/drawing/2014/main" id="{3C839DE7-BC4B-4844-942F-4D2B72AA973F}"/>
              </a:ext>
            </a:extLst>
          </p:cNvPr>
          <p:cNvPicPr>
            <a:picLocks noChangeAspect="1"/>
          </p:cNvPicPr>
          <p:nvPr/>
        </p:nvPicPr>
        <p:blipFill rotWithShape="1">
          <a:blip r:embed="rId3">
            <a:extLst>
              <a:ext uri="{28A0092B-C50C-407E-A947-70E740481C1C}">
                <a14:useLocalDpi xmlns:a14="http://schemas.microsoft.com/office/drawing/2010/main" val="0"/>
              </a:ext>
            </a:extLst>
          </a:blip>
          <a:srcRect l="4807" r="10595" b="-1"/>
          <a:stretch/>
        </p:blipFill>
        <p:spPr>
          <a:xfrm>
            <a:off x="20" y="10"/>
            <a:ext cx="7534636" cy="6857990"/>
          </a:xfrm>
          <a:prstGeom prst="rect">
            <a:avLst/>
          </a:prstGeom>
        </p:spPr>
      </p:pic>
      <p:pic>
        <p:nvPicPr>
          <p:cNvPr id="6" name="Picture 5">
            <a:extLst>
              <a:ext uri="{FF2B5EF4-FFF2-40B4-BE49-F238E27FC236}">
                <a16:creationId xmlns:a16="http://schemas.microsoft.com/office/drawing/2014/main" id="{DF649A92-1728-224C-9B0E-A30627D55E7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08645" y="6134994"/>
            <a:ext cx="1552843" cy="931421"/>
          </a:xfrm>
          <a:prstGeom prst="rect">
            <a:avLst/>
          </a:prstGeom>
        </p:spPr>
      </p:pic>
      <p:sp>
        <p:nvSpPr>
          <p:cNvPr id="7" name="TextBox 6">
            <a:extLst>
              <a:ext uri="{FF2B5EF4-FFF2-40B4-BE49-F238E27FC236}">
                <a16:creationId xmlns:a16="http://schemas.microsoft.com/office/drawing/2014/main" id="{6E87AA95-72E7-FB41-B230-5F6834766559}"/>
              </a:ext>
            </a:extLst>
          </p:cNvPr>
          <p:cNvSpPr txBox="1"/>
          <p:nvPr/>
        </p:nvSpPr>
        <p:spPr>
          <a:xfrm>
            <a:off x="9361488" y="6444732"/>
            <a:ext cx="3429000" cy="261610"/>
          </a:xfrm>
          <a:prstGeom prst="rect">
            <a:avLst/>
          </a:prstGeom>
          <a:noFill/>
        </p:spPr>
        <p:txBody>
          <a:bodyPr wrap="square" rtlCol="0">
            <a:spAutoFit/>
          </a:bodyPr>
          <a:lstStyle/>
          <a:p>
            <a:r>
              <a:rPr lang="en-US" sz="1050" dirty="0">
                <a:solidFill>
                  <a:srgbClr val="3F2A56"/>
                </a:solidFill>
                <a:latin typeface="Aller" panose="020B0503030302020204" pitchFamily="34" charset="0"/>
              </a:rPr>
              <a:t>THE MENTAL WELLNESS COMPANY®</a:t>
            </a:r>
          </a:p>
        </p:txBody>
      </p:sp>
    </p:spTree>
    <p:extLst>
      <p:ext uri="{BB962C8B-B14F-4D97-AF65-F5344CB8AC3E}">
        <p14:creationId xmlns:p14="http://schemas.microsoft.com/office/powerpoint/2010/main" val="30861073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E826E-2BA3-4A4F-8F98-C5BDDB30EB1B}"/>
              </a:ext>
            </a:extLst>
          </p:cNvPr>
          <p:cNvSpPr>
            <a:spLocks noGrp="1"/>
          </p:cNvSpPr>
          <p:nvPr>
            <p:ph type="title"/>
          </p:nvPr>
        </p:nvSpPr>
        <p:spPr>
          <a:xfrm>
            <a:off x="1515978" y="365125"/>
            <a:ext cx="9837822" cy="1325563"/>
          </a:xfrm>
        </p:spPr>
        <p:txBody>
          <a:bodyPr/>
          <a:lstStyle/>
          <a:p>
            <a:endParaRPr lang="en-US" dirty="0"/>
          </a:p>
        </p:txBody>
      </p:sp>
      <p:sp>
        <p:nvSpPr>
          <p:cNvPr id="3" name="Content Placeholder 2">
            <a:extLst>
              <a:ext uri="{FF2B5EF4-FFF2-40B4-BE49-F238E27FC236}">
                <a16:creationId xmlns:a16="http://schemas.microsoft.com/office/drawing/2014/main" id="{8502C5D2-CCDA-4AEF-82EB-483C00928992}"/>
              </a:ext>
            </a:extLst>
          </p:cNvPr>
          <p:cNvSpPr>
            <a:spLocks noGrp="1"/>
          </p:cNvSpPr>
          <p:nvPr>
            <p:ph idx="1"/>
          </p:nvPr>
        </p:nvSpPr>
        <p:spPr>
          <a:xfrm>
            <a:off x="1515978" y="1825625"/>
            <a:ext cx="9837821" cy="4351338"/>
          </a:xfrm>
        </p:spPr>
        <p:txBody>
          <a:bodyPr/>
          <a:lstStyle/>
          <a:p>
            <a:endParaRPr lang="en-US"/>
          </a:p>
        </p:txBody>
      </p:sp>
      <p:sp>
        <p:nvSpPr>
          <p:cNvPr id="4" name="Rectangle 3">
            <a:extLst>
              <a:ext uri="{FF2B5EF4-FFF2-40B4-BE49-F238E27FC236}">
                <a16:creationId xmlns:a16="http://schemas.microsoft.com/office/drawing/2014/main" id="{75DC8D98-0CEA-2A41-9C8B-3F21AC74DD43}"/>
              </a:ext>
            </a:extLst>
          </p:cNvPr>
          <p:cNvSpPr/>
          <p:nvPr/>
        </p:nvSpPr>
        <p:spPr>
          <a:xfrm>
            <a:off x="0" y="-317500"/>
            <a:ext cx="12192000" cy="6858000"/>
          </a:xfrm>
          <a:prstGeom prst="rect">
            <a:avLst/>
          </a:prstGeom>
          <a:solidFill>
            <a:srgbClr val="3F2A5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Verdana" panose="020B0604030504040204" pitchFamily="34" charset="0"/>
            </a:endParaRPr>
          </a:p>
        </p:txBody>
      </p:sp>
      <p:sp>
        <p:nvSpPr>
          <p:cNvPr id="5" name="Shape 10">
            <a:extLst>
              <a:ext uri="{FF2B5EF4-FFF2-40B4-BE49-F238E27FC236}">
                <a16:creationId xmlns:a16="http://schemas.microsoft.com/office/drawing/2014/main" id="{700F205F-EFD5-4141-93C5-68307EC9D1D1}"/>
              </a:ext>
            </a:extLst>
          </p:cNvPr>
          <p:cNvSpPr/>
          <p:nvPr/>
        </p:nvSpPr>
        <p:spPr>
          <a:xfrm>
            <a:off x="1131570" y="2342204"/>
            <a:ext cx="79609" cy="1715446"/>
          </a:xfrm>
          <a:prstGeom prst="rect">
            <a:avLst/>
          </a:prstGeom>
          <a:solidFill>
            <a:schemeClr val="bg1"/>
          </a:solidFill>
          <a:ln>
            <a:noFill/>
          </a:ln>
        </p:spPr>
        <p:txBody>
          <a:bodyPr lIns="91425" tIns="91425" rIns="91425" bIns="91425" anchor="ctr" anchorCtr="0">
            <a:noAutofit/>
          </a:bodyPr>
          <a:lstStyle/>
          <a:p>
            <a:pPr lvl="0" rtl="0">
              <a:spcBef>
                <a:spcPts val="0"/>
              </a:spcBef>
              <a:buNone/>
            </a:pPr>
            <a:endParaRPr dirty="0">
              <a:solidFill>
                <a:schemeClr val="tx1">
                  <a:lumMod val="50000"/>
                  <a:lumOff val="50000"/>
                </a:schemeClr>
              </a:solidFill>
              <a:latin typeface="Verdana" panose="020B0604030504040204" pitchFamily="34" charset="0"/>
            </a:endParaRPr>
          </a:p>
        </p:txBody>
      </p:sp>
      <p:sp>
        <p:nvSpPr>
          <p:cNvPr id="6" name="TextBox 5">
            <a:extLst>
              <a:ext uri="{FF2B5EF4-FFF2-40B4-BE49-F238E27FC236}">
                <a16:creationId xmlns:a16="http://schemas.microsoft.com/office/drawing/2014/main" id="{2BC6E2BE-FE78-444D-91CA-F9CD4F3662C4}"/>
              </a:ext>
            </a:extLst>
          </p:cNvPr>
          <p:cNvSpPr txBox="1"/>
          <p:nvPr/>
        </p:nvSpPr>
        <p:spPr>
          <a:xfrm>
            <a:off x="1515978" y="2145639"/>
            <a:ext cx="8813913" cy="923330"/>
          </a:xfrm>
          <a:prstGeom prst="rect">
            <a:avLst/>
          </a:prstGeom>
          <a:noFill/>
        </p:spPr>
        <p:txBody>
          <a:bodyPr wrap="square" rtlCol="0">
            <a:spAutoFit/>
          </a:bodyPr>
          <a:lstStyle/>
          <a:p>
            <a:r>
              <a:rPr lang="en-US" sz="5400" dirty="0">
                <a:solidFill>
                  <a:schemeClr val="bg1">
                    <a:lumMod val="95000"/>
                  </a:schemeClr>
                </a:solidFill>
                <a:latin typeface="Verdana" panose="020B0604030504040204" pitchFamily="34" charset="0"/>
                <a:ea typeface="Verdana" panose="020B0604030504040204" pitchFamily="34" charset="0"/>
                <a:cs typeface="Verdana" panose="020B0604030504040204" pitchFamily="34" charset="0"/>
              </a:rPr>
              <a:t>Our Mission…</a:t>
            </a:r>
          </a:p>
        </p:txBody>
      </p:sp>
      <p:sp>
        <p:nvSpPr>
          <p:cNvPr id="7" name="TextBox 6">
            <a:extLst>
              <a:ext uri="{FF2B5EF4-FFF2-40B4-BE49-F238E27FC236}">
                <a16:creationId xmlns:a16="http://schemas.microsoft.com/office/drawing/2014/main" id="{16CC0C11-205B-754C-AA93-0CBFAB3FADA5}"/>
              </a:ext>
            </a:extLst>
          </p:cNvPr>
          <p:cNvSpPr txBox="1"/>
          <p:nvPr/>
        </p:nvSpPr>
        <p:spPr>
          <a:xfrm>
            <a:off x="1546412" y="3110527"/>
            <a:ext cx="9502588" cy="1569660"/>
          </a:xfrm>
          <a:prstGeom prst="rect">
            <a:avLst/>
          </a:prstGeom>
          <a:noFill/>
        </p:spPr>
        <p:txBody>
          <a:bodyPr wrap="square" rtlCol="0">
            <a:spAutoFit/>
          </a:bodyPr>
          <a:lstStyle/>
          <a:p>
            <a:r>
              <a:rPr lang="en-US" sz="3200" dirty="0">
                <a:solidFill>
                  <a:schemeClr val="bg1">
                    <a:lumMod val="85000"/>
                  </a:schemeClr>
                </a:solidFill>
                <a:latin typeface="Verdana" panose="020B0604030504040204" pitchFamily="34" charset="0"/>
                <a:ea typeface="Verdana" panose="020B0604030504040204" pitchFamily="34" charset="0"/>
                <a:cs typeface="Verdana" panose="020B0604030504040204" pitchFamily="34" charset="0"/>
              </a:rPr>
              <a:t>is to create a holistic mental wellness platform of products, programs, and people.</a:t>
            </a:r>
          </a:p>
          <a:p>
            <a:endParaRPr lang="en-US" sz="3200" dirty="0">
              <a:solidFill>
                <a:schemeClr val="bg1">
                  <a:lumMod val="85000"/>
                </a:schemeClr>
              </a:solidFill>
              <a:latin typeface="Verdana" panose="020B0604030504040204" pitchFamily="34" charset="0"/>
              <a:ea typeface="Verdana" panose="020B0604030504040204" pitchFamily="34" charset="0"/>
              <a:cs typeface="Verdana" panose="020B0604030504040204" pitchFamily="34" charset="0"/>
            </a:endParaRPr>
          </a:p>
        </p:txBody>
      </p:sp>
      <p:pic>
        <p:nvPicPr>
          <p:cNvPr id="8" name="Picture 7">
            <a:extLst>
              <a:ext uri="{FF2B5EF4-FFF2-40B4-BE49-F238E27FC236}">
                <a16:creationId xmlns:a16="http://schemas.microsoft.com/office/drawing/2014/main" id="{67B6C6AD-A517-374F-8B9A-9FD3430D3428}"/>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784854" y="6356350"/>
            <a:ext cx="4626864" cy="360450"/>
          </a:xfrm>
          <a:prstGeom prst="rect">
            <a:avLst/>
          </a:prstGeom>
        </p:spPr>
      </p:pic>
    </p:spTree>
    <p:extLst>
      <p:ext uri="{BB962C8B-B14F-4D97-AF65-F5344CB8AC3E}">
        <p14:creationId xmlns:p14="http://schemas.microsoft.com/office/powerpoint/2010/main" val="13589666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person wearing a suit and tie&#10;&#10;Description automatically generated">
            <a:extLst>
              <a:ext uri="{FF2B5EF4-FFF2-40B4-BE49-F238E27FC236}">
                <a16:creationId xmlns:a16="http://schemas.microsoft.com/office/drawing/2014/main" id="{F324468F-C217-B14B-8EAF-928276EA6727}"/>
              </a:ext>
            </a:extLst>
          </p:cNvPr>
          <p:cNvPicPr>
            <a:picLocks noChangeAspect="1"/>
          </p:cNvPicPr>
          <p:nvPr/>
        </p:nvPicPr>
        <p:blipFill rotWithShape="1">
          <a:blip r:embed="rId3">
            <a:extLst>
              <a:ext uri="{28A0092B-C50C-407E-A947-70E740481C1C}">
                <a14:useLocalDpi xmlns:a14="http://schemas.microsoft.com/office/drawing/2010/main" val="0"/>
              </a:ext>
            </a:extLst>
          </a:blip>
          <a:srcRect l="59348" t="7563" r="3127" b="44641"/>
          <a:stretch/>
        </p:blipFill>
        <p:spPr>
          <a:xfrm>
            <a:off x="8515274" y="168699"/>
            <a:ext cx="2970214" cy="2525237"/>
          </a:xfrm>
          <a:prstGeom prst="rect">
            <a:avLst/>
          </a:prstGeom>
        </p:spPr>
      </p:pic>
      <p:pic>
        <p:nvPicPr>
          <p:cNvPr id="9" name="Picture 8">
            <a:extLst>
              <a:ext uri="{FF2B5EF4-FFF2-40B4-BE49-F238E27FC236}">
                <a16:creationId xmlns:a16="http://schemas.microsoft.com/office/drawing/2014/main" id="{E1D384AC-B34C-4BE9-817C-5032DA03A1F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50103" y="6123419"/>
            <a:ext cx="1552843" cy="931421"/>
          </a:xfrm>
          <a:prstGeom prst="rect">
            <a:avLst/>
          </a:prstGeom>
        </p:spPr>
      </p:pic>
      <p:sp>
        <p:nvSpPr>
          <p:cNvPr id="10" name="TextBox 9">
            <a:extLst>
              <a:ext uri="{FF2B5EF4-FFF2-40B4-BE49-F238E27FC236}">
                <a16:creationId xmlns:a16="http://schemas.microsoft.com/office/drawing/2014/main" id="{DD3C44ED-22E2-457B-89B7-0D770F4132FA}"/>
              </a:ext>
            </a:extLst>
          </p:cNvPr>
          <p:cNvSpPr txBox="1"/>
          <p:nvPr/>
        </p:nvSpPr>
        <p:spPr>
          <a:xfrm>
            <a:off x="5379797" y="6527538"/>
            <a:ext cx="3429000" cy="261610"/>
          </a:xfrm>
          <a:prstGeom prst="rect">
            <a:avLst/>
          </a:prstGeom>
          <a:noFill/>
        </p:spPr>
        <p:txBody>
          <a:bodyPr wrap="square" rtlCol="0">
            <a:spAutoFit/>
          </a:bodyPr>
          <a:lstStyle/>
          <a:p>
            <a:r>
              <a:rPr lang="en-US" sz="1050" dirty="0">
                <a:solidFill>
                  <a:srgbClr val="3F2A56"/>
                </a:solidFill>
                <a:latin typeface="Aller" panose="020B0503030302020204" pitchFamily="34" charset="0"/>
              </a:rPr>
              <a:t>THE MENTAL WELLNESS </a:t>
            </a:r>
            <a:r>
              <a:rPr lang="en-US" sz="1050">
                <a:solidFill>
                  <a:srgbClr val="3F2A56"/>
                </a:solidFill>
                <a:latin typeface="Aller" panose="020B0503030302020204" pitchFamily="34" charset="0"/>
              </a:rPr>
              <a:t>COMPANY®</a:t>
            </a:r>
            <a:endParaRPr lang="en-US" sz="1050" dirty="0">
              <a:solidFill>
                <a:srgbClr val="3F2A56"/>
              </a:solidFill>
              <a:latin typeface="Aller" panose="020B0503030302020204" pitchFamily="34" charset="0"/>
            </a:endParaRPr>
          </a:p>
        </p:txBody>
      </p:sp>
      <p:pic>
        <p:nvPicPr>
          <p:cNvPr id="5" name="Picture 4">
            <a:extLst>
              <a:ext uri="{FF2B5EF4-FFF2-40B4-BE49-F238E27FC236}">
                <a16:creationId xmlns:a16="http://schemas.microsoft.com/office/drawing/2014/main" id="{A178809A-0FEF-4B4F-B4AC-9DAA63F6DD35}"/>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9218421" y="3599765"/>
            <a:ext cx="1636187" cy="2073909"/>
          </a:xfrm>
          <a:prstGeom prst="rect">
            <a:avLst/>
          </a:prstGeom>
        </p:spPr>
      </p:pic>
      <p:sp>
        <p:nvSpPr>
          <p:cNvPr id="7" name="TextBox 6">
            <a:extLst>
              <a:ext uri="{FF2B5EF4-FFF2-40B4-BE49-F238E27FC236}">
                <a16:creationId xmlns:a16="http://schemas.microsoft.com/office/drawing/2014/main" id="{CBAA09CC-0C8C-1B46-BAA7-B780494916E6}"/>
              </a:ext>
            </a:extLst>
          </p:cNvPr>
          <p:cNvSpPr txBox="1"/>
          <p:nvPr/>
        </p:nvSpPr>
        <p:spPr>
          <a:xfrm>
            <a:off x="9066564" y="2690971"/>
            <a:ext cx="1867634" cy="707886"/>
          </a:xfrm>
          <a:prstGeom prst="rect">
            <a:avLst/>
          </a:prstGeom>
          <a:noFill/>
        </p:spPr>
        <p:txBody>
          <a:bodyPr wrap="square" rtlCol="0">
            <a:spAutoFit/>
          </a:bodyPr>
          <a:lstStyle/>
          <a:p>
            <a:pPr algn="ctr"/>
            <a:r>
              <a:rPr lang="en-US" sz="2400" b="1" dirty="0">
                <a:solidFill>
                  <a:srgbClr val="3F2A56"/>
                </a:solidFill>
                <a:latin typeface="Verdana" charset="0"/>
                <a:ea typeface="Verdana" charset="0"/>
                <a:cs typeface="Verdana" charset="0"/>
              </a:rPr>
              <a:t>Hiep Tran</a:t>
            </a:r>
          </a:p>
          <a:p>
            <a:pPr algn="ctr"/>
            <a:r>
              <a:rPr lang="en-US" sz="1600" dirty="0">
                <a:solidFill>
                  <a:srgbClr val="3F2A56"/>
                </a:solidFill>
                <a:latin typeface="Verdana" charset="0"/>
                <a:ea typeface="Verdana" charset="0"/>
                <a:cs typeface="Verdana" charset="0"/>
              </a:rPr>
              <a:t>CEO &amp; Founder</a:t>
            </a:r>
          </a:p>
        </p:txBody>
      </p:sp>
      <p:sp>
        <p:nvSpPr>
          <p:cNvPr id="8" name="TextBox 7">
            <a:extLst>
              <a:ext uri="{FF2B5EF4-FFF2-40B4-BE49-F238E27FC236}">
                <a16:creationId xmlns:a16="http://schemas.microsoft.com/office/drawing/2014/main" id="{24FDA6E5-3E62-9443-BFC5-B1168B2D8EBD}"/>
              </a:ext>
            </a:extLst>
          </p:cNvPr>
          <p:cNvSpPr txBox="1"/>
          <p:nvPr/>
        </p:nvSpPr>
        <p:spPr>
          <a:xfrm>
            <a:off x="706512" y="1338465"/>
            <a:ext cx="7419728" cy="2031325"/>
          </a:xfrm>
          <a:prstGeom prst="rect">
            <a:avLst/>
          </a:prstGeom>
          <a:noFill/>
        </p:spPr>
        <p:txBody>
          <a:bodyPr wrap="square" rtlCol="0">
            <a:spAutoFit/>
          </a:bodyPr>
          <a:lstStyle/>
          <a:p>
            <a:r>
              <a:rPr lang="en-US" b="1" dirty="0">
                <a:solidFill>
                  <a:srgbClr val="3F2A56"/>
                </a:solidFill>
                <a:latin typeface="Verdana" charset="0"/>
                <a:ea typeface="Verdana" charset="0"/>
                <a:cs typeface="Verdana" charset="0"/>
              </a:rPr>
              <a:t>CORPORATE TIMELINE</a:t>
            </a:r>
          </a:p>
          <a:p>
            <a:pPr marL="342900" indent="-342900">
              <a:buFont typeface="Arial" charset="0"/>
              <a:buChar char="•"/>
            </a:pPr>
            <a:r>
              <a:rPr lang="en-US" b="1" dirty="0">
                <a:solidFill>
                  <a:srgbClr val="3F2A56"/>
                </a:solidFill>
                <a:latin typeface="Verdana" charset="0"/>
                <a:ea typeface="Verdana" charset="0"/>
                <a:cs typeface="Verdana" charset="0"/>
              </a:rPr>
              <a:t>Idea was Born the Summer of 2016</a:t>
            </a:r>
          </a:p>
          <a:p>
            <a:pPr marL="342900" indent="-342900">
              <a:buFont typeface="Arial" charset="0"/>
              <a:buChar char="•"/>
            </a:pPr>
            <a:r>
              <a:rPr lang="en-US" b="1" dirty="0">
                <a:solidFill>
                  <a:srgbClr val="3F2A56"/>
                </a:solidFill>
                <a:latin typeface="Verdana" charset="0"/>
                <a:ea typeface="Verdana" charset="0"/>
                <a:cs typeface="Verdana" charset="0"/>
              </a:rPr>
              <a:t>Formulation began in January of 2017</a:t>
            </a:r>
          </a:p>
          <a:p>
            <a:pPr marL="342900" indent="-342900">
              <a:buFont typeface="Arial" charset="0"/>
              <a:buChar char="•"/>
            </a:pPr>
            <a:r>
              <a:rPr lang="en-US" b="1" dirty="0">
                <a:solidFill>
                  <a:srgbClr val="3F2A56"/>
                </a:solidFill>
                <a:latin typeface="Verdana" charset="0"/>
                <a:ea typeface="Verdana" charset="0"/>
                <a:cs typeface="Verdana" charset="0"/>
              </a:rPr>
              <a:t>Pre-Launch </a:t>
            </a:r>
            <a:r>
              <a:rPr lang="en-US" b="1" i="1" dirty="0">
                <a:solidFill>
                  <a:srgbClr val="3F2A56"/>
                </a:solidFill>
                <a:latin typeface="Verdana" charset="0"/>
                <a:ea typeface="Verdana" charset="0"/>
                <a:cs typeface="Verdana" charset="0"/>
              </a:rPr>
              <a:t>(with products) </a:t>
            </a:r>
            <a:r>
              <a:rPr lang="en-US" b="1" dirty="0">
                <a:solidFill>
                  <a:srgbClr val="3F2A56"/>
                </a:solidFill>
                <a:latin typeface="Verdana" charset="0"/>
                <a:ea typeface="Verdana" charset="0"/>
                <a:cs typeface="Verdana" charset="0"/>
              </a:rPr>
              <a:t>in</a:t>
            </a:r>
            <a:r>
              <a:rPr lang="en-US" b="1" i="1" dirty="0">
                <a:solidFill>
                  <a:srgbClr val="3F2A56"/>
                </a:solidFill>
                <a:latin typeface="Verdana" charset="0"/>
                <a:ea typeface="Verdana" charset="0"/>
                <a:cs typeface="Verdana" charset="0"/>
              </a:rPr>
              <a:t> </a:t>
            </a:r>
            <a:r>
              <a:rPr lang="en-US" b="1" dirty="0">
                <a:solidFill>
                  <a:srgbClr val="3F2A56"/>
                </a:solidFill>
                <a:latin typeface="Verdana" charset="0"/>
                <a:ea typeface="Verdana" charset="0"/>
                <a:cs typeface="Verdana" charset="0"/>
              </a:rPr>
              <a:t>September of 2017</a:t>
            </a:r>
          </a:p>
          <a:p>
            <a:pPr marL="342900" indent="-342900">
              <a:buFont typeface="Arial" charset="0"/>
              <a:buChar char="•"/>
            </a:pPr>
            <a:r>
              <a:rPr lang="en-US" b="1" dirty="0">
                <a:solidFill>
                  <a:srgbClr val="3F2A56"/>
                </a:solidFill>
                <a:latin typeface="Verdana" charset="0"/>
                <a:ea typeface="Verdana" charset="0"/>
                <a:cs typeface="Verdana" charset="0"/>
              </a:rPr>
              <a:t>Official LAUNCH in January of 2018</a:t>
            </a:r>
          </a:p>
          <a:p>
            <a:pPr marL="342900" indent="-342900">
              <a:buFont typeface="Arial" charset="0"/>
              <a:buChar char="•"/>
            </a:pPr>
            <a:r>
              <a:rPr lang="en-US" b="1" dirty="0">
                <a:solidFill>
                  <a:srgbClr val="3F2A56"/>
                </a:solidFill>
                <a:latin typeface="Verdana" charset="0"/>
                <a:ea typeface="Verdana" charset="0"/>
                <a:cs typeface="Verdana" charset="0"/>
              </a:rPr>
              <a:t>First Annual Event held in September of 2018</a:t>
            </a:r>
          </a:p>
          <a:p>
            <a:pPr marL="342900" indent="-342900">
              <a:buFont typeface="Arial" charset="0"/>
              <a:buChar char="•"/>
            </a:pPr>
            <a:r>
              <a:rPr lang="en-US" b="1" dirty="0">
                <a:solidFill>
                  <a:srgbClr val="3F2A56"/>
                </a:solidFill>
                <a:latin typeface="Verdana" charset="0"/>
                <a:ea typeface="Verdana" charset="0"/>
                <a:cs typeface="Verdana" charset="0"/>
              </a:rPr>
              <a:t>Second Annual Event held in September of 2019</a:t>
            </a:r>
          </a:p>
        </p:txBody>
      </p:sp>
      <p:sp>
        <p:nvSpPr>
          <p:cNvPr id="11" name="Текст 3">
            <a:extLst>
              <a:ext uri="{FF2B5EF4-FFF2-40B4-BE49-F238E27FC236}">
                <a16:creationId xmlns:a16="http://schemas.microsoft.com/office/drawing/2014/main" id="{E6AFA5F5-AC9D-BF42-8413-8B7CA53E60C8}"/>
              </a:ext>
            </a:extLst>
          </p:cNvPr>
          <p:cNvSpPr txBox="1">
            <a:spLocks/>
          </p:cNvSpPr>
          <p:nvPr/>
        </p:nvSpPr>
        <p:spPr>
          <a:xfrm>
            <a:off x="249020" y="23947"/>
            <a:ext cx="8107901" cy="1407372"/>
          </a:xfrm>
          <a:prstGeom prst="rect">
            <a:avLst/>
          </a:prstGeom>
        </p:spPr>
        <p:txBody>
          <a:bodyPr vert="horz" lIns="91440" tIns="45720" rIns="91440" bIns="45720" rtlCol="0">
            <a:noAutofit/>
          </a:bodyPr>
          <a:lstStyle>
            <a:lvl1pPr marL="0" indent="0" algn="l" defTabSz="1219170" rtl="0" eaLnBrk="1" latinLnBrk="0" hangingPunct="1">
              <a:spcBef>
                <a:spcPct val="20000"/>
              </a:spcBef>
              <a:buFont typeface="Arial" panose="020B0604020202020204" pitchFamily="34" charset="0"/>
              <a:buNone/>
              <a:defRPr sz="1467" kern="1200">
                <a:solidFill>
                  <a:schemeClr val="tx1">
                    <a:lumMod val="75000"/>
                    <a:lumOff val="25000"/>
                  </a:schemeClr>
                </a:solidFill>
                <a:latin typeface="+mn-lt"/>
                <a:ea typeface="+mn-ea"/>
                <a:cs typeface="+mn-cs"/>
              </a:defRPr>
            </a:lvl1pPr>
            <a:lvl2pPr marL="609585" indent="0" algn="l" defTabSz="1219170" rtl="0" eaLnBrk="1" latinLnBrk="0" hangingPunct="1">
              <a:spcBef>
                <a:spcPct val="20000"/>
              </a:spcBef>
              <a:buFont typeface="Arial" panose="020B0604020202020204" pitchFamily="34" charset="0"/>
              <a:buNone/>
              <a:defRPr sz="1600" kern="1200" baseline="0">
                <a:solidFill>
                  <a:schemeClr val="tx1"/>
                </a:solidFill>
                <a:latin typeface="+mn-lt"/>
                <a:ea typeface="+mn-ea"/>
                <a:cs typeface="+mn-cs"/>
              </a:defRPr>
            </a:lvl2pPr>
            <a:lvl3pPr marL="1219170" indent="0" algn="l" defTabSz="1219170" rtl="0" eaLnBrk="1" latinLnBrk="0" hangingPunct="1">
              <a:spcBef>
                <a:spcPct val="20000"/>
              </a:spcBef>
              <a:buFont typeface="Arial" panose="020B0604020202020204" pitchFamily="34" charset="0"/>
              <a:buNone/>
              <a:defRPr sz="1333" kern="1200">
                <a:solidFill>
                  <a:schemeClr val="tx1"/>
                </a:solidFill>
                <a:latin typeface="+mn-lt"/>
                <a:ea typeface="+mn-ea"/>
                <a:cs typeface="+mn-cs"/>
              </a:defRPr>
            </a:lvl3pPr>
            <a:lvl4pPr marL="1828754" indent="0" algn="l" defTabSz="1219170" rtl="0" eaLnBrk="1" latinLnBrk="0" hangingPunct="1">
              <a:spcBef>
                <a:spcPct val="20000"/>
              </a:spcBef>
              <a:buFont typeface="Arial" panose="020B0604020202020204" pitchFamily="34" charset="0"/>
              <a:buNone/>
              <a:defRPr sz="1200" kern="1200">
                <a:solidFill>
                  <a:schemeClr val="tx1"/>
                </a:solidFill>
                <a:latin typeface="+mn-lt"/>
                <a:ea typeface="+mn-ea"/>
                <a:cs typeface="+mn-cs"/>
              </a:defRPr>
            </a:lvl4pPr>
            <a:lvl5pPr marL="2438339" indent="0" algn="l" defTabSz="1219170" rtl="0" eaLnBrk="1" latinLnBrk="0" hangingPunct="1">
              <a:spcBef>
                <a:spcPct val="20000"/>
              </a:spcBef>
              <a:buFont typeface="Arial" panose="020B0604020202020204" pitchFamily="34" charset="0"/>
              <a:buNone/>
              <a:defRPr sz="1200" kern="1200">
                <a:solidFill>
                  <a:schemeClr val="tx1"/>
                </a:solidFill>
                <a:latin typeface="+mn-lt"/>
                <a:ea typeface="+mn-ea"/>
                <a:cs typeface="+mn-cs"/>
              </a:defRPr>
            </a:lvl5pPr>
            <a:lvl6pPr marL="3047924" indent="0" algn="l" defTabSz="1219170" rtl="0" eaLnBrk="1" latinLnBrk="0" hangingPunct="1">
              <a:spcBef>
                <a:spcPct val="20000"/>
              </a:spcBef>
              <a:buFont typeface="Arial" panose="020B0604020202020204" pitchFamily="34" charset="0"/>
              <a:buNone/>
              <a:defRPr sz="1200" kern="1200">
                <a:solidFill>
                  <a:schemeClr val="tx1"/>
                </a:solidFill>
                <a:latin typeface="+mn-lt"/>
                <a:ea typeface="+mn-ea"/>
                <a:cs typeface="+mn-cs"/>
              </a:defRPr>
            </a:lvl6pPr>
            <a:lvl7pPr marL="3657509" indent="0" algn="l" defTabSz="1219170" rtl="0" eaLnBrk="1" latinLnBrk="0" hangingPunct="1">
              <a:spcBef>
                <a:spcPct val="20000"/>
              </a:spcBef>
              <a:buFont typeface="Arial" panose="020B0604020202020204" pitchFamily="34" charset="0"/>
              <a:buNone/>
              <a:defRPr sz="1200" kern="1200">
                <a:solidFill>
                  <a:schemeClr val="tx1"/>
                </a:solidFill>
                <a:latin typeface="+mn-lt"/>
                <a:ea typeface="+mn-ea"/>
                <a:cs typeface="+mn-cs"/>
              </a:defRPr>
            </a:lvl7pPr>
            <a:lvl8pPr marL="4267093" indent="0" algn="l" defTabSz="1219170" rtl="0" eaLnBrk="1" latinLnBrk="0" hangingPunct="1">
              <a:spcBef>
                <a:spcPct val="20000"/>
              </a:spcBef>
              <a:buFont typeface="Arial" panose="020B0604020202020204" pitchFamily="34" charset="0"/>
              <a:buNone/>
              <a:defRPr sz="1200" kern="1200">
                <a:solidFill>
                  <a:schemeClr val="tx1"/>
                </a:solidFill>
                <a:latin typeface="+mn-lt"/>
                <a:ea typeface="+mn-ea"/>
                <a:cs typeface="+mn-cs"/>
              </a:defRPr>
            </a:lvl8pPr>
            <a:lvl9pPr marL="4876678" indent="0" algn="l" defTabSz="1219170" rtl="0" eaLnBrk="1" latinLnBrk="0" hangingPunct="1">
              <a:spcBef>
                <a:spcPct val="20000"/>
              </a:spcBef>
              <a:buFont typeface="Arial" panose="020B0604020202020204" pitchFamily="34" charset="0"/>
              <a:buNone/>
              <a:defRPr sz="1200" kern="1200">
                <a:solidFill>
                  <a:schemeClr val="tx1"/>
                </a:solidFill>
                <a:latin typeface="+mn-lt"/>
                <a:ea typeface="+mn-ea"/>
                <a:cs typeface="+mn-cs"/>
              </a:defRPr>
            </a:lvl9pPr>
          </a:lstStyle>
          <a:p>
            <a:r>
              <a:rPr lang="en-US" sz="6400" dirty="0">
                <a:solidFill>
                  <a:srgbClr val="3F2A56"/>
                </a:solidFill>
              </a:rPr>
              <a:t> </a:t>
            </a:r>
            <a:r>
              <a:rPr lang="en-US" sz="4400" b="1" dirty="0">
                <a:solidFill>
                  <a:srgbClr val="3F2A56"/>
                </a:solidFill>
                <a:latin typeface="Verdana" charset="0"/>
                <a:ea typeface="Verdana" charset="0"/>
                <a:cs typeface="Verdana" charset="0"/>
              </a:rPr>
              <a:t>FOUNDING EXECUTIVES</a:t>
            </a:r>
            <a:endParaRPr lang="ru-RU" sz="4400" b="1" dirty="0">
              <a:solidFill>
                <a:srgbClr val="3F2A56"/>
              </a:solidFill>
              <a:latin typeface="Verdana" charset="0"/>
              <a:ea typeface="Verdana" charset="0"/>
              <a:cs typeface="Verdana" charset="0"/>
            </a:endParaRPr>
          </a:p>
        </p:txBody>
      </p:sp>
      <p:sp>
        <p:nvSpPr>
          <p:cNvPr id="12" name="Rectangle 11">
            <a:extLst>
              <a:ext uri="{FF2B5EF4-FFF2-40B4-BE49-F238E27FC236}">
                <a16:creationId xmlns:a16="http://schemas.microsoft.com/office/drawing/2014/main" id="{CC259A01-D9FE-574A-8F4D-B8BF1360E175}"/>
              </a:ext>
            </a:extLst>
          </p:cNvPr>
          <p:cNvSpPr/>
          <p:nvPr/>
        </p:nvSpPr>
        <p:spPr>
          <a:xfrm>
            <a:off x="262646" y="5499670"/>
            <a:ext cx="2750131" cy="9326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3F2A56"/>
                </a:solidFill>
                <a:latin typeface="Verdana" charset="0"/>
                <a:ea typeface="Verdana" charset="0"/>
                <a:cs typeface="Verdana" charset="0"/>
              </a:rPr>
              <a:t>Rich Higbee</a:t>
            </a:r>
          </a:p>
          <a:p>
            <a:pPr algn="ctr"/>
            <a:r>
              <a:rPr lang="en-US" sz="1400" dirty="0">
                <a:solidFill>
                  <a:srgbClr val="3F2A56"/>
                </a:solidFill>
                <a:latin typeface="Verdana" charset="0"/>
                <a:ea typeface="Verdana" charset="0"/>
                <a:cs typeface="Verdana" charset="0"/>
              </a:rPr>
              <a:t>President of Sales</a:t>
            </a:r>
          </a:p>
        </p:txBody>
      </p:sp>
      <p:sp>
        <p:nvSpPr>
          <p:cNvPr id="13" name="Rectangle 12">
            <a:extLst>
              <a:ext uri="{FF2B5EF4-FFF2-40B4-BE49-F238E27FC236}">
                <a16:creationId xmlns:a16="http://schemas.microsoft.com/office/drawing/2014/main" id="{EE7D7A27-D811-E041-966B-4424E6576FC6}"/>
              </a:ext>
            </a:extLst>
          </p:cNvPr>
          <p:cNvSpPr/>
          <p:nvPr/>
        </p:nvSpPr>
        <p:spPr>
          <a:xfrm>
            <a:off x="3231391" y="5497825"/>
            <a:ext cx="2369970" cy="9326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3F2A56"/>
                </a:solidFill>
                <a:latin typeface="Verdana" charset="0"/>
                <a:ea typeface="Verdana" charset="0"/>
                <a:cs typeface="Verdana" charset="0"/>
              </a:rPr>
              <a:t>Mike Brown</a:t>
            </a:r>
          </a:p>
          <a:p>
            <a:pPr algn="ctr"/>
            <a:r>
              <a:rPr lang="en-US" sz="1400" dirty="0">
                <a:solidFill>
                  <a:srgbClr val="3F2A56"/>
                </a:solidFill>
                <a:latin typeface="Verdana" charset="0"/>
                <a:ea typeface="Verdana" charset="0"/>
                <a:cs typeface="Verdana" charset="0"/>
              </a:rPr>
              <a:t>Chief Marketing Officer</a:t>
            </a:r>
          </a:p>
        </p:txBody>
      </p:sp>
      <p:sp>
        <p:nvSpPr>
          <p:cNvPr id="14" name="Rectangle 13">
            <a:extLst>
              <a:ext uri="{FF2B5EF4-FFF2-40B4-BE49-F238E27FC236}">
                <a16:creationId xmlns:a16="http://schemas.microsoft.com/office/drawing/2014/main" id="{8C34530F-79BF-6444-A389-696F6107F024}"/>
              </a:ext>
            </a:extLst>
          </p:cNvPr>
          <p:cNvSpPr/>
          <p:nvPr/>
        </p:nvSpPr>
        <p:spPr>
          <a:xfrm>
            <a:off x="6009760" y="5499835"/>
            <a:ext cx="2505514" cy="9326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3F2A56"/>
                </a:solidFill>
                <a:latin typeface="Verdana" charset="0"/>
                <a:ea typeface="Verdana" charset="0"/>
                <a:cs typeface="Verdana" charset="0"/>
              </a:rPr>
              <a:t>Dr. Shawn </a:t>
            </a:r>
            <a:r>
              <a:rPr lang="en-US" b="1" dirty="0" err="1">
                <a:solidFill>
                  <a:srgbClr val="3F2A56"/>
                </a:solidFill>
                <a:latin typeface="Verdana" charset="0"/>
                <a:ea typeface="Verdana" charset="0"/>
                <a:cs typeface="Verdana" charset="0"/>
              </a:rPr>
              <a:t>Talbott</a:t>
            </a:r>
            <a:endParaRPr lang="en-US" b="1" dirty="0">
              <a:solidFill>
                <a:srgbClr val="3F2A56"/>
              </a:solidFill>
              <a:latin typeface="Verdana" charset="0"/>
              <a:ea typeface="Verdana" charset="0"/>
              <a:cs typeface="Verdana" charset="0"/>
            </a:endParaRPr>
          </a:p>
          <a:p>
            <a:pPr algn="ctr"/>
            <a:r>
              <a:rPr lang="en-US" sz="1400" dirty="0">
                <a:solidFill>
                  <a:srgbClr val="3F2A56"/>
                </a:solidFill>
                <a:latin typeface="Verdana" charset="0"/>
                <a:ea typeface="Verdana" charset="0"/>
                <a:cs typeface="Verdana" charset="0"/>
              </a:rPr>
              <a:t>Chief Science Officer</a:t>
            </a:r>
          </a:p>
        </p:txBody>
      </p:sp>
      <p:sp>
        <p:nvSpPr>
          <p:cNvPr id="15" name="Rectangle 14">
            <a:extLst>
              <a:ext uri="{FF2B5EF4-FFF2-40B4-BE49-F238E27FC236}">
                <a16:creationId xmlns:a16="http://schemas.microsoft.com/office/drawing/2014/main" id="{FD97E8B0-145A-B047-ADF8-88E9493E2D47}"/>
              </a:ext>
            </a:extLst>
          </p:cNvPr>
          <p:cNvSpPr/>
          <p:nvPr/>
        </p:nvSpPr>
        <p:spPr>
          <a:xfrm>
            <a:off x="8826971" y="5488138"/>
            <a:ext cx="2419085" cy="9326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3F2A56"/>
                </a:solidFill>
                <a:latin typeface="Verdana" charset="0"/>
                <a:ea typeface="Verdana" charset="0"/>
                <a:cs typeface="Verdana" charset="0"/>
              </a:rPr>
              <a:t>Mark Nguyen</a:t>
            </a:r>
          </a:p>
          <a:p>
            <a:pPr algn="ctr"/>
            <a:r>
              <a:rPr lang="en-US" sz="1400" dirty="0">
                <a:solidFill>
                  <a:srgbClr val="3F2A56"/>
                </a:solidFill>
                <a:latin typeface="Verdana" charset="0"/>
                <a:ea typeface="Verdana" charset="0"/>
                <a:cs typeface="Verdana" charset="0"/>
              </a:rPr>
              <a:t>Chief Technology Officer</a:t>
            </a:r>
          </a:p>
        </p:txBody>
      </p:sp>
      <p:pic>
        <p:nvPicPr>
          <p:cNvPr id="16" name="Picture 15">
            <a:extLst>
              <a:ext uri="{FF2B5EF4-FFF2-40B4-BE49-F238E27FC236}">
                <a16:creationId xmlns:a16="http://schemas.microsoft.com/office/drawing/2014/main" id="{E8B12B27-5DB1-0A46-84A5-7278AB11956F}"/>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6424583" y="3594659"/>
            <a:ext cx="1692394" cy="2089781"/>
          </a:xfrm>
          <a:prstGeom prst="rect">
            <a:avLst/>
          </a:prstGeom>
        </p:spPr>
      </p:pic>
      <p:pic>
        <p:nvPicPr>
          <p:cNvPr id="17" name="Picture 16">
            <a:extLst>
              <a:ext uri="{FF2B5EF4-FFF2-40B4-BE49-F238E27FC236}">
                <a16:creationId xmlns:a16="http://schemas.microsoft.com/office/drawing/2014/main" id="{020AC587-2047-7345-80DC-006F8C5EE733}"/>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3617385" y="3605417"/>
            <a:ext cx="1727588" cy="2068264"/>
          </a:xfrm>
          <a:prstGeom prst="rect">
            <a:avLst/>
          </a:prstGeom>
        </p:spPr>
      </p:pic>
      <p:pic>
        <p:nvPicPr>
          <p:cNvPr id="18" name="Picture 17">
            <a:extLst>
              <a:ext uri="{FF2B5EF4-FFF2-40B4-BE49-F238E27FC236}">
                <a16:creationId xmlns:a16="http://schemas.microsoft.com/office/drawing/2014/main" id="{CA89615B-97A4-4F44-8BB0-00E85FC247B9}"/>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876399" y="3624019"/>
            <a:ext cx="1531770" cy="2053078"/>
          </a:xfrm>
          <a:prstGeom prst="rect">
            <a:avLst/>
          </a:prstGeom>
        </p:spPr>
      </p:pic>
    </p:spTree>
    <p:extLst>
      <p:ext uri="{BB962C8B-B14F-4D97-AF65-F5344CB8AC3E}">
        <p14:creationId xmlns:p14="http://schemas.microsoft.com/office/powerpoint/2010/main" val="30106944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884420" y="2267474"/>
            <a:ext cx="10777928" cy="1323439"/>
          </a:xfrm>
          <a:prstGeom prst="rect">
            <a:avLst/>
          </a:prstGeom>
          <a:noFill/>
        </p:spPr>
        <p:txBody>
          <a:bodyPr wrap="square" rtlCol="0">
            <a:spAutoFit/>
          </a:bodyPr>
          <a:lstStyle/>
          <a:p>
            <a:pPr marL="571500" indent="-571500">
              <a:buFont typeface="Arial" charset="0"/>
              <a:buChar char="•"/>
            </a:pPr>
            <a:r>
              <a:rPr lang="en-US" sz="4000" dirty="0">
                <a:solidFill>
                  <a:prstClr val="black"/>
                </a:solidFill>
              </a:rPr>
              <a:t>Raise your hand if you grew up learning about how to take care of your </a:t>
            </a:r>
            <a:r>
              <a:rPr lang="en-US" sz="4000" b="1" dirty="0">
                <a:solidFill>
                  <a:srgbClr val="7030A0"/>
                </a:solidFill>
              </a:rPr>
              <a:t>PHYSICAL Health</a:t>
            </a:r>
            <a:r>
              <a:rPr lang="en-US" sz="4000" dirty="0">
                <a:solidFill>
                  <a:prstClr val="black"/>
                </a:solidFill>
              </a:rPr>
              <a:t>? </a:t>
            </a:r>
          </a:p>
        </p:txBody>
      </p:sp>
      <p:sp>
        <p:nvSpPr>
          <p:cNvPr id="48" name="TextBox 47"/>
          <p:cNvSpPr txBox="1"/>
          <p:nvPr/>
        </p:nvSpPr>
        <p:spPr>
          <a:xfrm>
            <a:off x="884420" y="4199743"/>
            <a:ext cx="10912839" cy="1323439"/>
          </a:xfrm>
          <a:prstGeom prst="rect">
            <a:avLst/>
          </a:prstGeom>
          <a:noFill/>
        </p:spPr>
        <p:txBody>
          <a:bodyPr wrap="square" rtlCol="0">
            <a:spAutoFit/>
          </a:bodyPr>
          <a:lstStyle/>
          <a:p>
            <a:pPr marL="571500" indent="-571500">
              <a:buFont typeface="Arial" charset="0"/>
              <a:buChar char="•"/>
            </a:pPr>
            <a:r>
              <a:rPr lang="en-US" sz="4000" dirty="0">
                <a:solidFill>
                  <a:prstClr val="black"/>
                </a:solidFill>
              </a:rPr>
              <a:t>Now, Raise your hand if you grew up learning about how to take care of your </a:t>
            </a:r>
            <a:r>
              <a:rPr lang="en-US" sz="4000" b="1" dirty="0">
                <a:solidFill>
                  <a:srgbClr val="7030A0"/>
                </a:solidFill>
              </a:rPr>
              <a:t>MENTAL Health</a:t>
            </a:r>
            <a:r>
              <a:rPr lang="en-US" sz="4000" dirty="0">
                <a:solidFill>
                  <a:prstClr val="black"/>
                </a:solidFill>
              </a:rPr>
              <a:t>? </a:t>
            </a:r>
          </a:p>
        </p:txBody>
      </p:sp>
      <p:sp>
        <p:nvSpPr>
          <p:cNvPr id="10" name="TextBox 9"/>
          <p:cNvSpPr txBox="1"/>
          <p:nvPr/>
        </p:nvSpPr>
        <p:spPr>
          <a:xfrm>
            <a:off x="884420" y="704538"/>
            <a:ext cx="7704944" cy="830997"/>
          </a:xfrm>
          <a:prstGeom prst="rect">
            <a:avLst/>
          </a:prstGeom>
          <a:noFill/>
        </p:spPr>
        <p:txBody>
          <a:bodyPr wrap="square" rtlCol="0">
            <a:spAutoFit/>
          </a:bodyPr>
          <a:lstStyle/>
          <a:p>
            <a:r>
              <a:rPr lang="en-US" sz="4800" b="1" dirty="0">
                <a:solidFill>
                  <a:prstClr val="black"/>
                </a:solidFill>
              </a:rPr>
              <a:t>A QUICK AUDIENCE POLL</a:t>
            </a:r>
          </a:p>
        </p:txBody>
      </p:sp>
    </p:spTree>
    <p:extLst>
      <p:ext uri="{BB962C8B-B14F-4D97-AF65-F5344CB8AC3E}">
        <p14:creationId xmlns:p14="http://schemas.microsoft.com/office/powerpoint/2010/main" val="3849333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8"/>
                                        </p:tgtEl>
                                        <p:attrNameLst>
                                          <p:attrName>style.visibility</p:attrName>
                                        </p:attrNameLst>
                                      </p:cBhvr>
                                      <p:to>
                                        <p:strVal val="visible"/>
                                      </p:to>
                                    </p:set>
                                    <p:animEffect transition="in" filter="dissolve">
                                      <p:cBhvr>
                                        <p:cTn id="7" dur="500"/>
                                        <p:tgtEl>
                                          <p:spTgt spid="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Oval 14">
            <a:extLst>
              <a:ext uri="{FF2B5EF4-FFF2-40B4-BE49-F238E27FC236}">
                <a16:creationId xmlns:a16="http://schemas.microsoft.com/office/drawing/2014/main" id="{0560972F-597D-614D-BF1A-E6DBD44D5465}"/>
              </a:ext>
            </a:extLst>
          </p:cNvPr>
          <p:cNvSpPr>
            <a:spLocks noChangeAspect="1"/>
          </p:cNvSpPr>
          <p:nvPr/>
        </p:nvSpPr>
        <p:spPr>
          <a:xfrm>
            <a:off x="3246474" y="425302"/>
            <a:ext cx="5677786" cy="5677786"/>
          </a:xfrm>
          <a:prstGeom prst="ellipse">
            <a:avLst/>
          </a:prstGeom>
          <a:solidFill>
            <a:srgbClr val="CBCBD9"/>
          </a:solid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433AB814-0FC3-7B41-B8E2-4C9ECA464E66}"/>
              </a:ext>
            </a:extLst>
          </p:cNvPr>
          <p:cNvGrpSpPr>
            <a:grpSpLocks noChangeAspect="1"/>
          </p:cNvGrpSpPr>
          <p:nvPr/>
        </p:nvGrpSpPr>
        <p:grpSpPr>
          <a:xfrm>
            <a:off x="2679411" y="0"/>
            <a:ext cx="3988409" cy="4838879"/>
            <a:chOff x="2679411" y="0"/>
            <a:chExt cx="3988409" cy="4838879"/>
          </a:xfrm>
        </p:grpSpPr>
        <p:pic>
          <p:nvPicPr>
            <p:cNvPr id="17" name="Picture 16" descr="A picture containing indoor&#10;&#10;Description automatically generated">
              <a:extLst>
                <a:ext uri="{FF2B5EF4-FFF2-40B4-BE49-F238E27FC236}">
                  <a16:creationId xmlns:a16="http://schemas.microsoft.com/office/drawing/2014/main" id="{3B77A199-7CBA-2F4C-8FF8-5C6A76FF7956}"/>
                </a:ext>
              </a:extLst>
            </p:cNvPr>
            <p:cNvPicPr>
              <a:picLocks noChangeAspect="1"/>
            </p:cNvPicPr>
            <p:nvPr/>
          </p:nvPicPr>
          <p:blipFill>
            <a:blip r:embed="rId3"/>
            <a:stretch>
              <a:fillRect/>
            </a:stretch>
          </p:blipFill>
          <p:spPr>
            <a:xfrm>
              <a:off x="2679411" y="0"/>
              <a:ext cx="3988409" cy="4838879"/>
            </a:xfrm>
            <a:prstGeom prst="rect">
              <a:avLst/>
            </a:prstGeom>
          </p:spPr>
        </p:pic>
        <p:sp>
          <p:nvSpPr>
            <p:cNvPr id="18" name="TextBox 17">
              <a:extLst>
                <a:ext uri="{FF2B5EF4-FFF2-40B4-BE49-F238E27FC236}">
                  <a16:creationId xmlns:a16="http://schemas.microsoft.com/office/drawing/2014/main" id="{55C39087-E524-C246-BAFC-910B6937ACF9}"/>
                </a:ext>
              </a:extLst>
            </p:cNvPr>
            <p:cNvSpPr txBox="1"/>
            <p:nvPr/>
          </p:nvSpPr>
          <p:spPr>
            <a:xfrm>
              <a:off x="3531245" y="2083981"/>
              <a:ext cx="2454885" cy="646331"/>
            </a:xfrm>
            <a:prstGeom prst="rect">
              <a:avLst/>
            </a:prstGeom>
            <a:noFill/>
          </p:spPr>
          <p:txBody>
            <a:bodyPr wrap="square" rtlCol="0">
              <a:spAutoFit/>
            </a:bodyPr>
            <a:lstStyle/>
            <a:p>
              <a:pPr algn="ctr"/>
              <a:r>
                <a:rPr lang="en-US" sz="3600" b="1" dirty="0">
                  <a:solidFill>
                    <a:schemeClr val="bg1"/>
                  </a:solidFill>
                  <a:effectLst>
                    <a:outerShdw blurRad="292100" dist="38100" dir="2700000" algn="tl" rotWithShape="0">
                      <a:prstClr val="black">
                        <a:alpha val="42000"/>
                      </a:prstClr>
                    </a:outerShdw>
                  </a:effectLst>
                  <a:latin typeface="Calibri" panose="020F0502020204030204" pitchFamily="34" charset="0"/>
                  <a:cs typeface="Calibri" panose="020F0502020204030204" pitchFamily="34" charset="0"/>
                </a:rPr>
                <a:t>Products</a:t>
              </a:r>
            </a:p>
          </p:txBody>
        </p:sp>
      </p:grpSp>
      <p:grpSp>
        <p:nvGrpSpPr>
          <p:cNvPr id="19" name="Group 18">
            <a:extLst>
              <a:ext uri="{FF2B5EF4-FFF2-40B4-BE49-F238E27FC236}">
                <a16:creationId xmlns:a16="http://schemas.microsoft.com/office/drawing/2014/main" id="{F15E527E-1ABA-1647-B115-56A8BE27448A}"/>
              </a:ext>
            </a:extLst>
          </p:cNvPr>
          <p:cNvGrpSpPr>
            <a:grpSpLocks noChangeAspect="1"/>
          </p:cNvGrpSpPr>
          <p:nvPr/>
        </p:nvGrpSpPr>
        <p:grpSpPr>
          <a:xfrm>
            <a:off x="3790750" y="183794"/>
            <a:ext cx="6774430" cy="4516287"/>
            <a:chOff x="3790750" y="183794"/>
            <a:chExt cx="6774430" cy="4516287"/>
          </a:xfrm>
        </p:grpSpPr>
        <p:pic>
          <p:nvPicPr>
            <p:cNvPr id="20" name="Picture 19" descr="A picture containing person, looking, man, monitor&#10;&#10;Description automatically generated">
              <a:extLst>
                <a:ext uri="{FF2B5EF4-FFF2-40B4-BE49-F238E27FC236}">
                  <a16:creationId xmlns:a16="http://schemas.microsoft.com/office/drawing/2014/main" id="{C54D7946-316F-2A48-9749-44DDB03BD09F}"/>
                </a:ext>
              </a:extLst>
            </p:cNvPr>
            <p:cNvPicPr>
              <a:picLocks noChangeAspect="1"/>
            </p:cNvPicPr>
            <p:nvPr/>
          </p:nvPicPr>
          <p:blipFill>
            <a:blip r:embed="rId4"/>
            <a:stretch>
              <a:fillRect/>
            </a:stretch>
          </p:blipFill>
          <p:spPr>
            <a:xfrm>
              <a:off x="3790750" y="183794"/>
              <a:ext cx="6774430" cy="4516287"/>
            </a:xfrm>
            <a:prstGeom prst="rect">
              <a:avLst/>
            </a:prstGeom>
          </p:spPr>
        </p:pic>
        <p:sp>
          <p:nvSpPr>
            <p:cNvPr id="21" name="TextBox 20">
              <a:extLst>
                <a:ext uri="{FF2B5EF4-FFF2-40B4-BE49-F238E27FC236}">
                  <a16:creationId xmlns:a16="http://schemas.microsoft.com/office/drawing/2014/main" id="{008DEF35-810D-3041-9CF4-F341E2620855}"/>
                </a:ext>
              </a:extLst>
            </p:cNvPr>
            <p:cNvSpPr txBox="1"/>
            <p:nvPr/>
          </p:nvSpPr>
          <p:spPr>
            <a:xfrm>
              <a:off x="6125589" y="2083981"/>
              <a:ext cx="2454885" cy="646331"/>
            </a:xfrm>
            <a:prstGeom prst="rect">
              <a:avLst/>
            </a:prstGeom>
            <a:noFill/>
          </p:spPr>
          <p:txBody>
            <a:bodyPr wrap="square" rtlCol="0">
              <a:spAutoFit/>
            </a:bodyPr>
            <a:lstStyle/>
            <a:p>
              <a:pPr algn="ctr"/>
              <a:r>
                <a:rPr lang="en-US" sz="3600" b="1" dirty="0">
                  <a:solidFill>
                    <a:schemeClr val="bg1"/>
                  </a:solidFill>
                  <a:effectLst>
                    <a:outerShdw blurRad="292100" dist="38100" dir="2700000" algn="tl" rotWithShape="0">
                      <a:prstClr val="black">
                        <a:alpha val="42000"/>
                      </a:prstClr>
                    </a:outerShdw>
                  </a:effectLst>
                  <a:latin typeface="Calibri" panose="020F0502020204030204" pitchFamily="34" charset="0"/>
                  <a:cs typeface="Calibri" panose="020F0502020204030204" pitchFamily="34" charset="0"/>
                </a:rPr>
                <a:t>People</a:t>
              </a:r>
            </a:p>
          </p:txBody>
        </p:sp>
      </p:grpSp>
      <p:grpSp>
        <p:nvGrpSpPr>
          <p:cNvPr id="22" name="Group 21">
            <a:extLst>
              <a:ext uri="{FF2B5EF4-FFF2-40B4-BE49-F238E27FC236}">
                <a16:creationId xmlns:a16="http://schemas.microsoft.com/office/drawing/2014/main" id="{00A0D1BF-48AD-044D-9890-C99CE966D614}"/>
              </a:ext>
            </a:extLst>
          </p:cNvPr>
          <p:cNvGrpSpPr/>
          <p:nvPr/>
        </p:nvGrpSpPr>
        <p:grpSpPr>
          <a:xfrm>
            <a:off x="3531245" y="1795736"/>
            <a:ext cx="4985511" cy="4985511"/>
            <a:chOff x="3531245" y="1795736"/>
            <a:chExt cx="4985511" cy="4985511"/>
          </a:xfrm>
        </p:grpSpPr>
        <p:pic>
          <p:nvPicPr>
            <p:cNvPr id="23" name="Picture 22">
              <a:extLst>
                <a:ext uri="{FF2B5EF4-FFF2-40B4-BE49-F238E27FC236}">
                  <a16:creationId xmlns:a16="http://schemas.microsoft.com/office/drawing/2014/main" id="{11189888-1FE3-C746-8AAE-632F9491B43B}"/>
                </a:ext>
              </a:extLst>
            </p:cNvPr>
            <p:cNvPicPr>
              <a:picLocks noChangeAspect="1"/>
            </p:cNvPicPr>
            <p:nvPr/>
          </p:nvPicPr>
          <p:blipFill>
            <a:blip r:embed="rId5"/>
            <a:stretch>
              <a:fillRect/>
            </a:stretch>
          </p:blipFill>
          <p:spPr>
            <a:xfrm>
              <a:off x="3531245" y="1795736"/>
              <a:ext cx="4985511" cy="4985511"/>
            </a:xfrm>
            <a:prstGeom prst="rect">
              <a:avLst/>
            </a:prstGeom>
          </p:spPr>
        </p:pic>
        <p:sp>
          <p:nvSpPr>
            <p:cNvPr id="24" name="TextBox 23">
              <a:extLst>
                <a:ext uri="{FF2B5EF4-FFF2-40B4-BE49-F238E27FC236}">
                  <a16:creationId xmlns:a16="http://schemas.microsoft.com/office/drawing/2014/main" id="{00C9ED60-6430-6042-A959-544E949DDD8B}"/>
                </a:ext>
              </a:extLst>
            </p:cNvPr>
            <p:cNvSpPr txBox="1"/>
            <p:nvPr/>
          </p:nvSpPr>
          <p:spPr>
            <a:xfrm>
              <a:off x="4828456" y="4837814"/>
              <a:ext cx="2454885" cy="646331"/>
            </a:xfrm>
            <a:prstGeom prst="rect">
              <a:avLst/>
            </a:prstGeom>
            <a:noFill/>
          </p:spPr>
          <p:txBody>
            <a:bodyPr wrap="square" rtlCol="0">
              <a:spAutoFit/>
            </a:bodyPr>
            <a:lstStyle/>
            <a:p>
              <a:pPr algn="ctr"/>
              <a:r>
                <a:rPr lang="en-US" sz="3600" b="1" dirty="0">
                  <a:solidFill>
                    <a:schemeClr val="bg1"/>
                  </a:solidFill>
                  <a:effectLst>
                    <a:outerShdw blurRad="292100" dist="38100" dir="2700000" algn="tl" rotWithShape="0">
                      <a:prstClr val="black">
                        <a:alpha val="42000"/>
                      </a:prstClr>
                    </a:outerShdw>
                  </a:effectLst>
                  <a:latin typeface="Calibri" panose="020F0502020204030204" pitchFamily="34" charset="0"/>
                  <a:cs typeface="Calibri" panose="020F0502020204030204" pitchFamily="34" charset="0"/>
                </a:rPr>
                <a:t>Programs</a:t>
              </a:r>
            </a:p>
          </p:txBody>
        </p:sp>
      </p:grpSp>
      <p:sp>
        <p:nvSpPr>
          <p:cNvPr id="25" name="TextBox 24">
            <a:extLst>
              <a:ext uri="{FF2B5EF4-FFF2-40B4-BE49-F238E27FC236}">
                <a16:creationId xmlns:a16="http://schemas.microsoft.com/office/drawing/2014/main" id="{5EA1CAA7-E89E-7E40-B23C-5F4DD1B2BC91}"/>
              </a:ext>
            </a:extLst>
          </p:cNvPr>
          <p:cNvSpPr txBox="1"/>
          <p:nvPr/>
        </p:nvSpPr>
        <p:spPr>
          <a:xfrm>
            <a:off x="232775" y="235775"/>
            <a:ext cx="3298470" cy="1200329"/>
          </a:xfrm>
          <a:prstGeom prst="rect">
            <a:avLst/>
          </a:prstGeom>
          <a:noFill/>
          <a:effectLst/>
        </p:spPr>
        <p:txBody>
          <a:bodyPr wrap="square" rtlCol="0">
            <a:spAutoFit/>
          </a:bodyPr>
          <a:lstStyle/>
          <a:p>
            <a:r>
              <a:rPr lang="en-US" sz="3600" b="1" dirty="0">
                <a:solidFill>
                  <a:srgbClr val="3F2A56"/>
                </a:solidFill>
                <a:latin typeface="Verdana" panose="020B0604030504040204" pitchFamily="34" charset="0"/>
                <a:ea typeface="Verdana" panose="020B0604030504040204" pitchFamily="34" charset="0"/>
                <a:cs typeface="Verdana" panose="020B0604030504040204" pitchFamily="34" charset="0"/>
              </a:rPr>
              <a:t>Our Platform of:</a:t>
            </a:r>
          </a:p>
        </p:txBody>
      </p:sp>
    </p:spTree>
    <p:extLst>
      <p:ext uri="{BB962C8B-B14F-4D97-AF65-F5344CB8AC3E}">
        <p14:creationId xmlns:p14="http://schemas.microsoft.com/office/powerpoint/2010/main" val="3412635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fade">
                                      <p:cBhvr>
                                        <p:cTn id="12" dur="500"/>
                                        <p:tgtEl>
                                          <p:spTgt spid="2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fade">
                                      <p:cBhvr>
                                        <p:cTn id="1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A96F64D-4C9B-4960-8C9D-922B46AA7CC2}"/>
              </a:ext>
            </a:extLst>
          </p:cNvPr>
          <p:cNvSpPr/>
          <p:nvPr/>
        </p:nvSpPr>
        <p:spPr>
          <a:xfrm rot="5400000">
            <a:off x="2999546" y="2222834"/>
            <a:ext cx="1674496" cy="7722356"/>
          </a:xfrm>
          <a:prstGeom prst="rect">
            <a:avLst/>
          </a:prstGeom>
          <a:gradFill>
            <a:gsLst>
              <a:gs pos="0">
                <a:schemeClr val="accent1">
                  <a:lumMod val="5000"/>
                  <a:lumOff val="95000"/>
                  <a:alpha val="0"/>
                </a:schemeClr>
              </a:gs>
              <a:gs pos="74000">
                <a:srgbClr val="3F2A56"/>
              </a:gs>
              <a:gs pos="83000">
                <a:srgbClr val="3F2A56"/>
              </a:gs>
              <a:gs pos="100000">
                <a:srgbClr val="3F2A56"/>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Verdana" panose="020B0604030504040204" pitchFamily="34" charset="0"/>
            </a:endParaRPr>
          </a:p>
        </p:txBody>
      </p:sp>
      <p:sp>
        <p:nvSpPr>
          <p:cNvPr id="10" name="Rectangle 9">
            <a:extLst>
              <a:ext uri="{FF2B5EF4-FFF2-40B4-BE49-F238E27FC236}">
                <a16:creationId xmlns:a16="http://schemas.microsoft.com/office/drawing/2014/main" id="{AC720FB7-4753-472F-A0CD-658CF25AE045}"/>
              </a:ext>
            </a:extLst>
          </p:cNvPr>
          <p:cNvSpPr/>
          <p:nvPr/>
        </p:nvSpPr>
        <p:spPr>
          <a:xfrm>
            <a:off x="368808" y="5678869"/>
            <a:ext cx="5334000" cy="1107996"/>
          </a:xfrm>
          <a:prstGeom prst="rect">
            <a:avLst/>
          </a:prstGeom>
        </p:spPr>
        <p:txBody>
          <a:bodyPr wrap="square">
            <a:spAutoFit/>
          </a:bodyPr>
          <a:lstStyle/>
          <a:p>
            <a:r>
              <a:rPr lang="en-US" sz="2800" b="1" dirty="0">
                <a:solidFill>
                  <a:schemeClr val="bg1"/>
                </a:solidFill>
                <a:latin typeface="Verdana" panose="020B0604030504040204" pitchFamily="34" charset="0"/>
                <a:ea typeface="Verdana" panose="020B0604030504040204" pitchFamily="34" charset="0"/>
                <a:cs typeface="Verdana" panose="020B0604030504040204" pitchFamily="34" charset="0"/>
              </a:rPr>
              <a:t>Dr. Shawn Talbott</a:t>
            </a:r>
          </a:p>
          <a:p>
            <a:r>
              <a:rPr lang="en-US" sz="2000" dirty="0">
                <a:solidFill>
                  <a:schemeClr val="bg1"/>
                </a:solidFill>
                <a:latin typeface="Verdana" panose="020B0604030504040204" pitchFamily="34" charset="0"/>
                <a:ea typeface="Verdana" panose="020B0604030504040204" pitchFamily="34" charset="0"/>
                <a:cs typeface="Verdana" panose="020B0604030504040204" pitchFamily="34" charset="0"/>
              </a:rPr>
              <a:t>Amare’s Chief Science Officer</a:t>
            </a:r>
          </a:p>
          <a:p>
            <a:r>
              <a:rPr lang="en-US" i="1" dirty="0">
                <a:solidFill>
                  <a:schemeClr val="bg1"/>
                </a:solidFill>
                <a:latin typeface="Verdana" panose="020B0604030504040204" pitchFamily="34" charset="0"/>
                <a:ea typeface="Verdana" panose="020B0604030504040204" pitchFamily="34" charset="0"/>
                <a:cs typeface="Verdana" panose="020B0604030504040204" pitchFamily="34" charset="0"/>
              </a:rPr>
              <a:t>PhD, CNS, LDN, FACSM, FAIS, FACN</a:t>
            </a:r>
            <a:endParaRPr lang="en-US" sz="2400" dirty="0">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sp>
        <p:nvSpPr>
          <p:cNvPr id="6" name="Rectangle 5">
            <a:extLst>
              <a:ext uri="{FF2B5EF4-FFF2-40B4-BE49-F238E27FC236}">
                <a16:creationId xmlns:a16="http://schemas.microsoft.com/office/drawing/2014/main" id="{96EEFEAF-3570-4262-8D7E-3CCB4DCE1DA9}"/>
              </a:ext>
            </a:extLst>
          </p:cNvPr>
          <p:cNvSpPr/>
          <p:nvPr/>
        </p:nvSpPr>
        <p:spPr>
          <a:xfrm>
            <a:off x="6388608" y="0"/>
            <a:ext cx="5803392" cy="6240779"/>
          </a:xfrm>
          <a:prstGeom prst="rect">
            <a:avLst/>
          </a:prstGeom>
          <a:solidFill>
            <a:schemeClr val="bg1">
              <a:alpha val="8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Verdana" panose="020B0604030504040204" pitchFamily="34" charset="0"/>
            </a:endParaRPr>
          </a:p>
        </p:txBody>
      </p:sp>
      <p:sp>
        <p:nvSpPr>
          <p:cNvPr id="7" name="Rectangle 6">
            <a:extLst>
              <a:ext uri="{FF2B5EF4-FFF2-40B4-BE49-F238E27FC236}">
                <a16:creationId xmlns:a16="http://schemas.microsoft.com/office/drawing/2014/main" id="{9D32DDD9-C909-4D15-B69C-665AF20869A0}"/>
              </a:ext>
            </a:extLst>
          </p:cNvPr>
          <p:cNvSpPr/>
          <p:nvPr/>
        </p:nvSpPr>
        <p:spPr>
          <a:xfrm>
            <a:off x="6477380" y="54470"/>
            <a:ext cx="5625847" cy="5632311"/>
          </a:xfrm>
          <a:prstGeom prst="rect">
            <a:avLst/>
          </a:prstGeom>
        </p:spPr>
        <p:txBody>
          <a:bodyPr wrap="square">
            <a:spAutoFit/>
          </a:bodyPr>
          <a:lstStyle/>
          <a:p>
            <a:pPr marL="285750" indent="-285750">
              <a:buFont typeface="Arial" panose="020B0604020202020204" pitchFamily="34" charset="0"/>
              <a:buChar char="•"/>
            </a:pPr>
            <a:r>
              <a:rPr lang="en-US" dirty="0">
                <a:latin typeface="Verdana" panose="020B0604030504040204" pitchFamily="34" charset="0"/>
              </a:rPr>
              <a:t>20+ years developing nutritional products.</a:t>
            </a:r>
          </a:p>
          <a:p>
            <a:pPr marL="285750" indent="-285750">
              <a:buFont typeface="Arial" panose="020B0604020202020204" pitchFamily="34" charset="0"/>
              <a:buChar char="•"/>
            </a:pPr>
            <a:endParaRPr lang="en-US" dirty="0">
              <a:latin typeface="Verdana" panose="020B0604030504040204" pitchFamily="34" charset="0"/>
            </a:endParaRPr>
          </a:p>
          <a:p>
            <a:pPr marL="285750" indent="-285750">
              <a:buFont typeface="Arial" panose="020B0604020202020204" pitchFamily="34" charset="0"/>
              <a:buChar char="•"/>
            </a:pPr>
            <a:r>
              <a:rPr lang="en-US" dirty="0">
                <a:latin typeface="Verdana" panose="020B0604030504040204" pitchFamily="34" charset="0"/>
              </a:rPr>
              <a:t>Fellow of the American College of Nutrition, the American College of Sports Medicine, and the American Institute of Stress.</a:t>
            </a:r>
          </a:p>
          <a:p>
            <a:pPr marL="285750" indent="-285750">
              <a:buFont typeface="Arial" panose="020B0604020202020204" pitchFamily="34" charset="0"/>
              <a:buChar char="•"/>
            </a:pPr>
            <a:endParaRPr lang="en-US" dirty="0">
              <a:latin typeface="Verdana" panose="020B0604030504040204" pitchFamily="34" charset="0"/>
            </a:endParaRPr>
          </a:p>
          <a:p>
            <a:pPr marL="285750" indent="-285750">
              <a:buFont typeface="Arial" panose="020B0604020202020204" pitchFamily="34" charset="0"/>
              <a:buChar char="•"/>
            </a:pPr>
            <a:r>
              <a:rPr lang="en-US" dirty="0">
                <a:latin typeface="Verdana" panose="020B0604030504040204" pitchFamily="34" charset="0"/>
              </a:rPr>
              <a:t>Author of two academic textbooks, an award-winning documentary film, and several best-selling books</a:t>
            </a:r>
            <a:br>
              <a:rPr lang="en-US" dirty="0">
                <a:latin typeface="Verdana" panose="020B0604030504040204" pitchFamily="34" charset="0"/>
              </a:rPr>
            </a:br>
            <a:endParaRPr lang="en-US" dirty="0">
              <a:latin typeface="Verdana" panose="020B0604030504040204" pitchFamily="34" charset="0"/>
            </a:endParaRPr>
          </a:p>
          <a:p>
            <a:pPr marL="285750" indent="-285750">
              <a:buFont typeface="Arial" panose="020B0604020202020204" pitchFamily="34" charset="0"/>
              <a:buChar char="•"/>
            </a:pPr>
            <a:r>
              <a:rPr lang="en-US" dirty="0">
                <a:latin typeface="Verdana" panose="020B0604030504040204" pitchFamily="34" charset="0"/>
              </a:rPr>
              <a:t>Featured guest on the “Dr. Oz Show,” “Ask Dr. Nandi,” The TED stage, and the White House.</a:t>
            </a:r>
          </a:p>
          <a:p>
            <a:pPr marL="285750" indent="-285750">
              <a:buFont typeface="Arial" panose="020B0604020202020204" pitchFamily="34" charset="0"/>
              <a:buChar char="•"/>
            </a:pPr>
            <a:endParaRPr lang="en-US" dirty="0">
              <a:latin typeface="Verdana" panose="020B0604030504040204" pitchFamily="34" charset="0"/>
            </a:endParaRPr>
          </a:p>
          <a:p>
            <a:pPr marL="285750" indent="-285750">
              <a:buFont typeface="Arial" panose="020B0604020202020204" pitchFamily="34" charset="0"/>
              <a:buChar char="•"/>
            </a:pPr>
            <a:r>
              <a:rPr lang="en-US" dirty="0">
                <a:latin typeface="Verdana" panose="020B0604030504040204" pitchFamily="34" charset="0"/>
              </a:rPr>
              <a:t>Served as a nutrition educator for elite-level athletes.</a:t>
            </a:r>
          </a:p>
          <a:p>
            <a:pPr marL="285750" indent="-285750">
              <a:buFont typeface="Arial" panose="020B0604020202020204" pitchFamily="34" charset="0"/>
              <a:buChar char="•"/>
            </a:pPr>
            <a:endParaRPr lang="en-US" dirty="0">
              <a:latin typeface="Verdana" panose="020B0604030504040204" pitchFamily="34" charset="0"/>
            </a:endParaRPr>
          </a:p>
          <a:p>
            <a:pPr marL="285750" indent="-285750">
              <a:buFont typeface="Arial" panose="020B0604020202020204" pitchFamily="34" charset="0"/>
              <a:buChar char="•"/>
            </a:pPr>
            <a:r>
              <a:rPr lang="en-US" dirty="0">
                <a:latin typeface="Verdana" panose="020B0604030504040204" pitchFamily="34" charset="0"/>
              </a:rPr>
              <a:t>Diplomate of the International Olympic Committee’s (IOC) Sports Nutrition program.</a:t>
            </a:r>
          </a:p>
        </p:txBody>
      </p:sp>
      <p:pic>
        <p:nvPicPr>
          <p:cNvPr id="8" name="Picture 7">
            <a:extLst>
              <a:ext uri="{FF2B5EF4-FFF2-40B4-BE49-F238E27FC236}">
                <a16:creationId xmlns:a16="http://schemas.microsoft.com/office/drawing/2014/main" id="{8317CFD7-F632-F849-9F58-E23A5D885D99}"/>
              </a:ext>
            </a:extLst>
          </p:cNvPr>
          <p:cNvPicPr>
            <a:picLocks noChangeAspect="1"/>
          </p:cNvPicPr>
          <p:nvPr/>
        </p:nvPicPr>
        <p:blipFill rotWithShape="1">
          <a:blip r:embed="rId3"/>
          <a:srcRect b="1378"/>
          <a:stretch/>
        </p:blipFill>
        <p:spPr>
          <a:xfrm>
            <a:off x="-36922" y="0"/>
            <a:ext cx="6336757" cy="5587110"/>
          </a:xfrm>
          <a:prstGeom prst="rect">
            <a:avLst/>
          </a:prstGeom>
        </p:spPr>
      </p:pic>
    </p:spTree>
    <p:extLst>
      <p:ext uri="{BB962C8B-B14F-4D97-AF65-F5344CB8AC3E}">
        <p14:creationId xmlns:p14="http://schemas.microsoft.com/office/powerpoint/2010/main" val="3542983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49BB0-29A4-D449-B020-F6325C7E396D}"/>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b="1" kern="1200" dirty="0">
                <a:solidFill>
                  <a:srgbClr val="3F2A56"/>
                </a:solidFill>
                <a:latin typeface="Verdana" panose="020B0604030504040204" pitchFamily="34" charset="0"/>
                <a:ea typeface="Verdana" panose="020B0604030504040204" pitchFamily="34" charset="0"/>
                <a:cs typeface="Verdana" panose="020B0604030504040204" pitchFamily="34" charset="0"/>
              </a:rPr>
              <a:t>What is Mental Wellness?</a:t>
            </a:r>
          </a:p>
        </p:txBody>
      </p:sp>
      <p:pic>
        <p:nvPicPr>
          <p:cNvPr id="6" name="Picture 5">
            <a:extLst>
              <a:ext uri="{FF2B5EF4-FFF2-40B4-BE49-F238E27FC236}">
                <a16:creationId xmlns:a16="http://schemas.microsoft.com/office/drawing/2014/main" id="{5BEF7034-CA75-B94C-9675-C88B29B3CB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10753" y="1690688"/>
            <a:ext cx="7667554" cy="4351338"/>
          </a:xfrm>
          <a:prstGeom prst="rect">
            <a:avLst/>
          </a:prstGeom>
        </p:spPr>
      </p:pic>
      <p:pic>
        <p:nvPicPr>
          <p:cNvPr id="11" name="Picture 10">
            <a:extLst>
              <a:ext uri="{FF2B5EF4-FFF2-40B4-BE49-F238E27FC236}">
                <a16:creationId xmlns:a16="http://schemas.microsoft.com/office/drawing/2014/main" id="{E4BD6475-A4A3-DF4B-BDD8-B4E5506DCCF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47371" y="5304575"/>
            <a:ext cx="2999232" cy="749808"/>
          </a:xfrm>
          <a:prstGeom prst="rect">
            <a:avLst/>
          </a:prstGeom>
        </p:spPr>
      </p:pic>
      <p:pic>
        <p:nvPicPr>
          <p:cNvPr id="13" name="Picture 12">
            <a:extLst>
              <a:ext uri="{FF2B5EF4-FFF2-40B4-BE49-F238E27FC236}">
                <a16:creationId xmlns:a16="http://schemas.microsoft.com/office/drawing/2014/main" id="{813DF21C-8F5C-B445-9E26-B21A4864BA5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978307" y="3866357"/>
            <a:ext cx="1737360" cy="1737360"/>
          </a:xfrm>
          <a:prstGeom prst="rect">
            <a:avLst/>
          </a:prstGeom>
        </p:spPr>
      </p:pic>
    </p:spTree>
    <p:extLst>
      <p:ext uri="{BB962C8B-B14F-4D97-AF65-F5344CB8AC3E}">
        <p14:creationId xmlns:p14="http://schemas.microsoft.com/office/powerpoint/2010/main" val="16620018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Rectangle 44"/>
          <p:cNvSpPr/>
          <p:nvPr/>
        </p:nvSpPr>
        <p:spPr>
          <a:xfrm>
            <a:off x="838200" y="3154693"/>
            <a:ext cx="10515600" cy="411238"/>
          </a:xfrm>
          <a:prstGeom prst="rect">
            <a:avLst/>
          </a:prstGeom>
          <a:gradFill>
            <a:gsLst>
              <a:gs pos="0">
                <a:srgbClr val="800000"/>
              </a:gs>
              <a:gs pos="21000">
                <a:srgbClr val="FF6600"/>
              </a:gs>
              <a:gs pos="35000">
                <a:srgbClr val="FFFF00"/>
              </a:gs>
              <a:gs pos="9000">
                <a:srgbClr val="FF0000"/>
              </a:gs>
              <a:gs pos="53000">
                <a:srgbClr val="008000"/>
              </a:gs>
              <a:gs pos="62000">
                <a:srgbClr val="0000FF"/>
              </a:gs>
              <a:gs pos="80000">
                <a:srgbClr val="000090"/>
              </a:gs>
              <a:gs pos="99000">
                <a:srgbClr val="660066"/>
              </a:gs>
            </a:gsLst>
            <a:lin ang="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Verdana" panose="020B0604030504040204" pitchFamily="34" charset="0"/>
            </a:endParaRPr>
          </a:p>
        </p:txBody>
      </p:sp>
      <p:sp>
        <p:nvSpPr>
          <p:cNvPr id="8" name="TextBox 7"/>
          <p:cNvSpPr txBox="1"/>
          <p:nvPr/>
        </p:nvSpPr>
        <p:spPr>
          <a:xfrm>
            <a:off x="580571" y="3643674"/>
            <a:ext cx="3844776" cy="461665"/>
          </a:xfrm>
          <a:prstGeom prst="rect">
            <a:avLst/>
          </a:prstGeom>
          <a:noFill/>
        </p:spPr>
        <p:txBody>
          <a:bodyPr wrap="square" rtlCol="0">
            <a:spAutoFit/>
          </a:bodyPr>
          <a:lstStyle/>
          <a:p>
            <a:pPr algn="ctr"/>
            <a:r>
              <a:rPr lang="en-US" sz="2400" b="1" dirty="0">
                <a:solidFill>
                  <a:srgbClr val="3F2A56"/>
                </a:solidFill>
                <a:latin typeface="Verdana" panose="020B0604030504040204" pitchFamily="34" charset="0"/>
                <a:cs typeface="Verdana" panose="020B0604030504040204" pitchFamily="34" charset="0"/>
              </a:rPr>
              <a:t>DISEASE STATUS</a:t>
            </a:r>
          </a:p>
        </p:txBody>
      </p:sp>
      <p:sp>
        <p:nvSpPr>
          <p:cNvPr id="9" name="TextBox 8"/>
          <p:cNvSpPr txBox="1"/>
          <p:nvPr/>
        </p:nvSpPr>
        <p:spPr>
          <a:xfrm>
            <a:off x="4171347" y="3643674"/>
            <a:ext cx="3844776" cy="461665"/>
          </a:xfrm>
          <a:prstGeom prst="rect">
            <a:avLst/>
          </a:prstGeom>
          <a:noFill/>
        </p:spPr>
        <p:txBody>
          <a:bodyPr wrap="square" rtlCol="0">
            <a:spAutoFit/>
          </a:bodyPr>
          <a:lstStyle/>
          <a:p>
            <a:pPr algn="ctr"/>
            <a:r>
              <a:rPr lang="en-US" sz="2400" b="1" dirty="0">
                <a:solidFill>
                  <a:srgbClr val="3F2A56"/>
                </a:solidFill>
                <a:latin typeface="Verdana" panose="020B0604030504040204" pitchFamily="34" charset="0"/>
                <a:cs typeface="Verdana" panose="020B0604030504040204" pitchFamily="34" charset="0"/>
              </a:rPr>
              <a:t>“NORMAL”</a:t>
            </a:r>
          </a:p>
        </p:txBody>
      </p:sp>
      <p:sp>
        <p:nvSpPr>
          <p:cNvPr id="11" name="TextBox 10"/>
          <p:cNvSpPr txBox="1"/>
          <p:nvPr/>
        </p:nvSpPr>
        <p:spPr>
          <a:xfrm>
            <a:off x="7802938" y="3643674"/>
            <a:ext cx="3844776" cy="461665"/>
          </a:xfrm>
          <a:prstGeom prst="rect">
            <a:avLst/>
          </a:prstGeom>
          <a:noFill/>
        </p:spPr>
        <p:txBody>
          <a:bodyPr wrap="square" rtlCol="0">
            <a:spAutoFit/>
          </a:bodyPr>
          <a:lstStyle/>
          <a:p>
            <a:pPr algn="ctr"/>
            <a:r>
              <a:rPr lang="en-US" sz="2400" b="1" dirty="0">
                <a:solidFill>
                  <a:srgbClr val="3F2A56"/>
                </a:solidFill>
                <a:latin typeface="Verdana" panose="020B0604030504040204" pitchFamily="34" charset="0"/>
                <a:cs typeface="Verdana" panose="020B0604030504040204" pitchFamily="34" charset="0"/>
              </a:rPr>
              <a:t>OPTIMIZED</a:t>
            </a:r>
          </a:p>
        </p:txBody>
      </p:sp>
      <p:sp>
        <p:nvSpPr>
          <p:cNvPr id="13" name="TextBox 12"/>
          <p:cNvSpPr txBox="1"/>
          <p:nvPr/>
        </p:nvSpPr>
        <p:spPr>
          <a:xfrm>
            <a:off x="1378857" y="4044864"/>
            <a:ext cx="1251857" cy="1200329"/>
          </a:xfrm>
          <a:prstGeom prst="rect">
            <a:avLst/>
          </a:prstGeom>
          <a:noFill/>
        </p:spPr>
        <p:txBody>
          <a:bodyPr wrap="square" rtlCol="0">
            <a:spAutoFit/>
          </a:bodyPr>
          <a:lstStyle/>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Depression</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Anxiety</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Diabetes</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Obesity</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Heart Disease</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Autoimmune</a:t>
            </a:r>
          </a:p>
        </p:txBody>
      </p:sp>
      <p:sp>
        <p:nvSpPr>
          <p:cNvPr id="15" name="TextBox 14"/>
          <p:cNvSpPr txBox="1"/>
          <p:nvPr/>
        </p:nvSpPr>
        <p:spPr>
          <a:xfrm>
            <a:off x="5159283" y="4044864"/>
            <a:ext cx="1061357" cy="1384995"/>
          </a:xfrm>
          <a:prstGeom prst="rect">
            <a:avLst/>
          </a:prstGeom>
          <a:noFill/>
        </p:spPr>
        <p:txBody>
          <a:bodyPr wrap="square" rtlCol="0">
            <a:spAutoFit/>
          </a:bodyPr>
          <a:lstStyle/>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Fatigue</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Tension</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Sad</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Brain Fog</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Headaches</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Acne</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Eczema</a:t>
            </a:r>
          </a:p>
        </p:txBody>
      </p:sp>
      <p:sp>
        <p:nvSpPr>
          <p:cNvPr id="16" name="TextBox 15"/>
          <p:cNvSpPr txBox="1"/>
          <p:nvPr/>
        </p:nvSpPr>
        <p:spPr>
          <a:xfrm>
            <a:off x="8816075" y="4044864"/>
            <a:ext cx="977027" cy="1200329"/>
          </a:xfrm>
          <a:prstGeom prst="rect">
            <a:avLst/>
          </a:prstGeom>
          <a:noFill/>
        </p:spPr>
        <p:txBody>
          <a:bodyPr wrap="square" rtlCol="0">
            <a:spAutoFit/>
          </a:bodyPr>
          <a:lstStyle/>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Energetic </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Calmness</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Happy</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Sharp</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Creative</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Clear Skin</a:t>
            </a:r>
          </a:p>
        </p:txBody>
      </p:sp>
      <p:sp>
        <p:nvSpPr>
          <p:cNvPr id="3" name="Rectangle 2"/>
          <p:cNvSpPr/>
          <p:nvPr/>
        </p:nvSpPr>
        <p:spPr>
          <a:xfrm>
            <a:off x="2530928" y="4044864"/>
            <a:ext cx="1188357" cy="1200329"/>
          </a:xfrm>
          <a:prstGeom prst="rect">
            <a:avLst/>
          </a:prstGeom>
        </p:spPr>
        <p:txBody>
          <a:bodyPr wrap="square">
            <a:spAutoFit/>
          </a:bodyPr>
          <a:lstStyle/>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Arthritis</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Fibromyalgia</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CFS</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Dementia</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ADD / ADHD</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Alzheimer’s</a:t>
            </a:r>
          </a:p>
        </p:txBody>
      </p:sp>
      <p:sp>
        <p:nvSpPr>
          <p:cNvPr id="12" name="Rectangle 11"/>
          <p:cNvSpPr/>
          <p:nvPr/>
        </p:nvSpPr>
        <p:spPr>
          <a:xfrm>
            <a:off x="6157139" y="4044864"/>
            <a:ext cx="1188357" cy="1200329"/>
          </a:xfrm>
          <a:prstGeom prst="rect">
            <a:avLst/>
          </a:prstGeom>
        </p:spPr>
        <p:txBody>
          <a:bodyPr wrap="square">
            <a:spAutoFit/>
          </a:bodyPr>
          <a:lstStyle/>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Congestion</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URTIs</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Joint Pain</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Muscle Pain</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Bloated </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Chubby</a:t>
            </a:r>
          </a:p>
        </p:txBody>
      </p:sp>
      <p:sp>
        <p:nvSpPr>
          <p:cNvPr id="14" name="TextBox 13"/>
          <p:cNvSpPr txBox="1"/>
          <p:nvPr/>
        </p:nvSpPr>
        <p:spPr>
          <a:xfrm>
            <a:off x="9822667" y="4044864"/>
            <a:ext cx="1123239" cy="1015663"/>
          </a:xfrm>
          <a:prstGeom prst="rect">
            <a:avLst/>
          </a:prstGeom>
          <a:noFill/>
        </p:spPr>
        <p:txBody>
          <a:bodyPr wrap="square" rtlCol="0">
            <a:spAutoFit/>
          </a:bodyPr>
          <a:lstStyle/>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Rarely Sick</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Flexible</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Lean</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Strong</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Resilient</a:t>
            </a:r>
          </a:p>
        </p:txBody>
      </p:sp>
      <p:sp>
        <p:nvSpPr>
          <p:cNvPr id="18" name="TextBox 17"/>
          <p:cNvSpPr txBox="1"/>
          <p:nvPr/>
        </p:nvSpPr>
        <p:spPr>
          <a:xfrm>
            <a:off x="1059475" y="3114849"/>
            <a:ext cx="638763" cy="461665"/>
          </a:xfrm>
          <a:prstGeom prst="rect">
            <a:avLst/>
          </a:prstGeom>
          <a:noFill/>
        </p:spPr>
        <p:txBody>
          <a:bodyPr wrap="square" rtlCol="0">
            <a:spAutoFit/>
          </a:bodyPr>
          <a:lstStyle/>
          <a:p>
            <a:pPr algn="ctr"/>
            <a:r>
              <a:rPr lang="en-US" sz="2400" b="1" dirty="0">
                <a:solidFill>
                  <a:schemeClr val="bg1"/>
                </a:solidFill>
                <a:latin typeface="Verdana" panose="020B0604030504040204" pitchFamily="34" charset="0"/>
                <a:cs typeface="Verdana" panose="020B0604030504040204" pitchFamily="34" charset="0"/>
              </a:rPr>
              <a:t>1</a:t>
            </a:r>
          </a:p>
        </p:txBody>
      </p:sp>
      <p:sp>
        <p:nvSpPr>
          <p:cNvPr id="19" name="TextBox 18"/>
          <p:cNvSpPr txBox="1"/>
          <p:nvPr/>
        </p:nvSpPr>
        <p:spPr>
          <a:xfrm>
            <a:off x="912281" y="5974946"/>
            <a:ext cx="1016001" cy="276999"/>
          </a:xfrm>
          <a:prstGeom prst="rect">
            <a:avLst/>
          </a:prstGeom>
          <a:noFill/>
        </p:spPr>
        <p:txBody>
          <a:bodyPr wrap="square" rtlCol="0">
            <a:spAutoFit/>
          </a:bodyPr>
          <a:lstStyle/>
          <a:p>
            <a:pPr algn="ctr"/>
            <a:r>
              <a:rPr lang="en-US" sz="1200" b="1" dirty="0">
                <a:solidFill>
                  <a:srgbClr val="3F2A56"/>
                </a:solidFill>
                <a:latin typeface="Verdana" panose="020B0604030504040204" pitchFamily="34" charset="0"/>
                <a:cs typeface="Verdana" panose="020B0604030504040204" pitchFamily="34" charset="0"/>
              </a:rPr>
              <a:t>RED</a:t>
            </a:r>
          </a:p>
        </p:txBody>
      </p:sp>
      <p:sp>
        <p:nvSpPr>
          <p:cNvPr id="20" name="TextBox 19"/>
          <p:cNvSpPr txBox="1"/>
          <p:nvPr/>
        </p:nvSpPr>
        <p:spPr>
          <a:xfrm>
            <a:off x="2474382" y="5974946"/>
            <a:ext cx="1016001" cy="276999"/>
          </a:xfrm>
          <a:prstGeom prst="rect">
            <a:avLst/>
          </a:prstGeom>
          <a:noFill/>
        </p:spPr>
        <p:txBody>
          <a:bodyPr wrap="square" rtlCol="0">
            <a:spAutoFit/>
          </a:bodyPr>
          <a:lstStyle/>
          <a:p>
            <a:pPr algn="ctr"/>
            <a:r>
              <a:rPr lang="en-US" sz="1200" b="1" dirty="0">
                <a:solidFill>
                  <a:srgbClr val="3F2A56"/>
                </a:solidFill>
                <a:latin typeface="Verdana" panose="020B0604030504040204" pitchFamily="34" charset="0"/>
                <a:cs typeface="Verdana" panose="020B0604030504040204" pitchFamily="34" charset="0"/>
              </a:rPr>
              <a:t>ORANGE</a:t>
            </a:r>
          </a:p>
        </p:txBody>
      </p:sp>
      <p:sp>
        <p:nvSpPr>
          <p:cNvPr id="21" name="TextBox 20"/>
          <p:cNvSpPr txBox="1"/>
          <p:nvPr/>
        </p:nvSpPr>
        <p:spPr>
          <a:xfrm>
            <a:off x="4036483" y="5974946"/>
            <a:ext cx="1016001" cy="276999"/>
          </a:xfrm>
          <a:prstGeom prst="rect">
            <a:avLst/>
          </a:prstGeom>
          <a:noFill/>
        </p:spPr>
        <p:txBody>
          <a:bodyPr wrap="square" rtlCol="0">
            <a:spAutoFit/>
          </a:bodyPr>
          <a:lstStyle/>
          <a:p>
            <a:pPr algn="ctr"/>
            <a:r>
              <a:rPr lang="en-US" sz="1200" b="1" dirty="0">
                <a:solidFill>
                  <a:srgbClr val="3F2A56"/>
                </a:solidFill>
                <a:latin typeface="Verdana" panose="020B0604030504040204" pitchFamily="34" charset="0"/>
                <a:cs typeface="Verdana" panose="020B0604030504040204" pitchFamily="34" charset="0"/>
              </a:rPr>
              <a:t>YELLOW</a:t>
            </a:r>
          </a:p>
        </p:txBody>
      </p:sp>
      <p:sp>
        <p:nvSpPr>
          <p:cNvPr id="22" name="TextBox 21"/>
          <p:cNvSpPr txBox="1"/>
          <p:nvPr/>
        </p:nvSpPr>
        <p:spPr>
          <a:xfrm>
            <a:off x="5588001" y="5974946"/>
            <a:ext cx="1016001" cy="276999"/>
          </a:xfrm>
          <a:prstGeom prst="rect">
            <a:avLst/>
          </a:prstGeom>
          <a:noFill/>
        </p:spPr>
        <p:txBody>
          <a:bodyPr wrap="square" rtlCol="0">
            <a:spAutoFit/>
          </a:bodyPr>
          <a:lstStyle/>
          <a:p>
            <a:pPr algn="ctr"/>
            <a:r>
              <a:rPr lang="en-US" sz="1200" b="1" dirty="0">
                <a:solidFill>
                  <a:srgbClr val="3F2A56"/>
                </a:solidFill>
                <a:latin typeface="Verdana" panose="020B0604030504040204" pitchFamily="34" charset="0"/>
                <a:cs typeface="Verdana" panose="020B0604030504040204" pitchFamily="34" charset="0"/>
              </a:rPr>
              <a:t>GREEN</a:t>
            </a:r>
          </a:p>
        </p:txBody>
      </p:sp>
      <p:sp>
        <p:nvSpPr>
          <p:cNvPr id="23" name="TextBox 22"/>
          <p:cNvSpPr txBox="1"/>
          <p:nvPr/>
        </p:nvSpPr>
        <p:spPr>
          <a:xfrm>
            <a:off x="7171268" y="5974946"/>
            <a:ext cx="1016001" cy="276999"/>
          </a:xfrm>
          <a:prstGeom prst="rect">
            <a:avLst/>
          </a:prstGeom>
          <a:noFill/>
        </p:spPr>
        <p:txBody>
          <a:bodyPr wrap="square" rtlCol="0">
            <a:spAutoFit/>
          </a:bodyPr>
          <a:lstStyle/>
          <a:p>
            <a:pPr algn="ctr"/>
            <a:r>
              <a:rPr lang="en-US" sz="1200" b="1" dirty="0">
                <a:solidFill>
                  <a:srgbClr val="3F2A56"/>
                </a:solidFill>
                <a:latin typeface="Verdana" panose="020B0604030504040204" pitchFamily="34" charset="0"/>
                <a:cs typeface="Verdana" panose="020B0604030504040204" pitchFamily="34" charset="0"/>
              </a:rPr>
              <a:t>BLUE</a:t>
            </a:r>
          </a:p>
        </p:txBody>
      </p:sp>
      <p:sp>
        <p:nvSpPr>
          <p:cNvPr id="24" name="TextBox 23"/>
          <p:cNvSpPr txBox="1"/>
          <p:nvPr/>
        </p:nvSpPr>
        <p:spPr>
          <a:xfrm>
            <a:off x="8722786" y="5974946"/>
            <a:ext cx="1016001" cy="276999"/>
          </a:xfrm>
          <a:prstGeom prst="rect">
            <a:avLst/>
          </a:prstGeom>
          <a:noFill/>
        </p:spPr>
        <p:txBody>
          <a:bodyPr wrap="square" rtlCol="0">
            <a:spAutoFit/>
          </a:bodyPr>
          <a:lstStyle/>
          <a:p>
            <a:pPr algn="ctr"/>
            <a:r>
              <a:rPr lang="en-US" sz="1200" b="1" dirty="0">
                <a:solidFill>
                  <a:srgbClr val="3F2A56"/>
                </a:solidFill>
                <a:latin typeface="Verdana" panose="020B0604030504040204" pitchFamily="34" charset="0"/>
                <a:cs typeface="Verdana" panose="020B0604030504040204" pitchFamily="34" charset="0"/>
              </a:rPr>
              <a:t>INDIGO</a:t>
            </a:r>
          </a:p>
        </p:txBody>
      </p:sp>
      <p:sp>
        <p:nvSpPr>
          <p:cNvPr id="25" name="TextBox 24"/>
          <p:cNvSpPr txBox="1"/>
          <p:nvPr/>
        </p:nvSpPr>
        <p:spPr>
          <a:xfrm>
            <a:off x="10295467" y="5974946"/>
            <a:ext cx="1016001" cy="276999"/>
          </a:xfrm>
          <a:prstGeom prst="rect">
            <a:avLst/>
          </a:prstGeom>
          <a:noFill/>
        </p:spPr>
        <p:txBody>
          <a:bodyPr wrap="square" rtlCol="0">
            <a:spAutoFit/>
          </a:bodyPr>
          <a:lstStyle/>
          <a:p>
            <a:pPr algn="ctr"/>
            <a:r>
              <a:rPr lang="en-US" sz="1200" b="1" dirty="0">
                <a:solidFill>
                  <a:srgbClr val="3F2A56"/>
                </a:solidFill>
                <a:latin typeface="Verdana" panose="020B0604030504040204" pitchFamily="34" charset="0"/>
                <a:cs typeface="Verdana" panose="020B0604030504040204" pitchFamily="34" charset="0"/>
              </a:rPr>
              <a:t>VIOLET</a:t>
            </a:r>
          </a:p>
        </p:txBody>
      </p:sp>
      <p:sp>
        <p:nvSpPr>
          <p:cNvPr id="26" name="Rectangle 25"/>
          <p:cNvSpPr/>
          <p:nvPr/>
        </p:nvSpPr>
        <p:spPr>
          <a:xfrm>
            <a:off x="838200" y="5497188"/>
            <a:ext cx="10515600" cy="411238"/>
          </a:xfrm>
          <a:prstGeom prst="rect">
            <a:avLst/>
          </a:prstGeom>
          <a:gradFill>
            <a:gsLst>
              <a:gs pos="0">
                <a:srgbClr val="800000"/>
              </a:gs>
              <a:gs pos="21000">
                <a:srgbClr val="FF6600"/>
              </a:gs>
              <a:gs pos="35000">
                <a:srgbClr val="FFFF00"/>
              </a:gs>
              <a:gs pos="9000">
                <a:srgbClr val="FF0000"/>
              </a:gs>
              <a:gs pos="53000">
                <a:srgbClr val="008000"/>
              </a:gs>
              <a:gs pos="62000">
                <a:srgbClr val="0000FF"/>
              </a:gs>
              <a:gs pos="80000">
                <a:srgbClr val="000090"/>
              </a:gs>
              <a:gs pos="99000">
                <a:srgbClr val="660066"/>
              </a:gs>
            </a:gsLst>
            <a:lin ang="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Verdana" panose="020B0604030504040204" pitchFamily="34" charset="0"/>
            </a:endParaRPr>
          </a:p>
        </p:txBody>
      </p:sp>
      <p:sp>
        <p:nvSpPr>
          <p:cNvPr id="27" name="TextBox 26"/>
          <p:cNvSpPr txBox="1"/>
          <p:nvPr/>
        </p:nvSpPr>
        <p:spPr>
          <a:xfrm>
            <a:off x="2108325" y="3114849"/>
            <a:ext cx="638763" cy="461665"/>
          </a:xfrm>
          <a:prstGeom prst="rect">
            <a:avLst/>
          </a:prstGeom>
          <a:noFill/>
        </p:spPr>
        <p:txBody>
          <a:bodyPr wrap="square" rtlCol="0">
            <a:spAutoFit/>
          </a:bodyPr>
          <a:lstStyle/>
          <a:p>
            <a:pPr algn="ctr"/>
            <a:r>
              <a:rPr lang="en-US" sz="2400" b="1" dirty="0">
                <a:solidFill>
                  <a:schemeClr val="bg1"/>
                </a:solidFill>
                <a:latin typeface="Verdana" panose="020B0604030504040204" pitchFamily="34" charset="0"/>
                <a:cs typeface="Verdana" panose="020B0604030504040204" pitchFamily="34" charset="0"/>
              </a:rPr>
              <a:t>2</a:t>
            </a:r>
          </a:p>
        </p:txBody>
      </p:sp>
      <p:sp>
        <p:nvSpPr>
          <p:cNvPr id="28" name="TextBox 27"/>
          <p:cNvSpPr txBox="1"/>
          <p:nvPr/>
        </p:nvSpPr>
        <p:spPr>
          <a:xfrm>
            <a:off x="3157175" y="3114849"/>
            <a:ext cx="638763" cy="461665"/>
          </a:xfrm>
          <a:prstGeom prst="rect">
            <a:avLst/>
          </a:prstGeom>
          <a:noFill/>
        </p:spPr>
        <p:txBody>
          <a:bodyPr wrap="square" rtlCol="0">
            <a:spAutoFit/>
          </a:bodyPr>
          <a:lstStyle/>
          <a:p>
            <a:pPr algn="ctr"/>
            <a:r>
              <a:rPr lang="en-US" sz="2400" b="1" dirty="0">
                <a:solidFill>
                  <a:schemeClr val="bg1"/>
                </a:solidFill>
                <a:latin typeface="Verdana" panose="020B0604030504040204" pitchFamily="34" charset="0"/>
                <a:cs typeface="Verdana" panose="020B0604030504040204" pitchFamily="34" charset="0"/>
              </a:rPr>
              <a:t>3</a:t>
            </a:r>
          </a:p>
        </p:txBody>
      </p:sp>
      <p:sp>
        <p:nvSpPr>
          <p:cNvPr id="29" name="TextBox 28"/>
          <p:cNvSpPr txBox="1"/>
          <p:nvPr/>
        </p:nvSpPr>
        <p:spPr>
          <a:xfrm>
            <a:off x="4206025" y="3114849"/>
            <a:ext cx="638763" cy="461665"/>
          </a:xfrm>
          <a:prstGeom prst="rect">
            <a:avLst/>
          </a:prstGeom>
          <a:noFill/>
        </p:spPr>
        <p:txBody>
          <a:bodyPr wrap="square" rtlCol="0">
            <a:spAutoFit/>
          </a:bodyPr>
          <a:lstStyle/>
          <a:p>
            <a:pPr algn="ctr"/>
            <a:r>
              <a:rPr lang="en-US" sz="2400" b="1" dirty="0">
                <a:solidFill>
                  <a:schemeClr val="bg1"/>
                </a:solidFill>
                <a:latin typeface="Verdana" panose="020B0604030504040204" pitchFamily="34" charset="0"/>
                <a:cs typeface="Verdana" panose="020B0604030504040204" pitchFamily="34" charset="0"/>
              </a:rPr>
              <a:t>4</a:t>
            </a:r>
          </a:p>
        </p:txBody>
      </p:sp>
      <p:sp>
        <p:nvSpPr>
          <p:cNvPr id="30" name="TextBox 29"/>
          <p:cNvSpPr txBox="1"/>
          <p:nvPr/>
        </p:nvSpPr>
        <p:spPr>
          <a:xfrm>
            <a:off x="5254875" y="3114849"/>
            <a:ext cx="638763" cy="461665"/>
          </a:xfrm>
          <a:prstGeom prst="rect">
            <a:avLst/>
          </a:prstGeom>
          <a:noFill/>
        </p:spPr>
        <p:txBody>
          <a:bodyPr wrap="square" rtlCol="0">
            <a:spAutoFit/>
          </a:bodyPr>
          <a:lstStyle/>
          <a:p>
            <a:pPr algn="ctr"/>
            <a:r>
              <a:rPr lang="en-US" sz="2400" b="1" dirty="0">
                <a:solidFill>
                  <a:schemeClr val="bg1"/>
                </a:solidFill>
                <a:latin typeface="Verdana" panose="020B0604030504040204" pitchFamily="34" charset="0"/>
                <a:cs typeface="Verdana" panose="020B0604030504040204" pitchFamily="34" charset="0"/>
              </a:rPr>
              <a:t>5</a:t>
            </a:r>
          </a:p>
        </p:txBody>
      </p:sp>
      <p:sp>
        <p:nvSpPr>
          <p:cNvPr id="31" name="TextBox 30"/>
          <p:cNvSpPr txBox="1"/>
          <p:nvPr/>
        </p:nvSpPr>
        <p:spPr>
          <a:xfrm>
            <a:off x="6303725" y="3114849"/>
            <a:ext cx="638763" cy="461665"/>
          </a:xfrm>
          <a:prstGeom prst="rect">
            <a:avLst/>
          </a:prstGeom>
          <a:noFill/>
        </p:spPr>
        <p:txBody>
          <a:bodyPr wrap="square" rtlCol="0">
            <a:spAutoFit/>
          </a:bodyPr>
          <a:lstStyle/>
          <a:p>
            <a:pPr algn="ctr"/>
            <a:r>
              <a:rPr lang="en-US" sz="2400" b="1" dirty="0">
                <a:solidFill>
                  <a:schemeClr val="bg1"/>
                </a:solidFill>
                <a:latin typeface="Verdana" panose="020B0604030504040204" pitchFamily="34" charset="0"/>
                <a:cs typeface="Verdana" panose="020B0604030504040204" pitchFamily="34" charset="0"/>
              </a:rPr>
              <a:t>6</a:t>
            </a:r>
          </a:p>
        </p:txBody>
      </p:sp>
      <p:sp>
        <p:nvSpPr>
          <p:cNvPr id="32" name="TextBox 31"/>
          <p:cNvSpPr txBox="1"/>
          <p:nvPr/>
        </p:nvSpPr>
        <p:spPr>
          <a:xfrm>
            <a:off x="7352575" y="3114849"/>
            <a:ext cx="638763" cy="461665"/>
          </a:xfrm>
          <a:prstGeom prst="rect">
            <a:avLst/>
          </a:prstGeom>
          <a:noFill/>
        </p:spPr>
        <p:txBody>
          <a:bodyPr wrap="square" rtlCol="0">
            <a:spAutoFit/>
          </a:bodyPr>
          <a:lstStyle/>
          <a:p>
            <a:pPr algn="ctr"/>
            <a:r>
              <a:rPr lang="en-US" sz="2400" b="1" dirty="0">
                <a:solidFill>
                  <a:schemeClr val="bg1"/>
                </a:solidFill>
                <a:latin typeface="Verdana" panose="020B0604030504040204" pitchFamily="34" charset="0"/>
                <a:cs typeface="Verdana" panose="020B0604030504040204" pitchFamily="34" charset="0"/>
              </a:rPr>
              <a:t>7</a:t>
            </a:r>
          </a:p>
        </p:txBody>
      </p:sp>
      <p:sp>
        <p:nvSpPr>
          <p:cNvPr id="33" name="TextBox 32"/>
          <p:cNvSpPr txBox="1"/>
          <p:nvPr/>
        </p:nvSpPr>
        <p:spPr>
          <a:xfrm>
            <a:off x="8401425" y="3114849"/>
            <a:ext cx="638763" cy="461665"/>
          </a:xfrm>
          <a:prstGeom prst="rect">
            <a:avLst/>
          </a:prstGeom>
          <a:noFill/>
        </p:spPr>
        <p:txBody>
          <a:bodyPr wrap="square" rtlCol="0">
            <a:spAutoFit/>
          </a:bodyPr>
          <a:lstStyle/>
          <a:p>
            <a:pPr algn="ctr"/>
            <a:r>
              <a:rPr lang="en-US" sz="2400" b="1" dirty="0">
                <a:solidFill>
                  <a:schemeClr val="bg1"/>
                </a:solidFill>
                <a:latin typeface="Verdana" panose="020B0604030504040204" pitchFamily="34" charset="0"/>
                <a:cs typeface="Verdana" panose="020B0604030504040204" pitchFamily="34" charset="0"/>
              </a:rPr>
              <a:t>8</a:t>
            </a:r>
          </a:p>
        </p:txBody>
      </p:sp>
      <p:sp>
        <p:nvSpPr>
          <p:cNvPr id="34" name="TextBox 33"/>
          <p:cNvSpPr txBox="1"/>
          <p:nvPr/>
        </p:nvSpPr>
        <p:spPr>
          <a:xfrm>
            <a:off x="9450275" y="3114849"/>
            <a:ext cx="638763" cy="461665"/>
          </a:xfrm>
          <a:prstGeom prst="rect">
            <a:avLst/>
          </a:prstGeom>
          <a:noFill/>
        </p:spPr>
        <p:txBody>
          <a:bodyPr wrap="square" rtlCol="0">
            <a:spAutoFit/>
          </a:bodyPr>
          <a:lstStyle/>
          <a:p>
            <a:pPr algn="ctr"/>
            <a:r>
              <a:rPr lang="en-US" sz="2400" b="1" dirty="0">
                <a:solidFill>
                  <a:schemeClr val="bg1"/>
                </a:solidFill>
                <a:latin typeface="Verdana" panose="020B0604030504040204" pitchFamily="34" charset="0"/>
                <a:cs typeface="Verdana" panose="020B0604030504040204" pitchFamily="34" charset="0"/>
              </a:rPr>
              <a:t>9</a:t>
            </a:r>
          </a:p>
        </p:txBody>
      </p:sp>
      <p:sp>
        <p:nvSpPr>
          <p:cNvPr id="35" name="TextBox 34"/>
          <p:cNvSpPr txBox="1"/>
          <p:nvPr/>
        </p:nvSpPr>
        <p:spPr>
          <a:xfrm>
            <a:off x="10499126" y="3114849"/>
            <a:ext cx="638763" cy="461665"/>
          </a:xfrm>
          <a:prstGeom prst="rect">
            <a:avLst/>
          </a:prstGeom>
          <a:noFill/>
        </p:spPr>
        <p:txBody>
          <a:bodyPr wrap="square" rtlCol="0">
            <a:spAutoFit/>
          </a:bodyPr>
          <a:lstStyle/>
          <a:p>
            <a:pPr algn="ctr"/>
            <a:r>
              <a:rPr lang="en-US" sz="2400" b="1" dirty="0">
                <a:solidFill>
                  <a:schemeClr val="bg1"/>
                </a:solidFill>
                <a:latin typeface="Verdana" panose="020B0604030504040204" pitchFamily="34" charset="0"/>
                <a:cs typeface="Verdana" panose="020B0604030504040204" pitchFamily="34" charset="0"/>
              </a:rPr>
              <a:t>10</a:t>
            </a:r>
          </a:p>
        </p:txBody>
      </p:sp>
      <p:sp>
        <p:nvSpPr>
          <p:cNvPr id="36" name="Title 1"/>
          <p:cNvSpPr>
            <a:spLocks noGrp="1"/>
          </p:cNvSpPr>
          <p:nvPr>
            <p:ph type="title"/>
          </p:nvPr>
        </p:nvSpPr>
        <p:spPr>
          <a:xfrm>
            <a:off x="838200" y="503237"/>
            <a:ext cx="10515600" cy="1325563"/>
          </a:xfrm>
        </p:spPr>
        <p:txBody>
          <a:bodyPr>
            <a:noAutofit/>
          </a:bodyPr>
          <a:lstStyle/>
          <a:p>
            <a:r>
              <a:rPr lang="en-US" b="1" dirty="0">
                <a:solidFill>
                  <a:srgbClr val="402B56"/>
                </a:solidFill>
                <a:latin typeface="Verdana" panose="020B0604030504040204" pitchFamily="34" charset="0"/>
                <a:ea typeface="Verdana" panose="020B0604030504040204" pitchFamily="34" charset="0"/>
                <a:cs typeface="Verdana" panose="020B0604030504040204" pitchFamily="34" charset="0"/>
              </a:rPr>
              <a:t>The Mental Wellness Continuum</a:t>
            </a:r>
            <a:br>
              <a:rPr lang="en-US" dirty="0">
                <a:solidFill>
                  <a:srgbClr val="402B56"/>
                </a:solidFill>
                <a:latin typeface="Verdana" panose="020B0604030504040204" pitchFamily="34" charset="0"/>
                <a:ea typeface="Verdana" panose="020B0604030504040204" pitchFamily="34" charset="0"/>
                <a:cs typeface="Verdana" panose="020B0604030504040204" pitchFamily="34" charset="0"/>
              </a:rPr>
            </a:br>
            <a:endParaRPr lang="en-US" sz="2400" dirty="0">
              <a:solidFill>
                <a:srgbClr val="822E7F"/>
              </a:solidFill>
              <a:latin typeface="Verdana" panose="020B0604030504040204" pitchFamily="34" charset="0"/>
              <a:ea typeface="Verdana" panose="020B0604030504040204" pitchFamily="34" charset="0"/>
              <a:cs typeface="Verdana" panose="020B0604030504040204" pitchFamily="34" charset="0"/>
            </a:endParaRPr>
          </a:p>
        </p:txBody>
      </p:sp>
      <p:sp>
        <p:nvSpPr>
          <p:cNvPr id="37" name="Text Placeholder 2"/>
          <p:cNvSpPr>
            <a:spLocks noGrp="1"/>
          </p:cNvSpPr>
          <p:nvPr>
            <p:ph type="body" sz="quarter" idx="11"/>
          </p:nvPr>
        </p:nvSpPr>
        <p:spPr>
          <a:xfrm>
            <a:off x="795868" y="1764537"/>
            <a:ext cx="11370398" cy="1111996"/>
          </a:xfrm>
          <a:prstGeom prst="rect">
            <a:avLst/>
          </a:prstGeom>
        </p:spPr>
        <p:txBody>
          <a:bodyPr>
            <a:noAutofit/>
          </a:bodyPr>
          <a:lstStyle/>
          <a:p>
            <a:pPr marL="0" indent="0">
              <a:buNone/>
            </a:pPr>
            <a:r>
              <a:rPr lang="en-US" sz="1800" dirty="0">
                <a:solidFill>
                  <a:srgbClr val="4A3B6B"/>
                </a:solidFill>
                <a:latin typeface="Verdana" panose="020B0604030504040204" pitchFamily="34" charset="0"/>
                <a:ea typeface="Verdana" panose="020B0604030504040204" pitchFamily="34" charset="0"/>
              </a:rPr>
              <a:t>How you feel is not just in your head — it’s also in your gut and heart.</a:t>
            </a:r>
            <a:br>
              <a:rPr lang="en-US" sz="1800" dirty="0">
                <a:solidFill>
                  <a:srgbClr val="4A3B6B"/>
                </a:solidFill>
                <a:latin typeface="Verdana" panose="020B0604030504040204" pitchFamily="34" charset="0"/>
                <a:ea typeface="Verdana" panose="020B0604030504040204" pitchFamily="34" charset="0"/>
              </a:rPr>
            </a:br>
            <a:br>
              <a:rPr lang="en-US" sz="1800" dirty="0">
                <a:solidFill>
                  <a:srgbClr val="4A3B6B"/>
                </a:solidFill>
                <a:latin typeface="Verdana" panose="020B0604030504040204" pitchFamily="34" charset="0"/>
                <a:ea typeface="Verdana" panose="020B0604030504040204" pitchFamily="34" charset="0"/>
              </a:rPr>
            </a:br>
            <a:r>
              <a:rPr lang="en-US" sz="1800" dirty="0">
                <a:solidFill>
                  <a:srgbClr val="4A3B6B"/>
                </a:solidFill>
                <a:latin typeface="Verdana" panose="020B0604030504040204" pitchFamily="34" charset="0"/>
                <a:ea typeface="Verdana" panose="020B0604030504040204" pitchFamily="34" charset="0"/>
              </a:rPr>
              <a:t>You can now DO something NATURALLY to improve your mental wellness. </a:t>
            </a:r>
          </a:p>
        </p:txBody>
      </p:sp>
      <p:sp>
        <p:nvSpPr>
          <p:cNvPr id="38" name="TextBox 37"/>
          <p:cNvSpPr txBox="1"/>
          <p:nvPr/>
        </p:nvSpPr>
        <p:spPr>
          <a:xfrm>
            <a:off x="795868" y="2678920"/>
            <a:ext cx="10515600" cy="307777"/>
          </a:xfrm>
          <a:prstGeom prst="rect">
            <a:avLst/>
          </a:prstGeom>
          <a:noFill/>
        </p:spPr>
        <p:txBody>
          <a:bodyPr wrap="square" rtlCol="0">
            <a:spAutoFit/>
          </a:bodyPr>
          <a:lstStyle/>
          <a:p>
            <a:r>
              <a:rPr lang="en-US" sz="1400" b="1" dirty="0">
                <a:solidFill>
                  <a:srgbClr val="3F2A56"/>
                </a:solidFill>
                <a:latin typeface="Verdana" panose="020B0604030504040204" pitchFamily="34" charset="0"/>
                <a:ea typeface="Verdana" panose="020B0604030504040204" pitchFamily="34" charset="0"/>
                <a:cs typeface="Verdana" panose="020B0604030504040204" pitchFamily="34" charset="0"/>
              </a:rPr>
              <a:t>WHERE ARE YOU ON THE MENTAL WELLNESS CONTINUUM? </a:t>
            </a:r>
            <a:endParaRPr lang="en-US" sz="1400" i="1" dirty="0">
              <a:solidFill>
                <a:srgbClr val="3F2A56"/>
              </a:solidFill>
              <a:latin typeface="Verdana" panose="020B0604030504040204" pitchFamily="34" charset="0"/>
              <a:ea typeface="Verdana" panose="020B0604030504040204" pitchFamily="34" charset="0"/>
              <a:cs typeface="Verdana" panose="020B0604030504040204" pitchFamily="34" charset="0"/>
            </a:endParaRPr>
          </a:p>
        </p:txBody>
      </p:sp>
      <p:sp>
        <p:nvSpPr>
          <p:cNvPr id="5" name="Oval 4"/>
          <p:cNvSpPr/>
          <p:nvPr/>
        </p:nvSpPr>
        <p:spPr>
          <a:xfrm>
            <a:off x="1133463" y="5412352"/>
            <a:ext cx="564775" cy="564775"/>
          </a:xfrm>
          <a:prstGeom prst="ellipse">
            <a:avLst/>
          </a:prstGeom>
          <a:solidFill>
            <a:srgbClr val="800000"/>
          </a:solidFill>
          <a:ln w="38100" cmpd="sng">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Verdana" panose="020B0604030504040204" pitchFamily="34" charset="0"/>
            </a:endParaRPr>
          </a:p>
        </p:txBody>
      </p:sp>
      <p:sp>
        <p:nvSpPr>
          <p:cNvPr id="39" name="Oval 38"/>
          <p:cNvSpPr/>
          <p:nvPr/>
        </p:nvSpPr>
        <p:spPr>
          <a:xfrm>
            <a:off x="2697437" y="5412352"/>
            <a:ext cx="564775" cy="564775"/>
          </a:xfrm>
          <a:prstGeom prst="ellipse">
            <a:avLst/>
          </a:prstGeom>
          <a:solidFill>
            <a:srgbClr val="FF6600"/>
          </a:solidFill>
          <a:ln w="38100" cmpd="sng">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Verdana" panose="020B0604030504040204" pitchFamily="34" charset="0"/>
            </a:endParaRPr>
          </a:p>
        </p:txBody>
      </p:sp>
      <p:sp>
        <p:nvSpPr>
          <p:cNvPr id="40" name="Oval 39"/>
          <p:cNvSpPr/>
          <p:nvPr/>
        </p:nvSpPr>
        <p:spPr>
          <a:xfrm>
            <a:off x="4261411" y="5412352"/>
            <a:ext cx="564775" cy="564775"/>
          </a:xfrm>
          <a:prstGeom prst="ellipse">
            <a:avLst/>
          </a:prstGeom>
          <a:solidFill>
            <a:srgbClr val="FFFF00"/>
          </a:solidFill>
          <a:ln w="38100" cmpd="sng">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Verdana" panose="020B0604030504040204" pitchFamily="34" charset="0"/>
            </a:endParaRPr>
          </a:p>
        </p:txBody>
      </p:sp>
      <p:sp>
        <p:nvSpPr>
          <p:cNvPr id="41" name="Oval 40"/>
          <p:cNvSpPr/>
          <p:nvPr/>
        </p:nvSpPr>
        <p:spPr>
          <a:xfrm>
            <a:off x="5825385" y="5412352"/>
            <a:ext cx="564775" cy="564775"/>
          </a:xfrm>
          <a:prstGeom prst="ellipse">
            <a:avLst/>
          </a:prstGeom>
          <a:solidFill>
            <a:srgbClr val="008000"/>
          </a:solidFill>
          <a:ln w="38100" cmpd="sng">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Verdana" panose="020B0604030504040204" pitchFamily="34" charset="0"/>
            </a:endParaRPr>
          </a:p>
        </p:txBody>
      </p:sp>
      <p:sp>
        <p:nvSpPr>
          <p:cNvPr id="42" name="Oval 41"/>
          <p:cNvSpPr/>
          <p:nvPr/>
        </p:nvSpPr>
        <p:spPr>
          <a:xfrm>
            <a:off x="7389359" y="5412352"/>
            <a:ext cx="564775" cy="564775"/>
          </a:xfrm>
          <a:prstGeom prst="ellipse">
            <a:avLst/>
          </a:prstGeom>
          <a:solidFill>
            <a:srgbClr val="0000FF"/>
          </a:solidFill>
          <a:ln w="38100" cmpd="sng">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Verdana" panose="020B0604030504040204" pitchFamily="34" charset="0"/>
            </a:endParaRPr>
          </a:p>
        </p:txBody>
      </p:sp>
      <p:sp>
        <p:nvSpPr>
          <p:cNvPr id="43" name="Oval 42"/>
          <p:cNvSpPr/>
          <p:nvPr/>
        </p:nvSpPr>
        <p:spPr>
          <a:xfrm>
            <a:off x="8953333" y="5412352"/>
            <a:ext cx="564775" cy="564775"/>
          </a:xfrm>
          <a:prstGeom prst="ellipse">
            <a:avLst/>
          </a:prstGeom>
          <a:solidFill>
            <a:srgbClr val="000090"/>
          </a:solidFill>
          <a:ln w="38100" cmpd="sng">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Verdana" panose="020B0604030504040204" pitchFamily="34" charset="0"/>
            </a:endParaRPr>
          </a:p>
        </p:txBody>
      </p:sp>
      <p:sp>
        <p:nvSpPr>
          <p:cNvPr id="44" name="Oval 43"/>
          <p:cNvSpPr/>
          <p:nvPr/>
        </p:nvSpPr>
        <p:spPr>
          <a:xfrm>
            <a:off x="10517306" y="5412352"/>
            <a:ext cx="564775" cy="564775"/>
          </a:xfrm>
          <a:prstGeom prst="ellipse">
            <a:avLst/>
          </a:prstGeom>
          <a:solidFill>
            <a:srgbClr val="660066"/>
          </a:solidFill>
          <a:ln w="38100" cmpd="sng">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Verdana" panose="020B0604030504040204" pitchFamily="34" charset="0"/>
            </a:endParaRPr>
          </a:p>
        </p:txBody>
      </p:sp>
    </p:spTree>
    <p:extLst>
      <p:ext uri="{BB962C8B-B14F-4D97-AF65-F5344CB8AC3E}">
        <p14:creationId xmlns:p14="http://schemas.microsoft.com/office/powerpoint/2010/main" val="2929554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solidFill>
                  <a:srgbClr val="3F2A56"/>
                </a:solidFill>
                <a:latin typeface="Verdana" panose="020B0604030504040204" pitchFamily="34" charset="0"/>
                <a:ea typeface="Verdana" panose="020B0604030504040204" pitchFamily="34" charset="0"/>
                <a:cs typeface="Verdana" panose="020B0604030504040204" pitchFamily="34" charset="0"/>
              </a:rPr>
              <a:t>The Market Size</a:t>
            </a:r>
          </a:p>
        </p:txBody>
      </p:sp>
      <p:sp>
        <p:nvSpPr>
          <p:cNvPr id="3" name="Text Placeholder 2"/>
          <p:cNvSpPr>
            <a:spLocks noGrp="1"/>
          </p:cNvSpPr>
          <p:nvPr>
            <p:ph type="body" sz="quarter" idx="11"/>
          </p:nvPr>
        </p:nvSpPr>
        <p:spPr>
          <a:xfrm>
            <a:off x="838200" y="1690688"/>
            <a:ext cx="6270501" cy="4021209"/>
          </a:xfrm>
        </p:spPr>
        <p:txBody>
          <a:bodyPr>
            <a:noAutofit/>
          </a:bodyPr>
          <a:lstStyle/>
          <a:p>
            <a:pPr marL="236538" indent="-236538">
              <a:buSzPct val="120000"/>
              <a:buFont typeface="Arial" charset="0"/>
              <a:buChar char="•"/>
            </a:pPr>
            <a:r>
              <a:rPr lang="en-US" sz="2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“Cultural change” is emerging in the global attitude toward stress and mental health</a:t>
            </a:r>
          </a:p>
          <a:p>
            <a:pPr marL="236538" indent="-236538">
              <a:buSzPct val="120000"/>
              <a:buFont typeface="Arial" charset="0"/>
              <a:buChar char="•"/>
            </a:pPr>
            <a:r>
              <a:rPr lang="en-US" sz="2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Over the next 10-20 years there will be no bigger focus in the natural nutrition or pharmaceutical industries, than brain health and mental wellness </a:t>
            </a:r>
            <a:r>
              <a:rPr lang="en-US" sz="2400" b="1"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($1 Trillion)</a:t>
            </a:r>
          </a:p>
          <a:p>
            <a:pPr marL="236538" indent="-236538">
              <a:buSzPct val="120000"/>
              <a:buFont typeface="Arial" charset="0"/>
              <a:buChar char="•"/>
            </a:pPr>
            <a:r>
              <a:rPr lang="en-US" sz="2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A massive scientific shift</a:t>
            </a:r>
          </a:p>
        </p:txBody>
      </p:sp>
      <p:sp>
        <p:nvSpPr>
          <p:cNvPr id="4" name="Rectangle 3"/>
          <p:cNvSpPr/>
          <p:nvPr/>
        </p:nvSpPr>
        <p:spPr>
          <a:xfrm>
            <a:off x="838200" y="5486400"/>
            <a:ext cx="5193632" cy="609313"/>
          </a:xfrm>
          <a:prstGeom prst="rect">
            <a:avLst/>
          </a:prstGeom>
          <a:solidFill>
            <a:srgbClr val="3F2A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latin typeface="Verdana" panose="020B0604030504040204" pitchFamily="34" charset="0"/>
                <a:ea typeface="Verdana" panose="020B0604030504040204" pitchFamily="34" charset="0"/>
                <a:cs typeface="Verdana" panose="020B0604030504040204" pitchFamily="34" charset="0"/>
              </a:rPr>
              <a:t>TIMING IS EVERYTHING! </a:t>
            </a:r>
          </a:p>
        </p:txBody>
      </p:sp>
      <p:pic>
        <p:nvPicPr>
          <p:cNvPr id="10" name="Picture 9">
            <a:extLst>
              <a:ext uri="{FF2B5EF4-FFF2-40B4-BE49-F238E27FC236}">
                <a16:creationId xmlns:a16="http://schemas.microsoft.com/office/drawing/2014/main" id="{C04CB712-E4E3-EC43-B4EF-3AE850BA63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64679" y="1146103"/>
            <a:ext cx="4949610" cy="4949610"/>
          </a:xfrm>
          <a:prstGeom prst="rect">
            <a:avLst/>
          </a:prstGeom>
        </p:spPr>
      </p:pic>
    </p:spTree>
    <p:extLst>
      <p:ext uri="{BB962C8B-B14F-4D97-AF65-F5344CB8AC3E}">
        <p14:creationId xmlns:p14="http://schemas.microsoft.com/office/powerpoint/2010/main" val="725187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91759DC-835B-4047-B6CD-2111EB8659A1}"/>
              </a:ext>
            </a:extLst>
          </p:cNvPr>
          <p:cNvPicPr>
            <a:picLocks noChangeAspect="1"/>
          </p:cNvPicPr>
          <p:nvPr/>
        </p:nvPicPr>
        <p:blipFill>
          <a:blip r:embed="rId3" cstate="screen">
            <a:alphaModFix amt="35000"/>
            <a:extLst>
              <a:ext uri="{BEBA8EAE-BF5A-486C-A8C5-ECC9F3942E4B}">
                <a14:imgProps xmlns:a14="http://schemas.microsoft.com/office/drawing/2010/main">
                  <a14:imgLayer r:embed="rId4">
                    <a14:imgEffect>
                      <a14:saturation sat="300000"/>
                    </a14:imgEffect>
                  </a14:imgLayer>
                </a14:imgProps>
              </a:ext>
              <a:ext uri="{28A0092B-C50C-407E-A947-70E740481C1C}">
                <a14:useLocalDpi xmlns:a14="http://schemas.microsoft.com/office/drawing/2010/main"/>
              </a:ext>
            </a:extLst>
          </a:blip>
          <a:stretch>
            <a:fillRect/>
          </a:stretch>
        </p:blipFill>
        <p:spPr>
          <a:xfrm rot="2160000">
            <a:off x="646614" y="153624"/>
            <a:ext cx="6715966" cy="6355299"/>
          </a:xfrm>
          <a:prstGeom prst="rect">
            <a:avLst/>
          </a:prstGeom>
        </p:spPr>
      </p:pic>
      <p:grpSp>
        <p:nvGrpSpPr>
          <p:cNvPr id="3" name="Group 2">
            <a:extLst>
              <a:ext uri="{FF2B5EF4-FFF2-40B4-BE49-F238E27FC236}">
                <a16:creationId xmlns:a16="http://schemas.microsoft.com/office/drawing/2014/main" id="{3BE5E787-E1C0-734C-AC4E-2A092BD6530E}"/>
              </a:ext>
            </a:extLst>
          </p:cNvPr>
          <p:cNvGrpSpPr/>
          <p:nvPr/>
        </p:nvGrpSpPr>
        <p:grpSpPr>
          <a:xfrm>
            <a:off x="4444859" y="775354"/>
            <a:ext cx="1669667" cy="1616734"/>
            <a:chOff x="148435" y="1259635"/>
            <a:chExt cx="2660232" cy="2194763"/>
          </a:xfrm>
        </p:grpSpPr>
        <p:sp>
          <p:nvSpPr>
            <p:cNvPr id="4" name="Oval 3">
              <a:extLst>
                <a:ext uri="{FF2B5EF4-FFF2-40B4-BE49-F238E27FC236}">
                  <a16:creationId xmlns:a16="http://schemas.microsoft.com/office/drawing/2014/main" id="{A3DDEAC9-78A5-C345-B417-ED94BD0E3264}"/>
                </a:ext>
              </a:extLst>
            </p:cNvPr>
            <p:cNvSpPr/>
            <p:nvPr/>
          </p:nvSpPr>
          <p:spPr>
            <a:xfrm>
              <a:off x="148435" y="1259635"/>
              <a:ext cx="2660232" cy="2194763"/>
            </a:xfrm>
            <a:prstGeom prst="ellipse">
              <a:avLst/>
            </a:prstGeom>
            <a:blipFill rotWithShape="1">
              <a:blip r:embed="rId5" cstate="email">
                <a:extLst>
                  <a:ext uri="{28A0092B-C50C-407E-A947-70E740481C1C}">
                    <a14:useLocalDpi xmlns:a14="http://schemas.microsoft.com/office/drawing/2010/main"/>
                  </a:ext>
                </a:extLst>
              </a:blip>
              <a:stretch>
                <a:fillRect/>
              </a:stretch>
            </a:blipFill>
            <a:ln>
              <a:solidFill>
                <a:srgbClr val="604A7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a:solidFill>
                  <a:prstClr val="white"/>
                </a:solidFill>
                <a:latin typeface="Verdana" panose="020B0604030504040204" pitchFamily="34" charset="0"/>
                <a:ea typeface="Verdana" panose="020B0604030504040204" pitchFamily="34" charset="0"/>
                <a:cs typeface="Verdana" panose="020B0604030504040204" pitchFamily="34" charset="0"/>
              </a:endParaRPr>
            </a:p>
          </p:txBody>
        </p:sp>
        <p:sp>
          <p:nvSpPr>
            <p:cNvPr id="5" name="TextBox 4">
              <a:extLst>
                <a:ext uri="{FF2B5EF4-FFF2-40B4-BE49-F238E27FC236}">
                  <a16:creationId xmlns:a16="http://schemas.microsoft.com/office/drawing/2014/main" id="{B32AFFAA-E351-8F41-9EF6-B90A6BC826D0}"/>
                </a:ext>
              </a:extLst>
            </p:cNvPr>
            <p:cNvSpPr txBox="1"/>
            <p:nvPr/>
          </p:nvSpPr>
          <p:spPr>
            <a:xfrm>
              <a:off x="318325" y="1860727"/>
              <a:ext cx="2416187" cy="877413"/>
            </a:xfrm>
            <a:prstGeom prst="rect">
              <a:avLst/>
            </a:prstGeom>
            <a:noFill/>
          </p:spPr>
          <p:txBody>
            <a:bodyPr wrap="square" rtlCol="0">
              <a:spAutoFit/>
            </a:bodyPr>
            <a:lstStyle/>
            <a:p>
              <a:pPr algn="ctr"/>
              <a:r>
                <a:rPr lang="en-US" b="1" dirty="0">
                  <a:solidFill>
                    <a:srgbClr val="604A7B"/>
                  </a:solidFill>
                  <a:latin typeface="Verdana" panose="020B0604030504040204" pitchFamily="34" charset="0"/>
                  <a:ea typeface="Verdana" panose="020B0604030504040204" pitchFamily="34" charset="0"/>
                  <a:cs typeface="Verdana" panose="020B0604030504040204" pitchFamily="34" charset="0"/>
                </a:rPr>
                <a:t>MASSIVE NEED</a:t>
              </a:r>
            </a:p>
          </p:txBody>
        </p:sp>
      </p:grpSp>
      <p:grpSp>
        <p:nvGrpSpPr>
          <p:cNvPr id="6" name="Group 5">
            <a:extLst>
              <a:ext uri="{FF2B5EF4-FFF2-40B4-BE49-F238E27FC236}">
                <a16:creationId xmlns:a16="http://schemas.microsoft.com/office/drawing/2014/main" id="{515BA6BF-AFE3-1440-99C7-4D5D5AB6743F}"/>
              </a:ext>
            </a:extLst>
          </p:cNvPr>
          <p:cNvGrpSpPr/>
          <p:nvPr/>
        </p:nvGrpSpPr>
        <p:grpSpPr>
          <a:xfrm>
            <a:off x="5366491" y="3461657"/>
            <a:ext cx="1669667" cy="1616734"/>
            <a:chOff x="148435" y="1259635"/>
            <a:chExt cx="2660232" cy="2194763"/>
          </a:xfrm>
        </p:grpSpPr>
        <p:sp>
          <p:nvSpPr>
            <p:cNvPr id="7" name="Oval 6">
              <a:extLst>
                <a:ext uri="{FF2B5EF4-FFF2-40B4-BE49-F238E27FC236}">
                  <a16:creationId xmlns:a16="http://schemas.microsoft.com/office/drawing/2014/main" id="{6B7D809E-84EB-704A-9D4F-B9E6C2C2282A}"/>
                </a:ext>
              </a:extLst>
            </p:cNvPr>
            <p:cNvSpPr/>
            <p:nvPr/>
          </p:nvSpPr>
          <p:spPr>
            <a:xfrm>
              <a:off x="148435" y="1259635"/>
              <a:ext cx="2660232" cy="2194763"/>
            </a:xfrm>
            <a:prstGeom prst="ellipse">
              <a:avLst/>
            </a:prstGeom>
            <a:blipFill rotWithShape="1">
              <a:blip r:embed="rId5" cstate="email">
                <a:extLst>
                  <a:ext uri="{28A0092B-C50C-407E-A947-70E740481C1C}">
                    <a14:useLocalDpi xmlns:a14="http://schemas.microsoft.com/office/drawing/2010/main"/>
                  </a:ext>
                </a:extLst>
              </a:blip>
              <a:stretch>
                <a:fillRect/>
              </a:stretch>
            </a:blipFill>
            <a:ln>
              <a:solidFill>
                <a:srgbClr val="604A7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a:solidFill>
                  <a:prstClr val="white"/>
                </a:solidFill>
                <a:latin typeface="Verdana" panose="020B0604030504040204" pitchFamily="34" charset="0"/>
                <a:ea typeface="Verdana" panose="020B0604030504040204" pitchFamily="34" charset="0"/>
                <a:cs typeface="Verdana" panose="020B0604030504040204" pitchFamily="34" charset="0"/>
              </a:endParaRPr>
            </a:p>
          </p:txBody>
        </p:sp>
        <p:sp>
          <p:nvSpPr>
            <p:cNvPr id="8" name="TextBox 7">
              <a:extLst>
                <a:ext uri="{FF2B5EF4-FFF2-40B4-BE49-F238E27FC236}">
                  <a16:creationId xmlns:a16="http://schemas.microsoft.com/office/drawing/2014/main" id="{60E2247C-8CB2-0D47-8013-1E308B9B88EC}"/>
                </a:ext>
              </a:extLst>
            </p:cNvPr>
            <p:cNvSpPr txBox="1"/>
            <p:nvPr/>
          </p:nvSpPr>
          <p:spPr>
            <a:xfrm>
              <a:off x="353357" y="1908418"/>
              <a:ext cx="2416187" cy="877413"/>
            </a:xfrm>
            <a:prstGeom prst="rect">
              <a:avLst/>
            </a:prstGeom>
            <a:noFill/>
          </p:spPr>
          <p:txBody>
            <a:bodyPr wrap="square" rtlCol="0">
              <a:spAutoFit/>
            </a:bodyPr>
            <a:lstStyle/>
            <a:p>
              <a:pPr algn="ctr"/>
              <a:r>
                <a:rPr lang="en-US" b="1" dirty="0">
                  <a:solidFill>
                    <a:srgbClr val="604A7B"/>
                  </a:solidFill>
                  <a:latin typeface="Verdana" panose="020B0604030504040204" pitchFamily="34" charset="0"/>
                  <a:ea typeface="Verdana" panose="020B0604030504040204" pitchFamily="34" charset="0"/>
                  <a:cs typeface="Verdana" panose="020B0604030504040204" pitchFamily="34" charset="0"/>
                </a:rPr>
                <a:t>SOCIAL SHIFT</a:t>
              </a:r>
            </a:p>
          </p:txBody>
        </p:sp>
      </p:grpSp>
      <p:grpSp>
        <p:nvGrpSpPr>
          <p:cNvPr id="9" name="Group 8">
            <a:extLst>
              <a:ext uri="{FF2B5EF4-FFF2-40B4-BE49-F238E27FC236}">
                <a16:creationId xmlns:a16="http://schemas.microsoft.com/office/drawing/2014/main" id="{F9268B62-82E3-7C4E-99FF-F0D78F48F45D}"/>
              </a:ext>
            </a:extLst>
          </p:cNvPr>
          <p:cNvGrpSpPr/>
          <p:nvPr/>
        </p:nvGrpSpPr>
        <p:grpSpPr>
          <a:xfrm>
            <a:off x="3049378" y="5116559"/>
            <a:ext cx="1669667" cy="1616734"/>
            <a:chOff x="148435" y="1259635"/>
            <a:chExt cx="2660232" cy="2194763"/>
          </a:xfrm>
        </p:grpSpPr>
        <p:sp>
          <p:nvSpPr>
            <p:cNvPr id="10" name="Oval 9">
              <a:extLst>
                <a:ext uri="{FF2B5EF4-FFF2-40B4-BE49-F238E27FC236}">
                  <a16:creationId xmlns:a16="http://schemas.microsoft.com/office/drawing/2014/main" id="{DC3E1AF8-A414-F445-A1BA-5EA016833D4F}"/>
                </a:ext>
              </a:extLst>
            </p:cNvPr>
            <p:cNvSpPr/>
            <p:nvPr/>
          </p:nvSpPr>
          <p:spPr>
            <a:xfrm>
              <a:off x="148435" y="1259635"/>
              <a:ext cx="2660232" cy="2194763"/>
            </a:xfrm>
            <a:prstGeom prst="ellipse">
              <a:avLst/>
            </a:prstGeom>
            <a:blipFill rotWithShape="1">
              <a:blip r:embed="rId5" cstate="email">
                <a:extLst>
                  <a:ext uri="{28A0092B-C50C-407E-A947-70E740481C1C}">
                    <a14:useLocalDpi xmlns:a14="http://schemas.microsoft.com/office/drawing/2010/main"/>
                  </a:ext>
                </a:extLst>
              </a:blip>
              <a:stretch>
                <a:fillRect/>
              </a:stretch>
            </a:blipFill>
            <a:ln>
              <a:solidFill>
                <a:srgbClr val="604A7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a:solidFill>
                  <a:prstClr val="white"/>
                </a:solidFill>
                <a:latin typeface="Verdana" panose="020B0604030504040204" pitchFamily="34" charset="0"/>
                <a:ea typeface="Verdana" panose="020B0604030504040204" pitchFamily="34" charset="0"/>
                <a:cs typeface="Verdana" panose="020B0604030504040204" pitchFamily="34" charset="0"/>
              </a:endParaRPr>
            </a:p>
          </p:txBody>
        </p:sp>
        <p:sp>
          <p:nvSpPr>
            <p:cNvPr id="11" name="TextBox 10">
              <a:extLst>
                <a:ext uri="{FF2B5EF4-FFF2-40B4-BE49-F238E27FC236}">
                  <a16:creationId xmlns:a16="http://schemas.microsoft.com/office/drawing/2014/main" id="{CCE09255-1372-324B-A786-82B3EA97BA15}"/>
                </a:ext>
              </a:extLst>
            </p:cNvPr>
            <p:cNvSpPr txBox="1"/>
            <p:nvPr/>
          </p:nvSpPr>
          <p:spPr>
            <a:xfrm>
              <a:off x="270456" y="1913058"/>
              <a:ext cx="2416187" cy="877413"/>
            </a:xfrm>
            <a:prstGeom prst="rect">
              <a:avLst/>
            </a:prstGeom>
            <a:noFill/>
          </p:spPr>
          <p:txBody>
            <a:bodyPr wrap="square" rtlCol="0">
              <a:spAutoFit/>
            </a:bodyPr>
            <a:lstStyle/>
            <a:p>
              <a:pPr algn="ctr"/>
              <a:r>
                <a:rPr lang="en-US" b="1" dirty="0">
                  <a:solidFill>
                    <a:srgbClr val="604A7B"/>
                  </a:solidFill>
                  <a:latin typeface="Verdana" panose="020B0604030504040204" pitchFamily="34" charset="0"/>
                  <a:ea typeface="Verdana" panose="020B0604030504040204" pitchFamily="34" charset="0"/>
                  <a:cs typeface="Verdana" panose="020B0604030504040204" pitchFamily="34" charset="0"/>
                </a:rPr>
                <a:t>NEW ERA SCIENCE</a:t>
              </a:r>
            </a:p>
          </p:txBody>
        </p:sp>
      </p:grpSp>
      <p:grpSp>
        <p:nvGrpSpPr>
          <p:cNvPr id="12" name="Group 11">
            <a:extLst>
              <a:ext uri="{FF2B5EF4-FFF2-40B4-BE49-F238E27FC236}">
                <a16:creationId xmlns:a16="http://schemas.microsoft.com/office/drawing/2014/main" id="{F34786C4-EFC0-CF47-A7D2-571C738E03B4}"/>
              </a:ext>
            </a:extLst>
          </p:cNvPr>
          <p:cNvGrpSpPr/>
          <p:nvPr/>
        </p:nvGrpSpPr>
        <p:grpSpPr>
          <a:xfrm>
            <a:off x="723656" y="3429000"/>
            <a:ext cx="1669667" cy="1616734"/>
            <a:chOff x="148435" y="1259635"/>
            <a:chExt cx="2660232" cy="2194763"/>
          </a:xfrm>
        </p:grpSpPr>
        <p:sp>
          <p:nvSpPr>
            <p:cNvPr id="13" name="Oval 12">
              <a:extLst>
                <a:ext uri="{FF2B5EF4-FFF2-40B4-BE49-F238E27FC236}">
                  <a16:creationId xmlns:a16="http://schemas.microsoft.com/office/drawing/2014/main" id="{09FBB896-6095-5740-8859-35BDC345B6A5}"/>
                </a:ext>
              </a:extLst>
            </p:cNvPr>
            <p:cNvSpPr/>
            <p:nvPr/>
          </p:nvSpPr>
          <p:spPr>
            <a:xfrm>
              <a:off x="148435" y="1259635"/>
              <a:ext cx="2660232" cy="2194763"/>
            </a:xfrm>
            <a:prstGeom prst="ellipse">
              <a:avLst/>
            </a:prstGeom>
            <a:blipFill rotWithShape="1">
              <a:blip r:embed="rId5" cstate="email">
                <a:extLst>
                  <a:ext uri="{28A0092B-C50C-407E-A947-70E740481C1C}">
                    <a14:useLocalDpi xmlns:a14="http://schemas.microsoft.com/office/drawing/2010/main"/>
                  </a:ext>
                </a:extLst>
              </a:blip>
              <a:stretch>
                <a:fillRect/>
              </a:stretch>
            </a:blipFill>
            <a:ln>
              <a:solidFill>
                <a:srgbClr val="604A7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a:solidFill>
                  <a:prstClr val="white"/>
                </a:solidFill>
                <a:latin typeface="Verdana" panose="020B0604030504040204" pitchFamily="34" charset="0"/>
                <a:ea typeface="Verdana" panose="020B0604030504040204" pitchFamily="34" charset="0"/>
                <a:cs typeface="Verdana" panose="020B0604030504040204" pitchFamily="34" charset="0"/>
              </a:endParaRPr>
            </a:p>
          </p:txBody>
        </p:sp>
        <p:sp>
          <p:nvSpPr>
            <p:cNvPr id="14" name="TextBox 13">
              <a:extLst>
                <a:ext uri="{FF2B5EF4-FFF2-40B4-BE49-F238E27FC236}">
                  <a16:creationId xmlns:a16="http://schemas.microsoft.com/office/drawing/2014/main" id="{A97ACF47-F1D8-3A41-9E46-34D689DD5E53}"/>
                </a:ext>
              </a:extLst>
            </p:cNvPr>
            <p:cNvSpPr txBox="1"/>
            <p:nvPr/>
          </p:nvSpPr>
          <p:spPr>
            <a:xfrm>
              <a:off x="196201" y="1876529"/>
              <a:ext cx="2594243" cy="877413"/>
            </a:xfrm>
            <a:prstGeom prst="rect">
              <a:avLst/>
            </a:prstGeom>
            <a:noFill/>
          </p:spPr>
          <p:txBody>
            <a:bodyPr wrap="square" rtlCol="0">
              <a:spAutoFit/>
            </a:bodyPr>
            <a:lstStyle/>
            <a:p>
              <a:pPr algn="ctr"/>
              <a:r>
                <a:rPr lang="en-US" b="1" dirty="0">
                  <a:solidFill>
                    <a:srgbClr val="604A7B"/>
                  </a:solidFill>
                  <a:latin typeface="Verdana" panose="020B0604030504040204" pitchFamily="34" charset="0"/>
                  <a:ea typeface="Verdana" panose="020B0604030504040204" pitchFamily="34" charset="0"/>
                  <a:cs typeface="Verdana" panose="020B0604030504040204" pitchFamily="34" charset="0"/>
                </a:rPr>
                <a:t>UNIQUE PRODUCTS</a:t>
              </a:r>
            </a:p>
          </p:txBody>
        </p:sp>
      </p:grpSp>
      <p:grpSp>
        <p:nvGrpSpPr>
          <p:cNvPr id="15" name="Group 14">
            <a:extLst>
              <a:ext uri="{FF2B5EF4-FFF2-40B4-BE49-F238E27FC236}">
                <a16:creationId xmlns:a16="http://schemas.microsoft.com/office/drawing/2014/main" id="{08538DF8-05BC-5B43-890E-624AA9A54F2A}"/>
              </a:ext>
            </a:extLst>
          </p:cNvPr>
          <p:cNvGrpSpPr/>
          <p:nvPr/>
        </p:nvGrpSpPr>
        <p:grpSpPr>
          <a:xfrm>
            <a:off x="1618292" y="729317"/>
            <a:ext cx="1669667" cy="1616734"/>
            <a:chOff x="148435" y="1259635"/>
            <a:chExt cx="2660232" cy="2194763"/>
          </a:xfrm>
        </p:grpSpPr>
        <p:sp>
          <p:nvSpPr>
            <p:cNvPr id="16" name="Oval 15">
              <a:extLst>
                <a:ext uri="{FF2B5EF4-FFF2-40B4-BE49-F238E27FC236}">
                  <a16:creationId xmlns:a16="http://schemas.microsoft.com/office/drawing/2014/main" id="{60B2CA1B-3960-4941-9E07-0F07EFF093AE}"/>
                </a:ext>
              </a:extLst>
            </p:cNvPr>
            <p:cNvSpPr/>
            <p:nvPr/>
          </p:nvSpPr>
          <p:spPr>
            <a:xfrm>
              <a:off x="148435" y="1259635"/>
              <a:ext cx="2660232" cy="2194763"/>
            </a:xfrm>
            <a:prstGeom prst="ellipse">
              <a:avLst/>
            </a:prstGeom>
            <a:blipFill rotWithShape="1">
              <a:blip r:embed="rId5" cstate="email">
                <a:extLst>
                  <a:ext uri="{28A0092B-C50C-407E-A947-70E740481C1C}">
                    <a14:useLocalDpi xmlns:a14="http://schemas.microsoft.com/office/drawing/2010/main"/>
                  </a:ext>
                </a:extLst>
              </a:blip>
              <a:stretch>
                <a:fillRect/>
              </a:stretch>
            </a:blipFill>
            <a:ln>
              <a:solidFill>
                <a:srgbClr val="604A7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a:solidFill>
                  <a:prstClr val="white"/>
                </a:solidFill>
                <a:latin typeface="Verdana" panose="020B0604030504040204" pitchFamily="34" charset="0"/>
                <a:ea typeface="Verdana" panose="020B0604030504040204" pitchFamily="34" charset="0"/>
                <a:cs typeface="Verdana" panose="020B0604030504040204" pitchFamily="34" charset="0"/>
              </a:endParaRPr>
            </a:p>
          </p:txBody>
        </p:sp>
        <p:sp>
          <p:nvSpPr>
            <p:cNvPr id="17" name="TextBox 16">
              <a:extLst>
                <a:ext uri="{FF2B5EF4-FFF2-40B4-BE49-F238E27FC236}">
                  <a16:creationId xmlns:a16="http://schemas.microsoft.com/office/drawing/2014/main" id="{AFC51D89-B84F-B04A-803E-A92467B9CAED}"/>
                </a:ext>
              </a:extLst>
            </p:cNvPr>
            <p:cNvSpPr txBox="1"/>
            <p:nvPr/>
          </p:nvSpPr>
          <p:spPr>
            <a:xfrm>
              <a:off x="262021" y="1876529"/>
              <a:ext cx="2416187" cy="877413"/>
            </a:xfrm>
            <a:prstGeom prst="rect">
              <a:avLst/>
            </a:prstGeom>
            <a:noFill/>
          </p:spPr>
          <p:txBody>
            <a:bodyPr wrap="square" rtlCol="0">
              <a:spAutoFit/>
            </a:bodyPr>
            <a:lstStyle/>
            <a:p>
              <a:pPr algn="ctr"/>
              <a:r>
                <a:rPr lang="en-US" b="1" dirty="0">
                  <a:solidFill>
                    <a:srgbClr val="604A7B"/>
                  </a:solidFill>
                  <a:latin typeface="Verdana" panose="020B0604030504040204" pitchFamily="34" charset="0"/>
                  <a:ea typeface="Verdana" panose="020B0604030504040204" pitchFamily="34" charset="0"/>
                  <a:cs typeface="Verdana" panose="020B0604030504040204" pitchFamily="34" charset="0"/>
                </a:rPr>
                <a:t>GROWTH COMPANY</a:t>
              </a:r>
            </a:p>
          </p:txBody>
        </p:sp>
      </p:grpSp>
      <p:grpSp>
        <p:nvGrpSpPr>
          <p:cNvPr id="18" name="Group 17">
            <a:extLst>
              <a:ext uri="{FF2B5EF4-FFF2-40B4-BE49-F238E27FC236}">
                <a16:creationId xmlns:a16="http://schemas.microsoft.com/office/drawing/2014/main" id="{383EDBEF-9837-FC4E-A42D-0788A71707B2}"/>
              </a:ext>
            </a:extLst>
          </p:cNvPr>
          <p:cNvGrpSpPr/>
          <p:nvPr/>
        </p:nvGrpSpPr>
        <p:grpSpPr>
          <a:xfrm>
            <a:off x="2536436" y="2210913"/>
            <a:ext cx="2379933" cy="2278454"/>
            <a:chOff x="148435" y="1259635"/>
            <a:chExt cx="2660232" cy="2194763"/>
          </a:xfrm>
        </p:grpSpPr>
        <p:sp>
          <p:nvSpPr>
            <p:cNvPr id="19" name="Oval 18">
              <a:extLst>
                <a:ext uri="{FF2B5EF4-FFF2-40B4-BE49-F238E27FC236}">
                  <a16:creationId xmlns:a16="http://schemas.microsoft.com/office/drawing/2014/main" id="{95CDB1D3-FE92-DE46-81F2-64CC011E60D0}"/>
                </a:ext>
              </a:extLst>
            </p:cNvPr>
            <p:cNvSpPr/>
            <p:nvPr/>
          </p:nvSpPr>
          <p:spPr>
            <a:xfrm>
              <a:off x="148435" y="1259635"/>
              <a:ext cx="2660232" cy="2194763"/>
            </a:xfrm>
            <a:prstGeom prst="ellipse">
              <a:avLst/>
            </a:prstGeom>
            <a:blipFill rotWithShape="1">
              <a:blip r:embed="rId6" cstate="email">
                <a:extLst>
                  <a:ext uri="{28A0092B-C50C-407E-A947-70E740481C1C}">
                    <a14:useLocalDpi xmlns:a14="http://schemas.microsoft.com/office/drawing/2010/main"/>
                  </a:ext>
                </a:extLst>
              </a:blip>
              <a:stretch>
                <a:fillRect/>
              </a:stretch>
            </a:blipFill>
            <a:ln>
              <a:solidFill>
                <a:srgbClr val="604A7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a:solidFill>
                  <a:prstClr val="white"/>
                </a:solidFill>
                <a:latin typeface="Verdana" panose="020B0604030504040204" pitchFamily="34" charset="0"/>
                <a:ea typeface="Verdana" panose="020B0604030504040204" pitchFamily="34" charset="0"/>
                <a:cs typeface="Verdana" panose="020B0604030504040204" pitchFamily="34" charset="0"/>
              </a:endParaRPr>
            </a:p>
          </p:txBody>
        </p:sp>
        <p:sp>
          <p:nvSpPr>
            <p:cNvPr id="20" name="TextBox 19">
              <a:extLst>
                <a:ext uri="{FF2B5EF4-FFF2-40B4-BE49-F238E27FC236}">
                  <a16:creationId xmlns:a16="http://schemas.microsoft.com/office/drawing/2014/main" id="{EE9BFB54-A685-3E4F-8713-3958D4539A93}"/>
                </a:ext>
              </a:extLst>
            </p:cNvPr>
            <p:cNvSpPr txBox="1"/>
            <p:nvPr/>
          </p:nvSpPr>
          <p:spPr>
            <a:xfrm>
              <a:off x="270457" y="1652896"/>
              <a:ext cx="2416187" cy="1334122"/>
            </a:xfrm>
            <a:prstGeom prst="rect">
              <a:avLst/>
            </a:prstGeom>
            <a:noFill/>
          </p:spPr>
          <p:txBody>
            <a:bodyPr wrap="square" rtlCol="0">
              <a:spAutoFit/>
            </a:bodyPr>
            <a:lstStyle/>
            <a:p>
              <a:pPr algn="ctr"/>
              <a:r>
                <a:rPr lang="en-US" sz="2800" b="1" i="1" dirty="0">
                  <a:solidFill>
                    <a:srgbClr val="604A7B"/>
                  </a:solidFill>
                  <a:latin typeface="Verdana" panose="020B0604030504040204" pitchFamily="34" charset="0"/>
                  <a:ea typeface="Verdana" panose="020B0604030504040204" pitchFamily="34" charset="0"/>
                  <a:cs typeface="Verdana" panose="020B0604030504040204" pitchFamily="34" charset="0"/>
                </a:rPr>
                <a:t>TIMING</a:t>
              </a:r>
            </a:p>
            <a:p>
              <a:pPr algn="ctr"/>
              <a:r>
                <a:rPr lang="en-US" sz="2800" b="1" i="1" dirty="0">
                  <a:solidFill>
                    <a:srgbClr val="604A7B"/>
                  </a:solidFill>
                  <a:latin typeface="Verdana" panose="020B0604030504040204" pitchFamily="34" charset="0"/>
                  <a:ea typeface="Verdana" panose="020B0604030504040204" pitchFamily="34" charset="0"/>
                  <a:cs typeface="Verdana" panose="020B0604030504040204" pitchFamily="34" charset="0"/>
                </a:rPr>
                <a:t>TIMING</a:t>
              </a:r>
            </a:p>
            <a:p>
              <a:pPr algn="ctr"/>
              <a:r>
                <a:rPr lang="en-US" sz="2800" b="1" i="1" dirty="0">
                  <a:solidFill>
                    <a:srgbClr val="604A7B"/>
                  </a:solidFill>
                  <a:latin typeface="Verdana" panose="020B0604030504040204" pitchFamily="34" charset="0"/>
                  <a:ea typeface="Verdana" panose="020B0604030504040204" pitchFamily="34" charset="0"/>
                  <a:cs typeface="Verdana" panose="020B0604030504040204" pitchFamily="34" charset="0"/>
                </a:rPr>
                <a:t>TIMING</a:t>
              </a:r>
            </a:p>
          </p:txBody>
        </p:sp>
      </p:grpSp>
      <p:sp>
        <p:nvSpPr>
          <p:cNvPr id="21" name="TextBox 20">
            <a:extLst>
              <a:ext uri="{FF2B5EF4-FFF2-40B4-BE49-F238E27FC236}">
                <a16:creationId xmlns:a16="http://schemas.microsoft.com/office/drawing/2014/main" id="{9CD99E4B-E95A-DD40-BE37-29F5F64650F9}"/>
              </a:ext>
            </a:extLst>
          </p:cNvPr>
          <p:cNvSpPr txBox="1"/>
          <p:nvPr/>
        </p:nvSpPr>
        <p:spPr>
          <a:xfrm>
            <a:off x="302013" y="271101"/>
            <a:ext cx="843285" cy="1754326"/>
          </a:xfrm>
          <a:prstGeom prst="rect">
            <a:avLst/>
          </a:prstGeom>
          <a:solidFill>
            <a:schemeClr val="bg1"/>
          </a:solidFill>
        </p:spPr>
        <p:txBody>
          <a:bodyPr wrap="square" rtlCol="0">
            <a:spAutoFit/>
          </a:bodyPr>
          <a:lstStyle/>
          <a:p>
            <a:r>
              <a:rPr lang="en-US" dirty="0">
                <a:solidFill>
                  <a:prstClr val="white"/>
                </a:solidFill>
                <a:latin typeface="Verdana" panose="020B0604030504040204" pitchFamily="34" charset="0"/>
                <a:ea typeface="Verdana" panose="020B0604030504040204" pitchFamily="34" charset="0"/>
                <a:cs typeface="Verdana" panose="020B0604030504040204" pitchFamily="34" charset="0"/>
              </a:rPr>
              <a:t>.</a:t>
            </a:r>
          </a:p>
          <a:p>
            <a:endParaRPr lang="en-US" dirty="0">
              <a:solidFill>
                <a:prstClr val="white"/>
              </a:solidFill>
              <a:latin typeface="Verdana" panose="020B0604030504040204" pitchFamily="34" charset="0"/>
              <a:ea typeface="Verdana" panose="020B0604030504040204" pitchFamily="34" charset="0"/>
              <a:cs typeface="Verdana" panose="020B0604030504040204" pitchFamily="34" charset="0"/>
            </a:endParaRPr>
          </a:p>
          <a:p>
            <a:endParaRPr lang="en-US" dirty="0">
              <a:solidFill>
                <a:prstClr val="white"/>
              </a:solidFill>
              <a:latin typeface="Verdana" panose="020B0604030504040204" pitchFamily="34" charset="0"/>
              <a:ea typeface="Verdana" panose="020B0604030504040204" pitchFamily="34" charset="0"/>
              <a:cs typeface="Verdana" panose="020B0604030504040204" pitchFamily="34" charset="0"/>
            </a:endParaRPr>
          </a:p>
          <a:p>
            <a:endParaRPr lang="en-US" dirty="0">
              <a:solidFill>
                <a:prstClr val="white"/>
              </a:solidFill>
              <a:latin typeface="Verdana" panose="020B0604030504040204" pitchFamily="34" charset="0"/>
              <a:ea typeface="Verdana" panose="020B0604030504040204" pitchFamily="34" charset="0"/>
              <a:cs typeface="Verdana" panose="020B0604030504040204" pitchFamily="34" charset="0"/>
            </a:endParaRPr>
          </a:p>
          <a:p>
            <a:endParaRPr lang="en-US" dirty="0">
              <a:solidFill>
                <a:prstClr val="white"/>
              </a:solidFill>
              <a:latin typeface="Verdana" panose="020B0604030504040204" pitchFamily="34" charset="0"/>
              <a:ea typeface="Verdana" panose="020B0604030504040204" pitchFamily="34" charset="0"/>
              <a:cs typeface="Verdana" panose="020B0604030504040204" pitchFamily="34" charset="0"/>
            </a:endParaRPr>
          </a:p>
          <a:p>
            <a:endParaRPr lang="en-US" dirty="0">
              <a:solidFill>
                <a:prstClr val="white"/>
              </a:solidFill>
              <a:latin typeface="Verdana" panose="020B0604030504040204" pitchFamily="34" charset="0"/>
              <a:ea typeface="Verdana" panose="020B0604030504040204" pitchFamily="34" charset="0"/>
              <a:cs typeface="Verdana" panose="020B0604030504040204" pitchFamily="34" charset="0"/>
            </a:endParaRPr>
          </a:p>
        </p:txBody>
      </p:sp>
      <p:sp>
        <p:nvSpPr>
          <p:cNvPr id="22" name="Rectangle 21">
            <a:extLst>
              <a:ext uri="{FF2B5EF4-FFF2-40B4-BE49-F238E27FC236}">
                <a16:creationId xmlns:a16="http://schemas.microsoft.com/office/drawing/2014/main" id="{50428A6A-4578-F144-ADBE-8476F27687A0}"/>
              </a:ext>
            </a:extLst>
          </p:cNvPr>
          <p:cNvSpPr/>
          <p:nvPr/>
        </p:nvSpPr>
        <p:spPr>
          <a:xfrm>
            <a:off x="7588088" y="0"/>
            <a:ext cx="4603912" cy="6858000"/>
          </a:xfrm>
          <a:prstGeom prst="rect">
            <a:avLst/>
          </a:prstGeom>
          <a:solidFill>
            <a:srgbClr val="3F2A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400" dirty="0">
              <a:solidFill>
                <a:prstClr val="white"/>
              </a:solidFill>
              <a:latin typeface="Verdana" panose="020B0604030504040204" pitchFamily="34" charset="0"/>
              <a:ea typeface="Verdana" panose="020B0604030504040204" pitchFamily="34" charset="0"/>
              <a:cs typeface="Verdana" panose="020B0604030504040204" pitchFamily="34" charset="0"/>
            </a:endParaRPr>
          </a:p>
          <a:p>
            <a:endParaRPr lang="en-US" sz="2400" dirty="0">
              <a:solidFill>
                <a:prstClr val="white"/>
              </a:solidFill>
              <a:latin typeface="Verdana" panose="020B0604030504040204" pitchFamily="34" charset="0"/>
              <a:ea typeface="Verdana" panose="020B0604030504040204" pitchFamily="34" charset="0"/>
              <a:cs typeface="Verdana" panose="020B0604030504040204" pitchFamily="34" charset="0"/>
            </a:endParaRPr>
          </a:p>
          <a:p>
            <a:endParaRPr lang="en-US" sz="2400" dirty="0">
              <a:solidFill>
                <a:prstClr val="white"/>
              </a:solidFill>
              <a:latin typeface="Verdana" panose="020B0604030504040204" pitchFamily="34" charset="0"/>
              <a:ea typeface="Verdana" panose="020B0604030504040204" pitchFamily="34" charset="0"/>
              <a:cs typeface="Verdana" panose="020B0604030504040204" pitchFamily="34" charset="0"/>
            </a:endParaRPr>
          </a:p>
          <a:p>
            <a:endParaRPr lang="en-US" sz="2400" dirty="0">
              <a:solidFill>
                <a:prstClr val="white"/>
              </a:solidFill>
              <a:latin typeface="Verdana" panose="020B0604030504040204" pitchFamily="34" charset="0"/>
              <a:ea typeface="Verdana" panose="020B0604030504040204" pitchFamily="34" charset="0"/>
              <a:cs typeface="Verdana" panose="020B0604030504040204" pitchFamily="34" charset="0"/>
            </a:endParaRPr>
          </a:p>
          <a:p>
            <a:endParaRPr lang="en-US" sz="2400" dirty="0">
              <a:solidFill>
                <a:prstClr val="white"/>
              </a:solidFill>
              <a:latin typeface="Verdana" panose="020B0604030504040204" pitchFamily="34" charset="0"/>
              <a:ea typeface="Verdana" panose="020B0604030504040204" pitchFamily="34" charset="0"/>
              <a:cs typeface="Verdana" panose="020B0604030504040204" pitchFamily="34" charset="0"/>
            </a:endParaRPr>
          </a:p>
        </p:txBody>
      </p:sp>
      <p:sp>
        <p:nvSpPr>
          <p:cNvPr id="23" name="TextBox 22">
            <a:extLst>
              <a:ext uri="{FF2B5EF4-FFF2-40B4-BE49-F238E27FC236}">
                <a16:creationId xmlns:a16="http://schemas.microsoft.com/office/drawing/2014/main" id="{A915BB6D-7E4A-8A45-B443-D9B17B2F427C}"/>
              </a:ext>
            </a:extLst>
          </p:cNvPr>
          <p:cNvSpPr txBox="1"/>
          <p:nvPr/>
        </p:nvSpPr>
        <p:spPr>
          <a:xfrm>
            <a:off x="7780371" y="2112129"/>
            <a:ext cx="4280489" cy="2062103"/>
          </a:xfrm>
          <a:prstGeom prst="rect">
            <a:avLst/>
          </a:prstGeom>
          <a:noFill/>
        </p:spPr>
        <p:txBody>
          <a:bodyPr wrap="square" rtlCol="0">
            <a:spAutoFit/>
          </a:bodyPr>
          <a:lstStyle/>
          <a:p>
            <a:pPr algn="ctr"/>
            <a:r>
              <a:rPr lang="en-US" sz="3200" dirty="0">
                <a:solidFill>
                  <a:schemeClr val="bg1"/>
                </a:solidFill>
                <a:latin typeface="Verdana" panose="020B0604030504040204" pitchFamily="34" charset="0"/>
                <a:ea typeface="Verdana" panose="020B0604030504040204" pitchFamily="34" charset="0"/>
                <a:cs typeface="Verdana" panose="020B0604030504040204" pitchFamily="34" charset="0"/>
              </a:rPr>
              <a:t>Our vision</a:t>
            </a:r>
          </a:p>
          <a:p>
            <a:pPr algn="ctr"/>
            <a:r>
              <a:rPr lang="en-US" sz="3200" dirty="0">
                <a:solidFill>
                  <a:schemeClr val="bg1"/>
                </a:solidFill>
                <a:latin typeface="Verdana" panose="020B0604030504040204" pitchFamily="34" charset="0"/>
                <a:ea typeface="Verdana" panose="020B0604030504040204" pitchFamily="34" charset="0"/>
                <a:cs typeface="Verdana" panose="020B0604030504040204" pitchFamily="34" charset="0"/>
              </a:rPr>
              <a:t> is to lead</a:t>
            </a:r>
          </a:p>
          <a:p>
            <a:pPr algn="ctr"/>
            <a:r>
              <a:rPr lang="en-US" sz="3200" dirty="0">
                <a:solidFill>
                  <a:schemeClr val="bg1"/>
                </a:solidFill>
                <a:latin typeface="Verdana" panose="020B0604030504040204" pitchFamily="34" charset="0"/>
                <a:ea typeface="Verdana" panose="020B0604030504040204" pitchFamily="34" charset="0"/>
                <a:cs typeface="Verdana" panose="020B0604030504040204" pitchFamily="34" charset="0"/>
              </a:rPr>
              <a:t>the global mental wellness revolution</a:t>
            </a:r>
          </a:p>
        </p:txBody>
      </p:sp>
      <p:sp>
        <p:nvSpPr>
          <p:cNvPr id="24" name="TextBox 23">
            <a:extLst>
              <a:ext uri="{FF2B5EF4-FFF2-40B4-BE49-F238E27FC236}">
                <a16:creationId xmlns:a16="http://schemas.microsoft.com/office/drawing/2014/main" id="{3C379523-9D44-5B41-9250-F88DD6558A50}"/>
              </a:ext>
            </a:extLst>
          </p:cNvPr>
          <p:cNvSpPr txBox="1"/>
          <p:nvPr/>
        </p:nvSpPr>
        <p:spPr>
          <a:xfrm>
            <a:off x="7984672" y="5870545"/>
            <a:ext cx="3869993" cy="461665"/>
          </a:xfrm>
          <a:prstGeom prst="rect">
            <a:avLst/>
          </a:prstGeom>
          <a:noFill/>
        </p:spPr>
        <p:txBody>
          <a:bodyPr wrap="square" rtlCol="0">
            <a:spAutoFit/>
          </a:bodyPr>
          <a:lstStyle/>
          <a:p>
            <a:pPr algn="ctr"/>
            <a:r>
              <a:rPr lang="en-US" sz="2400" b="1" i="1" dirty="0">
                <a:solidFill>
                  <a:schemeClr val="bg1"/>
                </a:solidFill>
                <a:latin typeface="Verdana" panose="020B0604030504040204" pitchFamily="34" charset="0"/>
                <a:ea typeface="Verdana" panose="020B0604030504040204" pitchFamily="34" charset="0"/>
                <a:cs typeface="Verdana" panose="020B0604030504040204" pitchFamily="34" charset="0"/>
              </a:rPr>
              <a:t>TIMING MATTERS!</a:t>
            </a:r>
          </a:p>
        </p:txBody>
      </p:sp>
      <p:pic>
        <p:nvPicPr>
          <p:cNvPr id="34" name="Picture 33">
            <a:extLst>
              <a:ext uri="{FF2B5EF4-FFF2-40B4-BE49-F238E27FC236}">
                <a16:creationId xmlns:a16="http://schemas.microsoft.com/office/drawing/2014/main" id="{377A7421-F78F-764B-AF98-49231B6282E0}"/>
              </a:ext>
            </a:extLst>
          </p:cNvPr>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7849324" y="271101"/>
            <a:ext cx="4140688" cy="322575"/>
          </a:xfrm>
          <a:prstGeom prst="rect">
            <a:avLst/>
          </a:prstGeom>
        </p:spPr>
      </p:pic>
    </p:spTree>
    <p:extLst>
      <p:ext uri="{BB962C8B-B14F-4D97-AF65-F5344CB8AC3E}">
        <p14:creationId xmlns:p14="http://schemas.microsoft.com/office/powerpoint/2010/main" val="24702878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1" name="Picture 1"/>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359400" y="3022601"/>
            <a:ext cx="1651000" cy="803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82" name="Picture 2"/>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2247900" y="1943100"/>
            <a:ext cx="1676400" cy="774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83" name="Picture 3"/>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5807076" y="1282701"/>
            <a:ext cx="976313" cy="1285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84" name="Picture 4"/>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5816600" y="469901"/>
            <a:ext cx="1816100" cy="652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85" name="Picture 5"/>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8432800" y="2832101"/>
            <a:ext cx="1227138" cy="473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86" name="Picture 6"/>
          <p:cNvPicPr>
            <a:picLocks noChangeAspect="1" noChangeArrowheads="1"/>
          </p:cNvPicPr>
          <p:nvPr/>
        </p:nvPicPr>
        <p:blipFill>
          <a:blip r:embed="rId8" cstate="email">
            <a:extLst>
              <a:ext uri="{28A0092B-C50C-407E-A947-70E740481C1C}">
                <a14:useLocalDpi xmlns:a14="http://schemas.microsoft.com/office/drawing/2010/main"/>
              </a:ext>
            </a:extLst>
          </a:blip>
          <a:srcRect/>
          <a:stretch>
            <a:fillRect/>
          </a:stretch>
        </p:blipFill>
        <p:spPr bwMode="auto">
          <a:xfrm>
            <a:off x="4940300" y="4483100"/>
            <a:ext cx="1620838"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87" name="Picture 7"/>
          <p:cNvPicPr>
            <a:picLocks noChangeAspect="1" noChangeArrowheads="1"/>
          </p:cNvPicPr>
          <p:nvPr/>
        </p:nvPicPr>
        <p:blipFill>
          <a:blip r:embed="rId9">
            <a:extLst>
              <a:ext uri="{28A0092B-C50C-407E-A947-70E740481C1C}">
                <a14:useLocalDpi xmlns:a14="http://schemas.microsoft.com/office/drawing/2010/main"/>
              </a:ext>
            </a:extLst>
          </a:blip>
          <a:srcRect/>
          <a:stretch>
            <a:fillRect/>
          </a:stretch>
        </p:blipFill>
        <p:spPr bwMode="auto">
          <a:xfrm>
            <a:off x="8039100" y="1701800"/>
            <a:ext cx="15255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88" name="Picture 8"/>
          <p:cNvPicPr>
            <a:picLocks noChangeAspect="1" noChangeArrowheads="1"/>
          </p:cNvPicPr>
          <p:nvPr/>
        </p:nvPicPr>
        <p:blipFill>
          <a:blip r:embed="rId10">
            <a:extLst>
              <a:ext uri="{28A0092B-C50C-407E-A947-70E740481C1C}">
                <a14:useLocalDpi xmlns:a14="http://schemas.microsoft.com/office/drawing/2010/main"/>
              </a:ext>
            </a:extLst>
          </a:blip>
          <a:srcRect/>
          <a:stretch>
            <a:fillRect/>
          </a:stretch>
        </p:blipFill>
        <p:spPr bwMode="auto">
          <a:xfrm>
            <a:off x="3389314" y="3187700"/>
            <a:ext cx="1241425" cy="33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89" name="Picture 9"/>
          <p:cNvPicPr>
            <a:picLocks noChangeAspect="1" noChangeArrowheads="1"/>
          </p:cNvPicPr>
          <p:nvPr/>
        </p:nvPicPr>
        <p:blipFill>
          <a:blip r:embed="rId11" cstate="email">
            <a:extLst>
              <a:ext uri="{28A0092B-C50C-407E-A947-70E740481C1C}">
                <a14:useLocalDpi xmlns:a14="http://schemas.microsoft.com/office/drawing/2010/main"/>
              </a:ext>
            </a:extLst>
          </a:blip>
          <a:srcRect/>
          <a:stretch>
            <a:fillRect/>
          </a:stretch>
        </p:blipFill>
        <p:spPr bwMode="auto">
          <a:xfrm>
            <a:off x="697366" y="5982909"/>
            <a:ext cx="1643063" cy="573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90" name="Picture 10"/>
          <p:cNvPicPr>
            <a:picLocks noChangeAspect="1" noChangeArrowheads="1"/>
          </p:cNvPicPr>
          <p:nvPr/>
        </p:nvPicPr>
        <p:blipFill>
          <a:blip r:embed="rId12" cstate="email">
            <a:extLst>
              <a:ext uri="{28A0092B-C50C-407E-A947-70E740481C1C}">
                <a14:useLocalDpi xmlns:a14="http://schemas.microsoft.com/office/drawing/2010/main"/>
              </a:ext>
            </a:extLst>
          </a:blip>
          <a:srcRect/>
          <a:stretch>
            <a:fillRect/>
          </a:stretch>
        </p:blipFill>
        <p:spPr bwMode="auto">
          <a:xfrm>
            <a:off x="10198328" y="1222600"/>
            <a:ext cx="1479550" cy="32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91" name="Picture 11"/>
          <p:cNvPicPr>
            <a:picLocks noChangeAspect="1" noChangeArrowheads="1"/>
          </p:cNvPicPr>
          <p:nvPr/>
        </p:nvPicPr>
        <p:blipFill>
          <a:blip r:embed="rId13" cstate="email">
            <a:extLst>
              <a:ext uri="{28A0092B-C50C-407E-A947-70E740481C1C}">
                <a14:useLocalDpi xmlns:a14="http://schemas.microsoft.com/office/drawing/2010/main"/>
              </a:ext>
            </a:extLst>
          </a:blip>
          <a:srcRect/>
          <a:stretch>
            <a:fillRect/>
          </a:stretch>
        </p:blipFill>
        <p:spPr bwMode="auto">
          <a:xfrm>
            <a:off x="4086226" y="939801"/>
            <a:ext cx="976313"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92" name="Picture 12"/>
          <p:cNvPicPr>
            <a:picLocks noChangeAspect="1" noChangeArrowheads="1"/>
          </p:cNvPicPr>
          <p:nvPr/>
        </p:nvPicPr>
        <p:blipFill>
          <a:blip r:embed="rId14" cstate="email">
            <a:extLst>
              <a:ext uri="{28A0092B-C50C-407E-A947-70E740481C1C}">
                <a14:useLocalDpi xmlns:a14="http://schemas.microsoft.com/office/drawing/2010/main"/>
              </a:ext>
            </a:extLst>
          </a:blip>
          <a:srcRect/>
          <a:stretch>
            <a:fillRect/>
          </a:stretch>
        </p:blipFill>
        <p:spPr bwMode="auto">
          <a:xfrm>
            <a:off x="8953501" y="4318000"/>
            <a:ext cx="1374775"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93" name="Picture 13"/>
          <p:cNvPicPr>
            <a:picLocks noChangeAspect="1" noChangeArrowheads="1"/>
          </p:cNvPicPr>
          <p:nvPr/>
        </p:nvPicPr>
        <p:blipFill>
          <a:blip r:embed="rId15" cstate="email">
            <a:extLst>
              <a:ext uri="{28A0092B-C50C-407E-A947-70E740481C1C}">
                <a14:useLocalDpi xmlns:a14="http://schemas.microsoft.com/office/drawing/2010/main"/>
              </a:ext>
            </a:extLst>
          </a:blip>
          <a:srcRect/>
          <a:stretch>
            <a:fillRect/>
          </a:stretch>
        </p:blipFill>
        <p:spPr bwMode="auto">
          <a:xfrm>
            <a:off x="7549356" y="4654821"/>
            <a:ext cx="979487"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94" name="Picture 14"/>
          <p:cNvPicPr>
            <a:picLocks noChangeAspect="1" noChangeArrowheads="1"/>
          </p:cNvPicPr>
          <p:nvPr/>
        </p:nvPicPr>
        <p:blipFill>
          <a:blip r:embed="rId16" cstate="email">
            <a:extLst>
              <a:ext uri="{28A0092B-C50C-407E-A947-70E740481C1C}">
                <a14:useLocalDpi xmlns:a14="http://schemas.microsoft.com/office/drawing/2010/main"/>
              </a:ext>
            </a:extLst>
          </a:blip>
          <a:srcRect/>
          <a:stretch>
            <a:fillRect/>
          </a:stretch>
        </p:blipFill>
        <p:spPr bwMode="auto">
          <a:xfrm>
            <a:off x="9556978" y="5971797"/>
            <a:ext cx="21209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95" name="Picture 15"/>
          <p:cNvPicPr>
            <a:picLocks noChangeAspect="1" noChangeArrowheads="1"/>
          </p:cNvPicPr>
          <p:nvPr/>
        </p:nvPicPr>
        <p:blipFill>
          <a:blip r:embed="rId17">
            <a:extLst>
              <a:ext uri="{28A0092B-C50C-407E-A947-70E740481C1C}">
                <a14:useLocalDpi xmlns:a14="http://schemas.microsoft.com/office/drawing/2010/main"/>
              </a:ext>
            </a:extLst>
          </a:blip>
          <a:srcRect/>
          <a:stretch>
            <a:fillRect/>
          </a:stretch>
        </p:blipFill>
        <p:spPr bwMode="auto">
          <a:xfrm>
            <a:off x="2476501" y="3987801"/>
            <a:ext cx="1616075" cy="601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96" name="Picture 16"/>
          <p:cNvPicPr>
            <a:picLocks noChangeArrowheads="1"/>
          </p:cNvPicPr>
          <p:nvPr/>
        </p:nvPicPr>
        <p:blipFill>
          <a:blip r:embed="rId18">
            <a:extLst>
              <a:ext uri="{28A0092B-C50C-407E-A947-70E740481C1C}">
                <a14:useLocalDpi xmlns:a14="http://schemas.microsoft.com/office/drawing/2010/main"/>
              </a:ext>
            </a:extLst>
          </a:blip>
          <a:srcRect/>
          <a:stretch>
            <a:fillRect/>
          </a:stretch>
        </p:blipFill>
        <p:spPr bwMode="auto">
          <a:xfrm>
            <a:off x="2636838" y="4914900"/>
            <a:ext cx="1879600" cy="74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97" name="Picture 17"/>
          <p:cNvPicPr>
            <a:picLocks noChangeArrowheads="1"/>
          </p:cNvPicPr>
          <p:nvPr/>
        </p:nvPicPr>
        <p:blipFill>
          <a:blip r:embed="rId19">
            <a:extLst>
              <a:ext uri="{28A0092B-C50C-407E-A947-70E740481C1C}">
                <a14:useLocalDpi xmlns:a14="http://schemas.microsoft.com/office/drawing/2010/main"/>
              </a:ext>
            </a:extLst>
          </a:blip>
          <a:srcRect/>
          <a:stretch>
            <a:fillRect/>
          </a:stretch>
        </p:blipFill>
        <p:spPr bwMode="auto">
          <a:xfrm>
            <a:off x="8521700" y="584201"/>
            <a:ext cx="1117600" cy="78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46098" name="Rectangle 18"/>
          <p:cNvSpPr>
            <a:spLocks/>
          </p:cNvSpPr>
          <p:nvPr/>
        </p:nvSpPr>
        <p:spPr bwMode="auto">
          <a:xfrm>
            <a:off x="1066807" y="2039250"/>
            <a:ext cx="10667985" cy="2862322"/>
          </a:xfrm>
          <a:prstGeom prst="rect">
            <a:avLst/>
          </a:prstGeom>
          <a:noFill/>
          <a:ln>
            <a:noFill/>
          </a:ln>
          <a:effectLst>
            <a:outerShdw blurRad="127000" dist="114300" dir="2700000" algn="ctr" rotWithShape="0">
              <a:schemeClr val="bg2">
                <a:alpha val="75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p>
            <a:pPr>
              <a:defRPr/>
            </a:pPr>
            <a:r>
              <a:rPr lang="en-US" sz="18600" b="1" dirty="0">
                <a:solidFill>
                  <a:srgbClr val="C00000"/>
                </a:solidFill>
                <a:latin typeface="Verdana" charset="0"/>
                <a:ea typeface="Verdana" charset="0"/>
                <a:cs typeface="Verdana" charset="0"/>
                <a:sym typeface="Lucida Grande" charset="0"/>
              </a:rPr>
              <a:t>$100B+</a:t>
            </a:r>
          </a:p>
        </p:txBody>
      </p:sp>
      <p:grpSp>
        <p:nvGrpSpPr>
          <p:cNvPr id="20" name="Group 19"/>
          <p:cNvGrpSpPr/>
          <p:nvPr/>
        </p:nvGrpSpPr>
        <p:grpSpPr>
          <a:xfrm>
            <a:off x="953870" y="299363"/>
            <a:ext cx="1669667" cy="1616734"/>
            <a:chOff x="148435" y="1259635"/>
            <a:chExt cx="2660232" cy="2194763"/>
          </a:xfrm>
        </p:grpSpPr>
        <p:sp>
          <p:nvSpPr>
            <p:cNvPr id="21" name="Oval 20"/>
            <p:cNvSpPr/>
            <p:nvPr/>
          </p:nvSpPr>
          <p:spPr>
            <a:xfrm>
              <a:off x="148435" y="1259635"/>
              <a:ext cx="2660232" cy="2194763"/>
            </a:xfrm>
            <a:prstGeom prst="ellipse">
              <a:avLst/>
            </a:prstGeom>
            <a:blipFill rotWithShape="1">
              <a:blip r:embed="rId20" cstate="email">
                <a:extLst>
                  <a:ext uri="{28A0092B-C50C-407E-A947-70E740481C1C}">
                    <a14:useLocalDpi xmlns:a14="http://schemas.microsoft.com/office/drawing/2010/main"/>
                  </a:ext>
                </a:extLst>
              </a:blip>
              <a:stretch>
                <a:fillRect/>
              </a:stretch>
            </a:blipFill>
            <a:ln>
              <a:solidFill>
                <a:srgbClr val="604A7B"/>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609585"/>
              <a:endParaRPr lang="en-US" sz="1600">
                <a:solidFill>
                  <a:prstClr val="white"/>
                </a:solidFill>
              </a:endParaRPr>
            </a:p>
          </p:txBody>
        </p:sp>
        <p:sp>
          <p:nvSpPr>
            <p:cNvPr id="22" name="TextBox 21"/>
            <p:cNvSpPr txBox="1"/>
            <p:nvPr/>
          </p:nvSpPr>
          <p:spPr>
            <a:xfrm>
              <a:off x="270456" y="1953610"/>
              <a:ext cx="2416187" cy="960976"/>
            </a:xfrm>
            <a:prstGeom prst="rect">
              <a:avLst/>
            </a:prstGeom>
            <a:noFill/>
          </p:spPr>
          <p:txBody>
            <a:bodyPr wrap="square" rtlCol="0">
              <a:spAutoFit/>
            </a:bodyPr>
            <a:lstStyle/>
            <a:p>
              <a:pPr algn="ctr" defTabSz="609585"/>
              <a:r>
                <a:rPr lang="en-US" sz="2000" b="1" dirty="0">
                  <a:solidFill>
                    <a:srgbClr val="604A7B"/>
                  </a:solidFill>
                  <a:latin typeface="Arial"/>
                  <a:cs typeface="Arial"/>
                </a:rPr>
                <a:t>MASSIVE NEED</a:t>
              </a:r>
            </a:p>
          </p:txBody>
        </p:sp>
      </p:grpSp>
    </p:spTree>
    <p:extLst>
      <p:ext uri="{BB962C8B-B14F-4D97-AF65-F5344CB8AC3E}">
        <p14:creationId xmlns:p14="http://schemas.microsoft.com/office/powerpoint/2010/main" val="35531851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32" fill="hold" nodeType="afterEffect">
                                  <p:stCondLst>
                                    <p:cond delay="0"/>
                                  </p:stCondLst>
                                  <p:childTnLst>
                                    <p:set>
                                      <p:cBhvr>
                                        <p:cTn id="6" dur="1" fill="hold">
                                          <p:stCondLst>
                                            <p:cond delay="0"/>
                                          </p:stCondLst>
                                        </p:cTn>
                                        <p:tgtEl>
                                          <p:spTgt spid="46084"/>
                                        </p:tgtEl>
                                        <p:attrNameLst>
                                          <p:attrName>style.visibility</p:attrName>
                                        </p:attrNameLst>
                                      </p:cBhvr>
                                      <p:to>
                                        <p:strVal val="visible"/>
                                      </p:to>
                                    </p:set>
                                    <p:anim calcmode="lin" valueType="num">
                                      <p:cBhvr>
                                        <p:cTn id="7" dur="500" fill="hold"/>
                                        <p:tgtEl>
                                          <p:spTgt spid="46084"/>
                                        </p:tgtEl>
                                        <p:attrNameLst>
                                          <p:attrName>ppt_w</p:attrName>
                                        </p:attrNameLst>
                                      </p:cBhvr>
                                      <p:tavLst>
                                        <p:tav tm="0">
                                          <p:val>
                                            <p:strVal val="4*#ppt_w"/>
                                          </p:val>
                                        </p:tav>
                                        <p:tav tm="100000">
                                          <p:val>
                                            <p:strVal val="#ppt_w"/>
                                          </p:val>
                                        </p:tav>
                                      </p:tavLst>
                                    </p:anim>
                                    <p:anim calcmode="lin" valueType="num">
                                      <p:cBhvr>
                                        <p:cTn id="8" dur="500" fill="hold"/>
                                        <p:tgtEl>
                                          <p:spTgt spid="46084"/>
                                        </p:tgtEl>
                                        <p:attrNameLst>
                                          <p:attrName>ppt_h</p:attrName>
                                        </p:attrNameLst>
                                      </p:cBhvr>
                                      <p:tavLst>
                                        <p:tav tm="0">
                                          <p:val>
                                            <p:strVal val="4*#ppt_h"/>
                                          </p:val>
                                        </p:tav>
                                        <p:tav tm="100000">
                                          <p:val>
                                            <p:strVal val="#ppt_h"/>
                                          </p:val>
                                        </p:tav>
                                      </p:tavLst>
                                    </p:anim>
                                  </p:childTnLst>
                                </p:cTn>
                              </p:par>
                            </p:childTnLst>
                          </p:cTn>
                        </p:par>
                        <p:par>
                          <p:cTn id="9" fill="hold" nodeType="afterGroup">
                            <p:stCondLst>
                              <p:cond delay="500"/>
                            </p:stCondLst>
                            <p:childTnLst>
                              <p:par>
                                <p:cTn id="10" presetID="23" presetClass="entr" presetSubtype="32" fill="hold" nodeType="afterEffect">
                                  <p:stCondLst>
                                    <p:cond delay="200"/>
                                  </p:stCondLst>
                                  <p:childTnLst>
                                    <p:set>
                                      <p:cBhvr>
                                        <p:cTn id="11" dur="1" fill="hold">
                                          <p:stCondLst>
                                            <p:cond delay="0"/>
                                          </p:stCondLst>
                                        </p:cTn>
                                        <p:tgtEl>
                                          <p:spTgt spid="46087"/>
                                        </p:tgtEl>
                                        <p:attrNameLst>
                                          <p:attrName>style.visibility</p:attrName>
                                        </p:attrNameLst>
                                      </p:cBhvr>
                                      <p:to>
                                        <p:strVal val="visible"/>
                                      </p:to>
                                    </p:set>
                                    <p:anim calcmode="lin" valueType="num">
                                      <p:cBhvr>
                                        <p:cTn id="12" dur="500" fill="hold"/>
                                        <p:tgtEl>
                                          <p:spTgt spid="46087"/>
                                        </p:tgtEl>
                                        <p:attrNameLst>
                                          <p:attrName>ppt_w</p:attrName>
                                        </p:attrNameLst>
                                      </p:cBhvr>
                                      <p:tavLst>
                                        <p:tav tm="0">
                                          <p:val>
                                            <p:strVal val="4*#ppt_w"/>
                                          </p:val>
                                        </p:tav>
                                        <p:tav tm="100000">
                                          <p:val>
                                            <p:strVal val="#ppt_w"/>
                                          </p:val>
                                        </p:tav>
                                      </p:tavLst>
                                    </p:anim>
                                    <p:anim calcmode="lin" valueType="num">
                                      <p:cBhvr>
                                        <p:cTn id="13" dur="500" fill="hold"/>
                                        <p:tgtEl>
                                          <p:spTgt spid="46087"/>
                                        </p:tgtEl>
                                        <p:attrNameLst>
                                          <p:attrName>ppt_h</p:attrName>
                                        </p:attrNameLst>
                                      </p:cBhvr>
                                      <p:tavLst>
                                        <p:tav tm="0">
                                          <p:val>
                                            <p:strVal val="4*#ppt_h"/>
                                          </p:val>
                                        </p:tav>
                                        <p:tav tm="100000">
                                          <p:val>
                                            <p:strVal val="#ppt_h"/>
                                          </p:val>
                                        </p:tav>
                                      </p:tavLst>
                                    </p:anim>
                                  </p:childTnLst>
                                </p:cTn>
                              </p:par>
                            </p:childTnLst>
                          </p:cTn>
                        </p:par>
                        <p:par>
                          <p:cTn id="14" fill="hold" nodeType="afterGroup">
                            <p:stCondLst>
                              <p:cond delay="1200"/>
                            </p:stCondLst>
                            <p:childTnLst>
                              <p:par>
                                <p:cTn id="15" presetID="23" presetClass="entr" presetSubtype="32" fill="hold" nodeType="afterEffect">
                                  <p:stCondLst>
                                    <p:cond delay="200"/>
                                  </p:stCondLst>
                                  <p:childTnLst>
                                    <p:set>
                                      <p:cBhvr>
                                        <p:cTn id="16" dur="1" fill="hold">
                                          <p:stCondLst>
                                            <p:cond delay="0"/>
                                          </p:stCondLst>
                                        </p:cTn>
                                        <p:tgtEl>
                                          <p:spTgt spid="46088"/>
                                        </p:tgtEl>
                                        <p:attrNameLst>
                                          <p:attrName>style.visibility</p:attrName>
                                        </p:attrNameLst>
                                      </p:cBhvr>
                                      <p:to>
                                        <p:strVal val="visible"/>
                                      </p:to>
                                    </p:set>
                                    <p:anim calcmode="lin" valueType="num">
                                      <p:cBhvr>
                                        <p:cTn id="17" dur="500" fill="hold"/>
                                        <p:tgtEl>
                                          <p:spTgt spid="46088"/>
                                        </p:tgtEl>
                                        <p:attrNameLst>
                                          <p:attrName>ppt_w</p:attrName>
                                        </p:attrNameLst>
                                      </p:cBhvr>
                                      <p:tavLst>
                                        <p:tav tm="0">
                                          <p:val>
                                            <p:strVal val="4*#ppt_w"/>
                                          </p:val>
                                        </p:tav>
                                        <p:tav tm="100000">
                                          <p:val>
                                            <p:strVal val="#ppt_w"/>
                                          </p:val>
                                        </p:tav>
                                      </p:tavLst>
                                    </p:anim>
                                    <p:anim calcmode="lin" valueType="num">
                                      <p:cBhvr>
                                        <p:cTn id="18" dur="500" fill="hold"/>
                                        <p:tgtEl>
                                          <p:spTgt spid="46088"/>
                                        </p:tgtEl>
                                        <p:attrNameLst>
                                          <p:attrName>ppt_h</p:attrName>
                                        </p:attrNameLst>
                                      </p:cBhvr>
                                      <p:tavLst>
                                        <p:tav tm="0">
                                          <p:val>
                                            <p:strVal val="4*#ppt_h"/>
                                          </p:val>
                                        </p:tav>
                                        <p:tav tm="100000">
                                          <p:val>
                                            <p:strVal val="#ppt_h"/>
                                          </p:val>
                                        </p:tav>
                                      </p:tavLst>
                                    </p:anim>
                                  </p:childTnLst>
                                </p:cTn>
                              </p:par>
                            </p:childTnLst>
                          </p:cTn>
                        </p:par>
                        <p:par>
                          <p:cTn id="19" fill="hold" nodeType="afterGroup">
                            <p:stCondLst>
                              <p:cond delay="1900"/>
                            </p:stCondLst>
                            <p:childTnLst>
                              <p:par>
                                <p:cTn id="20" presetID="23" presetClass="entr" presetSubtype="32" fill="hold" nodeType="afterEffect">
                                  <p:stCondLst>
                                    <p:cond delay="200"/>
                                  </p:stCondLst>
                                  <p:childTnLst>
                                    <p:set>
                                      <p:cBhvr>
                                        <p:cTn id="21" dur="1" fill="hold">
                                          <p:stCondLst>
                                            <p:cond delay="0"/>
                                          </p:stCondLst>
                                        </p:cTn>
                                        <p:tgtEl>
                                          <p:spTgt spid="46089"/>
                                        </p:tgtEl>
                                        <p:attrNameLst>
                                          <p:attrName>style.visibility</p:attrName>
                                        </p:attrNameLst>
                                      </p:cBhvr>
                                      <p:to>
                                        <p:strVal val="visible"/>
                                      </p:to>
                                    </p:set>
                                    <p:anim calcmode="lin" valueType="num">
                                      <p:cBhvr>
                                        <p:cTn id="22" dur="500" fill="hold"/>
                                        <p:tgtEl>
                                          <p:spTgt spid="46089"/>
                                        </p:tgtEl>
                                        <p:attrNameLst>
                                          <p:attrName>ppt_w</p:attrName>
                                        </p:attrNameLst>
                                      </p:cBhvr>
                                      <p:tavLst>
                                        <p:tav tm="0">
                                          <p:val>
                                            <p:strVal val="4*#ppt_w"/>
                                          </p:val>
                                        </p:tav>
                                        <p:tav tm="100000">
                                          <p:val>
                                            <p:strVal val="#ppt_w"/>
                                          </p:val>
                                        </p:tav>
                                      </p:tavLst>
                                    </p:anim>
                                    <p:anim calcmode="lin" valueType="num">
                                      <p:cBhvr>
                                        <p:cTn id="23" dur="500" fill="hold"/>
                                        <p:tgtEl>
                                          <p:spTgt spid="46089"/>
                                        </p:tgtEl>
                                        <p:attrNameLst>
                                          <p:attrName>ppt_h</p:attrName>
                                        </p:attrNameLst>
                                      </p:cBhvr>
                                      <p:tavLst>
                                        <p:tav tm="0">
                                          <p:val>
                                            <p:strVal val="4*#ppt_h"/>
                                          </p:val>
                                        </p:tav>
                                        <p:tav tm="100000">
                                          <p:val>
                                            <p:strVal val="#ppt_h"/>
                                          </p:val>
                                        </p:tav>
                                      </p:tavLst>
                                    </p:anim>
                                  </p:childTnLst>
                                </p:cTn>
                              </p:par>
                            </p:childTnLst>
                          </p:cTn>
                        </p:par>
                        <p:par>
                          <p:cTn id="24" fill="hold" nodeType="afterGroup">
                            <p:stCondLst>
                              <p:cond delay="2600"/>
                            </p:stCondLst>
                            <p:childTnLst>
                              <p:par>
                                <p:cTn id="25" presetID="23" presetClass="entr" presetSubtype="32" fill="hold" nodeType="afterEffect">
                                  <p:stCondLst>
                                    <p:cond delay="200"/>
                                  </p:stCondLst>
                                  <p:childTnLst>
                                    <p:set>
                                      <p:cBhvr>
                                        <p:cTn id="26" dur="1" fill="hold">
                                          <p:stCondLst>
                                            <p:cond delay="0"/>
                                          </p:stCondLst>
                                        </p:cTn>
                                        <p:tgtEl>
                                          <p:spTgt spid="46090"/>
                                        </p:tgtEl>
                                        <p:attrNameLst>
                                          <p:attrName>style.visibility</p:attrName>
                                        </p:attrNameLst>
                                      </p:cBhvr>
                                      <p:to>
                                        <p:strVal val="visible"/>
                                      </p:to>
                                    </p:set>
                                    <p:anim calcmode="lin" valueType="num">
                                      <p:cBhvr>
                                        <p:cTn id="27" dur="500" fill="hold"/>
                                        <p:tgtEl>
                                          <p:spTgt spid="46090"/>
                                        </p:tgtEl>
                                        <p:attrNameLst>
                                          <p:attrName>ppt_w</p:attrName>
                                        </p:attrNameLst>
                                      </p:cBhvr>
                                      <p:tavLst>
                                        <p:tav tm="0">
                                          <p:val>
                                            <p:strVal val="4*#ppt_w"/>
                                          </p:val>
                                        </p:tav>
                                        <p:tav tm="100000">
                                          <p:val>
                                            <p:strVal val="#ppt_w"/>
                                          </p:val>
                                        </p:tav>
                                      </p:tavLst>
                                    </p:anim>
                                    <p:anim calcmode="lin" valueType="num">
                                      <p:cBhvr>
                                        <p:cTn id="28" dur="500" fill="hold"/>
                                        <p:tgtEl>
                                          <p:spTgt spid="46090"/>
                                        </p:tgtEl>
                                        <p:attrNameLst>
                                          <p:attrName>ppt_h</p:attrName>
                                        </p:attrNameLst>
                                      </p:cBhvr>
                                      <p:tavLst>
                                        <p:tav tm="0">
                                          <p:val>
                                            <p:strVal val="4*#ppt_h"/>
                                          </p:val>
                                        </p:tav>
                                        <p:tav tm="100000">
                                          <p:val>
                                            <p:strVal val="#ppt_h"/>
                                          </p:val>
                                        </p:tav>
                                      </p:tavLst>
                                    </p:anim>
                                  </p:childTnLst>
                                </p:cTn>
                              </p:par>
                            </p:childTnLst>
                          </p:cTn>
                        </p:par>
                        <p:par>
                          <p:cTn id="29" fill="hold" nodeType="afterGroup">
                            <p:stCondLst>
                              <p:cond delay="3300"/>
                            </p:stCondLst>
                            <p:childTnLst>
                              <p:par>
                                <p:cTn id="30" presetID="23" presetClass="entr" presetSubtype="32" fill="hold" nodeType="afterEffect">
                                  <p:stCondLst>
                                    <p:cond delay="200"/>
                                  </p:stCondLst>
                                  <p:childTnLst>
                                    <p:set>
                                      <p:cBhvr>
                                        <p:cTn id="31" dur="1" fill="hold">
                                          <p:stCondLst>
                                            <p:cond delay="0"/>
                                          </p:stCondLst>
                                        </p:cTn>
                                        <p:tgtEl>
                                          <p:spTgt spid="46092"/>
                                        </p:tgtEl>
                                        <p:attrNameLst>
                                          <p:attrName>style.visibility</p:attrName>
                                        </p:attrNameLst>
                                      </p:cBhvr>
                                      <p:to>
                                        <p:strVal val="visible"/>
                                      </p:to>
                                    </p:set>
                                    <p:anim calcmode="lin" valueType="num">
                                      <p:cBhvr>
                                        <p:cTn id="32" dur="500" fill="hold"/>
                                        <p:tgtEl>
                                          <p:spTgt spid="46092"/>
                                        </p:tgtEl>
                                        <p:attrNameLst>
                                          <p:attrName>ppt_w</p:attrName>
                                        </p:attrNameLst>
                                      </p:cBhvr>
                                      <p:tavLst>
                                        <p:tav tm="0">
                                          <p:val>
                                            <p:strVal val="4*#ppt_w"/>
                                          </p:val>
                                        </p:tav>
                                        <p:tav tm="100000">
                                          <p:val>
                                            <p:strVal val="#ppt_w"/>
                                          </p:val>
                                        </p:tav>
                                      </p:tavLst>
                                    </p:anim>
                                    <p:anim calcmode="lin" valueType="num">
                                      <p:cBhvr>
                                        <p:cTn id="33" dur="500" fill="hold"/>
                                        <p:tgtEl>
                                          <p:spTgt spid="46092"/>
                                        </p:tgtEl>
                                        <p:attrNameLst>
                                          <p:attrName>ppt_h</p:attrName>
                                        </p:attrNameLst>
                                      </p:cBhvr>
                                      <p:tavLst>
                                        <p:tav tm="0">
                                          <p:val>
                                            <p:strVal val="4*#ppt_h"/>
                                          </p:val>
                                        </p:tav>
                                        <p:tav tm="100000">
                                          <p:val>
                                            <p:strVal val="#ppt_h"/>
                                          </p:val>
                                        </p:tav>
                                      </p:tavLst>
                                    </p:anim>
                                  </p:childTnLst>
                                </p:cTn>
                              </p:par>
                            </p:childTnLst>
                          </p:cTn>
                        </p:par>
                        <p:par>
                          <p:cTn id="34" fill="hold" nodeType="afterGroup">
                            <p:stCondLst>
                              <p:cond delay="4000"/>
                            </p:stCondLst>
                            <p:childTnLst>
                              <p:par>
                                <p:cTn id="35" presetID="23" presetClass="entr" presetSubtype="32" fill="hold" nodeType="afterEffect">
                                  <p:stCondLst>
                                    <p:cond delay="200"/>
                                  </p:stCondLst>
                                  <p:childTnLst>
                                    <p:set>
                                      <p:cBhvr>
                                        <p:cTn id="36" dur="1" fill="hold">
                                          <p:stCondLst>
                                            <p:cond delay="0"/>
                                          </p:stCondLst>
                                        </p:cTn>
                                        <p:tgtEl>
                                          <p:spTgt spid="46094"/>
                                        </p:tgtEl>
                                        <p:attrNameLst>
                                          <p:attrName>style.visibility</p:attrName>
                                        </p:attrNameLst>
                                      </p:cBhvr>
                                      <p:to>
                                        <p:strVal val="visible"/>
                                      </p:to>
                                    </p:set>
                                    <p:anim calcmode="lin" valueType="num">
                                      <p:cBhvr>
                                        <p:cTn id="37" dur="500" fill="hold"/>
                                        <p:tgtEl>
                                          <p:spTgt spid="46094"/>
                                        </p:tgtEl>
                                        <p:attrNameLst>
                                          <p:attrName>ppt_w</p:attrName>
                                        </p:attrNameLst>
                                      </p:cBhvr>
                                      <p:tavLst>
                                        <p:tav tm="0">
                                          <p:val>
                                            <p:strVal val="4*#ppt_w"/>
                                          </p:val>
                                        </p:tav>
                                        <p:tav tm="100000">
                                          <p:val>
                                            <p:strVal val="#ppt_w"/>
                                          </p:val>
                                        </p:tav>
                                      </p:tavLst>
                                    </p:anim>
                                    <p:anim calcmode="lin" valueType="num">
                                      <p:cBhvr>
                                        <p:cTn id="38" dur="500" fill="hold"/>
                                        <p:tgtEl>
                                          <p:spTgt spid="46094"/>
                                        </p:tgtEl>
                                        <p:attrNameLst>
                                          <p:attrName>ppt_h</p:attrName>
                                        </p:attrNameLst>
                                      </p:cBhvr>
                                      <p:tavLst>
                                        <p:tav tm="0">
                                          <p:val>
                                            <p:strVal val="4*#ppt_h"/>
                                          </p:val>
                                        </p:tav>
                                        <p:tav tm="100000">
                                          <p:val>
                                            <p:strVal val="#ppt_h"/>
                                          </p:val>
                                        </p:tav>
                                      </p:tavLst>
                                    </p:anim>
                                  </p:childTnLst>
                                </p:cTn>
                              </p:par>
                            </p:childTnLst>
                          </p:cTn>
                        </p:par>
                        <p:par>
                          <p:cTn id="39" fill="hold" nodeType="afterGroup">
                            <p:stCondLst>
                              <p:cond delay="4700"/>
                            </p:stCondLst>
                            <p:childTnLst>
                              <p:par>
                                <p:cTn id="40" presetID="23" presetClass="entr" presetSubtype="32" fill="hold" nodeType="afterEffect">
                                  <p:stCondLst>
                                    <p:cond delay="200"/>
                                  </p:stCondLst>
                                  <p:childTnLst>
                                    <p:set>
                                      <p:cBhvr>
                                        <p:cTn id="41" dur="1" fill="hold">
                                          <p:stCondLst>
                                            <p:cond delay="0"/>
                                          </p:stCondLst>
                                        </p:cTn>
                                        <p:tgtEl>
                                          <p:spTgt spid="46095"/>
                                        </p:tgtEl>
                                        <p:attrNameLst>
                                          <p:attrName>style.visibility</p:attrName>
                                        </p:attrNameLst>
                                      </p:cBhvr>
                                      <p:to>
                                        <p:strVal val="visible"/>
                                      </p:to>
                                    </p:set>
                                    <p:anim calcmode="lin" valueType="num">
                                      <p:cBhvr>
                                        <p:cTn id="42" dur="500" fill="hold"/>
                                        <p:tgtEl>
                                          <p:spTgt spid="46095"/>
                                        </p:tgtEl>
                                        <p:attrNameLst>
                                          <p:attrName>ppt_w</p:attrName>
                                        </p:attrNameLst>
                                      </p:cBhvr>
                                      <p:tavLst>
                                        <p:tav tm="0">
                                          <p:val>
                                            <p:strVal val="4*#ppt_w"/>
                                          </p:val>
                                        </p:tav>
                                        <p:tav tm="100000">
                                          <p:val>
                                            <p:strVal val="#ppt_w"/>
                                          </p:val>
                                        </p:tav>
                                      </p:tavLst>
                                    </p:anim>
                                    <p:anim calcmode="lin" valueType="num">
                                      <p:cBhvr>
                                        <p:cTn id="43" dur="500" fill="hold"/>
                                        <p:tgtEl>
                                          <p:spTgt spid="46095"/>
                                        </p:tgtEl>
                                        <p:attrNameLst>
                                          <p:attrName>ppt_h</p:attrName>
                                        </p:attrNameLst>
                                      </p:cBhvr>
                                      <p:tavLst>
                                        <p:tav tm="0">
                                          <p:val>
                                            <p:strVal val="4*#ppt_h"/>
                                          </p:val>
                                        </p:tav>
                                        <p:tav tm="100000">
                                          <p:val>
                                            <p:strVal val="#ppt_h"/>
                                          </p:val>
                                        </p:tav>
                                      </p:tavLst>
                                    </p:anim>
                                  </p:childTnLst>
                                </p:cTn>
                              </p:par>
                            </p:childTnLst>
                          </p:cTn>
                        </p:par>
                        <p:par>
                          <p:cTn id="44" fill="hold" nodeType="afterGroup">
                            <p:stCondLst>
                              <p:cond delay="5400"/>
                            </p:stCondLst>
                            <p:childTnLst>
                              <p:par>
                                <p:cTn id="45" presetID="23" presetClass="entr" presetSubtype="32" fill="hold" nodeType="afterEffect">
                                  <p:stCondLst>
                                    <p:cond delay="200"/>
                                  </p:stCondLst>
                                  <p:childTnLst>
                                    <p:set>
                                      <p:cBhvr>
                                        <p:cTn id="46" dur="1" fill="hold">
                                          <p:stCondLst>
                                            <p:cond delay="0"/>
                                          </p:stCondLst>
                                        </p:cTn>
                                        <p:tgtEl>
                                          <p:spTgt spid="46085"/>
                                        </p:tgtEl>
                                        <p:attrNameLst>
                                          <p:attrName>style.visibility</p:attrName>
                                        </p:attrNameLst>
                                      </p:cBhvr>
                                      <p:to>
                                        <p:strVal val="visible"/>
                                      </p:to>
                                    </p:set>
                                    <p:anim calcmode="lin" valueType="num">
                                      <p:cBhvr>
                                        <p:cTn id="47" dur="500" fill="hold"/>
                                        <p:tgtEl>
                                          <p:spTgt spid="46085"/>
                                        </p:tgtEl>
                                        <p:attrNameLst>
                                          <p:attrName>ppt_w</p:attrName>
                                        </p:attrNameLst>
                                      </p:cBhvr>
                                      <p:tavLst>
                                        <p:tav tm="0">
                                          <p:val>
                                            <p:strVal val="4*#ppt_w"/>
                                          </p:val>
                                        </p:tav>
                                        <p:tav tm="100000">
                                          <p:val>
                                            <p:strVal val="#ppt_w"/>
                                          </p:val>
                                        </p:tav>
                                      </p:tavLst>
                                    </p:anim>
                                    <p:anim calcmode="lin" valueType="num">
                                      <p:cBhvr>
                                        <p:cTn id="48" dur="500" fill="hold"/>
                                        <p:tgtEl>
                                          <p:spTgt spid="46085"/>
                                        </p:tgtEl>
                                        <p:attrNameLst>
                                          <p:attrName>ppt_h</p:attrName>
                                        </p:attrNameLst>
                                      </p:cBhvr>
                                      <p:tavLst>
                                        <p:tav tm="0">
                                          <p:val>
                                            <p:strVal val="4*#ppt_h"/>
                                          </p:val>
                                        </p:tav>
                                        <p:tav tm="100000">
                                          <p:val>
                                            <p:strVal val="#ppt_h"/>
                                          </p:val>
                                        </p:tav>
                                      </p:tavLst>
                                    </p:anim>
                                  </p:childTnLst>
                                </p:cTn>
                              </p:par>
                            </p:childTnLst>
                          </p:cTn>
                        </p:par>
                        <p:par>
                          <p:cTn id="49" fill="hold" nodeType="afterGroup">
                            <p:stCondLst>
                              <p:cond delay="6100"/>
                            </p:stCondLst>
                            <p:childTnLst>
                              <p:par>
                                <p:cTn id="50" presetID="23" presetClass="entr" presetSubtype="32" fill="hold" nodeType="afterEffect">
                                  <p:stCondLst>
                                    <p:cond delay="0"/>
                                  </p:stCondLst>
                                  <p:childTnLst>
                                    <p:set>
                                      <p:cBhvr>
                                        <p:cTn id="51" dur="1" fill="hold">
                                          <p:stCondLst>
                                            <p:cond delay="0"/>
                                          </p:stCondLst>
                                        </p:cTn>
                                        <p:tgtEl>
                                          <p:spTgt spid="46082"/>
                                        </p:tgtEl>
                                        <p:attrNameLst>
                                          <p:attrName>style.visibility</p:attrName>
                                        </p:attrNameLst>
                                      </p:cBhvr>
                                      <p:to>
                                        <p:strVal val="visible"/>
                                      </p:to>
                                    </p:set>
                                    <p:anim calcmode="lin" valueType="num">
                                      <p:cBhvr>
                                        <p:cTn id="52" dur="500" fill="hold"/>
                                        <p:tgtEl>
                                          <p:spTgt spid="46082"/>
                                        </p:tgtEl>
                                        <p:attrNameLst>
                                          <p:attrName>ppt_w</p:attrName>
                                        </p:attrNameLst>
                                      </p:cBhvr>
                                      <p:tavLst>
                                        <p:tav tm="0">
                                          <p:val>
                                            <p:strVal val="4*#ppt_w"/>
                                          </p:val>
                                        </p:tav>
                                        <p:tav tm="100000">
                                          <p:val>
                                            <p:strVal val="#ppt_w"/>
                                          </p:val>
                                        </p:tav>
                                      </p:tavLst>
                                    </p:anim>
                                    <p:anim calcmode="lin" valueType="num">
                                      <p:cBhvr>
                                        <p:cTn id="53" dur="500" fill="hold"/>
                                        <p:tgtEl>
                                          <p:spTgt spid="46082"/>
                                        </p:tgtEl>
                                        <p:attrNameLst>
                                          <p:attrName>ppt_h</p:attrName>
                                        </p:attrNameLst>
                                      </p:cBhvr>
                                      <p:tavLst>
                                        <p:tav tm="0">
                                          <p:val>
                                            <p:strVal val="4*#ppt_h"/>
                                          </p:val>
                                        </p:tav>
                                        <p:tav tm="100000">
                                          <p:val>
                                            <p:strVal val="#ppt_h"/>
                                          </p:val>
                                        </p:tav>
                                      </p:tavLst>
                                    </p:anim>
                                  </p:childTnLst>
                                </p:cTn>
                              </p:par>
                            </p:childTnLst>
                          </p:cTn>
                        </p:par>
                        <p:par>
                          <p:cTn id="54" fill="hold" nodeType="afterGroup">
                            <p:stCondLst>
                              <p:cond delay="6600"/>
                            </p:stCondLst>
                            <p:childTnLst>
                              <p:par>
                                <p:cTn id="55" presetID="23" presetClass="entr" presetSubtype="32" fill="hold" nodeType="afterEffect">
                                  <p:stCondLst>
                                    <p:cond delay="200"/>
                                  </p:stCondLst>
                                  <p:childTnLst>
                                    <p:set>
                                      <p:cBhvr>
                                        <p:cTn id="56" dur="1" fill="hold">
                                          <p:stCondLst>
                                            <p:cond delay="0"/>
                                          </p:stCondLst>
                                        </p:cTn>
                                        <p:tgtEl>
                                          <p:spTgt spid="46086"/>
                                        </p:tgtEl>
                                        <p:attrNameLst>
                                          <p:attrName>style.visibility</p:attrName>
                                        </p:attrNameLst>
                                      </p:cBhvr>
                                      <p:to>
                                        <p:strVal val="visible"/>
                                      </p:to>
                                    </p:set>
                                    <p:anim calcmode="lin" valueType="num">
                                      <p:cBhvr>
                                        <p:cTn id="57" dur="500" fill="hold"/>
                                        <p:tgtEl>
                                          <p:spTgt spid="46086"/>
                                        </p:tgtEl>
                                        <p:attrNameLst>
                                          <p:attrName>ppt_w</p:attrName>
                                        </p:attrNameLst>
                                      </p:cBhvr>
                                      <p:tavLst>
                                        <p:tav tm="0">
                                          <p:val>
                                            <p:strVal val="4*#ppt_w"/>
                                          </p:val>
                                        </p:tav>
                                        <p:tav tm="100000">
                                          <p:val>
                                            <p:strVal val="#ppt_w"/>
                                          </p:val>
                                        </p:tav>
                                      </p:tavLst>
                                    </p:anim>
                                    <p:anim calcmode="lin" valueType="num">
                                      <p:cBhvr>
                                        <p:cTn id="58" dur="500" fill="hold"/>
                                        <p:tgtEl>
                                          <p:spTgt spid="46086"/>
                                        </p:tgtEl>
                                        <p:attrNameLst>
                                          <p:attrName>ppt_h</p:attrName>
                                        </p:attrNameLst>
                                      </p:cBhvr>
                                      <p:tavLst>
                                        <p:tav tm="0">
                                          <p:val>
                                            <p:strVal val="4*#ppt_h"/>
                                          </p:val>
                                        </p:tav>
                                        <p:tav tm="100000">
                                          <p:val>
                                            <p:strVal val="#ppt_h"/>
                                          </p:val>
                                        </p:tav>
                                      </p:tavLst>
                                    </p:anim>
                                  </p:childTnLst>
                                </p:cTn>
                              </p:par>
                            </p:childTnLst>
                          </p:cTn>
                        </p:par>
                        <p:par>
                          <p:cTn id="59" fill="hold" nodeType="afterGroup">
                            <p:stCondLst>
                              <p:cond delay="7300"/>
                            </p:stCondLst>
                            <p:childTnLst>
                              <p:par>
                                <p:cTn id="60" presetID="23" presetClass="entr" presetSubtype="32" fill="hold" nodeType="afterEffect">
                                  <p:stCondLst>
                                    <p:cond delay="0"/>
                                  </p:stCondLst>
                                  <p:childTnLst>
                                    <p:set>
                                      <p:cBhvr>
                                        <p:cTn id="61" dur="1" fill="hold">
                                          <p:stCondLst>
                                            <p:cond delay="0"/>
                                          </p:stCondLst>
                                        </p:cTn>
                                        <p:tgtEl>
                                          <p:spTgt spid="46081"/>
                                        </p:tgtEl>
                                        <p:attrNameLst>
                                          <p:attrName>style.visibility</p:attrName>
                                        </p:attrNameLst>
                                      </p:cBhvr>
                                      <p:to>
                                        <p:strVal val="visible"/>
                                      </p:to>
                                    </p:set>
                                    <p:anim calcmode="lin" valueType="num">
                                      <p:cBhvr>
                                        <p:cTn id="62" dur="500" fill="hold"/>
                                        <p:tgtEl>
                                          <p:spTgt spid="46081"/>
                                        </p:tgtEl>
                                        <p:attrNameLst>
                                          <p:attrName>ppt_w</p:attrName>
                                        </p:attrNameLst>
                                      </p:cBhvr>
                                      <p:tavLst>
                                        <p:tav tm="0">
                                          <p:val>
                                            <p:strVal val="4*#ppt_w"/>
                                          </p:val>
                                        </p:tav>
                                        <p:tav tm="100000">
                                          <p:val>
                                            <p:strVal val="#ppt_w"/>
                                          </p:val>
                                        </p:tav>
                                      </p:tavLst>
                                    </p:anim>
                                    <p:anim calcmode="lin" valueType="num">
                                      <p:cBhvr>
                                        <p:cTn id="63" dur="500" fill="hold"/>
                                        <p:tgtEl>
                                          <p:spTgt spid="46081"/>
                                        </p:tgtEl>
                                        <p:attrNameLst>
                                          <p:attrName>ppt_h</p:attrName>
                                        </p:attrNameLst>
                                      </p:cBhvr>
                                      <p:tavLst>
                                        <p:tav tm="0">
                                          <p:val>
                                            <p:strVal val="4*#ppt_h"/>
                                          </p:val>
                                        </p:tav>
                                        <p:tav tm="100000">
                                          <p:val>
                                            <p:strVal val="#ppt_h"/>
                                          </p:val>
                                        </p:tav>
                                      </p:tavLst>
                                    </p:anim>
                                  </p:childTnLst>
                                </p:cTn>
                              </p:par>
                            </p:childTnLst>
                          </p:cTn>
                        </p:par>
                        <p:par>
                          <p:cTn id="64" fill="hold" nodeType="afterGroup">
                            <p:stCondLst>
                              <p:cond delay="7800"/>
                            </p:stCondLst>
                            <p:childTnLst>
                              <p:par>
                                <p:cTn id="65" presetID="23" presetClass="entr" presetSubtype="32" fill="hold" nodeType="afterEffect">
                                  <p:stCondLst>
                                    <p:cond delay="200"/>
                                  </p:stCondLst>
                                  <p:childTnLst>
                                    <p:set>
                                      <p:cBhvr>
                                        <p:cTn id="66" dur="1" fill="hold">
                                          <p:stCondLst>
                                            <p:cond delay="0"/>
                                          </p:stCondLst>
                                        </p:cTn>
                                        <p:tgtEl>
                                          <p:spTgt spid="46083"/>
                                        </p:tgtEl>
                                        <p:attrNameLst>
                                          <p:attrName>style.visibility</p:attrName>
                                        </p:attrNameLst>
                                      </p:cBhvr>
                                      <p:to>
                                        <p:strVal val="visible"/>
                                      </p:to>
                                    </p:set>
                                    <p:anim calcmode="lin" valueType="num">
                                      <p:cBhvr>
                                        <p:cTn id="67" dur="500" fill="hold"/>
                                        <p:tgtEl>
                                          <p:spTgt spid="46083"/>
                                        </p:tgtEl>
                                        <p:attrNameLst>
                                          <p:attrName>ppt_w</p:attrName>
                                        </p:attrNameLst>
                                      </p:cBhvr>
                                      <p:tavLst>
                                        <p:tav tm="0">
                                          <p:val>
                                            <p:strVal val="4*#ppt_w"/>
                                          </p:val>
                                        </p:tav>
                                        <p:tav tm="100000">
                                          <p:val>
                                            <p:strVal val="#ppt_w"/>
                                          </p:val>
                                        </p:tav>
                                      </p:tavLst>
                                    </p:anim>
                                    <p:anim calcmode="lin" valueType="num">
                                      <p:cBhvr>
                                        <p:cTn id="68" dur="500" fill="hold"/>
                                        <p:tgtEl>
                                          <p:spTgt spid="46083"/>
                                        </p:tgtEl>
                                        <p:attrNameLst>
                                          <p:attrName>ppt_h</p:attrName>
                                        </p:attrNameLst>
                                      </p:cBhvr>
                                      <p:tavLst>
                                        <p:tav tm="0">
                                          <p:val>
                                            <p:strVal val="4*#ppt_h"/>
                                          </p:val>
                                        </p:tav>
                                        <p:tav tm="100000">
                                          <p:val>
                                            <p:strVal val="#ppt_h"/>
                                          </p:val>
                                        </p:tav>
                                      </p:tavLst>
                                    </p:anim>
                                  </p:childTnLst>
                                </p:cTn>
                              </p:par>
                            </p:childTnLst>
                          </p:cTn>
                        </p:par>
                        <p:par>
                          <p:cTn id="69" fill="hold" nodeType="afterGroup">
                            <p:stCondLst>
                              <p:cond delay="8500"/>
                            </p:stCondLst>
                            <p:childTnLst>
                              <p:par>
                                <p:cTn id="70" presetID="23" presetClass="entr" presetSubtype="32" fill="hold" nodeType="afterEffect">
                                  <p:stCondLst>
                                    <p:cond delay="200"/>
                                  </p:stCondLst>
                                  <p:childTnLst>
                                    <p:set>
                                      <p:cBhvr>
                                        <p:cTn id="71" dur="1" fill="hold">
                                          <p:stCondLst>
                                            <p:cond delay="0"/>
                                          </p:stCondLst>
                                        </p:cTn>
                                        <p:tgtEl>
                                          <p:spTgt spid="46093"/>
                                        </p:tgtEl>
                                        <p:attrNameLst>
                                          <p:attrName>style.visibility</p:attrName>
                                        </p:attrNameLst>
                                      </p:cBhvr>
                                      <p:to>
                                        <p:strVal val="visible"/>
                                      </p:to>
                                    </p:set>
                                    <p:anim calcmode="lin" valueType="num">
                                      <p:cBhvr>
                                        <p:cTn id="72" dur="500" fill="hold"/>
                                        <p:tgtEl>
                                          <p:spTgt spid="46093"/>
                                        </p:tgtEl>
                                        <p:attrNameLst>
                                          <p:attrName>ppt_w</p:attrName>
                                        </p:attrNameLst>
                                      </p:cBhvr>
                                      <p:tavLst>
                                        <p:tav tm="0">
                                          <p:val>
                                            <p:strVal val="4*#ppt_w"/>
                                          </p:val>
                                        </p:tav>
                                        <p:tav tm="100000">
                                          <p:val>
                                            <p:strVal val="#ppt_w"/>
                                          </p:val>
                                        </p:tav>
                                      </p:tavLst>
                                    </p:anim>
                                    <p:anim calcmode="lin" valueType="num">
                                      <p:cBhvr>
                                        <p:cTn id="73" dur="500" fill="hold"/>
                                        <p:tgtEl>
                                          <p:spTgt spid="46093"/>
                                        </p:tgtEl>
                                        <p:attrNameLst>
                                          <p:attrName>ppt_h</p:attrName>
                                        </p:attrNameLst>
                                      </p:cBhvr>
                                      <p:tavLst>
                                        <p:tav tm="0">
                                          <p:val>
                                            <p:strVal val="4*#ppt_h"/>
                                          </p:val>
                                        </p:tav>
                                        <p:tav tm="100000">
                                          <p:val>
                                            <p:strVal val="#ppt_h"/>
                                          </p:val>
                                        </p:tav>
                                      </p:tavLst>
                                    </p:anim>
                                  </p:childTnLst>
                                </p:cTn>
                              </p:par>
                            </p:childTnLst>
                          </p:cTn>
                        </p:par>
                        <p:par>
                          <p:cTn id="74" fill="hold" nodeType="afterGroup">
                            <p:stCondLst>
                              <p:cond delay="9200"/>
                            </p:stCondLst>
                            <p:childTnLst>
                              <p:par>
                                <p:cTn id="75" presetID="23" presetClass="entr" presetSubtype="32" fill="hold" nodeType="afterEffect">
                                  <p:stCondLst>
                                    <p:cond delay="0"/>
                                  </p:stCondLst>
                                  <p:childTnLst>
                                    <p:set>
                                      <p:cBhvr>
                                        <p:cTn id="76" dur="1" fill="hold">
                                          <p:stCondLst>
                                            <p:cond delay="0"/>
                                          </p:stCondLst>
                                        </p:cTn>
                                        <p:tgtEl>
                                          <p:spTgt spid="46091"/>
                                        </p:tgtEl>
                                        <p:attrNameLst>
                                          <p:attrName>style.visibility</p:attrName>
                                        </p:attrNameLst>
                                      </p:cBhvr>
                                      <p:to>
                                        <p:strVal val="visible"/>
                                      </p:to>
                                    </p:set>
                                    <p:anim calcmode="lin" valueType="num">
                                      <p:cBhvr>
                                        <p:cTn id="77" dur="500" fill="hold"/>
                                        <p:tgtEl>
                                          <p:spTgt spid="46091"/>
                                        </p:tgtEl>
                                        <p:attrNameLst>
                                          <p:attrName>ppt_w</p:attrName>
                                        </p:attrNameLst>
                                      </p:cBhvr>
                                      <p:tavLst>
                                        <p:tav tm="0">
                                          <p:val>
                                            <p:strVal val="4*#ppt_w"/>
                                          </p:val>
                                        </p:tav>
                                        <p:tav tm="100000">
                                          <p:val>
                                            <p:strVal val="#ppt_w"/>
                                          </p:val>
                                        </p:tav>
                                      </p:tavLst>
                                    </p:anim>
                                    <p:anim calcmode="lin" valueType="num">
                                      <p:cBhvr>
                                        <p:cTn id="78" dur="500" fill="hold"/>
                                        <p:tgtEl>
                                          <p:spTgt spid="46091"/>
                                        </p:tgtEl>
                                        <p:attrNameLst>
                                          <p:attrName>ppt_h</p:attrName>
                                        </p:attrNameLst>
                                      </p:cBhvr>
                                      <p:tavLst>
                                        <p:tav tm="0">
                                          <p:val>
                                            <p:strVal val="4*#ppt_h"/>
                                          </p:val>
                                        </p:tav>
                                        <p:tav tm="100000">
                                          <p:val>
                                            <p:strVal val="#ppt_h"/>
                                          </p:val>
                                        </p:tav>
                                      </p:tavLst>
                                    </p:anim>
                                  </p:childTnLst>
                                </p:cTn>
                              </p:par>
                            </p:childTnLst>
                          </p:cTn>
                        </p:par>
                        <p:par>
                          <p:cTn id="79" fill="hold" nodeType="afterGroup">
                            <p:stCondLst>
                              <p:cond delay="9700"/>
                            </p:stCondLst>
                            <p:childTnLst>
                              <p:par>
                                <p:cTn id="80" presetID="23" presetClass="entr" presetSubtype="32" fill="hold" nodeType="afterEffect">
                                  <p:stCondLst>
                                    <p:cond delay="200"/>
                                  </p:stCondLst>
                                  <p:childTnLst>
                                    <p:set>
                                      <p:cBhvr>
                                        <p:cTn id="81" dur="1" fill="hold">
                                          <p:stCondLst>
                                            <p:cond delay="0"/>
                                          </p:stCondLst>
                                        </p:cTn>
                                        <p:tgtEl>
                                          <p:spTgt spid="46096"/>
                                        </p:tgtEl>
                                        <p:attrNameLst>
                                          <p:attrName>style.visibility</p:attrName>
                                        </p:attrNameLst>
                                      </p:cBhvr>
                                      <p:to>
                                        <p:strVal val="visible"/>
                                      </p:to>
                                    </p:set>
                                    <p:anim calcmode="lin" valueType="num">
                                      <p:cBhvr>
                                        <p:cTn id="82" dur="500" fill="hold"/>
                                        <p:tgtEl>
                                          <p:spTgt spid="46096"/>
                                        </p:tgtEl>
                                        <p:attrNameLst>
                                          <p:attrName>ppt_w</p:attrName>
                                        </p:attrNameLst>
                                      </p:cBhvr>
                                      <p:tavLst>
                                        <p:tav tm="0">
                                          <p:val>
                                            <p:strVal val="4*#ppt_w"/>
                                          </p:val>
                                        </p:tav>
                                        <p:tav tm="100000">
                                          <p:val>
                                            <p:strVal val="#ppt_w"/>
                                          </p:val>
                                        </p:tav>
                                      </p:tavLst>
                                    </p:anim>
                                    <p:anim calcmode="lin" valueType="num">
                                      <p:cBhvr>
                                        <p:cTn id="83" dur="500" fill="hold"/>
                                        <p:tgtEl>
                                          <p:spTgt spid="46096"/>
                                        </p:tgtEl>
                                        <p:attrNameLst>
                                          <p:attrName>ppt_h</p:attrName>
                                        </p:attrNameLst>
                                      </p:cBhvr>
                                      <p:tavLst>
                                        <p:tav tm="0">
                                          <p:val>
                                            <p:strVal val="4*#ppt_h"/>
                                          </p:val>
                                        </p:tav>
                                        <p:tav tm="100000">
                                          <p:val>
                                            <p:strVal val="#ppt_h"/>
                                          </p:val>
                                        </p:tav>
                                      </p:tavLst>
                                    </p:anim>
                                  </p:childTnLst>
                                </p:cTn>
                              </p:par>
                            </p:childTnLst>
                          </p:cTn>
                        </p:par>
                        <p:par>
                          <p:cTn id="84" fill="hold" nodeType="afterGroup">
                            <p:stCondLst>
                              <p:cond delay="10400"/>
                            </p:stCondLst>
                            <p:childTnLst>
                              <p:par>
                                <p:cTn id="85" presetID="23" presetClass="entr" presetSubtype="32" fill="hold" nodeType="afterEffect">
                                  <p:stCondLst>
                                    <p:cond delay="200"/>
                                  </p:stCondLst>
                                  <p:childTnLst>
                                    <p:set>
                                      <p:cBhvr>
                                        <p:cTn id="86" dur="1" fill="hold">
                                          <p:stCondLst>
                                            <p:cond delay="0"/>
                                          </p:stCondLst>
                                        </p:cTn>
                                        <p:tgtEl>
                                          <p:spTgt spid="46097"/>
                                        </p:tgtEl>
                                        <p:attrNameLst>
                                          <p:attrName>style.visibility</p:attrName>
                                        </p:attrNameLst>
                                      </p:cBhvr>
                                      <p:to>
                                        <p:strVal val="visible"/>
                                      </p:to>
                                    </p:set>
                                    <p:anim calcmode="lin" valueType="num">
                                      <p:cBhvr>
                                        <p:cTn id="87" dur="500" fill="hold"/>
                                        <p:tgtEl>
                                          <p:spTgt spid="46097"/>
                                        </p:tgtEl>
                                        <p:attrNameLst>
                                          <p:attrName>ppt_w</p:attrName>
                                        </p:attrNameLst>
                                      </p:cBhvr>
                                      <p:tavLst>
                                        <p:tav tm="0">
                                          <p:val>
                                            <p:strVal val="4*#ppt_w"/>
                                          </p:val>
                                        </p:tav>
                                        <p:tav tm="100000">
                                          <p:val>
                                            <p:strVal val="#ppt_w"/>
                                          </p:val>
                                        </p:tav>
                                      </p:tavLst>
                                    </p:anim>
                                    <p:anim calcmode="lin" valueType="num">
                                      <p:cBhvr>
                                        <p:cTn id="88" dur="500" fill="hold"/>
                                        <p:tgtEl>
                                          <p:spTgt spid="46097"/>
                                        </p:tgtEl>
                                        <p:attrNameLst>
                                          <p:attrName>ppt_h</p:attrName>
                                        </p:attrNameLst>
                                      </p:cBhvr>
                                      <p:tavLst>
                                        <p:tav tm="0">
                                          <p:val>
                                            <p:strVal val="4*#ppt_h"/>
                                          </p:val>
                                        </p:tav>
                                        <p:tav tm="100000">
                                          <p:val>
                                            <p:strVal val="#ppt_h"/>
                                          </p:val>
                                        </p:tav>
                                      </p:tavLst>
                                    </p:anim>
                                  </p:childTnLst>
                                </p:cTn>
                              </p:par>
                            </p:childTnLst>
                          </p:cTn>
                        </p:par>
                        <p:par>
                          <p:cTn id="89" fill="hold" nodeType="afterGroup">
                            <p:stCondLst>
                              <p:cond delay="11100"/>
                            </p:stCondLst>
                            <p:childTnLst>
                              <p:par>
                                <p:cTn id="90" presetID="23" presetClass="entr" presetSubtype="32" fill="hold" grpId="0" nodeType="afterEffect">
                                  <p:stCondLst>
                                    <p:cond delay="0"/>
                                  </p:stCondLst>
                                  <p:childTnLst>
                                    <p:set>
                                      <p:cBhvr>
                                        <p:cTn id="91" dur="1" fill="hold">
                                          <p:stCondLst>
                                            <p:cond delay="0"/>
                                          </p:stCondLst>
                                        </p:cTn>
                                        <p:tgtEl>
                                          <p:spTgt spid="46098"/>
                                        </p:tgtEl>
                                        <p:attrNameLst>
                                          <p:attrName>style.visibility</p:attrName>
                                        </p:attrNameLst>
                                      </p:cBhvr>
                                      <p:to>
                                        <p:strVal val="visible"/>
                                      </p:to>
                                    </p:set>
                                    <p:anim calcmode="lin" valueType="num">
                                      <p:cBhvr>
                                        <p:cTn id="92" dur="500" fill="hold"/>
                                        <p:tgtEl>
                                          <p:spTgt spid="46098"/>
                                        </p:tgtEl>
                                        <p:attrNameLst>
                                          <p:attrName>ppt_w</p:attrName>
                                        </p:attrNameLst>
                                      </p:cBhvr>
                                      <p:tavLst>
                                        <p:tav tm="0">
                                          <p:val>
                                            <p:strVal val="4*#ppt_w"/>
                                          </p:val>
                                        </p:tav>
                                        <p:tav tm="100000">
                                          <p:val>
                                            <p:strVal val="#ppt_w"/>
                                          </p:val>
                                        </p:tav>
                                      </p:tavLst>
                                    </p:anim>
                                    <p:anim calcmode="lin" valueType="num">
                                      <p:cBhvr>
                                        <p:cTn id="93" dur="500" fill="hold"/>
                                        <p:tgtEl>
                                          <p:spTgt spid="46098"/>
                                        </p:tgtEl>
                                        <p:attrNameLst>
                                          <p:attrName>ppt_h</p:attrName>
                                        </p:attrNameLst>
                                      </p:cBhvr>
                                      <p:tavLst>
                                        <p:tav tm="0">
                                          <p:val>
                                            <p:strVal val="4*#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98" grpId="0"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1507" y="1989687"/>
            <a:ext cx="5421085" cy="1665515"/>
          </a:xfrm>
          <a:prstGeom prst="rect">
            <a:avLst/>
          </a:prstGeom>
        </p:spPr>
      </p:pic>
      <p:grpSp>
        <p:nvGrpSpPr>
          <p:cNvPr id="5" name="Group 4"/>
          <p:cNvGrpSpPr/>
          <p:nvPr/>
        </p:nvGrpSpPr>
        <p:grpSpPr>
          <a:xfrm>
            <a:off x="1052382" y="278894"/>
            <a:ext cx="1669667" cy="1616734"/>
            <a:chOff x="148435" y="1259635"/>
            <a:chExt cx="2660232" cy="2194763"/>
          </a:xfrm>
        </p:grpSpPr>
        <p:sp>
          <p:nvSpPr>
            <p:cNvPr id="7" name="Oval 6"/>
            <p:cNvSpPr/>
            <p:nvPr/>
          </p:nvSpPr>
          <p:spPr>
            <a:xfrm>
              <a:off x="148435" y="1259635"/>
              <a:ext cx="2660232" cy="2194763"/>
            </a:xfrm>
            <a:prstGeom prst="ellipse">
              <a:avLst/>
            </a:prstGeom>
            <a:blipFill rotWithShape="1">
              <a:blip r:embed="rId4" cstate="email">
                <a:extLst>
                  <a:ext uri="{28A0092B-C50C-407E-A947-70E740481C1C}">
                    <a14:useLocalDpi xmlns:a14="http://schemas.microsoft.com/office/drawing/2010/main"/>
                  </a:ext>
                </a:extLst>
              </a:blip>
              <a:stretch>
                <a:fillRect/>
              </a:stretch>
            </a:blipFill>
            <a:ln>
              <a:solidFill>
                <a:srgbClr val="604A7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a:solidFill>
                  <a:srgbClr val="FFFFFF"/>
                </a:solidFill>
              </a:endParaRPr>
            </a:p>
          </p:txBody>
        </p:sp>
        <p:sp>
          <p:nvSpPr>
            <p:cNvPr id="8" name="TextBox 7"/>
            <p:cNvSpPr txBox="1"/>
            <p:nvPr/>
          </p:nvSpPr>
          <p:spPr>
            <a:xfrm>
              <a:off x="270456" y="1953611"/>
              <a:ext cx="2416187" cy="960976"/>
            </a:xfrm>
            <a:prstGeom prst="rect">
              <a:avLst/>
            </a:prstGeom>
            <a:noFill/>
          </p:spPr>
          <p:txBody>
            <a:bodyPr wrap="square" rtlCol="0">
              <a:spAutoFit/>
            </a:bodyPr>
            <a:lstStyle/>
            <a:p>
              <a:pPr algn="ctr"/>
              <a:r>
                <a:rPr lang="en-US" sz="2000" b="1" dirty="0">
                  <a:solidFill>
                    <a:srgbClr val="604A7B"/>
                  </a:solidFill>
                  <a:latin typeface="Verdana" charset="0"/>
                  <a:ea typeface="Verdana" charset="0"/>
                  <a:cs typeface="Verdana" charset="0"/>
                </a:rPr>
                <a:t>MASSIVE NEED</a:t>
              </a:r>
            </a:p>
          </p:txBody>
        </p:sp>
      </p:grpSp>
      <p:sp>
        <p:nvSpPr>
          <p:cNvPr id="2" name="Rectangle 1"/>
          <p:cNvSpPr/>
          <p:nvPr/>
        </p:nvSpPr>
        <p:spPr>
          <a:xfrm>
            <a:off x="855567" y="3568506"/>
            <a:ext cx="4338777" cy="2708434"/>
          </a:xfrm>
          <a:prstGeom prst="rect">
            <a:avLst/>
          </a:prstGeom>
        </p:spPr>
        <p:txBody>
          <a:bodyPr wrap="square">
            <a:spAutoFit/>
          </a:bodyPr>
          <a:lstStyle/>
          <a:p>
            <a:pPr>
              <a:defRPr/>
            </a:pPr>
            <a:r>
              <a:rPr lang="en-US" sz="2000" b="1" dirty="0">
                <a:solidFill>
                  <a:srgbClr val="8064A2">
                    <a:lumMod val="75000"/>
                  </a:srgbClr>
                </a:solidFill>
                <a:latin typeface="Verdana" charset="0"/>
                <a:ea typeface="Verdana" charset="0"/>
                <a:cs typeface="Verdana" charset="0"/>
              </a:rPr>
              <a:t>The World Health Organization calls </a:t>
            </a:r>
            <a:r>
              <a:rPr lang="en-US" sz="2400" b="1" dirty="0">
                <a:solidFill>
                  <a:srgbClr val="C00000"/>
                </a:solidFill>
                <a:latin typeface="Verdana" charset="0"/>
                <a:ea typeface="Verdana" charset="0"/>
                <a:cs typeface="Verdana" charset="0"/>
              </a:rPr>
              <a:t>Stress “the health epidemic of the 21st century”</a:t>
            </a:r>
            <a:r>
              <a:rPr lang="en-US" sz="2000" b="1" dirty="0">
                <a:solidFill>
                  <a:srgbClr val="C00000"/>
                </a:solidFill>
                <a:latin typeface="Verdana" charset="0"/>
                <a:ea typeface="Verdana" charset="0"/>
                <a:cs typeface="Verdana" charset="0"/>
              </a:rPr>
              <a:t> </a:t>
            </a:r>
            <a:r>
              <a:rPr lang="en-US" sz="2000" b="1" dirty="0">
                <a:solidFill>
                  <a:srgbClr val="8064A2">
                    <a:lumMod val="75000"/>
                  </a:srgbClr>
                </a:solidFill>
                <a:latin typeface="Verdana" charset="0"/>
                <a:ea typeface="Verdana" charset="0"/>
                <a:cs typeface="Verdana" charset="0"/>
              </a:rPr>
              <a:t>with more than 350 million people affected around the world.</a:t>
            </a:r>
            <a:endParaRPr lang="en-US" sz="2000" dirty="0">
              <a:solidFill>
                <a:srgbClr val="8064A2">
                  <a:lumMod val="75000"/>
                </a:srgbClr>
              </a:solidFill>
              <a:latin typeface="Verdana" charset="0"/>
              <a:ea typeface="Verdana" charset="0"/>
              <a:cs typeface="Verdana" charset="0"/>
            </a:endParaRPr>
          </a:p>
          <a:p>
            <a:pPr>
              <a:defRPr/>
            </a:pPr>
            <a:endParaRPr lang="en-US" dirty="0">
              <a:solidFill>
                <a:prstClr val="black"/>
              </a:solidFill>
              <a:latin typeface="Verdana" charset="0"/>
              <a:ea typeface="Verdana" charset="0"/>
              <a:cs typeface="Verdana" charset="0"/>
            </a:endParaRPr>
          </a:p>
        </p:txBody>
      </p:sp>
      <p:grpSp>
        <p:nvGrpSpPr>
          <p:cNvPr id="27" name="Group 26"/>
          <p:cNvGrpSpPr/>
          <p:nvPr/>
        </p:nvGrpSpPr>
        <p:grpSpPr>
          <a:xfrm>
            <a:off x="5808260" y="278894"/>
            <a:ext cx="6035963" cy="4953205"/>
            <a:chOff x="5808260" y="131934"/>
            <a:chExt cx="6035963" cy="4953205"/>
          </a:xfrm>
        </p:grpSpPr>
        <p:pic>
          <p:nvPicPr>
            <p:cNvPr id="22" name="Picture 21"/>
            <p:cNvPicPr>
              <a:picLocks noChangeAspect="1"/>
            </p:cNvPicPr>
            <p:nvPr/>
          </p:nvPicPr>
          <p:blipFill>
            <a:blip r:embed="rId5"/>
            <a:stretch>
              <a:fillRect/>
            </a:stretch>
          </p:blipFill>
          <p:spPr>
            <a:xfrm>
              <a:off x="10321593" y="240701"/>
              <a:ext cx="1447445" cy="2048520"/>
            </a:xfrm>
            <a:prstGeom prst="rect">
              <a:avLst/>
            </a:prstGeom>
          </p:spPr>
        </p:pic>
        <p:pic>
          <p:nvPicPr>
            <p:cNvPr id="10" name="Picture 9">
              <a:extLst>
                <a:ext uri="{FF2B5EF4-FFF2-40B4-BE49-F238E27FC236}">
                  <a16:creationId xmlns:a16="http://schemas.microsoft.com/office/drawing/2014/main" id="{167FF9F6-D681-2541-8664-3446C8BE67BE}"/>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5808260" y="268104"/>
              <a:ext cx="1462367" cy="2048520"/>
            </a:xfrm>
            <a:prstGeom prst="rect">
              <a:avLst/>
            </a:prstGeom>
          </p:spPr>
        </p:pic>
        <p:pic>
          <p:nvPicPr>
            <p:cNvPr id="3" name="Picture 2"/>
            <p:cNvPicPr>
              <a:picLocks noChangeAspect="1"/>
            </p:cNvPicPr>
            <p:nvPr/>
          </p:nvPicPr>
          <p:blipFill>
            <a:blip r:embed="rId7"/>
            <a:stretch>
              <a:fillRect/>
            </a:stretch>
          </p:blipFill>
          <p:spPr>
            <a:xfrm>
              <a:off x="7300293" y="131934"/>
              <a:ext cx="1462367" cy="2032640"/>
            </a:xfrm>
            <a:prstGeom prst="rect">
              <a:avLst/>
            </a:prstGeom>
          </p:spPr>
        </p:pic>
        <p:pic>
          <p:nvPicPr>
            <p:cNvPr id="14" name="Picture 13">
              <a:extLst>
                <a:ext uri="{FF2B5EF4-FFF2-40B4-BE49-F238E27FC236}">
                  <a16:creationId xmlns:a16="http://schemas.microsoft.com/office/drawing/2014/main" id="{5B888B0B-924B-814B-95D9-441EE8779A7A}"/>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8802777" y="131934"/>
              <a:ext cx="1462367" cy="2048520"/>
            </a:xfrm>
            <a:prstGeom prst="rect">
              <a:avLst/>
            </a:prstGeom>
          </p:spPr>
        </p:pic>
        <p:pic>
          <p:nvPicPr>
            <p:cNvPr id="18" name="Picture 17"/>
            <p:cNvPicPr>
              <a:picLocks noChangeAspect="1"/>
            </p:cNvPicPr>
            <p:nvPr/>
          </p:nvPicPr>
          <p:blipFill>
            <a:blip r:embed="rId9"/>
            <a:stretch>
              <a:fillRect/>
            </a:stretch>
          </p:blipFill>
          <p:spPr>
            <a:xfrm>
              <a:off x="10183633" y="1822948"/>
              <a:ext cx="1447445" cy="2048520"/>
            </a:xfrm>
            <a:prstGeom prst="rect">
              <a:avLst/>
            </a:prstGeom>
          </p:spPr>
        </p:pic>
        <p:pic>
          <p:nvPicPr>
            <p:cNvPr id="24" name="Picture 23"/>
            <p:cNvPicPr>
              <a:picLocks noChangeAspect="1"/>
            </p:cNvPicPr>
            <p:nvPr/>
          </p:nvPicPr>
          <p:blipFill>
            <a:blip r:embed="rId10"/>
            <a:stretch>
              <a:fillRect/>
            </a:stretch>
          </p:blipFill>
          <p:spPr>
            <a:xfrm>
              <a:off x="5922713" y="1960082"/>
              <a:ext cx="1462367" cy="2032640"/>
            </a:xfrm>
            <a:prstGeom prst="rect">
              <a:avLst/>
            </a:prstGeom>
          </p:spPr>
        </p:pic>
        <p:pic>
          <p:nvPicPr>
            <p:cNvPr id="26" name="Picture 25">
              <a:extLst>
                <a:ext uri="{FF2B5EF4-FFF2-40B4-BE49-F238E27FC236}">
                  <a16:creationId xmlns:a16="http://schemas.microsoft.com/office/drawing/2014/main" id="{0509A9AB-AA28-7A4A-920D-896FF8203717}"/>
                </a:ext>
              </a:extLst>
            </p:cNvPr>
            <p:cNvPicPr>
              <a:picLocks noChangeAspect="1"/>
            </p:cNvPicPr>
            <p:nvPr/>
          </p:nvPicPr>
          <p:blipFill>
            <a:blip r:embed="rId11" cstate="email">
              <a:extLst>
                <a:ext uri="{28A0092B-C50C-407E-A947-70E740481C1C}">
                  <a14:useLocalDpi xmlns:a14="http://schemas.microsoft.com/office/drawing/2010/main"/>
                </a:ext>
              </a:extLst>
            </a:blip>
            <a:stretch>
              <a:fillRect/>
            </a:stretch>
          </p:blipFill>
          <p:spPr>
            <a:xfrm>
              <a:off x="10371290" y="3129548"/>
              <a:ext cx="1472933" cy="1923831"/>
            </a:xfrm>
            <a:prstGeom prst="rect">
              <a:avLst/>
            </a:prstGeom>
          </p:spPr>
        </p:pic>
        <p:pic>
          <p:nvPicPr>
            <p:cNvPr id="20" name="Picture 19"/>
            <p:cNvPicPr>
              <a:picLocks noChangeAspect="1"/>
            </p:cNvPicPr>
            <p:nvPr/>
          </p:nvPicPr>
          <p:blipFill>
            <a:blip r:embed="rId12"/>
            <a:stretch>
              <a:fillRect/>
            </a:stretch>
          </p:blipFill>
          <p:spPr>
            <a:xfrm>
              <a:off x="6081015" y="3608299"/>
              <a:ext cx="2014485" cy="1476840"/>
            </a:xfrm>
            <a:prstGeom prst="rect">
              <a:avLst/>
            </a:prstGeom>
          </p:spPr>
        </p:pic>
        <p:pic>
          <p:nvPicPr>
            <p:cNvPr id="13" name="Picture 12"/>
            <p:cNvPicPr>
              <a:picLocks noChangeAspect="1"/>
            </p:cNvPicPr>
            <p:nvPr/>
          </p:nvPicPr>
          <p:blipFill>
            <a:blip r:embed="rId13"/>
            <a:stretch>
              <a:fillRect/>
            </a:stretch>
          </p:blipFill>
          <p:spPr>
            <a:xfrm>
              <a:off x="8166515" y="3608299"/>
              <a:ext cx="2059251" cy="1445080"/>
            </a:xfrm>
            <a:prstGeom prst="rect">
              <a:avLst/>
            </a:prstGeom>
          </p:spPr>
        </p:pic>
        <p:pic>
          <p:nvPicPr>
            <p:cNvPr id="16" name="Picture 15"/>
            <p:cNvPicPr>
              <a:picLocks noChangeAspect="1"/>
            </p:cNvPicPr>
            <p:nvPr/>
          </p:nvPicPr>
          <p:blipFill>
            <a:blip r:embed="rId14"/>
            <a:stretch>
              <a:fillRect/>
            </a:stretch>
          </p:blipFill>
          <p:spPr>
            <a:xfrm>
              <a:off x="7708202" y="1983398"/>
              <a:ext cx="2215278" cy="1727621"/>
            </a:xfrm>
            <a:prstGeom prst="rect">
              <a:avLst/>
            </a:prstGeom>
          </p:spPr>
        </p:pic>
      </p:grpSp>
      <p:sp>
        <p:nvSpPr>
          <p:cNvPr id="28" name="TextBox 27"/>
          <p:cNvSpPr txBox="1"/>
          <p:nvPr/>
        </p:nvSpPr>
        <p:spPr>
          <a:xfrm>
            <a:off x="5971829" y="5310103"/>
            <a:ext cx="5688023" cy="830997"/>
          </a:xfrm>
          <a:prstGeom prst="rect">
            <a:avLst/>
          </a:prstGeom>
          <a:noFill/>
        </p:spPr>
        <p:txBody>
          <a:bodyPr wrap="square" rtlCol="0">
            <a:spAutoFit/>
          </a:bodyPr>
          <a:lstStyle/>
          <a:p>
            <a:pPr algn="ctr"/>
            <a:r>
              <a:rPr lang="en-US" sz="2400" dirty="0">
                <a:latin typeface="Verdana" charset="0"/>
                <a:ea typeface="Verdana" charset="0"/>
                <a:cs typeface="Verdana" charset="0"/>
              </a:rPr>
              <a:t>Mental Wellness is becoming </a:t>
            </a:r>
          </a:p>
          <a:p>
            <a:pPr algn="ctr"/>
            <a:r>
              <a:rPr lang="en-US" sz="2400" i="1" dirty="0">
                <a:latin typeface="Verdana" charset="0"/>
                <a:ea typeface="Verdana" charset="0"/>
                <a:cs typeface="Verdana" charset="0"/>
              </a:rPr>
              <a:t>“the national conversation”</a:t>
            </a:r>
          </a:p>
        </p:txBody>
      </p:sp>
    </p:spTree>
    <p:extLst>
      <p:ext uri="{BB962C8B-B14F-4D97-AF65-F5344CB8AC3E}">
        <p14:creationId xmlns:p14="http://schemas.microsoft.com/office/powerpoint/2010/main" val="37627761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DD05E7FF-7AC1-4642-95B2-628C03B8AF79}"/>
              </a:ext>
            </a:extLst>
          </p:cNvPr>
          <p:cNvSpPr>
            <a:spLocks noGrp="1"/>
          </p:cNvSpPr>
          <p:nvPr>
            <p:ph type="title"/>
          </p:nvPr>
        </p:nvSpPr>
        <p:spPr>
          <a:xfrm>
            <a:off x="2976697" y="345461"/>
            <a:ext cx="7063561" cy="1325563"/>
          </a:xfrm>
        </p:spPr>
        <p:txBody>
          <a:bodyPr>
            <a:normAutofit/>
          </a:bodyPr>
          <a:lstStyle/>
          <a:p>
            <a:r>
              <a:rPr lang="en-US" sz="4000" b="1" dirty="0">
                <a:solidFill>
                  <a:srgbClr val="3F2A56"/>
                </a:solidFill>
                <a:latin typeface="Verdana" charset="0"/>
                <a:ea typeface="Verdana" charset="0"/>
                <a:cs typeface="Verdana" charset="0"/>
              </a:rPr>
              <a:t>Social Shift Around Mental Wellness</a:t>
            </a:r>
          </a:p>
        </p:txBody>
      </p:sp>
      <p:pic>
        <p:nvPicPr>
          <p:cNvPr id="21" name="Picture 20">
            <a:extLst>
              <a:ext uri="{FF2B5EF4-FFF2-40B4-BE49-F238E27FC236}">
                <a16:creationId xmlns:a16="http://schemas.microsoft.com/office/drawing/2014/main" id="{1C519F6C-B929-1141-803C-6DE823115EC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88579" y="1951332"/>
            <a:ext cx="3405352" cy="2554014"/>
          </a:xfrm>
          <a:prstGeom prst="rect">
            <a:avLst/>
          </a:prstGeom>
        </p:spPr>
      </p:pic>
      <p:pic>
        <p:nvPicPr>
          <p:cNvPr id="23" name="Picture 22">
            <a:extLst>
              <a:ext uri="{FF2B5EF4-FFF2-40B4-BE49-F238E27FC236}">
                <a16:creationId xmlns:a16="http://schemas.microsoft.com/office/drawing/2014/main" id="{E1763859-732C-BB4A-887E-14F73AE668AB}"/>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468341" y="1971406"/>
            <a:ext cx="2040137" cy="3062288"/>
          </a:xfrm>
          <a:prstGeom prst="rect">
            <a:avLst/>
          </a:prstGeom>
        </p:spPr>
      </p:pic>
      <p:pic>
        <p:nvPicPr>
          <p:cNvPr id="25" name="Picture 24">
            <a:extLst>
              <a:ext uri="{FF2B5EF4-FFF2-40B4-BE49-F238E27FC236}">
                <a16:creationId xmlns:a16="http://schemas.microsoft.com/office/drawing/2014/main" id="{9D3316C9-BEFE-504E-8BDC-5150D8EA2DD6}"/>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7231157" y="1970982"/>
            <a:ext cx="1676166" cy="2519527"/>
          </a:xfrm>
          <a:prstGeom prst="rect">
            <a:avLst/>
          </a:prstGeom>
        </p:spPr>
      </p:pic>
      <p:pic>
        <p:nvPicPr>
          <p:cNvPr id="29" name="Picture 28">
            <a:extLst>
              <a:ext uri="{FF2B5EF4-FFF2-40B4-BE49-F238E27FC236}">
                <a16:creationId xmlns:a16="http://schemas.microsoft.com/office/drawing/2014/main" id="{9EF49984-DBA5-C34F-B022-F4BAA41D2C96}"/>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7550454" y="4138604"/>
            <a:ext cx="1629291" cy="2101453"/>
          </a:xfrm>
          <a:prstGeom prst="rect">
            <a:avLst/>
          </a:prstGeom>
        </p:spPr>
      </p:pic>
      <p:pic>
        <p:nvPicPr>
          <p:cNvPr id="30" name="Picture 29">
            <a:extLst>
              <a:ext uri="{FF2B5EF4-FFF2-40B4-BE49-F238E27FC236}">
                <a16:creationId xmlns:a16="http://schemas.microsoft.com/office/drawing/2014/main" id="{3D2BC2D6-70A2-5641-AB25-FA23A1CEE5D2}"/>
              </a:ext>
            </a:extLst>
          </p:cNvPr>
          <p:cNvPicPr>
            <a:picLocks noChangeAspect="1"/>
          </p:cNvPicPr>
          <p:nvPr/>
        </p:nvPicPr>
        <p:blipFill>
          <a:blip r:embed="rId7"/>
          <a:stretch>
            <a:fillRect/>
          </a:stretch>
        </p:blipFill>
        <p:spPr>
          <a:xfrm>
            <a:off x="9602294" y="1970982"/>
            <a:ext cx="2031166" cy="2559269"/>
          </a:xfrm>
          <a:prstGeom prst="rect">
            <a:avLst/>
          </a:prstGeom>
        </p:spPr>
      </p:pic>
      <p:pic>
        <p:nvPicPr>
          <p:cNvPr id="31" name="Picture 30">
            <a:extLst>
              <a:ext uri="{FF2B5EF4-FFF2-40B4-BE49-F238E27FC236}">
                <a16:creationId xmlns:a16="http://schemas.microsoft.com/office/drawing/2014/main" id="{32664D3D-1EFC-9745-B30D-2170E19DEE45}"/>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962045" y="4138604"/>
            <a:ext cx="3279129" cy="1845681"/>
          </a:xfrm>
          <a:prstGeom prst="rect">
            <a:avLst/>
          </a:prstGeom>
        </p:spPr>
      </p:pic>
      <p:pic>
        <p:nvPicPr>
          <p:cNvPr id="32" name="Picture 31">
            <a:extLst>
              <a:ext uri="{FF2B5EF4-FFF2-40B4-BE49-F238E27FC236}">
                <a16:creationId xmlns:a16="http://schemas.microsoft.com/office/drawing/2014/main" id="{825A1375-B915-C848-A1BC-AF1825E6C8AD}"/>
              </a:ext>
            </a:extLst>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4546655" y="4230050"/>
            <a:ext cx="2642128" cy="1763481"/>
          </a:xfrm>
          <a:prstGeom prst="rect">
            <a:avLst/>
          </a:prstGeom>
        </p:spPr>
      </p:pic>
      <p:pic>
        <p:nvPicPr>
          <p:cNvPr id="33" name="Picture 32">
            <a:extLst>
              <a:ext uri="{FF2B5EF4-FFF2-40B4-BE49-F238E27FC236}">
                <a16:creationId xmlns:a16="http://schemas.microsoft.com/office/drawing/2014/main" id="{0538F7F0-7426-FA42-BA7A-EDB537E49769}"/>
              </a:ext>
            </a:extLst>
          </p:cNvPr>
          <p:cNvPicPr>
            <a:picLocks noChangeAspect="1"/>
          </p:cNvPicPr>
          <p:nvPr/>
        </p:nvPicPr>
        <p:blipFill>
          <a:blip r:embed="rId10" cstate="email">
            <a:extLst>
              <a:ext uri="{28A0092B-C50C-407E-A947-70E740481C1C}">
                <a14:useLocalDpi xmlns:a14="http://schemas.microsoft.com/office/drawing/2010/main"/>
              </a:ext>
            </a:extLst>
          </a:blip>
          <a:stretch>
            <a:fillRect/>
          </a:stretch>
        </p:blipFill>
        <p:spPr>
          <a:xfrm>
            <a:off x="9675989" y="4138604"/>
            <a:ext cx="2380020" cy="1580889"/>
          </a:xfrm>
          <a:prstGeom prst="rect">
            <a:avLst/>
          </a:prstGeom>
        </p:spPr>
      </p:pic>
      <p:grpSp>
        <p:nvGrpSpPr>
          <p:cNvPr id="34" name="Group 33">
            <a:extLst>
              <a:ext uri="{FF2B5EF4-FFF2-40B4-BE49-F238E27FC236}">
                <a16:creationId xmlns:a16="http://schemas.microsoft.com/office/drawing/2014/main" id="{013044BA-74B6-D041-A917-EFB0DF00F3BA}"/>
              </a:ext>
            </a:extLst>
          </p:cNvPr>
          <p:cNvGrpSpPr/>
          <p:nvPr/>
        </p:nvGrpSpPr>
        <p:grpSpPr>
          <a:xfrm>
            <a:off x="931942" y="173124"/>
            <a:ext cx="1669667" cy="1616734"/>
            <a:chOff x="148435" y="1259635"/>
            <a:chExt cx="2660232" cy="2194763"/>
          </a:xfrm>
        </p:grpSpPr>
        <p:sp>
          <p:nvSpPr>
            <p:cNvPr id="35" name="Oval 34">
              <a:extLst>
                <a:ext uri="{FF2B5EF4-FFF2-40B4-BE49-F238E27FC236}">
                  <a16:creationId xmlns:a16="http://schemas.microsoft.com/office/drawing/2014/main" id="{781FDBFC-0118-1D48-A579-AD95A076DE29}"/>
                </a:ext>
              </a:extLst>
            </p:cNvPr>
            <p:cNvSpPr/>
            <p:nvPr/>
          </p:nvSpPr>
          <p:spPr>
            <a:xfrm>
              <a:off x="148435" y="1259635"/>
              <a:ext cx="2660232" cy="2194763"/>
            </a:xfrm>
            <a:prstGeom prst="ellipse">
              <a:avLst/>
            </a:prstGeom>
            <a:blipFill rotWithShape="1">
              <a:blip r:embed="rId11" cstate="email">
                <a:extLst>
                  <a:ext uri="{28A0092B-C50C-407E-A947-70E740481C1C}">
                    <a14:useLocalDpi xmlns:a14="http://schemas.microsoft.com/office/drawing/2010/main"/>
                  </a:ext>
                </a:extLst>
              </a:blip>
              <a:stretch>
                <a:fillRect/>
              </a:stretch>
            </a:blipFill>
            <a:ln>
              <a:solidFill>
                <a:srgbClr val="604A7B"/>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609585"/>
              <a:endParaRPr lang="en-US" sz="1600">
                <a:solidFill>
                  <a:prstClr val="white"/>
                </a:solidFill>
              </a:endParaRPr>
            </a:p>
          </p:txBody>
        </p:sp>
        <p:sp>
          <p:nvSpPr>
            <p:cNvPr id="36" name="TextBox 35">
              <a:extLst>
                <a:ext uri="{FF2B5EF4-FFF2-40B4-BE49-F238E27FC236}">
                  <a16:creationId xmlns:a16="http://schemas.microsoft.com/office/drawing/2014/main" id="{D60DD5C5-EB59-BC41-8592-22E13D25E74C}"/>
                </a:ext>
              </a:extLst>
            </p:cNvPr>
            <p:cNvSpPr txBox="1"/>
            <p:nvPr/>
          </p:nvSpPr>
          <p:spPr>
            <a:xfrm>
              <a:off x="270456" y="1912845"/>
              <a:ext cx="2416187" cy="960976"/>
            </a:xfrm>
            <a:prstGeom prst="rect">
              <a:avLst/>
            </a:prstGeom>
            <a:noFill/>
          </p:spPr>
          <p:txBody>
            <a:bodyPr wrap="square" rtlCol="0">
              <a:spAutoFit/>
            </a:bodyPr>
            <a:lstStyle/>
            <a:p>
              <a:pPr algn="ctr" defTabSz="609585"/>
              <a:r>
                <a:rPr lang="en-US" sz="2000" b="1" dirty="0">
                  <a:solidFill>
                    <a:srgbClr val="604A7B"/>
                  </a:solidFill>
                  <a:latin typeface="Verdana" charset="0"/>
                  <a:ea typeface="Verdana" charset="0"/>
                  <a:cs typeface="Verdana" charset="0"/>
                </a:rPr>
                <a:t>SOCIAL SHIFT</a:t>
              </a:r>
            </a:p>
          </p:txBody>
        </p:sp>
      </p:grpSp>
    </p:spTree>
    <p:extLst>
      <p:ext uri="{BB962C8B-B14F-4D97-AF65-F5344CB8AC3E}">
        <p14:creationId xmlns:p14="http://schemas.microsoft.com/office/powerpoint/2010/main" val="3135518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7250" y="365124"/>
            <a:ext cx="4724792" cy="1325563"/>
          </a:xfrm>
        </p:spPr>
        <p:txBody>
          <a:bodyPr>
            <a:noAutofit/>
          </a:bodyPr>
          <a:lstStyle/>
          <a:p>
            <a:r>
              <a:rPr lang="en-US" sz="3600" b="1" dirty="0">
                <a:solidFill>
                  <a:srgbClr val="3F2A56"/>
                </a:solidFill>
                <a:latin typeface="Verdana" charset="0"/>
                <a:ea typeface="Verdana" charset="0"/>
                <a:cs typeface="Verdana" charset="0"/>
              </a:rPr>
              <a:t>Recent Scientific Discoveries</a:t>
            </a:r>
          </a:p>
        </p:txBody>
      </p:sp>
      <p:sp>
        <p:nvSpPr>
          <p:cNvPr id="3" name="Text Placeholder 2"/>
          <p:cNvSpPr>
            <a:spLocks noGrp="1"/>
          </p:cNvSpPr>
          <p:nvPr>
            <p:ph type="body" sz="quarter" idx="11"/>
          </p:nvPr>
        </p:nvSpPr>
        <p:spPr>
          <a:xfrm>
            <a:off x="838200" y="2317606"/>
            <a:ext cx="6338104" cy="4006994"/>
          </a:xfrm>
        </p:spPr>
        <p:txBody>
          <a:bodyPr>
            <a:noAutofit/>
          </a:bodyPr>
          <a:lstStyle/>
          <a:p>
            <a:pPr marL="342900" indent="-342900">
              <a:buFont typeface="Arial" charset="0"/>
              <a:buChar char="•"/>
            </a:pPr>
            <a:r>
              <a:rPr lang="en-US" sz="2400" dirty="0">
                <a:latin typeface="Verdana" charset="0"/>
                <a:ea typeface="Verdana" charset="0"/>
                <a:cs typeface="Verdana" charset="0"/>
              </a:rPr>
              <a:t>Science now tells us that we actually have </a:t>
            </a:r>
            <a:r>
              <a:rPr lang="en-US" sz="2400" b="1" dirty="0">
                <a:solidFill>
                  <a:srgbClr val="67478D"/>
                </a:solidFill>
                <a:latin typeface="Verdana" charset="0"/>
                <a:ea typeface="Verdana" charset="0"/>
                <a:cs typeface="Verdana" charset="0"/>
              </a:rPr>
              <a:t>SECOND and THIRD BRAINS</a:t>
            </a:r>
            <a:r>
              <a:rPr lang="en-US" sz="2400" dirty="0">
                <a:latin typeface="Verdana" charset="0"/>
                <a:ea typeface="Verdana" charset="0"/>
                <a:cs typeface="Verdana" charset="0"/>
              </a:rPr>
              <a:t>!</a:t>
            </a:r>
          </a:p>
          <a:p>
            <a:pPr marL="342900" indent="-342900">
              <a:buFont typeface="Arial" charset="0"/>
              <a:buChar char="•"/>
            </a:pPr>
            <a:r>
              <a:rPr lang="en-US" sz="2400" dirty="0">
                <a:latin typeface="Verdana" charset="0"/>
                <a:ea typeface="Verdana" charset="0"/>
                <a:cs typeface="Verdana" charset="0"/>
              </a:rPr>
              <a:t>There has been a massive scientific shift towards the </a:t>
            </a:r>
            <a:r>
              <a:rPr lang="en-US" sz="2400" b="1" dirty="0">
                <a:solidFill>
                  <a:srgbClr val="67478D"/>
                </a:solidFill>
                <a:latin typeface="Verdana" charset="0"/>
                <a:ea typeface="Verdana" charset="0"/>
                <a:cs typeface="Verdana" charset="0"/>
              </a:rPr>
              <a:t>MICROBIOME</a:t>
            </a:r>
            <a:r>
              <a:rPr lang="en-US" sz="2400" dirty="0">
                <a:latin typeface="Verdana" charset="0"/>
                <a:ea typeface="Verdana" charset="0"/>
                <a:cs typeface="Verdana" charset="0"/>
              </a:rPr>
              <a:t>, also known as our gut and second brain, as being the source to addressing mental wellness issues.</a:t>
            </a:r>
          </a:p>
          <a:p>
            <a:pPr marL="342900" indent="-342900">
              <a:buFont typeface="Arial" charset="0"/>
              <a:buChar char="•"/>
            </a:pPr>
            <a:endParaRPr lang="en-US" dirty="0">
              <a:latin typeface="Aller" charset="0"/>
              <a:ea typeface="Aller" charset="0"/>
              <a:cs typeface="Aller" charset="0"/>
            </a:endParaRPr>
          </a:p>
        </p:txBody>
      </p:sp>
      <p:pic>
        <p:nvPicPr>
          <p:cNvPr id="4" name="Picture 3"/>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622042" y="-7665"/>
            <a:ext cx="4569958" cy="6865665"/>
          </a:xfrm>
          <a:prstGeom prst="rect">
            <a:avLst/>
          </a:prstGeom>
        </p:spPr>
      </p:pic>
      <p:grpSp>
        <p:nvGrpSpPr>
          <p:cNvPr id="6" name="Group 5"/>
          <p:cNvGrpSpPr/>
          <p:nvPr/>
        </p:nvGrpSpPr>
        <p:grpSpPr>
          <a:xfrm>
            <a:off x="967417" y="219539"/>
            <a:ext cx="1669667" cy="1616734"/>
            <a:chOff x="148435" y="1259635"/>
            <a:chExt cx="2660232" cy="2194763"/>
          </a:xfrm>
        </p:grpSpPr>
        <p:sp>
          <p:nvSpPr>
            <p:cNvPr id="7" name="Oval 6"/>
            <p:cNvSpPr/>
            <p:nvPr/>
          </p:nvSpPr>
          <p:spPr>
            <a:xfrm>
              <a:off x="148435" y="1259635"/>
              <a:ext cx="2660232" cy="2194763"/>
            </a:xfrm>
            <a:prstGeom prst="ellipse">
              <a:avLst/>
            </a:prstGeom>
            <a:blipFill rotWithShape="1">
              <a:blip r:embed="rId4" cstate="email">
                <a:extLst>
                  <a:ext uri="{28A0092B-C50C-407E-A947-70E740481C1C}">
                    <a14:useLocalDpi xmlns:a14="http://schemas.microsoft.com/office/drawing/2010/main"/>
                  </a:ext>
                </a:extLst>
              </a:blip>
              <a:stretch>
                <a:fillRect/>
              </a:stretch>
            </a:blipFill>
            <a:ln>
              <a:solidFill>
                <a:srgbClr val="604A7B"/>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609585"/>
              <a:endParaRPr lang="en-US" sz="1600">
                <a:solidFill>
                  <a:prstClr val="white"/>
                </a:solidFill>
              </a:endParaRPr>
            </a:p>
          </p:txBody>
        </p:sp>
        <p:sp>
          <p:nvSpPr>
            <p:cNvPr id="8" name="TextBox 7"/>
            <p:cNvSpPr txBox="1"/>
            <p:nvPr/>
          </p:nvSpPr>
          <p:spPr>
            <a:xfrm>
              <a:off x="270456" y="1913058"/>
              <a:ext cx="2416187" cy="960976"/>
            </a:xfrm>
            <a:prstGeom prst="rect">
              <a:avLst/>
            </a:prstGeom>
            <a:noFill/>
          </p:spPr>
          <p:txBody>
            <a:bodyPr wrap="square" rtlCol="0">
              <a:spAutoFit/>
            </a:bodyPr>
            <a:lstStyle/>
            <a:p>
              <a:pPr algn="ctr" defTabSz="609585"/>
              <a:r>
                <a:rPr lang="en-US" sz="2000" b="1" dirty="0">
                  <a:solidFill>
                    <a:srgbClr val="604A7B"/>
                  </a:solidFill>
                  <a:latin typeface="Verdana" charset="0"/>
                  <a:ea typeface="Verdana" charset="0"/>
                  <a:cs typeface="Verdana" charset="0"/>
                </a:rPr>
                <a:t>NEW ERA SCIENCE</a:t>
              </a:r>
            </a:p>
          </p:txBody>
        </p:sp>
      </p:grpSp>
      <p:pic>
        <p:nvPicPr>
          <p:cNvPr id="9" name="Picture 37">
            <a:extLst>
              <a:ext uri="{FF2B5EF4-FFF2-40B4-BE49-F238E27FC236}">
                <a16:creationId xmlns:a16="http://schemas.microsoft.com/office/drawing/2014/main" id="{67D6CE6C-94B0-BD4C-89E3-B7FB89FEF392}"/>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b="-15032"/>
          <a:stretch/>
        </p:blipFill>
        <p:spPr>
          <a:xfrm>
            <a:off x="4610823" y="5262887"/>
            <a:ext cx="3011219" cy="1688632"/>
          </a:xfrm>
          <a:prstGeom prst="rect">
            <a:avLst/>
          </a:prstGeom>
        </p:spPr>
      </p:pic>
      <p:sp>
        <p:nvSpPr>
          <p:cNvPr id="5" name="Rectangle 4">
            <a:extLst>
              <a:ext uri="{FF2B5EF4-FFF2-40B4-BE49-F238E27FC236}">
                <a16:creationId xmlns:a16="http://schemas.microsoft.com/office/drawing/2014/main" id="{E3FF35EB-D361-964C-9158-25973D4E32EF}"/>
              </a:ext>
            </a:extLst>
          </p:cNvPr>
          <p:cNvSpPr/>
          <p:nvPr/>
        </p:nvSpPr>
        <p:spPr>
          <a:xfrm>
            <a:off x="3298785" y="5960962"/>
            <a:ext cx="1312038" cy="8970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235865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7250" y="365124"/>
            <a:ext cx="4724792" cy="1325563"/>
          </a:xfrm>
        </p:spPr>
        <p:txBody>
          <a:bodyPr>
            <a:noAutofit/>
          </a:bodyPr>
          <a:lstStyle/>
          <a:p>
            <a:r>
              <a:rPr lang="en-US" b="1" dirty="0">
                <a:solidFill>
                  <a:srgbClr val="3F2A56"/>
                </a:solidFill>
                <a:latin typeface="Verdana" charset="0"/>
                <a:ea typeface="Verdana" charset="0"/>
                <a:cs typeface="Verdana" charset="0"/>
              </a:rPr>
              <a:t>Microbiome</a:t>
            </a:r>
          </a:p>
        </p:txBody>
      </p:sp>
      <p:pic>
        <p:nvPicPr>
          <p:cNvPr id="4" name="Picture 3"/>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622042" y="-7665"/>
            <a:ext cx="4569958" cy="6865665"/>
          </a:xfrm>
          <a:prstGeom prst="rect">
            <a:avLst/>
          </a:prstGeom>
        </p:spPr>
      </p:pic>
      <p:grpSp>
        <p:nvGrpSpPr>
          <p:cNvPr id="6" name="Group 5"/>
          <p:cNvGrpSpPr/>
          <p:nvPr/>
        </p:nvGrpSpPr>
        <p:grpSpPr>
          <a:xfrm>
            <a:off x="967417" y="219539"/>
            <a:ext cx="1669667" cy="1616734"/>
            <a:chOff x="148435" y="1259635"/>
            <a:chExt cx="2660232" cy="2194763"/>
          </a:xfrm>
        </p:grpSpPr>
        <p:sp>
          <p:nvSpPr>
            <p:cNvPr id="7" name="Oval 6"/>
            <p:cNvSpPr/>
            <p:nvPr/>
          </p:nvSpPr>
          <p:spPr>
            <a:xfrm>
              <a:off x="148435" y="1259635"/>
              <a:ext cx="2660232" cy="2194763"/>
            </a:xfrm>
            <a:prstGeom prst="ellipse">
              <a:avLst/>
            </a:prstGeom>
            <a:blipFill rotWithShape="1">
              <a:blip r:embed="rId4" cstate="email">
                <a:extLst>
                  <a:ext uri="{28A0092B-C50C-407E-A947-70E740481C1C}">
                    <a14:useLocalDpi xmlns:a14="http://schemas.microsoft.com/office/drawing/2010/main"/>
                  </a:ext>
                </a:extLst>
              </a:blip>
              <a:stretch>
                <a:fillRect/>
              </a:stretch>
            </a:blipFill>
            <a:ln>
              <a:solidFill>
                <a:srgbClr val="604A7B"/>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609585"/>
              <a:endParaRPr lang="en-US" sz="1600">
                <a:solidFill>
                  <a:prstClr val="white"/>
                </a:solidFill>
              </a:endParaRPr>
            </a:p>
          </p:txBody>
        </p:sp>
        <p:sp>
          <p:nvSpPr>
            <p:cNvPr id="8" name="TextBox 7"/>
            <p:cNvSpPr txBox="1"/>
            <p:nvPr/>
          </p:nvSpPr>
          <p:spPr>
            <a:xfrm>
              <a:off x="270456" y="1913058"/>
              <a:ext cx="2416187" cy="960976"/>
            </a:xfrm>
            <a:prstGeom prst="rect">
              <a:avLst/>
            </a:prstGeom>
            <a:noFill/>
          </p:spPr>
          <p:txBody>
            <a:bodyPr wrap="square" rtlCol="0">
              <a:spAutoFit/>
            </a:bodyPr>
            <a:lstStyle/>
            <a:p>
              <a:pPr algn="ctr" defTabSz="609585"/>
              <a:r>
                <a:rPr lang="en-US" sz="2000" b="1" dirty="0">
                  <a:solidFill>
                    <a:srgbClr val="604A7B"/>
                  </a:solidFill>
                  <a:latin typeface="Verdana" charset="0"/>
                  <a:ea typeface="Verdana" charset="0"/>
                  <a:cs typeface="Verdana" charset="0"/>
                </a:rPr>
                <a:t>NEW ERA SCIENCE</a:t>
              </a:r>
            </a:p>
          </p:txBody>
        </p:sp>
      </p:grpSp>
      <p:pic>
        <p:nvPicPr>
          <p:cNvPr id="12" name="Picture 11">
            <a:extLst>
              <a:ext uri="{FF2B5EF4-FFF2-40B4-BE49-F238E27FC236}">
                <a16:creationId xmlns:a16="http://schemas.microsoft.com/office/drawing/2014/main" id="{6EEA9654-B2E9-DA42-85C6-88262F81CD19}"/>
              </a:ext>
            </a:extLst>
          </p:cNvPr>
          <p:cNvPicPr>
            <a:picLocks noChangeAspect="1"/>
          </p:cNvPicPr>
          <p:nvPr/>
        </p:nvPicPr>
        <p:blipFill>
          <a:blip r:embed="rId5"/>
          <a:stretch>
            <a:fillRect/>
          </a:stretch>
        </p:blipFill>
        <p:spPr>
          <a:xfrm>
            <a:off x="383674" y="1912880"/>
            <a:ext cx="1143000" cy="1765300"/>
          </a:xfrm>
          <a:prstGeom prst="rect">
            <a:avLst/>
          </a:prstGeom>
        </p:spPr>
      </p:pic>
      <p:pic>
        <p:nvPicPr>
          <p:cNvPr id="13" name="Picture 9">
            <a:extLst>
              <a:ext uri="{FF2B5EF4-FFF2-40B4-BE49-F238E27FC236}">
                <a16:creationId xmlns:a16="http://schemas.microsoft.com/office/drawing/2014/main" id="{E2B2E923-2693-4543-AF1C-640706654288}"/>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3019822" y="3754148"/>
            <a:ext cx="1244599" cy="1739900"/>
          </a:xfrm>
          <a:prstGeom prst="rect">
            <a:avLst/>
          </a:prstGeom>
        </p:spPr>
      </p:pic>
      <p:pic>
        <p:nvPicPr>
          <p:cNvPr id="14" name="Picture 13">
            <a:extLst>
              <a:ext uri="{FF2B5EF4-FFF2-40B4-BE49-F238E27FC236}">
                <a16:creationId xmlns:a16="http://schemas.microsoft.com/office/drawing/2014/main" id="{336F3AE1-2D1B-5840-91AC-D7708DB40FB2}"/>
              </a:ext>
            </a:extLst>
          </p:cNvPr>
          <p:cNvPicPr>
            <a:picLocks noChangeAspect="1"/>
          </p:cNvPicPr>
          <p:nvPr/>
        </p:nvPicPr>
        <p:blipFill>
          <a:blip r:embed="rId7"/>
          <a:stretch>
            <a:fillRect/>
          </a:stretch>
        </p:blipFill>
        <p:spPr>
          <a:xfrm>
            <a:off x="5644607" y="1888728"/>
            <a:ext cx="1244600" cy="1612900"/>
          </a:xfrm>
          <a:prstGeom prst="rect">
            <a:avLst/>
          </a:prstGeom>
        </p:spPr>
      </p:pic>
      <p:pic>
        <p:nvPicPr>
          <p:cNvPr id="15" name="Picture 15">
            <a:extLst>
              <a:ext uri="{FF2B5EF4-FFF2-40B4-BE49-F238E27FC236}">
                <a16:creationId xmlns:a16="http://schemas.microsoft.com/office/drawing/2014/main" id="{196690B0-6AC5-AD4A-BA98-E102DAE93542}"/>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2984500" y="1851653"/>
            <a:ext cx="1155700" cy="1752600"/>
          </a:xfrm>
          <a:prstGeom prst="rect">
            <a:avLst/>
          </a:prstGeom>
        </p:spPr>
      </p:pic>
      <p:pic>
        <p:nvPicPr>
          <p:cNvPr id="16" name="Picture 15">
            <a:extLst>
              <a:ext uri="{FF2B5EF4-FFF2-40B4-BE49-F238E27FC236}">
                <a16:creationId xmlns:a16="http://schemas.microsoft.com/office/drawing/2014/main" id="{D6141EA6-836E-B843-80DA-2C78D7FD15B2}"/>
              </a:ext>
            </a:extLst>
          </p:cNvPr>
          <p:cNvPicPr>
            <a:picLocks noChangeAspect="1"/>
          </p:cNvPicPr>
          <p:nvPr/>
        </p:nvPicPr>
        <p:blipFill>
          <a:blip r:embed="rId9"/>
          <a:stretch>
            <a:fillRect/>
          </a:stretch>
        </p:blipFill>
        <p:spPr>
          <a:xfrm>
            <a:off x="380895" y="5229639"/>
            <a:ext cx="1638300" cy="1231900"/>
          </a:xfrm>
          <a:prstGeom prst="rect">
            <a:avLst/>
          </a:prstGeom>
        </p:spPr>
      </p:pic>
      <p:pic>
        <p:nvPicPr>
          <p:cNvPr id="17" name="Picture 23">
            <a:extLst>
              <a:ext uri="{FF2B5EF4-FFF2-40B4-BE49-F238E27FC236}">
                <a16:creationId xmlns:a16="http://schemas.microsoft.com/office/drawing/2014/main" id="{3595B80B-987F-0640-A3B2-2C91DEA39A51}"/>
              </a:ext>
            </a:extLst>
          </p:cNvPr>
          <p:cNvPicPr>
            <a:picLocks noChangeAspect="1"/>
          </p:cNvPicPr>
          <p:nvPr/>
        </p:nvPicPr>
        <p:blipFill>
          <a:blip r:embed="rId10" cstate="email">
            <a:extLst>
              <a:ext uri="{28A0092B-C50C-407E-A947-70E740481C1C}">
                <a14:useLocalDpi xmlns:a14="http://schemas.microsoft.com/office/drawing/2010/main"/>
              </a:ext>
            </a:extLst>
          </a:blip>
          <a:stretch>
            <a:fillRect/>
          </a:stretch>
        </p:blipFill>
        <p:spPr>
          <a:xfrm>
            <a:off x="4385865" y="3746420"/>
            <a:ext cx="1168400" cy="1739900"/>
          </a:xfrm>
          <a:prstGeom prst="rect">
            <a:avLst/>
          </a:prstGeom>
        </p:spPr>
      </p:pic>
      <p:pic>
        <p:nvPicPr>
          <p:cNvPr id="18" name="Picture 11">
            <a:extLst>
              <a:ext uri="{FF2B5EF4-FFF2-40B4-BE49-F238E27FC236}">
                <a16:creationId xmlns:a16="http://schemas.microsoft.com/office/drawing/2014/main" id="{718D3005-14DC-7340-9C0A-5A7A2D1FEBA4}"/>
              </a:ext>
            </a:extLst>
          </p:cNvPr>
          <p:cNvPicPr>
            <a:picLocks noChangeAspect="1"/>
          </p:cNvPicPr>
          <p:nvPr/>
        </p:nvPicPr>
        <p:blipFill>
          <a:blip r:embed="rId11" cstate="email">
            <a:extLst>
              <a:ext uri="{28A0092B-C50C-407E-A947-70E740481C1C}">
                <a14:useLocalDpi xmlns:a14="http://schemas.microsoft.com/office/drawing/2010/main"/>
              </a:ext>
            </a:extLst>
          </a:blip>
          <a:stretch>
            <a:fillRect/>
          </a:stretch>
        </p:blipFill>
        <p:spPr>
          <a:xfrm>
            <a:off x="380895" y="3759129"/>
            <a:ext cx="1155700" cy="1739900"/>
          </a:xfrm>
          <a:prstGeom prst="rect">
            <a:avLst/>
          </a:prstGeom>
        </p:spPr>
      </p:pic>
      <p:pic>
        <p:nvPicPr>
          <p:cNvPr id="19" name="Picture 18">
            <a:extLst>
              <a:ext uri="{FF2B5EF4-FFF2-40B4-BE49-F238E27FC236}">
                <a16:creationId xmlns:a16="http://schemas.microsoft.com/office/drawing/2014/main" id="{7204A030-A61A-BB4F-8B16-032F5837FBE2}"/>
              </a:ext>
            </a:extLst>
          </p:cNvPr>
          <p:cNvPicPr>
            <a:picLocks noChangeAspect="1"/>
          </p:cNvPicPr>
          <p:nvPr/>
        </p:nvPicPr>
        <p:blipFill>
          <a:blip r:embed="rId12"/>
          <a:stretch>
            <a:fillRect/>
          </a:stretch>
        </p:blipFill>
        <p:spPr>
          <a:xfrm>
            <a:off x="5669902" y="3678180"/>
            <a:ext cx="1244600" cy="1612900"/>
          </a:xfrm>
          <a:prstGeom prst="rect">
            <a:avLst/>
          </a:prstGeom>
        </p:spPr>
      </p:pic>
      <p:pic>
        <p:nvPicPr>
          <p:cNvPr id="20" name="Picture 19">
            <a:extLst>
              <a:ext uri="{FF2B5EF4-FFF2-40B4-BE49-F238E27FC236}">
                <a16:creationId xmlns:a16="http://schemas.microsoft.com/office/drawing/2014/main" id="{02EBE5DB-EFEE-3548-A767-73BF17977883}"/>
              </a:ext>
            </a:extLst>
          </p:cNvPr>
          <p:cNvPicPr>
            <a:picLocks noChangeAspect="1"/>
          </p:cNvPicPr>
          <p:nvPr/>
        </p:nvPicPr>
        <p:blipFill>
          <a:blip r:embed="rId13"/>
          <a:stretch>
            <a:fillRect/>
          </a:stretch>
        </p:blipFill>
        <p:spPr>
          <a:xfrm>
            <a:off x="1639637" y="1938980"/>
            <a:ext cx="1231900" cy="1651000"/>
          </a:xfrm>
          <a:prstGeom prst="rect">
            <a:avLst/>
          </a:prstGeom>
        </p:spPr>
      </p:pic>
      <p:pic>
        <p:nvPicPr>
          <p:cNvPr id="21" name="Picture 20">
            <a:extLst>
              <a:ext uri="{FF2B5EF4-FFF2-40B4-BE49-F238E27FC236}">
                <a16:creationId xmlns:a16="http://schemas.microsoft.com/office/drawing/2014/main" id="{EC8219EC-C6F3-2E4C-9523-3C983B0E8601}"/>
              </a:ext>
            </a:extLst>
          </p:cNvPr>
          <p:cNvPicPr>
            <a:picLocks noChangeAspect="1"/>
          </p:cNvPicPr>
          <p:nvPr/>
        </p:nvPicPr>
        <p:blipFill>
          <a:blip r:embed="rId14"/>
          <a:stretch>
            <a:fillRect/>
          </a:stretch>
        </p:blipFill>
        <p:spPr>
          <a:xfrm>
            <a:off x="4277017" y="1859871"/>
            <a:ext cx="1244600" cy="1625600"/>
          </a:xfrm>
          <a:prstGeom prst="rect">
            <a:avLst/>
          </a:prstGeom>
        </p:spPr>
      </p:pic>
      <p:pic>
        <p:nvPicPr>
          <p:cNvPr id="22" name="Picture 31">
            <a:extLst>
              <a:ext uri="{FF2B5EF4-FFF2-40B4-BE49-F238E27FC236}">
                <a16:creationId xmlns:a16="http://schemas.microsoft.com/office/drawing/2014/main" id="{CAD533D3-18A0-4B4A-BCF3-CB8A1B75A224}"/>
              </a:ext>
            </a:extLst>
          </p:cNvPr>
          <p:cNvPicPr>
            <a:picLocks noChangeAspect="1"/>
          </p:cNvPicPr>
          <p:nvPr/>
        </p:nvPicPr>
        <p:blipFill>
          <a:blip r:embed="rId15" cstate="email">
            <a:extLst>
              <a:ext uri="{28A0092B-C50C-407E-A947-70E740481C1C}">
                <a14:useLocalDpi xmlns:a14="http://schemas.microsoft.com/office/drawing/2010/main"/>
              </a:ext>
            </a:extLst>
          </a:blip>
          <a:stretch>
            <a:fillRect/>
          </a:stretch>
        </p:blipFill>
        <p:spPr>
          <a:xfrm>
            <a:off x="1633287" y="3811298"/>
            <a:ext cx="1244600" cy="1625600"/>
          </a:xfrm>
          <a:prstGeom prst="rect">
            <a:avLst/>
          </a:prstGeom>
        </p:spPr>
      </p:pic>
      <p:sp>
        <p:nvSpPr>
          <p:cNvPr id="23" name="TextBox 22">
            <a:extLst>
              <a:ext uri="{FF2B5EF4-FFF2-40B4-BE49-F238E27FC236}">
                <a16:creationId xmlns:a16="http://schemas.microsoft.com/office/drawing/2014/main" id="{E4AC9993-B437-A34B-94A5-A468DE751301}"/>
              </a:ext>
            </a:extLst>
          </p:cNvPr>
          <p:cNvSpPr txBox="1"/>
          <p:nvPr/>
        </p:nvSpPr>
        <p:spPr>
          <a:xfrm>
            <a:off x="2040303" y="5536380"/>
            <a:ext cx="5688023" cy="830997"/>
          </a:xfrm>
          <a:prstGeom prst="rect">
            <a:avLst/>
          </a:prstGeom>
          <a:noFill/>
        </p:spPr>
        <p:txBody>
          <a:bodyPr wrap="square" rtlCol="0">
            <a:spAutoFit/>
          </a:bodyPr>
          <a:lstStyle/>
          <a:p>
            <a:pPr algn="ctr"/>
            <a:r>
              <a:rPr lang="en-US" sz="2400" dirty="0">
                <a:latin typeface="Verdana" charset="0"/>
                <a:ea typeface="Verdana" charset="0"/>
                <a:cs typeface="Verdana" charset="0"/>
              </a:rPr>
              <a:t>The Gut Microbiome solution is </a:t>
            </a:r>
          </a:p>
          <a:p>
            <a:pPr algn="ctr"/>
            <a:r>
              <a:rPr lang="en-US" sz="2400" dirty="0">
                <a:latin typeface="Verdana" charset="0"/>
                <a:ea typeface="Verdana" charset="0"/>
                <a:cs typeface="Verdana" charset="0"/>
              </a:rPr>
              <a:t>another </a:t>
            </a:r>
            <a:r>
              <a:rPr lang="en-US" sz="2400" i="1" dirty="0">
                <a:latin typeface="Verdana" charset="0"/>
                <a:ea typeface="Verdana" charset="0"/>
                <a:cs typeface="Verdana" charset="0"/>
              </a:rPr>
              <a:t>“national conversation”</a:t>
            </a:r>
          </a:p>
        </p:txBody>
      </p:sp>
      <p:sp>
        <p:nvSpPr>
          <p:cNvPr id="24" name="Rectangle 23">
            <a:extLst>
              <a:ext uri="{FF2B5EF4-FFF2-40B4-BE49-F238E27FC236}">
                <a16:creationId xmlns:a16="http://schemas.microsoft.com/office/drawing/2014/main" id="{82457116-3A30-7C4F-AFFC-EFE6D4644525}"/>
              </a:ext>
            </a:extLst>
          </p:cNvPr>
          <p:cNvSpPr/>
          <p:nvPr/>
        </p:nvSpPr>
        <p:spPr>
          <a:xfrm>
            <a:off x="3562350" y="6273478"/>
            <a:ext cx="4059692" cy="58452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09431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b="1" dirty="0">
                <a:solidFill>
                  <a:srgbClr val="3F2A56"/>
                </a:solidFill>
                <a:latin typeface="Verdana" panose="020B0604030504040204" pitchFamily="34" charset="0"/>
                <a:ea typeface="Verdana" panose="020B0604030504040204" pitchFamily="34" charset="0"/>
                <a:cs typeface="Verdana" panose="020B0604030504040204" pitchFamily="34" charset="0"/>
              </a:rPr>
              <a:t>How Important is Your Microbiome?</a:t>
            </a:r>
          </a:p>
        </p:txBody>
      </p:sp>
      <p:sp>
        <p:nvSpPr>
          <p:cNvPr id="3" name="Text Placeholder 2"/>
          <p:cNvSpPr>
            <a:spLocks noGrp="1"/>
          </p:cNvSpPr>
          <p:nvPr>
            <p:ph type="body" sz="quarter" idx="11"/>
          </p:nvPr>
        </p:nvSpPr>
        <p:spPr>
          <a:xfrm>
            <a:off x="838201" y="1763576"/>
            <a:ext cx="6137197" cy="2488832"/>
          </a:xfrm>
        </p:spPr>
        <p:txBody>
          <a:bodyPr>
            <a:noAutofit/>
          </a:bodyPr>
          <a:lstStyle/>
          <a:p>
            <a:pPr marL="342900" indent="-342900">
              <a:buFont typeface="Arial" charset="0"/>
              <a:buChar char="•"/>
            </a:pPr>
            <a:r>
              <a:rPr lang="en-US" sz="2000" dirty="0">
                <a:solidFill>
                  <a:schemeClr val="tx1">
                    <a:lumMod val="75000"/>
                    <a:lumOff val="25000"/>
                  </a:schemeClr>
                </a:solidFill>
                <a:latin typeface="Verdana" panose="020B0604030504040204" pitchFamily="34" charset="0"/>
                <a:ea typeface="Verdana" panose="020B0604030504040204" pitchFamily="34" charset="0"/>
                <a:cs typeface="Vani" panose="020B0502040204020203" pitchFamily="18" charset="0"/>
              </a:rPr>
              <a:t>Communicates with the brain to regulate mood, stress response, immune function, digestive function, weight, and more. </a:t>
            </a:r>
            <a:br>
              <a:rPr lang="en-US" sz="2000" dirty="0">
                <a:solidFill>
                  <a:schemeClr val="tx1">
                    <a:lumMod val="75000"/>
                    <a:lumOff val="25000"/>
                  </a:schemeClr>
                </a:solidFill>
                <a:latin typeface="Verdana" panose="020B0604030504040204" pitchFamily="34" charset="0"/>
                <a:ea typeface="Verdana" panose="020B0604030504040204" pitchFamily="34" charset="0"/>
                <a:cs typeface="Vani" panose="020B0502040204020203" pitchFamily="18" charset="0"/>
              </a:rPr>
            </a:br>
            <a:endParaRPr lang="en-US" sz="2000" dirty="0">
              <a:solidFill>
                <a:schemeClr val="tx1">
                  <a:lumMod val="75000"/>
                  <a:lumOff val="25000"/>
                </a:schemeClr>
              </a:solidFill>
              <a:latin typeface="Verdana" panose="020B0604030504040204" pitchFamily="34" charset="0"/>
              <a:ea typeface="Verdana" panose="020B0604030504040204" pitchFamily="34" charset="0"/>
              <a:cs typeface="Vani" panose="020B0502040204020203" pitchFamily="18" charset="0"/>
            </a:endParaRPr>
          </a:p>
          <a:p>
            <a:pPr marL="342900" indent="-342900">
              <a:buFont typeface="Arial" charset="0"/>
              <a:buChar char="•"/>
            </a:pPr>
            <a:r>
              <a:rPr lang="en-US" sz="2000" dirty="0">
                <a:solidFill>
                  <a:schemeClr val="tx1">
                    <a:lumMod val="75000"/>
                    <a:lumOff val="25000"/>
                  </a:schemeClr>
                </a:solidFill>
                <a:latin typeface="Verdana" panose="020B0604030504040204" pitchFamily="34" charset="0"/>
                <a:ea typeface="Verdana" panose="020B0604030504040204" pitchFamily="34" charset="0"/>
                <a:cs typeface="Vani" panose="020B0502040204020203" pitchFamily="18" charset="0"/>
              </a:rPr>
              <a:t>What we put in our bodies affects the microbiome, which in turn affects our mind and other crucial bodily systems.</a:t>
            </a:r>
          </a:p>
        </p:txBody>
      </p:sp>
      <p:sp>
        <p:nvSpPr>
          <p:cNvPr id="8" name="Rectangle 7"/>
          <p:cNvSpPr/>
          <p:nvPr/>
        </p:nvSpPr>
        <p:spPr>
          <a:xfrm>
            <a:off x="1251284" y="4056878"/>
            <a:ext cx="2085474" cy="362837"/>
          </a:xfrm>
          <a:prstGeom prst="rect">
            <a:avLst/>
          </a:prstGeom>
          <a:solidFill>
            <a:srgbClr val="3F2A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latin typeface="Verdana" panose="020B0604030504040204" pitchFamily="34" charset="0"/>
                <a:ea typeface="Verdana" panose="020B0604030504040204" pitchFamily="34" charset="0"/>
                <a:cs typeface="Verdana" panose="020B0604030504040204" pitchFamily="34" charset="0"/>
              </a:rPr>
              <a:t>IN BALANCE</a:t>
            </a:r>
          </a:p>
        </p:txBody>
      </p:sp>
      <p:sp>
        <p:nvSpPr>
          <p:cNvPr id="5" name="TextBox 4"/>
          <p:cNvSpPr txBox="1"/>
          <p:nvPr/>
        </p:nvSpPr>
        <p:spPr>
          <a:xfrm>
            <a:off x="1219200" y="4419715"/>
            <a:ext cx="2149642" cy="400110"/>
          </a:xfrm>
          <a:prstGeom prst="rect">
            <a:avLst/>
          </a:prstGeom>
          <a:noFill/>
        </p:spPr>
        <p:txBody>
          <a:bodyPr wrap="square" rtlCol="0">
            <a:spAutoFit/>
          </a:bodyPr>
          <a:lstStyle/>
          <a:p>
            <a:r>
              <a:rPr lang="en-US" sz="20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Feeling great</a:t>
            </a:r>
            <a:endParaRPr lang="en-US" sz="2000" dirty="0">
              <a:latin typeface="Verdana" panose="020B0604030504040204" pitchFamily="34" charset="0"/>
              <a:ea typeface="Verdana" panose="020B0604030504040204" pitchFamily="34" charset="0"/>
              <a:cs typeface="Verdana" panose="020B0604030504040204" pitchFamily="34" charset="0"/>
            </a:endParaRPr>
          </a:p>
        </p:txBody>
      </p:sp>
      <p:sp>
        <p:nvSpPr>
          <p:cNvPr id="10" name="Rectangle 9"/>
          <p:cNvSpPr/>
          <p:nvPr/>
        </p:nvSpPr>
        <p:spPr>
          <a:xfrm>
            <a:off x="1219200" y="4918183"/>
            <a:ext cx="2857729" cy="362837"/>
          </a:xfrm>
          <a:prstGeom prst="rect">
            <a:avLst/>
          </a:prstGeom>
          <a:solidFill>
            <a:srgbClr val="3F2A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latin typeface="Verdana" panose="020B0604030504040204" pitchFamily="34" charset="0"/>
                <a:ea typeface="Verdana" panose="020B0604030504040204" pitchFamily="34" charset="0"/>
                <a:cs typeface="Verdana" panose="020B0604030504040204" pitchFamily="34" charset="0"/>
              </a:rPr>
              <a:t>OUT OF BALANCE</a:t>
            </a:r>
          </a:p>
        </p:txBody>
      </p:sp>
      <p:sp>
        <p:nvSpPr>
          <p:cNvPr id="11" name="TextBox 10"/>
          <p:cNvSpPr txBox="1"/>
          <p:nvPr/>
        </p:nvSpPr>
        <p:spPr>
          <a:xfrm>
            <a:off x="1187116" y="5281020"/>
            <a:ext cx="5530207" cy="984885"/>
          </a:xfrm>
          <a:prstGeom prst="rect">
            <a:avLst/>
          </a:prstGeom>
          <a:noFill/>
        </p:spPr>
        <p:txBody>
          <a:bodyPr wrap="square" rtlCol="0" anchor="t">
            <a:spAutoFit/>
          </a:bodyPr>
          <a:lstStyle/>
          <a:p>
            <a:r>
              <a:rPr lang="en-US" sz="20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Feeling fatigue, sad, tense, hungry, heavy, bloated, confused, stiff/sore</a:t>
            </a:r>
          </a:p>
          <a:p>
            <a:endParaRPr lang="en-US" dirty="0">
              <a:latin typeface="Verdana" panose="020B0604030504040204" pitchFamily="34" charset="0"/>
              <a:ea typeface="Verdana" panose="020B0604030504040204" pitchFamily="34" charset="0"/>
              <a:cs typeface="Verdana" panose="020B0604030504040204" pitchFamily="34" charset="0"/>
            </a:endParaRPr>
          </a:p>
        </p:txBody>
      </p:sp>
      <p:sp>
        <p:nvSpPr>
          <p:cNvPr id="13" name="Text Placeholder 2"/>
          <p:cNvSpPr txBox="1">
            <a:spLocks/>
          </p:cNvSpPr>
          <p:nvPr/>
        </p:nvSpPr>
        <p:spPr>
          <a:xfrm>
            <a:off x="7384951" y="1758042"/>
            <a:ext cx="1936849" cy="1804308"/>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50000"/>
                    <a:lumOff val="50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50000"/>
                    <a:lumOff val="50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50000"/>
                    <a:lumOff val="50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50000"/>
                    <a:lumOff val="50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50000"/>
                    <a:lumOff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dirty="0">
                <a:solidFill>
                  <a:srgbClr val="604A7B"/>
                </a:solidFill>
                <a:latin typeface="Verdana" panose="020B0604030504040204" pitchFamily="34" charset="0"/>
                <a:ea typeface="Verdana" panose="020B0604030504040204" pitchFamily="34" charset="0"/>
                <a:cs typeface="Verdana" panose="020B0604030504040204" pitchFamily="34" charset="0"/>
              </a:rPr>
              <a:t>The microbiome plays an important role in the way you feel mentally and physically.</a:t>
            </a:r>
          </a:p>
        </p:txBody>
      </p:sp>
      <p:sp>
        <p:nvSpPr>
          <p:cNvPr id="14" name="Oval 13"/>
          <p:cNvSpPr/>
          <p:nvPr/>
        </p:nvSpPr>
        <p:spPr>
          <a:xfrm>
            <a:off x="9514386" y="2384385"/>
            <a:ext cx="1574157" cy="1574157"/>
          </a:xfrm>
          <a:prstGeom prst="ellipse">
            <a:avLst/>
          </a:prstGeom>
          <a:noFill/>
          <a:ln w="38100">
            <a:solidFill>
              <a:srgbClr val="3F2A5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Verdana" panose="020B0604030504040204" pitchFamily="34" charset="0"/>
            </a:endParaRPr>
          </a:p>
        </p:txBody>
      </p:sp>
      <p:sp>
        <p:nvSpPr>
          <p:cNvPr id="17" name="Rectangle 16"/>
          <p:cNvSpPr/>
          <p:nvPr/>
        </p:nvSpPr>
        <p:spPr>
          <a:xfrm>
            <a:off x="6749407" y="5018463"/>
            <a:ext cx="2857729" cy="1015663"/>
          </a:xfrm>
          <a:prstGeom prst="rect">
            <a:avLst/>
          </a:prstGeom>
        </p:spPr>
        <p:txBody>
          <a:bodyPr wrap="square">
            <a:spAutoFit/>
          </a:bodyPr>
          <a:lstStyle/>
          <a:p>
            <a:pPr algn="ctr"/>
            <a:r>
              <a:rPr lang="en-US" sz="2000" b="1" dirty="0">
                <a:solidFill>
                  <a:srgbClr val="82287E"/>
                </a:solidFill>
                <a:latin typeface="Verdana" panose="020B0604030504040204" pitchFamily="34" charset="0"/>
                <a:ea typeface="Verdana" panose="020B0604030504040204" pitchFamily="34" charset="0"/>
                <a:cs typeface="Verdana" panose="020B0604030504040204" pitchFamily="34" charset="0"/>
              </a:rPr>
              <a:t>This explains why you have those “GUT FEELINGS”</a:t>
            </a:r>
          </a:p>
        </p:txBody>
      </p:sp>
      <p:pic>
        <p:nvPicPr>
          <p:cNvPr id="18" name="Graphic 17">
            <a:extLst>
              <a:ext uri="{FF2B5EF4-FFF2-40B4-BE49-F238E27FC236}">
                <a16:creationId xmlns:a16="http://schemas.microsoft.com/office/drawing/2014/main" id="{4E174E25-3E18-48F0-AFFC-D0DD7A84ADB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331195" y="748659"/>
            <a:ext cx="1922162" cy="5627382"/>
          </a:xfrm>
          <a:prstGeom prst="rect">
            <a:avLst/>
          </a:prstGeom>
        </p:spPr>
      </p:pic>
      <p:pic>
        <p:nvPicPr>
          <p:cNvPr id="19" name="Picture 18">
            <a:extLst>
              <a:ext uri="{FF2B5EF4-FFF2-40B4-BE49-F238E27FC236}">
                <a16:creationId xmlns:a16="http://schemas.microsoft.com/office/drawing/2014/main" id="{2840DF5A-250B-46FA-B1BC-0269E0AA7B9E}"/>
              </a:ext>
            </a:extLst>
          </p:cNvPr>
          <p:cNvPicPr>
            <a:picLocks noChangeAspect="1"/>
          </p:cNvPicPr>
          <p:nvPr/>
        </p:nvPicPr>
        <p:blipFill>
          <a:blip r:embed="rId5"/>
          <a:stretch>
            <a:fillRect/>
          </a:stretch>
        </p:blipFill>
        <p:spPr>
          <a:xfrm>
            <a:off x="7485394" y="3562350"/>
            <a:ext cx="1380116" cy="1380116"/>
          </a:xfrm>
          <a:prstGeom prst="rect">
            <a:avLst/>
          </a:prstGeom>
        </p:spPr>
      </p:pic>
      <p:cxnSp>
        <p:nvCxnSpPr>
          <p:cNvPr id="16" name="Straight Connector 15"/>
          <p:cNvCxnSpPr>
            <a:cxnSpLocks/>
          </p:cNvCxnSpPr>
          <p:nvPr/>
        </p:nvCxnSpPr>
        <p:spPr>
          <a:xfrm flipV="1">
            <a:off x="8633342" y="3472406"/>
            <a:ext cx="962071" cy="585734"/>
          </a:xfrm>
          <a:prstGeom prst="line">
            <a:avLst/>
          </a:prstGeom>
          <a:ln w="38100">
            <a:solidFill>
              <a:srgbClr val="3F2A5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6903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2BC7C1-FC59-4F41-80A0-C9CBAA93F7B2}"/>
              </a:ext>
            </a:extLst>
          </p:cNvPr>
          <p:cNvPicPr>
            <a:picLocks noChangeAspect="1"/>
          </p:cNvPicPr>
          <p:nvPr/>
        </p:nvPicPr>
        <p:blipFill>
          <a:blip r:embed="rId2"/>
          <a:stretch>
            <a:fillRect/>
          </a:stretch>
        </p:blipFill>
        <p:spPr>
          <a:xfrm>
            <a:off x="2806701" y="139701"/>
            <a:ext cx="6629399" cy="6629399"/>
          </a:xfrm>
          <a:prstGeom prst="rect">
            <a:avLst/>
          </a:prstGeom>
        </p:spPr>
      </p:pic>
    </p:spTree>
    <p:extLst>
      <p:ext uri="{BB962C8B-B14F-4D97-AF65-F5344CB8AC3E}">
        <p14:creationId xmlns:p14="http://schemas.microsoft.com/office/powerpoint/2010/main" val="37837302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close up of a logo&#10;&#10;Description automatically generated">
            <a:extLst>
              <a:ext uri="{FF2B5EF4-FFF2-40B4-BE49-F238E27FC236}">
                <a16:creationId xmlns:a16="http://schemas.microsoft.com/office/drawing/2014/main" id="{249B935E-977D-3E4D-AE7A-B66ADD9794F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62063" y="743053"/>
            <a:ext cx="5598283" cy="5581547"/>
          </a:xfrm>
          <a:prstGeom prst="rect">
            <a:avLst/>
          </a:prstGeom>
        </p:spPr>
      </p:pic>
      <p:sp>
        <p:nvSpPr>
          <p:cNvPr id="8" name="Text Placeholder 2">
            <a:extLst>
              <a:ext uri="{FF2B5EF4-FFF2-40B4-BE49-F238E27FC236}">
                <a16:creationId xmlns:a16="http://schemas.microsoft.com/office/drawing/2014/main" id="{BC7B7F8A-FF4E-48C2-8D1D-40A585D700D0}"/>
              </a:ext>
            </a:extLst>
          </p:cNvPr>
          <p:cNvSpPr>
            <a:spLocks noGrp="1"/>
          </p:cNvSpPr>
          <p:nvPr>
            <p:ph type="body" sz="quarter" idx="11"/>
          </p:nvPr>
        </p:nvSpPr>
        <p:spPr>
          <a:xfrm>
            <a:off x="838200" y="2500073"/>
            <a:ext cx="4991739" cy="3015142"/>
          </a:xfrm>
        </p:spPr>
        <p:txBody>
          <a:bodyPr>
            <a:noAutofit/>
          </a:bodyPr>
          <a:lstStyle/>
          <a:p>
            <a:pPr marL="0" indent="0">
              <a:buNone/>
            </a:pPr>
            <a:r>
              <a:rPr lang="en-US" sz="32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Science now tells us that we actually have </a:t>
            </a:r>
            <a:r>
              <a:rPr lang="en-US" sz="3200" b="1" dirty="0">
                <a:solidFill>
                  <a:srgbClr val="660066"/>
                </a:solidFill>
                <a:latin typeface="Verdana" panose="020B0604030504040204" pitchFamily="34" charset="0"/>
                <a:ea typeface="Verdana" panose="020B0604030504040204" pitchFamily="34" charset="0"/>
                <a:cs typeface="Verdana" panose="020B0604030504040204" pitchFamily="34" charset="0"/>
              </a:rPr>
              <a:t>SECOND &amp; THIRD BRAINS in our gut and heart!</a:t>
            </a:r>
            <a:br>
              <a:rPr lang="en-US"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br>
            <a:endParaRPr lang="en-US" sz="16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endParaRPr>
          </a:p>
          <a:p>
            <a:pPr marL="0" indent="0">
              <a:buNone/>
            </a:pPr>
            <a:endParaRPr lang="en-US"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endParaRPr>
          </a:p>
        </p:txBody>
      </p:sp>
      <mc:AlternateContent xmlns:mc="http://schemas.openxmlformats.org/markup-compatibility/2006" xmlns:p14="http://schemas.microsoft.com/office/powerpoint/2010/main">
        <mc:Choice Requires="p14">
          <p:contentPart p14:bwMode="auto" r:id="rId4">
            <p14:nvContentPartPr>
              <p14:cNvPr id="11" name="Ink 10">
                <a:extLst>
                  <a:ext uri="{FF2B5EF4-FFF2-40B4-BE49-F238E27FC236}">
                    <a16:creationId xmlns:a16="http://schemas.microsoft.com/office/drawing/2014/main" id="{D88DC19D-4C36-1B4E-A8CD-EDDCC39D3633}"/>
                  </a:ext>
                </a:extLst>
              </p14:cNvPr>
              <p14:cNvContentPartPr/>
              <p14:nvPr/>
            </p14:nvContentPartPr>
            <p14:xfrm>
              <a:off x="6394755" y="6240282"/>
              <a:ext cx="94680" cy="41400"/>
            </p14:xfrm>
          </p:contentPart>
        </mc:Choice>
        <mc:Fallback xmlns="">
          <p:pic>
            <p:nvPicPr>
              <p:cNvPr id="11" name="Ink 10">
                <a:extLst>
                  <a:ext uri="{FF2B5EF4-FFF2-40B4-BE49-F238E27FC236}">
                    <a16:creationId xmlns:a16="http://schemas.microsoft.com/office/drawing/2014/main" id="{D88DC19D-4C36-1B4E-A8CD-EDDCC39D3633}"/>
                  </a:ext>
                </a:extLst>
              </p:cNvPr>
              <p:cNvPicPr/>
              <p:nvPr/>
            </p:nvPicPr>
            <p:blipFill>
              <a:blip r:embed="rId5"/>
              <a:stretch>
                <a:fillRect/>
              </a:stretch>
            </p:blipFill>
            <p:spPr>
              <a:xfrm>
                <a:off x="6376755" y="6222282"/>
                <a:ext cx="130320" cy="7704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2" name="Ink 11">
                <a:extLst>
                  <a:ext uri="{FF2B5EF4-FFF2-40B4-BE49-F238E27FC236}">
                    <a16:creationId xmlns:a16="http://schemas.microsoft.com/office/drawing/2014/main" id="{2374D01B-3C9D-BC4B-974D-D1DB041876DC}"/>
                  </a:ext>
                </a:extLst>
              </p14:cNvPr>
              <p14:cNvContentPartPr/>
              <p14:nvPr/>
            </p14:nvContentPartPr>
            <p14:xfrm>
              <a:off x="3266163" y="6240282"/>
              <a:ext cx="360" cy="360"/>
            </p14:xfrm>
          </p:contentPart>
        </mc:Choice>
        <mc:Fallback xmlns="">
          <p:pic>
            <p:nvPicPr>
              <p:cNvPr id="12" name="Ink 11">
                <a:extLst>
                  <a:ext uri="{FF2B5EF4-FFF2-40B4-BE49-F238E27FC236}">
                    <a16:creationId xmlns:a16="http://schemas.microsoft.com/office/drawing/2014/main" id="{2374D01B-3C9D-BC4B-974D-D1DB041876DC}"/>
                  </a:ext>
                </a:extLst>
              </p:cNvPr>
              <p:cNvPicPr/>
              <p:nvPr/>
            </p:nvPicPr>
            <p:blipFill>
              <a:blip r:embed="rId7"/>
              <a:stretch>
                <a:fillRect/>
              </a:stretch>
            </p:blipFill>
            <p:spPr>
              <a:xfrm>
                <a:off x="3248523" y="6222282"/>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3" name="Ink 12">
                <a:extLst>
                  <a:ext uri="{FF2B5EF4-FFF2-40B4-BE49-F238E27FC236}">
                    <a16:creationId xmlns:a16="http://schemas.microsoft.com/office/drawing/2014/main" id="{0C45002B-E53B-AB40-827A-33191FA0765E}"/>
                  </a:ext>
                </a:extLst>
              </p14:cNvPr>
              <p14:cNvContentPartPr/>
              <p14:nvPr/>
            </p14:nvContentPartPr>
            <p14:xfrm>
              <a:off x="6282243" y="6031842"/>
              <a:ext cx="263520" cy="385200"/>
            </p14:xfrm>
          </p:contentPart>
        </mc:Choice>
        <mc:Fallback xmlns="">
          <p:pic>
            <p:nvPicPr>
              <p:cNvPr id="13" name="Ink 12">
                <a:extLst>
                  <a:ext uri="{FF2B5EF4-FFF2-40B4-BE49-F238E27FC236}">
                    <a16:creationId xmlns:a16="http://schemas.microsoft.com/office/drawing/2014/main" id="{0C45002B-E53B-AB40-827A-33191FA0765E}"/>
                  </a:ext>
                </a:extLst>
              </p:cNvPr>
              <p:cNvPicPr/>
              <p:nvPr/>
            </p:nvPicPr>
            <p:blipFill>
              <a:blip r:embed="rId9"/>
              <a:stretch>
                <a:fillRect/>
              </a:stretch>
            </p:blipFill>
            <p:spPr>
              <a:xfrm>
                <a:off x="6264603" y="6013842"/>
                <a:ext cx="299160" cy="420840"/>
              </a:xfrm>
              <a:prstGeom prst="rect">
                <a:avLst/>
              </a:prstGeom>
            </p:spPr>
          </p:pic>
        </mc:Fallback>
      </mc:AlternateContent>
      <p:sp>
        <p:nvSpPr>
          <p:cNvPr id="14" name="TextBox 13">
            <a:extLst>
              <a:ext uri="{FF2B5EF4-FFF2-40B4-BE49-F238E27FC236}">
                <a16:creationId xmlns:a16="http://schemas.microsoft.com/office/drawing/2014/main" id="{41E80B00-54FF-1243-BB6B-31788A9AEC12}"/>
              </a:ext>
            </a:extLst>
          </p:cNvPr>
          <p:cNvSpPr txBox="1"/>
          <p:nvPr/>
        </p:nvSpPr>
        <p:spPr>
          <a:xfrm>
            <a:off x="838200" y="440958"/>
            <a:ext cx="9283995" cy="1138773"/>
          </a:xfrm>
          <a:prstGeom prst="rect">
            <a:avLst/>
          </a:prstGeom>
          <a:noFill/>
        </p:spPr>
        <p:txBody>
          <a:bodyPr wrap="square" rtlCol="0">
            <a:spAutoFit/>
          </a:bodyPr>
          <a:lstStyle/>
          <a:p>
            <a:r>
              <a:rPr lang="en-US" sz="2400" b="1" dirty="0">
                <a:solidFill>
                  <a:srgbClr val="67478D"/>
                </a:solidFill>
                <a:latin typeface="Verdana" panose="020B0604030504040204" pitchFamily="34" charset="0"/>
                <a:ea typeface="Verdana" panose="020B0604030504040204" pitchFamily="34" charset="0"/>
                <a:cs typeface="Verdana" panose="020B0604030504040204" pitchFamily="34" charset="0"/>
              </a:rPr>
              <a:t>Targeting Mental Wellness Through the</a:t>
            </a:r>
            <a:br>
              <a:rPr lang="en-US" sz="2800" b="1" dirty="0">
                <a:latin typeface="Verdana" panose="020B0604030504040204" pitchFamily="34" charset="0"/>
                <a:ea typeface="Verdana" panose="020B0604030504040204" pitchFamily="34" charset="0"/>
                <a:cs typeface="Verdana" panose="020B0604030504040204" pitchFamily="34" charset="0"/>
              </a:rPr>
            </a:br>
            <a:r>
              <a:rPr lang="en-US" sz="4400" b="1" dirty="0">
                <a:solidFill>
                  <a:srgbClr val="3F2A56"/>
                </a:solidFill>
                <a:latin typeface="Verdana" panose="020B0604030504040204" pitchFamily="34" charset="0"/>
                <a:ea typeface="Verdana" panose="020B0604030504040204" pitchFamily="34" charset="0"/>
                <a:cs typeface="Verdana" panose="020B0604030504040204" pitchFamily="34" charset="0"/>
              </a:rPr>
              <a:t>BODY’S THREE BRAINS</a:t>
            </a:r>
          </a:p>
        </p:txBody>
      </p:sp>
    </p:spTree>
    <p:extLst>
      <p:ext uri="{BB962C8B-B14F-4D97-AF65-F5344CB8AC3E}">
        <p14:creationId xmlns:p14="http://schemas.microsoft.com/office/powerpoint/2010/main" val="2277230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415876FC-F318-0C4D-A65E-12D28B33EA88}"/>
              </a:ext>
            </a:extLst>
          </p:cNvPr>
          <p:cNvSpPr txBox="1"/>
          <p:nvPr/>
        </p:nvSpPr>
        <p:spPr>
          <a:xfrm>
            <a:off x="821162" y="379144"/>
            <a:ext cx="7131991" cy="1138773"/>
          </a:xfrm>
          <a:prstGeom prst="rect">
            <a:avLst/>
          </a:prstGeom>
          <a:noFill/>
        </p:spPr>
        <p:txBody>
          <a:bodyPr wrap="square" rtlCol="0">
            <a:spAutoFit/>
          </a:bodyPr>
          <a:lstStyle/>
          <a:p>
            <a:r>
              <a:rPr lang="en-US" sz="3200" b="1" dirty="0">
                <a:solidFill>
                  <a:srgbClr val="67478D"/>
                </a:solidFill>
                <a:latin typeface="Verdana" panose="020B0604030504040204" pitchFamily="34" charset="0"/>
                <a:ea typeface="Verdana" panose="020B0604030504040204" pitchFamily="34" charset="0"/>
                <a:cs typeface="Verdana" panose="020B0604030504040204" pitchFamily="34" charset="0"/>
              </a:rPr>
              <a:t>The</a:t>
            </a:r>
            <a:br>
              <a:rPr lang="en-US" b="1" dirty="0">
                <a:latin typeface="Verdana" panose="020B0604030504040204" pitchFamily="34" charset="0"/>
                <a:ea typeface="Verdana" panose="020B0604030504040204" pitchFamily="34" charset="0"/>
                <a:cs typeface="Verdana" panose="020B0604030504040204" pitchFamily="34" charset="0"/>
              </a:rPr>
            </a:br>
            <a:r>
              <a:rPr lang="en-US" sz="3600" b="1" dirty="0">
                <a:solidFill>
                  <a:srgbClr val="3F2A56"/>
                </a:solidFill>
                <a:latin typeface="Verdana" panose="020B0604030504040204" pitchFamily="34" charset="0"/>
                <a:ea typeface="Verdana" panose="020B0604030504040204" pitchFamily="34" charset="0"/>
                <a:cs typeface="Verdana" panose="020B0604030504040204" pitchFamily="34" charset="0"/>
              </a:rPr>
              <a:t>GUT-BRAIN-HEART AXIS</a:t>
            </a:r>
            <a:endParaRPr lang="en-US" sz="4800" b="1" dirty="0">
              <a:solidFill>
                <a:srgbClr val="3F2A56"/>
              </a:solidFill>
              <a:latin typeface="Verdana" panose="020B0604030504040204" pitchFamily="34" charset="0"/>
              <a:ea typeface="Verdana" panose="020B0604030504040204" pitchFamily="34" charset="0"/>
              <a:cs typeface="Verdana" panose="020B0604030504040204" pitchFamily="34" charset="0"/>
            </a:endParaRPr>
          </a:p>
        </p:txBody>
      </p:sp>
      <p:pic>
        <p:nvPicPr>
          <p:cNvPr id="7" name="Picture 6" descr="A picture containing indoor&#10;&#10;Description automatically generated">
            <a:extLst>
              <a:ext uri="{FF2B5EF4-FFF2-40B4-BE49-F238E27FC236}">
                <a16:creationId xmlns:a16="http://schemas.microsoft.com/office/drawing/2014/main" id="{8D480CC3-96A5-2448-A8C1-561E78E7CD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45995" y="379144"/>
            <a:ext cx="3189996" cy="6379992"/>
          </a:xfrm>
          <a:prstGeom prst="rect">
            <a:avLst/>
          </a:prstGeom>
        </p:spPr>
      </p:pic>
      <p:cxnSp>
        <p:nvCxnSpPr>
          <p:cNvPr id="9" name="Straight Arrow Connector 8">
            <a:extLst>
              <a:ext uri="{FF2B5EF4-FFF2-40B4-BE49-F238E27FC236}">
                <a16:creationId xmlns:a16="http://schemas.microsoft.com/office/drawing/2014/main" id="{BF721CAF-FC71-4A49-88D2-5B1324305952}"/>
              </a:ext>
            </a:extLst>
          </p:cNvPr>
          <p:cNvCxnSpPr>
            <a:cxnSpLocks/>
          </p:cNvCxnSpPr>
          <p:nvPr/>
        </p:nvCxnSpPr>
        <p:spPr>
          <a:xfrm>
            <a:off x="8879342" y="2264924"/>
            <a:ext cx="1316710" cy="0"/>
          </a:xfrm>
          <a:prstGeom prst="straightConnector1">
            <a:avLst/>
          </a:prstGeom>
          <a:ln w="38100">
            <a:solidFill>
              <a:srgbClr val="3F2A56"/>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9F98C27-4984-F242-BA52-459B4FA370A9}"/>
              </a:ext>
            </a:extLst>
          </p:cNvPr>
          <p:cNvCxnSpPr>
            <a:cxnSpLocks/>
          </p:cNvCxnSpPr>
          <p:nvPr/>
        </p:nvCxnSpPr>
        <p:spPr>
          <a:xfrm>
            <a:off x="4289196" y="5508644"/>
            <a:ext cx="4590146" cy="0"/>
          </a:xfrm>
          <a:prstGeom prst="line">
            <a:avLst/>
          </a:prstGeom>
          <a:ln w="38100">
            <a:solidFill>
              <a:srgbClr val="3F2A56"/>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66A13B8-3879-E742-9542-6FCC68B089E5}"/>
              </a:ext>
            </a:extLst>
          </p:cNvPr>
          <p:cNvCxnSpPr>
            <a:cxnSpLocks/>
          </p:cNvCxnSpPr>
          <p:nvPr/>
        </p:nvCxnSpPr>
        <p:spPr>
          <a:xfrm>
            <a:off x="8879342" y="2264924"/>
            <a:ext cx="0" cy="3243720"/>
          </a:xfrm>
          <a:prstGeom prst="line">
            <a:avLst/>
          </a:prstGeom>
          <a:ln w="38100">
            <a:solidFill>
              <a:srgbClr val="3F2A56"/>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DF325E3-C9FD-3342-8843-39E41E2DAF9A}"/>
              </a:ext>
            </a:extLst>
          </p:cNvPr>
          <p:cNvCxnSpPr>
            <a:cxnSpLocks/>
          </p:cNvCxnSpPr>
          <p:nvPr/>
        </p:nvCxnSpPr>
        <p:spPr>
          <a:xfrm flipV="1">
            <a:off x="8609597" y="1904576"/>
            <a:ext cx="0" cy="3234551"/>
          </a:xfrm>
          <a:prstGeom prst="line">
            <a:avLst/>
          </a:prstGeom>
          <a:ln w="38100">
            <a:solidFill>
              <a:srgbClr val="3F2A56"/>
            </a:solidFill>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71D7E0BD-4D7A-7442-B98D-3FC687D701F6}"/>
              </a:ext>
            </a:extLst>
          </p:cNvPr>
          <p:cNvCxnSpPr>
            <a:cxnSpLocks/>
          </p:cNvCxnSpPr>
          <p:nvPr/>
        </p:nvCxnSpPr>
        <p:spPr>
          <a:xfrm>
            <a:off x="8609597" y="1904576"/>
            <a:ext cx="1392195" cy="0"/>
          </a:xfrm>
          <a:prstGeom prst="straightConnector1">
            <a:avLst/>
          </a:prstGeom>
          <a:ln w="38100">
            <a:solidFill>
              <a:srgbClr val="3F2A56"/>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4A4D07B-8582-4B41-9425-986AC62C27E8}"/>
              </a:ext>
            </a:extLst>
          </p:cNvPr>
          <p:cNvCxnSpPr>
            <a:cxnSpLocks/>
          </p:cNvCxnSpPr>
          <p:nvPr/>
        </p:nvCxnSpPr>
        <p:spPr>
          <a:xfrm flipV="1">
            <a:off x="8347127" y="1032628"/>
            <a:ext cx="0" cy="3740725"/>
          </a:xfrm>
          <a:prstGeom prst="line">
            <a:avLst/>
          </a:prstGeom>
          <a:ln w="38100">
            <a:solidFill>
              <a:srgbClr val="3F2A56"/>
            </a:solidFill>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606732C8-6E18-CE40-9392-ECA7E327FE13}"/>
              </a:ext>
            </a:extLst>
          </p:cNvPr>
          <p:cNvCxnSpPr/>
          <p:nvPr/>
        </p:nvCxnSpPr>
        <p:spPr>
          <a:xfrm>
            <a:off x="8347127" y="1040864"/>
            <a:ext cx="1580524" cy="0"/>
          </a:xfrm>
          <a:prstGeom prst="straightConnector1">
            <a:avLst/>
          </a:prstGeom>
          <a:ln w="38100">
            <a:solidFill>
              <a:srgbClr val="3F2A56"/>
            </a:solidFill>
            <a:tailEnd type="triangle"/>
          </a:ln>
        </p:spPr>
        <p:style>
          <a:lnRef idx="1">
            <a:schemeClr val="accent1"/>
          </a:lnRef>
          <a:fillRef idx="0">
            <a:schemeClr val="accent1"/>
          </a:fillRef>
          <a:effectRef idx="0">
            <a:schemeClr val="accent1"/>
          </a:effectRef>
          <a:fontRef idx="minor">
            <a:schemeClr val="tx1"/>
          </a:fontRef>
        </p:style>
      </p:cxnSp>
      <p:sp>
        <p:nvSpPr>
          <p:cNvPr id="6" name="Text Placeholder 5">
            <a:extLst>
              <a:ext uri="{FF2B5EF4-FFF2-40B4-BE49-F238E27FC236}">
                <a16:creationId xmlns:a16="http://schemas.microsoft.com/office/drawing/2014/main" id="{AA878EDD-F850-544D-881E-4C373C91CAD4}"/>
              </a:ext>
            </a:extLst>
          </p:cNvPr>
          <p:cNvSpPr>
            <a:spLocks noGrp="1"/>
          </p:cNvSpPr>
          <p:nvPr>
            <p:ph type="body" sz="quarter" idx="11"/>
          </p:nvPr>
        </p:nvSpPr>
        <p:spPr>
          <a:xfrm>
            <a:off x="838200" y="2003425"/>
            <a:ext cx="6575322" cy="4303107"/>
          </a:xfrm>
        </p:spPr>
        <p:txBody>
          <a:bodyPr>
            <a:normAutofit lnSpcReduction="10000"/>
          </a:bodyPr>
          <a:lstStyle/>
          <a:p>
            <a:pPr marL="0" indent="0">
              <a:buNone/>
            </a:pPr>
            <a:endParaRPr lang="en-US" sz="2000" b="1" dirty="0">
              <a:solidFill>
                <a:srgbClr val="3F2A56"/>
              </a:solidFill>
              <a:latin typeface="Verdana" panose="020B0604030504040204" pitchFamily="34" charset="0"/>
              <a:ea typeface="Verdana" panose="020B0604030504040204" pitchFamily="34" charset="0"/>
              <a:cs typeface="Verdana" panose="020B0604030504040204" pitchFamily="34" charset="0"/>
            </a:endParaRPr>
          </a:p>
          <a:p>
            <a:pPr marL="0" indent="0">
              <a:buNone/>
            </a:pPr>
            <a:endParaRPr lang="en-US" sz="2000" b="1" dirty="0">
              <a:solidFill>
                <a:srgbClr val="3F2A56"/>
              </a:solidFill>
              <a:latin typeface="Verdana" panose="020B0604030504040204" pitchFamily="34" charset="0"/>
              <a:ea typeface="Verdana" panose="020B0604030504040204" pitchFamily="34" charset="0"/>
              <a:cs typeface="Verdana" panose="020B0604030504040204" pitchFamily="34" charset="0"/>
            </a:endParaRPr>
          </a:p>
          <a:p>
            <a:pPr marL="0" indent="0">
              <a:buNone/>
            </a:pPr>
            <a:endParaRPr lang="en-US" sz="2000" b="1" dirty="0">
              <a:solidFill>
                <a:srgbClr val="3F2A56"/>
              </a:solidFill>
              <a:latin typeface="Verdana" panose="020B0604030504040204" pitchFamily="34" charset="0"/>
              <a:ea typeface="Verdana" panose="020B0604030504040204" pitchFamily="34" charset="0"/>
              <a:cs typeface="Verdana" panose="020B0604030504040204" pitchFamily="34" charset="0"/>
            </a:endParaRPr>
          </a:p>
          <a:p>
            <a:pPr marL="0" indent="0">
              <a:buNone/>
            </a:pPr>
            <a:endParaRPr lang="en-US" sz="2000" b="1" dirty="0">
              <a:solidFill>
                <a:srgbClr val="3F2A56"/>
              </a:solidFill>
              <a:latin typeface="Verdana" panose="020B0604030504040204" pitchFamily="34" charset="0"/>
              <a:ea typeface="Verdana" panose="020B0604030504040204" pitchFamily="34" charset="0"/>
              <a:cs typeface="Verdana" panose="020B0604030504040204" pitchFamily="34" charset="0"/>
            </a:endParaRPr>
          </a:p>
          <a:p>
            <a:pPr marL="0" indent="0">
              <a:buNone/>
            </a:pPr>
            <a:endParaRPr lang="en-US" sz="2000" b="1" dirty="0">
              <a:solidFill>
                <a:srgbClr val="3F2A56"/>
              </a:solidFill>
              <a:latin typeface="Verdana" panose="020B0604030504040204" pitchFamily="34" charset="0"/>
              <a:ea typeface="Verdana" panose="020B0604030504040204" pitchFamily="34" charset="0"/>
              <a:cs typeface="Verdana" panose="020B0604030504040204" pitchFamily="34" charset="0"/>
            </a:endParaRPr>
          </a:p>
          <a:p>
            <a:pPr marL="0" indent="0">
              <a:buNone/>
            </a:pPr>
            <a:endParaRPr lang="en-US" sz="2000" b="1" dirty="0">
              <a:solidFill>
                <a:srgbClr val="3F2A56"/>
              </a:solidFill>
              <a:latin typeface="Verdana" panose="020B0604030504040204" pitchFamily="34" charset="0"/>
              <a:ea typeface="Verdana" panose="020B0604030504040204" pitchFamily="34" charset="0"/>
              <a:cs typeface="Verdana" panose="020B0604030504040204" pitchFamily="34" charset="0"/>
            </a:endParaRPr>
          </a:p>
          <a:p>
            <a:pPr marL="0" indent="0">
              <a:buNone/>
            </a:pPr>
            <a:endParaRPr lang="en-US" sz="2000" b="1" dirty="0">
              <a:solidFill>
                <a:srgbClr val="3F2A56"/>
              </a:solidFill>
              <a:latin typeface="Verdana" panose="020B0604030504040204" pitchFamily="34" charset="0"/>
              <a:ea typeface="Verdana" panose="020B0604030504040204" pitchFamily="34" charset="0"/>
              <a:cs typeface="Verdana" panose="020B0604030504040204" pitchFamily="34" charset="0"/>
            </a:endParaRPr>
          </a:p>
          <a:p>
            <a:pPr marL="0" indent="0">
              <a:buNone/>
            </a:pPr>
            <a:r>
              <a:rPr lang="en-US" sz="2000" b="1" dirty="0">
                <a:solidFill>
                  <a:srgbClr val="3F2A56"/>
                </a:solidFill>
                <a:latin typeface="Verdana" panose="020B0604030504040204" pitchFamily="34" charset="0"/>
                <a:ea typeface="Verdana" panose="020B0604030504040204" pitchFamily="34" charset="0"/>
                <a:cs typeface="Verdana" panose="020B0604030504040204" pitchFamily="34" charset="0"/>
              </a:rPr>
              <a:t>Nervous system (brain)</a:t>
            </a:r>
          </a:p>
          <a:p>
            <a:pPr marL="0" indent="0">
              <a:buNone/>
            </a:pPr>
            <a:r>
              <a:rPr lang="en-US" sz="2000" b="1" dirty="0">
                <a:solidFill>
                  <a:srgbClr val="3F2A56"/>
                </a:solidFill>
                <a:latin typeface="Verdana" panose="020B0604030504040204" pitchFamily="34" charset="0"/>
                <a:ea typeface="Verdana" panose="020B0604030504040204" pitchFamily="34" charset="0"/>
                <a:cs typeface="Verdana" panose="020B0604030504040204" pitchFamily="34" charset="0"/>
              </a:rPr>
              <a:t>Cardiovascular system (heart)</a:t>
            </a:r>
          </a:p>
          <a:p>
            <a:pPr marL="0" indent="0">
              <a:buNone/>
            </a:pPr>
            <a:r>
              <a:rPr lang="en-US" sz="2000" b="1" dirty="0">
                <a:solidFill>
                  <a:srgbClr val="3F2A56"/>
                </a:solidFill>
                <a:latin typeface="Verdana" panose="020B0604030504040204" pitchFamily="34" charset="0"/>
                <a:ea typeface="Verdana" panose="020B0604030504040204" pitchFamily="34" charset="0"/>
                <a:cs typeface="Verdana" panose="020B0604030504040204" pitchFamily="34" charset="0"/>
              </a:rPr>
              <a:t>Immune system (axis) </a:t>
            </a:r>
            <a:r>
              <a:rPr lang="en-US" sz="2000" dirty="0">
                <a:solidFill>
                  <a:srgbClr val="3F2A56"/>
                </a:solidFill>
                <a:latin typeface="Verdana" panose="020B0604030504040204" pitchFamily="34" charset="0"/>
                <a:ea typeface="Verdana" panose="020B0604030504040204" pitchFamily="34" charset="0"/>
                <a:cs typeface="Verdana" panose="020B0604030504040204" pitchFamily="34" charset="0"/>
              </a:rPr>
              <a:t> </a:t>
            </a:r>
          </a:p>
          <a:p>
            <a:pPr marL="0" indent="0">
              <a:buNone/>
            </a:pPr>
            <a:r>
              <a:rPr lang="en-US" sz="2000" b="1" dirty="0">
                <a:solidFill>
                  <a:srgbClr val="3F2A56"/>
                </a:solidFill>
                <a:latin typeface="Verdana" panose="020B0604030504040204" pitchFamily="34" charset="0"/>
                <a:ea typeface="Verdana" panose="020B0604030504040204" pitchFamily="34" charset="0"/>
                <a:cs typeface="Verdana" panose="020B0604030504040204" pitchFamily="34" charset="0"/>
              </a:rPr>
              <a:t>Gastrointestinal system (gut)</a:t>
            </a:r>
          </a:p>
          <a:p>
            <a:pPr marL="0" indent="0">
              <a:buNone/>
            </a:pPr>
            <a:endParaRPr lang="en-US" sz="2000" dirty="0">
              <a:latin typeface="Verdana" panose="020B0604030504040204" pitchFamily="34" charset="0"/>
              <a:ea typeface="Verdana" panose="020B0604030504040204" pitchFamily="34" charset="0"/>
              <a:cs typeface="Verdana" panose="020B0604030504040204" pitchFamily="34" charset="0"/>
            </a:endParaRPr>
          </a:p>
          <a:p>
            <a:pPr marL="0" indent="0">
              <a:buNone/>
            </a:pPr>
            <a:endParaRPr lang="en-US" sz="2000" dirty="0">
              <a:latin typeface="Verdana" panose="020B0604030504040204" pitchFamily="34" charset="0"/>
              <a:ea typeface="Verdana" panose="020B0604030504040204" pitchFamily="34" charset="0"/>
              <a:cs typeface="Verdana" panose="020B0604030504040204" pitchFamily="34" charset="0"/>
            </a:endParaRPr>
          </a:p>
          <a:p>
            <a:pPr marL="0" indent="0">
              <a:buNone/>
            </a:pPr>
            <a:endParaRPr lang="en-US" sz="2000" dirty="0"/>
          </a:p>
        </p:txBody>
      </p:sp>
      <p:cxnSp>
        <p:nvCxnSpPr>
          <p:cNvPr id="22" name="Straight Connector 21">
            <a:extLst>
              <a:ext uri="{FF2B5EF4-FFF2-40B4-BE49-F238E27FC236}">
                <a16:creationId xmlns:a16="http://schemas.microsoft.com/office/drawing/2014/main" id="{0DAA349D-2214-4246-A3D5-DA07730F611A}"/>
              </a:ext>
            </a:extLst>
          </p:cNvPr>
          <p:cNvCxnSpPr>
            <a:cxnSpLocks/>
          </p:cNvCxnSpPr>
          <p:nvPr/>
        </p:nvCxnSpPr>
        <p:spPr>
          <a:xfrm>
            <a:off x="4419508" y="4773353"/>
            <a:ext cx="3927619" cy="0"/>
          </a:xfrm>
          <a:prstGeom prst="line">
            <a:avLst/>
          </a:prstGeom>
          <a:ln w="38100">
            <a:solidFill>
              <a:srgbClr val="3F2A56"/>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7252866-AB18-714F-8F7B-0CC10A5FBDB3}"/>
              </a:ext>
            </a:extLst>
          </p:cNvPr>
          <p:cNvCxnSpPr>
            <a:cxnSpLocks/>
          </p:cNvCxnSpPr>
          <p:nvPr/>
        </p:nvCxnSpPr>
        <p:spPr>
          <a:xfrm>
            <a:off x="5429839" y="5139127"/>
            <a:ext cx="3179758" cy="0"/>
          </a:xfrm>
          <a:prstGeom prst="line">
            <a:avLst/>
          </a:prstGeom>
          <a:ln w="38100">
            <a:solidFill>
              <a:srgbClr val="3F2A56"/>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C220AA4-7E31-5840-BF7A-E2DC6DA1FDD7}"/>
              </a:ext>
            </a:extLst>
          </p:cNvPr>
          <p:cNvCxnSpPr>
            <a:cxnSpLocks/>
          </p:cNvCxnSpPr>
          <p:nvPr/>
        </p:nvCxnSpPr>
        <p:spPr>
          <a:xfrm>
            <a:off x="5279010" y="5874008"/>
            <a:ext cx="3858379" cy="0"/>
          </a:xfrm>
          <a:prstGeom prst="line">
            <a:avLst/>
          </a:prstGeom>
          <a:ln w="38100">
            <a:solidFill>
              <a:srgbClr val="3F2A56"/>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1CEE6FB-5700-0D47-836E-D628C684D43E}"/>
              </a:ext>
            </a:extLst>
          </p:cNvPr>
          <p:cNvCxnSpPr>
            <a:cxnSpLocks/>
          </p:cNvCxnSpPr>
          <p:nvPr/>
        </p:nvCxnSpPr>
        <p:spPr>
          <a:xfrm>
            <a:off x="9137389" y="3087329"/>
            <a:ext cx="0" cy="2786679"/>
          </a:xfrm>
          <a:prstGeom prst="line">
            <a:avLst/>
          </a:prstGeom>
          <a:ln w="38100">
            <a:solidFill>
              <a:srgbClr val="3F2A56"/>
            </a:solidFill>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529DCA9A-134F-EF47-B328-03228D93CB74}"/>
              </a:ext>
            </a:extLst>
          </p:cNvPr>
          <p:cNvCxnSpPr>
            <a:cxnSpLocks/>
          </p:cNvCxnSpPr>
          <p:nvPr/>
        </p:nvCxnSpPr>
        <p:spPr>
          <a:xfrm>
            <a:off x="9137389" y="3087329"/>
            <a:ext cx="675205" cy="0"/>
          </a:xfrm>
          <a:prstGeom prst="straightConnector1">
            <a:avLst/>
          </a:prstGeom>
          <a:ln w="38100">
            <a:solidFill>
              <a:srgbClr val="3F2A56"/>
            </a:solidFill>
            <a:tailEnd type="triangle"/>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2001E6DE-B535-A840-801D-D75CE2F11891}"/>
              </a:ext>
            </a:extLst>
          </p:cNvPr>
          <p:cNvSpPr txBox="1"/>
          <p:nvPr/>
        </p:nvSpPr>
        <p:spPr>
          <a:xfrm>
            <a:off x="838199" y="1853262"/>
            <a:ext cx="6575322" cy="2585323"/>
          </a:xfrm>
          <a:prstGeom prst="rect">
            <a:avLst/>
          </a:prstGeom>
          <a:noFill/>
        </p:spPr>
        <p:txBody>
          <a:bodyPr wrap="square" rtlCol="0" anchor="t">
            <a:spAutoFit/>
          </a:bodyPr>
          <a:lstStyle/>
          <a:p>
            <a:pPr marL="285750" indent="-285750">
              <a:buFont typeface="Arial" panose="020B0604020202020204" pitchFamily="34" charset="0"/>
              <a:buChar char="•"/>
            </a:pPr>
            <a:r>
              <a:rPr lang="en-US" dirty="0">
                <a:latin typeface="Verdana" panose="020B0604030504040204" pitchFamily="34" charset="0"/>
                <a:ea typeface="Verdana" panose="020B0604030504040204" pitchFamily="34" charset="0"/>
                <a:cs typeface="Verdana" panose="020B0604030504040204" pitchFamily="34" charset="0"/>
              </a:rPr>
              <a:t>Studies have now shown that the heart is the body’s third brain, containing approximately 40,000 neurons that can sense, feel, learn, and remember. </a:t>
            </a:r>
            <a:br>
              <a:rPr lang="en-US" dirty="0">
                <a:latin typeface="Verdana" panose="020B0604030504040204" pitchFamily="34" charset="0"/>
                <a:ea typeface="Verdana" panose="020B0604030504040204" pitchFamily="34" charset="0"/>
                <a:cs typeface="Verdana" panose="020B0604030504040204" pitchFamily="34" charset="0"/>
              </a:rPr>
            </a:br>
            <a:endParaRPr lang="en-US" dirty="0">
              <a:latin typeface="Verdana" panose="020B0604030504040204" pitchFamily="34" charset="0"/>
              <a:ea typeface="Verdana" panose="020B0604030504040204" pitchFamily="34" charset="0"/>
              <a:cs typeface="Verdana" panose="020B0604030504040204" pitchFamily="34" charset="0"/>
            </a:endParaRPr>
          </a:p>
          <a:p>
            <a:pPr marL="285750" indent="-285750">
              <a:buFont typeface="Arial" panose="020B0604020202020204" pitchFamily="34" charset="0"/>
              <a:buChar char="•"/>
            </a:pPr>
            <a:r>
              <a:rPr lang="en-US" dirty="0">
                <a:latin typeface="Verdana" panose="020B0604030504040204" pitchFamily="34" charset="0"/>
                <a:ea typeface="Verdana" panose="020B0604030504040204" pitchFamily="34" charset="0"/>
                <a:cs typeface="Verdana" panose="020B0604030504040204" pitchFamily="34" charset="0"/>
              </a:rPr>
              <a:t>Similar to the </a:t>
            </a:r>
            <a:r>
              <a:rPr lang="en-US" b="1" dirty="0">
                <a:solidFill>
                  <a:srgbClr val="660066"/>
                </a:solidFill>
                <a:latin typeface="Verdana" panose="020B0604030504040204" pitchFamily="34" charset="0"/>
                <a:ea typeface="Verdana" panose="020B0604030504040204" pitchFamily="34" charset="0"/>
                <a:cs typeface="Verdana" panose="020B0604030504040204" pitchFamily="34" charset="0"/>
              </a:rPr>
              <a:t>gut-brain axis</a:t>
            </a:r>
            <a:r>
              <a:rPr lang="en-US" dirty="0">
                <a:latin typeface="Verdana" panose="020B0604030504040204" pitchFamily="34" charset="0"/>
                <a:ea typeface="Verdana" panose="020B0604030504040204" pitchFamily="34" charset="0"/>
                <a:cs typeface="Verdana" panose="020B0604030504040204" pitchFamily="34" charset="0"/>
              </a:rPr>
              <a:t>, the </a:t>
            </a:r>
            <a:r>
              <a:rPr lang="en-US" b="1" dirty="0">
                <a:solidFill>
                  <a:srgbClr val="660066"/>
                </a:solidFill>
                <a:latin typeface="Verdana" panose="020B0604030504040204" pitchFamily="34" charset="0"/>
                <a:ea typeface="Verdana" panose="020B0604030504040204" pitchFamily="34" charset="0"/>
                <a:cs typeface="Verdana" panose="020B0604030504040204" pitchFamily="34" charset="0"/>
              </a:rPr>
              <a:t>heart and brain</a:t>
            </a:r>
            <a:r>
              <a:rPr lang="en-US" dirty="0">
                <a:latin typeface="Verdana" panose="020B0604030504040204" pitchFamily="34" charset="0"/>
                <a:ea typeface="Verdana" panose="020B0604030504040204" pitchFamily="34" charset="0"/>
                <a:cs typeface="Verdana" panose="020B0604030504040204" pitchFamily="34" charset="0"/>
              </a:rPr>
              <a:t> are also closely connected via the heart-brain axis.</a:t>
            </a:r>
            <a:br>
              <a:rPr lang="en-US" dirty="0">
                <a:latin typeface="Verdana" panose="020B0604030504040204" pitchFamily="34" charset="0"/>
                <a:ea typeface="Verdana" panose="020B0604030504040204" pitchFamily="34" charset="0"/>
                <a:cs typeface="Verdana" panose="020B0604030504040204" pitchFamily="34" charset="0"/>
              </a:rPr>
            </a:br>
            <a:endParaRPr lang="en-US" dirty="0">
              <a:latin typeface="Verdana" panose="020B0604030504040204" pitchFamily="34" charset="0"/>
              <a:ea typeface="Verdana" panose="020B0604030504040204" pitchFamily="34" charset="0"/>
              <a:cs typeface="Verdana" panose="020B0604030504040204" pitchFamily="34" charset="0"/>
            </a:endParaRPr>
          </a:p>
          <a:p>
            <a:pPr marL="285750" indent="-285750">
              <a:buFont typeface="Arial" panose="020B0604020202020204" pitchFamily="34" charset="0"/>
              <a:buChar char="•"/>
            </a:pPr>
            <a:r>
              <a:rPr lang="en-US" dirty="0">
                <a:latin typeface="Verdana" panose="020B0604030504040204" pitchFamily="34" charset="0"/>
                <a:ea typeface="Verdana" panose="020B0604030504040204" pitchFamily="34" charset="0"/>
                <a:cs typeface="Verdana" panose="020B0604030504040204" pitchFamily="34" charset="0"/>
              </a:rPr>
              <a:t>The heart sends messages to the brain about what it needs, how the body feels and more.</a:t>
            </a:r>
          </a:p>
        </p:txBody>
      </p:sp>
    </p:spTree>
    <p:extLst>
      <p:ext uri="{BB962C8B-B14F-4D97-AF65-F5344CB8AC3E}">
        <p14:creationId xmlns:p14="http://schemas.microsoft.com/office/powerpoint/2010/main" val="3745378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B72E7DEB-A304-9C47-8AAE-C40B7F0D8F07}"/>
              </a:ext>
            </a:extLst>
          </p:cNvPr>
          <p:cNvPicPr>
            <a:picLocks noChangeAspect="1"/>
          </p:cNvPicPr>
          <p:nvPr/>
        </p:nvPicPr>
        <p:blipFill rotWithShape="1">
          <a:blip r:embed="rId2"/>
          <a:srcRect t="16771" b="37475"/>
          <a:stretch/>
        </p:blipFill>
        <p:spPr>
          <a:xfrm>
            <a:off x="3900979" y="0"/>
            <a:ext cx="8299291" cy="6858000"/>
          </a:xfrm>
          <a:prstGeom prst="rect">
            <a:avLst/>
          </a:prstGeom>
        </p:spPr>
      </p:pic>
      <p:pic>
        <p:nvPicPr>
          <p:cNvPr id="26" name="Picture 25">
            <a:extLst>
              <a:ext uri="{FF2B5EF4-FFF2-40B4-BE49-F238E27FC236}">
                <a16:creationId xmlns:a16="http://schemas.microsoft.com/office/drawing/2014/main" id="{CE74EEC3-C88B-5C42-B038-269EF116E6F8}"/>
              </a:ext>
            </a:extLst>
          </p:cNvPr>
          <p:cNvPicPr>
            <a:picLocks noChangeAspect="1"/>
          </p:cNvPicPr>
          <p:nvPr/>
        </p:nvPicPr>
        <p:blipFill rotWithShape="1">
          <a:blip r:embed="rId2"/>
          <a:srcRect b="89425"/>
          <a:stretch/>
        </p:blipFill>
        <p:spPr>
          <a:xfrm>
            <a:off x="24784" y="3042236"/>
            <a:ext cx="3934480" cy="751416"/>
          </a:xfrm>
          <a:prstGeom prst="rect">
            <a:avLst/>
          </a:prstGeom>
        </p:spPr>
      </p:pic>
      <p:sp>
        <p:nvSpPr>
          <p:cNvPr id="7" name="Rectangle 6"/>
          <p:cNvSpPr/>
          <p:nvPr/>
        </p:nvSpPr>
        <p:spPr>
          <a:xfrm>
            <a:off x="245327" y="200722"/>
            <a:ext cx="602166" cy="169498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79981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34312" y="1590430"/>
            <a:ext cx="2283714" cy="3044952"/>
          </a:xfrm>
          <a:prstGeom prst="rect">
            <a:avLst/>
          </a:prstGeom>
        </p:spPr>
      </p:pic>
      <p:pic>
        <p:nvPicPr>
          <p:cNvPr id="19" name="Picture 1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098536" y="1590430"/>
            <a:ext cx="2283714" cy="3044952"/>
          </a:xfrm>
          <a:prstGeom prst="rect">
            <a:avLst/>
          </a:prstGeom>
        </p:spPr>
      </p:pic>
      <p:pic>
        <p:nvPicPr>
          <p:cNvPr id="15" name="Picture 1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142738" y="1377772"/>
            <a:ext cx="2516886" cy="3355848"/>
          </a:xfrm>
          <a:prstGeom prst="rect">
            <a:avLst/>
          </a:prstGeom>
        </p:spPr>
      </p:pic>
      <p:sp>
        <p:nvSpPr>
          <p:cNvPr id="7" name="TextBox 6"/>
          <p:cNvSpPr txBox="1"/>
          <p:nvPr/>
        </p:nvSpPr>
        <p:spPr>
          <a:xfrm>
            <a:off x="2076069" y="621798"/>
            <a:ext cx="1600200" cy="646331"/>
          </a:xfrm>
          <a:prstGeom prst="rect">
            <a:avLst/>
          </a:prstGeom>
          <a:noFill/>
        </p:spPr>
        <p:txBody>
          <a:bodyPr wrap="square" rtlCol="0">
            <a:spAutoFit/>
          </a:bodyPr>
          <a:lstStyle/>
          <a:p>
            <a:pPr algn="ctr"/>
            <a:r>
              <a:rPr lang="en-US" dirty="0">
                <a:latin typeface="Cooper Black"/>
                <a:cs typeface="Cooper Black"/>
              </a:rPr>
              <a:t>Obese</a:t>
            </a:r>
          </a:p>
          <a:p>
            <a:pPr algn="ctr"/>
            <a:r>
              <a:rPr lang="en-US" dirty="0">
                <a:latin typeface="Cooper Black"/>
                <a:cs typeface="Cooper Black"/>
              </a:rPr>
              <a:t>Overeating</a:t>
            </a:r>
          </a:p>
        </p:txBody>
      </p:sp>
      <p:sp>
        <p:nvSpPr>
          <p:cNvPr id="8" name="TextBox 7"/>
          <p:cNvSpPr txBox="1"/>
          <p:nvPr/>
        </p:nvSpPr>
        <p:spPr>
          <a:xfrm>
            <a:off x="8173593" y="621798"/>
            <a:ext cx="2133600" cy="646331"/>
          </a:xfrm>
          <a:prstGeom prst="rect">
            <a:avLst/>
          </a:prstGeom>
          <a:noFill/>
        </p:spPr>
        <p:txBody>
          <a:bodyPr wrap="square" rtlCol="0">
            <a:spAutoFit/>
          </a:bodyPr>
          <a:lstStyle/>
          <a:p>
            <a:pPr algn="ctr"/>
            <a:r>
              <a:rPr lang="en-US" dirty="0">
                <a:latin typeface="Cooper Black"/>
                <a:cs typeface="Cooper Black"/>
              </a:rPr>
              <a:t>Obese</a:t>
            </a:r>
          </a:p>
          <a:p>
            <a:pPr algn="ctr"/>
            <a:r>
              <a:rPr lang="en-US" dirty="0">
                <a:latin typeface="Cooper Black"/>
                <a:cs typeface="Cooper Black"/>
              </a:rPr>
              <a:t>Overeating</a:t>
            </a:r>
          </a:p>
        </p:txBody>
      </p:sp>
      <p:sp>
        <p:nvSpPr>
          <p:cNvPr id="9" name="TextBox 8"/>
          <p:cNvSpPr txBox="1"/>
          <p:nvPr/>
        </p:nvSpPr>
        <p:spPr>
          <a:xfrm>
            <a:off x="5601081" y="4956048"/>
            <a:ext cx="1600200" cy="369332"/>
          </a:xfrm>
          <a:prstGeom prst="rect">
            <a:avLst/>
          </a:prstGeom>
          <a:noFill/>
        </p:spPr>
        <p:txBody>
          <a:bodyPr wrap="square" rtlCol="0">
            <a:spAutoFit/>
          </a:bodyPr>
          <a:lstStyle/>
          <a:p>
            <a:pPr algn="ctr"/>
            <a:r>
              <a:rPr lang="en-US" dirty="0">
                <a:latin typeface="Calibri" panose="020F0502020204030204" pitchFamily="34" charset="0"/>
              </a:rPr>
              <a:t>Germ-free </a:t>
            </a:r>
          </a:p>
        </p:txBody>
      </p:sp>
      <p:pic>
        <p:nvPicPr>
          <p:cNvPr id="13" name="Picture 12"/>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403369" y="2450644"/>
            <a:ext cx="771905" cy="771905"/>
          </a:xfrm>
          <a:prstGeom prst="rect">
            <a:avLst/>
          </a:prstGeom>
        </p:spPr>
      </p:pic>
      <p:sp>
        <p:nvSpPr>
          <p:cNvPr id="11" name="TextBox 10"/>
          <p:cNvSpPr txBox="1"/>
          <p:nvPr/>
        </p:nvSpPr>
        <p:spPr>
          <a:xfrm>
            <a:off x="2076069" y="4956063"/>
            <a:ext cx="1600200" cy="646331"/>
          </a:xfrm>
          <a:prstGeom prst="rect">
            <a:avLst/>
          </a:prstGeom>
          <a:noFill/>
        </p:spPr>
        <p:txBody>
          <a:bodyPr wrap="square" rtlCol="0">
            <a:spAutoFit/>
          </a:bodyPr>
          <a:lstStyle/>
          <a:p>
            <a:pPr algn="ctr"/>
            <a:r>
              <a:rPr lang="en-US" dirty="0" err="1">
                <a:latin typeface="Calibri" panose="020F0502020204030204" pitchFamily="34" charset="0"/>
              </a:rPr>
              <a:t>Obesogenic</a:t>
            </a:r>
            <a:r>
              <a:rPr lang="en-US" dirty="0">
                <a:latin typeface="Calibri" panose="020F0502020204030204" pitchFamily="34" charset="0"/>
              </a:rPr>
              <a:t> </a:t>
            </a:r>
            <a:r>
              <a:rPr lang="en-US" dirty="0" err="1">
                <a:latin typeface="Calibri" panose="020F0502020204030204" pitchFamily="34" charset="0"/>
              </a:rPr>
              <a:t>microbiota</a:t>
            </a:r>
            <a:endParaRPr lang="en-US" dirty="0">
              <a:latin typeface="Calibri" panose="020F0502020204030204" pitchFamily="34" charset="0"/>
            </a:endParaRPr>
          </a:p>
        </p:txBody>
      </p:sp>
      <p:sp>
        <p:nvSpPr>
          <p:cNvPr id="16" name="TextBox 15"/>
          <p:cNvSpPr txBox="1"/>
          <p:nvPr/>
        </p:nvSpPr>
        <p:spPr>
          <a:xfrm>
            <a:off x="5601081" y="621792"/>
            <a:ext cx="1600200" cy="369332"/>
          </a:xfrm>
          <a:prstGeom prst="rect">
            <a:avLst/>
          </a:prstGeom>
          <a:noFill/>
        </p:spPr>
        <p:txBody>
          <a:bodyPr wrap="square" rtlCol="0">
            <a:spAutoFit/>
          </a:bodyPr>
          <a:lstStyle/>
          <a:p>
            <a:pPr algn="ctr"/>
            <a:r>
              <a:rPr lang="en-US" dirty="0">
                <a:latin typeface="Cooper Black"/>
                <a:cs typeface="Cooper Black"/>
              </a:rPr>
              <a:t>Lean</a:t>
            </a:r>
          </a:p>
        </p:txBody>
      </p:sp>
      <p:sp>
        <p:nvSpPr>
          <p:cNvPr id="17" name="TextBox 16"/>
          <p:cNvSpPr txBox="1"/>
          <p:nvPr/>
        </p:nvSpPr>
        <p:spPr>
          <a:xfrm>
            <a:off x="8440293" y="4956063"/>
            <a:ext cx="1600200" cy="646331"/>
          </a:xfrm>
          <a:prstGeom prst="rect">
            <a:avLst/>
          </a:prstGeom>
          <a:noFill/>
        </p:spPr>
        <p:txBody>
          <a:bodyPr wrap="square" rtlCol="0">
            <a:spAutoFit/>
          </a:bodyPr>
          <a:lstStyle/>
          <a:p>
            <a:pPr algn="ctr"/>
            <a:r>
              <a:rPr lang="en-US" dirty="0" err="1">
                <a:latin typeface="Calibri" panose="020F0502020204030204" pitchFamily="34" charset="0"/>
              </a:rPr>
              <a:t>Obesogenic</a:t>
            </a:r>
            <a:r>
              <a:rPr lang="en-US" dirty="0">
                <a:latin typeface="Calibri" panose="020F0502020204030204" pitchFamily="34" charset="0"/>
              </a:rPr>
              <a:t> </a:t>
            </a:r>
            <a:r>
              <a:rPr lang="en-US" dirty="0" err="1">
                <a:latin typeface="Calibri" panose="020F0502020204030204" pitchFamily="34" charset="0"/>
              </a:rPr>
              <a:t>microbiota</a:t>
            </a:r>
            <a:endParaRPr lang="en-US" dirty="0">
              <a:latin typeface="Calibri" panose="020F0502020204030204" pitchFamily="34" charset="0"/>
            </a:endParaRPr>
          </a:p>
        </p:txBody>
      </p:sp>
      <p:sp>
        <p:nvSpPr>
          <p:cNvPr id="20" name="Right Arrow 19"/>
          <p:cNvSpPr/>
          <p:nvPr/>
        </p:nvSpPr>
        <p:spPr>
          <a:xfrm>
            <a:off x="7274433" y="2183862"/>
            <a:ext cx="1152206" cy="228600"/>
          </a:xfrm>
          <a:prstGeom prst="rightArrow">
            <a:avLst/>
          </a:prstGeom>
          <a:gradFill flip="none" rotWithShape="1">
            <a:gsLst>
              <a:gs pos="0">
                <a:srgbClr val="8ED8DE"/>
              </a:gs>
              <a:gs pos="100000">
                <a:schemeClr val="accent1">
                  <a:tint val="50000"/>
                  <a:shade val="100000"/>
                  <a:satMod val="350000"/>
                </a:schemeClr>
              </a:gs>
            </a:gsLst>
            <a:lin ang="10800000" scaled="1"/>
            <a:tileRect/>
          </a:gradFill>
        </p:spPr>
        <p:style>
          <a:lnRef idx="1">
            <a:schemeClr val="accent1"/>
          </a:lnRef>
          <a:fillRef idx="3">
            <a:schemeClr val="accent1"/>
          </a:fillRef>
          <a:effectRef idx="2">
            <a:schemeClr val="accent1"/>
          </a:effectRef>
          <a:fontRef idx="minor">
            <a:schemeClr val="lt1"/>
          </a:fontRef>
        </p:style>
        <p:txBody>
          <a:bodyPr rtlCol="0" anchor="ctr"/>
          <a:lstStyle/>
          <a:p>
            <a:pPr algn="ctr" fontAlgn="base">
              <a:spcBef>
                <a:spcPct val="0"/>
              </a:spcBef>
              <a:spcAft>
                <a:spcPct val="0"/>
              </a:spcAft>
            </a:pPr>
            <a:endParaRPr lang="en-US" baseline="-25000" dirty="0">
              <a:solidFill>
                <a:srgbClr val="FFFFFF"/>
              </a:solidFill>
              <a:latin typeface="Arial"/>
              <a:ea typeface="ＭＳ Ｐゴシック"/>
              <a:cs typeface="ＭＳ Ｐゴシック"/>
            </a:endParaRPr>
          </a:p>
        </p:txBody>
      </p:sp>
      <p:sp>
        <p:nvSpPr>
          <p:cNvPr id="21" name="Right Arrow 20"/>
          <p:cNvSpPr/>
          <p:nvPr/>
        </p:nvSpPr>
        <p:spPr>
          <a:xfrm>
            <a:off x="3829199" y="3257550"/>
            <a:ext cx="1920240" cy="228600"/>
          </a:xfrm>
          <a:prstGeom prst="rightArrow">
            <a:avLst/>
          </a:prstGeom>
          <a:gradFill flip="none" rotWithShape="1">
            <a:gsLst>
              <a:gs pos="0">
                <a:srgbClr val="8ED8DE"/>
              </a:gs>
              <a:gs pos="100000">
                <a:schemeClr val="accent1">
                  <a:tint val="50000"/>
                  <a:shade val="100000"/>
                  <a:satMod val="350000"/>
                </a:schemeClr>
              </a:gs>
            </a:gsLst>
            <a:lin ang="10800000" scaled="1"/>
            <a:tileRect/>
          </a:gradFill>
        </p:spPr>
        <p:style>
          <a:lnRef idx="1">
            <a:schemeClr val="accent1"/>
          </a:lnRef>
          <a:fillRef idx="3">
            <a:schemeClr val="accent1"/>
          </a:fillRef>
          <a:effectRef idx="2">
            <a:schemeClr val="accent1"/>
          </a:effectRef>
          <a:fontRef idx="minor">
            <a:schemeClr val="lt1"/>
          </a:fontRef>
        </p:style>
        <p:txBody>
          <a:bodyPr rtlCol="0" anchor="ctr"/>
          <a:lstStyle/>
          <a:p>
            <a:pPr algn="ctr" fontAlgn="base">
              <a:spcBef>
                <a:spcPct val="0"/>
              </a:spcBef>
              <a:spcAft>
                <a:spcPct val="0"/>
              </a:spcAft>
            </a:pPr>
            <a:endParaRPr lang="en-US" baseline="-25000" dirty="0">
              <a:solidFill>
                <a:srgbClr val="FFFFFF"/>
              </a:solidFill>
              <a:latin typeface="Arial"/>
              <a:ea typeface="ＭＳ Ｐゴシック"/>
              <a:cs typeface="ＭＳ Ｐゴシック"/>
            </a:endParaRPr>
          </a:p>
        </p:txBody>
      </p:sp>
    </p:spTree>
    <p:extLst>
      <p:ext uri="{BB962C8B-B14F-4D97-AF65-F5344CB8AC3E}">
        <p14:creationId xmlns:p14="http://schemas.microsoft.com/office/powerpoint/2010/main" val="31237977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30502" y="1518535"/>
            <a:ext cx="2366010" cy="3154680"/>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11668" y="1518535"/>
            <a:ext cx="2366010" cy="3154680"/>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291328" y="1518535"/>
            <a:ext cx="2366010" cy="3154680"/>
          </a:xfrm>
          <a:prstGeom prst="rect">
            <a:avLst/>
          </a:prstGeom>
        </p:spPr>
      </p:pic>
      <p:sp>
        <p:nvSpPr>
          <p:cNvPr id="7" name="TextBox 6"/>
          <p:cNvSpPr txBox="1"/>
          <p:nvPr/>
        </p:nvSpPr>
        <p:spPr>
          <a:xfrm>
            <a:off x="2113407" y="624078"/>
            <a:ext cx="1600200" cy="646331"/>
          </a:xfrm>
          <a:prstGeom prst="rect">
            <a:avLst/>
          </a:prstGeom>
          <a:noFill/>
        </p:spPr>
        <p:txBody>
          <a:bodyPr wrap="square" rtlCol="0">
            <a:spAutoFit/>
          </a:bodyPr>
          <a:lstStyle/>
          <a:p>
            <a:pPr algn="ctr"/>
            <a:r>
              <a:rPr lang="en-US" dirty="0">
                <a:latin typeface="Cooper Black"/>
                <a:cs typeface="Cooper Black"/>
              </a:rPr>
              <a:t>Timid</a:t>
            </a:r>
          </a:p>
          <a:p>
            <a:pPr algn="ctr"/>
            <a:r>
              <a:rPr lang="en-US" dirty="0">
                <a:latin typeface="Cooper Black"/>
                <a:cs typeface="Cooper Black"/>
              </a:rPr>
              <a:t>“Introvert”</a:t>
            </a:r>
          </a:p>
        </p:txBody>
      </p:sp>
      <p:sp>
        <p:nvSpPr>
          <p:cNvPr id="9" name="TextBox 8"/>
          <p:cNvSpPr txBox="1"/>
          <p:nvPr/>
        </p:nvSpPr>
        <p:spPr>
          <a:xfrm>
            <a:off x="5674233" y="624078"/>
            <a:ext cx="1600200" cy="646331"/>
          </a:xfrm>
          <a:prstGeom prst="rect">
            <a:avLst/>
          </a:prstGeom>
          <a:noFill/>
        </p:spPr>
        <p:txBody>
          <a:bodyPr wrap="square" rtlCol="0">
            <a:spAutoFit/>
          </a:bodyPr>
          <a:lstStyle/>
          <a:p>
            <a:pPr algn="ctr"/>
            <a:r>
              <a:rPr lang="en-US" dirty="0">
                <a:latin typeface="Cooper Black"/>
                <a:cs typeface="Cooper Black"/>
              </a:rPr>
              <a:t>Outgoing</a:t>
            </a:r>
          </a:p>
          <a:p>
            <a:pPr algn="ctr"/>
            <a:r>
              <a:rPr lang="en-US" dirty="0">
                <a:latin typeface="Cooper Black"/>
                <a:cs typeface="Cooper Black"/>
              </a:rPr>
              <a:t>“Extrovert”</a:t>
            </a:r>
          </a:p>
        </p:txBody>
      </p:sp>
      <p:pic>
        <p:nvPicPr>
          <p:cNvPr id="13" name="Picture 1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286175" y="2454304"/>
            <a:ext cx="771905" cy="771905"/>
          </a:xfrm>
          <a:prstGeom prst="rect">
            <a:avLst/>
          </a:prstGeom>
          <a:ln>
            <a:noFill/>
          </a:ln>
        </p:spPr>
      </p:pic>
      <p:sp>
        <p:nvSpPr>
          <p:cNvPr id="17" name="TextBox 16"/>
          <p:cNvSpPr txBox="1"/>
          <p:nvPr/>
        </p:nvSpPr>
        <p:spPr>
          <a:xfrm>
            <a:off x="2113407" y="4958958"/>
            <a:ext cx="1600200" cy="646331"/>
          </a:xfrm>
          <a:prstGeom prst="rect">
            <a:avLst/>
          </a:prstGeom>
          <a:noFill/>
        </p:spPr>
        <p:txBody>
          <a:bodyPr wrap="square" rtlCol="0">
            <a:spAutoFit/>
          </a:bodyPr>
          <a:lstStyle/>
          <a:p>
            <a:pPr algn="ctr"/>
            <a:r>
              <a:rPr lang="en-US" dirty="0">
                <a:solidFill>
                  <a:srgbClr val="336699"/>
                </a:solidFill>
                <a:latin typeface="Calibri" panose="020F0502020204030204" pitchFamily="34" charset="0"/>
              </a:rPr>
              <a:t>Normal gut microbes</a:t>
            </a:r>
          </a:p>
        </p:txBody>
      </p:sp>
      <p:sp>
        <p:nvSpPr>
          <p:cNvPr id="18" name="TextBox 17"/>
          <p:cNvSpPr txBox="1"/>
          <p:nvPr/>
        </p:nvSpPr>
        <p:spPr>
          <a:xfrm>
            <a:off x="5636133" y="4958945"/>
            <a:ext cx="1600200" cy="369332"/>
          </a:xfrm>
          <a:prstGeom prst="rect">
            <a:avLst/>
          </a:prstGeom>
          <a:noFill/>
        </p:spPr>
        <p:txBody>
          <a:bodyPr wrap="square" rtlCol="0">
            <a:spAutoFit/>
          </a:bodyPr>
          <a:lstStyle/>
          <a:p>
            <a:pPr algn="ctr"/>
            <a:r>
              <a:rPr lang="en-US" dirty="0">
                <a:solidFill>
                  <a:srgbClr val="336699"/>
                </a:solidFill>
                <a:latin typeface="Calibri" panose="020F0502020204030204" pitchFamily="34" charset="0"/>
              </a:rPr>
              <a:t>Germ-free</a:t>
            </a:r>
          </a:p>
        </p:txBody>
      </p:sp>
      <p:sp>
        <p:nvSpPr>
          <p:cNvPr id="19" name="TextBox 18"/>
          <p:cNvSpPr txBox="1"/>
          <p:nvPr/>
        </p:nvSpPr>
        <p:spPr>
          <a:xfrm>
            <a:off x="8394573" y="624078"/>
            <a:ext cx="1600200" cy="646331"/>
          </a:xfrm>
          <a:prstGeom prst="rect">
            <a:avLst/>
          </a:prstGeom>
          <a:noFill/>
        </p:spPr>
        <p:txBody>
          <a:bodyPr wrap="square" rtlCol="0">
            <a:spAutoFit/>
          </a:bodyPr>
          <a:lstStyle/>
          <a:p>
            <a:pPr algn="ctr"/>
            <a:r>
              <a:rPr lang="en-US" dirty="0">
                <a:solidFill>
                  <a:srgbClr val="000000"/>
                </a:solidFill>
                <a:latin typeface="Cooper Black"/>
                <a:cs typeface="Cooper Black"/>
              </a:rPr>
              <a:t>Timid</a:t>
            </a:r>
          </a:p>
          <a:p>
            <a:pPr algn="ctr"/>
            <a:r>
              <a:rPr lang="en-US" dirty="0">
                <a:solidFill>
                  <a:srgbClr val="000000"/>
                </a:solidFill>
                <a:latin typeface="Cooper Black"/>
                <a:cs typeface="Cooper Black"/>
              </a:rPr>
              <a:t>“Introvert”</a:t>
            </a:r>
          </a:p>
        </p:txBody>
      </p:sp>
      <p:sp>
        <p:nvSpPr>
          <p:cNvPr id="16" name="TextBox 15"/>
          <p:cNvSpPr txBox="1"/>
          <p:nvPr/>
        </p:nvSpPr>
        <p:spPr>
          <a:xfrm>
            <a:off x="8315833" y="4958945"/>
            <a:ext cx="1600200" cy="369332"/>
          </a:xfrm>
          <a:prstGeom prst="rect">
            <a:avLst/>
          </a:prstGeom>
          <a:noFill/>
        </p:spPr>
        <p:txBody>
          <a:bodyPr wrap="square" rtlCol="0">
            <a:spAutoFit/>
          </a:bodyPr>
          <a:lstStyle/>
          <a:p>
            <a:pPr algn="ctr"/>
            <a:r>
              <a:rPr lang="en-US" dirty="0">
                <a:solidFill>
                  <a:srgbClr val="336699"/>
                </a:solidFill>
                <a:latin typeface="Calibri" panose="020F0502020204030204" pitchFamily="34" charset="0"/>
              </a:rPr>
              <a:t>Transplanted</a:t>
            </a:r>
          </a:p>
        </p:txBody>
      </p:sp>
      <p:sp>
        <p:nvSpPr>
          <p:cNvPr id="20" name="Right Arrow 19"/>
          <p:cNvSpPr/>
          <p:nvPr/>
        </p:nvSpPr>
        <p:spPr>
          <a:xfrm>
            <a:off x="3581549" y="3257550"/>
            <a:ext cx="2181076" cy="228600"/>
          </a:xfrm>
          <a:prstGeom prst="rightArrow">
            <a:avLst/>
          </a:prstGeom>
          <a:gradFill flip="none" rotWithShape="1">
            <a:gsLst>
              <a:gs pos="0">
                <a:srgbClr val="8ED8DE"/>
              </a:gs>
              <a:gs pos="100000">
                <a:schemeClr val="accent1">
                  <a:tint val="50000"/>
                  <a:shade val="100000"/>
                  <a:satMod val="350000"/>
                </a:schemeClr>
              </a:gs>
            </a:gsLst>
            <a:lin ang="10800000" scaled="1"/>
            <a:tileRect/>
          </a:gradFill>
        </p:spPr>
        <p:style>
          <a:lnRef idx="1">
            <a:schemeClr val="accent1"/>
          </a:lnRef>
          <a:fillRef idx="3">
            <a:schemeClr val="accent1"/>
          </a:fillRef>
          <a:effectRef idx="2">
            <a:schemeClr val="accent1"/>
          </a:effectRef>
          <a:fontRef idx="minor">
            <a:schemeClr val="lt1"/>
          </a:fontRef>
        </p:style>
        <p:txBody>
          <a:bodyPr rtlCol="0" anchor="ctr"/>
          <a:lstStyle/>
          <a:p>
            <a:pPr algn="ctr" fontAlgn="base">
              <a:spcBef>
                <a:spcPct val="0"/>
              </a:spcBef>
              <a:spcAft>
                <a:spcPct val="0"/>
              </a:spcAft>
            </a:pPr>
            <a:endParaRPr lang="en-US" baseline="-25000" dirty="0">
              <a:solidFill>
                <a:srgbClr val="FFFFFF"/>
              </a:solidFill>
              <a:latin typeface="Arial"/>
              <a:ea typeface="ＭＳ Ｐゴシック"/>
              <a:cs typeface="ＭＳ Ｐゴシック"/>
            </a:endParaRPr>
          </a:p>
        </p:txBody>
      </p:sp>
      <p:sp>
        <p:nvSpPr>
          <p:cNvPr id="21" name="Right Arrow 20"/>
          <p:cNvSpPr/>
          <p:nvPr/>
        </p:nvSpPr>
        <p:spPr>
          <a:xfrm>
            <a:off x="7274433" y="2269587"/>
            <a:ext cx="1152206" cy="228600"/>
          </a:xfrm>
          <a:prstGeom prst="rightArrow">
            <a:avLst/>
          </a:prstGeom>
          <a:gradFill flip="none" rotWithShape="1">
            <a:gsLst>
              <a:gs pos="0">
                <a:srgbClr val="8ED8DE"/>
              </a:gs>
              <a:gs pos="100000">
                <a:schemeClr val="accent1">
                  <a:tint val="50000"/>
                  <a:shade val="100000"/>
                  <a:satMod val="350000"/>
                </a:schemeClr>
              </a:gs>
            </a:gsLst>
            <a:lin ang="10800000" scaled="1"/>
            <a:tileRect/>
          </a:gradFill>
        </p:spPr>
        <p:style>
          <a:lnRef idx="1">
            <a:schemeClr val="accent1"/>
          </a:lnRef>
          <a:fillRef idx="3">
            <a:schemeClr val="accent1"/>
          </a:fillRef>
          <a:effectRef idx="2">
            <a:schemeClr val="accent1"/>
          </a:effectRef>
          <a:fontRef idx="minor">
            <a:schemeClr val="lt1"/>
          </a:fontRef>
        </p:style>
        <p:txBody>
          <a:bodyPr rtlCol="0" anchor="ctr"/>
          <a:lstStyle/>
          <a:p>
            <a:pPr algn="ctr" fontAlgn="base">
              <a:spcBef>
                <a:spcPct val="0"/>
              </a:spcBef>
              <a:spcAft>
                <a:spcPct val="0"/>
              </a:spcAft>
            </a:pPr>
            <a:endParaRPr lang="en-US" baseline="-25000" dirty="0">
              <a:solidFill>
                <a:srgbClr val="FFFFFF"/>
              </a:solidFill>
              <a:latin typeface="Arial"/>
              <a:ea typeface="ＭＳ Ｐゴシック"/>
              <a:cs typeface="ＭＳ Ｐゴシック"/>
            </a:endParaRPr>
          </a:p>
        </p:txBody>
      </p:sp>
    </p:spTree>
    <p:extLst>
      <p:ext uri="{BB962C8B-B14F-4D97-AF65-F5344CB8AC3E}">
        <p14:creationId xmlns:p14="http://schemas.microsoft.com/office/powerpoint/2010/main" val="39277551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creenshot 2016-09-09 05.19.18.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2288" y="446088"/>
            <a:ext cx="8044167" cy="1870737"/>
          </a:xfrm>
          <a:prstGeom prst="rect">
            <a:avLst/>
          </a:prstGeom>
        </p:spPr>
      </p:pic>
      <p:sp>
        <p:nvSpPr>
          <p:cNvPr id="5" name="TextBox 4"/>
          <p:cNvSpPr txBox="1"/>
          <p:nvPr/>
        </p:nvSpPr>
        <p:spPr>
          <a:xfrm>
            <a:off x="8195728" y="6294581"/>
            <a:ext cx="2135520" cy="369331"/>
          </a:xfrm>
          <a:prstGeom prst="rect">
            <a:avLst/>
          </a:prstGeom>
          <a:noFill/>
        </p:spPr>
        <p:txBody>
          <a:bodyPr wrap="square" rtlCol="0">
            <a:spAutoFit/>
          </a:bodyPr>
          <a:lstStyle/>
          <a:p>
            <a:r>
              <a:rPr lang="en-US" dirty="0" err="1">
                <a:solidFill>
                  <a:prstClr val="black"/>
                </a:solidFill>
                <a:latin typeface="Calibri"/>
              </a:rPr>
              <a:t>Z</a:t>
            </a:r>
            <a:r>
              <a:rPr lang="en-US" i="1" dirty="0" err="1">
                <a:solidFill>
                  <a:prstClr val="black"/>
                </a:solidFill>
                <a:latin typeface="Calibri"/>
              </a:rPr>
              <a:t>heng</a:t>
            </a:r>
            <a:r>
              <a:rPr lang="en-US" i="1" dirty="0">
                <a:solidFill>
                  <a:prstClr val="black"/>
                </a:solidFill>
                <a:latin typeface="Calibri"/>
              </a:rPr>
              <a:t> P et al, 2016</a:t>
            </a:r>
          </a:p>
        </p:txBody>
      </p:sp>
      <p:pic>
        <p:nvPicPr>
          <p:cNvPr id="6" name="Picture 5" descr="Screenshot 2016-09-09 05.20.25.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91773" y="2491335"/>
            <a:ext cx="8083447" cy="3030399"/>
          </a:xfrm>
          <a:prstGeom prst="rect">
            <a:avLst/>
          </a:prstGeom>
        </p:spPr>
      </p:pic>
      <p:sp>
        <p:nvSpPr>
          <p:cNvPr id="7" name="TextBox 6"/>
          <p:cNvSpPr txBox="1"/>
          <p:nvPr/>
        </p:nvSpPr>
        <p:spPr>
          <a:xfrm>
            <a:off x="7223738" y="446074"/>
            <a:ext cx="2489200" cy="584776"/>
          </a:xfrm>
          <a:prstGeom prst="rect">
            <a:avLst/>
          </a:prstGeom>
          <a:noFill/>
        </p:spPr>
        <p:txBody>
          <a:bodyPr wrap="square" rtlCol="0">
            <a:spAutoFit/>
          </a:bodyPr>
          <a:lstStyle/>
          <a:p>
            <a:r>
              <a:rPr lang="en-US" sz="3200" dirty="0">
                <a:solidFill>
                  <a:srgbClr val="3871AA"/>
                </a:solidFill>
                <a:latin typeface="Arial"/>
                <a:ea typeface="ＭＳ Ｐゴシック"/>
                <a:cs typeface="ＭＳ Ｐゴシック"/>
              </a:rPr>
              <a:t>Depression</a:t>
            </a:r>
          </a:p>
        </p:txBody>
      </p:sp>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696066" y="5288309"/>
            <a:ext cx="1331612" cy="1775483"/>
          </a:xfrm>
          <a:prstGeom prst="rect">
            <a:avLst/>
          </a:prstGeom>
        </p:spPr>
      </p:pic>
      <p:cxnSp>
        <p:nvCxnSpPr>
          <p:cNvPr id="3" name="Straight Arrow Connector 2"/>
          <p:cNvCxnSpPr/>
          <p:nvPr/>
        </p:nvCxnSpPr>
        <p:spPr bwMode="auto">
          <a:xfrm>
            <a:off x="2514600" y="4965702"/>
            <a:ext cx="457200" cy="1210349"/>
          </a:xfrm>
          <a:prstGeom prst="straightConnector1">
            <a:avLst/>
          </a:prstGeom>
          <a:solidFill>
            <a:schemeClr val="accent1"/>
          </a:solidFill>
          <a:ln w="9525" cap="flat" cmpd="sng" algn="ctr">
            <a:solidFill>
              <a:srgbClr val="FF6600"/>
            </a:solidFill>
            <a:prstDash val="solid"/>
            <a:round/>
            <a:headEnd type="none" w="med" len="med"/>
            <a:tailEnd type="arrow"/>
          </a:ln>
          <a:effectLst/>
        </p:spPr>
      </p:cxnSp>
    </p:spTree>
    <p:extLst>
      <p:ext uri="{BB962C8B-B14F-4D97-AF65-F5344CB8AC3E}">
        <p14:creationId xmlns:p14="http://schemas.microsoft.com/office/powerpoint/2010/main" val="10582339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8FFEEB3-1CF7-5440-86B8-0E0C9C24C4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37174" y="837880"/>
            <a:ext cx="5136927" cy="5162871"/>
          </a:xfrm>
          <a:prstGeom prst="rect">
            <a:avLst/>
          </a:prstGeom>
        </p:spPr>
      </p:pic>
    </p:spTree>
    <p:extLst>
      <p:ext uri="{BB962C8B-B14F-4D97-AF65-F5344CB8AC3E}">
        <p14:creationId xmlns:p14="http://schemas.microsoft.com/office/powerpoint/2010/main" val="8435951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C772B17-3A71-6641-A7FB-C850A4E44558}"/>
              </a:ext>
            </a:extLst>
          </p:cNvPr>
          <p:cNvPicPr>
            <a:picLocks noChangeAspect="1"/>
          </p:cNvPicPr>
          <p:nvPr/>
        </p:nvPicPr>
        <p:blipFill>
          <a:blip r:embed="rId2"/>
          <a:stretch>
            <a:fillRect/>
          </a:stretch>
        </p:blipFill>
        <p:spPr>
          <a:xfrm>
            <a:off x="3911600" y="3111500"/>
            <a:ext cx="6756400" cy="3746500"/>
          </a:xfrm>
          <a:prstGeom prst="rect">
            <a:avLst/>
          </a:prstGeom>
        </p:spPr>
      </p:pic>
      <p:pic>
        <p:nvPicPr>
          <p:cNvPr id="3" name="Picture 2">
            <a:extLst>
              <a:ext uri="{FF2B5EF4-FFF2-40B4-BE49-F238E27FC236}">
                <a16:creationId xmlns:a16="http://schemas.microsoft.com/office/drawing/2014/main" id="{F8418A67-F4A6-5946-A0A7-68F91D13501C}"/>
              </a:ext>
            </a:extLst>
          </p:cNvPr>
          <p:cNvPicPr>
            <a:picLocks noChangeAspect="1"/>
          </p:cNvPicPr>
          <p:nvPr/>
        </p:nvPicPr>
        <p:blipFill>
          <a:blip r:embed="rId3"/>
          <a:stretch>
            <a:fillRect/>
          </a:stretch>
        </p:blipFill>
        <p:spPr>
          <a:xfrm>
            <a:off x="6678229" y="6637722"/>
            <a:ext cx="3864895" cy="220279"/>
          </a:xfrm>
          <a:prstGeom prst="rect">
            <a:avLst/>
          </a:prstGeom>
        </p:spPr>
      </p:pic>
      <p:pic>
        <p:nvPicPr>
          <p:cNvPr id="4" name="Picture 3">
            <a:extLst>
              <a:ext uri="{FF2B5EF4-FFF2-40B4-BE49-F238E27FC236}">
                <a16:creationId xmlns:a16="http://schemas.microsoft.com/office/drawing/2014/main" id="{6C314286-2897-694C-AFBD-13602833DB1E}"/>
              </a:ext>
            </a:extLst>
          </p:cNvPr>
          <p:cNvPicPr>
            <a:picLocks noChangeAspect="1"/>
          </p:cNvPicPr>
          <p:nvPr/>
        </p:nvPicPr>
        <p:blipFill>
          <a:blip r:embed="rId4"/>
          <a:stretch>
            <a:fillRect/>
          </a:stretch>
        </p:blipFill>
        <p:spPr>
          <a:xfrm>
            <a:off x="1524000" y="103790"/>
            <a:ext cx="7672730" cy="3007710"/>
          </a:xfrm>
          <a:prstGeom prst="rect">
            <a:avLst/>
          </a:prstGeom>
        </p:spPr>
      </p:pic>
    </p:spTree>
    <p:extLst>
      <p:ext uri="{BB962C8B-B14F-4D97-AF65-F5344CB8AC3E}">
        <p14:creationId xmlns:p14="http://schemas.microsoft.com/office/powerpoint/2010/main" val="40322045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bunch of items that are on display&#10;&#10;Description automatically generated">
            <a:extLst>
              <a:ext uri="{FF2B5EF4-FFF2-40B4-BE49-F238E27FC236}">
                <a16:creationId xmlns:a16="http://schemas.microsoft.com/office/drawing/2014/main" id="{399D5D76-2324-914E-B59E-44755134B7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9799" y="-141556"/>
            <a:ext cx="10272401" cy="6858000"/>
          </a:xfrm>
          <a:prstGeom prst="rect">
            <a:avLst/>
          </a:prstGeom>
        </p:spPr>
      </p:pic>
      <p:sp>
        <p:nvSpPr>
          <p:cNvPr id="2" name="Title 1">
            <a:extLst>
              <a:ext uri="{FF2B5EF4-FFF2-40B4-BE49-F238E27FC236}">
                <a16:creationId xmlns:a16="http://schemas.microsoft.com/office/drawing/2014/main" id="{FD01DD58-D821-A04E-9612-4FE0C6F5031C}"/>
              </a:ext>
            </a:extLst>
          </p:cNvPr>
          <p:cNvSpPr>
            <a:spLocks noGrp="1"/>
          </p:cNvSpPr>
          <p:nvPr>
            <p:ph type="title"/>
          </p:nvPr>
        </p:nvSpPr>
        <p:spPr>
          <a:xfrm>
            <a:off x="2782747" y="365123"/>
            <a:ext cx="9197050" cy="1325563"/>
          </a:xfrm>
        </p:spPr>
        <p:txBody>
          <a:bodyPr>
            <a:noAutofit/>
          </a:bodyPr>
          <a:lstStyle/>
          <a:p>
            <a:r>
              <a:rPr lang="en-US" sz="4000" b="1" dirty="0">
                <a:solidFill>
                  <a:srgbClr val="3F2A56"/>
                </a:solidFill>
                <a:latin typeface="Verdana" charset="0"/>
                <a:ea typeface="Verdana" charset="0"/>
                <a:cs typeface="Verdana" charset="0"/>
              </a:rPr>
              <a:t>AMARE IS THE ONLY COMPANY DOING WHAT WE’RE DOING!</a:t>
            </a:r>
          </a:p>
        </p:txBody>
      </p:sp>
      <p:grpSp>
        <p:nvGrpSpPr>
          <p:cNvPr id="4" name="Group 3"/>
          <p:cNvGrpSpPr/>
          <p:nvPr/>
        </p:nvGrpSpPr>
        <p:grpSpPr>
          <a:xfrm>
            <a:off x="959799" y="219537"/>
            <a:ext cx="1669667" cy="1616734"/>
            <a:chOff x="148435" y="1259635"/>
            <a:chExt cx="2660232" cy="2194763"/>
          </a:xfrm>
        </p:grpSpPr>
        <p:sp>
          <p:nvSpPr>
            <p:cNvPr id="5" name="Oval 4"/>
            <p:cNvSpPr/>
            <p:nvPr/>
          </p:nvSpPr>
          <p:spPr>
            <a:xfrm>
              <a:off x="148435" y="1259635"/>
              <a:ext cx="2660232" cy="2194763"/>
            </a:xfrm>
            <a:prstGeom prst="ellipse">
              <a:avLst/>
            </a:prstGeom>
            <a:blipFill rotWithShape="1">
              <a:blip r:embed="rId4" cstate="email">
                <a:extLst>
                  <a:ext uri="{28A0092B-C50C-407E-A947-70E740481C1C}">
                    <a14:useLocalDpi xmlns:a14="http://schemas.microsoft.com/office/drawing/2010/main"/>
                  </a:ext>
                </a:extLst>
              </a:blip>
              <a:stretch>
                <a:fillRect/>
              </a:stretch>
            </a:blipFill>
            <a:ln>
              <a:solidFill>
                <a:srgbClr val="604A7B"/>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609585"/>
              <a:endParaRPr lang="en-US" sz="1600">
                <a:solidFill>
                  <a:prstClr val="white"/>
                </a:solidFill>
              </a:endParaRPr>
            </a:p>
          </p:txBody>
        </p:sp>
        <p:sp>
          <p:nvSpPr>
            <p:cNvPr id="6" name="TextBox 5"/>
            <p:cNvSpPr txBox="1"/>
            <p:nvPr/>
          </p:nvSpPr>
          <p:spPr>
            <a:xfrm>
              <a:off x="181428" y="1918309"/>
              <a:ext cx="2594243" cy="877413"/>
            </a:xfrm>
            <a:prstGeom prst="rect">
              <a:avLst/>
            </a:prstGeom>
            <a:noFill/>
          </p:spPr>
          <p:txBody>
            <a:bodyPr wrap="square" rtlCol="0">
              <a:spAutoFit/>
            </a:bodyPr>
            <a:lstStyle/>
            <a:p>
              <a:pPr algn="ctr" defTabSz="609585"/>
              <a:r>
                <a:rPr lang="en-US" b="1" dirty="0">
                  <a:solidFill>
                    <a:srgbClr val="604A7B"/>
                  </a:solidFill>
                  <a:latin typeface="Verdana" charset="0"/>
                  <a:ea typeface="Verdana" charset="0"/>
                  <a:cs typeface="Verdana" charset="0"/>
                </a:rPr>
                <a:t>UNIQUE PRODUCTS</a:t>
              </a:r>
            </a:p>
          </p:txBody>
        </p:sp>
      </p:grpSp>
      <p:pic>
        <p:nvPicPr>
          <p:cNvPr id="8" name="Picture 7">
            <a:extLst>
              <a:ext uri="{FF2B5EF4-FFF2-40B4-BE49-F238E27FC236}">
                <a16:creationId xmlns:a16="http://schemas.microsoft.com/office/drawing/2014/main" id="{CB375118-8C95-294A-A67E-E66B5E261937}"/>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3784854" y="6356350"/>
            <a:ext cx="4622292" cy="360094"/>
          </a:xfrm>
          <a:prstGeom prst="rect">
            <a:avLst/>
          </a:prstGeom>
        </p:spPr>
      </p:pic>
    </p:spTree>
    <p:extLst>
      <p:ext uri="{BB962C8B-B14F-4D97-AF65-F5344CB8AC3E}">
        <p14:creationId xmlns:p14="http://schemas.microsoft.com/office/powerpoint/2010/main" val="268072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3" name="Rectangle 2"/>
          <p:cNvSpPr/>
          <p:nvPr/>
        </p:nvSpPr>
        <p:spPr>
          <a:xfrm>
            <a:off x="1" y="1319040"/>
            <a:ext cx="12192000" cy="707141"/>
          </a:xfrm>
          <a:prstGeom prst="rect">
            <a:avLst/>
          </a:prstGeom>
          <a:solidFill>
            <a:srgbClr val="3F2A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Verdana" panose="020B0604030504040204" pitchFamily="34" charset="0"/>
            </a:endParaRPr>
          </a:p>
        </p:txBody>
      </p:sp>
      <p:sp>
        <p:nvSpPr>
          <p:cNvPr id="4" name="Title 1"/>
          <p:cNvSpPr txBox="1">
            <a:spLocks/>
          </p:cNvSpPr>
          <p:nvPr/>
        </p:nvSpPr>
        <p:spPr>
          <a:xfrm>
            <a:off x="825132" y="1286089"/>
            <a:ext cx="10541073" cy="854604"/>
          </a:xfrm>
          <a:prstGeom prst="rect">
            <a:avLst/>
          </a:prstGeom>
        </p:spPr>
        <p:txBody>
          <a:bodyPr anchor="ctr"/>
          <a:lstStyle>
            <a:lvl1pPr algn="l" defTabSz="914400" rtl="0" eaLnBrk="1" latinLnBrk="0" hangingPunct="1">
              <a:lnSpc>
                <a:spcPct val="90000"/>
              </a:lnSpc>
              <a:spcBef>
                <a:spcPct val="0"/>
              </a:spcBef>
              <a:buNone/>
              <a:defRPr sz="4400" b="1" i="0" kern="1200">
                <a:solidFill>
                  <a:schemeClr val="tx1">
                    <a:lumMod val="75000"/>
                    <a:lumOff val="25000"/>
                  </a:schemeClr>
                </a:solidFill>
                <a:latin typeface="Aller"/>
                <a:ea typeface="Aller Light" charset="0"/>
                <a:cs typeface="Aller"/>
              </a:defRPr>
            </a:lvl1pPr>
          </a:lstStyle>
          <a:p>
            <a:pPr algn="ctr"/>
            <a:r>
              <a:rPr lang="en-US" sz="3600" dirty="0">
                <a:solidFill>
                  <a:schemeClr val="bg1"/>
                </a:solidFill>
                <a:latin typeface="Verdana" panose="020B0604030504040204" pitchFamily="34" charset="0"/>
                <a:ea typeface="Verdana" panose="020B0604030504040204" pitchFamily="34" charset="0"/>
                <a:cs typeface="Verdana" panose="020B0604030504040204" pitchFamily="34" charset="0"/>
              </a:rPr>
              <a:t>Amare FundaMentals Pack</a:t>
            </a:r>
            <a:endParaRPr lang="en-US" sz="3600" b="0" dirty="0">
              <a:solidFill>
                <a:schemeClr val="tx2">
                  <a:lumMod val="40000"/>
                  <a:lumOff val="60000"/>
                </a:schemeClr>
              </a:solidFill>
              <a:latin typeface="Verdana" panose="020B0604030504040204" pitchFamily="34" charset="0"/>
              <a:ea typeface="Verdana" panose="020B0604030504040204" pitchFamily="34" charset="0"/>
              <a:cs typeface="Verdana" panose="020B0604030504040204" pitchFamily="34" charset="0"/>
            </a:endParaRPr>
          </a:p>
        </p:txBody>
      </p:sp>
      <p:sp>
        <p:nvSpPr>
          <p:cNvPr id="7" name="Text Placeholder 2"/>
          <p:cNvSpPr txBox="1">
            <a:spLocks/>
          </p:cNvSpPr>
          <p:nvPr/>
        </p:nvSpPr>
        <p:spPr>
          <a:xfrm>
            <a:off x="3677653" y="637845"/>
            <a:ext cx="8514347" cy="524639"/>
          </a:xfrm>
          <a:prstGeom prst="rect">
            <a:avLst/>
          </a:prstGeom>
        </p:spPr>
        <p:txBody>
          <a:bodyPr>
            <a:noAutofit/>
          </a:bodyPr>
          <a:lstStyle>
            <a:lvl1pPr marL="457200" indent="-457200" algn="l" defTabSz="914400" rtl="0" eaLnBrk="1" latinLnBrk="0" hangingPunct="1">
              <a:lnSpc>
                <a:spcPct val="90000"/>
              </a:lnSpc>
              <a:spcBef>
                <a:spcPts val="1000"/>
              </a:spcBef>
              <a:buSzPct val="100000"/>
              <a:buFont typeface="Arial"/>
              <a:buChar char="•"/>
              <a:defRPr sz="2800" b="0" i="0" kern="1200">
                <a:solidFill>
                  <a:schemeClr val="tx1">
                    <a:lumMod val="75000"/>
                    <a:lumOff val="25000"/>
                  </a:schemeClr>
                </a:solidFill>
                <a:latin typeface="Aller"/>
                <a:ea typeface="+mn-ea"/>
                <a:cs typeface="Aller"/>
              </a:defRPr>
            </a:lvl1pPr>
            <a:lvl2pPr marL="685800" indent="-228600" algn="l" defTabSz="914400" rtl="0" eaLnBrk="1" latinLnBrk="0" hangingPunct="1">
              <a:lnSpc>
                <a:spcPct val="90000"/>
              </a:lnSpc>
              <a:spcBef>
                <a:spcPts val="500"/>
              </a:spcBef>
              <a:buFont typeface="Arial"/>
              <a:buChar char="•"/>
              <a:defRPr sz="2400" b="0" i="0" kern="1200">
                <a:solidFill>
                  <a:schemeClr val="tx1">
                    <a:lumMod val="65000"/>
                    <a:lumOff val="35000"/>
                  </a:schemeClr>
                </a:solidFill>
                <a:latin typeface="Aller Light"/>
                <a:ea typeface="+mn-ea"/>
                <a:cs typeface="Aller Light"/>
              </a:defRPr>
            </a:lvl2pPr>
            <a:lvl3pPr marL="1143000" indent="-228600" algn="l" defTabSz="914400" rtl="0" eaLnBrk="1" latinLnBrk="0" hangingPunct="1">
              <a:lnSpc>
                <a:spcPct val="90000"/>
              </a:lnSpc>
              <a:spcBef>
                <a:spcPts val="500"/>
              </a:spcBef>
              <a:buSzPct val="75000"/>
              <a:buFont typeface="Courier New"/>
              <a:buChar char="o"/>
              <a:defRPr sz="2000" b="0" i="0" kern="1200" baseline="0">
                <a:solidFill>
                  <a:srgbClr val="595959"/>
                </a:solidFill>
                <a:latin typeface="Aller Light"/>
                <a:ea typeface="+mn-ea"/>
                <a:cs typeface="Aller Light"/>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lvl="0" indent="0">
              <a:lnSpc>
                <a:spcPct val="100000"/>
              </a:lnSpc>
              <a:spcBef>
                <a:spcPct val="20000"/>
              </a:spcBef>
              <a:buSzTx/>
              <a:buNone/>
              <a:defRPr/>
            </a:pPr>
            <a:r>
              <a:rPr lang="en-US" sz="2000" dirty="0">
                <a:solidFill>
                  <a:schemeClr val="bg1"/>
                </a:solidFill>
                <a:latin typeface="Verdana" panose="020B0604030504040204" pitchFamily="34" charset="0"/>
                <a:ea typeface="Verdana" panose="020B0604030504040204" pitchFamily="34" charset="0"/>
                <a:cs typeface="Verdana" panose="020B0604030504040204" pitchFamily="34" charset="0"/>
              </a:rPr>
              <a:t>World’s First Award-Winning Gut-Brain Axis Nutrition System</a:t>
            </a:r>
            <a:endParaRPr lang="ru-RU" sz="2000" dirty="0">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sp>
        <p:nvSpPr>
          <p:cNvPr id="9" name="Rectangle: Rounded Corners 8">
            <a:extLst>
              <a:ext uri="{FF2B5EF4-FFF2-40B4-BE49-F238E27FC236}">
                <a16:creationId xmlns:a16="http://schemas.microsoft.com/office/drawing/2014/main" id="{6553CA25-1526-4794-B63E-9B560C9BAFBD}"/>
              </a:ext>
            </a:extLst>
          </p:cNvPr>
          <p:cNvSpPr/>
          <p:nvPr/>
        </p:nvSpPr>
        <p:spPr>
          <a:xfrm>
            <a:off x="8247018" y="2226792"/>
            <a:ext cx="3753832" cy="1118429"/>
          </a:xfrm>
          <a:prstGeom prst="roundRect">
            <a:avLst/>
          </a:prstGeom>
          <a:solidFill>
            <a:srgbClr val="3F2A56">
              <a:alpha val="80000"/>
            </a:srgb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Verdana" panose="020B0604030504040204" pitchFamily="34" charset="0"/>
            </a:endParaRPr>
          </a:p>
        </p:txBody>
      </p:sp>
      <p:sp>
        <p:nvSpPr>
          <p:cNvPr id="10" name="TextBox 9">
            <a:extLst>
              <a:ext uri="{FF2B5EF4-FFF2-40B4-BE49-F238E27FC236}">
                <a16:creationId xmlns:a16="http://schemas.microsoft.com/office/drawing/2014/main" id="{E377BC54-EA88-406B-ABC2-70B27AACCF47}"/>
              </a:ext>
            </a:extLst>
          </p:cNvPr>
          <p:cNvSpPr txBox="1"/>
          <p:nvPr/>
        </p:nvSpPr>
        <p:spPr>
          <a:xfrm>
            <a:off x="8303099" y="2326592"/>
            <a:ext cx="2011985" cy="954107"/>
          </a:xfrm>
          <a:prstGeom prst="rect">
            <a:avLst/>
          </a:prstGeom>
          <a:noFill/>
        </p:spPr>
        <p:txBody>
          <a:bodyPr wrap="square" rtlCol="0">
            <a:spAutoFit/>
          </a:bodyPr>
          <a:lstStyle/>
          <a:p>
            <a:r>
              <a:rPr lang="en-US" sz="1400" b="1" dirty="0">
                <a:solidFill>
                  <a:schemeClr val="bg1"/>
                </a:solidFill>
                <a:latin typeface="Verdana" panose="020B0604030504040204" pitchFamily="34" charset="0"/>
              </a:rPr>
              <a:t>Item Code:</a:t>
            </a:r>
            <a:br>
              <a:rPr lang="en-US" sz="1400" b="1" dirty="0">
                <a:solidFill>
                  <a:schemeClr val="bg1"/>
                </a:solidFill>
                <a:latin typeface="Verdana" panose="020B0604030504040204" pitchFamily="34" charset="0"/>
              </a:rPr>
            </a:br>
            <a:r>
              <a:rPr lang="en-US" sz="1400" b="1" dirty="0">
                <a:solidFill>
                  <a:schemeClr val="bg1"/>
                </a:solidFill>
                <a:latin typeface="Verdana" panose="020B0604030504040204" pitchFamily="34" charset="0"/>
              </a:rPr>
              <a:t>Retail Price:</a:t>
            </a:r>
            <a:br>
              <a:rPr lang="en-US" sz="1400" b="1" dirty="0">
                <a:solidFill>
                  <a:schemeClr val="bg1"/>
                </a:solidFill>
                <a:latin typeface="Verdana" panose="020B0604030504040204" pitchFamily="34" charset="0"/>
              </a:rPr>
            </a:br>
            <a:r>
              <a:rPr lang="en-US" sz="1400" b="1" dirty="0">
                <a:solidFill>
                  <a:schemeClr val="bg1"/>
                </a:solidFill>
                <a:latin typeface="Verdana" panose="020B0604030504040204" pitchFamily="34" charset="0"/>
              </a:rPr>
              <a:t>Wholesale Price:</a:t>
            </a:r>
            <a:br>
              <a:rPr lang="en-US" sz="1400" b="1" dirty="0">
                <a:solidFill>
                  <a:schemeClr val="bg1"/>
                </a:solidFill>
                <a:latin typeface="Verdana" panose="020B0604030504040204" pitchFamily="34" charset="0"/>
              </a:rPr>
            </a:br>
            <a:r>
              <a:rPr lang="en-US" sz="1400" b="1" dirty="0">
                <a:solidFill>
                  <a:schemeClr val="bg1"/>
                </a:solidFill>
                <a:latin typeface="Verdana" panose="020B0604030504040204" pitchFamily="34" charset="0"/>
              </a:rPr>
              <a:t>Subscribe &amp; Save:</a:t>
            </a:r>
          </a:p>
        </p:txBody>
      </p:sp>
      <p:sp>
        <p:nvSpPr>
          <p:cNvPr id="11" name="TextBox 10">
            <a:extLst>
              <a:ext uri="{FF2B5EF4-FFF2-40B4-BE49-F238E27FC236}">
                <a16:creationId xmlns:a16="http://schemas.microsoft.com/office/drawing/2014/main" id="{9062FF08-E119-4DE2-94AD-2F06D1D36344}"/>
              </a:ext>
            </a:extLst>
          </p:cNvPr>
          <p:cNvSpPr txBox="1"/>
          <p:nvPr/>
        </p:nvSpPr>
        <p:spPr>
          <a:xfrm>
            <a:off x="10174824" y="2339293"/>
            <a:ext cx="1882108" cy="954107"/>
          </a:xfrm>
          <a:prstGeom prst="rect">
            <a:avLst/>
          </a:prstGeom>
          <a:noFill/>
        </p:spPr>
        <p:txBody>
          <a:bodyPr wrap="square" rtlCol="0">
            <a:spAutoFit/>
          </a:bodyPr>
          <a:lstStyle/>
          <a:p>
            <a:r>
              <a:rPr lang="en-US" sz="1400" dirty="0">
                <a:solidFill>
                  <a:schemeClr val="bg1"/>
                </a:solidFill>
                <a:latin typeface="Verdana" panose="020B0604030504040204" pitchFamily="34" charset="0"/>
              </a:rPr>
              <a:t>P001</a:t>
            </a:r>
            <a:br>
              <a:rPr lang="en-US" sz="1400" dirty="0">
                <a:solidFill>
                  <a:schemeClr val="bg1"/>
                </a:solidFill>
                <a:latin typeface="Verdana" panose="020B0604030504040204" pitchFamily="34" charset="0"/>
              </a:rPr>
            </a:br>
            <a:r>
              <a:rPr lang="en-US" sz="1400" dirty="0">
                <a:solidFill>
                  <a:schemeClr val="bg1"/>
                </a:solidFill>
                <a:latin typeface="Verdana" panose="020B0604030504040204" pitchFamily="34" charset="0"/>
              </a:rPr>
              <a:t>$234.00</a:t>
            </a:r>
            <a:br>
              <a:rPr lang="en-US" sz="1400" dirty="0">
                <a:solidFill>
                  <a:schemeClr val="bg1"/>
                </a:solidFill>
                <a:latin typeface="Verdana" panose="020B0604030504040204" pitchFamily="34" charset="0"/>
              </a:rPr>
            </a:br>
            <a:r>
              <a:rPr lang="en-US" sz="1400" dirty="0">
                <a:solidFill>
                  <a:schemeClr val="bg1"/>
                </a:solidFill>
                <a:latin typeface="Verdana" panose="020B0604030504040204" pitchFamily="34" charset="0"/>
              </a:rPr>
              <a:t>$149.95 / 120 PV</a:t>
            </a:r>
            <a:br>
              <a:rPr lang="en-US" sz="1400" dirty="0">
                <a:solidFill>
                  <a:schemeClr val="bg1"/>
                </a:solidFill>
                <a:latin typeface="Verdana" panose="020B0604030504040204" pitchFamily="34" charset="0"/>
              </a:rPr>
            </a:br>
            <a:r>
              <a:rPr lang="en-US" sz="1400" dirty="0">
                <a:solidFill>
                  <a:schemeClr val="bg1"/>
                </a:solidFill>
                <a:latin typeface="Verdana" panose="020B0604030504040204" pitchFamily="34" charset="0"/>
              </a:rPr>
              <a:t>$134.95 / 108 PV</a:t>
            </a:r>
          </a:p>
        </p:txBody>
      </p:sp>
      <p:sp>
        <p:nvSpPr>
          <p:cNvPr id="12" name="TextBox 11">
            <a:extLst>
              <a:ext uri="{FF2B5EF4-FFF2-40B4-BE49-F238E27FC236}">
                <a16:creationId xmlns:a16="http://schemas.microsoft.com/office/drawing/2014/main" id="{2B0B79E3-44ED-4127-A4E8-50D509563BF4}"/>
              </a:ext>
            </a:extLst>
          </p:cNvPr>
          <p:cNvSpPr txBox="1"/>
          <p:nvPr/>
        </p:nvSpPr>
        <p:spPr>
          <a:xfrm>
            <a:off x="295275" y="6396952"/>
            <a:ext cx="3076078" cy="369332"/>
          </a:xfrm>
          <a:prstGeom prst="rect">
            <a:avLst/>
          </a:prstGeom>
          <a:noFill/>
          <a:ln>
            <a:solidFill>
              <a:schemeClr val="bg1"/>
            </a:solidFill>
          </a:ln>
        </p:spPr>
        <p:txBody>
          <a:bodyPr wrap="square" rtlCol="0">
            <a:spAutoFit/>
          </a:bodyPr>
          <a:lstStyle/>
          <a:p>
            <a:r>
              <a:rPr lang="en-US" sz="600" dirty="0">
                <a:solidFill>
                  <a:schemeClr val="bg1"/>
                </a:solidFill>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pic>
        <p:nvPicPr>
          <p:cNvPr id="16" name="Picture 15">
            <a:extLst>
              <a:ext uri="{FF2B5EF4-FFF2-40B4-BE49-F238E27FC236}">
                <a16:creationId xmlns:a16="http://schemas.microsoft.com/office/drawing/2014/main" id="{CB54F74E-6146-40CB-86D0-5EF1383A326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20758" y="3865483"/>
            <a:ext cx="1247256" cy="2012464"/>
          </a:xfrm>
          <a:prstGeom prst="rect">
            <a:avLst/>
          </a:prstGeom>
        </p:spPr>
      </p:pic>
      <p:sp>
        <p:nvSpPr>
          <p:cNvPr id="17" name="Text Placeholder 2">
            <a:extLst>
              <a:ext uri="{FF2B5EF4-FFF2-40B4-BE49-F238E27FC236}">
                <a16:creationId xmlns:a16="http://schemas.microsoft.com/office/drawing/2014/main" id="{BA450FD8-FED7-4FFB-8FE5-7938BD08F145}"/>
              </a:ext>
            </a:extLst>
          </p:cNvPr>
          <p:cNvSpPr txBox="1">
            <a:spLocks/>
          </p:cNvSpPr>
          <p:nvPr/>
        </p:nvSpPr>
        <p:spPr>
          <a:xfrm>
            <a:off x="47044" y="2293641"/>
            <a:ext cx="2594685" cy="1722962"/>
          </a:xfrm>
          <a:prstGeom prst="rect">
            <a:avLst/>
          </a:prstGeom>
        </p:spPr>
        <p:txBody>
          <a:bodyPr anchor="t">
            <a:noAutofit/>
          </a:bodyPr>
          <a:lstStyle>
            <a:lvl1pPr marL="457200" indent="-457200" algn="l" defTabSz="914400" rtl="0" eaLnBrk="1" latinLnBrk="0" hangingPunct="1">
              <a:lnSpc>
                <a:spcPct val="90000"/>
              </a:lnSpc>
              <a:spcBef>
                <a:spcPts val="1000"/>
              </a:spcBef>
              <a:buSzPct val="100000"/>
              <a:buFont typeface="Arial"/>
              <a:buChar char="•"/>
              <a:defRPr sz="2800" b="0" i="0" kern="1200">
                <a:solidFill>
                  <a:schemeClr val="tx1">
                    <a:lumMod val="75000"/>
                    <a:lumOff val="25000"/>
                  </a:schemeClr>
                </a:solidFill>
                <a:latin typeface="Aller"/>
                <a:ea typeface="+mn-ea"/>
                <a:cs typeface="Aller"/>
              </a:defRPr>
            </a:lvl1pPr>
            <a:lvl2pPr marL="685800" indent="-228600" algn="l" defTabSz="914400" rtl="0" eaLnBrk="1" latinLnBrk="0" hangingPunct="1">
              <a:lnSpc>
                <a:spcPct val="90000"/>
              </a:lnSpc>
              <a:spcBef>
                <a:spcPts val="500"/>
              </a:spcBef>
              <a:buFont typeface="Arial"/>
              <a:buChar char="•"/>
              <a:defRPr sz="2400" b="0" i="0" kern="1200">
                <a:solidFill>
                  <a:schemeClr val="tx1">
                    <a:lumMod val="65000"/>
                    <a:lumOff val="35000"/>
                  </a:schemeClr>
                </a:solidFill>
                <a:latin typeface="Aller Light"/>
                <a:ea typeface="+mn-ea"/>
                <a:cs typeface="Aller Light"/>
              </a:defRPr>
            </a:lvl2pPr>
            <a:lvl3pPr marL="1143000" indent="-228600" algn="l" defTabSz="914400" rtl="0" eaLnBrk="1" latinLnBrk="0" hangingPunct="1">
              <a:lnSpc>
                <a:spcPct val="90000"/>
              </a:lnSpc>
              <a:spcBef>
                <a:spcPts val="500"/>
              </a:spcBef>
              <a:buSzPct val="75000"/>
              <a:buFont typeface="Courier New"/>
              <a:buChar char="o"/>
              <a:defRPr sz="2000" b="0" i="0" kern="1200" baseline="0">
                <a:solidFill>
                  <a:srgbClr val="595959"/>
                </a:solidFill>
                <a:latin typeface="Aller Light"/>
                <a:ea typeface="+mn-ea"/>
                <a:cs typeface="Aller Light"/>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lnSpc>
                <a:spcPct val="100000"/>
              </a:lnSpc>
              <a:spcBef>
                <a:spcPct val="20000"/>
              </a:spcBef>
              <a:buSzTx/>
              <a:buNone/>
              <a:defRPr/>
            </a:pPr>
            <a:r>
              <a:rPr lang="en-US" sz="1900" b="1" dirty="0">
                <a:solidFill>
                  <a:schemeClr val="bg1"/>
                </a:solidFill>
                <a:latin typeface="Verdana" panose="020B0604030504040204" pitchFamily="34" charset="0"/>
                <a:ea typeface="Verdana" panose="020B0604030504040204" pitchFamily="34" charset="0"/>
                <a:cs typeface="Verdana" panose="020B0604030504040204" pitchFamily="34" charset="0"/>
              </a:rPr>
              <a:t>2018 NutrAward Winner for </a:t>
            </a:r>
            <a:br>
              <a:rPr lang="en-US" sz="1900" b="1" dirty="0">
                <a:solidFill>
                  <a:schemeClr val="bg1"/>
                </a:solidFill>
                <a:latin typeface="Verdana" panose="020B0604030504040204" pitchFamily="34" charset="0"/>
                <a:ea typeface="Verdana" panose="020B0604030504040204" pitchFamily="34" charset="0"/>
                <a:cs typeface="Verdana" panose="020B0604030504040204" pitchFamily="34" charset="0"/>
              </a:rPr>
            </a:br>
            <a:r>
              <a:rPr lang="en-US" sz="1900" b="1" dirty="0">
                <a:solidFill>
                  <a:schemeClr val="bg1"/>
                </a:solidFill>
                <a:latin typeface="Verdana" panose="020B0604030504040204" pitchFamily="34" charset="0"/>
                <a:ea typeface="Verdana" panose="020B0604030504040204" pitchFamily="34" charset="0"/>
                <a:cs typeface="Verdana" panose="020B0604030504040204" pitchFamily="34" charset="0"/>
              </a:rPr>
              <a:t>“BEST NEW FINISHED PRODUCT”</a:t>
            </a:r>
            <a:endParaRPr lang="ru-RU" sz="1900" b="1" dirty="0">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pic>
        <p:nvPicPr>
          <p:cNvPr id="15" name="Picture 14">
            <a:extLst>
              <a:ext uri="{FF2B5EF4-FFF2-40B4-BE49-F238E27FC236}">
                <a16:creationId xmlns:a16="http://schemas.microsoft.com/office/drawing/2014/main" id="{422F08F5-3852-4742-BBFB-7C7BB2DC2DC9}"/>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85114" y="334755"/>
            <a:ext cx="2695575" cy="923925"/>
          </a:xfrm>
          <a:prstGeom prst="rect">
            <a:avLst/>
          </a:prstGeom>
        </p:spPr>
      </p:pic>
      <p:sp>
        <p:nvSpPr>
          <p:cNvPr id="14" name="TextBox 13">
            <a:extLst>
              <a:ext uri="{FF2B5EF4-FFF2-40B4-BE49-F238E27FC236}">
                <a16:creationId xmlns:a16="http://schemas.microsoft.com/office/drawing/2014/main" id="{0C5110CD-6AD1-4B7F-9179-2C49AACC4FA4}"/>
              </a:ext>
            </a:extLst>
          </p:cNvPr>
          <p:cNvSpPr txBox="1"/>
          <p:nvPr/>
        </p:nvSpPr>
        <p:spPr>
          <a:xfrm>
            <a:off x="9466744" y="1426879"/>
            <a:ext cx="364202" cy="307777"/>
          </a:xfrm>
          <a:prstGeom prst="rect">
            <a:avLst/>
          </a:prstGeom>
          <a:noFill/>
        </p:spPr>
        <p:txBody>
          <a:bodyPr wrap="square" rtlCol="0">
            <a:spAutoFit/>
          </a:bodyPr>
          <a:lstStyle/>
          <a:p>
            <a:r>
              <a:rPr lang="en-US" sz="1400" dirty="0">
                <a:solidFill>
                  <a:schemeClr val="bg1"/>
                </a:solidFill>
                <a:latin typeface="Verdana" panose="020B0604030504040204" pitchFamily="34" charset="0"/>
                <a:ea typeface="Verdana" panose="020B0604030504040204" pitchFamily="34" charset="0"/>
                <a:cs typeface="Verdana" panose="020B0604030504040204" pitchFamily="34" charset="0"/>
              </a:rPr>
              <a:t>®</a:t>
            </a:r>
          </a:p>
        </p:txBody>
      </p:sp>
    </p:spTree>
    <p:extLst>
      <p:ext uri="{BB962C8B-B14F-4D97-AF65-F5344CB8AC3E}">
        <p14:creationId xmlns:p14="http://schemas.microsoft.com/office/powerpoint/2010/main" val="843476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74611AEF-C853-4A51-BF1B-DC42A821567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470629" y="436566"/>
            <a:ext cx="1701032" cy="1596353"/>
          </a:xfrm>
          <a:prstGeom prst="rect">
            <a:avLst/>
          </a:prstGeom>
        </p:spPr>
      </p:pic>
      <p:pic>
        <p:nvPicPr>
          <p:cNvPr id="3" name="Picture 2">
            <a:extLst>
              <a:ext uri="{FF2B5EF4-FFF2-40B4-BE49-F238E27FC236}">
                <a16:creationId xmlns:a16="http://schemas.microsoft.com/office/drawing/2014/main" id="{996C9897-DEC6-4A56-936B-B2CE8273A23D}"/>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7335852" y="2034184"/>
            <a:ext cx="3478183" cy="3896394"/>
          </a:xfrm>
          <a:prstGeom prst="rect">
            <a:avLst/>
          </a:prstGeom>
        </p:spPr>
      </p:pic>
      <p:sp>
        <p:nvSpPr>
          <p:cNvPr id="7" name="Rectangle 6"/>
          <p:cNvSpPr/>
          <p:nvPr/>
        </p:nvSpPr>
        <p:spPr>
          <a:xfrm>
            <a:off x="933864" y="2899521"/>
            <a:ext cx="4796317" cy="2308324"/>
          </a:xfrm>
          <a:prstGeom prst="rect">
            <a:avLst/>
          </a:prstGeom>
        </p:spPr>
        <p:txBody>
          <a:bodyPr wrap="square" anchor="t">
            <a:spAutoFit/>
          </a:bodyPr>
          <a:lstStyle/>
          <a:p>
            <a:pPr algn="ctr"/>
            <a:r>
              <a:rPr lang="en-US" sz="2400" dirty="0">
                <a:solidFill>
                  <a:srgbClr val="3F2A56"/>
                </a:solidFill>
                <a:latin typeface="Verdana" panose="020B0604030504040204" pitchFamily="34" charset="0"/>
                <a:ea typeface="Verdana" panose="020B0604030504040204" pitchFamily="34" charset="0"/>
                <a:cs typeface="Verdana" panose="020B0604030504040204" pitchFamily="34" charset="0"/>
              </a:rPr>
              <a:t>The most comprehensive combination of unique strains of probiotics, prebiotics and phytobiotics that have been scientifically shown to improve mental wellness.*</a:t>
            </a:r>
          </a:p>
        </p:txBody>
      </p:sp>
      <p:sp>
        <p:nvSpPr>
          <p:cNvPr id="16" name="TextBox 15">
            <a:extLst>
              <a:ext uri="{FF2B5EF4-FFF2-40B4-BE49-F238E27FC236}">
                <a16:creationId xmlns:a16="http://schemas.microsoft.com/office/drawing/2014/main" id="{6A007DA1-A4DC-4E00-A52F-273BA08C785D}"/>
              </a:ext>
            </a:extLst>
          </p:cNvPr>
          <p:cNvSpPr txBox="1"/>
          <p:nvPr/>
        </p:nvSpPr>
        <p:spPr>
          <a:xfrm>
            <a:off x="6585561" y="773077"/>
            <a:ext cx="1467986" cy="923330"/>
          </a:xfrm>
          <a:prstGeom prst="rect">
            <a:avLst/>
          </a:prstGeom>
          <a:noFill/>
        </p:spPr>
        <p:txBody>
          <a:bodyPr wrap="square" rtlCol="0">
            <a:spAutoFit/>
          </a:bodyPr>
          <a:lstStyle/>
          <a:p>
            <a:pPr algn="ctr"/>
            <a:r>
              <a:rPr lang="en-US" dirty="0">
                <a:solidFill>
                  <a:schemeClr val="bg1"/>
                </a:solidFill>
                <a:latin typeface="Verdana" panose="020B0604030504040204" pitchFamily="34" charset="0"/>
                <a:ea typeface="Verdana" panose="020B0604030504040204" pitchFamily="34" charset="0"/>
                <a:cs typeface="Verdana" panose="020B0604030504040204" pitchFamily="34" charset="0"/>
              </a:rPr>
              <a:t>AMARE’S FLAGSHIP PRODUCT</a:t>
            </a:r>
          </a:p>
        </p:txBody>
      </p:sp>
      <p:pic>
        <p:nvPicPr>
          <p:cNvPr id="21" name="Graphic 12">
            <a:extLst>
              <a:ext uri="{FF2B5EF4-FFF2-40B4-BE49-F238E27FC236}">
                <a16:creationId xmlns:a16="http://schemas.microsoft.com/office/drawing/2014/main" id="{74611AEF-C853-4A51-BF1B-DC42A821567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270013" y="446498"/>
            <a:ext cx="1690449" cy="1586421"/>
          </a:xfrm>
          <a:prstGeom prst="rect">
            <a:avLst/>
          </a:prstGeom>
        </p:spPr>
      </p:pic>
      <p:sp>
        <p:nvSpPr>
          <p:cNvPr id="18" name="TextBox 17">
            <a:extLst>
              <a:ext uri="{FF2B5EF4-FFF2-40B4-BE49-F238E27FC236}">
                <a16:creationId xmlns:a16="http://schemas.microsoft.com/office/drawing/2014/main" id="{489ED6E2-21F5-4694-8A38-5F166B2448A5}"/>
              </a:ext>
            </a:extLst>
          </p:cNvPr>
          <p:cNvSpPr txBox="1"/>
          <p:nvPr/>
        </p:nvSpPr>
        <p:spPr>
          <a:xfrm>
            <a:off x="8345043" y="665355"/>
            <a:ext cx="1540387" cy="1015663"/>
          </a:xfrm>
          <a:prstGeom prst="rect">
            <a:avLst/>
          </a:prstGeom>
          <a:noFill/>
        </p:spPr>
        <p:txBody>
          <a:bodyPr wrap="square" rtlCol="0">
            <a:spAutoFit/>
          </a:bodyPr>
          <a:lstStyle/>
          <a:p>
            <a:pPr algn="ctr"/>
            <a:r>
              <a:rPr lang="en-US" sz="1600" dirty="0">
                <a:solidFill>
                  <a:schemeClr val="bg1"/>
                </a:solidFill>
                <a:latin typeface="Verdana" panose="020B0604030504040204" pitchFamily="34" charset="0"/>
                <a:ea typeface="Verdana" panose="020B0604030504040204" pitchFamily="34" charset="0"/>
                <a:cs typeface="Verdana" panose="020B0604030504040204" pitchFamily="34" charset="0"/>
              </a:rPr>
              <a:t>SUPPORTS FEEL-GOOD </a:t>
            </a:r>
            <a:r>
              <a:rPr lang="en-US" sz="1400" dirty="0">
                <a:solidFill>
                  <a:schemeClr val="bg1"/>
                </a:solidFill>
                <a:latin typeface="Verdana" panose="020B0604030504040204" pitchFamily="34" charset="0"/>
                <a:ea typeface="Verdana" panose="020B0604030504040204" pitchFamily="34" charset="0"/>
                <a:cs typeface="Verdana" panose="020B0604030504040204" pitchFamily="34" charset="0"/>
              </a:rPr>
              <a:t>NEUROTRANS-MITTERS</a:t>
            </a:r>
          </a:p>
        </p:txBody>
      </p:sp>
      <p:pic>
        <p:nvPicPr>
          <p:cNvPr id="23" name="Graphic 12">
            <a:extLst>
              <a:ext uri="{FF2B5EF4-FFF2-40B4-BE49-F238E27FC236}">
                <a16:creationId xmlns:a16="http://schemas.microsoft.com/office/drawing/2014/main" id="{74611AEF-C853-4A51-BF1B-DC42A821567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72580" y="436565"/>
            <a:ext cx="1701033" cy="1596354"/>
          </a:xfrm>
          <a:prstGeom prst="rect">
            <a:avLst/>
          </a:prstGeom>
        </p:spPr>
      </p:pic>
      <p:sp>
        <p:nvSpPr>
          <p:cNvPr id="19" name="TextBox 18">
            <a:extLst>
              <a:ext uri="{FF2B5EF4-FFF2-40B4-BE49-F238E27FC236}">
                <a16:creationId xmlns:a16="http://schemas.microsoft.com/office/drawing/2014/main" id="{7E952B41-55AA-4411-841E-19D4A172FD36}"/>
              </a:ext>
            </a:extLst>
          </p:cNvPr>
          <p:cNvSpPr txBox="1"/>
          <p:nvPr/>
        </p:nvSpPr>
        <p:spPr>
          <a:xfrm>
            <a:off x="10118068" y="773077"/>
            <a:ext cx="1602682" cy="923330"/>
          </a:xfrm>
          <a:prstGeom prst="rect">
            <a:avLst/>
          </a:prstGeom>
          <a:noFill/>
        </p:spPr>
        <p:txBody>
          <a:bodyPr wrap="square" rtlCol="0">
            <a:spAutoFit/>
          </a:bodyPr>
          <a:lstStyle/>
          <a:p>
            <a:pPr algn="ctr"/>
            <a:r>
              <a:rPr lang="en-US" dirty="0">
                <a:solidFill>
                  <a:schemeClr val="bg1"/>
                </a:solidFill>
                <a:latin typeface="Verdana" panose="020B0604030504040204" pitchFamily="34" charset="0"/>
                <a:ea typeface="Verdana" panose="020B0604030504040204" pitchFamily="34" charset="0"/>
                <a:cs typeface="Verdana" panose="020B0604030504040204" pitchFamily="34" charset="0"/>
              </a:rPr>
              <a:t>INCREASES GOOD BACTERIA</a:t>
            </a:r>
          </a:p>
        </p:txBody>
      </p:sp>
      <p:sp>
        <p:nvSpPr>
          <p:cNvPr id="25" name="TextBox 24">
            <a:extLst>
              <a:ext uri="{FF2B5EF4-FFF2-40B4-BE49-F238E27FC236}">
                <a16:creationId xmlns:a16="http://schemas.microsoft.com/office/drawing/2014/main" id="{8CC05D11-1BD7-479A-9B05-CB6A0C58BA63}"/>
              </a:ext>
            </a:extLst>
          </p:cNvPr>
          <p:cNvSpPr txBox="1"/>
          <p:nvPr/>
        </p:nvSpPr>
        <p:spPr>
          <a:xfrm>
            <a:off x="295275" y="6396832"/>
            <a:ext cx="3076078" cy="369332"/>
          </a:xfrm>
          <a:prstGeom prst="rect">
            <a:avLst/>
          </a:prstGeom>
          <a:noFill/>
          <a:ln>
            <a:solidFill>
              <a:srgbClr val="2B1054"/>
            </a:solidFill>
          </a:ln>
        </p:spPr>
        <p:txBody>
          <a:bodyPr wrap="square" rtlCol="0">
            <a:spAutoFit/>
          </a:bodyPr>
          <a:lstStyle/>
          <a:p>
            <a:r>
              <a:rPr lang="en-US" sz="600" dirty="0">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sp>
        <p:nvSpPr>
          <p:cNvPr id="31" name="Rectangle: Rounded Corners 30">
            <a:extLst>
              <a:ext uri="{FF2B5EF4-FFF2-40B4-BE49-F238E27FC236}">
                <a16:creationId xmlns:a16="http://schemas.microsoft.com/office/drawing/2014/main" id="{2EDE9B94-8185-48DC-9584-94E516FCBD73}"/>
              </a:ext>
            </a:extLst>
          </p:cNvPr>
          <p:cNvSpPr/>
          <p:nvPr/>
        </p:nvSpPr>
        <p:spPr>
          <a:xfrm>
            <a:off x="7324660" y="4829175"/>
            <a:ext cx="3549715" cy="1177925"/>
          </a:xfrm>
          <a:prstGeom prst="roundRect">
            <a:avLst/>
          </a:prstGeom>
          <a:noFill/>
          <a:ln w="38100">
            <a:solidFill>
              <a:srgbClr val="822E7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Verdana" panose="020B0604030504040204" pitchFamily="34" charset="0"/>
            </a:endParaRPr>
          </a:p>
        </p:txBody>
      </p:sp>
      <p:sp>
        <p:nvSpPr>
          <p:cNvPr id="32" name="TextBox 31">
            <a:extLst>
              <a:ext uri="{FF2B5EF4-FFF2-40B4-BE49-F238E27FC236}">
                <a16:creationId xmlns:a16="http://schemas.microsoft.com/office/drawing/2014/main" id="{C963E7AA-1A37-4BE7-8E59-C0C2CB199E4C}"/>
              </a:ext>
            </a:extLst>
          </p:cNvPr>
          <p:cNvSpPr txBox="1"/>
          <p:nvPr/>
        </p:nvSpPr>
        <p:spPr>
          <a:xfrm>
            <a:off x="7361800" y="4941083"/>
            <a:ext cx="2042550" cy="954107"/>
          </a:xfrm>
          <a:prstGeom prst="rect">
            <a:avLst/>
          </a:prstGeom>
          <a:noFill/>
        </p:spPr>
        <p:txBody>
          <a:bodyPr wrap="square" rtlCol="0" anchor="t">
            <a:spAutoFit/>
          </a:bodyPr>
          <a:lstStyle/>
          <a:p>
            <a:r>
              <a:rPr lang="en-US" sz="1400" b="1" dirty="0">
                <a:latin typeface="Verdana" panose="020B0604030504040204" pitchFamily="34" charset="0"/>
                <a:ea typeface="Verdana" panose="020B0604030504040204" pitchFamily="34" charset="0"/>
                <a:cs typeface="Verdana" panose="020B0604030504040204" pitchFamily="34" charset="0"/>
              </a:rPr>
              <a:t>Item Code: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Retail Price: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Wholesale Price: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Subscribe &amp; Save:</a:t>
            </a:r>
          </a:p>
        </p:txBody>
      </p:sp>
      <p:sp>
        <p:nvSpPr>
          <p:cNvPr id="33" name="TextBox 32">
            <a:extLst>
              <a:ext uri="{FF2B5EF4-FFF2-40B4-BE49-F238E27FC236}">
                <a16:creationId xmlns:a16="http://schemas.microsoft.com/office/drawing/2014/main" id="{57865CF2-6CE4-4463-857E-17DD07996C47}"/>
              </a:ext>
            </a:extLst>
          </p:cNvPr>
          <p:cNvSpPr txBox="1"/>
          <p:nvPr/>
        </p:nvSpPr>
        <p:spPr>
          <a:xfrm>
            <a:off x="9296400" y="4940554"/>
            <a:ext cx="1643337" cy="954107"/>
          </a:xfrm>
          <a:prstGeom prst="rect">
            <a:avLst/>
          </a:prstGeom>
          <a:noFill/>
        </p:spPr>
        <p:txBody>
          <a:bodyPr wrap="square" rtlCol="0" anchor="t">
            <a:spAutoFit/>
          </a:bodyPr>
          <a:lstStyle/>
          <a:p>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S001</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$100.00</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$74.95 / 65 PV</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$66.95 / 58 PV</a:t>
            </a:r>
          </a:p>
        </p:txBody>
      </p:sp>
      <p:pic>
        <p:nvPicPr>
          <p:cNvPr id="20" name="Picture 19">
            <a:extLst>
              <a:ext uri="{FF2B5EF4-FFF2-40B4-BE49-F238E27FC236}">
                <a16:creationId xmlns:a16="http://schemas.microsoft.com/office/drawing/2014/main" id="{C9101CB9-77B0-4431-9021-0E55E024A7B9}"/>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228900" y="350945"/>
            <a:ext cx="4206240" cy="2103120"/>
          </a:xfrm>
          <a:prstGeom prst="rect">
            <a:avLst/>
          </a:prstGeom>
        </p:spPr>
      </p:pic>
      <p:sp>
        <p:nvSpPr>
          <p:cNvPr id="15" name="Rectangle: Rounded Corners 4">
            <a:extLst>
              <a:ext uri="{FF2B5EF4-FFF2-40B4-BE49-F238E27FC236}">
                <a16:creationId xmlns:a16="http://schemas.microsoft.com/office/drawing/2014/main" id="{757EFB3A-ED39-E640-AB49-A827916DF2A8}"/>
              </a:ext>
            </a:extLst>
          </p:cNvPr>
          <p:cNvSpPr/>
          <p:nvPr/>
        </p:nvSpPr>
        <p:spPr>
          <a:xfrm>
            <a:off x="1201356" y="5637768"/>
            <a:ext cx="4261331" cy="369332"/>
          </a:xfrm>
          <a:prstGeom prst="roundRect">
            <a:avLst/>
          </a:prstGeom>
          <a:solidFill>
            <a:srgbClr val="9B59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3F2A56"/>
              </a:solidFill>
            </a:endParaRPr>
          </a:p>
        </p:txBody>
      </p:sp>
      <p:sp>
        <p:nvSpPr>
          <p:cNvPr id="17" name="TextBox 16">
            <a:extLst>
              <a:ext uri="{FF2B5EF4-FFF2-40B4-BE49-F238E27FC236}">
                <a16:creationId xmlns:a16="http://schemas.microsoft.com/office/drawing/2014/main" id="{A6629914-9AAC-4440-99BB-04ED8AF2F206}"/>
              </a:ext>
            </a:extLst>
          </p:cNvPr>
          <p:cNvSpPr txBox="1"/>
          <p:nvPr/>
        </p:nvSpPr>
        <p:spPr>
          <a:xfrm>
            <a:off x="1337544" y="5637768"/>
            <a:ext cx="3988953" cy="369332"/>
          </a:xfrm>
          <a:prstGeom prst="rect">
            <a:avLst/>
          </a:prstGeom>
          <a:noFill/>
        </p:spPr>
        <p:txBody>
          <a:bodyPr wrap="square" rtlCol="0">
            <a:spAutoFit/>
          </a:bodyPr>
          <a:lstStyle/>
          <a:p>
            <a:pPr algn="ctr"/>
            <a:r>
              <a:rPr lang="en-US" b="1" dirty="0">
                <a:solidFill>
                  <a:schemeClr val="bg1"/>
                </a:solidFill>
                <a:latin typeface="Verdana" panose="020B0604030504040204" pitchFamily="34" charset="0"/>
                <a:ea typeface="Verdana" panose="020B0604030504040204" pitchFamily="34" charset="0"/>
              </a:rPr>
              <a:t>SUGAR FREE</a:t>
            </a:r>
          </a:p>
        </p:txBody>
      </p:sp>
      <p:sp>
        <p:nvSpPr>
          <p:cNvPr id="2" name="TextBox 1">
            <a:extLst>
              <a:ext uri="{FF2B5EF4-FFF2-40B4-BE49-F238E27FC236}">
                <a16:creationId xmlns:a16="http://schemas.microsoft.com/office/drawing/2014/main" id="{9DDE5BBB-CCAB-ED46-9A7B-176FA911785E}"/>
              </a:ext>
            </a:extLst>
          </p:cNvPr>
          <p:cNvSpPr txBox="1"/>
          <p:nvPr/>
        </p:nvSpPr>
        <p:spPr>
          <a:xfrm>
            <a:off x="1201356" y="5329991"/>
            <a:ext cx="4233784" cy="307777"/>
          </a:xfrm>
          <a:prstGeom prst="rect">
            <a:avLst/>
          </a:prstGeom>
          <a:noFill/>
        </p:spPr>
        <p:txBody>
          <a:bodyPr wrap="square" rtlCol="0">
            <a:spAutoFit/>
          </a:bodyPr>
          <a:lstStyle/>
          <a:p>
            <a:r>
              <a:rPr lang="en-US" sz="1400" dirty="0">
                <a:latin typeface="Verdana" panose="020B0604030504040204" pitchFamily="34" charset="0"/>
                <a:ea typeface="Verdana" panose="020B0604030504040204" pitchFamily="34" charset="0"/>
                <a:cs typeface="Verdana" panose="020B0604030504040204" pitchFamily="34" charset="0"/>
              </a:rPr>
              <a:t>Also available in</a:t>
            </a:r>
          </a:p>
        </p:txBody>
      </p:sp>
    </p:spTree>
    <p:extLst>
      <p:ext uri="{BB962C8B-B14F-4D97-AF65-F5344CB8AC3E}">
        <p14:creationId xmlns:p14="http://schemas.microsoft.com/office/powerpoint/2010/main" val="3661360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7D7B7C2-2AAB-4297-9E6C-2239B9BC66AA}"/>
              </a:ext>
            </a:extLst>
          </p:cNvPr>
          <p:cNvSpPr txBox="1">
            <a:spLocks/>
          </p:cNvSpPr>
          <p:nvPr/>
        </p:nvSpPr>
        <p:spPr>
          <a:xfrm>
            <a:off x="838200" y="365124"/>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lumMod val="75000"/>
                    <a:lumOff val="25000"/>
                  </a:schemeClr>
                </a:solidFill>
                <a:latin typeface="Verdana" panose="020B0604030504040204" pitchFamily="34" charset="0"/>
                <a:ea typeface="+mj-ea"/>
                <a:cs typeface="+mj-cs"/>
              </a:defRPr>
            </a:lvl1pPr>
          </a:lstStyle>
          <a:p>
            <a:r>
              <a:rPr lang="en-US" dirty="0">
                <a:solidFill>
                  <a:srgbClr val="82287E"/>
                </a:solidFill>
                <a:ea typeface="Verdana" panose="020B0604030504040204" pitchFamily="34" charset="0"/>
                <a:cs typeface="Verdana" panose="020B0604030504040204" pitchFamily="34" charset="0"/>
              </a:rPr>
              <a:t>MENTABIOTICS  SUGAR FREE</a:t>
            </a:r>
            <a:br>
              <a:rPr lang="en-US" b="1" dirty="0">
                <a:solidFill>
                  <a:srgbClr val="402B56"/>
                </a:solidFill>
                <a:ea typeface="Verdana" panose="020B0604030504040204" pitchFamily="34" charset="0"/>
                <a:cs typeface="Verdana" panose="020B0604030504040204" pitchFamily="34" charset="0"/>
              </a:rPr>
            </a:br>
            <a:r>
              <a:rPr lang="en-US" sz="3600" b="1" dirty="0">
                <a:solidFill>
                  <a:srgbClr val="003C71"/>
                </a:solidFill>
                <a:ea typeface="Verdana" panose="020B0604030504040204" pitchFamily="34" charset="0"/>
                <a:cs typeface="Verdana" panose="020B0604030504040204" pitchFamily="34" charset="0"/>
              </a:rPr>
              <a:t>MW3™ Probiotic Proprietary Blend</a:t>
            </a:r>
            <a:endParaRPr lang="en-US" sz="3200" dirty="0">
              <a:solidFill>
                <a:srgbClr val="82287E"/>
              </a:solidFill>
              <a:ea typeface="Verdana" panose="020B0604030504040204" pitchFamily="34" charset="0"/>
              <a:cs typeface="Verdana" panose="020B0604030504040204" pitchFamily="34" charset="0"/>
            </a:endParaRPr>
          </a:p>
        </p:txBody>
      </p:sp>
      <p:sp>
        <p:nvSpPr>
          <p:cNvPr id="7" name="TextBox 6">
            <a:extLst>
              <a:ext uri="{FF2B5EF4-FFF2-40B4-BE49-F238E27FC236}">
                <a16:creationId xmlns:a16="http://schemas.microsoft.com/office/drawing/2014/main" id="{9D1A9752-7947-49ED-A884-F24CCB716299}"/>
              </a:ext>
            </a:extLst>
          </p:cNvPr>
          <p:cNvSpPr txBox="1"/>
          <p:nvPr/>
        </p:nvSpPr>
        <p:spPr>
          <a:xfrm>
            <a:off x="295275" y="6396832"/>
            <a:ext cx="3076078" cy="369332"/>
          </a:xfrm>
          <a:prstGeom prst="rect">
            <a:avLst/>
          </a:prstGeom>
          <a:noFill/>
          <a:ln>
            <a:solidFill>
              <a:srgbClr val="2B1054"/>
            </a:solidFill>
          </a:ln>
        </p:spPr>
        <p:txBody>
          <a:bodyPr wrap="square" rtlCol="0">
            <a:spAutoFit/>
          </a:bodyPr>
          <a:lstStyle/>
          <a:p>
            <a:r>
              <a:rPr lang="en-US" sz="600" dirty="0">
                <a:solidFill>
                  <a:srgbClr val="000000"/>
                </a:solidFill>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sp>
        <p:nvSpPr>
          <p:cNvPr id="19" name="Text Placeholder 18">
            <a:extLst>
              <a:ext uri="{FF2B5EF4-FFF2-40B4-BE49-F238E27FC236}">
                <a16:creationId xmlns:a16="http://schemas.microsoft.com/office/drawing/2014/main" id="{F87E36BD-1445-4EC4-AA83-FE43FDF85F96}"/>
              </a:ext>
            </a:extLst>
          </p:cNvPr>
          <p:cNvSpPr>
            <a:spLocks noGrp="1"/>
          </p:cNvSpPr>
          <p:nvPr>
            <p:ph type="body" sz="quarter" idx="11"/>
          </p:nvPr>
        </p:nvSpPr>
        <p:spPr>
          <a:xfrm>
            <a:off x="2280744" y="1767070"/>
            <a:ext cx="9073055" cy="4140903"/>
          </a:xfrm>
        </p:spPr>
        <p:txBody>
          <a:bodyPr>
            <a:normAutofit/>
          </a:bodyPr>
          <a:lstStyle/>
          <a:p>
            <a:pPr marL="0" indent="0">
              <a:buNone/>
            </a:pPr>
            <a:r>
              <a:rPr lang="en-US" sz="2000" dirty="0"/>
              <a:t>Our blend contains unique and specific probiotic strains targeted to enhance overall mental wellness.* </a:t>
            </a:r>
            <a:endParaRPr lang="en-US" sz="2000" u="sng" dirty="0"/>
          </a:p>
          <a:p>
            <a:pPr marL="0" indent="0">
              <a:buNone/>
            </a:pPr>
            <a:r>
              <a:rPr lang="en-US" sz="2000" u="sng" dirty="0"/>
              <a:t>MW3 Probiotic Strains: </a:t>
            </a:r>
            <a:endParaRPr lang="en-US" sz="2000" dirty="0"/>
          </a:p>
          <a:p>
            <a:r>
              <a:rPr lang="en-US" sz="2000" b="1" i="1" dirty="0">
                <a:solidFill>
                  <a:srgbClr val="003C71"/>
                </a:solidFill>
              </a:rPr>
              <a:t>Lactobacillus rhamnosus R0011 </a:t>
            </a:r>
            <a:r>
              <a:rPr lang="en-US" sz="2000" i="1" dirty="0"/>
              <a:t>—</a:t>
            </a:r>
            <a:r>
              <a:rPr lang="en-US" sz="2000" dirty="0"/>
              <a:t> </a:t>
            </a:r>
            <a:r>
              <a:rPr lang="en-US" sz="2000" b="1" dirty="0"/>
              <a:t>Reduces stress </a:t>
            </a:r>
            <a:r>
              <a:rPr lang="en-US" sz="2000" dirty="0"/>
              <a:t>by lowering cortisol exposure and improves GABA neurotransmission* </a:t>
            </a:r>
          </a:p>
          <a:p>
            <a:pPr marL="0" indent="0">
              <a:buNone/>
            </a:pPr>
            <a:endParaRPr lang="en-US" sz="2000" dirty="0"/>
          </a:p>
          <a:p>
            <a:r>
              <a:rPr lang="en-US" sz="2000" b="1" i="1" dirty="0">
                <a:solidFill>
                  <a:srgbClr val="003C71"/>
                </a:solidFill>
              </a:rPr>
              <a:t>Bifidobacterium longum R0175</a:t>
            </a:r>
            <a:r>
              <a:rPr lang="en-US" sz="2000" b="1" i="1" dirty="0"/>
              <a:t> </a:t>
            </a:r>
            <a:r>
              <a:rPr lang="en-US" sz="2000" i="1" dirty="0"/>
              <a:t>—</a:t>
            </a:r>
            <a:r>
              <a:rPr lang="en-US" sz="2000" dirty="0"/>
              <a:t> </a:t>
            </a:r>
            <a:r>
              <a:rPr lang="en-US" sz="2000" b="1" dirty="0"/>
              <a:t>Enhances calmness </a:t>
            </a:r>
            <a:r>
              <a:rPr lang="en-US" sz="2000" dirty="0"/>
              <a:t>by decreasing anxiety indices and improves cognitive function* </a:t>
            </a:r>
          </a:p>
          <a:p>
            <a:pPr marL="0" indent="0">
              <a:buNone/>
            </a:pPr>
            <a:endParaRPr lang="en-US" sz="2000" dirty="0"/>
          </a:p>
          <a:p>
            <a:r>
              <a:rPr lang="en-US" sz="2000" b="1" i="1" dirty="0">
                <a:solidFill>
                  <a:srgbClr val="003C71"/>
                </a:solidFill>
              </a:rPr>
              <a:t>Lactobacillus helveticus R0052</a:t>
            </a:r>
            <a:r>
              <a:rPr lang="en-US" sz="2000" b="1" i="1" dirty="0"/>
              <a:t> </a:t>
            </a:r>
            <a:r>
              <a:rPr lang="en-US" sz="2000" i="1" dirty="0"/>
              <a:t>—</a:t>
            </a:r>
            <a:r>
              <a:rPr lang="en-US" sz="2000" dirty="0"/>
              <a:t> </a:t>
            </a:r>
            <a:r>
              <a:rPr lang="en-US" sz="2000" b="1" dirty="0"/>
              <a:t>Improves mood </a:t>
            </a:r>
            <a:r>
              <a:rPr lang="en-US" sz="2000" dirty="0"/>
              <a:t>by decreasing neuro-inflammation and increasing serotonin* </a:t>
            </a:r>
          </a:p>
        </p:txBody>
      </p:sp>
      <p:pic>
        <p:nvPicPr>
          <p:cNvPr id="23" name="Picture 22">
            <a:extLst>
              <a:ext uri="{FF2B5EF4-FFF2-40B4-BE49-F238E27FC236}">
                <a16:creationId xmlns:a16="http://schemas.microsoft.com/office/drawing/2014/main" id="{3D022100-D930-4590-9C58-E0617E8E55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5744" y="1767070"/>
            <a:ext cx="1905000" cy="1905000"/>
          </a:xfrm>
          <a:prstGeom prst="rect">
            <a:avLst/>
          </a:prstGeom>
        </p:spPr>
      </p:pic>
      <p:sp>
        <p:nvSpPr>
          <p:cNvPr id="10" name="TextBox 9">
            <a:extLst>
              <a:ext uri="{FF2B5EF4-FFF2-40B4-BE49-F238E27FC236}">
                <a16:creationId xmlns:a16="http://schemas.microsoft.com/office/drawing/2014/main" id="{89633951-FF74-4F14-9C1C-CD2F5BF01B0E}"/>
              </a:ext>
            </a:extLst>
          </p:cNvPr>
          <p:cNvSpPr txBox="1"/>
          <p:nvPr/>
        </p:nvSpPr>
        <p:spPr>
          <a:xfrm>
            <a:off x="5139795" y="473686"/>
            <a:ext cx="359394" cy="307777"/>
          </a:xfrm>
          <a:prstGeom prst="rect">
            <a:avLst/>
          </a:prstGeom>
          <a:noFill/>
        </p:spPr>
        <p:txBody>
          <a:bodyPr wrap="none" rtlCol="0">
            <a:spAutoFit/>
          </a:bodyPr>
          <a:lstStyle/>
          <a:p>
            <a:r>
              <a:rPr lang="en-US" sz="1400" dirty="0">
                <a:solidFill>
                  <a:srgbClr val="82287E"/>
                </a:solidFill>
                <a:latin typeface="Verdana" panose="020B0604030504040204" pitchFamily="34" charset="0"/>
                <a:ea typeface="Verdana" panose="020B0604030504040204" pitchFamily="34" charset="0"/>
                <a:cs typeface="Verdana" panose="020B0604030504040204" pitchFamily="34" charset="0"/>
              </a:rPr>
              <a:t>™</a:t>
            </a:r>
          </a:p>
        </p:txBody>
      </p:sp>
    </p:spTree>
    <p:extLst>
      <p:ext uri="{BB962C8B-B14F-4D97-AF65-F5344CB8AC3E}">
        <p14:creationId xmlns:p14="http://schemas.microsoft.com/office/powerpoint/2010/main" val="39032719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BB87260-095A-4E15-8320-5D24D4A11E47}"/>
              </a:ext>
            </a:extLst>
          </p:cNvPr>
          <p:cNvSpPr txBox="1">
            <a:spLocks/>
          </p:cNvSpPr>
          <p:nvPr/>
        </p:nvSpPr>
        <p:spPr>
          <a:xfrm>
            <a:off x="838200" y="365124"/>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lumMod val="75000"/>
                    <a:lumOff val="25000"/>
                  </a:schemeClr>
                </a:solidFill>
                <a:latin typeface="Verdana" panose="020B0604030504040204" pitchFamily="34" charset="0"/>
                <a:ea typeface="+mj-ea"/>
                <a:cs typeface="+mj-cs"/>
              </a:defRPr>
            </a:lvl1pPr>
          </a:lstStyle>
          <a:p>
            <a:r>
              <a:rPr lang="en-US" dirty="0">
                <a:solidFill>
                  <a:srgbClr val="82287E"/>
                </a:solidFill>
                <a:ea typeface="Verdana" panose="020B0604030504040204" pitchFamily="34" charset="0"/>
                <a:cs typeface="Verdana" panose="020B0604030504040204" pitchFamily="34" charset="0"/>
              </a:rPr>
              <a:t>MENTABIOTICS  SUGAR FREE</a:t>
            </a:r>
            <a:br>
              <a:rPr lang="en-US" b="1" dirty="0">
                <a:solidFill>
                  <a:srgbClr val="402B56"/>
                </a:solidFill>
                <a:ea typeface="Verdana" panose="020B0604030504040204" pitchFamily="34" charset="0"/>
                <a:cs typeface="Verdana" panose="020B0604030504040204" pitchFamily="34" charset="0"/>
              </a:rPr>
            </a:br>
            <a:r>
              <a:rPr lang="en-US" sz="3600" b="1" dirty="0">
                <a:solidFill>
                  <a:srgbClr val="3F2A56"/>
                </a:solidFill>
                <a:ea typeface="Verdana" panose="020B0604030504040204" pitchFamily="34" charset="0"/>
                <a:cs typeface="Verdana" panose="020B0604030504040204" pitchFamily="34" charset="0"/>
              </a:rPr>
              <a:t>MW3™ Prebiotic Proprietary Blend</a:t>
            </a:r>
            <a:endParaRPr lang="en-US" sz="3200" dirty="0">
              <a:solidFill>
                <a:srgbClr val="82287E"/>
              </a:solidFill>
              <a:ea typeface="Verdana" panose="020B0604030504040204" pitchFamily="34" charset="0"/>
              <a:cs typeface="Verdana" panose="020B0604030504040204" pitchFamily="34" charset="0"/>
            </a:endParaRPr>
          </a:p>
        </p:txBody>
      </p:sp>
      <p:pic>
        <p:nvPicPr>
          <p:cNvPr id="4" name="Picture 3" descr="A close up of a logo&#10;&#10;Description generated with very high confidence">
            <a:extLst>
              <a:ext uri="{FF2B5EF4-FFF2-40B4-BE49-F238E27FC236}">
                <a16:creationId xmlns:a16="http://schemas.microsoft.com/office/drawing/2014/main" id="{A5172C5C-FBBC-4872-8DEC-006FC7BC79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5744" y="1769542"/>
            <a:ext cx="1905000" cy="1905000"/>
          </a:xfrm>
          <a:prstGeom prst="rect">
            <a:avLst/>
          </a:prstGeom>
        </p:spPr>
      </p:pic>
      <p:sp>
        <p:nvSpPr>
          <p:cNvPr id="7" name="TextBox 6">
            <a:extLst>
              <a:ext uri="{FF2B5EF4-FFF2-40B4-BE49-F238E27FC236}">
                <a16:creationId xmlns:a16="http://schemas.microsoft.com/office/drawing/2014/main" id="{9D1A9752-7947-49ED-A884-F24CCB716299}"/>
              </a:ext>
            </a:extLst>
          </p:cNvPr>
          <p:cNvSpPr txBox="1"/>
          <p:nvPr/>
        </p:nvSpPr>
        <p:spPr>
          <a:xfrm>
            <a:off x="295275" y="6396832"/>
            <a:ext cx="3076078" cy="369332"/>
          </a:xfrm>
          <a:prstGeom prst="rect">
            <a:avLst/>
          </a:prstGeom>
          <a:noFill/>
          <a:ln>
            <a:solidFill>
              <a:srgbClr val="2B1054"/>
            </a:solidFill>
          </a:ln>
        </p:spPr>
        <p:txBody>
          <a:bodyPr wrap="square" rtlCol="0">
            <a:spAutoFit/>
          </a:bodyPr>
          <a:lstStyle/>
          <a:p>
            <a:r>
              <a:rPr lang="en-US" sz="600" dirty="0">
                <a:solidFill>
                  <a:srgbClr val="000000"/>
                </a:solidFill>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sp>
        <p:nvSpPr>
          <p:cNvPr id="19" name="Text Placeholder 18">
            <a:extLst>
              <a:ext uri="{FF2B5EF4-FFF2-40B4-BE49-F238E27FC236}">
                <a16:creationId xmlns:a16="http://schemas.microsoft.com/office/drawing/2014/main" id="{F87E36BD-1445-4EC4-AA83-FE43FDF85F96}"/>
              </a:ext>
            </a:extLst>
          </p:cNvPr>
          <p:cNvSpPr>
            <a:spLocks noGrp="1"/>
          </p:cNvSpPr>
          <p:nvPr>
            <p:ph type="body" sz="quarter" idx="11"/>
          </p:nvPr>
        </p:nvSpPr>
        <p:spPr>
          <a:xfrm>
            <a:off x="2280744" y="1769542"/>
            <a:ext cx="9073055" cy="4627290"/>
          </a:xfrm>
        </p:spPr>
        <p:txBody>
          <a:bodyPr>
            <a:noAutofit/>
          </a:bodyPr>
          <a:lstStyle/>
          <a:p>
            <a:pPr marL="0" indent="0">
              <a:buNone/>
            </a:pPr>
            <a:r>
              <a:rPr lang="en-US" sz="2000" dirty="0"/>
              <a:t>Our MW3 Prebiotic Proprietary Blend provides optimal gut support by feeding the specific mental wellness probiotic strains found in our MW3 Probiotic Proprietary Blend.* </a:t>
            </a:r>
          </a:p>
          <a:p>
            <a:pPr marL="0" indent="0">
              <a:buNone/>
            </a:pPr>
            <a:r>
              <a:rPr lang="en-US" sz="2000" u="sng" dirty="0"/>
              <a:t>MW3 Prebiotic Fibers: </a:t>
            </a:r>
            <a:endParaRPr lang="en-US" dirty="0"/>
          </a:p>
          <a:p>
            <a:r>
              <a:rPr lang="en-US" sz="1800" b="1" dirty="0">
                <a:solidFill>
                  <a:srgbClr val="822D7E"/>
                </a:solidFill>
              </a:rPr>
              <a:t>IsoFiber™ </a:t>
            </a:r>
            <a:r>
              <a:rPr lang="en-US" sz="1800" dirty="0"/>
              <a:t>(Iso-Malto-Oligosaccharides) — Contains a combination of naturally occurring prebiotic plant fibers that are clinically shown to improve the growth of specific probiotic strains featured in Kids FundaMentals™ and now MentaBiotics™ Sugar Free! </a:t>
            </a:r>
          </a:p>
          <a:p>
            <a:r>
              <a:rPr lang="en-US" sz="1800" b="1" dirty="0">
                <a:solidFill>
                  <a:srgbClr val="822D7E"/>
                </a:solidFill>
              </a:rPr>
              <a:t>Bimuno</a:t>
            </a:r>
            <a:r>
              <a:rPr lang="en-US" sz="1800" b="1" baseline="30000" dirty="0">
                <a:solidFill>
                  <a:srgbClr val="822D7E"/>
                </a:solidFill>
              </a:rPr>
              <a:t>®</a:t>
            </a:r>
            <a:r>
              <a:rPr lang="en-US" sz="1800" b="1" dirty="0">
                <a:solidFill>
                  <a:srgbClr val="822D7E"/>
                </a:solidFill>
              </a:rPr>
              <a:t> </a:t>
            </a:r>
            <a:r>
              <a:rPr lang="en-US" sz="1800" dirty="0"/>
              <a:t>(Galacto-Oligo-Saccharides) — Resets and increases friendly gut bacteria, maintains immune health, controls inflammation in the body and supports microbiome balance. Is highly effective and a natural way of increasing preferred bacteria in the gut. Plays an important role in feeding Bifidobacteria probiotic strains.* </a:t>
            </a:r>
            <a:endParaRPr lang="en-US" dirty="0"/>
          </a:p>
          <a:p>
            <a:r>
              <a:rPr lang="en-US" sz="1800" b="1" dirty="0">
                <a:solidFill>
                  <a:srgbClr val="822D7E"/>
                </a:solidFill>
              </a:rPr>
              <a:t>SunFiber</a:t>
            </a:r>
            <a:r>
              <a:rPr lang="en-US" sz="1800" b="1" baseline="30000" dirty="0">
                <a:solidFill>
                  <a:srgbClr val="822D7E"/>
                </a:solidFill>
              </a:rPr>
              <a:t>®</a:t>
            </a:r>
            <a:r>
              <a:rPr lang="en-US" sz="1800" b="1" dirty="0">
                <a:solidFill>
                  <a:srgbClr val="822D7E"/>
                </a:solidFill>
              </a:rPr>
              <a:t> </a:t>
            </a:r>
            <a:r>
              <a:rPr lang="en-US" sz="1800" dirty="0"/>
              <a:t>(Galactomannan Fiber) — Helps improve the growth and vitality of beneficial bacteria, including Bifidobacteria and Lactobacillus.* </a:t>
            </a:r>
          </a:p>
        </p:txBody>
      </p:sp>
      <p:sp>
        <p:nvSpPr>
          <p:cNvPr id="9" name="TextBox 8">
            <a:extLst>
              <a:ext uri="{FF2B5EF4-FFF2-40B4-BE49-F238E27FC236}">
                <a16:creationId xmlns:a16="http://schemas.microsoft.com/office/drawing/2014/main" id="{CD9D1499-D4F2-42EE-9DA2-7B79B49B68C5}"/>
              </a:ext>
            </a:extLst>
          </p:cNvPr>
          <p:cNvSpPr txBox="1"/>
          <p:nvPr/>
        </p:nvSpPr>
        <p:spPr>
          <a:xfrm>
            <a:off x="5139795" y="473686"/>
            <a:ext cx="359394" cy="307777"/>
          </a:xfrm>
          <a:prstGeom prst="rect">
            <a:avLst/>
          </a:prstGeom>
          <a:noFill/>
        </p:spPr>
        <p:txBody>
          <a:bodyPr wrap="none" rtlCol="0">
            <a:spAutoFit/>
          </a:bodyPr>
          <a:lstStyle/>
          <a:p>
            <a:r>
              <a:rPr lang="en-US" sz="1400" dirty="0">
                <a:solidFill>
                  <a:srgbClr val="82287E"/>
                </a:solidFill>
                <a:latin typeface="Verdana" panose="020B0604030504040204" pitchFamily="34" charset="0"/>
                <a:ea typeface="Verdana" panose="020B0604030504040204" pitchFamily="34" charset="0"/>
                <a:cs typeface="Verdana" panose="020B0604030504040204" pitchFamily="34" charset="0"/>
              </a:rPr>
              <a:t>™</a:t>
            </a:r>
          </a:p>
        </p:txBody>
      </p:sp>
    </p:spTree>
    <p:extLst>
      <p:ext uri="{BB962C8B-B14F-4D97-AF65-F5344CB8AC3E}">
        <p14:creationId xmlns:p14="http://schemas.microsoft.com/office/powerpoint/2010/main" val="2898649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D1A9752-7947-49ED-A884-F24CCB716299}"/>
              </a:ext>
            </a:extLst>
          </p:cNvPr>
          <p:cNvSpPr txBox="1"/>
          <p:nvPr/>
        </p:nvSpPr>
        <p:spPr>
          <a:xfrm>
            <a:off x="295275" y="6396832"/>
            <a:ext cx="3076078" cy="369332"/>
          </a:xfrm>
          <a:prstGeom prst="rect">
            <a:avLst/>
          </a:prstGeom>
          <a:noFill/>
          <a:ln>
            <a:solidFill>
              <a:srgbClr val="2B1054"/>
            </a:solidFill>
          </a:ln>
        </p:spPr>
        <p:txBody>
          <a:bodyPr wrap="square" rtlCol="0">
            <a:spAutoFit/>
          </a:bodyPr>
          <a:lstStyle/>
          <a:p>
            <a:r>
              <a:rPr lang="en-US" sz="600" dirty="0">
                <a:solidFill>
                  <a:srgbClr val="000000"/>
                </a:solidFill>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pic>
        <p:nvPicPr>
          <p:cNvPr id="4" name="Picture 3" descr="A screenshot of a cell phone&#10;&#10;Description generated with high confidence">
            <a:extLst>
              <a:ext uri="{FF2B5EF4-FFF2-40B4-BE49-F238E27FC236}">
                <a16:creationId xmlns:a16="http://schemas.microsoft.com/office/drawing/2014/main" id="{E5B9B2E3-861A-4EF6-8593-2A945F2EBB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6762" y="1843485"/>
            <a:ext cx="10658475" cy="4400550"/>
          </a:xfrm>
          <a:prstGeom prst="rect">
            <a:avLst/>
          </a:prstGeom>
        </p:spPr>
      </p:pic>
      <p:sp>
        <p:nvSpPr>
          <p:cNvPr id="10" name="Title 1">
            <a:extLst>
              <a:ext uri="{FF2B5EF4-FFF2-40B4-BE49-F238E27FC236}">
                <a16:creationId xmlns:a16="http://schemas.microsoft.com/office/drawing/2014/main" id="{E1170B62-60D2-4164-970C-437364E523D3}"/>
              </a:ext>
            </a:extLst>
          </p:cNvPr>
          <p:cNvSpPr txBox="1">
            <a:spLocks/>
          </p:cNvSpPr>
          <p:nvPr/>
        </p:nvSpPr>
        <p:spPr>
          <a:xfrm>
            <a:off x="838200" y="365124"/>
            <a:ext cx="10515600" cy="1325563"/>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lumMod val="75000"/>
                    <a:lumOff val="25000"/>
                  </a:schemeClr>
                </a:solidFill>
                <a:latin typeface="Verdana" panose="020B0604030504040204" pitchFamily="34" charset="0"/>
                <a:ea typeface="+mj-ea"/>
                <a:cs typeface="+mj-cs"/>
              </a:defRPr>
            </a:lvl1pPr>
          </a:lstStyle>
          <a:p>
            <a:r>
              <a:rPr lang="en-US" dirty="0">
                <a:solidFill>
                  <a:srgbClr val="82287E"/>
                </a:solidFill>
                <a:ea typeface="Verdana" panose="020B0604030504040204" pitchFamily="34" charset="0"/>
                <a:cs typeface="Verdana" panose="020B0604030504040204" pitchFamily="34" charset="0"/>
              </a:rPr>
              <a:t>MENTABIOTICS  SUGAR FREE</a:t>
            </a:r>
            <a:br>
              <a:rPr lang="en-US" b="1" dirty="0">
                <a:solidFill>
                  <a:srgbClr val="402B56"/>
                </a:solidFill>
                <a:ea typeface="Verdana" panose="020B0604030504040204" pitchFamily="34" charset="0"/>
                <a:cs typeface="Verdana" panose="020B0604030504040204" pitchFamily="34" charset="0"/>
              </a:rPr>
            </a:br>
            <a:r>
              <a:rPr lang="en-US" sz="3500" b="1" dirty="0">
                <a:solidFill>
                  <a:srgbClr val="3F2A56"/>
                </a:solidFill>
                <a:ea typeface="Verdana" panose="020B0604030504040204" pitchFamily="34" charset="0"/>
                <a:cs typeface="Verdana" panose="020B0604030504040204" pitchFamily="34" charset="0"/>
              </a:rPr>
              <a:t>MW3</a:t>
            </a:r>
            <a:r>
              <a:rPr lang="en-US" sz="3500" b="1" dirty="0">
                <a:solidFill>
                  <a:srgbClr val="402B56"/>
                </a:solidFill>
                <a:ea typeface="Verdana" panose="020B0604030504040204" pitchFamily="34" charset="0"/>
                <a:cs typeface="Verdana" panose="020B0604030504040204" pitchFamily="34" charset="0"/>
              </a:rPr>
              <a:t>™</a:t>
            </a:r>
            <a:r>
              <a:rPr lang="en-US" sz="3500" b="1" dirty="0">
                <a:solidFill>
                  <a:srgbClr val="3F2A56"/>
                </a:solidFill>
                <a:ea typeface="Verdana" panose="020B0604030504040204" pitchFamily="34" charset="0"/>
                <a:cs typeface="Verdana" panose="020B0604030504040204" pitchFamily="34" charset="0"/>
              </a:rPr>
              <a:t> Prebiotic/Probiotic Proprietary Blend</a:t>
            </a:r>
            <a:endParaRPr lang="en-US" sz="3200" dirty="0">
              <a:solidFill>
                <a:srgbClr val="82287E"/>
              </a:solidFill>
              <a:ea typeface="Verdana" panose="020B0604030504040204" pitchFamily="34" charset="0"/>
              <a:cs typeface="Verdana" panose="020B0604030504040204" pitchFamily="34" charset="0"/>
            </a:endParaRPr>
          </a:p>
        </p:txBody>
      </p:sp>
      <p:sp>
        <p:nvSpPr>
          <p:cNvPr id="11" name="TextBox 10">
            <a:extLst>
              <a:ext uri="{FF2B5EF4-FFF2-40B4-BE49-F238E27FC236}">
                <a16:creationId xmlns:a16="http://schemas.microsoft.com/office/drawing/2014/main" id="{F4FB6477-3FCA-4D03-8FE0-C7E4C2B2D429}"/>
              </a:ext>
            </a:extLst>
          </p:cNvPr>
          <p:cNvSpPr txBox="1"/>
          <p:nvPr/>
        </p:nvSpPr>
        <p:spPr>
          <a:xfrm>
            <a:off x="5139795" y="473686"/>
            <a:ext cx="359394" cy="307777"/>
          </a:xfrm>
          <a:prstGeom prst="rect">
            <a:avLst/>
          </a:prstGeom>
          <a:noFill/>
        </p:spPr>
        <p:txBody>
          <a:bodyPr wrap="none" rtlCol="0">
            <a:spAutoFit/>
          </a:bodyPr>
          <a:lstStyle/>
          <a:p>
            <a:r>
              <a:rPr lang="en-US" sz="1400" dirty="0">
                <a:solidFill>
                  <a:srgbClr val="82287E"/>
                </a:solidFill>
                <a:latin typeface="Verdana" panose="020B0604030504040204" pitchFamily="34" charset="0"/>
                <a:ea typeface="Verdana" panose="020B0604030504040204" pitchFamily="34" charset="0"/>
                <a:cs typeface="Verdana" panose="020B0604030504040204" pitchFamily="34" charset="0"/>
              </a:rPr>
              <a:t>™</a:t>
            </a:r>
          </a:p>
        </p:txBody>
      </p:sp>
    </p:spTree>
    <p:extLst>
      <p:ext uri="{BB962C8B-B14F-4D97-AF65-F5344CB8AC3E}">
        <p14:creationId xmlns:p14="http://schemas.microsoft.com/office/powerpoint/2010/main" val="12090457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b="1" dirty="0">
                <a:solidFill>
                  <a:srgbClr val="402B56"/>
                </a:solidFill>
                <a:latin typeface="Verdana" panose="020B0604030504040204" pitchFamily="34" charset="0"/>
                <a:ea typeface="Verdana" panose="020B0604030504040204" pitchFamily="34" charset="0"/>
                <a:cs typeface="Verdana" panose="020B0604030504040204" pitchFamily="34" charset="0"/>
              </a:rPr>
              <a:t>GBX+ Proprietary Blend…</a:t>
            </a:r>
            <a:br>
              <a:rPr lang="en-US" sz="4800" dirty="0">
                <a:latin typeface="Verdana" panose="020B0604030504040204" pitchFamily="34" charset="0"/>
                <a:ea typeface="Verdana" panose="020B0604030504040204" pitchFamily="34" charset="0"/>
                <a:cs typeface="Verdana" panose="020B0604030504040204" pitchFamily="34" charset="0"/>
              </a:rPr>
            </a:br>
            <a:r>
              <a:rPr lang="en-US" sz="3600" dirty="0">
                <a:solidFill>
                  <a:srgbClr val="82287E"/>
                </a:solidFill>
                <a:latin typeface="Verdana" panose="020B0604030504040204" pitchFamily="34" charset="0"/>
                <a:ea typeface="Verdana" panose="020B0604030504040204" pitchFamily="34" charset="0"/>
                <a:cs typeface="Verdana" panose="020B0604030504040204" pitchFamily="34" charset="0"/>
              </a:rPr>
              <a:t>Patent Pending and Exclusive to Amare</a:t>
            </a:r>
          </a:p>
        </p:txBody>
      </p:sp>
      <p:sp>
        <p:nvSpPr>
          <p:cNvPr id="3" name="Text Placeholder 2"/>
          <p:cNvSpPr>
            <a:spLocks noGrp="1"/>
          </p:cNvSpPr>
          <p:nvPr>
            <p:ph type="body" sz="quarter" idx="11"/>
          </p:nvPr>
        </p:nvSpPr>
        <p:spPr>
          <a:xfrm>
            <a:off x="3371353" y="2066229"/>
            <a:ext cx="7696200" cy="1026595"/>
          </a:xfrm>
        </p:spPr>
        <p:txBody>
          <a:bodyPr vert="horz" lIns="91440" tIns="45720" rIns="91440" bIns="45720" rtlCol="0" anchor="t">
            <a:noAutofit/>
          </a:bodyPr>
          <a:lstStyle/>
          <a:p>
            <a:pPr marL="0" indent="0">
              <a:buNone/>
            </a:pPr>
            <a:r>
              <a:rPr lang="en-US" sz="2400" b="1" i="1"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Applephenon: Asian Apple Fruit extract</a:t>
            </a:r>
            <a:br>
              <a:rPr lang="en-US" sz="3200" dirty="0">
                <a:solidFill>
                  <a:schemeClr val="tx1"/>
                </a:solidFill>
                <a:latin typeface="Verdana" panose="020B0604030504040204" pitchFamily="34" charset="0"/>
                <a:ea typeface="Verdana" panose="020B0604030504040204" pitchFamily="34" charset="0"/>
                <a:cs typeface="Verdana" panose="020B0604030504040204" pitchFamily="34" charset="0"/>
              </a:rPr>
            </a:br>
            <a:r>
              <a:rPr lang="en-US" sz="20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Supports gut health, immune function, &amp; inflammatory balance*</a:t>
            </a:r>
          </a:p>
          <a:p>
            <a:pPr marL="0" indent="0">
              <a:buNone/>
            </a:pPr>
            <a:endParaRPr lang="en-US" sz="1800" b="1" i="1"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endParaRPr>
          </a:p>
        </p:txBody>
      </p:sp>
      <p:sp>
        <p:nvSpPr>
          <p:cNvPr id="16" name="Text Placeholder 2">
            <a:extLst>
              <a:ext uri="{FF2B5EF4-FFF2-40B4-BE49-F238E27FC236}">
                <a16:creationId xmlns:a16="http://schemas.microsoft.com/office/drawing/2014/main" id="{6FB49662-C2EA-40BD-8774-EA26BF3BAA64}"/>
              </a:ext>
            </a:extLst>
          </p:cNvPr>
          <p:cNvSpPr txBox="1">
            <a:spLocks/>
          </p:cNvSpPr>
          <p:nvPr/>
        </p:nvSpPr>
        <p:spPr>
          <a:xfrm>
            <a:off x="3371353" y="3555462"/>
            <a:ext cx="7696200" cy="1026595"/>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50000"/>
                    <a:lumOff val="50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50000"/>
                    <a:lumOff val="50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50000"/>
                    <a:lumOff val="50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50000"/>
                    <a:lumOff val="50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50000"/>
                    <a:lumOff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400" b="1" i="1" dirty="0">
                <a:solidFill>
                  <a:srgbClr val="000000">
                    <a:lumMod val="75000"/>
                    <a:lumOff val="25000"/>
                  </a:srgbClr>
                </a:solidFill>
                <a:latin typeface="Verdana" panose="020B0604030504040204" pitchFamily="34" charset="0"/>
                <a:ea typeface="Verdana" panose="020B0604030504040204" pitchFamily="34" charset="0"/>
                <a:cs typeface="Verdana" panose="020B0604030504040204" pitchFamily="34" charset="0"/>
              </a:rPr>
              <a:t>Enovita: French Grape Seed extract</a:t>
            </a:r>
            <a:br>
              <a:rPr lang="en-US" sz="3200" dirty="0">
                <a:solidFill>
                  <a:srgbClr val="000000"/>
                </a:solidFill>
                <a:latin typeface="Verdana" panose="020B0604030504040204" pitchFamily="34" charset="0"/>
                <a:ea typeface="Verdana" panose="020B0604030504040204" pitchFamily="34" charset="0"/>
                <a:cs typeface="Verdana" panose="020B0604030504040204" pitchFamily="34" charset="0"/>
              </a:rPr>
            </a:br>
            <a:r>
              <a:rPr lang="en-US" sz="2000" dirty="0">
                <a:solidFill>
                  <a:srgbClr val="000000">
                    <a:lumMod val="75000"/>
                    <a:lumOff val="25000"/>
                  </a:srgbClr>
                </a:solidFill>
                <a:latin typeface="Verdana" panose="020B0604030504040204" pitchFamily="34" charset="0"/>
                <a:ea typeface="Verdana" panose="020B0604030504040204" pitchFamily="34" charset="0"/>
                <a:cs typeface="Verdana" panose="020B0604030504040204" pitchFamily="34" charset="0"/>
              </a:rPr>
              <a:t>Enhances blood flow, cardiovascular tone, &amp; cellular defenses*</a:t>
            </a:r>
          </a:p>
        </p:txBody>
      </p:sp>
      <p:sp>
        <p:nvSpPr>
          <p:cNvPr id="17" name="Text Placeholder 2">
            <a:extLst>
              <a:ext uri="{FF2B5EF4-FFF2-40B4-BE49-F238E27FC236}">
                <a16:creationId xmlns:a16="http://schemas.microsoft.com/office/drawing/2014/main" id="{C8CA0DE9-A252-4DA7-999A-641B131DD36B}"/>
              </a:ext>
            </a:extLst>
          </p:cNvPr>
          <p:cNvSpPr txBox="1">
            <a:spLocks/>
          </p:cNvSpPr>
          <p:nvPr/>
        </p:nvSpPr>
        <p:spPr>
          <a:xfrm>
            <a:off x="3371353" y="5096579"/>
            <a:ext cx="7696200" cy="1026595"/>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50000"/>
                    <a:lumOff val="50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50000"/>
                    <a:lumOff val="50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50000"/>
                    <a:lumOff val="50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50000"/>
                    <a:lumOff val="50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50000"/>
                    <a:lumOff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400" b="1" i="1" dirty="0">
                <a:solidFill>
                  <a:srgbClr val="000000">
                    <a:lumMod val="75000"/>
                    <a:lumOff val="25000"/>
                  </a:srgbClr>
                </a:solidFill>
                <a:latin typeface="Verdana" panose="020B0604030504040204" pitchFamily="34" charset="0"/>
                <a:ea typeface="Verdana" panose="020B0604030504040204" pitchFamily="34" charset="0"/>
                <a:cs typeface="Verdana" panose="020B0604030504040204" pitchFamily="34" charset="0"/>
              </a:rPr>
              <a:t>Enzogenol: New Zealand Pine Bark extract</a:t>
            </a:r>
            <a:br>
              <a:rPr lang="en-US" sz="3200" dirty="0">
                <a:solidFill>
                  <a:srgbClr val="000000"/>
                </a:solidFill>
                <a:latin typeface="Verdana" panose="020B0604030504040204" pitchFamily="34" charset="0"/>
                <a:ea typeface="Verdana" panose="020B0604030504040204" pitchFamily="34" charset="0"/>
                <a:cs typeface="Verdana" panose="020B0604030504040204" pitchFamily="34" charset="0"/>
              </a:rPr>
            </a:br>
            <a:r>
              <a:rPr lang="en-US" sz="2000" dirty="0">
                <a:solidFill>
                  <a:srgbClr val="000000">
                    <a:lumMod val="75000"/>
                    <a:lumOff val="25000"/>
                  </a:srgbClr>
                </a:solidFill>
                <a:latin typeface="Verdana" panose="020B0604030504040204" pitchFamily="34" charset="0"/>
                <a:ea typeface="Verdana" panose="020B0604030504040204" pitchFamily="34" charset="0"/>
                <a:cs typeface="Verdana" panose="020B0604030504040204" pitchFamily="34" charset="0"/>
              </a:rPr>
              <a:t>Improves neurotransmitter balance, mental focus, &amp; psychological vigor*</a:t>
            </a:r>
            <a:endParaRPr lang="en-US" sz="2000" b="1" i="1" dirty="0">
              <a:solidFill>
                <a:srgbClr val="000000">
                  <a:lumMod val="75000"/>
                  <a:lumOff val="25000"/>
                </a:srgbClr>
              </a:solidFill>
              <a:latin typeface="Verdana" panose="020B0604030504040204" pitchFamily="34" charset="0"/>
              <a:ea typeface="Verdana" panose="020B0604030504040204" pitchFamily="34" charset="0"/>
              <a:cs typeface="Verdana" panose="020B0604030504040204" pitchFamily="34" charset="0"/>
            </a:endParaRPr>
          </a:p>
        </p:txBody>
      </p:sp>
      <p:pic>
        <p:nvPicPr>
          <p:cNvPr id="8" name="Picture 7">
            <a:extLst>
              <a:ext uri="{FF2B5EF4-FFF2-40B4-BE49-F238E27FC236}">
                <a16:creationId xmlns:a16="http://schemas.microsoft.com/office/drawing/2014/main" id="{042F63EF-51FB-4EC1-97A1-89AEE6AC493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577340" y="1848007"/>
            <a:ext cx="1463040" cy="1463040"/>
          </a:xfrm>
          <a:prstGeom prst="rect">
            <a:avLst/>
          </a:prstGeom>
        </p:spPr>
      </p:pic>
      <p:pic>
        <p:nvPicPr>
          <p:cNvPr id="10" name="Picture 9">
            <a:extLst>
              <a:ext uri="{FF2B5EF4-FFF2-40B4-BE49-F238E27FC236}">
                <a16:creationId xmlns:a16="http://schemas.microsoft.com/office/drawing/2014/main" id="{5D3E2E80-FABC-4EE4-8AE6-4C7C509821E7}"/>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575675" y="3337240"/>
            <a:ext cx="1463040" cy="1463040"/>
          </a:xfrm>
          <a:prstGeom prst="rect">
            <a:avLst/>
          </a:prstGeom>
        </p:spPr>
      </p:pic>
      <p:pic>
        <p:nvPicPr>
          <p:cNvPr id="13" name="Picture 12">
            <a:extLst>
              <a:ext uri="{FF2B5EF4-FFF2-40B4-BE49-F238E27FC236}">
                <a16:creationId xmlns:a16="http://schemas.microsoft.com/office/drawing/2014/main" id="{06AE23D8-60AE-4949-9235-B67627253DFA}"/>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575675" y="4878357"/>
            <a:ext cx="1463040" cy="1463040"/>
          </a:xfrm>
          <a:prstGeom prst="rect">
            <a:avLst/>
          </a:prstGeom>
        </p:spPr>
      </p:pic>
      <p:sp>
        <p:nvSpPr>
          <p:cNvPr id="11" name="TextBox 10">
            <a:extLst>
              <a:ext uri="{FF2B5EF4-FFF2-40B4-BE49-F238E27FC236}">
                <a16:creationId xmlns:a16="http://schemas.microsoft.com/office/drawing/2014/main" id="{83C7DFE8-5C44-4B41-85C5-25FF6A2B4B57}"/>
              </a:ext>
            </a:extLst>
          </p:cNvPr>
          <p:cNvSpPr txBox="1"/>
          <p:nvPr/>
        </p:nvSpPr>
        <p:spPr>
          <a:xfrm>
            <a:off x="295275" y="6396832"/>
            <a:ext cx="3076078" cy="369332"/>
          </a:xfrm>
          <a:prstGeom prst="rect">
            <a:avLst/>
          </a:prstGeom>
          <a:noFill/>
          <a:ln>
            <a:solidFill>
              <a:srgbClr val="2B1054"/>
            </a:solidFill>
          </a:ln>
        </p:spPr>
        <p:txBody>
          <a:bodyPr wrap="square" rtlCol="0">
            <a:spAutoFit/>
          </a:bodyPr>
          <a:lstStyle/>
          <a:p>
            <a:r>
              <a:rPr lang="en-US" sz="600" dirty="0">
                <a:solidFill>
                  <a:srgbClr val="000000"/>
                </a:solidFill>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spTree>
    <p:extLst>
      <p:ext uri="{BB962C8B-B14F-4D97-AF65-F5344CB8AC3E}">
        <p14:creationId xmlns:p14="http://schemas.microsoft.com/office/powerpoint/2010/main" val="3288306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CA69336-013C-4CB1-B3B4-10F20606DE3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8416605" y="2042921"/>
            <a:ext cx="1529380" cy="3108960"/>
          </a:xfrm>
          <a:prstGeom prst="rect">
            <a:avLst/>
          </a:prstGeom>
        </p:spPr>
      </p:pic>
      <p:sp>
        <p:nvSpPr>
          <p:cNvPr id="18" name="Rectangle 17">
            <a:extLst>
              <a:ext uri="{FF2B5EF4-FFF2-40B4-BE49-F238E27FC236}">
                <a16:creationId xmlns:a16="http://schemas.microsoft.com/office/drawing/2014/main" id="{B5E9DB3A-6864-4161-811A-8D9A1288529E}"/>
              </a:ext>
            </a:extLst>
          </p:cNvPr>
          <p:cNvSpPr/>
          <p:nvPr/>
        </p:nvSpPr>
        <p:spPr>
          <a:xfrm>
            <a:off x="721521" y="2940249"/>
            <a:ext cx="4582519" cy="2308324"/>
          </a:xfrm>
          <a:prstGeom prst="rect">
            <a:avLst/>
          </a:prstGeom>
        </p:spPr>
        <p:txBody>
          <a:bodyPr wrap="square" anchor="t">
            <a:spAutoFit/>
          </a:bodyPr>
          <a:lstStyle/>
          <a:p>
            <a:pPr algn="ctr"/>
            <a:r>
              <a:rPr lang="en-US" sz="2400" dirty="0">
                <a:solidFill>
                  <a:srgbClr val="3F2A56"/>
                </a:solidFill>
                <a:latin typeface="Verdana" panose="020B0604030504040204" pitchFamily="34" charset="0"/>
                <a:ea typeface="Verdana" panose="020B0604030504040204" pitchFamily="34" charset="0"/>
                <a:cs typeface="Verdana" panose="020B0604030504040204" pitchFamily="34" charset="0"/>
              </a:rPr>
              <a:t>Supercharge your brain with key phytonutrients clinically shown to support focus, mental sharpness, clarity, creativity, and cognitive functioning.*</a:t>
            </a:r>
          </a:p>
        </p:txBody>
      </p:sp>
      <p:sp>
        <p:nvSpPr>
          <p:cNvPr id="23" name="Rectangle: Rounded Corners 22">
            <a:extLst>
              <a:ext uri="{FF2B5EF4-FFF2-40B4-BE49-F238E27FC236}">
                <a16:creationId xmlns:a16="http://schemas.microsoft.com/office/drawing/2014/main" id="{F0296A8A-0B30-49CB-847C-4CFD6CEC82BF}"/>
              </a:ext>
            </a:extLst>
          </p:cNvPr>
          <p:cNvSpPr/>
          <p:nvPr/>
        </p:nvSpPr>
        <p:spPr>
          <a:xfrm>
            <a:off x="7324660" y="4829175"/>
            <a:ext cx="3549715" cy="1177925"/>
          </a:xfrm>
          <a:prstGeom prst="roundRect">
            <a:avLst/>
          </a:prstGeom>
          <a:noFill/>
          <a:ln w="38100">
            <a:solidFill>
              <a:srgbClr val="822E7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Verdana" panose="020B0604030504040204" pitchFamily="34" charset="0"/>
            </a:endParaRPr>
          </a:p>
        </p:txBody>
      </p:sp>
      <p:sp>
        <p:nvSpPr>
          <p:cNvPr id="21" name="TextBox 20">
            <a:extLst>
              <a:ext uri="{FF2B5EF4-FFF2-40B4-BE49-F238E27FC236}">
                <a16:creationId xmlns:a16="http://schemas.microsoft.com/office/drawing/2014/main" id="{1A7D7973-2A31-4FF5-952D-5FF3FE82E6A4}"/>
              </a:ext>
            </a:extLst>
          </p:cNvPr>
          <p:cNvSpPr txBox="1"/>
          <p:nvPr/>
        </p:nvSpPr>
        <p:spPr>
          <a:xfrm>
            <a:off x="7361800" y="4941083"/>
            <a:ext cx="2042550" cy="954107"/>
          </a:xfrm>
          <a:prstGeom prst="rect">
            <a:avLst/>
          </a:prstGeom>
          <a:noFill/>
        </p:spPr>
        <p:txBody>
          <a:bodyPr wrap="square" rtlCol="0" anchor="t">
            <a:spAutoFit/>
          </a:bodyPr>
          <a:lstStyle/>
          <a:p>
            <a:r>
              <a:rPr lang="en-US" sz="1400" b="1" dirty="0">
                <a:latin typeface="Verdana" panose="020B0604030504040204" pitchFamily="34" charset="0"/>
                <a:ea typeface="Verdana" panose="020B0604030504040204" pitchFamily="34" charset="0"/>
                <a:cs typeface="Verdana" panose="020B0604030504040204" pitchFamily="34" charset="0"/>
              </a:rPr>
              <a:t>Item Code: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Retail Price: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Wholesale Price: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Subscribe &amp; Save:</a:t>
            </a:r>
          </a:p>
        </p:txBody>
      </p:sp>
      <p:sp>
        <p:nvSpPr>
          <p:cNvPr id="22" name="TextBox 21">
            <a:extLst>
              <a:ext uri="{FF2B5EF4-FFF2-40B4-BE49-F238E27FC236}">
                <a16:creationId xmlns:a16="http://schemas.microsoft.com/office/drawing/2014/main" id="{7DABC2EF-B046-48E6-BC02-5D308E971155}"/>
              </a:ext>
            </a:extLst>
          </p:cNvPr>
          <p:cNvSpPr txBox="1"/>
          <p:nvPr/>
        </p:nvSpPr>
        <p:spPr>
          <a:xfrm>
            <a:off x="9296400" y="4940554"/>
            <a:ext cx="1643337" cy="954107"/>
          </a:xfrm>
          <a:prstGeom prst="rect">
            <a:avLst/>
          </a:prstGeom>
          <a:noFill/>
        </p:spPr>
        <p:txBody>
          <a:bodyPr wrap="square" rtlCol="0" anchor="t">
            <a:spAutoFit/>
          </a:bodyPr>
          <a:lstStyle/>
          <a:p>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S002</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$60.00</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$44.95 / 39 PV</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$39.95 / 35 PV</a:t>
            </a:r>
          </a:p>
        </p:txBody>
      </p:sp>
      <p:pic>
        <p:nvPicPr>
          <p:cNvPr id="20" name="Graphic 12">
            <a:extLst>
              <a:ext uri="{FF2B5EF4-FFF2-40B4-BE49-F238E27FC236}">
                <a16:creationId xmlns:a16="http://schemas.microsoft.com/office/drawing/2014/main" id="{74611AEF-C853-4A51-BF1B-DC42A821567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466664" y="436566"/>
            <a:ext cx="1701032" cy="1596353"/>
          </a:xfrm>
          <a:prstGeom prst="rect">
            <a:avLst/>
          </a:prstGeom>
        </p:spPr>
      </p:pic>
      <p:sp>
        <p:nvSpPr>
          <p:cNvPr id="15" name="TextBox 14">
            <a:extLst>
              <a:ext uri="{FF2B5EF4-FFF2-40B4-BE49-F238E27FC236}">
                <a16:creationId xmlns:a16="http://schemas.microsoft.com/office/drawing/2014/main" id="{C3B3D185-97F2-4AFB-8944-4B9521F83C85}"/>
              </a:ext>
            </a:extLst>
          </p:cNvPr>
          <p:cNvSpPr txBox="1"/>
          <p:nvPr/>
        </p:nvSpPr>
        <p:spPr>
          <a:xfrm>
            <a:off x="6534165" y="696133"/>
            <a:ext cx="1566030" cy="1077218"/>
          </a:xfrm>
          <a:prstGeom prst="rect">
            <a:avLst/>
          </a:prstGeom>
          <a:noFill/>
        </p:spPr>
        <p:txBody>
          <a:bodyPr wrap="square" rtlCol="0">
            <a:spAutoFit/>
          </a:bodyPr>
          <a:lstStyle/>
          <a:p>
            <a:pPr algn="ctr"/>
            <a:r>
              <a:rPr lang="en-US" sz="1600" dirty="0">
                <a:solidFill>
                  <a:schemeClr val="bg1"/>
                </a:solidFill>
                <a:latin typeface="Verdana" panose="020B0604030504040204" pitchFamily="34" charset="0"/>
                <a:ea typeface="Verdana" panose="020B0604030504040204" pitchFamily="34" charset="0"/>
                <a:cs typeface="Verdana" panose="020B0604030504040204" pitchFamily="34" charset="0"/>
              </a:rPr>
              <a:t>AMPLIFIES ATTENTION &amp; ALERTNESS</a:t>
            </a:r>
          </a:p>
        </p:txBody>
      </p:sp>
      <p:pic>
        <p:nvPicPr>
          <p:cNvPr id="24" name="Graphic 12">
            <a:extLst>
              <a:ext uri="{FF2B5EF4-FFF2-40B4-BE49-F238E27FC236}">
                <a16:creationId xmlns:a16="http://schemas.microsoft.com/office/drawing/2014/main" id="{74611AEF-C853-4A51-BF1B-DC42A821567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270013" y="446498"/>
            <a:ext cx="1690449" cy="1586421"/>
          </a:xfrm>
          <a:prstGeom prst="rect">
            <a:avLst/>
          </a:prstGeom>
        </p:spPr>
      </p:pic>
      <p:pic>
        <p:nvPicPr>
          <p:cNvPr id="25" name="Graphic 12">
            <a:extLst>
              <a:ext uri="{FF2B5EF4-FFF2-40B4-BE49-F238E27FC236}">
                <a16:creationId xmlns:a16="http://schemas.microsoft.com/office/drawing/2014/main" id="{74611AEF-C853-4A51-BF1B-DC42A821567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047956" y="446567"/>
            <a:ext cx="1701033" cy="1596354"/>
          </a:xfrm>
          <a:prstGeom prst="rect">
            <a:avLst/>
          </a:prstGeom>
        </p:spPr>
      </p:pic>
      <p:sp>
        <p:nvSpPr>
          <p:cNvPr id="16" name="TextBox 15">
            <a:extLst>
              <a:ext uri="{FF2B5EF4-FFF2-40B4-BE49-F238E27FC236}">
                <a16:creationId xmlns:a16="http://schemas.microsoft.com/office/drawing/2014/main" id="{460821E7-8011-4AB8-A882-20DE209F6796}"/>
              </a:ext>
            </a:extLst>
          </p:cNvPr>
          <p:cNvSpPr txBox="1"/>
          <p:nvPr/>
        </p:nvSpPr>
        <p:spPr>
          <a:xfrm>
            <a:off x="8357555" y="819243"/>
            <a:ext cx="1515363" cy="830997"/>
          </a:xfrm>
          <a:prstGeom prst="rect">
            <a:avLst/>
          </a:prstGeom>
          <a:noFill/>
        </p:spPr>
        <p:txBody>
          <a:bodyPr wrap="square" rtlCol="0">
            <a:spAutoFit/>
          </a:bodyPr>
          <a:lstStyle/>
          <a:p>
            <a:pPr algn="ctr"/>
            <a:r>
              <a:rPr lang="en-US" sz="1600" dirty="0">
                <a:solidFill>
                  <a:schemeClr val="bg1"/>
                </a:solidFill>
                <a:latin typeface="Verdana" panose="020B0604030504040204" pitchFamily="34" charset="0"/>
                <a:ea typeface="Verdana" panose="020B0604030504040204" pitchFamily="34" charset="0"/>
                <a:cs typeface="Verdana" panose="020B0604030504040204" pitchFamily="34" charset="0"/>
              </a:rPr>
              <a:t>ENHANCES BRAIN ACTIVATION</a:t>
            </a:r>
          </a:p>
        </p:txBody>
      </p:sp>
      <p:sp>
        <p:nvSpPr>
          <p:cNvPr id="17" name="TextBox 16">
            <a:extLst>
              <a:ext uri="{FF2B5EF4-FFF2-40B4-BE49-F238E27FC236}">
                <a16:creationId xmlns:a16="http://schemas.microsoft.com/office/drawing/2014/main" id="{6EAC0F3F-B386-4FAF-AE3B-6CACF198574D}"/>
              </a:ext>
            </a:extLst>
          </p:cNvPr>
          <p:cNvSpPr txBox="1"/>
          <p:nvPr/>
        </p:nvSpPr>
        <p:spPr>
          <a:xfrm>
            <a:off x="10150272" y="706135"/>
            <a:ext cx="1496400" cy="1077218"/>
          </a:xfrm>
          <a:prstGeom prst="rect">
            <a:avLst/>
          </a:prstGeom>
          <a:noFill/>
        </p:spPr>
        <p:txBody>
          <a:bodyPr wrap="square" rtlCol="0">
            <a:spAutoFit/>
          </a:bodyPr>
          <a:lstStyle/>
          <a:p>
            <a:pPr algn="ctr"/>
            <a:r>
              <a:rPr lang="en-US" sz="1600" dirty="0">
                <a:solidFill>
                  <a:schemeClr val="bg1"/>
                </a:solidFill>
                <a:latin typeface="Verdana" panose="020B0604030504040204" pitchFamily="34" charset="0"/>
                <a:ea typeface="Verdana" panose="020B0604030504040204" pitchFamily="34" charset="0"/>
                <a:cs typeface="Verdana" panose="020B0604030504040204" pitchFamily="34" charset="0"/>
              </a:rPr>
              <a:t>PROMOTES CLARITY COGNITION CREATIVITY  </a:t>
            </a:r>
          </a:p>
        </p:txBody>
      </p:sp>
      <p:sp>
        <p:nvSpPr>
          <p:cNvPr id="27" name="TextBox 26">
            <a:extLst>
              <a:ext uri="{FF2B5EF4-FFF2-40B4-BE49-F238E27FC236}">
                <a16:creationId xmlns:a16="http://schemas.microsoft.com/office/drawing/2014/main" id="{2445828F-06CD-42D0-846F-76DB59D4D6C1}"/>
              </a:ext>
            </a:extLst>
          </p:cNvPr>
          <p:cNvSpPr txBox="1"/>
          <p:nvPr/>
        </p:nvSpPr>
        <p:spPr>
          <a:xfrm>
            <a:off x="295275" y="6396832"/>
            <a:ext cx="3076078" cy="369332"/>
          </a:xfrm>
          <a:prstGeom prst="rect">
            <a:avLst/>
          </a:prstGeom>
          <a:noFill/>
          <a:ln>
            <a:solidFill>
              <a:srgbClr val="2B1054"/>
            </a:solidFill>
          </a:ln>
        </p:spPr>
        <p:txBody>
          <a:bodyPr wrap="square" rtlCol="0">
            <a:spAutoFit/>
          </a:bodyPr>
          <a:lstStyle/>
          <a:p>
            <a:r>
              <a:rPr lang="en-US" sz="600" dirty="0">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pic>
        <p:nvPicPr>
          <p:cNvPr id="32" name="Picture 31">
            <a:extLst>
              <a:ext uri="{FF2B5EF4-FFF2-40B4-BE49-F238E27FC236}">
                <a16:creationId xmlns:a16="http://schemas.microsoft.com/office/drawing/2014/main" id="{DA49F6B9-ABF5-4753-BA4B-C99D235193E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936227" y="430257"/>
            <a:ext cx="4206240" cy="2103120"/>
          </a:xfrm>
          <a:prstGeom prst="rect">
            <a:avLst/>
          </a:prstGeom>
        </p:spPr>
      </p:pic>
    </p:spTree>
    <p:extLst>
      <p:ext uri="{BB962C8B-B14F-4D97-AF65-F5344CB8AC3E}">
        <p14:creationId xmlns:p14="http://schemas.microsoft.com/office/powerpoint/2010/main" val="295153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lide36">
            <a:extLst>
              <a:ext uri="{FF2B5EF4-FFF2-40B4-BE49-F238E27FC236}">
                <a16:creationId xmlns:a16="http://schemas.microsoft.com/office/drawing/2014/main" id="{7566EC25-16B9-4003-B377-030D73E61B27}"/>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1524000" y="857250"/>
            <a:ext cx="9144000" cy="5143500"/>
          </a:xfrm>
          <a:prstGeom prst="rect">
            <a:avLst/>
          </a:prstGeom>
        </p:spPr>
      </p:pic>
    </p:spTree>
    <p:extLst>
      <p:ext uri="{BB962C8B-B14F-4D97-AF65-F5344CB8AC3E}">
        <p14:creationId xmlns:p14="http://schemas.microsoft.com/office/powerpoint/2010/main" val="929838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lide37">
            <a:extLst>
              <a:ext uri="{FF2B5EF4-FFF2-40B4-BE49-F238E27FC236}">
                <a16:creationId xmlns:a16="http://schemas.microsoft.com/office/drawing/2014/main" id="{45A6A743-2C1F-4F9F-9451-EB97ADE632CD}"/>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1524000" y="857250"/>
            <a:ext cx="9144000" cy="5143500"/>
          </a:xfrm>
          <a:prstGeom prst="rect">
            <a:avLst/>
          </a:prstGeom>
        </p:spPr>
      </p:pic>
    </p:spTree>
    <p:extLst>
      <p:ext uri="{BB962C8B-B14F-4D97-AF65-F5344CB8AC3E}">
        <p14:creationId xmlns:p14="http://schemas.microsoft.com/office/powerpoint/2010/main" val="2104921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579BD4F-FEC0-42A9-8841-B7368FB62C6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8076501" y="1948965"/>
            <a:ext cx="2202742" cy="3268682"/>
          </a:xfrm>
          <a:prstGeom prst="rect">
            <a:avLst/>
          </a:prstGeom>
        </p:spPr>
      </p:pic>
      <p:sp>
        <p:nvSpPr>
          <p:cNvPr id="18" name="Rectangle 17">
            <a:extLst>
              <a:ext uri="{FF2B5EF4-FFF2-40B4-BE49-F238E27FC236}">
                <a16:creationId xmlns:a16="http://schemas.microsoft.com/office/drawing/2014/main" id="{B5E9DB3A-6864-4161-811A-8D9A1288529E}"/>
              </a:ext>
            </a:extLst>
          </p:cNvPr>
          <p:cNvSpPr/>
          <p:nvPr/>
        </p:nvSpPr>
        <p:spPr>
          <a:xfrm>
            <a:off x="865619" y="2861051"/>
            <a:ext cx="5002107" cy="2308324"/>
          </a:xfrm>
          <a:prstGeom prst="rect">
            <a:avLst/>
          </a:prstGeom>
        </p:spPr>
        <p:txBody>
          <a:bodyPr wrap="square">
            <a:spAutoFit/>
          </a:bodyPr>
          <a:lstStyle/>
          <a:p>
            <a:pPr algn="ctr"/>
            <a:r>
              <a:rPr lang="en-US" sz="2400" dirty="0">
                <a:solidFill>
                  <a:srgbClr val="3F2A56"/>
                </a:solidFill>
                <a:latin typeface="Verdana" panose="020B0604030504040204" pitchFamily="34" charset="0"/>
                <a:ea typeface="Verdana" panose="020B0604030504040204" pitchFamily="34" charset="0"/>
                <a:cs typeface="Verdana" panose="020B0604030504040204" pitchFamily="34" charset="0"/>
              </a:rPr>
              <a:t>Optimize the communication sync of chemical messengers between your brain and your gut with the clinically studied key ingredients in MentaSync.*</a:t>
            </a:r>
          </a:p>
        </p:txBody>
      </p:sp>
      <p:pic>
        <p:nvPicPr>
          <p:cNvPr id="26" name="Graphic 12">
            <a:extLst>
              <a:ext uri="{FF2B5EF4-FFF2-40B4-BE49-F238E27FC236}">
                <a16:creationId xmlns:a16="http://schemas.microsoft.com/office/drawing/2014/main" id="{74611AEF-C853-4A51-BF1B-DC42A821567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418412" y="436566"/>
            <a:ext cx="1701032" cy="1596353"/>
          </a:xfrm>
          <a:prstGeom prst="rect">
            <a:avLst/>
          </a:prstGeom>
        </p:spPr>
      </p:pic>
      <p:pic>
        <p:nvPicPr>
          <p:cNvPr id="27" name="Graphic 12">
            <a:extLst>
              <a:ext uri="{FF2B5EF4-FFF2-40B4-BE49-F238E27FC236}">
                <a16:creationId xmlns:a16="http://schemas.microsoft.com/office/drawing/2014/main" id="{74611AEF-C853-4A51-BF1B-DC42A821567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270013" y="446498"/>
            <a:ext cx="1690449" cy="1586421"/>
          </a:xfrm>
          <a:prstGeom prst="rect">
            <a:avLst/>
          </a:prstGeom>
        </p:spPr>
      </p:pic>
      <p:pic>
        <p:nvPicPr>
          <p:cNvPr id="28" name="Graphic 12">
            <a:extLst>
              <a:ext uri="{FF2B5EF4-FFF2-40B4-BE49-F238E27FC236}">
                <a16:creationId xmlns:a16="http://schemas.microsoft.com/office/drawing/2014/main" id="{74611AEF-C853-4A51-BF1B-DC42A821567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047956" y="446567"/>
            <a:ext cx="1701033" cy="1596354"/>
          </a:xfrm>
          <a:prstGeom prst="rect">
            <a:avLst/>
          </a:prstGeom>
        </p:spPr>
      </p:pic>
      <p:sp>
        <p:nvSpPr>
          <p:cNvPr id="15" name="TextBox 14">
            <a:extLst>
              <a:ext uri="{FF2B5EF4-FFF2-40B4-BE49-F238E27FC236}">
                <a16:creationId xmlns:a16="http://schemas.microsoft.com/office/drawing/2014/main" id="{C3B3D185-97F2-4AFB-8944-4B9521F83C85}"/>
              </a:ext>
            </a:extLst>
          </p:cNvPr>
          <p:cNvSpPr txBox="1"/>
          <p:nvPr/>
        </p:nvSpPr>
        <p:spPr>
          <a:xfrm>
            <a:off x="6293898" y="777267"/>
            <a:ext cx="1888621" cy="830997"/>
          </a:xfrm>
          <a:prstGeom prst="rect">
            <a:avLst/>
          </a:prstGeom>
          <a:noFill/>
        </p:spPr>
        <p:txBody>
          <a:bodyPr wrap="square" rtlCol="0">
            <a:spAutoFit/>
          </a:bodyPr>
          <a:lstStyle/>
          <a:p>
            <a:pPr algn="ctr"/>
            <a:r>
              <a:rPr lang="en-US" dirty="0">
                <a:solidFill>
                  <a:schemeClr val="bg1"/>
                </a:solidFill>
                <a:latin typeface="Verdana" panose="020B0604030504040204" pitchFamily="34" charset="0"/>
                <a:ea typeface="Verdana" panose="020B0604030504040204" pitchFamily="34" charset="0"/>
                <a:cs typeface="Verdana" panose="020B0604030504040204" pitchFamily="34" charset="0"/>
              </a:rPr>
              <a:t>IMPROVES </a:t>
            </a:r>
            <a:br>
              <a:rPr lang="en-US" sz="1200" dirty="0">
                <a:solidFill>
                  <a:schemeClr val="bg1"/>
                </a:solidFill>
                <a:latin typeface="Verdana" panose="020B0604030504040204" pitchFamily="34" charset="0"/>
                <a:ea typeface="Verdana" panose="020B0604030504040204" pitchFamily="34" charset="0"/>
                <a:cs typeface="Verdana" panose="020B0604030504040204" pitchFamily="34" charset="0"/>
              </a:rPr>
            </a:br>
            <a:r>
              <a:rPr lang="en-US" dirty="0">
                <a:solidFill>
                  <a:schemeClr val="bg1"/>
                </a:solidFill>
                <a:latin typeface="Verdana" panose="020B0604030504040204" pitchFamily="34" charset="0"/>
                <a:ea typeface="Verdana" panose="020B0604030504040204" pitchFamily="34" charset="0"/>
                <a:cs typeface="Verdana" panose="020B0604030504040204" pitchFamily="34" charset="0"/>
              </a:rPr>
              <a:t>GUT-BRAIN</a:t>
            </a:r>
            <a:r>
              <a:rPr lang="en-US" sz="1200" dirty="0">
                <a:solidFill>
                  <a:schemeClr val="bg1"/>
                </a:solidFill>
                <a:latin typeface="Verdana" panose="020B0604030504040204" pitchFamily="34" charset="0"/>
                <a:ea typeface="Verdana" panose="020B0604030504040204" pitchFamily="34" charset="0"/>
                <a:cs typeface="Verdana" panose="020B0604030504040204" pitchFamily="34" charset="0"/>
              </a:rPr>
              <a:t> COMMUNICATION</a:t>
            </a:r>
          </a:p>
        </p:txBody>
      </p:sp>
      <p:sp>
        <p:nvSpPr>
          <p:cNvPr id="16" name="TextBox 15">
            <a:extLst>
              <a:ext uri="{FF2B5EF4-FFF2-40B4-BE49-F238E27FC236}">
                <a16:creationId xmlns:a16="http://schemas.microsoft.com/office/drawing/2014/main" id="{460821E7-8011-4AB8-A882-20DE209F6796}"/>
              </a:ext>
            </a:extLst>
          </p:cNvPr>
          <p:cNvSpPr txBox="1"/>
          <p:nvPr/>
        </p:nvSpPr>
        <p:spPr>
          <a:xfrm>
            <a:off x="8260455" y="649886"/>
            <a:ext cx="1709563" cy="1200329"/>
          </a:xfrm>
          <a:prstGeom prst="rect">
            <a:avLst/>
          </a:prstGeom>
          <a:noFill/>
        </p:spPr>
        <p:txBody>
          <a:bodyPr wrap="square" rtlCol="0">
            <a:spAutoFit/>
          </a:bodyPr>
          <a:lstStyle/>
          <a:p>
            <a:pPr algn="ctr"/>
            <a:r>
              <a:rPr lang="en-US" dirty="0">
                <a:solidFill>
                  <a:schemeClr val="bg1"/>
                </a:solidFill>
                <a:latin typeface="Verdana" panose="020B0604030504040204" pitchFamily="34" charset="0"/>
                <a:ea typeface="Verdana" panose="020B0604030504040204" pitchFamily="34" charset="0"/>
                <a:cs typeface="Verdana" panose="020B0604030504040204" pitchFamily="34" charset="0"/>
              </a:rPr>
              <a:t>BALANCES SIGNALING BETWEEN CELLS</a:t>
            </a:r>
          </a:p>
        </p:txBody>
      </p:sp>
      <p:sp>
        <p:nvSpPr>
          <p:cNvPr id="17" name="TextBox 16">
            <a:extLst>
              <a:ext uri="{FF2B5EF4-FFF2-40B4-BE49-F238E27FC236}">
                <a16:creationId xmlns:a16="http://schemas.microsoft.com/office/drawing/2014/main" id="{6EAC0F3F-B386-4FAF-AE3B-6CACF198574D}"/>
              </a:ext>
            </a:extLst>
          </p:cNvPr>
          <p:cNvSpPr txBox="1"/>
          <p:nvPr/>
        </p:nvSpPr>
        <p:spPr>
          <a:xfrm>
            <a:off x="9933688" y="813046"/>
            <a:ext cx="1871872" cy="769441"/>
          </a:xfrm>
          <a:prstGeom prst="rect">
            <a:avLst/>
          </a:prstGeom>
          <a:noFill/>
        </p:spPr>
        <p:txBody>
          <a:bodyPr wrap="square" rtlCol="0">
            <a:spAutoFit/>
          </a:bodyPr>
          <a:lstStyle/>
          <a:p>
            <a:pPr algn="ctr"/>
            <a:r>
              <a:rPr lang="en-US" sz="1600" dirty="0">
                <a:solidFill>
                  <a:schemeClr val="bg1"/>
                </a:solidFill>
                <a:latin typeface="Verdana" panose="020B0604030504040204" pitchFamily="34" charset="0"/>
                <a:ea typeface="Verdana" panose="020B0604030504040204" pitchFamily="34" charset="0"/>
                <a:cs typeface="Verdana" panose="020B0604030504040204" pitchFamily="34" charset="0"/>
              </a:rPr>
              <a:t>ENHANCES </a:t>
            </a:r>
            <a:br>
              <a:rPr lang="en-US" sz="1600" dirty="0">
                <a:solidFill>
                  <a:schemeClr val="bg1"/>
                </a:solidFill>
                <a:latin typeface="Verdana" panose="020B0604030504040204" pitchFamily="34" charset="0"/>
                <a:ea typeface="Verdana" panose="020B0604030504040204" pitchFamily="34" charset="0"/>
                <a:cs typeface="Verdana" panose="020B0604030504040204" pitchFamily="34" charset="0"/>
              </a:rPr>
            </a:br>
            <a:r>
              <a:rPr lang="en-US" sz="1600" dirty="0">
                <a:solidFill>
                  <a:schemeClr val="bg1"/>
                </a:solidFill>
                <a:latin typeface="Verdana" panose="020B0604030504040204" pitchFamily="34" charset="0"/>
                <a:ea typeface="Verdana" panose="020B0604030504040204" pitchFamily="34" charset="0"/>
                <a:cs typeface="Verdana" panose="020B0604030504040204" pitchFamily="34" charset="0"/>
              </a:rPr>
              <a:t>BIO-CHEMICAL </a:t>
            </a:r>
            <a:r>
              <a:rPr lang="en-US" sz="1200" dirty="0">
                <a:solidFill>
                  <a:schemeClr val="bg1"/>
                </a:solidFill>
                <a:latin typeface="Verdana" panose="020B0604030504040204" pitchFamily="34" charset="0"/>
                <a:ea typeface="Verdana" panose="020B0604030504040204" pitchFamily="34" charset="0"/>
                <a:cs typeface="Verdana" panose="020B0604030504040204" pitchFamily="34" charset="0"/>
              </a:rPr>
              <a:t>COMMUNICATION</a:t>
            </a:r>
            <a:endParaRPr lang="en-US" sz="1600" dirty="0">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sp>
        <p:nvSpPr>
          <p:cNvPr id="22" name="Rectangle: Rounded Corners 21">
            <a:extLst>
              <a:ext uri="{FF2B5EF4-FFF2-40B4-BE49-F238E27FC236}">
                <a16:creationId xmlns:a16="http://schemas.microsoft.com/office/drawing/2014/main" id="{6ECEC590-7A56-4158-9AA1-20C32C9AB510}"/>
              </a:ext>
            </a:extLst>
          </p:cNvPr>
          <p:cNvSpPr/>
          <p:nvPr/>
        </p:nvSpPr>
        <p:spPr>
          <a:xfrm>
            <a:off x="7337751" y="4812287"/>
            <a:ext cx="3549715" cy="1177925"/>
          </a:xfrm>
          <a:prstGeom prst="roundRect">
            <a:avLst/>
          </a:prstGeom>
          <a:noFill/>
          <a:ln w="38100">
            <a:solidFill>
              <a:srgbClr val="822E7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Verdana" panose="020B0604030504040204" pitchFamily="34" charset="0"/>
            </a:endParaRPr>
          </a:p>
        </p:txBody>
      </p:sp>
      <p:sp>
        <p:nvSpPr>
          <p:cNvPr id="24" name="TextBox 23">
            <a:extLst>
              <a:ext uri="{FF2B5EF4-FFF2-40B4-BE49-F238E27FC236}">
                <a16:creationId xmlns:a16="http://schemas.microsoft.com/office/drawing/2014/main" id="{4ACDCDC2-BCF9-4BB7-ADD6-FDC5FEF3558D}"/>
              </a:ext>
            </a:extLst>
          </p:cNvPr>
          <p:cNvSpPr txBox="1"/>
          <p:nvPr/>
        </p:nvSpPr>
        <p:spPr>
          <a:xfrm>
            <a:off x="7374891" y="4924195"/>
            <a:ext cx="2042550" cy="954107"/>
          </a:xfrm>
          <a:prstGeom prst="rect">
            <a:avLst/>
          </a:prstGeom>
          <a:noFill/>
        </p:spPr>
        <p:txBody>
          <a:bodyPr wrap="square" rtlCol="0" anchor="t">
            <a:spAutoFit/>
          </a:bodyPr>
          <a:lstStyle/>
          <a:p>
            <a:r>
              <a:rPr lang="en-US" sz="1400" b="1" dirty="0">
                <a:latin typeface="Verdana" panose="020B0604030504040204" pitchFamily="34" charset="0"/>
                <a:ea typeface="Verdana" panose="020B0604030504040204" pitchFamily="34" charset="0"/>
                <a:cs typeface="Verdana" panose="020B0604030504040204" pitchFamily="34" charset="0"/>
              </a:rPr>
              <a:t>Item Code: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Retail Price: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Wholesale Price: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Subscribe &amp; Save:</a:t>
            </a:r>
          </a:p>
        </p:txBody>
      </p:sp>
      <p:sp>
        <p:nvSpPr>
          <p:cNvPr id="25" name="TextBox 24">
            <a:extLst>
              <a:ext uri="{FF2B5EF4-FFF2-40B4-BE49-F238E27FC236}">
                <a16:creationId xmlns:a16="http://schemas.microsoft.com/office/drawing/2014/main" id="{EA37635F-3B50-477A-8886-2BD2D3C995E8}"/>
              </a:ext>
            </a:extLst>
          </p:cNvPr>
          <p:cNvSpPr txBox="1"/>
          <p:nvPr/>
        </p:nvSpPr>
        <p:spPr>
          <a:xfrm>
            <a:off x="9309491" y="4923666"/>
            <a:ext cx="1643337" cy="954107"/>
          </a:xfrm>
          <a:prstGeom prst="rect">
            <a:avLst/>
          </a:prstGeom>
          <a:noFill/>
        </p:spPr>
        <p:txBody>
          <a:bodyPr wrap="square" rtlCol="0" anchor="t">
            <a:spAutoFit/>
          </a:bodyPr>
          <a:lstStyle/>
          <a:p>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S003</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$74.00</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$54.95 / 47 PV</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$48.95 / 42 PV</a:t>
            </a:r>
          </a:p>
        </p:txBody>
      </p:sp>
      <p:sp>
        <p:nvSpPr>
          <p:cNvPr id="35" name="TextBox 34">
            <a:extLst>
              <a:ext uri="{FF2B5EF4-FFF2-40B4-BE49-F238E27FC236}">
                <a16:creationId xmlns:a16="http://schemas.microsoft.com/office/drawing/2014/main" id="{8B82A8A8-631A-4356-882B-2AA948D842C8}"/>
              </a:ext>
            </a:extLst>
          </p:cNvPr>
          <p:cNvSpPr txBox="1"/>
          <p:nvPr/>
        </p:nvSpPr>
        <p:spPr>
          <a:xfrm>
            <a:off x="295275" y="6396832"/>
            <a:ext cx="3076078" cy="369332"/>
          </a:xfrm>
          <a:prstGeom prst="rect">
            <a:avLst/>
          </a:prstGeom>
          <a:noFill/>
          <a:ln>
            <a:solidFill>
              <a:srgbClr val="2B1054"/>
            </a:solidFill>
          </a:ln>
        </p:spPr>
        <p:txBody>
          <a:bodyPr wrap="square" rtlCol="0">
            <a:spAutoFit/>
          </a:bodyPr>
          <a:lstStyle/>
          <a:p>
            <a:r>
              <a:rPr lang="en-US" sz="600" dirty="0">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pic>
        <p:nvPicPr>
          <p:cNvPr id="21" name="Picture 20">
            <a:extLst>
              <a:ext uri="{FF2B5EF4-FFF2-40B4-BE49-F238E27FC236}">
                <a16:creationId xmlns:a16="http://schemas.microsoft.com/office/drawing/2014/main" id="{18B9191C-DCE8-43E4-8D6A-DAE20DD13DA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263552" y="366802"/>
            <a:ext cx="4206240" cy="2103120"/>
          </a:xfrm>
          <a:prstGeom prst="rect">
            <a:avLst/>
          </a:prstGeom>
        </p:spPr>
      </p:pic>
    </p:spTree>
    <p:extLst>
      <p:ext uri="{BB962C8B-B14F-4D97-AF65-F5344CB8AC3E}">
        <p14:creationId xmlns:p14="http://schemas.microsoft.com/office/powerpoint/2010/main" val="3714044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descr="A close up of a bottle&#10;&#10;Description automatically generated">
            <a:extLst>
              <a:ext uri="{FF2B5EF4-FFF2-40B4-BE49-F238E27FC236}">
                <a16:creationId xmlns:a16="http://schemas.microsoft.com/office/drawing/2014/main" id="{0F681AA8-6B0D-074F-950A-3F044945D947}"/>
              </a:ext>
            </a:extLst>
          </p:cNvPr>
          <p:cNvPicPr>
            <a:picLocks noChangeAspect="1"/>
          </p:cNvPicPr>
          <p:nvPr/>
        </p:nvPicPr>
        <p:blipFill>
          <a:blip r:embed="rId3"/>
          <a:stretch>
            <a:fillRect/>
          </a:stretch>
        </p:blipFill>
        <p:spPr>
          <a:xfrm>
            <a:off x="7796238" y="1905938"/>
            <a:ext cx="2961774" cy="2961774"/>
          </a:xfrm>
          <a:prstGeom prst="rect">
            <a:avLst/>
          </a:prstGeom>
        </p:spPr>
      </p:pic>
      <p:sp>
        <p:nvSpPr>
          <p:cNvPr id="18" name="Rectangle 17">
            <a:extLst>
              <a:ext uri="{FF2B5EF4-FFF2-40B4-BE49-F238E27FC236}">
                <a16:creationId xmlns:a16="http://schemas.microsoft.com/office/drawing/2014/main" id="{B5E9DB3A-6864-4161-811A-8D9A1288529E}"/>
              </a:ext>
            </a:extLst>
          </p:cNvPr>
          <p:cNvSpPr/>
          <p:nvPr/>
        </p:nvSpPr>
        <p:spPr>
          <a:xfrm>
            <a:off x="865619" y="2861051"/>
            <a:ext cx="5002107" cy="3046988"/>
          </a:xfrm>
          <a:prstGeom prst="rect">
            <a:avLst/>
          </a:prstGeom>
        </p:spPr>
        <p:txBody>
          <a:bodyPr wrap="square">
            <a:spAutoFit/>
          </a:bodyPr>
          <a:lstStyle/>
          <a:p>
            <a:pPr algn="ctr"/>
            <a:r>
              <a:rPr lang="en-US" sz="2400" dirty="0">
                <a:solidFill>
                  <a:srgbClr val="3F2A56"/>
                </a:solidFill>
                <a:latin typeface="Verdana" panose="020B0604030504040204" pitchFamily="34" charset="0"/>
                <a:ea typeface="Verdana" panose="020B0604030504040204" pitchFamily="34" charset="0"/>
                <a:cs typeface="Verdana" panose="020B0604030504040204" pitchFamily="34" charset="0"/>
              </a:rPr>
              <a:t>The first product of its kind to support mental wellness through the heart-brain axis, </a:t>
            </a:r>
            <a:r>
              <a:rPr lang="en-US" sz="2400" dirty="0" err="1">
                <a:solidFill>
                  <a:srgbClr val="3F2A56"/>
                </a:solidFill>
                <a:latin typeface="Verdana" panose="020B0604030504040204" pitchFamily="34" charset="0"/>
                <a:ea typeface="Verdana" panose="020B0604030504040204" pitchFamily="34" charset="0"/>
                <a:cs typeface="Verdana" panose="020B0604030504040204" pitchFamily="34" charset="0"/>
              </a:rPr>
              <a:t>MentaHeart</a:t>
            </a:r>
            <a:r>
              <a:rPr lang="en-US" sz="2400" dirty="0">
                <a:solidFill>
                  <a:srgbClr val="3F2A56"/>
                </a:solidFill>
                <a:latin typeface="Verdana" panose="020B0604030504040204" pitchFamily="34" charset="0"/>
                <a:ea typeface="Verdana" panose="020B0604030504040204" pitchFamily="34" charset="0"/>
                <a:cs typeface="Verdana" panose="020B0604030504040204" pitchFamily="34" charset="0"/>
              </a:rPr>
              <a:t> features key ingredients backed by multiple clinical studies shown to help optimize the heart, the body’s third brain.*</a:t>
            </a:r>
            <a:endParaRPr lang="en-US" sz="3200" dirty="0">
              <a:solidFill>
                <a:srgbClr val="3F2A56"/>
              </a:solidFill>
              <a:latin typeface="Verdana" panose="020B0604030504040204" pitchFamily="34" charset="0"/>
              <a:ea typeface="Verdana" panose="020B0604030504040204" pitchFamily="34" charset="0"/>
              <a:cs typeface="Verdana" panose="020B0604030504040204" pitchFamily="34" charset="0"/>
            </a:endParaRPr>
          </a:p>
        </p:txBody>
      </p:sp>
      <p:pic>
        <p:nvPicPr>
          <p:cNvPr id="26" name="Graphic 12">
            <a:extLst>
              <a:ext uri="{FF2B5EF4-FFF2-40B4-BE49-F238E27FC236}">
                <a16:creationId xmlns:a16="http://schemas.microsoft.com/office/drawing/2014/main" id="{74611AEF-C853-4A51-BF1B-DC42A821567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418412" y="436566"/>
            <a:ext cx="1701032" cy="1596353"/>
          </a:xfrm>
          <a:prstGeom prst="rect">
            <a:avLst/>
          </a:prstGeom>
        </p:spPr>
      </p:pic>
      <p:pic>
        <p:nvPicPr>
          <p:cNvPr id="27" name="Graphic 12">
            <a:extLst>
              <a:ext uri="{FF2B5EF4-FFF2-40B4-BE49-F238E27FC236}">
                <a16:creationId xmlns:a16="http://schemas.microsoft.com/office/drawing/2014/main" id="{74611AEF-C853-4A51-BF1B-DC42A821567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270013" y="446498"/>
            <a:ext cx="1690449" cy="1586421"/>
          </a:xfrm>
          <a:prstGeom prst="rect">
            <a:avLst/>
          </a:prstGeom>
        </p:spPr>
      </p:pic>
      <p:pic>
        <p:nvPicPr>
          <p:cNvPr id="28" name="Graphic 12">
            <a:extLst>
              <a:ext uri="{FF2B5EF4-FFF2-40B4-BE49-F238E27FC236}">
                <a16:creationId xmlns:a16="http://schemas.microsoft.com/office/drawing/2014/main" id="{74611AEF-C853-4A51-BF1B-DC42A821567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047956" y="446567"/>
            <a:ext cx="1701033" cy="1596354"/>
          </a:xfrm>
          <a:prstGeom prst="rect">
            <a:avLst/>
          </a:prstGeom>
        </p:spPr>
      </p:pic>
      <p:sp>
        <p:nvSpPr>
          <p:cNvPr id="15" name="TextBox 14">
            <a:extLst>
              <a:ext uri="{FF2B5EF4-FFF2-40B4-BE49-F238E27FC236}">
                <a16:creationId xmlns:a16="http://schemas.microsoft.com/office/drawing/2014/main" id="{C3B3D185-97F2-4AFB-8944-4B9521F83C85}"/>
              </a:ext>
            </a:extLst>
          </p:cNvPr>
          <p:cNvSpPr txBox="1"/>
          <p:nvPr/>
        </p:nvSpPr>
        <p:spPr>
          <a:xfrm>
            <a:off x="6293898" y="777267"/>
            <a:ext cx="1888621" cy="830997"/>
          </a:xfrm>
          <a:prstGeom prst="rect">
            <a:avLst/>
          </a:prstGeom>
          <a:noFill/>
        </p:spPr>
        <p:txBody>
          <a:bodyPr wrap="square" rtlCol="0">
            <a:spAutoFit/>
          </a:bodyPr>
          <a:lstStyle/>
          <a:p>
            <a:pPr algn="ctr"/>
            <a:r>
              <a:rPr lang="en-US" sz="1600" dirty="0">
                <a:solidFill>
                  <a:schemeClr val="bg1"/>
                </a:solidFill>
                <a:latin typeface="Verdana" panose="020B0604030504040204" pitchFamily="34" charset="0"/>
                <a:ea typeface="Verdana" panose="020B0604030504040204" pitchFamily="34" charset="0"/>
                <a:cs typeface="Verdana" panose="020B0604030504040204" pitchFamily="34" charset="0"/>
              </a:rPr>
              <a:t>SUPPORTS </a:t>
            </a:r>
            <a:br>
              <a:rPr lang="en-US" sz="1600" dirty="0">
                <a:solidFill>
                  <a:schemeClr val="bg1"/>
                </a:solidFill>
                <a:latin typeface="Verdana" panose="020B0604030504040204" pitchFamily="34" charset="0"/>
                <a:ea typeface="Verdana" panose="020B0604030504040204" pitchFamily="34" charset="0"/>
                <a:cs typeface="Verdana" panose="020B0604030504040204" pitchFamily="34" charset="0"/>
              </a:rPr>
            </a:br>
            <a:r>
              <a:rPr lang="en-US" sz="1600" dirty="0">
                <a:solidFill>
                  <a:schemeClr val="bg1"/>
                </a:solidFill>
                <a:latin typeface="Verdana" panose="020B0604030504040204" pitchFamily="34" charset="0"/>
                <a:ea typeface="Verdana" panose="020B0604030504040204" pitchFamily="34" charset="0"/>
                <a:cs typeface="Verdana" panose="020B0604030504040204" pitchFamily="34" charset="0"/>
              </a:rPr>
              <a:t>THE HEART-BRAIN AXIS*</a:t>
            </a:r>
          </a:p>
        </p:txBody>
      </p:sp>
      <p:sp>
        <p:nvSpPr>
          <p:cNvPr id="16" name="TextBox 15">
            <a:extLst>
              <a:ext uri="{FF2B5EF4-FFF2-40B4-BE49-F238E27FC236}">
                <a16:creationId xmlns:a16="http://schemas.microsoft.com/office/drawing/2014/main" id="{460821E7-8011-4AB8-A882-20DE209F6796}"/>
              </a:ext>
            </a:extLst>
          </p:cNvPr>
          <p:cNvSpPr txBox="1"/>
          <p:nvPr/>
        </p:nvSpPr>
        <p:spPr>
          <a:xfrm>
            <a:off x="8260455" y="649886"/>
            <a:ext cx="1709563" cy="1015663"/>
          </a:xfrm>
          <a:prstGeom prst="rect">
            <a:avLst/>
          </a:prstGeom>
          <a:noFill/>
        </p:spPr>
        <p:txBody>
          <a:bodyPr wrap="square" rtlCol="0">
            <a:spAutoFit/>
          </a:bodyPr>
          <a:lstStyle/>
          <a:p>
            <a:pPr algn="ctr"/>
            <a:r>
              <a:rPr lang="en-US" sz="1500" dirty="0">
                <a:solidFill>
                  <a:schemeClr val="bg1"/>
                </a:solidFill>
                <a:latin typeface="Verdana" panose="020B0604030504040204" pitchFamily="34" charset="0"/>
                <a:ea typeface="Verdana" panose="020B0604030504040204" pitchFamily="34" charset="0"/>
                <a:cs typeface="Verdana" panose="020B0604030504040204" pitchFamily="34" charset="0"/>
              </a:rPr>
              <a:t>PROMOTES CARDIOVAS-CULAR EFFICIENCY*</a:t>
            </a:r>
          </a:p>
        </p:txBody>
      </p:sp>
      <p:sp>
        <p:nvSpPr>
          <p:cNvPr id="17" name="TextBox 16">
            <a:extLst>
              <a:ext uri="{FF2B5EF4-FFF2-40B4-BE49-F238E27FC236}">
                <a16:creationId xmlns:a16="http://schemas.microsoft.com/office/drawing/2014/main" id="{6EAC0F3F-B386-4FAF-AE3B-6CACF198574D}"/>
              </a:ext>
            </a:extLst>
          </p:cNvPr>
          <p:cNvSpPr txBox="1"/>
          <p:nvPr/>
        </p:nvSpPr>
        <p:spPr>
          <a:xfrm>
            <a:off x="9933688" y="736912"/>
            <a:ext cx="1871872" cy="969496"/>
          </a:xfrm>
          <a:prstGeom prst="rect">
            <a:avLst/>
          </a:prstGeom>
          <a:noFill/>
        </p:spPr>
        <p:txBody>
          <a:bodyPr wrap="square" rtlCol="0">
            <a:spAutoFit/>
          </a:bodyPr>
          <a:lstStyle/>
          <a:p>
            <a:pPr algn="ctr"/>
            <a:r>
              <a:rPr lang="en-US" sz="1500" dirty="0">
                <a:solidFill>
                  <a:schemeClr val="bg1"/>
                </a:solidFill>
                <a:latin typeface="Verdana" panose="020B0604030504040204" pitchFamily="34" charset="0"/>
                <a:ea typeface="Verdana" panose="020B0604030504040204" pitchFamily="34" charset="0"/>
                <a:cs typeface="Verdana" panose="020B0604030504040204" pitchFamily="34" charset="0"/>
              </a:rPr>
              <a:t>SUPPORTS ALREADY NORMAL </a:t>
            </a:r>
            <a:r>
              <a:rPr lang="en-US" sz="1200" dirty="0">
                <a:solidFill>
                  <a:schemeClr val="bg1"/>
                </a:solidFill>
                <a:latin typeface="Verdana" panose="020B0604030504040204" pitchFamily="34" charset="0"/>
                <a:ea typeface="Verdana" panose="020B0604030504040204" pitchFamily="34" charset="0"/>
                <a:cs typeface="Verdana" panose="020B0604030504040204" pitchFamily="34" charset="0"/>
              </a:rPr>
              <a:t>CHOLESTEROL*</a:t>
            </a:r>
            <a:endParaRPr lang="en-US" sz="1500" dirty="0">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sp>
        <p:nvSpPr>
          <p:cNvPr id="22" name="Rectangle: Rounded Corners 21">
            <a:extLst>
              <a:ext uri="{FF2B5EF4-FFF2-40B4-BE49-F238E27FC236}">
                <a16:creationId xmlns:a16="http://schemas.microsoft.com/office/drawing/2014/main" id="{6ECEC590-7A56-4158-9AA1-20C32C9AB510}"/>
              </a:ext>
            </a:extLst>
          </p:cNvPr>
          <p:cNvSpPr/>
          <p:nvPr/>
        </p:nvSpPr>
        <p:spPr>
          <a:xfrm>
            <a:off x="7337751" y="4812287"/>
            <a:ext cx="3549715" cy="1177925"/>
          </a:xfrm>
          <a:prstGeom prst="roundRect">
            <a:avLst/>
          </a:prstGeom>
          <a:noFill/>
          <a:ln w="38100">
            <a:solidFill>
              <a:srgbClr val="822E7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Verdana" panose="020B0604030504040204" pitchFamily="34" charset="0"/>
            </a:endParaRPr>
          </a:p>
        </p:txBody>
      </p:sp>
      <p:sp>
        <p:nvSpPr>
          <p:cNvPr id="24" name="TextBox 23">
            <a:extLst>
              <a:ext uri="{FF2B5EF4-FFF2-40B4-BE49-F238E27FC236}">
                <a16:creationId xmlns:a16="http://schemas.microsoft.com/office/drawing/2014/main" id="{4ACDCDC2-BCF9-4BB7-ADD6-FDC5FEF3558D}"/>
              </a:ext>
            </a:extLst>
          </p:cNvPr>
          <p:cNvSpPr txBox="1"/>
          <p:nvPr/>
        </p:nvSpPr>
        <p:spPr>
          <a:xfrm>
            <a:off x="7374891" y="4924195"/>
            <a:ext cx="2042550" cy="954107"/>
          </a:xfrm>
          <a:prstGeom prst="rect">
            <a:avLst/>
          </a:prstGeom>
          <a:noFill/>
        </p:spPr>
        <p:txBody>
          <a:bodyPr wrap="square" rtlCol="0" anchor="t">
            <a:spAutoFit/>
          </a:bodyPr>
          <a:lstStyle/>
          <a:p>
            <a:r>
              <a:rPr lang="en-US" sz="1400" b="1" dirty="0">
                <a:latin typeface="Verdana" panose="020B0604030504040204" pitchFamily="34" charset="0"/>
                <a:ea typeface="Verdana" panose="020B0604030504040204" pitchFamily="34" charset="0"/>
                <a:cs typeface="Verdana" panose="020B0604030504040204" pitchFamily="34" charset="0"/>
              </a:rPr>
              <a:t>Item Code: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Retail Price: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Wholesale Price: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Subscribe &amp; Save:</a:t>
            </a:r>
          </a:p>
        </p:txBody>
      </p:sp>
      <p:sp>
        <p:nvSpPr>
          <p:cNvPr id="25" name="TextBox 24">
            <a:extLst>
              <a:ext uri="{FF2B5EF4-FFF2-40B4-BE49-F238E27FC236}">
                <a16:creationId xmlns:a16="http://schemas.microsoft.com/office/drawing/2014/main" id="{EA37635F-3B50-477A-8886-2BD2D3C995E8}"/>
              </a:ext>
            </a:extLst>
          </p:cNvPr>
          <p:cNvSpPr txBox="1"/>
          <p:nvPr/>
        </p:nvSpPr>
        <p:spPr>
          <a:xfrm>
            <a:off x="9309491" y="4923666"/>
            <a:ext cx="1643337" cy="954107"/>
          </a:xfrm>
          <a:prstGeom prst="rect">
            <a:avLst/>
          </a:prstGeom>
          <a:noFill/>
        </p:spPr>
        <p:txBody>
          <a:bodyPr wrap="square" rtlCol="0" anchor="t">
            <a:spAutoFit/>
          </a:bodyPr>
          <a:lstStyle/>
          <a:p>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S024</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$104.00</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$77.95 / 68 PV</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$69.95 / 61 PV</a:t>
            </a:r>
          </a:p>
        </p:txBody>
      </p:sp>
      <p:sp>
        <p:nvSpPr>
          <p:cNvPr id="35" name="TextBox 34">
            <a:extLst>
              <a:ext uri="{FF2B5EF4-FFF2-40B4-BE49-F238E27FC236}">
                <a16:creationId xmlns:a16="http://schemas.microsoft.com/office/drawing/2014/main" id="{8B82A8A8-631A-4356-882B-2AA948D842C8}"/>
              </a:ext>
            </a:extLst>
          </p:cNvPr>
          <p:cNvSpPr txBox="1"/>
          <p:nvPr/>
        </p:nvSpPr>
        <p:spPr>
          <a:xfrm>
            <a:off x="295275" y="6396832"/>
            <a:ext cx="3076078" cy="369332"/>
          </a:xfrm>
          <a:prstGeom prst="rect">
            <a:avLst/>
          </a:prstGeom>
          <a:noFill/>
          <a:ln>
            <a:solidFill>
              <a:srgbClr val="2B1054"/>
            </a:solidFill>
          </a:ln>
        </p:spPr>
        <p:txBody>
          <a:bodyPr wrap="square" rtlCol="0">
            <a:spAutoFit/>
          </a:bodyPr>
          <a:lstStyle/>
          <a:p>
            <a:r>
              <a:rPr lang="en-US" sz="600" dirty="0">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pic>
        <p:nvPicPr>
          <p:cNvPr id="3" name="Picture 2">
            <a:extLst>
              <a:ext uri="{FF2B5EF4-FFF2-40B4-BE49-F238E27FC236}">
                <a16:creationId xmlns:a16="http://schemas.microsoft.com/office/drawing/2014/main" id="{816A8916-E848-4743-9A3B-85F0541F183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680112" y="219378"/>
            <a:ext cx="3373120" cy="1686560"/>
          </a:xfrm>
          <a:prstGeom prst="rect">
            <a:avLst/>
          </a:prstGeom>
        </p:spPr>
      </p:pic>
      <p:sp>
        <p:nvSpPr>
          <p:cNvPr id="4" name="TextBox 3">
            <a:extLst>
              <a:ext uri="{FF2B5EF4-FFF2-40B4-BE49-F238E27FC236}">
                <a16:creationId xmlns:a16="http://schemas.microsoft.com/office/drawing/2014/main" id="{C874E225-0DF3-C34C-AB6C-6E254A8DAF43}"/>
              </a:ext>
            </a:extLst>
          </p:cNvPr>
          <p:cNvSpPr txBox="1"/>
          <p:nvPr/>
        </p:nvSpPr>
        <p:spPr>
          <a:xfrm>
            <a:off x="1388496" y="1734836"/>
            <a:ext cx="3944841" cy="830997"/>
          </a:xfrm>
          <a:prstGeom prst="rect">
            <a:avLst/>
          </a:prstGeom>
          <a:noFill/>
        </p:spPr>
        <p:txBody>
          <a:bodyPr wrap="square" rtlCol="0">
            <a:spAutoFit/>
          </a:bodyPr>
          <a:lstStyle/>
          <a:p>
            <a:pPr algn="ctr"/>
            <a:r>
              <a:rPr lang="en-US" sz="2400" b="1" dirty="0">
                <a:solidFill>
                  <a:srgbClr val="3F2A56"/>
                </a:solidFill>
                <a:latin typeface="Verdana" panose="020B0604030504040204" pitchFamily="34" charset="0"/>
                <a:ea typeface="Verdana" panose="020B0604030504040204" pitchFamily="34" charset="0"/>
                <a:cs typeface="Verdana" panose="020B0604030504040204" pitchFamily="34" charset="0"/>
              </a:rPr>
              <a:t>advanced heart-brain axis nutrition*</a:t>
            </a:r>
          </a:p>
        </p:txBody>
      </p:sp>
    </p:spTree>
    <p:extLst>
      <p:ext uri="{BB962C8B-B14F-4D97-AF65-F5344CB8AC3E}">
        <p14:creationId xmlns:p14="http://schemas.microsoft.com/office/powerpoint/2010/main" val="2344558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E4917DC-4850-D34B-A323-AAF6851099E5}"/>
              </a:ext>
            </a:extLst>
          </p:cNvPr>
          <p:cNvPicPr>
            <a:picLocks noChangeAspect="1"/>
          </p:cNvPicPr>
          <p:nvPr/>
        </p:nvPicPr>
        <p:blipFill rotWithShape="1">
          <a:blip r:embed="rId2"/>
          <a:srcRect r="75724"/>
          <a:stretch/>
        </p:blipFill>
        <p:spPr>
          <a:xfrm>
            <a:off x="4076032" y="1388978"/>
            <a:ext cx="3118853" cy="3320193"/>
          </a:xfrm>
          <a:prstGeom prst="rect">
            <a:avLst/>
          </a:prstGeom>
        </p:spPr>
      </p:pic>
      <p:sp>
        <p:nvSpPr>
          <p:cNvPr id="5" name="TextBox 4">
            <a:extLst>
              <a:ext uri="{FF2B5EF4-FFF2-40B4-BE49-F238E27FC236}">
                <a16:creationId xmlns:a16="http://schemas.microsoft.com/office/drawing/2014/main" id="{15A078C2-3192-A843-8F09-A48F5F06F8E4}"/>
              </a:ext>
            </a:extLst>
          </p:cNvPr>
          <p:cNvSpPr txBox="1"/>
          <p:nvPr/>
        </p:nvSpPr>
        <p:spPr>
          <a:xfrm>
            <a:off x="8337884" y="1034716"/>
            <a:ext cx="1484702" cy="369332"/>
          </a:xfrm>
          <a:prstGeom prst="rect">
            <a:avLst/>
          </a:prstGeom>
          <a:noFill/>
        </p:spPr>
        <p:txBody>
          <a:bodyPr wrap="none" rtlCol="0">
            <a:spAutoFit/>
          </a:bodyPr>
          <a:lstStyle/>
          <a:p>
            <a:r>
              <a:rPr lang="en-US" dirty="0"/>
              <a:t>Cholesterol</a:t>
            </a:r>
          </a:p>
        </p:txBody>
      </p:sp>
      <p:sp>
        <p:nvSpPr>
          <p:cNvPr id="6" name="TextBox 5">
            <a:extLst>
              <a:ext uri="{FF2B5EF4-FFF2-40B4-BE49-F238E27FC236}">
                <a16:creationId xmlns:a16="http://schemas.microsoft.com/office/drawing/2014/main" id="{77838141-5B18-8C48-8313-98585A1CA723}"/>
              </a:ext>
            </a:extLst>
          </p:cNvPr>
          <p:cNvSpPr txBox="1"/>
          <p:nvPr/>
        </p:nvSpPr>
        <p:spPr>
          <a:xfrm>
            <a:off x="8083007" y="2683042"/>
            <a:ext cx="1739579" cy="369332"/>
          </a:xfrm>
          <a:prstGeom prst="rect">
            <a:avLst/>
          </a:prstGeom>
          <a:noFill/>
        </p:spPr>
        <p:txBody>
          <a:bodyPr wrap="none" rtlCol="0">
            <a:spAutoFit/>
          </a:bodyPr>
          <a:lstStyle/>
          <a:p>
            <a:r>
              <a:rPr lang="en-US" dirty="0"/>
              <a:t>Inflammation</a:t>
            </a:r>
          </a:p>
        </p:txBody>
      </p:sp>
      <p:sp>
        <p:nvSpPr>
          <p:cNvPr id="7" name="TextBox 6">
            <a:extLst>
              <a:ext uri="{FF2B5EF4-FFF2-40B4-BE49-F238E27FC236}">
                <a16:creationId xmlns:a16="http://schemas.microsoft.com/office/drawing/2014/main" id="{55941260-2E6C-CD47-9100-9846EC9A8925}"/>
              </a:ext>
            </a:extLst>
          </p:cNvPr>
          <p:cNvSpPr txBox="1"/>
          <p:nvPr/>
        </p:nvSpPr>
        <p:spPr>
          <a:xfrm>
            <a:off x="8590547" y="4174958"/>
            <a:ext cx="3112070" cy="369332"/>
          </a:xfrm>
          <a:prstGeom prst="rect">
            <a:avLst/>
          </a:prstGeom>
          <a:noFill/>
        </p:spPr>
        <p:txBody>
          <a:bodyPr wrap="none" rtlCol="0">
            <a:spAutoFit/>
          </a:bodyPr>
          <a:lstStyle/>
          <a:p>
            <a:r>
              <a:rPr lang="en-US" dirty="0"/>
              <a:t>Oxidation (Free Radicals)</a:t>
            </a:r>
          </a:p>
        </p:txBody>
      </p:sp>
      <p:sp>
        <p:nvSpPr>
          <p:cNvPr id="8" name="TextBox 7">
            <a:extLst>
              <a:ext uri="{FF2B5EF4-FFF2-40B4-BE49-F238E27FC236}">
                <a16:creationId xmlns:a16="http://schemas.microsoft.com/office/drawing/2014/main" id="{7CFE0450-44DF-1B44-9284-2534DACE1F79}"/>
              </a:ext>
            </a:extLst>
          </p:cNvPr>
          <p:cNvSpPr txBox="1"/>
          <p:nvPr/>
        </p:nvSpPr>
        <p:spPr>
          <a:xfrm>
            <a:off x="4319337" y="5148885"/>
            <a:ext cx="1438214" cy="369332"/>
          </a:xfrm>
          <a:prstGeom prst="rect">
            <a:avLst/>
          </a:prstGeom>
          <a:noFill/>
        </p:spPr>
        <p:txBody>
          <a:bodyPr wrap="none" rtlCol="0">
            <a:spAutoFit/>
          </a:bodyPr>
          <a:lstStyle/>
          <a:p>
            <a:r>
              <a:rPr lang="en-US" dirty="0"/>
              <a:t>Blood Flow</a:t>
            </a:r>
          </a:p>
        </p:txBody>
      </p:sp>
      <p:sp>
        <p:nvSpPr>
          <p:cNvPr id="9" name="TextBox 8">
            <a:extLst>
              <a:ext uri="{FF2B5EF4-FFF2-40B4-BE49-F238E27FC236}">
                <a16:creationId xmlns:a16="http://schemas.microsoft.com/office/drawing/2014/main" id="{DFCC1081-B07E-0A44-AF6C-3161F93F9568}"/>
              </a:ext>
            </a:extLst>
          </p:cNvPr>
          <p:cNvSpPr txBox="1"/>
          <p:nvPr/>
        </p:nvSpPr>
        <p:spPr>
          <a:xfrm>
            <a:off x="6681050" y="4964219"/>
            <a:ext cx="1909497" cy="369332"/>
          </a:xfrm>
          <a:prstGeom prst="rect">
            <a:avLst/>
          </a:prstGeom>
          <a:noFill/>
        </p:spPr>
        <p:txBody>
          <a:bodyPr wrap="none" rtlCol="0">
            <a:spAutoFit/>
          </a:bodyPr>
          <a:lstStyle/>
          <a:p>
            <a:r>
              <a:rPr lang="en-US" dirty="0"/>
              <a:t>Blood Pressure</a:t>
            </a:r>
          </a:p>
        </p:txBody>
      </p:sp>
      <p:sp>
        <p:nvSpPr>
          <p:cNvPr id="10" name="TextBox 9">
            <a:extLst>
              <a:ext uri="{FF2B5EF4-FFF2-40B4-BE49-F238E27FC236}">
                <a16:creationId xmlns:a16="http://schemas.microsoft.com/office/drawing/2014/main" id="{B517A13D-1E90-3B4B-A978-A4E2459DF712}"/>
              </a:ext>
            </a:extLst>
          </p:cNvPr>
          <p:cNvSpPr txBox="1"/>
          <p:nvPr/>
        </p:nvSpPr>
        <p:spPr>
          <a:xfrm>
            <a:off x="2124822" y="4186990"/>
            <a:ext cx="1930337" cy="369332"/>
          </a:xfrm>
          <a:prstGeom prst="rect">
            <a:avLst/>
          </a:prstGeom>
          <a:noFill/>
        </p:spPr>
        <p:txBody>
          <a:bodyPr wrap="none" rtlCol="0">
            <a:spAutoFit/>
          </a:bodyPr>
          <a:lstStyle/>
          <a:p>
            <a:r>
              <a:rPr lang="en-US" dirty="0"/>
              <a:t>Cardiac Output</a:t>
            </a:r>
          </a:p>
        </p:txBody>
      </p:sp>
      <p:sp>
        <p:nvSpPr>
          <p:cNvPr id="11" name="TextBox 10">
            <a:extLst>
              <a:ext uri="{FF2B5EF4-FFF2-40B4-BE49-F238E27FC236}">
                <a16:creationId xmlns:a16="http://schemas.microsoft.com/office/drawing/2014/main" id="{EFB4B880-69CB-844F-8A12-56DB99345CC0}"/>
              </a:ext>
            </a:extLst>
          </p:cNvPr>
          <p:cNvSpPr txBox="1"/>
          <p:nvPr/>
        </p:nvSpPr>
        <p:spPr>
          <a:xfrm>
            <a:off x="1082842" y="2795519"/>
            <a:ext cx="2228495" cy="369332"/>
          </a:xfrm>
          <a:prstGeom prst="rect">
            <a:avLst/>
          </a:prstGeom>
          <a:noFill/>
        </p:spPr>
        <p:txBody>
          <a:bodyPr wrap="none" rtlCol="0">
            <a:spAutoFit/>
          </a:bodyPr>
          <a:lstStyle/>
          <a:p>
            <a:r>
              <a:rPr lang="en-US"/>
              <a:t>Cardiac Efficiency</a:t>
            </a:r>
          </a:p>
        </p:txBody>
      </p:sp>
      <p:sp>
        <p:nvSpPr>
          <p:cNvPr id="12" name="TextBox 11">
            <a:extLst>
              <a:ext uri="{FF2B5EF4-FFF2-40B4-BE49-F238E27FC236}">
                <a16:creationId xmlns:a16="http://schemas.microsoft.com/office/drawing/2014/main" id="{A0C30575-86B4-854E-AEB2-D7A045EBF4FB}"/>
              </a:ext>
            </a:extLst>
          </p:cNvPr>
          <p:cNvSpPr txBox="1"/>
          <p:nvPr/>
        </p:nvSpPr>
        <p:spPr>
          <a:xfrm>
            <a:off x="1933085" y="1034716"/>
            <a:ext cx="2032288" cy="369332"/>
          </a:xfrm>
          <a:prstGeom prst="rect">
            <a:avLst/>
          </a:prstGeom>
          <a:noFill/>
        </p:spPr>
        <p:txBody>
          <a:bodyPr wrap="none" rtlCol="0">
            <a:spAutoFit/>
          </a:bodyPr>
          <a:lstStyle/>
          <a:p>
            <a:r>
              <a:rPr lang="en-US" dirty="0"/>
              <a:t>Cardiac Rhythm</a:t>
            </a:r>
          </a:p>
        </p:txBody>
      </p:sp>
      <p:sp>
        <p:nvSpPr>
          <p:cNvPr id="13" name="TextBox 12">
            <a:extLst>
              <a:ext uri="{FF2B5EF4-FFF2-40B4-BE49-F238E27FC236}">
                <a16:creationId xmlns:a16="http://schemas.microsoft.com/office/drawing/2014/main" id="{63B04C8D-6F20-3C40-8479-D9B36FC7ACB9}"/>
              </a:ext>
            </a:extLst>
          </p:cNvPr>
          <p:cNvSpPr txBox="1"/>
          <p:nvPr/>
        </p:nvSpPr>
        <p:spPr>
          <a:xfrm>
            <a:off x="3137393" y="579932"/>
            <a:ext cx="3162404" cy="369332"/>
          </a:xfrm>
          <a:prstGeom prst="rect">
            <a:avLst/>
          </a:prstGeom>
          <a:noFill/>
        </p:spPr>
        <p:txBody>
          <a:bodyPr wrap="none" rtlCol="0">
            <a:spAutoFit/>
          </a:bodyPr>
          <a:lstStyle/>
          <a:p>
            <a:r>
              <a:rPr lang="en-US" dirty="0"/>
              <a:t>Cardio-Electro-Physiology</a:t>
            </a:r>
          </a:p>
        </p:txBody>
      </p:sp>
      <p:pic>
        <p:nvPicPr>
          <p:cNvPr id="23" name="Picture 22" descr="A picture containing sky, outdoor, fence, building&#10;&#10;Description automatically generated">
            <a:extLst>
              <a:ext uri="{FF2B5EF4-FFF2-40B4-BE49-F238E27FC236}">
                <a16:creationId xmlns:a16="http://schemas.microsoft.com/office/drawing/2014/main" id="{FB166B42-E72D-C647-878A-BD6CE09D4EF2}"/>
              </a:ext>
            </a:extLst>
          </p:cNvPr>
          <p:cNvPicPr>
            <a:picLocks noChangeAspect="1"/>
          </p:cNvPicPr>
          <p:nvPr/>
        </p:nvPicPr>
        <p:blipFill>
          <a:blip r:embed="rId3"/>
          <a:stretch>
            <a:fillRect/>
          </a:stretch>
        </p:blipFill>
        <p:spPr>
          <a:xfrm>
            <a:off x="143042" y="1404048"/>
            <a:ext cx="2226954" cy="1278994"/>
          </a:xfrm>
          <a:prstGeom prst="rect">
            <a:avLst/>
          </a:prstGeom>
        </p:spPr>
      </p:pic>
      <p:sp>
        <p:nvSpPr>
          <p:cNvPr id="24" name="TextBox 23">
            <a:extLst>
              <a:ext uri="{FF2B5EF4-FFF2-40B4-BE49-F238E27FC236}">
                <a16:creationId xmlns:a16="http://schemas.microsoft.com/office/drawing/2014/main" id="{AAA08CF4-C8B2-3D46-9590-AC504F7A9313}"/>
              </a:ext>
            </a:extLst>
          </p:cNvPr>
          <p:cNvSpPr txBox="1"/>
          <p:nvPr/>
        </p:nvSpPr>
        <p:spPr>
          <a:xfrm>
            <a:off x="3984702" y="126847"/>
            <a:ext cx="5292090" cy="369332"/>
          </a:xfrm>
          <a:prstGeom prst="rect">
            <a:avLst/>
          </a:prstGeom>
          <a:noFill/>
        </p:spPr>
        <p:txBody>
          <a:bodyPr wrap="none" rtlCol="0">
            <a:spAutoFit/>
          </a:bodyPr>
          <a:lstStyle/>
          <a:p>
            <a:r>
              <a:rPr lang="en-US" dirty="0"/>
              <a:t>BDNF = Brain-Derived </a:t>
            </a:r>
            <a:r>
              <a:rPr lang="en-US" dirty="0" err="1"/>
              <a:t>Neuroptrophic</a:t>
            </a:r>
            <a:r>
              <a:rPr lang="en-US" dirty="0"/>
              <a:t> Factor</a:t>
            </a:r>
          </a:p>
        </p:txBody>
      </p:sp>
      <p:pic>
        <p:nvPicPr>
          <p:cNvPr id="16" name="Picture 15">
            <a:extLst>
              <a:ext uri="{FF2B5EF4-FFF2-40B4-BE49-F238E27FC236}">
                <a16:creationId xmlns:a16="http://schemas.microsoft.com/office/drawing/2014/main" id="{82EE5820-6123-DE42-9156-2E783B1DEEDC}"/>
              </a:ext>
            </a:extLst>
          </p:cNvPr>
          <p:cNvPicPr>
            <a:picLocks noChangeAspect="1"/>
          </p:cNvPicPr>
          <p:nvPr/>
        </p:nvPicPr>
        <p:blipFill>
          <a:blip r:embed="rId4"/>
          <a:stretch>
            <a:fillRect/>
          </a:stretch>
        </p:blipFill>
        <p:spPr>
          <a:xfrm>
            <a:off x="1018685" y="4748829"/>
            <a:ext cx="1828800" cy="1828800"/>
          </a:xfrm>
          <a:prstGeom prst="rect">
            <a:avLst/>
          </a:prstGeom>
        </p:spPr>
      </p:pic>
      <p:pic>
        <p:nvPicPr>
          <p:cNvPr id="20" name="Picture 19" descr="A bowl of fruit on a plate&#10;&#10;Description automatically generated">
            <a:extLst>
              <a:ext uri="{FF2B5EF4-FFF2-40B4-BE49-F238E27FC236}">
                <a16:creationId xmlns:a16="http://schemas.microsoft.com/office/drawing/2014/main" id="{E512E7D1-DB85-A049-AA23-8A35F26978DC}"/>
              </a:ext>
            </a:extLst>
          </p:cNvPr>
          <p:cNvPicPr>
            <a:picLocks noChangeAspect="1"/>
          </p:cNvPicPr>
          <p:nvPr/>
        </p:nvPicPr>
        <p:blipFill>
          <a:blip r:embed="rId5"/>
          <a:stretch>
            <a:fillRect/>
          </a:stretch>
        </p:blipFill>
        <p:spPr>
          <a:xfrm>
            <a:off x="9889372" y="257189"/>
            <a:ext cx="1828800" cy="1828800"/>
          </a:xfrm>
          <a:prstGeom prst="rect">
            <a:avLst/>
          </a:prstGeom>
        </p:spPr>
      </p:pic>
      <p:pic>
        <p:nvPicPr>
          <p:cNvPr id="25" name="Picture 24" descr="A picture containing mirror, indoor, orange, reflection&#10;&#10;Description automatically generated">
            <a:extLst>
              <a:ext uri="{FF2B5EF4-FFF2-40B4-BE49-F238E27FC236}">
                <a16:creationId xmlns:a16="http://schemas.microsoft.com/office/drawing/2014/main" id="{5E531847-CF73-C442-B132-A81196266212}"/>
              </a:ext>
            </a:extLst>
          </p:cNvPr>
          <p:cNvPicPr>
            <a:picLocks noChangeAspect="1"/>
          </p:cNvPicPr>
          <p:nvPr/>
        </p:nvPicPr>
        <p:blipFill>
          <a:blip r:embed="rId6"/>
          <a:stretch>
            <a:fillRect/>
          </a:stretch>
        </p:blipFill>
        <p:spPr>
          <a:xfrm>
            <a:off x="8908186" y="4856461"/>
            <a:ext cx="1828800" cy="1828800"/>
          </a:xfrm>
          <a:prstGeom prst="rect">
            <a:avLst/>
          </a:prstGeom>
        </p:spPr>
      </p:pic>
      <p:pic>
        <p:nvPicPr>
          <p:cNvPr id="27" name="Picture 26" descr="A cup of coffee on a table&#10;&#10;Description automatically generated">
            <a:extLst>
              <a:ext uri="{FF2B5EF4-FFF2-40B4-BE49-F238E27FC236}">
                <a16:creationId xmlns:a16="http://schemas.microsoft.com/office/drawing/2014/main" id="{672E0735-569A-A743-A92B-5B56F60DD606}"/>
              </a:ext>
            </a:extLst>
          </p:cNvPr>
          <p:cNvPicPr>
            <a:picLocks noChangeAspect="1"/>
          </p:cNvPicPr>
          <p:nvPr/>
        </p:nvPicPr>
        <p:blipFill>
          <a:blip r:embed="rId7"/>
          <a:stretch>
            <a:fillRect/>
          </a:stretch>
        </p:blipFill>
        <p:spPr>
          <a:xfrm>
            <a:off x="9889372" y="2190073"/>
            <a:ext cx="1828800" cy="1828800"/>
          </a:xfrm>
          <a:prstGeom prst="rect">
            <a:avLst/>
          </a:prstGeom>
        </p:spPr>
      </p:pic>
      <p:pic>
        <p:nvPicPr>
          <p:cNvPr id="2" name="Picture 1">
            <a:extLst>
              <a:ext uri="{FF2B5EF4-FFF2-40B4-BE49-F238E27FC236}">
                <a16:creationId xmlns:a16="http://schemas.microsoft.com/office/drawing/2014/main" id="{00D19EEE-6DA6-194E-A42F-B0CF009D218E}"/>
              </a:ext>
            </a:extLst>
          </p:cNvPr>
          <p:cNvPicPr>
            <a:picLocks noChangeAspect="1"/>
          </p:cNvPicPr>
          <p:nvPr/>
        </p:nvPicPr>
        <p:blipFill>
          <a:blip r:embed="rId8"/>
          <a:stretch>
            <a:fillRect/>
          </a:stretch>
        </p:blipFill>
        <p:spPr>
          <a:xfrm>
            <a:off x="76803" y="3278807"/>
            <a:ext cx="2012078" cy="945677"/>
          </a:xfrm>
          <a:prstGeom prst="rect">
            <a:avLst/>
          </a:prstGeom>
        </p:spPr>
      </p:pic>
    </p:spTree>
    <p:extLst>
      <p:ext uri="{BB962C8B-B14F-4D97-AF65-F5344CB8AC3E}">
        <p14:creationId xmlns:p14="http://schemas.microsoft.com/office/powerpoint/2010/main" val="41160698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device&#10;&#10;Description automatically generated">
            <a:extLst>
              <a:ext uri="{FF2B5EF4-FFF2-40B4-BE49-F238E27FC236}">
                <a16:creationId xmlns:a16="http://schemas.microsoft.com/office/drawing/2014/main" id="{A4678306-25E2-8B45-9DD3-4383EEE1BC8C}"/>
              </a:ext>
            </a:extLst>
          </p:cNvPr>
          <p:cNvPicPr>
            <a:picLocks noChangeAspect="1"/>
          </p:cNvPicPr>
          <p:nvPr/>
        </p:nvPicPr>
        <p:blipFill>
          <a:blip r:embed="rId2"/>
          <a:stretch>
            <a:fillRect/>
          </a:stretch>
        </p:blipFill>
        <p:spPr>
          <a:xfrm>
            <a:off x="2366010" y="942340"/>
            <a:ext cx="7459980" cy="4973320"/>
          </a:xfrm>
          <a:prstGeom prst="rect">
            <a:avLst/>
          </a:prstGeom>
        </p:spPr>
      </p:pic>
      <p:sp>
        <p:nvSpPr>
          <p:cNvPr id="2" name="TextBox 1">
            <a:extLst>
              <a:ext uri="{FF2B5EF4-FFF2-40B4-BE49-F238E27FC236}">
                <a16:creationId xmlns:a16="http://schemas.microsoft.com/office/drawing/2014/main" id="{769BCD07-E6CC-BE44-AA5B-ED73D0157358}"/>
              </a:ext>
            </a:extLst>
          </p:cNvPr>
          <p:cNvSpPr txBox="1"/>
          <p:nvPr/>
        </p:nvSpPr>
        <p:spPr>
          <a:xfrm>
            <a:off x="3117460" y="6083300"/>
            <a:ext cx="5957080" cy="646331"/>
          </a:xfrm>
          <a:prstGeom prst="rect">
            <a:avLst/>
          </a:prstGeom>
          <a:noFill/>
        </p:spPr>
        <p:txBody>
          <a:bodyPr wrap="none" rtlCol="0">
            <a:spAutoFit/>
          </a:bodyPr>
          <a:lstStyle/>
          <a:p>
            <a:r>
              <a:rPr lang="en-US" dirty="0"/>
              <a:t>Depressed patients = higher risk for heart attack</a:t>
            </a:r>
          </a:p>
          <a:p>
            <a:r>
              <a:rPr lang="en-US" dirty="0"/>
              <a:t>Heart attack patients = higher risk for depression</a:t>
            </a:r>
          </a:p>
        </p:txBody>
      </p:sp>
    </p:spTree>
    <p:extLst>
      <p:ext uri="{BB962C8B-B14F-4D97-AF65-F5344CB8AC3E}">
        <p14:creationId xmlns:p14="http://schemas.microsoft.com/office/powerpoint/2010/main" val="1854397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5880760" y="165668"/>
            <a:ext cx="6311240" cy="6526664"/>
          </a:xfrm>
        </p:spPr>
        <p:txBody>
          <a:bodyPr>
            <a:noAutofit/>
          </a:bodyPr>
          <a:lstStyle/>
          <a:p>
            <a:pPr algn="l">
              <a:lnSpc>
                <a:spcPct val="120000"/>
              </a:lnSpc>
            </a:pPr>
            <a:r>
              <a:rPr lang="en-US" sz="1600" b="1" dirty="0"/>
              <a:t>Palm Fruit Bioactive Complex </a:t>
            </a:r>
            <a:endParaRPr lang="en-US" sz="1600" dirty="0"/>
          </a:p>
          <a:p>
            <a:pPr marL="457200" lvl="0" indent="-457200" algn="l">
              <a:lnSpc>
                <a:spcPct val="120000"/>
              </a:lnSpc>
              <a:buFont typeface="Arial" panose="020B0604020202020204" pitchFamily="34" charset="0"/>
              <a:buChar char="•"/>
            </a:pPr>
            <a:r>
              <a:rPr lang="en-US" sz="1600" dirty="0"/>
              <a:t>Reduction of oxidative and inflammatory stress to help preserve mental health</a:t>
            </a:r>
          </a:p>
          <a:p>
            <a:pPr algn="l">
              <a:lnSpc>
                <a:spcPct val="120000"/>
              </a:lnSpc>
            </a:pPr>
            <a:endParaRPr lang="en-US" sz="1600" dirty="0"/>
          </a:p>
          <a:p>
            <a:pPr algn="l">
              <a:lnSpc>
                <a:spcPct val="120000"/>
              </a:lnSpc>
            </a:pPr>
            <a:r>
              <a:rPr lang="en-US" sz="1600" b="1" dirty="0" err="1">
                <a:latin typeface="Verdana"/>
                <a:ea typeface="Verdana"/>
                <a:cs typeface="Verdana"/>
              </a:rPr>
              <a:t>Astazine</a:t>
            </a:r>
            <a:r>
              <a:rPr lang="en-US" sz="1600" b="1" dirty="0">
                <a:latin typeface="Verdana"/>
                <a:ea typeface="Verdana"/>
                <a:cs typeface="Verdana"/>
              </a:rPr>
              <a:t>®</a:t>
            </a:r>
            <a:r>
              <a:rPr lang="en-US" sz="1600" dirty="0">
                <a:latin typeface="Verdana"/>
                <a:ea typeface="Verdana"/>
                <a:cs typeface="Verdana"/>
              </a:rPr>
              <a:t> </a:t>
            </a:r>
            <a:r>
              <a:rPr lang="en-US" sz="1600" b="1" dirty="0">
                <a:latin typeface="Verdana"/>
                <a:ea typeface="Verdana"/>
                <a:cs typeface="Verdana"/>
              </a:rPr>
              <a:t>Astaxanthin</a:t>
            </a:r>
            <a:endParaRPr lang="en-US" sz="1600" dirty="0">
              <a:latin typeface="Verdana"/>
              <a:ea typeface="Verdana"/>
              <a:cs typeface="Verdana"/>
            </a:endParaRPr>
          </a:p>
          <a:p>
            <a:pPr marL="457200" lvl="0" indent="-457200" algn="l">
              <a:lnSpc>
                <a:spcPct val="120000"/>
              </a:lnSpc>
              <a:buFont typeface="Arial" panose="020B0604020202020204" pitchFamily="34" charset="0"/>
              <a:buChar char="•"/>
            </a:pPr>
            <a:r>
              <a:rPr lang="en-US" sz="1600" dirty="0"/>
              <a:t>Provides cardiovascular support</a:t>
            </a:r>
          </a:p>
          <a:p>
            <a:pPr marL="457200" lvl="0" indent="-457200" algn="l">
              <a:lnSpc>
                <a:spcPct val="120000"/>
              </a:lnSpc>
              <a:buFont typeface="Arial" panose="020B0604020202020204" pitchFamily="34" charset="0"/>
              <a:buChar char="•"/>
            </a:pPr>
            <a:r>
              <a:rPr lang="en-US" sz="1600" dirty="0"/>
              <a:t>Decreases oxidative stress markers</a:t>
            </a:r>
          </a:p>
          <a:p>
            <a:pPr marL="457200" lvl="0" indent="-457200" algn="l">
              <a:lnSpc>
                <a:spcPct val="120000"/>
              </a:lnSpc>
              <a:buFont typeface="Arial" panose="020B0604020202020204" pitchFamily="34" charset="0"/>
              <a:buChar char="•"/>
            </a:pPr>
            <a:r>
              <a:rPr lang="en-US" sz="1600" dirty="0"/>
              <a:t>Supports optimal cognitive function</a:t>
            </a:r>
          </a:p>
          <a:p>
            <a:pPr algn="l">
              <a:lnSpc>
                <a:spcPct val="120000"/>
              </a:lnSpc>
            </a:pPr>
            <a:endParaRPr lang="en-US" sz="1600" dirty="0"/>
          </a:p>
          <a:p>
            <a:pPr algn="l">
              <a:lnSpc>
                <a:spcPct val="120000"/>
              </a:lnSpc>
            </a:pPr>
            <a:r>
              <a:rPr lang="en-US" sz="1600" b="1" dirty="0" err="1">
                <a:latin typeface="Verdana"/>
                <a:ea typeface="Verdana"/>
                <a:cs typeface="Verdana"/>
              </a:rPr>
              <a:t>Bergavit</a:t>
            </a:r>
            <a:r>
              <a:rPr lang="en-US" sz="1600" b="1" dirty="0">
                <a:latin typeface="Verdana"/>
                <a:ea typeface="Verdana"/>
                <a:cs typeface="Verdana"/>
              </a:rPr>
              <a:t>® 40</a:t>
            </a:r>
            <a:endParaRPr lang="en-US" sz="1600" dirty="0">
              <a:latin typeface="Verdana"/>
              <a:ea typeface="Verdana"/>
              <a:cs typeface="Verdana"/>
            </a:endParaRPr>
          </a:p>
          <a:p>
            <a:pPr marL="457200" lvl="0" indent="-457200" algn="l">
              <a:lnSpc>
                <a:spcPct val="120000"/>
              </a:lnSpc>
              <a:buFont typeface="Arial" panose="020B0604020202020204" pitchFamily="34" charset="0"/>
              <a:buChar char="•"/>
            </a:pPr>
            <a:r>
              <a:rPr lang="en-US" sz="1600" dirty="0"/>
              <a:t>Supports healthy cholesterol levels</a:t>
            </a:r>
          </a:p>
          <a:p>
            <a:pPr algn="l">
              <a:lnSpc>
                <a:spcPct val="120000"/>
              </a:lnSpc>
            </a:pPr>
            <a:endParaRPr lang="en-US" sz="1600" dirty="0"/>
          </a:p>
          <a:p>
            <a:pPr algn="l">
              <a:lnSpc>
                <a:spcPct val="120000"/>
              </a:lnSpc>
            </a:pPr>
            <a:r>
              <a:rPr lang="en-US" sz="1600" b="1" dirty="0" err="1">
                <a:latin typeface="Verdana"/>
                <a:ea typeface="Verdana"/>
                <a:cs typeface="Verdana"/>
              </a:rPr>
              <a:t>AquaCelle</a:t>
            </a:r>
            <a:r>
              <a:rPr lang="en-US" sz="1600" b="1" dirty="0">
                <a:latin typeface="Verdana"/>
                <a:ea typeface="Verdana"/>
                <a:cs typeface="Verdana"/>
              </a:rPr>
              <a:t>® CoQ10</a:t>
            </a:r>
            <a:endParaRPr lang="en-US" sz="1600" dirty="0">
              <a:latin typeface="Verdana"/>
              <a:ea typeface="Verdana"/>
              <a:cs typeface="Verdana"/>
            </a:endParaRPr>
          </a:p>
          <a:p>
            <a:pPr marL="457200" lvl="0" indent="-457200" algn="l">
              <a:lnSpc>
                <a:spcPct val="120000"/>
              </a:lnSpc>
              <a:buFont typeface="Arial" panose="020B0604020202020204" pitchFamily="34" charset="0"/>
              <a:buChar char="•"/>
            </a:pPr>
            <a:r>
              <a:rPr lang="en-US" sz="1600" dirty="0"/>
              <a:t>High absorption of CoQ10 into the body</a:t>
            </a:r>
          </a:p>
          <a:p>
            <a:pPr marL="457200" lvl="0" indent="-457200" algn="l">
              <a:lnSpc>
                <a:spcPct val="120000"/>
              </a:lnSpc>
              <a:buFont typeface="Arial" panose="020B0604020202020204" pitchFamily="34" charset="0"/>
              <a:buChar char="•"/>
            </a:pPr>
            <a:r>
              <a:rPr lang="en-US" sz="1600" dirty="0"/>
              <a:t>Promotes optimal total cardiac output</a:t>
            </a:r>
          </a:p>
          <a:p>
            <a:pPr marL="457200" lvl="0" indent="-457200" algn="l">
              <a:lnSpc>
                <a:spcPct val="120000"/>
              </a:lnSpc>
              <a:buFont typeface="Arial" panose="020B0604020202020204" pitchFamily="34" charset="0"/>
              <a:buChar char="•"/>
            </a:pPr>
            <a:r>
              <a:rPr lang="en-US" sz="1600" dirty="0"/>
              <a:t>Supports decreased workload/pressure on the heart</a:t>
            </a:r>
          </a:p>
          <a:p>
            <a:pPr algn="l">
              <a:lnSpc>
                <a:spcPct val="120000"/>
              </a:lnSpc>
            </a:pPr>
            <a:endParaRPr lang="en-US" sz="1600" dirty="0"/>
          </a:p>
          <a:p>
            <a:pPr algn="l">
              <a:lnSpc>
                <a:spcPct val="120000"/>
              </a:lnSpc>
            </a:pPr>
            <a:r>
              <a:rPr lang="en-US" sz="1600" b="1" dirty="0" err="1">
                <a:latin typeface="Verdana"/>
                <a:ea typeface="Verdana"/>
                <a:cs typeface="Verdana"/>
              </a:rPr>
              <a:t>ThymoQuin</a:t>
            </a:r>
            <a:r>
              <a:rPr lang="en-US" sz="1600" b="1" dirty="0">
                <a:latin typeface="Verdana"/>
                <a:ea typeface="Verdana"/>
                <a:cs typeface="Verdana"/>
              </a:rPr>
              <a:t> (Black Cumin Seed Oil)</a:t>
            </a:r>
            <a:endParaRPr lang="en-US" sz="1600" dirty="0">
              <a:latin typeface="Verdana"/>
              <a:ea typeface="Verdana"/>
              <a:cs typeface="Verdana"/>
            </a:endParaRPr>
          </a:p>
          <a:p>
            <a:pPr marL="457200" lvl="0" indent="-457200" algn="l">
              <a:lnSpc>
                <a:spcPct val="120000"/>
              </a:lnSpc>
              <a:buFont typeface="Arial" panose="020B0604020202020204" pitchFamily="34" charset="0"/>
              <a:buChar char="•"/>
            </a:pPr>
            <a:r>
              <a:rPr lang="en-US" sz="1600" dirty="0"/>
              <a:t>Supports the body’s inflammation response system</a:t>
            </a:r>
          </a:p>
          <a:p>
            <a:pPr marL="457200" lvl="0" indent="-457200" algn="l">
              <a:lnSpc>
                <a:spcPct val="120000"/>
              </a:lnSpc>
              <a:buFont typeface="Arial" panose="020B0604020202020204" pitchFamily="34" charset="0"/>
              <a:buChar char="•"/>
            </a:pPr>
            <a:r>
              <a:rPr lang="en-US" sz="1600" dirty="0"/>
              <a:t>Supports normal blood sugar and cholesterol levels </a:t>
            </a:r>
          </a:p>
        </p:txBody>
      </p:sp>
      <p:pic>
        <p:nvPicPr>
          <p:cNvPr id="4" name="Picture Placeholder 3">
            <a:extLst>
              <a:ext uri="{FF2B5EF4-FFF2-40B4-BE49-F238E27FC236}">
                <a16:creationId xmlns:a16="http://schemas.microsoft.com/office/drawing/2014/main" id="{DE30D267-E54D-A540-8F42-2D3653013B4A}"/>
              </a:ext>
            </a:extLst>
          </p:cNvPr>
          <p:cNvPicPr>
            <a:picLocks noGrp="1" noChangeAspect="1"/>
          </p:cNvPicPr>
          <p:nvPr>
            <p:ph type="pic" sz="quarter" idx="11"/>
          </p:nvPr>
        </p:nvPicPr>
        <p:blipFill>
          <a:blip r:embed="rId3"/>
          <a:srcRect l="9048" r="9048"/>
          <a:stretch>
            <a:fillRect/>
          </a:stretch>
        </p:blipFill>
        <p:spPr>
          <a:prstGeom prst="rect">
            <a:avLst/>
          </a:prstGeom>
        </p:spPr>
      </p:pic>
      <p:sp>
        <p:nvSpPr>
          <p:cNvPr id="5" name="Rectangle 4">
            <a:extLst>
              <a:ext uri="{FF2B5EF4-FFF2-40B4-BE49-F238E27FC236}">
                <a16:creationId xmlns:a16="http://schemas.microsoft.com/office/drawing/2014/main" id="{CC2ECCEA-1177-E144-878E-C8D9312E6F65}"/>
              </a:ext>
            </a:extLst>
          </p:cNvPr>
          <p:cNvSpPr/>
          <p:nvPr/>
        </p:nvSpPr>
        <p:spPr>
          <a:xfrm>
            <a:off x="723571" y="5675298"/>
            <a:ext cx="6096000" cy="646331"/>
          </a:xfrm>
          <a:prstGeom prst="rect">
            <a:avLst/>
          </a:prstGeom>
        </p:spPr>
        <p:txBody>
          <a:bodyPr>
            <a:spAutoFit/>
          </a:bodyPr>
          <a:lstStyle/>
          <a:p>
            <a:r>
              <a:rPr lang="en-US" dirty="0">
                <a:solidFill>
                  <a:srgbClr val="0070C0"/>
                </a:solidFill>
              </a:rPr>
              <a:t>https://</a:t>
            </a:r>
            <a:r>
              <a:rPr lang="en-US" dirty="0" err="1">
                <a:solidFill>
                  <a:srgbClr val="0070C0"/>
                </a:solidFill>
              </a:rPr>
              <a:t>www.amare.com</a:t>
            </a:r>
            <a:r>
              <a:rPr lang="en-US" dirty="0">
                <a:solidFill>
                  <a:srgbClr val="0070C0"/>
                </a:solidFill>
              </a:rPr>
              <a:t>/corporate/</a:t>
            </a:r>
            <a:r>
              <a:rPr lang="en-US" dirty="0" err="1">
                <a:solidFill>
                  <a:srgbClr val="0070C0"/>
                </a:solidFill>
              </a:rPr>
              <a:t>en</a:t>
            </a:r>
            <a:r>
              <a:rPr lang="en-US" dirty="0">
                <a:solidFill>
                  <a:srgbClr val="0070C0"/>
                </a:solidFill>
              </a:rPr>
              <a:t>-us/</a:t>
            </a:r>
            <a:r>
              <a:rPr lang="en-US" dirty="0" err="1">
                <a:solidFill>
                  <a:srgbClr val="0070C0"/>
                </a:solidFill>
              </a:rPr>
              <a:t>MentaHeart</a:t>
            </a:r>
            <a:endParaRPr lang="en-US" dirty="0">
              <a:solidFill>
                <a:srgbClr val="0070C0"/>
              </a:solidFill>
            </a:endParaRPr>
          </a:p>
        </p:txBody>
      </p:sp>
    </p:spTree>
    <p:extLst>
      <p:ext uri="{BB962C8B-B14F-4D97-AF65-F5344CB8AC3E}">
        <p14:creationId xmlns:p14="http://schemas.microsoft.com/office/powerpoint/2010/main" val="3561367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D24A920-D930-7F43-A67C-CEE9667BF8ED}"/>
              </a:ext>
            </a:extLst>
          </p:cNvPr>
          <p:cNvSpPr>
            <a:spLocks noGrp="1"/>
          </p:cNvSpPr>
          <p:nvPr>
            <p:ph type="body" idx="1"/>
          </p:nvPr>
        </p:nvSpPr>
        <p:spPr/>
        <p:txBody>
          <a:bodyPr/>
          <a:lstStyle/>
          <a:p>
            <a:r>
              <a:rPr lang="en-US" dirty="0"/>
              <a:t>HRV / SDNN (</a:t>
            </a:r>
            <a:r>
              <a:rPr lang="en-US" dirty="0" err="1"/>
              <a:t>msec</a:t>
            </a:r>
            <a:r>
              <a:rPr lang="en-US" dirty="0"/>
              <a:t>)</a:t>
            </a:r>
          </a:p>
        </p:txBody>
      </p:sp>
      <p:graphicFrame>
        <p:nvGraphicFramePr>
          <p:cNvPr id="7" name="Content Placeholder 6">
            <a:extLst>
              <a:ext uri="{FF2B5EF4-FFF2-40B4-BE49-F238E27FC236}">
                <a16:creationId xmlns:a16="http://schemas.microsoft.com/office/drawing/2014/main" id="{76C0C105-6146-CF48-877C-0536B2768D0B}"/>
              </a:ext>
            </a:extLst>
          </p:cNvPr>
          <p:cNvGraphicFramePr>
            <a:graphicFrameLocks noGrp="1"/>
          </p:cNvGraphicFramePr>
          <p:nvPr>
            <p:ph sz="half" idx="2"/>
          </p:nvPr>
        </p:nvGraphicFramePr>
        <p:xfrm>
          <a:off x="839788" y="2505075"/>
          <a:ext cx="5157787" cy="3505200"/>
        </p:xfrm>
        <a:graphic>
          <a:graphicData uri="http://schemas.openxmlformats.org/drawingml/2006/chart">
            <c:chart xmlns:c="http://schemas.openxmlformats.org/drawingml/2006/chart" xmlns:r="http://schemas.openxmlformats.org/officeDocument/2006/relationships" r:id="rId2"/>
          </a:graphicData>
        </a:graphic>
      </p:graphicFrame>
      <p:sp>
        <p:nvSpPr>
          <p:cNvPr id="4" name="Text Placeholder 3">
            <a:extLst>
              <a:ext uri="{FF2B5EF4-FFF2-40B4-BE49-F238E27FC236}">
                <a16:creationId xmlns:a16="http://schemas.microsoft.com/office/drawing/2014/main" id="{73E586A4-7D5E-374A-8E4E-A1162C93B341}"/>
              </a:ext>
            </a:extLst>
          </p:cNvPr>
          <p:cNvSpPr>
            <a:spLocks noGrp="1"/>
          </p:cNvSpPr>
          <p:nvPr>
            <p:ph type="body" sz="quarter" idx="3"/>
          </p:nvPr>
        </p:nvSpPr>
        <p:spPr/>
        <p:txBody>
          <a:bodyPr/>
          <a:lstStyle/>
          <a:p>
            <a:r>
              <a:rPr lang="en-US" dirty="0"/>
              <a:t>HRV / RMSSD</a:t>
            </a:r>
          </a:p>
        </p:txBody>
      </p:sp>
      <p:graphicFrame>
        <p:nvGraphicFramePr>
          <p:cNvPr id="8" name="Content Placeholder 7">
            <a:extLst>
              <a:ext uri="{FF2B5EF4-FFF2-40B4-BE49-F238E27FC236}">
                <a16:creationId xmlns:a16="http://schemas.microsoft.com/office/drawing/2014/main" id="{8BDBEF83-457B-F643-88C4-000165FC585A}"/>
              </a:ext>
            </a:extLst>
          </p:cNvPr>
          <p:cNvGraphicFramePr>
            <a:graphicFrameLocks noGrp="1"/>
          </p:cNvGraphicFramePr>
          <p:nvPr>
            <p:ph sz="quarter" idx="4"/>
          </p:nvPr>
        </p:nvGraphicFramePr>
        <p:xfrm>
          <a:off x="6172200" y="2505075"/>
          <a:ext cx="5183188" cy="3505200"/>
        </p:xfrm>
        <a:graphic>
          <a:graphicData uri="http://schemas.openxmlformats.org/drawingml/2006/chart">
            <c:chart xmlns:c="http://schemas.openxmlformats.org/drawingml/2006/chart" xmlns:r="http://schemas.openxmlformats.org/officeDocument/2006/relationships" r:id="rId3"/>
          </a:graphicData>
        </a:graphic>
      </p:graphicFrame>
      <p:sp>
        <p:nvSpPr>
          <p:cNvPr id="6" name="Title 5">
            <a:extLst>
              <a:ext uri="{FF2B5EF4-FFF2-40B4-BE49-F238E27FC236}">
                <a16:creationId xmlns:a16="http://schemas.microsoft.com/office/drawing/2014/main" id="{15ECDFF6-A001-164B-90E5-165D8FA352EB}"/>
              </a:ext>
            </a:extLst>
          </p:cNvPr>
          <p:cNvSpPr>
            <a:spLocks noGrp="1"/>
          </p:cNvSpPr>
          <p:nvPr>
            <p:ph type="title"/>
          </p:nvPr>
        </p:nvSpPr>
        <p:spPr/>
        <p:txBody>
          <a:bodyPr/>
          <a:lstStyle/>
          <a:p>
            <a:r>
              <a:rPr lang="en-US" dirty="0" err="1"/>
              <a:t>MentaHeart</a:t>
            </a:r>
            <a:r>
              <a:rPr lang="en-US" dirty="0"/>
              <a:t> Clinical Pilot Study</a:t>
            </a:r>
          </a:p>
        </p:txBody>
      </p:sp>
      <p:sp>
        <p:nvSpPr>
          <p:cNvPr id="9" name="TextBox 8">
            <a:extLst>
              <a:ext uri="{FF2B5EF4-FFF2-40B4-BE49-F238E27FC236}">
                <a16:creationId xmlns:a16="http://schemas.microsoft.com/office/drawing/2014/main" id="{7A97BB2A-EE29-E148-A6A0-CD9C180C0BCC}"/>
              </a:ext>
            </a:extLst>
          </p:cNvPr>
          <p:cNvSpPr txBox="1"/>
          <p:nvPr/>
        </p:nvSpPr>
        <p:spPr>
          <a:xfrm>
            <a:off x="7213073" y="6334780"/>
            <a:ext cx="4978927" cy="523220"/>
          </a:xfrm>
          <a:prstGeom prst="rect">
            <a:avLst/>
          </a:prstGeom>
          <a:noFill/>
        </p:spPr>
        <p:txBody>
          <a:bodyPr wrap="none" rtlCol="0">
            <a:spAutoFit/>
          </a:bodyPr>
          <a:lstStyle/>
          <a:p>
            <a:r>
              <a:rPr lang="en-US" sz="1400" dirty="0"/>
              <a:t>SDNN = standard deviation of N-N intervals</a:t>
            </a:r>
          </a:p>
          <a:p>
            <a:r>
              <a:rPr lang="en-US" sz="1400" dirty="0"/>
              <a:t>RMSSD – root mean square of successive differences</a:t>
            </a:r>
          </a:p>
        </p:txBody>
      </p:sp>
      <p:sp>
        <p:nvSpPr>
          <p:cNvPr id="10" name="TextBox 9">
            <a:extLst>
              <a:ext uri="{FF2B5EF4-FFF2-40B4-BE49-F238E27FC236}">
                <a16:creationId xmlns:a16="http://schemas.microsoft.com/office/drawing/2014/main" id="{4E43E6AE-0D2A-BF4C-BD29-17D9BBFC791D}"/>
              </a:ext>
            </a:extLst>
          </p:cNvPr>
          <p:cNvSpPr txBox="1"/>
          <p:nvPr/>
        </p:nvSpPr>
        <p:spPr>
          <a:xfrm>
            <a:off x="2743200" y="3244334"/>
            <a:ext cx="917239" cy="369332"/>
          </a:xfrm>
          <a:prstGeom prst="rect">
            <a:avLst/>
          </a:prstGeom>
          <a:noFill/>
        </p:spPr>
        <p:txBody>
          <a:bodyPr wrap="none" rtlCol="0">
            <a:spAutoFit/>
          </a:bodyPr>
          <a:lstStyle/>
          <a:p>
            <a:r>
              <a:rPr lang="en-US" dirty="0"/>
              <a:t>+11%</a:t>
            </a:r>
          </a:p>
        </p:txBody>
      </p:sp>
      <p:sp>
        <p:nvSpPr>
          <p:cNvPr id="11" name="TextBox 10">
            <a:extLst>
              <a:ext uri="{FF2B5EF4-FFF2-40B4-BE49-F238E27FC236}">
                <a16:creationId xmlns:a16="http://schemas.microsoft.com/office/drawing/2014/main" id="{05B8974D-B44B-B249-9437-56E8DBDDCC37}"/>
              </a:ext>
            </a:extLst>
          </p:cNvPr>
          <p:cNvSpPr txBox="1"/>
          <p:nvPr/>
        </p:nvSpPr>
        <p:spPr>
          <a:xfrm>
            <a:off x="8051800" y="3821113"/>
            <a:ext cx="917239" cy="369332"/>
          </a:xfrm>
          <a:prstGeom prst="rect">
            <a:avLst/>
          </a:prstGeom>
          <a:noFill/>
        </p:spPr>
        <p:txBody>
          <a:bodyPr wrap="none" rtlCol="0">
            <a:spAutoFit/>
          </a:bodyPr>
          <a:lstStyle/>
          <a:p>
            <a:r>
              <a:rPr lang="en-US" dirty="0"/>
              <a:t>+19%</a:t>
            </a:r>
          </a:p>
        </p:txBody>
      </p:sp>
    </p:spTree>
    <p:extLst>
      <p:ext uri="{BB962C8B-B14F-4D97-AF65-F5344CB8AC3E}">
        <p14:creationId xmlns:p14="http://schemas.microsoft.com/office/powerpoint/2010/main" val="1820754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D24A920-D930-7F43-A67C-CEE9667BF8ED}"/>
              </a:ext>
            </a:extLst>
          </p:cNvPr>
          <p:cNvSpPr>
            <a:spLocks noGrp="1"/>
          </p:cNvSpPr>
          <p:nvPr>
            <p:ph type="body" idx="1"/>
          </p:nvPr>
        </p:nvSpPr>
        <p:spPr/>
        <p:txBody>
          <a:bodyPr/>
          <a:lstStyle/>
          <a:p>
            <a:r>
              <a:rPr lang="en-US" dirty="0"/>
              <a:t>Global Mood State</a:t>
            </a:r>
          </a:p>
        </p:txBody>
      </p:sp>
      <p:graphicFrame>
        <p:nvGraphicFramePr>
          <p:cNvPr id="7" name="Content Placeholder 6">
            <a:extLst>
              <a:ext uri="{FF2B5EF4-FFF2-40B4-BE49-F238E27FC236}">
                <a16:creationId xmlns:a16="http://schemas.microsoft.com/office/drawing/2014/main" id="{76C0C105-6146-CF48-877C-0536B2768D0B}"/>
              </a:ext>
            </a:extLst>
          </p:cNvPr>
          <p:cNvGraphicFramePr>
            <a:graphicFrameLocks noGrp="1"/>
          </p:cNvGraphicFramePr>
          <p:nvPr>
            <p:ph sz="half" idx="2"/>
          </p:nvPr>
        </p:nvGraphicFramePr>
        <p:xfrm>
          <a:off x="839788" y="2505075"/>
          <a:ext cx="5157787" cy="3505200"/>
        </p:xfrm>
        <a:graphic>
          <a:graphicData uri="http://schemas.openxmlformats.org/drawingml/2006/chart">
            <c:chart xmlns:c="http://schemas.openxmlformats.org/drawingml/2006/chart" xmlns:r="http://schemas.openxmlformats.org/officeDocument/2006/relationships" r:id="rId2"/>
          </a:graphicData>
        </a:graphic>
      </p:graphicFrame>
      <p:sp>
        <p:nvSpPr>
          <p:cNvPr id="4" name="Text Placeholder 3">
            <a:extLst>
              <a:ext uri="{FF2B5EF4-FFF2-40B4-BE49-F238E27FC236}">
                <a16:creationId xmlns:a16="http://schemas.microsoft.com/office/drawing/2014/main" id="{73E586A4-7D5E-374A-8E4E-A1162C93B341}"/>
              </a:ext>
            </a:extLst>
          </p:cNvPr>
          <p:cNvSpPr>
            <a:spLocks noGrp="1"/>
          </p:cNvSpPr>
          <p:nvPr>
            <p:ph type="body" sz="quarter" idx="3"/>
          </p:nvPr>
        </p:nvSpPr>
        <p:spPr/>
        <p:txBody>
          <a:bodyPr/>
          <a:lstStyle/>
          <a:p>
            <a:r>
              <a:rPr lang="en-US" dirty="0"/>
              <a:t>POMS Sub-Scales</a:t>
            </a:r>
          </a:p>
        </p:txBody>
      </p:sp>
      <p:graphicFrame>
        <p:nvGraphicFramePr>
          <p:cNvPr id="8" name="Content Placeholder 7">
            <a:extLst>
              <a:ext uri="{FF2B5EF4-FFF2-40B4-BE49-F238E27FC236}">
                <a16:creationId xmlns:a16="http://schemas.microsoft.com/office/drawing/2014/main" id="{8BDBEF83-457B-F643-88C4-000165FC585A}"/>
              </a:ext>
            </a:extLst>
          </p:cNvPr>
          <p:cNvGraphicFramePr>
            <a:graphicFrameLocks noGrp="1"/>
          </p:cNvGraphicFramePr>
          <p:nvPr>
            <p:ph sz="quarter" idx="4"/>
          </p:nvPr>
        </p:nvGraphicFramePr>
        <p:xfrm>
          <a:off x="6172200" y="2505075"/>
          <a:ext cx="5183188" cy="3505200"/>
        </p:xfrm>
        <a:graphic>
          <a:graphicData uri="http://schemas.openxmlformats.org/drawingml/2006/chart">
            <c:chart xmlns:c="http://schemas.openxmlformats.org/drawingml/2006/chart" xmlns:r="http://schemas.openxmlformats.org/officeDocument/2006/relationships" r:id="rId3"/>
          </a:graphicData>
        </a:graphic>
      </p:graphicFrame>
      <p:sp>
        <p:nvSpPr>
          <p:cNvPr id="6" name="Title 5">
            <a:extLst>
              <a:ext uri="{FF2B5EF4-FFF2-40B4-BE49-F238E27FC236}">
                <a16:creationId xmlns:a16="http://schemas.microsoft.com/office/drawing/2014/main" id="{15ECDFF6-A001-164B-90E5-165D8FA352EB}"/>
              </a:ext>
            </a:extLst>
          </p:cNvPr>
          <p:cNvSpPr>
            <a:spLocks noGrp="1"/>
          </p:cNvSpPr>
          <p:nvPr>
            <p:ph type="title"/>
          </p:nvPr>
        </p:nvSpPr>
        <p:spPr/>
        <p:txBody>
          <a:bodyPr/>
          <a:lstStyle/>
          <a:p>
            <a:r>
              <a:rPr lang="en-US" dirty="0" err="1"/>
              <a:t>MentaHeart</a:t>
            </a:r>
            <a:r>
              <a:rPr lang="en-US" dirty="0"/>
              <a:t> Clinical Pilot Study</a:t>
            </a:r>
          </a:p>
        </p:txBody>
      </p:sp>
      <p:sp>
        <p:nvSpPr>
          <p:cNvPr id="9" name="TextBox 8">
            <a:extLst>
              <a:ext uri="{FF2B5EF4-FFF2-40B4-BE49-F238E27FC236}">
                <a16:creationId xmlns:a16="http://schemas.microsoft.com/office/drawing/2014/main" id="{7A97BB2A-EE29-E148-A6A0-CD9C180C0BCC}"/>
              </a:ext>
            </a:extLst>
          </p:cNvPr>
          <p:cNvSpPr txBox="1"/>
          <p:nvPr/>
        </p:nvSpPr>
        <p:spPr>
          <a:xfrm>
            <a:off x="7213073" y="6334780"/>
            <a:ext cx="4978927" cy="523220"/>
          </a:xfrm>
          <a:prstGeom prst="rect">
            <a:avLst/>
          </a:prstGeom>
          <a:noFill/>
        </p:spPr>
        <p:txBody>
          <a:bodyPr wrap="none" rtlCol="0">
            <a:spAutoFit/>
          </a:bodyPr>
          <a:lstStyle/>
          <a:p>
            <a:r>
              <a:rPr lang="en-US" sz="1400" dirty="0"/>
              <a:t>SDNN = standard deviation of N-N intervals</a:t>
            </a:r>
          </a:p>
          <a:p>
            <a:r>
              <a:rPr lang="en-US" sz="1400" dirty="0"/>
              <a:t>RMSSD – root mean square of successive differences</a:t>
            </a:r>
          </a:p>
        </p:txBody>
      </p:sp>
      <p:sp>
        <p:nvSpPr>
          <p:cNvPr id="10" name="TextBox 9">
            <a:extLst>
              <a:ext uri="{FF2B5EF4-FFF2-40B4-BE49-F238E27FC236}">
                <a16:creationId xmlns:a16="http://schemas.microsoft.com/office/drawing/2014/main" id="{4E43E6AE-0D2A-BF4C-BD29-17D9BBFC791D}"/>
              </a:ext>
            </a:extLst>
          </p:cNvPr>
          <p:cNvSpPr txBox="1"/>
          <p:nvPr/>
        </p:nvSpPr>
        <p:spPr>
          <a:xfrm>
            <a:off x="3708400" y="3258622"/>
            <a:ext cx="917239" cy="369332"/>
          </a:xfrm>
          <a:prstGeom prst="rect">
            <a:avLst/>
          </a:prstGeom>
          <a:noFill/>
        </p:spPr>
        <p:txBody>
          <a:bodyPr wrap="none" rtlCol="0">
            <a:spAutoFit/>
          </a:bodyPr>
          <a:lstStyle/>
          <a:p>
            <a:r>
              <a:rPr lang="en-US" dirty="0"/>
              <a:t>+23%</a:t>
            </a:r>
          </a:p>
        </p:txBody>
      </p:sp>
      <p:sp>
        <p:nvSpPr>
          <p:cNvPr id="11" name="TextBox 10">
            <a:extLst>
              <a:ext uri="{FF2B5EF4-FFF2-40B4-BE49-F238E27FC236}">
                <a16:creationId xmlns:a16="http://schemas.microsoft.com/office/drawing/2014/main" id="{05B8974D-B44B-B249-9437-56E8DBDDCC37}"/>
              </a:ext>
            </a:extLst>
          </p:cNvPr>
          <p:cNvSpPr txBox="1"/>
          <p:nvPr/>
        </p:nvSpPr>
        <p:spPr>
          <a:xfrm>
            <a:off x="6577012" y="3451781"/>
            <a:ext cx="758541" cy="338554"/>
          </a:xfrm>
          <a:prstGeom prst="rect">
            <a:avLst/>
          </a:prstGeom>
          <a:noFill/>
        </p:spPr>
        <p:txBody>
          <a:bodyPr wrap="none" rtlCol="0">
            <a:spAutoFit/>
          </a:bodyPr>
          <a:lstStyle/>
          <a:p>
            <a:r>
              <a:rPr lang="en-US" sz="1600" dirty="0"/>
              <a:t>-49%</a:t>
            </a:r>
          </a:p>
        </p:txBody>
      </p:sp>
      <p:sp>
        <p:nvSpPr>
          <p:cNvPr id="12" name="TextBox 11">
            <a:extLst>
              <a:ext uri="{FF2B5EF4-FFF2-40B4-BE49-F238E27FC236}">
                <a16:creationId xmlns:a16="http://schemas.microsoft.com/office/drawing/2014/main" id="{F7E4F269-CB91-FF4E-8933-793AFE5400B1}"/>
              </a:ext>
            </a:extLst>
          </p:cNvPr>
          <p:cNvSpPr txBox="1"/>
          <p:nvPr/>
        </p:nvSpPr>
        <p:spPr>
          <a:xfrm>
            <a:off x="7584506" y="3818494"/>
            <a:ext cx="758541" cy="338554"/>
          </a:xfrm>
          <a:prstGeom prst="rect">
            <a:avLst/>
          </a:prstGeom>
          <a:noFill/>
        </p:spPr>
        <p:txBody>
          <a:bodyPr wrap="none" rtlCol="0">
            <a:spAutoFit/>
          </a:bodyPr>
          <a:lstStyle/>
          <a:p>
            <a:r>
              <a:rPr lang="en-US" sz="1600" dirty="0"/>
              <a:t>-76%</a:t>
            </a:r>
          </a:p>
        </p:txBody>
      </p:sp>
      <p:sp>
        <p:nvSpPr>
          <p:cNvPr id="13" name="TextBox 12">
            <a:extLst>
              <a:ext uri="{FF2B5EF4-FFF2-40B4-BE49-F238E27FC236}">
                <a16:creationId xmlns:a16="http://schemas.microsoft.com/office/drawing/2014/main" id="{D0386422-8ABA-BB46-AE18-C4A949D33BFE}"/>
              </a:ext>
            </a:extLst>
          </p:cNvPr>
          <p:cNvSpPr txBox="1"/>
          <p:nvPr/>
        </p:nvSpPr>
        <p:spPr>
          <a:xfrm>
            <a:off x="8278812" y="3674180"/>
            <a:ext cx="758541" cy="338554"/>
          </a:xfrm>
          <a:prstGeom prst="rect">
            <a:avLst/>
          </a:prstGeom>
          <a:noFill/>
        </p:spPr>
        <p:txBody>
          <a:bodyPr wrap="none" rtlCol="0">
            <a:spAutoFit/>
          </a:bodyPr>
          <a:lstStyle/>
          <a:p>
            <a:r>
              <a:rPr lang="en-US" sz="1600" dirty="0"/>
              <a:t>-39%</a:t>
            </a:r>
          </a:p>
        </p:txBody>
      </p:sp>
      <p:sp>
        <p:nvSpPr>
          <p:cNvPr id="14" name="TextBox 13">
            <a:extLst>
              <a:ext uri="{FF2B5EF4-FFF2-40B4-BE49-F238E27FC236}">
                <a16:creationId xmlns:a16="http://schemas.microsoft.com/office/drawing/2014/main" id="{4661E882-333A-214D-A219-FF033D4BC0B5}"/>
              </a:ext>
            </a:extLst>
          </p:cNvPr>
          <p:cNvSpPr txBox="1"/>
          <p:nvPr/>
        </p:nvSpPr>
        <p:spPr>
          <a:xfrm>
            <a:off x="9102582" y="3739704"/>
            <a:ext cx="758541" cy="338554"/>
          </a:xfrm>
          <a:prstGeom prst="rect">
            <a:avLst/>
          </a:prstGeom>
          <a:noFill/>
        </p:spPr>
        <p:txBody>
          <a:bodyPr wrap="none" rtlCol="0">
            <a:spAutoFit/>
          </a:bodyPr>
          <a:lstStyle/>
          <a:p>
            <a:r>
              <a:rPr lang="en-US" sz="1600" dirty="0"/>
              <a:t>-51%</a:t>
            </a:r>
          </a:p>
        </p:txBody>
      </p:sp>
      <p:sp>
        <p:nvSpPr>
          <p:cNvPr id="15" name="TextBox 14">
            <a:extLst>
              <a:ext uri="{FF2B5EF4-FFF2-40B4-BE49-F238E27FC236}">
                <a16:creationId xmlns:a16="http://schemas.microsoft.com/office/drawing/2014/main" id="{19D56282-03A6-B94E-B151-9D992649ADBF}"/>
              </a:ext>
            </a:extLst>
          </p:cNvPr>
          <p:cNvSpPr txBox="1"/>
          <p:nvPr/>
        </p:nvSpPr>
        <p:spPr>
          <a:xfrm>
            <a:off x="9791841" y="3908981"/>
            <a:ext cx="758541" cy="338554"/>
          </a:xfrm>
          <a:prstGeom prst="rect">
            <a:avLst/>
          </a:prstGeom>
          <a:noFill/>
        </p:spPr>
        <p:txBody>
          <a:bodyPr wrap="none" rtlCol="0">
            <a:spAutoFit/>
          </a:bodyPr>
          <a:lstStyle/>
          <a:p>
            <a:r>
              <a:rPr lang="en-US" sz="1600" dirty="0"/>
              <a:t>-62%</a:t>
            </a:r>
          </a:p>
        </p:txBody>
      </p:sp>
      <p:sp>
        <p:nvSpPr>
          <p:cNvPr id="16" name="TextBox 15">
            <a:extLst>
              <a:ext uri="{FF2B5EF4-FFF2-40B4-BE49-F238E27FC236}">
                <a16:creationId xmlns:a16="http://schemas.microsoft.com/office/drawing/2014/main" id="{E85D779A-8212-9A44-A1F6-910C3F2F9FAE}"/>
              </a:ext>
            </a:extLst>
          </p:cNvPr>
          <p:cNvSpPr txBox="1"/>
          <p:nvPr/>
        </p:nvSpPr>
        <p:spPr>
          <a:xfrm>
            <a:off x="10171112" y="2967286"/>
            <a:ext cx="833883" cy="338554"/>
          </a:xfrm>
          <a:prstGeom prst="rect">
            <a:avLst/>
          </a:prstGeom>
          <a:noFill/>
        </p:spPr>
        <p:txBody>
          <a:bodyPr wrap="none" rtlCol="0">
            <a:spAutoFit/>
          </a:bodyPr>
          <a:lstStyle/>
          <a:p>
            <a:r>
              <a:rPr lang="en-US" sz="1600" dirty="0"/>
              <a:t>+22%</a:t>
            </a:r>
          </a:p>
        </p:txBody>
      </p:sp>
    </p:spTree>
    <p:extLst>
      <p:ext uri="{BB962C8B-B14F-4D97-AF65-F5344CB8AC3E}">
        <p14:creationId xmlns:p14="http://schemas.microsoft.com/office/powerpoint/2010/main" val="2691586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4884516" cy="1018578"/>
          </a:xfrm>
        </p:spPr>
        <p:txBody>
          <a:bodyPr/>
          <a:lstStyle/>
          <a:p>
            <a:r>
              <a:rPr lang="en-US" dirty="0"/>
              <a:t>Heart-Brain Axis</a:t>
            </a:r>
          </a:p>
        </p:txBody>
      </p:sp>
      <p:sp>
        <p:nvSpPr>
          <p:cNvPr id="4" name="Rectangle 3">
            <a:extLst>
              <a:ext uri="{FF2B5EF4-FFF2-40B4-BE49-F238E27FC236}">
                <a16:creationId xmlns:a16="http://schemas.microsoft.com/office/drawing/2014/main" id="{ABF685C9-CDB3-DA40-BEA7-88A2740427FF}"/>
              </a:ext>
            </a:extLst>
          </p:cNvPr>
          <p:cNvSpPr/>
          <p:nvPr/>
        </p:nvSpPr>
        <p:spPr>
          <a:xfrm>
            <a:off x="128286" y="4381665"/>
            <a:ext cx="11935428" cy="1889172"/>
          </a:xfrm>
          <a:prstGeom prst="rect">
            <a:avLst/>
          </a:prstGeom>
        </p:spPr>
        <p:txBody>
          <a:bodyPr wrap="square" anchor="t">
            <a:spAutoFit/>
          </a:bodyPr>
          <a:lstStyle/>
          <a:p>
            <a:pPr indent="457200">
              <a:lnSpc>
                <a:spcPct val="150000"/>
              </a:lnSpc>
            </a:pPr>
            <a:r>
              <a:rPr lang="en-GB" sz="1600" dirty="0">
                <a:solidFill>
                  <a:srgbClr val="000000"/>
                </a:solidFill>
                <a:uFill>
                  <a:solidFill>
                    <a:srgbClr val="000000"/>
                  </a:solidFill>
                </a:uFill>
                <a:latin typeface="Verdana" panose="020B0604030504040204" pitchFamily="34" charset="0"/>
                <a:ea typeface="Verdana" panose="020B0604030504040204" pitchFamily="34" charset="0"/>
                <a:cs typeface="Verdana" panose="020B0604030504040204" pitchFamily="34" charset="0"/>
              </a:rPr>
              <a:t>“Physical” heart benefits and “Mental” brain benefits are related </a:t>
            </a:r>
            <a:r>
              <a:rPr lang="en-US" sz="1600" dirty="0">
                <a:solidFill>
                  <a:srgbClr val="000000"/>
                </a:solidFill>
                <a:uFill>
                  <a:solidFill>
                    <a:srgbClr val="000000"/>
                  </a:solidFill>
                </a:uFill>
                <a:latin typeface="Verdana" panose="020B0604030504040204" pitchFamily="34" charset="0"/>
                <a:ea typeface="Verdana" panose="020B0604030504040204" pitchFamily="34" charset="0"/>
                <a:cs typeface="Verdana" panose="020B0604030504040204" pitchFamily="34" charset="0"/>
              </a:rPr>
              <a:t>via the psychophysiological “heart-brain-axis” with simultaneous improvements in both physical and mental wellness. Our studies have shown targeted supplementation to improve parameters associated with heart health (antioxidant, fat oxidation, endurance) and brain health (neuro-inflammation, cognition, antidepressant/anxiolytic) — with further previously-undescribed benefits for psychological mood state (depression, fatigue, vigor).</a:t>
            </a:r>
          </a:p>
        </p:txBody>
      </p:sp>
      <p:pic>
        <p:nvPicPr>
          <p:cNvPr id="3" name="Picture 2">
            <a:extLst>
              <a:ext uri="{FF2B5EF4-FFF2-40B4-BE49-F238E27FC236}">
                <a16:creationId xmlns:a16="http://schemas.microsoft.com/office/drawing/2014/main" id="{2A5F1AC5-1DB0-2C46-B171-2533031D775A}"/>
              </a:ext>
            </a:extLst>
          </p:cNvPr>
          <p:cNvPicPr>
            <a:picLocks noChangeAspect="1"/>
          </p:cNvPicPr>
          <p:nvPr/>
        </p:nvPicPr>
        <p:blipFill>
          <a:blip r:embed="rId2"/>
          <a:stretch>
            <a:fillRect/>
          </a:stretch>
        </p:blipFill>
        <p:spPr>
          <a:xfrm>
            <a:off x="5815317" y="353276"/>
            <a:ext cx="6341962" cy="1617968"/>
          </a:xfrm>
          <a:prstGeom prst="rect">
            <a:avLst/>
          </a:prstGeom>
        </p:spPr>
      </p:pic>
      <p:pic>
        <p:nvPicPr>
          <p:cNvPr id="5" name="Picture 4">
            <a:extLst>
              <a:ext uri="{FF2B5EF4-FFF2-40B4-BE49-F238E27FC236}">
                <a16:creationId xmlns:a16="http://schemas.microsoft.com/office/drawing/2014/main" id="{0571AF73-9019-7C49-9C1F-FB564A59CB30}"/>
              </a:ext>
            </a:extLst>
          </p:cNvPr>
          <p:cNvPicPr>
            <a:picLocks noChangeAspect="1"/>
          </p:cNvPicPr>
          <p:nvPr/>
        </p:nvPicPr>
        <p:blipFill>
          <a:blip r:embed="rId3"/>
          <a:stretch>
            <a:fillRect/>
          </a:stretch>
        </p:blipFill>
        <p:spPr>
          <a:xfrm>
            <a:off x="5722716" y="2306029"/>
            <a:ext cx="6341962" cy="1715643"/>
          </a:xfrm>
          <a:prstGeom prst="rect">
            <a:avLst/>
          </a:prstGeom>
        </p:spPr>
      </p:pic>
      <p:pic>
        <p:nvPicPr>
          <p:cNvPr id="7" name="Picture 6" descr="A close up of a logo&#10;&#10;Description automatically generated">
            <a:extLst>
              <a:ext uri="{FF2B5EF4-FFF2-40B4-BE49-F238E27FC236}">
                <a16:creationId xmlns:a16="http://schemas.microsoft.com/office/drawing/2014/main" id="{73500C64-881F-9248-9D8A-722A41CFD5D6}"/>
              </a:ext>
            </a:extLst>
          </p:cNvPr>
          <p:cNvPicPr>
            <a:picLocks noChangeAspect="1"/>
          </p:cNvPicPr>
          <p:nvPr/>
        </p:nvPicPr>
        <p:blipFill>
          <a:blip r:embed="rId4"/>
          <a:stretch>
            <a:fillRect/>
          </a:stretch>
        </p:blipFill>
        <p:spPr>
          <a:xfrm>
            <a:off x="603893" y="3163850"/>
            <a:ext cx="4348691" cy="1175322"/>
          </a:xfrm>
          <a:prstGeom prst="rect">
            <a:avLst/>
          </a:prstGeom>
        </p:spPr>
      </p:pic>
      <p:pic>
        <p:nvPicPr>
          <p:cNvPr id="9" name="Picture 8" descr="A close up of a sign&#10;&#10;Description automatically generated">
            <a:extLst>
              <a:ext uri="{FF2B5EF4-FFF2-40B4-BE49-F238E27FC236}">
                <a16:creationId xmlns:a16="http://schemas.microsoft.com/office/drawing/2014/main" id="{AC4E79B4-F451-E14A-9DC4-BCB72608C125}"/>
              </a:ext>
            </a:extLst>
          </p:cNvPr>
          <p:cNvPicPr>
            <a:picLocks noChangeAspect="1"/>
          </p:cNvPicPr>
          <p:nvPr/>
        </p:nvPicPr>
        <p:blipFill>
          <a:blip r:embed="rId5"/>
          <a:stretch>
            <a:fillRect/>
          </a:stretch>
        </p:blipFill>
        <p:spPr>
          <a:xfrm>
            <a:off x="1876546" y="1018578"/>
            <a:ext cx="1756279" cy="2275994"/>
          </a:xfrm>
          <a:prstGeom prst="rect">
            <a:avLst/>
          </a:prstGeom>
        </p:spPr>
      </p:pic>
    </p:spTree>
    <p:extLst>
      <p:ext uri="{BB962C8B-B14F-4D97-AF65-F5344CB8AC3E}">
        <p14:creationId xmlns:p14="http://schemas.microsoft.com/office/powerpoint/2010/main" val="3780101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indoor&#10;&#10;Description automatically generated">
            <a:extLst>
              <a:ext uri="{FF2B5EF4-FFF2-40B4-BE49-F238E27FC236}">
                <a16:creationId xmlns:a16="http://schemas.microsoft.com/office/drawing/2014/main" id="{34818170-9D41-F34F-BE58-815101E6BFC6}"/>
              </a:ext>
            </a:extLst>
          </p:cNvPr>
          <p:cNvPicPr>
            <a:picLocks noChangeAspect="1"/>
          </p:cNvPicPr>
          <p:nvPr/>
        </p:nvPicPr>
        <p:blipFill>
          <a:blip r:embed="rId2"/>
          <a:stretch>
            <a:fillRect/>
          </a:stretch>
        </p:blipFill>
        <p:spPr>
          <a:xfrm>
            <a:off x="4366461" y="3080084"/>
            <a:ext cx="2833437" cy="3777916"/>
          </a:xfrm>
          <a:prstGeom prst="rect">
            <a:avLst/>
          </a:prstGeom>
        </p:spPr>
      </p:pic>
      <p:pic>
        <p:nvPicPr>
          <p:cNvPr id="5" name="Picture 4">
            <a:extLst>
              <a:ext uri="{FF2B5EF4-FFF2-40B4-BE49-F238E27FC236}">
                <a16:creationId xmlns:a16="http://schemas.microsoft.com/office/drawing/2014/main" id="{AF00D1C9-B66C-7545-A598-7C1A6C213F29}"/>
              </a:ext>
            </a:extLst>
          </p:cNvPr>
          <p:cNvPicPr>
            <a:picLocks noChangeAspect="1"/>
          </p:cNvPicPr>
          <p:nvPr/>
        </p:nvPicPr>
        <p:blipFill>
          <a:blip r:embed="rId3"/>
          <a:stretch>
            <a:fillRect/>
          </a:stretch>
        </p:blipFill>
        <p:spPr>
          <a:xfrm>
            <a:off x="-1" y="744621"/>
            <a:ext cx="4591215" cy="1888957"/>
          </a:xfrm>
          <a:prstGeom prst="rect">
            <a:avLst/>
          </a:prstGeom>
        </p:spPr>
      </p:pic>
      <p:pic>
        <p:nvPicPr>
          <p:cNvPr id="7" name="Picture 6" descr="A person riding a bike down a dirt path in a forest&#10;&#10;Description automatically generated">
            <a:extLst>
              <a:ext uri="{FF2B5EF4-FFF2-40B4-BE49-F238E27FC236}">
                <a16:creationId xmlns:a16="http://schemas.microsoft.com/office/drawing/2014/main" id="{2DE55D6C-7E6D-FD44-B083-82C71764967F}"/>
              </a:ext>
            </a:extLst>
          </p:cNvPr>
          <p:cNvPicPr>
            <a:picLocks noChangeAspect="1"/>
          </p:cNvPicPr>
          <p:nvPr/>
        </p:nvPicPr>
        <p:blipFill>
          <a:blip r:embed="rId4"/>
          <a:stretch>
            <a:fillRect/>
          </a:stretch>
        </p:blipFill>
        <p:spPr>
          <a:xfrm>
            <a:off x="6467451" y="68177"/>
            <a:ext cx="5466628" cy="2831433"/>
          </a:xfrm>
          <a:prstGeom prst="rect">
            <a:avLst/>
          </a:prstGeom>
        </p:spPr>
      </p:pic>
      <p:pic>
        <p:nvPicPr>
          <p:cNvPr id="9" name="Picture 8" descr="A person standing next to a tree&#10;&#10;Description automatically generated">
            <a:extLst>
              <a:ext uri="{FF2B5EF4-FFF2-40B4-BE49-F238E27FC236}">
                <a16:creationId xmlns:a16="http://schemas.microsoft.com/office/drawing/2014/main" id="{7CB0A257-9F76-D745-9D86-F5EE9D7D17D7}"/>
              </a:ext>
            </a:extLst>
          </p:cNvPr>
          <p:cNvPicPr>
            <a:picLocks noChangeAspect="1"/>
          </p:cNvPicPr>
          <p:nvPr/>
        </p:nvPicPr>
        <p:blipFill>
          <a:blip r:embed="rId5"/>
          <a:stretch>
            <a:fillRect/>
          </a:stretch>
        </p:blipFill>
        <p:spPr>
          <a:xfrm>
            <a:off x="158130" y="3729789"/>
            <a:ext cx="4031916" cy="2093495"/>
          </a:xfrm>
          <a:prstGeom prst="rect">
            <a:avLst/>
          </a:prstGeom>
        </p:spPr>
      </p:pic>
      <p:pic>
        <p:nvPicPr>
          <p:cNvPr id="11" name="Picture 10">
            <a:extLst>
              <a:ext uri="{FF2B5EF4-FFF2-40B4-BE49-F238E27FC236}">
                <a16:creationId xmlns:a16="http://schemas.microsoft.com/office/drawing/2014/main" id="{FE2A4E2F-100D-7742-9007-DD022434715D}"/>
              </a:ext>
            </a:extLst>
          </p:cNvPr>
          <p:cNvPicPr>
            <a:picLocks noChangeAspect="1"/>
          </p:cNvPicPr>
          <p:nvPr/>
        </p:nvPicPr>
        <p:blipFill>
          <a:blip r:embed="rId6"/>
          <a:stretch>
            <a:fillRect/>
          </a:stretch>
        </p:blipFill>
        <p:spPr>
          <a:xfrm>
            <a:off x="7376313" y="5317958"/>
            <a:ext cx="4815687" cy="1540042"/>
          </a:xfrm>
          <a:prstGeom prst="rect">
            <a:avLst/>
          </a:prstGeom>
        </p:spPr>
      </p:pic>
    </p:spTree>
    <p:extLst>
      <p:ext uri="{BB962C8B-B14F-4D97-AF65-F5344CB8AC3E}">
        <p14:creationId xmlns:p14="http://schemas.microsoft.com/office/powerpoint/2010/main" val="496622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43D90-4BB9-44AB-8509-06D90B6D32D2}"/>
              </a:ext>
            </a:extLst>
          </p:cNvPr>
          <p:cNvSpPr>
            <a:spLocks noGrp="1"/>
          </p:cNvSpPr>
          <p:nvPr>
            <p:ph type="title"/>
          </p:nvPr>
        </p:nvSpPr>
        <p:spPr/>
        <p:txBody>
          <a:bodyPr/>
          <a:lstStyle/>
          <a:p>
            <a:r>
              <a:rPr lang="en-US" b="1" dirty="0">
                <a:solidFill>
                  <a:srgbClr val="3F2A56"/>
                </a:solidFill>
                <a:latin typeface="Verdana" panose="020B0604030504040204" pitchFamily="34" charset="0"/>
                <a:ea typeface="Verdana" panose="020B0604030504040204" pitchFamily="34" charset="0"/>
                <a:cs typeface="Verdana" panose="020B0604030504040204" pitchFamily="34" charset="0"/>
              </a:rPr>
              <a:t>Why is FundaMentals Different?</a:t>
            </a:r>
            <a:endParaRPr lang="en-US" dirty="0">
              <a:latin typeface="Verdana" panose="020B0604030504040204" pitchFamily="34" charset="0"/>
              <a:ea typeface="Verdana" panose="020B0604030504040204" pitchFamily="34" charset="0"/>
              <a:cs typeface="Verdana" panose="020B0604030504040204" pitchFamily="34" charset="0"/>
            </a:endParaRPr>
          </a:p>
        </p:txBody>
      </p:sp>
      <p:sp>
        <p:nvSpPr>
          <p:cNvPr id="3" name="Text Placeholder 2">
            <a:extLst>
              <a:ext uri="{FF2B5EF4-FFF2-40B4-BE49-F238E27FC236}">
                <a16:creationId xmlns:a16="http://schemas.microsoft.com/office/drawing/2014/main" id="{3F542257-3872-41F6-8428-FFA098A18D8A}"/>
              </a:ext>
            </a:extLst>
          </p:cNvPr>
          <p:cNvSpPr>
            <a:spLocks noGrp="1"/>
          </p:cNvSpPr>
          <p:nvPr>
            <p:ph type="body" sz="quarter" idx="11"/>
          </p:nvPr>
        </p:nvSpPr>
        <p:spPr>
          <a:xfrm>
            <a:off x="838200" y="2003425"/>
            <a:ext cx="10515600" cy="4289799"/>
          </a:xfrm>
        </p:spPr>
        <p:txBody>
          <a:bodyPr>
            <a:normAutofit fontScale="92500" lnSpcReduction="20000"/>
          </a:bodyPr>
          <a:lstStyle/>
          <a:p>
            <a:r>
              <a:rPr lang="en-US" sz="1900" b="1" dirty="0">
                <a:solidFill>
                  <a:srgbClr val="68478D"/>
                </a:solidFill>
                <a:latin typeface="Verdana" panose="020B0604030504040204" pitchFamily="34" charset="0"/>
                <a:ea typeface="Verdana" panose="020B0604030504040204" pitchFamily="34" charset="0"/>
                <a:cs typeface="Verdana" panose="020B0604030504040204" pitchFamily="34" charset="0"/>
              </a:rPr>
              <a:t>World’s 1</a:t>
            </a:r>
            <a:r>
              <a:rPr lang="en-US" sz="1900" b="1" baseline="30000" dirty="0">
                <a:solidFill>
                  <a:srgbClr val="68478D"/>
                </a:solidFill>
                <a:latin typeface="Verdana" panose="020B0604030504040204" pitchFamily="34" charset="0"/>
                <a:ea typeface="Verdana" panose="020B0604030504040204" pitchFamily="34" charset="0"/>
                <a:cs typeface="Verdana" panose="020B0604030504040204" pitchFamily="34" charset="0"/>
              </a:rPr>
              <a:t>st</a:t>
            </a:r>
            <a:r>
              <a:rPr lang="en-US" sz="1900" b="1" dirty="0">
                <a:solidFill>
                  <a:srgbClr val="68478D"/>
                </a:solidFill>
                <a:latin typeface="Verdana" panose="020B0604030504040204" pitchFamily="34" charset="0"/>
                <a:ea typeface="Verdana" panose="020B0604030504040204" pitchFamily="34" charset="0"/>
                <a:cs typeface="Verdana" panose="020B0604030504040204" pitchFamily="34" charset="0"/>
              </a:rPr>
              <a:t> comprehensive/holistic GBX system</a:t>
            </a:r>
          </a:p>
          <a:p>
            <a:pPr lvl="1"/>
            <a:r>
              <a:rPr lang="en-US" sz="1900" dirty="0">
                <a:latin typeface="Verdana" panose="020B0604030504040204" pitchFamily="34" charset="0"/>
                <a:ea typeface="Verdana" panose="020B0604030504040204" pitchFamily="34" charset="0"/>
                <a:cs typeface="Verdana" panose="020B0604030504040204" pitchFamily="34" charset="0"/>
              </a:rPr>
              <a:t>Addresses each level of GBX balance</a:t>
            </a:r>
          </a:p>
          <a:p>
            <a:pPr lvl="1"/>
            <a:r>
              <a:rPr lang="en-US" sz="1900" dirty="0">
                <a:latin typeface="Verdana" panose="020B0604030504040204" pitchFamily="34" charset="0"/>
                <a:ea typeface="Verdana" panose="020B0604030504040204" pitchFamily="34" charset="0"/>
                <a:cs typeface="Verdana" panose="020B0604030504040204" pitchFamily="34" charset="0"/>
              </a:rPr>
              <a:t>Microbiome modulation</a:t>
            </a:r>
          </a:p>
          <a:p>
            <a:pPr lvl="1"/>
            <a:r>
              <a:rPr lang="en-US" sz="1900" dirty="0">
                <a:latin typeface="Verdana" panose="020B0604030504040204" pitchFamily="34" charset="0"/>
                <a:ea typeface="Verdana" panose="020B0604030504040204" pitchFamily="34" charset="0"/>
                <a:cs typeface="Verdana" panose="020B0604030504040204" pitchFamily="34" charset="0"/>
              </a:rPr>
              <a:t>Gut integrity</a:t>
            </a:r>
          </a:p>
          <a:p>
            <a:pPr lvl="1"/>
            <a:r>
              <a:rPr lang="en-US" sz="1900" dirty="0">
                <a:latin typeface="Verdana" panose="020B0604030504040204" pitchFamily="34" charset="0"/>
                <a:ea typeface="Verdana" panose="020B0604030504040204" pitchFamily="34" charset="0"/>
                <a:cs typeface="Verdana" panose="020B0604030504040204" pitchFamily="34" charset="0"/>
              </a:rPr>
              <a:t>Immune priming</a:t>
            </a:r>
          </a:p>
          <a:p>
            <a:pPr lvl="1"/>
            <a:r>
              <a:rPr lang="en-US" sz="1900" dirty="0">
                <a:latin typeface="Verdana" panose="020B0604030504040204" pitchFamily="34" charset="0"/>
                <a:ea typeface="Verdana" panose="020B0604030504040204" pitchFamily="34" charset="0"/>
                <a:cs typeface="Verdana" panose="020B0604030504040204" pitchFamily="34" charset="0"/>
              </a:rPr>
              <a:t>Inflammatory balance</a:t>
            </a:r>
          </a:p>
          <a:p>
            <a:pPr lvl="1"/>
            <a:r>
              <a:rPr lang="en-US" sz="1900" dirty="0">
                <a:latin typeface="Verdana" panose="020B0604030504040204" pitchFamily="34" charset="0"/>
                <a:ea typeface="Verdana" panose="020B0604030504040204" pitchFamily="34" charset="0"/>
                <a:cs typeface="Verdana" panose="020B0604030504040204" pitchFamily="34" charset="0"/>
              </a:rPr>
              <a:t>Neurotransmitter signaling</a:t>
            </a:r>
          </a:p>
          <a:p>
            <a:r>
              <a:rPr lang="en-US" sz="1900" b="1" dirty="0">
                <a:solidFill>
                  <a:srgbClr val="68478D"/>
                </a:solidFill>
                <a:latin typeface="Verdana" panose="020B0604030504040204" pitchFamily="34" charset="0"/>
                <a:ea typeface="Verdana" panose="020B0604030504040204" pitchFamily="34" charset="0"/>
                <a:cs typeface="Verdana" panose="020B0604030504040204" pitchFamily="34" charset="0"/>
              </a:rPr>
              <a:t>Specific probiotic strains for depression/anxiety/stress</a:t>
            </a:r>
          </a:p>
          <a:p>
            <a:r>
              <a:rPr lang="en-US" sz="1900" b="1" dirty="0">
                <a:solidFill>
                  <a:srgbClr val="68478D"/>
                </a:solidFill>
                <a:latin typeface="Verdana" panose="020B0604030504040204" pitchFamily="34" charset="0"/>
                <a:ea typeface="Verdana" panose="020B0604030504040204" pitchFamily="34" charset="0"/>
                <a:cs typeface="Verdana" panose="020B0604030504040204" pitchFamily="34" charset="0"/>
              </a:rPr>
              <a:t>Specific prebiotics fibers for stress/resilience</a:t>
            </a:r>
          </a:p>
          <a:p>
            <a:r>
              <a:rPr lang="en-US" sz="1900" b="1" dirty="0">
                <a:solidFill>
                  <a:srgbClr val="68478D"/>
                </a:solidFill>
                <a:latin typeface="Verdana" panose="020B0604030504040204" pitchFamily="34" charset="0"/>
                <a:ea typeface="Verdana" panose="020B0604030504040204" pitchFamily="34" charset="0"/>
                <a:cs typeface="Verdana" panose="020B0604030504040204" pitchFamily="34" charset="0"/>
              </a:rPr>
              <a:t>Patent-pending phytonutrients for GBX support </a:t>
            </a:r>
          </a:p>
          <a:p>
            <a:r>
              <a:rPr lang="en-US" sz="1900" b="1" dirty="0">
                <a:solidFill>
                  <a:srgbClr val="68478D"/>
                </a:solidFill>
                <a:latin typeface="Verdana" panose="020B0604030504040204" pitchFamily="34" charset="0"/>
                <a:ea typeface="Verdana" panose="020B0604030504040204" pitchFamily="34" charset="0"/>
                <a:cs typeface="Verdana" panose="020B0604030504040204" pitchFamily="34" charset="0"/>
              </a:rPr>
              <a:t>Scientifically-supported formula</a:t>
            </a:r>
          </a:p>
          <a:p>
            <a:pPr lvl="1"/>
            <a:r>
              <a:rPr lang="en-US" sz="1900" dirty="0">
                <a:latin typeface="Verdana" panose="020B0604030504040204" pitchFamily="34" charset="0"/>
                <a:ea typeface="Verdana" panose="020B0604030504040204" pitchFamily="34" charset="0"/>
                <a:cs typeface="Verdana" panose="020B0604030504040204" pitchFamily="34" charset="0"/>
              </a:rPr>
              <a:t>7 peer-reviewed scientific presentations and publications*</a:t>
            </a:r>
          </a:p>
          <a:p>
            <a:pPr marL="457200" lvl="1" indent="0">
              <a:buNone/>
            </a:pPr>
            <a:r>
              <a:rPr lang="en-US" sz="1200" dirty="0">
                <a:latin typeface="Verdana" panose="020B0604030504040204" pitchFamily="34" charset="0"/>
                <a:ea typeface="Verdana" panose="020B0604030504040204" pitchFamily="34" charset="0"/>
                <a:cs typeface="Verdana" panose="020B0604030504040204" pitchFamily="34" charset="0"/>
              </a:rPr>
              <a:t>*Effect of Coordinated Probiotic/Prebiotic/</a:t>
            </a:r>
            <a:r>
              <a:rPr lang="en-US" sz="1200" dirty="0" err="1">
                <a:latin typeface="Verdana" panose="020B0604030504040204" pitchFamily="34" charset="0"/>
                <a:ea typeface="Verdana" panose="020B0604030504040204" pitchFamily="34" charset="0"/>
                <a:cs typeface="Verdana" panose="020B0604030504040204" pitchFamily="34" charset="0"/>
              </a:rPr>
              <a:t>Phytobiotic</a:t>
            </a:r>
            <a:r>
              <a:rPr lang="en-US" sz="1200" dirty="0">
                <a:latin typeface="Verdana" panose="020B0604030504040204" pitchFamily="34" charset="0"/>
                <a:ea typeface="Verdana" panose="020B0604030504040204" pitchFamily="34" charset="0"/>
                <a:cs typeface="Verdana" panose="020B0604030504040204" pitchFamily="34" charset="0"/>
              </a:rPr>
              <a:t> Supplementation on Microbiome Balance and Psychological Mood State in Healthy Stressed Adults</a:t>
            </a:r>
            <a:br>
              <a:rPr lang="en-US" sz="1200" dirty="0">
                <a:latin typeface="Verdana" panose="020B0604030504040204" pitchFamily="34" charset="0"/>
                <a:ea typeface="Verdana" panose="020B0604030504040204" pitchFamily="34" charset="0"/>
                <a:cs typeface="Verdana" panose="020B0604030504040204" pitchFamily="34" charset="0"/>
              </a:rPr>
            </a:br>
            <a:r>
              <a:rPr lang="en-US" sz="1200" dirty="0">
                <a:latin typeface="Verdana" panose="020B0604030504040204" pitchFamily="34" charset="0"/>
                <a:ea typeface="Verdana" panose="020B0604030504040204" pitchFamily="34" charset="0"/>
                <a:cs typeface="Verdana" panose="020B0604030504040204" pitchFamily="34" charset="0"/>
              </a:rPr>
              <a:t>Functional Foods in Health &amp; Disease Journal</a:t>
            </a:r>
            <a:br>
              <a:rPr lang="en-US" sz="1200" dirty="0">
                <a:latin typeface="Verdana" panose="020B0604030504040204" pitchFamily="34" charset="0"/>
                <a:ea typeface="Verdana" panose="020B0604030504040204" pitchFamily="34" charset="0"/>
                <a:cs typeface="Verdana" panose="020B0604030504040204" pitchFamily="34" charset="0"/>
              </a:rPr>
            </a:br>
            <a:r>
              <a:rPr lang="en-US" sz="1200" dirty="0">
                <a:latin typeface="Verdana" panose="020B0604030504040204" pitchFamily="34" charset="0"/>
                <a:ea typeface="Verdana" panose="020B0604030504040204" pitchFamily="34" charset="0"/>
                <a:cs typeface="Verdana" panose="020B0604030504040204" pitchFamily="34" charset="0"/>
              </a:rPr>
              <a:t>FFHD: Online ISSN:2160-3855</a:t>
            </a:r>
            <a:br>
              <a:rPr lang="en-US" sz="1200" dirty="0">
                <a:latin typeface="Verdana" panose="020B0604030504040204" pitchFamily="34" charset="0"/>
                <a:ea typeface="Verdana" panose="020B0604030504040204" pitchFamily="34" charset="0"/>
                <a:cs typeface="Verdana" panose="020B0604030504040204" pitchFamily="34" charset="0"/>
              </a:rPr>
            </a:br>
            <a:r>
              <a:rPr lang="en-US" sz="1200" dirty="0">
                <a:latin typeface="Verdana" panose="020B0604030504040204" pitchFamily="34" charset="0"/>
                <a:ea typeface="Verdana" panose="020B0604030504040204" pitchFamily="34" charset="0"/>
                <a:cs typeface="Verdana" panose="020B0604030504040204" pitchFamily="34" charset="0"/>
              </a:rPr>
              <a:t>Vol 9, No 4 (2019)</a:t>
            </a:r>
            <a:br>
              <a:rPr lang="en-US" sz="1200" dirty="0">
                <a:latin typeface="Verdana" panose="020B0604030504040204" pitchFamily="34" charset="0"/>
                <a:ea typeface="Verdana" panose="020B0604030504040204" pitchFamily="34" charset="0"/>
                <a:cs typeface="Verdana" panose="020B0604030504040204" pitchFamily="34" charset="0"/>
              </a:rPr>
            </a:br>
            <a:r>
              <a:rPr lang="en-US" sz="1200" dirty="0">
                <a:latin typeface="Verdana" panose="020B0604030504040204" pitchFamily="34" charset="0"/>
                <a:ea typeface="Verdana" panose="020B0604030504040204" pitchFamily="34" charset="0"/>
                <a:cs typeface="Verdana" panose="020B0604030504040204" pitchFamily="34" charset="0"/>
                <a:hlinkClick r:id="rId2" tooltip="https://www.ffhdj.com/index.php/ffhd/article/view/599/"/>
              </a:rPr>
              <a:t>https://www.ffhdj.com/index.php/ffhd/article/view/599/</a:t>
            </a:r>
            <a:endParaRPr lang="en-US" sz="1200" dirty="0">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343235503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B9341-55B0-AF45-BD3A-B4259506C407}"/>
              </a:ext>
            </a:extLst>
          </p:cNvPr>
          <p:cNvSpPr txBox="1">
            <a:spLocks/>
          </p:cNvSpPr>
          <p:nvPr/>
        </p:nvSpPr>
        <p:spPr>
          <a:xfrm>
            <a:off x="0" y="1319040"/>
            <a:ext cx="12191999" cy="707141"/>
          </a:xfrm>
          <a:prstGeom prst="rect">
            <a:avLst/>
          </a:prstGeom>
          <a:solidFill>
            <a:srgbClr val="3F2A56"/>
          </a:solidFill>
        </p:spPr>
        <p:txBody>
          <a:bodyPr anchor="ctr"/>
          <a:lstStyle>
            <a:lvl1pPr algn="l" defTabSz="914400" rtl="0" eaLnBrk="1" latinLnBrk="0" hangingPunct="1">
              <a:lnSpc>
                <a:spcPct val="90000"/>
              </a:lnSpc>
              <a:spcBef>
                <a:spcPct val="0"/>
              </a:spcBef>
              <a:buNone/>
              <a:defRPr sz="4400" b="1" i="0" kern="1200">
                <a:solidFill>
                  <a:schemeClr val="tx1">
                    <a:lumMod val="75000"/>
                    <a:lumOff val="25000"/>
                  </a:schemeClr>
                </a:solidFill>
                <a:latin typeface="Aller"/>
                <a:ea typeface="Aller Light" charset="0"/>
                <a:cs typeface="Aller"/>
              </a:defRPr>
            </a:lvl1pPr>
          </a:lstStyle>
          <a:p>
            <a:pPr algn="ctr"/>
            <a:r>
              <a:rPr lang="en-US" sz="3200" dirty="0">
                <a:solidFill>
                  <a:schemeClr val="bg1"/>
                </a:solidFill>
                <a:latin typeface="Verdana" panose="020B0604030504040204" pitchFamily="34" charset="0"/>
                <a:ea typeface="Verdana" panose="020B0604030504040204" pitchFamily="34" charset="0"/>
                <a:cs typeface="Verdana" panose="020B0604030504040204" pitchFamily="34" charset="0"/>
              </a:rPr>
              <a:t>Amare Three Brains FundaMentals Pack</a:t>
            </a:r>
            <a:endParaRPr lang="en-US" sz="3200" b="0" dirty="0">
              <a:solidFill>
                <a:schemeClr val="tx2">
                  <a:lumMod val="40000"/>
                  <a:lumOff val="60000"/>
                </a:schemeClr>
              </a:solidFill>
              <a:latin typeface="Verdana" panose="020B0604030504040204" pitchFamily="34" charset="0"/>
              <a:ea typeface="Verdana" panose="020B0604030504040204" pitchFamily="34" charset="0"/>
              <a:cs typeface="Verdana" panose="020B0604030504040204" pitchFamily="34" charset="0"/>
            </a:endParaRPr>
          </a:p>
        </p:txBody>
      </p:sp>
      <p:pic>
        <p:nvPicPr>
          <p:cNvPr id="3" name="Picture 2" descr="A picture containing indoor&#10;&#10;Description automatically generated">
            <a:extLst>
              <a:ext uri="{FF2B5EF4-FFF2-40B4-BE49-F238E27FC236}">
                <a16:creationId xmlns:a16="http://schemas.microsoft.com/office/drawing/2014/main" id="{34BE68D2-8596-9849-8C75-B49041C496DE}"/>
              </a:ext>
            </a:extLst>
          </p:cNvPr>
          <p:cNvPicPr>
            <a:picLocks noChangeAspect="1"/>
          </p:cNvPicPr>
          <p:nvPr/>
        </p:nvPicPr>
        <p:blipFill>
          <a:blip r:embed="rId3"/>
          <a:stretch>
            <a:fillRect/>
          </a:stretch>
        </p:blipFill>
        <p:spPr>
          <a:xfrm>
            <a:off x="5837017" y="1565671"/>
            <a:ext cx="5726700" cy="5726700"/>
          </a:xfrm>
          <a:prstGeom prst="rect">
            <a:avLst/>
          </a:prstGeom>
        </p:spPr>
      </p:pic>
      <p:pic>
        <p:nvPicPr>
          <p:cNvPr id="4" name="Picture 3">
            <a:extLst>
              <a:ext uri="{FF2B5EF4-FFF2-40B4-BE49-F238E27FC236}">
                <a16:creationId xmlns:a16="http://schemas.microsoft.com/office/drawing/2014/main" id="{25D44120-3D9E-8740-BC24-CEA68B7AA60F}"/>
              </a:ext>
            </a:extLst>
          </p:cNvPr>
          <p:cNvPicPr>
            <a:picLocks noChangeAspect="1"/>
          </p:cNvPicPr>
          <p:nvPr/>
        </p:nvPicPr>
        <p:blipFill rotWithShape="1">
          <a:blip r:embed="rId4">
            <a:extLst>
              <a:ext uri="{28A0092B-C50C-407E-A947-70E740481C1C}">
                <a14:useLocalDpi xmlns:a14="http://schemas.microsoft.com/office/drawing/2010/main" val="0"/>
              </a:ext>
            </a:extLst>
          </a:blip>
          <a:srcRect l="12671" t="21090" r="6342" b="32632"/>
          <a:stretch/>
        </p:blipFill>
        <p:spPr>
          <a:xfrm>
            <a:off x="685114" y="334754"/>
            <a:ext cx="2695575" cy="923926"/>
          </a:xfrm>
          <a:prstGeom prst="rect">
            <a:avLst/>
          </a:prstGeom>
        </p:spPr>
      </p:pic>
      <p:sp>
        <p:nvSpPr>
          <p:cNvPr id="5" name="TextBox 4">
            <a:extLst>
              <a:ext uri="{FF2B5EF4-FFF2-40B4-BE49-F238E27FC236}">
                <a16:creationId xmlns:a16="http://schemas.microsoft.com/office/drawing/2014/main" id="{493C89D3-659F-3147-939C-BF13DB93149E}"/>
              </a:ext>
            </a:extLst>
          </p:cNvPr>
          <p:cNvSpPr txBox="1"/>
          <p:nvPr/>
        </p:nvSpPr>
        <p:spPr>
          <a:xfrm>
            <a:off x="945586" y="4774855"/>
            <a:ext cx="2011985" cy="954107"/>
          </a:xfrm>
          <a:prstGeom prst="rect">
            <a:avLst/>
          </a:prstGeom>
          <a:noFill/>
        </p:spPr>
        <p:txBody>
          <a:bodyPr wrap="square" rtlCol="0">
            <a:spAutoFit/>
          </a:bodyPr>
          <a:lstStyle/>
          <a:p>
            <a:r>
              <a:rPr lang="en-US" sz="1400" b="1" dirty="0">
                <a:latin typeface="Verdana" panose="020B0604030504040204" pitchFamily="34" charset="0"/>
              </a:rPr>
              <a:t>Item Code:</a:t>
            </a:r>
            <a:br>
              <a:rPr lang="en-US" sz="1400" b="1" dirty="0">
                <a:latin typeface="Verdana" panose="020B0604030504040204" pitchFamily="34" charset="0"/>
              </a:rPr>
            </a:br>
            <a:r>
              <a:rPr lang="en-US" sz="1400" b="1" dirty="0">
                <a:latin typeface="Verdana" panose="020B0604030504040204" pitchFamily="34" charset="0"/>
              </a:rPr>
              <a:t>Retail Price:</a:t>
            </a:r>
            <a:br>
              <a:rPr lang="en-US" sz="1400" b="1" dirty="0">
                <a:latin typeface="Verdana" panose="020B0604030504040204" pitchFamily="34" charset="0"/>
              </a:rPr>
            </a:br>
            <a:r>
              <a:rPr lang="en-US" sz="1400" b="1" dirty="0">
                <a:latin typeface="Verdana" panose="020B0604030504040204" pitchFamily="34" charset="0"/>
              </a:rPr>
              <a:t>Wholesale Price:</a:t>
            </a:r>
            <a:br>
              <a:rPr lang="en-US" sz="1400" b="1" dirty="0">
                <a:latin typeface="Verdana" panose="020B0604030504040204" pitchFamily="34" charset="0"/>
              </a:rPr>
            </a:br>
            <a:r>
              <a:rPr lang="en-US" sz="1400" b="1" dirty="0">
                <a:latin typeface="Verdana" panose="020B0604030504040204" pitchFamily="34" charset="0"/>
              </a:rPr>
              <a:t>Subscribe &amp; Save</a:t>
            </a:r>
            <a:r>
              <a:rPr lang="en-US" sz="1400" b="1" dirty="0">
                <a:solidFill>
                  <a:schemeClr val="bg1"/>
                </a:solidFill>
                <a:latin typeface="Verdana" panose="020B0604030504040204" pitchFamily="34" charset="0"/>
              </a:rPr>
              <a:t>:</a:t>
            </a:r>
          </a:p>
        </p:txBody>
      </p:sp>
      <p:sp>
        <p:nvSpPr>
          <p:cNvPr id="6" name="TextBox 5">
            <a:extLst>
              <a:ext uri="{FF2B5EF4-FFF2-40B4-BE49-F238E27FC236}">
                <a16:creationId xmlns:a16="http://schemas.microsoft.com/office/drawing/2014/main" id="{A47AD3F2-D0DD-A545-924E-91BB9C83F0A4}"/>
              </a:ext>
            </a:extLst>
          </p:cNvPr>
          <p:cNvSpPr txBox="1"/>
          <p:nvPr/>
        </p:nvSpPr>
        <p:spPr>
          <a:xfrm>
            <a:off x="2913006" y="4787556"/>
            <a:ext cx="2073257" cy="954107"/>
          </a:xfrm>
          <a:prstGeom prst="rect">
            <a:avLst/>
          </a:prstGeom>
          <a:noFill/>
        </p:spPr>
        <p:txBody>
          <a:bodyPr wrap="square" rtlCol="0">
            <a:spAutoFit/>
          </a:bodyPr>
          <a:lstStyle/>
          <a:p>
            <a:r>
              <a:rPr lang="en-US" sz="1400" dirty="0">
                <a:latin typeface="Verdana" panose="020B0604030504040204" pitchFamily="34" charset="0"/>
              </a:rPr>
              <a:t>P019/P020-01</a:t>
            </a:r>
            <a:br>
              <a:rPr lang="en-US" sz="1400" dirty="0">
                <a:latin typeface="Verdana" panose="020B0604030504040204" pitchFamily="34" charset="0"/>
              </a:rPr>
            </a:br>
            <a:r>
              <a:rPr lang="en-US" sz="1400" dirty="0">
                <a:latin typeface="Verdana" panose="020B0604030504040204" pitchFamily="34" charset="0"/>
              </a:rPr>
              <a:t>$338.00</a:t>
            </a:r>
            <a:br>
              <a:rPr lang="en-US" sz="1400" dirty="0">
                <a:latin typeface="Verdana" panose="020B0604030504040204" pitchFamily="34" charset="0"/>
              </a:rPr>
            </a:br>
            <a:r>
              <a:rPr lang="en-US" sz="1400" dirty="0">
                <a:latin typeface="Verdana" panose="020B0604030504040204" pitchFamily="34" charset="0"/>
              </a:rPr>
              <a:t>$205.95 / 165 PV</a:t>
            </a:r>
            <a:br>
              <a:rPr lang="en-US" sz="1400" dirty="0">
                <a:latin typeface="Verdana" panose="020B0604030504040204" pitchFamily="34" charset="0"/>
              </a:rPr>
            </a:br>
            <a:r>
              <a:rPr lang="en-US" sz="1400" dirty="0">
                <a:latin typeface="Verdana" panose="020B0604030504040204" pitchFamily="34" charset="0"/>
              </a:rPr>
              <a:t>$184.90 / 148 PV</a:t>
            </a:r>
          </a:p>
        </p:txBody>
      </p:sp>
      <p:sp>
        <p:nvSpPr>
          <p:cNvPr id="7" name="Rectangle: Rounded Corners 15">
            <a:extLst>
              <a:ext uri="{FF2B5EF4-FFF2-40B4-BE49-F238E27FC236}">
                <a16:creationId xmlns:a16="http://schemas.microsoft.com/office/drawing/2014/main" id="{38787212-D3CE-E44E-82C5-FCE7E3FC5C7E}"/>
              </a:ext>
            </a:extLst>
          </p:cNvPr>
          <p:cNvSpPr/>
          <p:nvPr/>
        </p:nvSpPr>
        <p:spPr>
          <a:xfrm>
            <a:off x="889504" y="4661306"/>
            <a:ext cx="3851401" cy="1190557"/>
          </a:xfrm>
          <a:prstGeom prst="roundRect">
            <a:avLst/>
          </a:prstGeom>
          <a:noFill/>
          <a:ln w="38100">
            <a:solidFill>
              <a:srgbClr val="9B59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Verdana" panose="020B0604030504040204" pitchFamily="34" charset="0"/>
            </a:endParaRPr>
          </a:p>
        </p:txBody>
      </p:sp>
      <p:sp>
        <p:nvSpPr>
          <p:cNvPr id="8" name="Rectangle: Rounded Corners 20">
            <a:extLst>
              <a:ext uri="{FF2B5EF4-FFF2-40B4-BE49-F238E27FC236}">
                <a16:creationId xmlns:a16="http://schemas.microsoft.com/office/drawing/2014/main" id="{9AF37540-B282-8E49-8560-BF88D8FA305F}"/>
              </a:ext>
            </a:extLst>
          </p:cNvPr>
          <p:cNvSpPr/>
          <p:nvPr/>
        </p:nvSpPr>
        <p:spPr>
          <a:xfrm>
            <a:off x="889504" y="4661306"/>
            <a:ext cx="3851401" cy="1190557"/>
          </a:xfrm>
          <a:prstGeom prst="roundRect">
            <a:avLst/>
          </a:prstGeom>
          <a:noFill/>
          <a:ln w="38100">
            <a:solidFill>
              <a:srgbClr val="3F2A5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Verdana" panose="020B0604030504040204" pitchFamily="34" charset="0"/>
            </a:endParaRPr>
          </a:p>
        </p:txBody>
      </p:sp>
      <p:sp>
        <p:nvSpPr>
          <p:cNvPr id="9" name="Rectangle 8">
            <a:extLst>
              <a:ext uri="{FF2B5EF4-FFF2-40B4-BE49-F238E27FC236}">
                <a16:creationId xmlns:a16="http://schemas.microsoft.com/office/drawing/2014/main" id="{78880551-3FAE-8C40-9DD8-634451F4993D}"/>
              </a:ext>
            </a:extLst>
          </p:cNvPr>
          <p:cNvSpPr/>
          <p:nvPr/>
        </p:nvSpPr>
        <p:spPr>
          <a:xfrm>
            <a:off x="945586" y="2426716"/>
            <a:ext cx="9782862" cy="1569660"/>
          </a:xfrm>
          <a:prstGeom prst="rect">
            <a:avLst/>
          </a:prstGeom>
        </p:spPr>
        <p:txBody>
          <a:bodyPr wrap="square">
            <a:spAutoFit/>
          </a:bodyPr>
          <a:lstStyle/>
          <a:p>
            <a:r>
              <a:rPr lang="en-US" sz="2400" dirty="0"/>
              <a:t>Comprehensive nutrition for all three brains — the gut, brain and heart — the Amare Three Brains FundaMentals Pack™  is designed to target and support the primary physiological drivers of mental wellness.*</a:t>
            </a:r>
          </a:p>
        </p:txBody>
      </p:sp>
      <p:sp>
        <p:nvSpPr>
          <p:cNvPr id="11" name="TextBox 10">
            <a:extLst>
              <a:ext uri="{FF2B5EF4-FFF2-40B4-BE49-F238E27FC236}">
                <a16:creationId xmlns:a16="http://schemas.microsoft.com/office/drawing/2014/main" id="{53914E13-B355-864B-AF83-EAEA87FCF494}"/>
              </a:ext>
            </a:extLst>
          </p:cNvPr>
          <p:cNvSpPr txBox="1"/>
          <p:nvPr/>
        </p:nvSpPr>
        <p:spPr>
          <a:xfrm>
            <a:off x="10568207" y="1381005"/>
            <a:ext cx="448072" cy="369332"/>
          </a:xfrm>
          <a:prstGeom prst="rect">
            <a:avLst/>
          </a:prstGeom>
          <a:noFill/>
        </p:spPr>
        <p:txBody>
          <a:bodyPr wrap="square" rtlCol="0">
            <a:spAutoFit/>
          </a:bodyPr>
          <a:lstStyle/>
          <a:p>
            <a:r>
              <a:rPr lang="en-US" b="1" baseline="30000" dirty="0">
                <a:solidFill>
                  <a:schemeClr val="bg1"/>
                </a:solidFill>
                <a:latin typeface="Verdana" panose="020B0604030504040204" pitchFamily="34" charset="0"/>
                <a:ea typeface="Verdana" panose="020B0604030504040204" pitchFamily="34" charset="0"/>
                <a:cs typeface="Verdana" panose="020B0604030504040204" pitchFamily="34" charset="0"/>
              </a:rPr>
              <a:t>TM</a:t>
            </a:r>
            <a:endParaRPr lang="en-US" b="1" dirty="0"/>
          </a:p>
        </p:txBody>
      </p:sp>
    </p:spTree>
    <p:extLst>
      <p:ext uri="{BB962C8B-B14F-4D97-AF65-F5344CB8AC3E}">
        <p14:creationId xmlns:p14="http://schemas.microsoft.com/office/powerpoint/2010/main" val="312596310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56051DB-2784-644B-BE34-59BDD2F2DA6E}"/>
              </a:ext>
            </a:extLst>
          </p:cNvPr>
          <p:cNvSpPr txBox="1">
            <a:spLocks/>
          </p:cNvSpPr>
          <p:nvPr/>
        </p:nvSpPr>
        <p:spPr>
          <a:xfrm>
            <a:off x="0" y="1319040"/>
            <a:ext cx="12191999" cy="707141"/>
          </a:xfrm>
          <a:prstGeom prst="rect">
            <a:avLst/>
          </a:prstGeom>
          <a:solidFill>
            <a:srgbClr val="3F2A56"/>
          </a:solidFill>
        </p:spPr>
        <p:txBody>
          <a:bodyPr anchor="ctr"/>
          <a:lstStyle>
            <a:lvl1pPr algn="l" defTabSz="914400" rtl="0" eaLnBrk="1" latinLnBrk="0" hangingPunct="1">
              <a:lnSpc>
                <a:spcPct val="90000"/>
              </a:lnSpc>
              <a:spcBef>
                <a:spcPct val="0"/>
              </a:spcBef>
              <a:buNone/>
              <a:defRPr sz="4400" b="1" i="0" kern="1200">
                <a:solidFill>
                  <a:schemeClr val="tx1">
                    <a:lumMod val="75000"/>
                    <a:lumOff val="25000"/>
                  </a:schemeClr>
                </a:solidFill>
                <a:latin typeface="Aller"/>
                <a:ea typeface="Aller Light" charset="0"/>
                <a:cs typeface="Aller"/>
              </a:defRPr>
            </a:lvl1pPr>
          </a:lstStyle>
          <a:p>
            <a:pPr algn="ctr"/>
            <a:r>
              <a:rPr lang="en-US" sz="3200" dirty="0">
                <a:solidFill>
                  <a:schemeClr val="bg1"/>
                </a:solidFill>
                <a:latin typeface="Verdana" panose="020B0604030504040204" pitchFamily="34" charset="0"/>
                <a:ea typeface="Verdana" panose="020B0604030504040204" pitchFamily="34" charset="0"/>
                <a:cs typeface="Verdana" panose="020B0604030504040204" pitchFamily="34" charset="0"/>
              </a:rPr>
              <a:t>Amare Three Brains </a:t>
            </a:r>
            <a:r>
              <a:rPr lang="en-US" sz="3200" dirty="0" err="1">
                <a:solidFill>
                  <a:schemeClr val="bg1"/>
                </a:solidFill>
                <a:latin typeface="Verdana" panose="020B0604030504040204" pitchFamily="34" charset="0"/>
                <a:ea typeface="Verdana" panose="020B0604030504040204" pitchFamily="34" charset="0"/>
                <a:cs typeface="Verdana" panose="020B0604030504040204" pitchFamily="34" charset="0"/>
              </a:rPr>
              <a:t>FundaMentals</a:t>
            </a:r>
            <a:r>
              <a:rPr lang="en-US" sz="3200" dirty="0">
                <a:solidFill>
                  <a:schemeClr val="bg1"/>
                </a:solidFill>
                <a:latin typeface="Verdana" panose="020B0604030504040204" pitchFamily="34" charset="0"/>
                <a:ea typeface="Verdana" panose="020B0604030504040204" pitchFamily="34" charset="0"/>
                <a:cs typeface="Verdana" panose="020B0604030504040204" pitchFamily="34" charset="0"/>
              </a:rPr>
              <a:t> Pack™</a:t>
            </a:r>
            <a:endParaRPr lang="en-US" sz="3200" b="0" dirty="0">
              <a:solidFill>
                <a:schemeClr val="tx2">
                  <a:lumMod val="40000"/>
                  <a:lumOff val="60000"/>
                </a:schemeClr>
              </a:solidFill>
              <a:latin typeface="Verdana" panose="020B0604030504040204" pitchFamily="34" charset="0"/>
              <a:ea typeface="Verdana" panose="020B0604030504040204" pitchFamily="34" charset="0"/>
              <a:cs typeface="Verdana" panose="020B0604030504040204" pitchFamily="34" charset="0"/>
            </a:endParaRPr>
          </a:p>
        </p:txBody>
      </p:sp>
      <p:pic>
        <p:nvPicPr>
          <p:cNvPr id="11" name="Picture 10" descr="A picture containing indoor&#10;&#10;Description automatically generated">
            <a:extLst>
              <a:ext uri="{FF2B5EF4-FFF2-40B4-BE49-F238E27FC236}">
                <a16:creationId xmlns:a16="http://schemas.microsoft.com/office/drawing/2014/main" id="{B21298CC-A141-1B40-BADF-4663E1A09818}"/>
              </a:ext>
            </a:extLst>
          </p:cNvPr>
          <p:cNvPicPr>
            <a:picLocks noChangeAspect="1"/>
          </p:cNvPicPr>
          <p:nvPr/>
        </p:nvPicPr>
        <p:blipFill>
          <a:blip r:embed="rId3"/>
          <a:stretch>
            <a:fillRect/>
          </a:stretch>
        </p:blipFill>
        <p:spPr>
          <a:xfrm>
            <a:off x="5780186" y="1445652"/>
            <a:ext cx="5726700" cy="5726700"/>
          </a:xfrm>
          <a:prstGeom prst="rect">
            <a:avLst/>
          </a:prstGeom>
        </p:spPr>
      </p:pic>
      <p:pic>
        <p:nvPicPr>
          <p:cNvPr id="4" name="Picture 3">
            <a:extLst>
              <a:ext uri="{FF2B5EF4-FFF2-40B4-BE49-F238E27FC236}">
                <a16:creationId xmlns:a16="http://schemas.microsoft.com/office/drawing/2014/main" id="{A0FBB602-876A-4B4C-8D0D-91718D19D560}"/>
              </a:ext>
            </a:extLst>
          </p:cNvPr>
          <p:cNvPicPr>
            <a:picLocks noChangeAspect="1"/>
          </p:cNvPicPr>
          <p:nvPr/>
        </p:nvPicPr>
        <p:blipFill rotWithShape="1">
          <a:blip r:embed="rId4">
            <a:extLst>
              <a:ext uri="{28A0092B-C50C-407E-A947-70E740481C1C}">
                <a14:useLocalDpi xmlns:a14="http://schemas.microsoft.com/office/drawing/2010/main" val="0"/>
              </a:ext>
            </a:extLst>
          </a:blip>
          <a:srcRect l="12671" t="21090" r="6342" b="32632"/>
          <a:stretch/>
        </p:blipFill>
        <p:spPr>
          <a:xfrm>
            <a:off x="685114" y="334754"/>
            <a:ext cx="2695575" cy="923926"/>
          </a:xfrm>
          <a:prstGeom prst="rect">
            <a:avLst/>
          </a:prstGeom>
        </p:spPr>
      </p:pic>
      <p:sp>
        <p:nvSpPr>
          <p:cNvPr id="13" name="Rectangle 12">
            <a:extLst>
              <a:ext uri="{FF2B5EF4-FFF2-40B4-BE49-F238E27FC236}">
                <a16:creationId xmlns:a16="http://schemas.microsoft.com/office/drawing/2014/main" id="{8A76B378-AD31-614B-BB1B-C51BA740AF22}"/>
              </a:ext>
            </a:extLst>
          </p:cNvPr>
          <p:cNvSpPr/>
          <p:nvPr/>
        </p:nvSpPr>
        <p:spPr>
          <a:xfrm>
            <a:off x="416901" y="2312046"/>
            <a:ext cx="3782422" cy="4062651"/>
          </a:xfrm>
          <a:prstGeom prst="rect">
            <a:avLst/>
          </a:prstGeom>
        </p:spPr>
        <p:txBody>
          <a:bodyPr wrap="square">
            <a:spAutoFit/>
          </a:bodyPr>
          <a:lstStyle/>
          <a:p>
            <a:pPr algn="ctr"/>
            <a:r>
              <a:rPr lang="en-US" sz="4000" dirty="0">
                <a:solidFill>
                  <a:srgbClr val="3F2A56"/>
                </a:solidFill>
              </a:rPr>
              <a:t>Product packs synergize benefits together, and benefit your wallet!</a:t>
            </a:r>
          </a:p>
          <a:p>
            <a:pPr algn="ctr"/>
            <a:endParaRPr lang="en-US" dirty="0"/>
          </a:p>
        </p:txBody>
      </p:sp>
      <p:graphicFrame>
        <p:nvGraphicFramePr>
          <p:cNvPr id="14" name="Table 13">
            <a:extLst>
              <a:ext uri="{FF2B5EF4-FFF2-40B4-BE49-F238E27FC236}">
                <a16:creationId xmlns:a16="http://schemas.microsoft.com/office/drawing/2014/main" id="{57E05F16-5480-EB41-BAA1-B1EB07FCA5E5}"/>
              </a:ext>
            </a:extLst>
          </p:cNvPr>
          <p:cNvGraphicFramePr>
            <a:graphicFrameLocks noGrp="1"/>
          </p:cNvGraphicFramePr>
          <p:nvPr/>
        </p:nvGraphicFramePr>
        <p:xfrm>
          <a:off x="4332850" y="2439737"/>
          <a:ext cx="7737230" cy="1188720"/>
        </p:xfrm>
        <a:graphic>
          <a:graphicData uri="http://schemas.openxmlformats.org/drawingml/2006/table">
            <a:tbl>
              <a:tblPr firstRow="1" bandRow="1">
                <a:tableStyleId>{22838BEF-8BB2-4498-84A7-C5851F593DF1}</a:tableStyleId>
              </a:tblPr>
              <a:tblGrid>
                <a:gridCol w="2680750">
                  <a:extLst>
                    <a:ext uri="{9D8B030D-6E8A-4147-A177-3AD203B41FA5}">
                      <a16:colId xmlns:a16="http://schemas.microsoft.com/office/drawing/2014/main" val="2035239124"/>
                    </a:ext>
                  </a:extLst>
                </a:gridCol>
                <a:gridCol w="1887522">
                  <a:extLst>
                    <a:ext uri="{9D8B030D-6E8A-4147-A177-3AD203B41FA5}">
                      <a16:colId xmlns:a16="http://schemas.microsoft.com/office/drawing/2014/main" val="169729705"/>
                    </a:ext>
                  </a:extLst>
                </a:gridCol>
                <a:gridCol w="3168958">
                  <a:extLst>
                    <a:ext uri="{9D8B030D-6E8A-4147-A177-3AD203B41FA5}">
                      <a16:colId xmlns:a16="http://schemas.microsoft.com/office/drawing/2014/main" val="3884260652"/>
                    </a:ext>
                  </a:extLst>
                </a:gridCol>
              </a:tblGrid>
              <a:tr h="370840">
                <a:tc>
                  <a:txBody>
                    <a:bodyPr/>
                    <a:lstStyle/>
                    <a:p>
                      <a:pPr algn="ctr"/>
                      <a:endParaRPr lang="en-US" sz="2000" dirty="0"/>
                    </a:p>
                  </a:txBody>
                  <a:tcPr/>
                </a:tc>
                <a:tc>
                  <a:txBody>
                    <a:bodyPr/>
                    <a:lstStyle/>
                    <a:p>
                      <a:pPr algn="ctr"/>
                      <a:r>
                        <a:rPr lang="en-US" sz="2000" dirty="0"/>
                        <a:t>Separate</a:t>
                      </a:r>
                    </a:p>
                  </a:txBody>
                  <a:tcPr/>
                </a:tc>
                <a:tc>
                  <a:txBody>
                    <a:bodyPr/>
                    <a:lstStyle/>
                    <a:p>
                      <a:pPr algn="ctr"/>
                      <a:r>
                        <a:rPr lang="en-US" sz="2000" dirty="0"/>
                        <a:t>Pack</a:t>
                      </a:r>
                    </a:p>
                  </a:txBody>
                  <a:tcPr/>
                </a:tc>
                <a:extLst>
                  <a:ext uri="{0D108BD9-81ED-4DB2-BD59-A6C34878D82A}">
                    <a16:rowId xmlns:a16="http://schemas.microsoft.com/office/drawing/2014/main" val="2250371340"/>
                  </a:ext>
                </a:extLst>
              </a:tr>
              <a:tr h="370840">
                <a:tc>
                  <a:txBody>
                    <a:bodyPr/>
                    <a:lstStyle/>
                    <a:p>
                      <a:pPr algn="ctr"/>
                      <a:r>
                        <a:rPr lang="en-US" sz="2000" dirty="0"/>
                        <a:t>Wholesale</a:t>
                      </a:r>
                    </a:p>
                  </a:txBody>
                  <a:tcPr/>
                </a:tc>
                <a:tc>
                  <a:txBody>
                    <a:bodyPr/>
                    <a:lstStyle/>
                    <a:p>
                      <a:pPr algn="ctr"/>
                      <a:r>
                        <a:rPr lang="en-US" sz="2000" dirty="0"/>
                        <a:t>$252.80</a:t>
                      </a:r>
                    </a:p>
                  </a:txBody>
                  <a:tcPr/>
                </a:tc>
                <a:tc>
                  <a:txBody>
                    <a:bodyPr/>
                    <a:lstStyle/>
                    <a:p>
                      <a:pPr algn="ctr"/>
                      <a:r>
                        <a:rPr lang="en-US" sz="2000" dirty="0"/>
                        <a:t>$205.95 </a:t>
                      </a:r>
                      <a:r>
                        <a:rPr lang="en-US" sz="2000" b="1" dirty="0"/>
                        <a:t>(Save 18%)</a:t>
                      </a:r>
                    </a:p>
                  </a:txBody>
                  <a:tcPr/>
                </a:tc>
                <a:extLst>
                  <a:ext uri="{0D108BD9-81ED-4DB2-BD59-A6C34878D82A}">
                    <a16:rowId xmlns:a16="http://schemas.microsoft.com/office/drawing/2014/main" val="3590806553"/>
                  </a:ext>
                </a:extLst>
              </a:tr>
              <a:tr h="370840">
                <a:tc>
                  <a:txBody>
                    <a:bodyPr/>
                    <a:lstStyle/>
                    <a:p>
                      <a:pPr algn="ctr"/>
                      <a:r>
                        <a:rPr lang="en-US" sz="2000" dirty="0"/>
                        <a:t>Subscribe &amp; Save</a:t>
                      </a:r>
                    </a:p>
                  </a:txBody>
                  <a:tcPr/>
                </a:tc>
                <a:tc>
                  <a:txBody>
                    <a:bodyPr/>
                    <a:lstStyle/>
                    <a:p>
                      <a:pPr algn="ctr"/>
                      <a:r>
                        <a:rPr lang="en-US" sz="2000" dirty="0"/>
                        <a:t>$225.80</a:t>
                      </a:r>
                    </a:p>
                  </a:txBody>
                  <a:tcPr/>
                </a:tc>
                <a:tc>
                  <a:txBody>
                    <a:bodyPr/>
                    <a:lstStyle/>
                    <a:p>
                      <a:pPr algn="ctr"/>
                      <a:r>
                        <a:rPr lang="en-US" sz="2000" dirty="0"/>
                        <a:t>$184.90 </a:t>
                      </a:r>
                      <a:r>
                        <a:rPr lang="en-US" sz="2000" b="1" dirty="0"/>
                        <a:t>(Save 18%)</a:t>
                      </a:r>
                    </a:p>
                  </a:txBody>
                  <a:tcPr/>
                </a:tc>
                <a:extLst>
                  <a:ext uri="{0D108BD9-81ED-4DB2-BD59-A6C34878D82A}">
                    <a16:rowId xmlns:a16="http://schemas.microsoft.com/office/drawing/2014/main" val="749106139"/>
                  </a:ext>
                </a:extLst>
              </a:tr>
            </a:tbl>
          </a:graphicData>
        </a:graphic>
      </p:graphicFrame>
      <p:sp>
        <p:nvSpPr>
          <p:cNvPr id="2" name="TextBox 1">
            <a:extLst>
              <a:ext uri="{FF2B5EF4-FFF2-40B4-BE49-F238E27FC236}">
                <a16:creationId xmlns:a16="http://schemas.microsoft.com/office/drawing/2014/main" id="{4E02B78F-2B18-9C47-8629-1A31E1F85021}"/>
              </a:ext>
            </a:extLst>
          </p:cNvPr>
          <p:cNvSpPr txBox="1"/>
          <p:nvPr/>
        </p:nvSpPr>
        <p:spPr>
          <a:xfrm>
            <a:off x="4332850" y="3727644"/>
            <a:ext cx="7992676" cy="369332"/>
          </a:xfrm>
          <a:prstGeom prst="rect">
            <a:avLst/>
          </a:prstGeom>
          <a:noFill/>
        </p:spPr>
        <p:txBody>
          <a:bodyPr wrap="square" rtlCol="0">
            <a:spAutoFit/>
          </a:bodyPr>
          <a:lstStyle/>
          <a:p>
            <a:r>
              <a:rPr lang="en-US" dirty="0"/>
              <a:t>Note: </a:t>
            </a:r>
            <a:r>
              <a:rPr lang="en-US" dirty="0" err="1"/>
              <a:t>MentaHeart</a:t>
            </a:r>
            <a:r>
              <a:rPr lang="en-US" dirty="0"/>
              <a:t> included for $49.95 instead of $69.95 on S&amp;S</a:t>
            </a:r>
          </a:p>
        </p:txBody>
      </p:sp>
    </p:spTree>
    <p:extLst>
      <p:ext uri="{BB962C8B-B14F-4D97-AF65-F5344CB8AC3E}">
        <p14:creationId xmlns:p14="http://schemas.microsoft.com/office/powerpoint/2010/main" val="3520338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bunch of items that are on display&#10;&#10;Description automatically generated">
            <a:extLst>
              <a:ext uri="{FF2B5EF4-FFF2-40B4-BE49-F238E27FC236}">
                <a16:creationId xmlns:a16="http://schemas.microsoft.com/office/drawing/2014/main" id="{399D5D76-2324-914E-B59E-44755134B7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864106"/>
            <a:ext cx="12191999" cy="8139550"/>
          </a:xfrm>
          <a:prstGeom prst="rect">
            <a:avLst/>
          </a:prstGeom>
        </p:spPr>
      </p:pic>
      <p:sp>
        <p:nvSpPr>
          <p:cNvPr id="9" name="Rectangle 8"/>
          <p:cNvSpPr/>
          <p:nvPr/>
        </p:nvSpPr>
        <p:spPr>
          <a:xfrm>
            <a:off x="6235149" y="1550504"/>
            <a:ext cx="3468755" cy="5128592"/>
          </a:xfrm>
          <a:prstGeom prst="rect">
            <a:avLst/>
          </a:prstGeom>
          <a:noFill/>
          <a:ln w="635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266583" y="3677478"/>
            <a:ext cx="2640496" cy="3001618"/>
          </a:xfrm>
          <a:prstGeom prst="rect">
            <a:avLst/>
          </a:prstGeom>
          <a:noFill/>
          <a:ln w="63500">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3336236" y="3001616"/>
            <a:ext cx="3031433" cy="2648907"/>
          </a:xfrm>
          <a:prstGeom prst="rect">
            <a:avLst/>
          </a:prstGeom>
          <a:noFill/>
          <a:ln w="635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281609" y="3896138"/>
            <a:ext cx="2902227" cy="2859157"/>
          </a:xfrm>
          <a:prstGeom prst="rect">
            <a:avLst/>
          </a:prstGeom>
          <a:noFill/>
          <a:ln w="635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3183836" y="5322277"/>
            <a:ext cx="2342321" cy="1433019"/>
          </a:xfrm>
          <a:prstGeom prst="rect">
            <a:avLst/>
          </a:prstGeom>
          <a:noFill/>
          <a:ln w="635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3421300" y="333813"/>
            <a:ext cx="5966403" cy="1015663"/>
          </a:xfrm>
          <a:prstGeom prst="rect">
            <a:avLst/>
          </a:prstGeom>
          <a:noFill/>
        </p:spPr>
        <p:txBody>
          <a:bodyPr wrap="square" rtlCol="0">
            <a:spAutoFit/>
          </a:bodyPr>
          <a:lstStyle/>
          <a:p>
            <a:r>
              <a:rPr lang="en-US" sz="6000" dirty="0" err="1">
                <a:solidFill>
                  <a:srgbClr val="002060"/>
                </a:solidFill>
                <a:latin typeface="Verdana" charset="0"/>
                <a:ea typeface="Verdana" charset="0"/>
                <a:cs typeface="Verdana" charset="0"/>
              </a:rPr>
              <a:t>FundaMentals</a:t>
            </a:r>
            <a:endParaRPr lang="en-US" sz="6000" dirty="0">
              <a:solidFill>
                <a:srgbClr val="002060"/>
              </a:solidFill>
              <a:latin typeface="Verdana" charset="0"/>
              <a:ea typeface="Verdana" charset="0"/>
              <a:cs typeface="Verdana" charset="0"/>
            </a:endParaRPr>
          </a:p>
        </p:txBody>
      </p:sp>
      <p:sp>
        <p:nvSpPr>
          <p:cNvPr id="16" name="TextBox 15">
            <a:extLst>
              <a:ext uri="{FF2B5EF4-FFF2-40B4-BE49-F238E27FC236}">
                <a16:creationId xmlns:a16="http://schemas.microsoft.com/office/drawing/2014/main" id="{5CA425EA-516D-4CF1-896C-AB6B8848C4EE}"/>
              </a:ext>
            </a:extLst>
          </p:cNvPr>
          <p:cNvSpPr txBox="1"/>
          <p:nvPr/>
        </p:nvSpPr>
        <p:spPr>
          <a:xfrm>
            <a:off x="8746267" y="487455"/>
            <a:ext cx="535724" cy="523220"/>
          </a:xfrm>
          <a:prstGeom prst="rect">
            <a:avLst/>
          </a:prstGeom>
          <a:noFill/>
        </p:spPr>
        <p:txBody>
          <a:bodyPr wrap="none" rtlCol="0">
            <a:spAutoFit/>
          </a:bodyPr>
          <a:lstStyle/>
          <a:p>
            <a:r>
              <a:rPr lang="en-US" sz="2800" dirty="0">
                <a:latin typeface="Verdana" panose="020B0604030504040204" pitchFamily="34" charset="0"/>
                <a:ea typeface="Verdana" panose="020B0604030504040204" pitchFamily="34" charset="0"/>
                <a:cs typeface="Verdana" panose="020B0604030504040204" pitchFamily="34" charset="0"/>
              </a:rPr>
              <a:t>™</a:t>
            </a:r>
          </a:p>
        </p:txBody>
      </p:sp>
      <p:sp>
        <p:nvSpPr>
          <p:cNvPr id="17" name="TextBox 16"/>
          <p:cNvSpPr txBox="1"/>
          <p:nvPr/>
        </p:nvSpPr>
        <p:spPr>
          <a:xfrm>
            <a:off x="2260325" y="295189"/>
            <a:ext cx="8214688" cy="1015663"/>
          </a:xfrm>
          <a:prstGeom prst="rect">
            <a:avLst/>
          </a:prstGeom>
          <a:noFill/>
        </p:spPr>
        <p:txBody>
          <a:bodyPr wrap="square" rtlCol="0">
            <a:spAutoFit/>
          </a:bodyPr>
          <a:lstStyle/>
          <a:p>
            <a:r>
              <a:rPr lang="en-US" sz="6000" dirty="0" err="1">
                <a:solidFill>
                  <a:srgbClr val="002060"/>
                </a:solidFill>
                <a:latin typeface="Verdana" charset="0"/>
                <a:ea typeface="Verdana" charset="0"/>
                <a:cs typeface="Verdana" charset="0"/>
              </a:rPr>
              <a:t>MentaTherapeutics</a:t>
            </a:r>
            <a:endParaRPr lang="en-US" sz="6000" dirty="0">
              <a:solidFill>
                <a:srgbClr val="002060"/>
              </a:solidFill>
              <a:latin typeface="Verdana" charset="0"/>
              <a:ea typeface="Verdana" charset="0"/>
              <a:cs typeface="Verdana" charset="0"/>
            </a:endParaRPr>
          </a:p>
        </p:txBody>
      </p:sp>
      <p:sp>
        <p:nvSpPr>
          <p:cNvPr id="18" name="TextBox 17"/>
          <p:cNvSpPr txBox="1"/>
          <p:nvPr/>
        </p:nvSpPr>
        <p:spPr>
          <a:xfrm>
            <a:off x="2957070" y="247064"/>
            <a:ext cx="6623856" cy="1015663"/>
          </a:xfrm>
          <a:prstGeom prst="rect">
            <a:avLst/>
          </a:prstGeom>
          <a:noFill/>
        </p:spPr>
        <p:txBody>
          <a:bodyPr wrap="square" rtlCol="0">
            <a:spAutoFit/>
          </a:bodyPr>
          <a:lstStyle/>
          <a:p>
            <a:r>
              <a:rPr lang="en-US" sz="6000" dirty="0" err="1">
                <a:solidFill>
                  <a:srgbClr val="002060"/>
                </a:solidFill>
                <a:latin typeface="Verdana" charset="0"/>
                <a:ea typeface="Verdana" charset="0"/>
                <a:cs typeface="Verdana" charset="0"/>
              </a:rPr>
              <a:t>MentaEssentials</a:t>
            </a:r>
            <a:endParaRPr lang="en-US" sz="6000" dirty="0">
              <a:solidFill>
                <a:srgbClr val="002060"/>
              </a:solidFill>
              <a:latin typeface="Verdana" charset="0"/>
              <a:ea typeface="Verdana" charset="0"/>
              <a:cs typeface="Verdana" charset="0"/>
            </a:endParaRPr>
          </a:p>
        </p:txBody>
      </p:sp>
      <p:sp>
        <p:nvSpPr>
          <p:cNvPr id="19" name="TextBox 18"/>
          <p:cNvSpPr txBox="1"/>
          <p:nvPr/>
        </p:nvSpPr>
        <p:spPr>
          <a:xfrm>
            <a:off x="3819272" y="247064"/>
            <a:ext cx="4926995" cy="1015663"/>
          </a:xfrm>
          <a:prstGeom prst="rect">
            <a:avLst/>
          </a:prstGeom>
          <a:noFill/>
        </p:spPr>
        <p:txBody>
          <a:bodyPr wrap="square" rtlCol="0">
            <a:spAutoFit/>
          </a:bodyPr>
          <a:lstStyle/>
          <a:p>
            <a:r>
              <a:rPr lang="en-US" sz="6000" dirty="0">
                <a:solidFill>
                  <a:srgbClr val="002060"/>
                </a:solidFill>
                <a:latin typeface="Verdana" charset="0"/>
                <a:ea typeface="Verdana" charset="0"/>
                <a:cs typeface="Verdana" charset="0"/>
              </a:rPr>
              <a:t>Amare Kids</a:t>
            </a:r>
          </a:p>
        </p:txBody>
      </p:sp>
      <p:sp>
        <p:nvSpPr>
          <p:cNvPr id="20" name="TextBox 19"/>
          <p:cNvSpPr txBox="1"/>
          <p:nvPr/>
        </p:nvSpPr>
        <p:spPr>
          <a:xfrm>
            <a:off x="3819272" y="249878"/>
            <a:ext cx="5160605" cy="1015663"/>
          </a:xfrm>
          <a:prstGeom prst="rect">
            <a:avLst/>
          </a:prstGeom>
          <a:noFill/>
        </p:spPr>
        <p:txBody>
          <a:bodyPr wrap="square" rtlCol="0">
            <a:spAutoFit/>
          </a:bodyPr>
          <a:lstStyle/>
          <a:p>
            <a:r>
              <a:rPr lang="en-US" sz="6000" dirty="0">
                <a:solidFill>
                  <a:srgbClr val="002060"/>
                </a:solidFill>
                <a:latin typeface="Verdana" charset="0"/>
                <a:ea typeface="Verdana" charset="0"/>
                <a:cs typeface="Verdana" charset="0"/>
              </a:rPr>
              <a:t>GBX Foods</a:t>
            </a:r>
          </a:p>
        </p:txBody>
      </p:sp>
      <p:sp>
        <p:nvSpPr>
          <p:cNvPr id="21" name="TextBox 20">
            <a:extLst>
              <a:ext uri="{FF2B5EF4-FFF2-40B4-BE49-F238E27FC236}">
                <a16:creationId xmlns:a16="http://schemas.microsoft.com/office/drawing/2014/main" id="{5CA425EA-516D-4CF1-896C-AB6B8848C4EE}"/>
              </a:ext>
            </a:extLst>
          </p:cNvPr>
          <p:cNvSpPr txBox="1"/>
          <p:nvPr/>
        </p:nvSpPr>
        <p:spPr>
          <a:xfrm>
            <a:off x="9553660" y="414908"/>
            <a:ext cx="535724" cy="523220"/>
          </a:xfrm>
          <a:prstGeom prst="rect">
            <a:avLst/>
          </a:prstGeom>
          <a:noFill/>
        </p:spPr>
        <p:txBody>
          <a:bodyPr wrap="none" rtlCol="0">
            <a:spAutoFit/>
          </a:bodyPr>
          <a:lstStyle/>
          <a:p>
            <a:r>
              <a:rPr lang="en-US" sz="2800" dirty="0">
                <a:latin typeface="Verdana" panose="020B0604030504040204" pitchFamily="34" charset="0"/>
                <a:ea typeface="Verdana" panose="020B0604030504040204" pitchFamily="34" charset="0"/>
                <a:cs typeface="Verdana" panose="020B0604030504040204" pitchFamily="34" charset="0"/>
              </a:rPr>
              <a:t>™</a:t>
            </a:r>
          </a:p>
        </p:txBody>
      </p:sp>
      <p:sp>
        <p:nvSpPr>
          <p:cNvPr id="22" name="TextBox 21">
            <a:extLst>
              <a:ext uri="{FF2B5EF4-FFF2-40B4-BE49-F238E27FC236}">
                <a16:creationId xmlns:a16="http://schemas.microsoft.com/office/drawing/2014/main" id="{5CA425EA-516D-4CF1-896C-AB6B8848C4EE}"/>
              </a:ext>
            </a:extLst>
          </p:cNvPr>
          <p:cNvSpPr txBox="1"/>
          <p:nvPr/>
        </p:nvSpPr>
        <p:spPr>
          <a:xfrm>
            <a:off x="9150295" y="351512"/>
            <a:ext cx="535724" cy="523220"/>
          </a:xfrm>
          <a:prstGeom prst="rect">
            <a:avLst/>
          </a:prstGeom>
          <a:noFill/>
        </p:spPr>
        <p:txBody>
          <a:bodyPr wrap="none" rtlCol="0">
            <a:spAutoFit/>
          </a:bodyPr>
          <a:lstStyle/>
          <a:p>
            <a:r>
              <a:rPr lang="en-US" sz="2800" dirty="0">
                <a:latin typeface="Verdana" panose="020B0604030504040204" pitchFamily="34" charset="0"/>
                <a:ea typeface="Verdana" panose="020B0604030504040204" pitchFamily="34" charset="0"/>
                <a:cs typeface="Verdana" panose="020B0604030504040204" pitchFamily="34" charset="0"/>
              </a:rPr>
              <a:t>™</a:t>
            </a:r>
          </a:p>
        </p:txBody>
      </p:sp>
      <p:sp>
        <p:nvSpPr>
          <p:cNvPr id="23" name="TextBox 22">
            <a:extLst>
              <a:ext uri="{FF2B5EF4-FFF2-40B4-BE49-F238E27FC236}">
                <a16:creationId xmlns:a16="http://schemas.microsoft.com/office/drawing/2014/main" id="{5CA425EA-516D-4CF1-896C-AB6B8848C4EE}"/>
              </a:ext>
            </a:extLst>
          </p:cNvPr>
          <p:cNvSpPr txBox="1"/>
          <p:nvPr/>
        </p:nvSpPr>
        <p:spPr>
          <a:xfrm>
            <a:off x="8210543" y="309270"/>
            <a:ext cx="535724" cy="523220"/>
          </a:xfrm>
          <a:prstGeom prst="rect">
            <a:avLst/>
          </a:prstGeom>
          <a:noFill/>
        </p:spPr>
        <p:txBody>
          <a:bodyPr wrap="none" rtlCol="0">
            <a:spAutoFit/>
          </a:bodyPr>
          <a:lstStyle/>
          <a:p>
            <a:r>
              <a:rPr lang="en-US" sz="2800" dirty="0">
                <a:latin typeface="Verdana" panose="020B0604030504040204" pitchFamily="34" charset="0"/>
                <a:ea typeface="Verdana" panose="020B0604030504040204" pitchFamily="34" charset="0"/>
                <a:cs typeface="Verdana" panose="020B0604030504040204" pitchFamily="34" charset="0"/>
              </a:rPr>
              <a:t>™</a:t>
            </a:r>
          </a:p>
        </p:txBody>
      </p:sp>
      <p:sp>
        <p:nvSpPr>
          <p:cNvPr id="24" name="TextBox 23">
            <a:extLst>
              <a:ext uri="{FF2B5EF4-FFF2-40B4-BE49-F238E27FC236}">
                <a16:creationId xmlns:a16="http://schemas.microsoft.com/office/drawing/2014/main" id="{5CA425EA-516D-4CF1-896C-AB6B8848C4EE}"/>
              </a:ext>
            </a:extLst>
          </p:cNvPr>
          <p:cNvSpPr txBox="1"/>
          <p:nvPr/>
        </p:nvSpPr>
        <p:spPr>
          <a:xfrm>
            <a:off x="7993985" y="408893"/>
            <a:ext cx="535724" cy="523220"/>
          </a:xfrm>
          <a:prstGeom prst="rect">
            <a:avLst/>
          </a:prstGeom>
          <a:noFill/>
        </p:spPr>
        <p:txBody>
          <a:bodyPr wrap="none" rtlCol="0">
            <a:spAutoFit/>
          </a:bodyPr>
          <a:lstStyle/>
          <a:p>
            <a:r>
              <a:rPr lang="en-US" sz="2800" dirty="0">
                <a:latin typeface="Verdana" panose="020B0604030504040204" pitchFamily="34" charset="0"/>
                <a:ea typeface="Verdana" panose="020B0604030504040204" pitchFamily="34" charset="0"/>
                <a:cs typeface="Verdana" panose="020B0604030504040204" pitchFamily="34" charset="0"/>
              </a:rPr>
              <a:t>™</a:t>
            </a:r>
          </a:p>
        </p:txBody>
      </p:sp>
    </p:spTree>
    <p:extLst>
      <p:ext uri="{BB962C8B-B14F-4D97-AF65-F5344CB8AC3E}">
        <p14:creationId xmlns:p14="http://schemas.microsoft.com/office/powerpoint/2010/main" val="2527685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1" nodeType="clickEffect">
                                  <p:stCondLst>
                                    <p:cond delay="0"/>
                                  </p:stCondLst>
                                  <p:childTnLst>
                                    <p:set>
                                      <p:cBhvr>
                                        <p:cTn id="14" dur="1" fill="hold">
                                          <p:stCondLst>
                                            <p:cond delay="0"/>
                                          </p:stCondLst>
                                        </p:cTn>
                                        <p:tgtEl>
                                          <p:spTgt spid="15"/>
                                        </p:tgtEl>
                                        <p:attrNameLst>
                                          <p:attrName>style.visibility</p:attrName>
                                        </p:attrNameLst>
                                      </p:cBhvr>
                                      <p:to>
                                        <p:strVal val="hidden"/>
                                      </p:to>
                                    </p:set>
                                  </p:childTnLst>
                                </p:cTn>
                              </p:par>
                              <p:par>
                                <p:cTn id="15" presetID="1" presetClass="exit" presetSubtype="0" fill="hold" grpId="1" nodeType="withEffect">
                                  <p:stCondLst>
                                    <p:cond delay="0"/>
                                  </p:stCondLst>
                                  <p:childTnLst>
                                    <p:set>
                                      <p:cBhvr>
                                        <p:cTn id="16" dur="1" fill="hold">
                                          <p:stCondLst>
                                            <p:cond delay="0"/>
                                          </p:stCondLst>
                                        </p:cTn>
                                        <p:tgtEl>
                                          <p:spTgt spid="16"/>
                                        </p:tgtEl>
                                        <p:attrNameLst>
                                          <p:attrName>style.visibility</p:attrName>
                                        </p:attrNameLst>
                                      </p:cBhvr>
                                      <p:to>
                                        <p:strVal val="hidden"/>
                                      </p:to>
                                    </p:set>
                                  </p:childTnLst>
                                </p:cTn>
                              </p:par>
                              <p:par>
                                <p:cTn id="17" presetID="1" presetClass="exit" presetSubtype="0" fill="hold" grpId="1" nodeType="withEffect">
                                  <p:stCondLst>
                                    <p:cond delay="0"/>
                                  </p:stCondLst>
                                  <p:childTnLst>
                                    <p:set>
                                      <p:cBhvr>
                                        <p:cTn id="18" dur="1" fill="hold">
                                          <p:stCondLst>
                                            <p:cond delay="0"/>
                                          </p:stCondLst>
                                        </p:cTn>
                                        <p:tgtEl>
                                          <p:spTgt spid="9"/>
                                        </p:tgtEl>
                                        <p:attrNameLst>
                                          <p:attrName>style.visibility</p:attrName>
                                        </p:attrNameLst>
                                      </p:cBhvr>
                                      <p:to>
                                        <p:strVal val="hidden"/>
                                      </p:to>
                                    </p:set>
                                  </p:childTnLst>
                                </p:cTn>
                              </p:par>
                              <p:par>
                                <p:cTn id="19" presetID="1" presetClass="entr" presetSubtype="0" fill="hold" grpId="0" nodeType="withEffect">
                                  <p:stCondLst>
                                    <p:cond delay="0"/>
                                  </p:stCondLst>
                                  <p:childTnLst>
                                    <p:set>
                                      <p:cBhvr>
                                        <p:cTn id="20" dur="1" fill="hold">
                                          <p:stCondLst>
                                            <p:cond delay="0"/>
                                          </p:stCondLst>
                                        </p:cTn>
                                        <p:tgtEl>
                                          <p:spTgt spid="21"/>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xit" presetSubtype="0" fill="hold" grpId="1" nodeType="clickEffect">
                                  <p:stCondLst>
                                    <p:cond delay="0"/>
                                  </p:stCondLst>
                                  <p:childTnLst>
                                    <p:set>
                                      <p:cBhvr>
                                        <p:cTn id="28" dur="1" fill="hold">
                                          <p:stCondLst>
                                            <p:cond delay="0"/>
                                          </p:stCondLst>
                                        </p:cTn>
                                        <p:tgtEl>
                                          <p:spTgt spid="21"/>
                                        </p:tgtEl>
                                        <p:attrNameLst>
                                          <p:attrName>style.visibility</p:attrName>
                                        </p:attrNameLst>
                                      </p:cBhvr>
                                      <p:to>
                                        <p:strVal val="hidden"/>
                                      </p:to>
                                    </p:set>
                                  </p:childTnLst>
                                </p:cTn>
                              </p:par>
                              <p:par>
                                <p:cTn id="29" presetID="1" presetClass="exit" presetSubtype="0" fill="hold" grpId="1" nodeType="withEffect">
                                  <p:stCondLst>
                                    <p:cond delay="0"/>
                                  </p:stCondLst>
                                  <p:childTnLst>
                                    <p:set>
                                      <p:cBhvr>
                                        <p:cTn id="30" dur="1" fill="hold">
                                          <p:stCondLst>
                                            <p:cond delay="0"/>
                                          </p:stCondLst>
                                        </p:cTn>
                                        <p:tgtEl>
                                          <p:spTgt spid="17"/>
                                        </p:tgtEl>
                                        <p:attrNameLst>
                                          <p:attrName>style.visibility</p:attrName>
                                        </p:attrNameLst>
                                      </p:cBhvr>
                                      <p:to>
                                        <p:strVal val="hidden"/>
                                      </p:to>
                                    </p:set>
                                  </p:childTnLst>
                                </p:cTn>
                              </p:par>
                              <p:par>
                                <p:cTn id="31" presetID="1" presetClass="exit" presetSubtype="0" fill="hold" grpId="1" nodeType="withEffect">
                                  <p:stCondLst>
                                    <p:cond delay="0"/>
                                  </p:stCondLst>
                                  <p:childTnLst>
                                    <p:set>
                                      <p:cBhvr>
                                        <p:cTn id="32" dur="1" fill="hold">
                                          <p:stCondLst>
                                            <p:cond delay="0"/>
                                          </p:stCondLst>
                                        </p:cTn>
                                        <p:tgtEl>
                                          <p:spTgt spid="10"/>
                                        </p:tgtEl>
                                        <p:attrNameLst>
                                          <p:attrName>style.visibility</p:attrName>
                                        </p:attrNameLst>
                                      </p:cBhvr>
                                      <p:to>
                                        <p:strVal val="hidden"/>
                                      </p:to>
                                    </p:set>
                                  </p:childTnLst>
                                </p:cTn>
                              </p:par>
                              <p:par>
                                <p:cTn id="33" presetID="1" presetClass="entr" presetSubtype="0" fill="hold" grpId="0" nodeType="with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2"/>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xit" presetSubtype="0" fill="hold" grpId="1" nodeType="clickEffect">
                                  <p:stCondLst>
                                    <p:cond delay="0"/>
                                  </p:stCondLst>
                                  <p:childTnLst>
                                    <p:set>
                                      <p:cBhvr>
                                        <p:cTn id="42" dur="1" fill="hold">
                                          <p:stCondLst>
                                            <p:cond delay="0"/>
                                          </p:stCondLst>
                                        </p:cTn>
                                        <p:tgtEl>
                                          <p:spTgt spid="18"/>
                                        </p:tgtEl>
                                        <p:attrNameLst>
                                          <p:attrName>style.visibility</p:attrName>
                                        </p:attrNameLst>
                                      </p:cBhvr>
                                      <p:to>
                                        <p:strVal val="hidden"/>
                                      </p:to>
                                    </p:set>
                                  </p:childTnLst>
                                </p:cTn>
                              </p:par>
                              <p:par>
                                <p:cTn id="43" presetID="1" presetClass="exit" presetSubtype="0" fill="hold" grpId="1" nodeType="withEffect">
                                  <p:stCondLst>
                                    <p:cond delay="0"/>
                                  </p:stCondLst>
                                  <p:childTnLst>
                                    <p:set>
                                      <p:cBhvr>
                                        <p:cTn id="44" dur="1" fill="hold">
                                          <p:stCondLst>
                                            <p:cond delay="0"/>
                                          </p:stCondLst>
                                        </p:cTn>
                                        <p:tgtEl>
                                          <p:spTgt spid="22"/>
                                        </p:tgtEl>
                                        <p:attrNameLst>
                                          <p:attrName>style.visibility</p:attrName>
                                        </p:attrNameLst>
                                      </p:cBhvr>
                                      <p:to>
                                        <p:strVal val="hidden"/>
                                      </p:to>
                                    </p:set>
                                  </p:childTnLst>
                                </p:cTn>
                              </p:par>
                              <p:par>
                                <p:cTn id="45" presetID="1" presetClass="exit" presetSubtype="0" fill="hold" grpId="1" nodeType="withEffect">
                                  <p:stCondLst>
                                    <p:cond delay="0"/>
                                  </p:stCondLst>
                                  <p:childTnLst>
                                    <p:set>
                                      <p:cBhvr>
                                        <p:cTn id="46" dur="1" fill="hold">
                                          <p:stCondLst>
                                            <p:cond delay="0"/>
                                          </p:stCondLst>
                                        </p:cTn>
                                        <p:tgtEl>
                                          <p:spTgt spid="13"/>
                                        </p:tgtEl>
                                        <p:attrNameLst>
                                          <p:attrName>style.visibility</p:attrName>
                                        </p:attrNameLst>
                                      </p:cBhvr>
                                      <p:to>
                                        <p:strVal val="hidden"/>
                                      </p:to>
                                    </p:set>
                                  </p:childTnLst>
                                </p:cTn>
                              </p:par>
                              <p:par>
                                <p:cTn id="47" presetID="1" presetClass="entr" presetSubtype="0" fill="hold" grpId="0" nodeType="withEffect">
                                  <p:stCondLst>
                                    <p:cond delay="0"/>
                                  </p:stCondLst>
                                  <p:childTnLst>
                                    <p:set>
                                      <p:cBhvr>
                                        <p:cTn id="48" dur="1" fill="hold">
                                          <p:stCondLst>
                                            <p:cond delay="0"/>
                                          </p:stCondLst>
                                        </p:cTn>
                                        <p:tgtEl>
                                          <p:spTgt spid="19"/>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23"/>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11"/>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xit" presetSubtype="0" fill="hold" grpId="1" nodeType="clickEffect">
                                  <p:stCondLst>
                                    <p:cond delay="0"/>
                                  </p:stCondLst>
                                  <p:childTnLst>
                                    <p:set>
                                      <p:cBhvr>
                                        <p:cTn id="56" dur="1" fill="hold">
                                          <p:stCondLst>
                                            <p:cond delay="0"/>
                                          </p:stCondLst>
                                        </p:cTn>
                                        <p:tgtEl>
                                          <p:spTgt spid="19"/>
                                        </p:tgtEl>
                                        <p:attrNameLst>
                                          <p:attrName>style.visibility</p:attrName>
                                        </p:attrNameLst>
                                      </p:cBhvr>
                                      <p:to>
                                        <p:strVal val="hidden"/>
                                      </p:to>
                                    </p:set>
                                  </p:childTnLst>
                                </p:cTn>
                              </p:par>
                              <p:par>
                                <p:cTn id="57" presetID="1" presetClass="exit" presetSubtype="0" fill="hold" grpId="1" nodeType="withEffect">
                                  <p:stCondLst>
                                    <p:cond delay="0"/>
                                  </p:stCondLst>
                                  <p:childTnLst>
                                    <p:set>
                                      <p:cBhvr>
                                        <p:cTn id="58" dur="1" fill="hold">
                                          <p:stCondLst>
                                            <p:cond delay="0"/>
                                          </p:stCondLst>
                                        </p:cTn>
                                        <p:tgtEl>
                                          <p:spTgt spid="23"/>
                                        </p:tgtEl>
                                        <p:attrNameLst>
                                          <p:attrName>style.visibility</p:attrName>
                                        </p:attrNameLst>
                                      </p:cBhvr>
                                      <p:to>
                                        <p:strVal val="hidden"/>
                                      </p:to>
                                    </p:set>
                                  </p:childTnLst>
                                </p:cTn>
                              </p:par>
                              <p:par>
                                <p:cTn id="59" presetID="1" presetClass="exit" presetSubtype="0" fill="hold" grpId="1" nodeType="withEffect">
                                  <p:stCondLst>
                                    <p:cond delay="0"/>
                                  </p:stCondLst>
                                  <p:childTnLst>
                                    <p:set>
                                      <p:cBhvr>
                                        <p:cTn id="60" dur="1" fill="hold">
                                          <p:stCondLst>
                                            <p:cond delay="0"/>
                                          </p:stCondLst>
                                        </p:cTn>
                                        <p:tgtEl>
                                          <p:spTgt spid="11"/>
                                        </p:tgtEl>
                                        <p:attrNameLst>
                                          <p:attrName>style.visibility</p:attrName>
                                        </p:attrNameLst>
                                      </p:cBhvr>
                                      <p:to>
                                        <p:strVal val="hidden"/>
                                      </p:to>
                                    </p:set>
                                  </p:childTnLst>
                                </p:cTn>
                              </p:par>
                              <p:par>
                                <p:cTn id="61" presetID="1" presetClass="entr" presetSubtype="0" fill="hold" grpId="0" nodeType="withEffect">
                                  <p:stCondLst>
                                    <p:cond delay="0"/>
                                  </p:stCondLst>
                                  <p:childTnLst>
                                    <p:set>
                                      <p:cBhvr>
                                        <p:cTn id="62" dur="1" fill="hold">
                                          <p:stCondLst>
                                            <p:cond delay="0"/>
                                          </p:stCondLst>
                                        </p:cTn>
                                        <p:tgtEl>
                                          <p:spTgt spid="20"/>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24"/>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12"/>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xit" presetSubtype="0" fill="hold" grpId="1" nodeType="clickEffect">
                                  <p:stCondLst>
                                    <p:cond delay="0"/>
                                  </p:stCondLst>
                                  <p:childTnLst>
                                    <p:set>
                                      <p:cBhvr>
                                        <p:cTn id="70" dur="1" fill="hold">
                                          <p:stCondLst>
                                            <p:cond delay="0"/>
                                          </p:stCondLst>
                                        </p:cTn>
                                        <p:tgtEl>
                                          <p:spTgt spid="20"/>
                                        </p:tgtEl>
                                        <p:attrNameLst>
                                          <p:attrName>style.visibility</p:attrName>
                                        </p:attrNameLst>
                                      </p:cBhvr>
                                      <p:to>
                                        <p:strVal val="hidden"/>
                                      </p:to>
                                    </p:set>
                                  </p:childTnLst>
                                </p:cTn>
                              </p:par>
                              <p:par>
                                <p:cTn id="71" presetID="1" presetClass="exit" presetSubtype="0" fill="hold" grpId="1" nodeType="withEffect">
                                  <p:stCondLst>
                                    <p:cond delay="0"/>
                                  </p:stCondLst>
                                  <p:childTnLst>
                                    <p:set>
                                      <p:cBhvr>
                                        <p:cTn id="72" dur="1" fill="hold">
                                          <p:stCondLst>
                                            <p:cond delay="0"/>
                                          </p:stCondLst>
                                        </p:cTn>
                                        <p:tgtEl>
                                          <p:spTgt spid="24"/>
                                        </p:tgtEl>
                                        <p:attrNameLst>
                                          <p:attrName>style.visibility</p:attrName>
                                        </p:attrNameLst>
                                      </p:cBhvr>
                                      <p:to>
                                        <p:strVal val="hidden"/>
                                      </p:to>
                                    </p:set>
                                  </p:childTnLst>
                                </p:cTn>
                              </p:par>
                              <p:par>
                                <p:cTn id="73" presetID="1" presetClass="exit" presetSubtype="0" fill="hold" grpId="1" nodeType="withEffect">
                                  <p:stCondLst>
                                    <p:cond delay="0"/>
                                  </p:stCondLst>
                                  <p:childTnLst>
                                    <p:set>
                                      <p:cBhvr>
                                        <p:cTn id="74" dur="1" fill="hold">
                                          <p:stCondLst>
                                            <p:cond delay="0"/>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9" grpId="1" animBg="1"/>
      <p:bldP spid="10" grpId="0" animBg="1"/>
      <p:bldP spid="10" grpId="1" animBg="1"/>
      <p:bldP spid="11" grpId="0" animBg="1"/>
      <p:bldP spid="11" grpId="1" animBg="1"/>
      <p:bldP spid="12" grpId="0" animBg="1"/>
      <p:bldP spid="12" grpId="1" animBg="1"/>
      <p:bldP spid="13" grpId="0" animBg="1"/>
      <p:bldP spid="13" grpId="1" animBg="1"/>
      <p:bldP spid="15" grpId="0"/>
      <p:bldP spid="15" grpId="1"/>
      <p:bldP spid="16" grpId="0"/>
      <p:bldP spid="16" grpId="1"/>
      <p:bldP spid="17" grpId="0"/>
      <p:bldP spid="17" grpId="1"/>
      <p:bldP spid="18" grpId="0"/>
      <p:bldP spid="18" grpId="1"/>
      <p:bldP spid="19" grpId="0"/>
      <p:bldP spid="19" grpId="1"/>
      <p:bldP spid="20" grpId="0"/>
      <p:bldP spid="20" grpId="1"/>
      <p:bldP spid="21" grpId="0"/>
      <p:bldP spid="21" grpId="1"/>
      <p:bldP spid="22" grpId="0"/>
      <p:bldP spid="22" grpId="1"/>
      <p:bldP spid="23" grpId="0"/>
      <p:bldP spid="23" grpId="1"/>
      <p:bldP spid="24" grpId="0"/>
      <p:bldP spid="24" grpId="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387177" y="331335"/>
            <a:ext cx="8263528" cy="5997276"/>
          </a:xfrm>
        </p:spPr>
        <p:txBody>
          <a:bodyPr>
            <a:normAutofit fontScale="92500" lnSpcReduction="10000"/>
          </a:bodyPr>
          <a:lstStyle/>
          <a:p>
            <a:pPr algn="l"/>
            <a:r>
              <a:rPr lang="en-US" sz="2400" dirty="0">
                <a:latin typeface="Verdana"/>
                <a:ea typeface="Verdana"/>
                <a:cs typeface="Verdana"/>
              </a:rPr>
              <a:t>Proprietary Blend (54 mg): </a:t>
            </a:r>
          </a:p>
          <a:p>
            <a:pPr marL="457200" indent="-457200" algn="l">
              <a:buFont typeface="Arial" panose="020B0604020202020204" pitchFamily="34" charset="0"/>
              <a:buChar char="•"/>
            </a:pPr>
            <a:r>
              <a:rPr lang="en-US" sz="2400" dirty="0" err="1">
                <a:solidFill>
                  <a:srgbClr val="FF0000"/>
                </a:solidFill>
                <a:latin typeface="Verdana"/>
                <a:ea typeface="Verdana"/>
                <a:cs typeface="Verdana"/>
              </a:rPr>
              <a:t>affron</a:t>
            </a:r>
            <a:r>
              <a:rPr lang="en-US" sz="2400" dirty="0">
                <a:solidFill>
                  <a:srgbClr val="FF0000"/>
                </a:solidFill>
                <a:latin typeface="Verdana"/>
                <a:ea typeface="Verdana"/>
                <a:cs typeface="Verdana"/>
              </a:rPr>
              <a:t>®</a:t>
            </a:r>
            <a:r>
              <a:rPr lang="en-US" sz="2400" dirty="0">
                <a:latin typeface="Verdana"/>
                <a:ea typeface="Verdana"/>
                <a:cs typeface="Verdana"/>
              </a:rPr>
              <a:t> standardized </a:t>
            </a:r>
            <a:r>
              <a:rPr lang="en-US" sz="2400" dirty="0">
                <a:solidFill>
                  <a:srgbClr val="FF0000"/>
                </a:solidFill>
                <a:latin typeface="Verdana"/>
                <a:ea typeface="Verdana"/>
                <a:cs typeface="Verdana"/>
              </a:rPr>
              <a:t>Saffron</a:t>
            </a:r>
            <a:r>
              <a:rPr lang="en-US" sz="2400" dirty="0">
                <a:latin typeface="Verdana"/>
                <a:ea typeface="Verdana"/>
                <a:cs typeface="Verdana"/>
              </a:rPr>
              <a:t> (</a:t>
            </a:r>
            <a:r>
              <a:rPr lang="en-US" sz="2400" i="1" dirty="0">
                <a:latin typeface="Verdana"/>
                <a:ea typeface="Verdana"/>
                <a:cs typeface="Verdana"/>
              </a:rPr>
              <a:t>Crocus sativus L.</a:t>
            </a:r>
            <a:r>
              <a:rPr lang="en-US" sz="2400" dirty="0">
                <a:latin typeface="Verdana"/>
                <a:ea typeface="Verdana"/>
                <a:cs typeface="Verdana"/>
              </a:rPr>
              <a:t>) Stigma extract</a:t>
            </a:r>
          </a:p>
          <a:p>
            <a:pPr marL="457200" indent="-457200" algn="l">
              <a:buFont typeface="Arial" panose="020B0604020202020204" pitchFamily="34" charset="0"/>
              <a:buChar char="•"/>
            </a:pPr>
            <a:r>
              <a:rPr lang="en-US" sz="2400" dirty="0" err="1">
                <a:solidFill>
                  <a:srgbClr val="FF0000"/>
                </a:solidFill>
                <a:latin typeface="Verdana"/>
                <a:ea typeface="Verdana"/>
                <a:cs typeface="Verdana"/>
              </a:rPr>
              <a:t>Tulsi</a:t>
            </a:r>
            <a:r>
              <a:rPr lang="en-US" sz="2400" dirty="0">
                <a:solidFill>
                  <a:srgbClr val="FF0000"/>
                </a:solidFill>
                <a:latin typeface="Verdana"/>
                <a:ea typeface="Verdana"/>
                <a:cs typeface="Verdana"/>
              </a:rPr>
              <a:t> Holy Basil </a:t>
            </a:r>
            <a:r>
              <a:rPr lang="en-US" sz="2400" dirty="0">
                <a:latin typeface="Verdana"/>
                <a:ea typeface="Verdana"/>
                <a:cs typeface="Verdana"/>
              </a:rPr>
              <a:t>(</a:t>
            </a:r>
            <a:r>
              <a:rPr lang="en-US" sz="2400" i="1" dirty="0" err="1">
                <a:latin typeface="Verdana"/>
                <a:ea typeface="Verdana"/>
                <a:cs typeface="Verdana"/>
              </a:rPr>
              <a:t>Ocimum</a:t>
            </a:r>
            <a:r>
              <a:rPr lang="en-US" sz="2400" i="1" dirty="0">
                <a:latin typeface="Verdana"/>
                <a:ea typeface="Verdana"/>
                <a:cs typeface="Verdana"/>
              </a:rPr>
              <a:t> sanctum</a:t>
            </a:r>
            <a:r>
              <a:rPr lang="en-US" sz="2400" dirty="0">
                <a:latin typeface="Verdana"/>
                <a:ea typeface="Verdana"/>
                <a:cs typeface="Verdana"/>
              </a:rPr>
              <a:t>) Leaf extract</a:t>
            </a:r>
          </a:p>
          <a:p>
            <a:pPr marL="457200" indent="-457200" algn="l">
              <a:buFont typeface="Arial" panose="020B0604020202020204" pitchFamily="34" charset="0"/>
              <a:buChar char="•"/>
            </a:pPr>
            <a:r>
              <a:rPr lang="en-US" sz="2400" dirty="0">
                <a:solidFill>
                  <a:srgbClr val="FF0000"/>
                </a:solidFill>
              </a:rPr>
              <a:t>Rosemary</a:t>
            </a:r>
            <a:r>
              <a:rPr lang="en-US" sz="2400" dirty="0"/>
              <a:t> (</a:t>
            </a:r>
            <a:r>
              <a:rPr lang="en-US" sz="2400" i="1" dirty="0"/>
              <a:t>Rosmarinus officinalis</a:t>
            </a:r>
            <a:r>
              <a:rPr lang="en-US" sz="2400" dirty="0"/>
              <a:t>) Leaf extract</a:t>
            </a:r>
          </a:p>
          <a:p>
            <a:pPr marL="457200" indent="-457200" algn="l">
              <a:buFont typeface="Arial" panose="020B0604020202020204" pitchFamily="34" charset="0"/>
              <a:buChar char="•"/>
            </a:pPr>
            <a:r>
              <a:rPr lang="en-US" sz="2400" dirty="0">
                <a:solidFill>
                  <a:srgbClr val="FF0000"/>
                </a:solidFill>
                <a:latin typeface="Verdana"/>
                <a:ea typeface="Verdana"/>
                <a:cs typeface="Verdana"/>
              </a:rPr>
              <a:t>Oregano</a:t>
            </a:r>
            <a:r>
              <a:rPr lang="en-US" sz="2400" dirty="0">
                <a:latin typeface="Verdana"/>
                <a:ea typeface="Verdana"/>
                <a:cs typeface="Verdana"/>
              </a:rPr>
              <a:t> (</a:t>
            </a:r>
            <a:r>
              <a:rPr lang="en-US" sz="2400" i="1" dirty="0" err="1">
                <a:latin typeface="Verdana"/>
                <a:ea typeface="Verdana"/>
                <a:cs typeface="Verdana"/>
              </a:rPr>
              <a:t>Origanum</a:t>
            </a:r>
            <a:r>
              <a:rPr lang="en-US" sz="2400" i="1" dirty="0">
                <a:latin typeface="Verdana"/>
                <a:ea typeface="Verdana"/>
                <a:cs typeface="Verdana"/>
              </a:rPr>
              <a:t> vulgare</a:t>
            </a:r>
            <a:r>
              <a:rPr lang="en-US" sz="2400" dirty="0">
                <a:latin typeface="Verdana"/>
                <a:ea typeface="Verdana"/>
                <a:cs typeface="Verdana"/>
              </a:rPr>
              <a:t>) Leaf extract</a:t>
            </a:r>
          </a:p>
          <a:p>
            <a:pPr marL="457200" indent="-457200" algn="l">
              <a:buFont typeface="Arial" panose="020B0604020202020204" pitchFamily="34" charset="0"/>
              <a:buChar char="•"/>
            </a:pPr>
            <a:r>
              <a:rPr lang="en-US" sz="2400" dirty="0">
                <a:solidFill>
                  <a:srgbClr val="FF0000"/>
                </a:solidFill>
                <a:latin typeface="Verdana"/>
                <a:ea typeface="Verdana"/>
                <a:cs typeface="Verdana"/>
              </a:rPr>
              <a:t>Clove</a:t>
            </a:r>
            <a:r>
              <a:rPr lang="en-US" sz="2400" dirty="0">
                <a:latin typeface="Verdana"/>
                <a:ea typeface="Verdana"/>
                <a:cs typeface="Verdana"/>
              </a:rPr>
              <a:t> (</a:t>
            </a:r>
            <a:r>
              <a:rPr lang="en-US" sz="2400" i="1" dirty="0" err="1">
                <a:latin typeface="Verdana"/>
                <a:ea typeface="Verdana"/>
                <a:cs typeface="Verdana"/>
              </a:rPr>
              <a:t>Syzygium</a:t>
            </a:r>
            <a:r>
              <a:rPr lang="en-US" sz="2400" i="1" dirty="0">
                <a:latin typeface="Verdana"/>
                <a:ea typeface="Verdana"/>
                <a:cs typeface="Verdana"/>
              </a:rPr>
              <a:t> </a:t>
            </a:r>
            <a:r>
              <a:rPr lang="en-US" sz="2400" i="1" dirty="0" err="1">
                <a:latin typeface="Verdana"/>
                <a:ea typeface="Verdana"/>
                <a:cs typeface="Verdana"/>
              </a:rPr>
              <a:t>aromaticum</a:t>
            </a:r>
            <a:r>
              <a:rPr lang="en-US" sz="2400" dirty="0">
                <a:latin typeface="Verdana"/>
                <a:ea typeface="Verdana"/>
                <a:cs typeface="Verdana"/>
              </a:rPr>
              <a:t>) Flower extract</a:t>
            </a:r>
          </a:p>
          <a:p>
            <a:pPr algn="l"/>
            <a:endParaRPr lang="en-US" sz="2400" dirty="0"/>
          </a:p>
          <a:p>
            <a:pPr algn="l"/>
            <a:r>
              <a:rPr lang="en-US" sz="2400" dirty="0"/>
              <a:t>Delivery Base: </a:t>
            </a:r>
          </a:p>
          <a:p>
            <a:pPr marL="457200" indent="-457200" algn="l">
              <a:buFont typeface="Arial" panose="020B0604020202020204" pitchFamily="34" charset="0"/>
              <a:buChar char="•"/>
            </a:pPr>
            <a:r>
              <a:rPr lang="en-US" sz="2400" dirty="0" err="1">
                <a:solidFill>
                  <a:srgbClr val="FF0000"/>
                </a:solidFill>
                <a:latin typeface="Verdana"/>
                <a:ea typeface="Verdana"/>
                <a:cs typeface="Verdana"/>
              </a:rPr>
              <a:t>IsoFiber</a:t>
            </a:r>
            <a:r>
              <a:rPr lang="en-US" sz="2400" baseline="30000" dirty="0" err="1">
                <a:latin typeface="Verdana"/>
                <a:ea typeface="Verdana"/>
                <a:cs typeface="Verdana"/>
              </a:rPr>
              <a:t>TM</a:t>
            </a:r>
            <a:r>
              <a:rPr lang="en-US" sz="2400" dirty="0">
                <a:latin typeface="Verdana"/>
                <a:ea typeface="Verdana"/>
                <a:cs typeface="Verdana"/>
              </a:rPr>
              <a:t> Prebiotic Fiber (</a:t>
            </a:r>
            <a:r>
              <a:rPr lang="en-US" sz="2400" dirty="0" err="1">
                <a:latin typeface="Verdana"/>
                <a:ea typeface="Verdana"/>
                <a:cs typeface="Verdana"/>
              </a:rPr>
              <a:t>isomaltooligosacchardies</a:t>
            </a:r>
            <a:r>
              <a:rPr lang="en-US" sz="2400" dirty="0">
                <a:latin typeface="Verdana"/>
                <a:ea typeface="Verdana"/>
                <a:cs typeface="Verdana"/>
              </a:rPr>
              <a:t>)</a:t>
            </a:r>
          </a:p>
          <a:p>
            <a:pPr marL="457200" indent="-457200" algn="l">
              <a:buFont typeface="Arial" panose="020B0604020202020204" pitchFamily="34" charset="0"/>
              <a:buChar char="•"/>
            </a:pPr>
            <a:r>
              <a:rPr lang="en-US" sz="2400" dirty="0">
                <a:solidFill>
                  <a:srgbClr val="FF0000"/>
                </a:solidFill>
              </a:rPr>
              <a:t>Natural Sweetener Blend </a:t>
            </a:r>
            <a:r>
              <a:rPr lang="en-US" sz="2400" dirty="0"/>
              <a:t>(Xylitol, Erythritol, Stevia Leaf extract)</a:t>
            </a:r>
          </a:p>
          <a:p>
            <a:pPr marL="457200" indent="-457200" algn="l">
              <a:buFont typeface="Arial" panose="020B0604020202020204" pitchFamily="34" charset="0"/>
              <a:buChar char="•"/>
            </a:pPr>
            <a:r>
              <a:rPr lang="en-US" sz="2400" dirty="0">
                <a:solidFill>
                  <a:srgbClr val="FF0000"/>
                </a:solidFill>
                <a:latin typeface="Verdana"/>
                <a:ea typeface="Verdana"/>
                <a:cs typeface="Verdana"/>
              </a:rPr>
              <a:t>Natural Fruit Flavors Blend </a:t>
            </a:r>
            <a:r>
              <a:rPr lang="en-US" sz="2400" dirty="0">
                <a:latin typeface="Verdana"/>
                <a:ea typeface="Verdana"/>
                <a:cs typeface="Verdana"/>
              </a:rPr>
              <a:t>(orange fruit, grapefruit, lemon fruit, vanilla, turmeric, citric acid)</a:t>
            </a:r>
          </a:p>
          <a:p>
            <a:pPr marL="457200" indent="-457200" algn="l">
              <a:buFont typeface="Arial" panose="020B0604020202020204" pitchFamily="34" charset="0"/>
              <a:buChar char="•"/>
            </a:pPr>
            <a:r>
              <a:rPr lang="en-US" sz="2400" dirty="0">
                <a:solidFill>
                  <a:srgbClr val="FF0000"/>
                </a:solidFill>
              </a:rPr>
              <a:t>Plant Cellulose </a:t>
            </a:r>
            <a:r>
              <a:rPr lang="en-US" sz="2400" dirty="0"/>
              <a:t>(to improve dissolution)</a:t>
            </a:r>
          </a:p>
          <a:p>
            <a:pPr marL="457200" indent="-457200" algn="l">
              <a:buFont typeface="Arial" panose="020B0604020202020204" pitchFamily="34" charset="0"/>
              <a:buChar char="•"/>
            </a:pPr>
            <a:r>
              <a:rPr lang="en-US" sz="2400" dirty="0">
                <a:solidFill>
                  <a:srgbClr val="FF0000"/>
                </a:solidFill>
              </a:rPr>
              <a:t>Rice Hull Concentrate </a:t>
            </a:r>
            <a:r>
              <a:rPr lang="en-US" sz="2400" dirty="0"/>
              <a:t>(to reduce clumping)</a:t>
            </a:r>
          </a:p>
          <a:p>
            <a:pPr algn="l"/>
            <a:endParaRPr lang="en-US" dirty="0"/>
          </a:p>
          <a:p>
            <a:pPr algn="l"/>
            <a:endParaRPr lang="en-US" dirty="0"/>
          </a:p>
          <a:p>
            <a:pPr algn="l"/>
            <a:r>
              <a:rPr lang="en-US" b="1" dirty="0">
                <a:latin typeface="Verdana"/>
                <a:ea typeface="Verdana"/>
                <a:cs typeface="Verdana"/>
              </a:rPr>
              <a:t>10/10 kids saw improvements in focus, mood and mental performance</a:t>
            </a:r>
          </a:p>
        </p:txBody>
      </p:sp>
      <p:sp>
        <p:nvSpPr>
          <p:cNvPr id="7" name="Picture Placeholder 6">
            <a:extLst>
              <a:ext uri="{FF2B5EF4-FFF2-40B4-BE49-F238E27FC236}">
                <a16:creationId xmlns:a16="http://schemas.microsoft.com/office/drawing/2014/main" id="{A8ED521F-0CB8-AF46-94CC-16464DC52EE2}"/>
              </a:ext>
            </a:extLst>
          </p:cNvPr>
          <p:cNvSpPr>
            <a:spLocks noGrp="1"/>
          </p:cNvSpPr>
          <p:nvPr>
            <p:ph type="pic" sz="quarter" idx="11"/>
          </p:nvPr>
        </p:nvSpPr>
        <p:spPr/>
      </p:sp>
      <p:sp>
        <p:nvSpPr>
          <p:cNvPr id="8" name="Rectangle 7">
            <a:extLst>
              <a:ext uri="{FF2B5EF4-FFF2-40B4-BE49-F238E27FC236}">
                <a16:creationId xmlns:a16="http://schemas.microsoft.com/office/drawing/2014/main" id="{E3F41997-84FC-014E-85D4-4557B5209ECC}"/>
              </a:ext>
            </a:extLst>
          </p:cNvPr>
          <p:cNvSpPr/>
          <p:nvPr/>
        </p:nvSpPr>
        <p:spPr>
          <a:xfrm>
            <a:off x="7289800" y="6176615"/>
            <a:ext cx="6096000" cy="646331"/>
          </a:xfrm>
          <a:prstGeom prst="rect">
            <a:avLst/>
          </a:prstGeom>
        </p:spPr>
        <p:txBody>
          <a:bodyPr>
            <a:spAutoFit/>
          </a:bodyPr>
          <a:lstStyle/>
          <a:p>
            <a:r>
              <a:rPr lang="en-US" dirty="0">
                <a:solidFill>
                  <a:srgbClr val="0070C0"/>
                </a:solidFill>
              </a:rPr>
              <a:t>https://</a:t>
            </a:r>
            <a:r>
              <a:rPr lang="en-US" dirty="0" err="1">
                <a:solidFill>
                  <a:srgbClr val="0070C0"/>
                </a:solidFill>
              </a:rPr>
              <a:t>www.amare.com</a:t>
            </a:r>
            <a:r>
              <a:rPr lang="en-US" dirty="0">
                <a:solidFill>
                  <a:srgbClr val="0070C0"/>
                </a:solidFill>
              </a:rPr>
              <a:t>/corporate/</a:t>
            </a:r>
            <a:r>
              <a:rPr lang="en-US" dirty="0" err="1">
                <a:solidFill>
                  <a:srgbClr val="0070C0"/>
                </a:solidFill>
              </a:rPr>
              <a:t>en</a:t>
            </a:r>
            <a:r>
              <a:rPr lang="en-US" dirty="0">
                <a:solidFill>
                  <a:srgbClr val="0070C0"/>
                </a:solidFill>
              </a:rPr>
              <a:t>-us/</a:t>
            </a:r>
            <a:r>
              <a:rPr lang="en-US" dirty="0" err="1">
                <a:solidFill>
                  <a:srgbClr val="0070C0"/>
                </a:solidFill>
              </a:rPr>
              <a:t>KidsMoodPlus</a:t>
            </a:r>
            <a:endParaRPr lang="en-US" dirty="0">
              <a:solidFill>
                <a:srgbClr val="0070C0"/>
              </a:solidFill>
            </a:endParaRPr>
          </a:p>
        </p:txBody>
      </p:sp>
      <p:pic>
        <p:nvPicPr>
          <p:cNvPr id="9" name="Picture 8">
            <a:extLst>
              <a:ext uri="{FF2B5EF4-FFF2-40B4-BE49-F238E27FC236}">
                <a16:creationId xmlns:a16="http://schemas.microsoft.com/office/drawing/2014/main" id="{A9F381FB-3E2E-6E4B-9660-4FF426889F01}"/>
              </a:ext>
            </a:extLst>
          </p:cNvPr>
          <p:cNvPicPr>
            <a:picLocks noChangeAspect="1"/>
          </p:cNvPicPr>
          <p:nvPr/>
        </p:nvPicPr>
        <p:blipFill>
          <a:blip r:embed="rId3"/>
          <a:stretch>
            <a:fillRect/>
          </a:stretch>
        </p:blipFill>
        <p:spPr>
          <a:xfrm>
            <a:off x="7650362" y="602280"/>
            <a:ext cx="5080000" cy="5080000"/>
          </a:xfrm>
          <a:prstGeom prst="rect">
            <a:avLst/>
          </a:prstGeom>
        </p:spPr>
      </p:pic>
    </p:spTree>
    <p:extLst>
      <p:ext uri="{BB962C8B-B14F-4D97-AF65-F5344CB8AC3E}">
        <p14:creationId xmlns:p14="http://schemas.microsoft.com/office/powerpoint/2010/main" val="15957211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lstStyle/>
          <a:p>
            <a:r>
              <a:rPr lang="en-US" dirty="0"/>
              <a:t>Focus, Attention, Mood, Listening, Tension, Irritation</a:t>
            </a:r>
          </a:p>
        </p:txBody>
      </p:sp>
      <p:graphicFrame>
        <p:nvGraphicFramePr>
          <p:cNvPr id="7" name="Content Placeholder 6">
            <a:extLst>
              <a:ext uri="{FF2B5EF4-FFF2-40B4-BE49-F238E27FC236}">
                <a16:creationId xmlns:a16="http://schemas.microsoft.com/office/drawing/2014/main" id="{31446C0B-B8BF-8745-8076-A4E54DA0CDFE}"/>
              </a:ext>
            </a:extLst>
          </p:cNvPr>
          <p:cNvGraphicFramePr>
            <a:graphicFrameLocks noGrp="1"/>
          </p:cNvGraphicFramePr>
          <p:nvPr>
            <p:ph sz="half" idx="2"/>
          </p:nvPr>
        </p:nvGraphicFramePr>
        <p:xfrm>
          <a:off x="839788" y="2505075"/>
          <a:ext cx="5157787" cy="3505200"/>
        </p:xfrm>
        <a:graphic>
          <a:graphicData uri="http://schemas.openxmlformats.org/drawingml/2006/chart">
            <c:chart xmlns:c="http://schemas.openxmlformats.org/drawingml/2006/chart" xmlns:r="http://schemas.openxmlformats.org/officeDocument/2006/relationships" r:id="rId2"/>
          </a:graphicData>
        </a:graphic>
      </p:graphicFrame>
      <p:sp>
        <p:nvSpPr>
          <p:cNvPr id="4" name="Text Placeholder 3"/>
          <p:cNvSpPr>
            <a:spLocks noGrp="1"/>
          </p:cNvSpPr>
          <p:nvPr>
            <p:ph type="body" sz="quarter" idx="3"/>
          </p:nvPr>
        </p:nvSpPr>
        <p:spPr/>
        <p:txBody>
          <a:bodyPr/>
          <a:lstStyle/>
          <a:p>
            <a:r>
              <a:rPr lang="en-US" dirty="0"/>
              <a:t>School work, Math, Reading, Writing, Social Relationships</a:t>
            </a:r>
          </a:p>
        </p:txBody>
      </p:sp>
      <p:sp>
        <p:nvSpPr>
          <p:cNvPr id="6" name="Title 5"/>
          <p:cNvSpPr>
            <a:spLocks noGrp="1"/>
          </p:cNvSpPr>
          <p:nvPr>
            <p:ph type="title"/>
          </p:nvPr>
        </p:nvSpPr>
        <p:spPr>
          <a:xfrm>
            <a:off x="838200" y="365125"/>
            <a:ext cx="3646714" cy="1325563"/>
          </a:xfrm>
        </p:spPr>
        <p:txBody>
          <a:bodyPr/>
          <a:lstStyle/>
          <a:p>
            <a:r>
              <a:rPr lang="en-US" b="1" dirty="0"/>
              <a:t>Kids Mood+ </a:t>
            </a:r>
          </a:p>
        </p:txBody>
      </p:sp>
      <p:graphicFrame>
        <p:nvGraphicFramePr>
          <p:cNvPr id="10" name="Content Placeholder 9">
            <a:extLst>
              <a:ext uri="{FF2B5EF4-FFF2-40B4-BE49-F238E27FC236}">
                <a16:creationId xmlns:a16="http://schemas.microsoft.com/office/drawing/2014/main" id="{6066CEAC-1BF0-D847-9518-218DF384453F}"/>
              </a:ext>
            </a:extLst>
          </p:cNvPr>
          <p:cNvGraphicFramePr>
            <a:graphicFrameLocks noGrp="1"/>
          </p:cNvGraphicFramePr>
          <p:nvPr>
            <p:ph sz="quarter" idx="4"/>
          </p:nvPr>
        </p:nvGraphicFramePr>
        <p:xfrm>
          <a:off x="6172200" y="2505075"/>
          <a:ext cx="5183188" cy="3505200"/>
        </p:xfrm>
        <a:graphic>
          <a:graphicData uri="http://schemas.openxmlformats.org/drawingml/2006/chart">
            <c:chart xmlns:c="http://schemas.openxmlformats.org/drawingml/2006/chart" xmlns:r="http://schemas.openxmlformats.org/officeDocument/2006/relationships" r:id="rId3"/>
          </a:graphicData>
        </a:graphic>
      </p:graphicFrame>
      <p:sp>
        <p:nvSpPr>
          <p:cNvPr id="11" name="TextBox 10">
            <a:extLst>
              <a:ext uri="{FF2B5EF4-FFF2-40B4-BE49-F238E27FC236}">
                <a16:creationId xmlns:a16="http://schemas.microsoft.com/office/drawing/2014/main" id="{5203861E-67E1-4E4D-AF23-04AC0BC3C7F5}"/>
              </a:ext>
            </a:extLst>
          </p:cNvPr>
          <p:cNvSpPr txBox="1"/>
          <p:nvPr/>
        </p:nvSpPr>
        <p:spPr>
          <a:xfrm>
            <a:off x="3332748" y="3144321"/>
            <a:ext cx="832279" cy="369332"/>
          </a:xfrm>
          <a:prstGeom prst="rect">
            <a:avLst/>
          </a:prstGeom>
          <a:noFill/>
        </p:spPr>
        <p:txBody>
          <a:bodyPr wrap="none" rtlCol="0">
            <a:spAutoFit/>
          </a:bodyPr>
          <a:lstStyle/>
          <a:p>
            <a:r>
              <a:rPr lang="en-US">
                <a:solidFill>
                  <a:srgbClr val="FF0000"/>
                </a:solidFill>
              </a:rPr>
              <a:t>-29%</a:t>
            </a:r>
          </a:p>
        </p:txBody>
      </p:sp>
      <p:sp>
        <p:nvSpPr>
          <p:cNvPr id="12" name="TextBox 11">
            <a:extLst>
              <a:ext uri="{FF2B5EF4-FFF2-40B4-BE49-F238E27FC236}">
                <a16:creationId xmlns:a16="http://schemas.microsoft.com/office/drawing/2014/main" id="{5EC75F19-8F5A-474D-90CA-967F16E0777C}"/>
              </a:ext>
            </a:extLst>
          </p:cNvPr>
          <p:cNvSpPr txBox="1"/>
          <p:nvPr/>
        </p:nvSpPr>
        <p:spPr>
          <a:xfrm>
            <a:off x="8763794" y="3144321"/>
            <a:ext cx="832279" cy="369332"/>
          </a:xfrm>
          <a:prstGeom prst="rect">
            <a:avLst/>
          </a:prstGeom>
          <a:noFill/>
        </p:spPr>
        <p:txBody>
          <a:bodyPr wrap="none" rtlCol="0">
            <a:spAutoFit/>
          </a:bodyPr>
          <a:lstStyle/>
          <a:p>
            <a:r>
              <a:rPr lang="en-US">
                <a:solidFill>
                  <a:srgbClr val="FF0000"/>
                </a:solidFill>
              </a:rPr>
              <a:t>-18%</a:t>
            </a:r>
          </a:p>
        </p:txBody>
      </p:sp>
      <p:pic>
        <p:nvPicPr>
          <p:cNvPr id="14" name="Picture 13" descr="A close up of a logo&#10;&#10;Description automatically generated">
            <a:extLst>
              <a:ext uri="{FF2B5EF4-FFF2-40B4-BE49-F238E27FC236}">
                <a16:creationId xmlns:a16="http://schemas.microsoft.com/office/drawing/2014/main" id="{DFEA8002-091A-9641-A752-E3A9D5DAD658}"/>
              </a:ext>
            </a:extLst>
          </p:cNvPr>
          <p:cNvPicPr>
            <a:picLocks noChangeAspect="1"/>
          </p:cNvPicPr>
          <p:nvPr/>
        </p:nvPicPr>
        <p:blipFill>
          <a:blip r:embed="rId4"/>
          <a:stretch>
            <a:fillRect/>
          </a:stretch>
        </p:blipFill>
        <p:spPr>
          <a:xfrm>
            <a:off x="8540496" y="94163"/>
            <a:ext cx="3651504" cy="1204620"/>
          </a:xfrm>
          <a:prstGeom prst="rect">
            <a:avLst/>
          </a:prstGeom>
        </p:spPr>
      </p:pic>
    </p:spTree>
    <p:extLst>
      <p:ext uri="{BB962C8B-B14F-4D97-AF65-F5344CB8AC3E}">
        <p14:creationId xmlns:p14="http://schemas.microsoft.com/office/powerpoint/2010/main" val="2875637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47A8961B-5A60-C644-9099-BF8454298EB5}"/>
              </a:ext>
            </a:extLst>
          </p:cNvPr>
          <p:cNvPicPr>
            <a:picLocks noChangeAspect="1"/>
          </p:cNvPicPr>
          <p:nvPr/>
        </p:nvPicPr>
        <p:blipFill rotWithShape="1">
          <a:blip r:embed="rId3">
            <a:extLst>
              <a:ext uri="{28A0092B-C50C-407E-A947-70E740481C1C}">
                <a14:useLocalDpi xmlns:a14="http://schemas.microsoft.com/office/drawing/2010/main" val="0"/>
              </a:ext>
            </a:extLst>
          </a:blip>
          <a:srcRect l="12671" t="21090" r="6342" b="32632"/>
          <a:stretch/>
        </p:blipFill>
        <p:spPr>
          <a:xfrm>
            <a:off x="685114" y="334754"/>
            <a:ext cx="2695575" cy="923926"/>
          </a:xfrm>
          <a:prstGeom prst="rect">
            <a:avLst/>
          </a:prstGeom>
        </p:spPr>
      </p:pic>
      <p:sp>
        <p:nvSpPr>
          <p:cNvPr id="13" name="Rectangle 12">
            <a:extLst>
              <a:ext uri="{FF2B5EF4-FFF2-40B4-BE49-F238E27FC236}">
                <a16:creationId xmlns:a16="http://schemas.microsoft.com/office/drawing/2014/main" id="{C2FDB45D-8811-1A46-B08B-400C9F3DC1FB}"/>
              </a:ext>
            </a:extLst>
          </p:cNvPr>
          <p:cNvSpPr/>
          <p:nvPr/>
        </p:nvSpPr>
        <p:spPr>
          <a:xfrm>
            <a:off x="0" y="1319040"/>
            <a:ext cx="12192001" cy="707141"/>
          </a:xfrm>
          <a:prstGeom prst="rect">
            <a:avLst/>
          </a:prstGeom>
          <a:solidFill>
            <a:srgbClr val="0C3A7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highlight>
                <a:srgbClr val="3F2A56"/>
              </a:highlight>
              <a:latin typeface="Verdana" panose="020B0604030504040204" pitchFamily="34" charset="0"/>
            </a:endParaRPr>
          </a:p>
        </p:txBody>
      </p:sp>
      <p:sp>
        <p:nvSpPr>
          <p:cNvPr id="14" name="Title 1">
            <a:extLst>
              <a:ext uri="{FF2B5EF4-FFF2-40B4-BE49-F238E27FC236}">
                <a16:creationId xmlns:a16="http://schemas.microsoft.com/office/drawing/2014/main" id="{EA59F156-444F-294A-87D3-1494DB8E1DC3}"/>
              </a:ext>
            </a:extLst>
          </p:cNvPr>
          <p:cNvSpPr txBox="1">
            <a:spLocks/>
          </p:cNvSpPr>
          <p:nvPr/>
        </p:nvSpPr>
        <p:spPr>
          <a:xfrm>
            <a:off x="0" y="1319040"/>
            <a:ext cx="12191999" cy="707141"/>
          </a:xfrm>
          <a:prstGeom prst="rect">
            <a:avLst/>
          </a:prstGeom>
        </p:spPr>
        <p:txBody>
          <a:bodyPr anchor="ctr"/>
          <a:lstStyle>
            <a:lvl1pPr algn="l" defTabSz="914400" rtl="0" eaLnBrk="1" latinLnBrk="0" hangingPunct="1">
              <a:lnSpc>
                <a:spcPct val="90000"/>
              </a:lnSpc>
              <a:spcBef>
                <a:spcPct val="0"/>
              </a:spcBef>
              <a:buNone/>
              <a:defRPr sz="4400" b="1" i="0" kern="1200">
                <a:solidFill>
                  <a:schemeClr val="tx1">
                    <a:lumMod val="75000"/>
                    <a:lumOff val="25000"/>
                  </a:schemeClr>
                </a:solidFill>
                <a:latin typeface="Aller"/>
                <a:ea typeface="Aller Light" charset="0"/>
                <a:cs typeface="Aller"/>
              </a:defRPr>
            </a:lvl1pPr>
          </a:lstStyle>
          <a:p>
            <a:pPr algn="ctr"/>
            <a:r>
              <a:rPr lang="en-US" dirty="0" err="1">
                <a:solidFill>
                  <a:schemeClr val="bg1"/>
                </a:solidFill>
                <a:latin typeface="Verdana" panose="020B0604030504040204" pitchFamily="34" charset="0"/>
                <a:ea typeface="Verdana" panose="020B0604030504040204" pitchFamily="34" charset="0"/>
                <a:cs typeface="Verdana" panose="020B0604030504040204" pitchFamily="34" charset="0"/>
              </a:rPr>
              <a:t>HempGBX</a:t>
            </a:r>
            <a:r>
              <a:rPr lang="en-US" dirty="0">
                <a:solidFill>
                  <a:schemeClr val="bg1"/>
                </a:solidFill>
                <a:latin typeface="Verdana" panose="020B0604030504040204" pitchFamily="34" charset="0"/>
                <a:ea typeface="Verdana" panose="020B0604030504040204" pitchFamily="34" charset="0"/>
                <a:cs typeface="Verdana" panose="020B0604030504040204" pitchFamily="34" charset="0"/>
              </a:rPr>
              <a:t>+</a:t>
            </a:r>
            <a:endParaRPr lang="en-US" b="0" dirty="0">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sp>
        <p:nvSpPr>
          <p:cNvPr id="15" name="TextBox 14">
            <a:extLst>
              <a:ext uri="{FF2B5EF4-FFF2-40B4-BE49-F238E27FC236}">
                <a16:creationId xmlns:a16="http://schemas.microsoft.com/office/drawing/2014/main" id="{CADACB41-43D7-E74D-AFDF-5B3157F38F0E}"/>
              </a:ext>
            </a:extLst>
          </p:cNvPr>
          <p:cNvSpPr txBox="1"/>
          <p:nvPr/>
        </p:nvSpPr>
        <p:spPr>
          <a:xfrm>
            <a:off x="1419676" y="5378681"/>
            <a:ext cx="2011985" cy="738664"/>
          </a:xfrm>
          <a:prstGeom prst="rect">
            <a:avLst/>
          </a:prstGeom>
          <a:noFill/>
        </p:spPr>
        <p:txBody>
          <a:bodyPr wrap="square" rtlCol="0">
            <a:spAutoFit/>
          </a:bodyPr>
          <a:lstStyle/>
          <a:p>
            <a:r>
              <a:rPr lang="en-US" sz="1400" b="1" dirty="0">
                <a:latin typeface="Verdana" panose="020B0604030504040204" pitchFamily="34" charset="0"/>
              </a:rPr>
              <a:t>Item Code:</a:t>
            </a:r>
            <a:br>
              <a:rPr lang="en-US" sz="1400" b="1" dirty="0">
                <a:latin typeface="Verdana" panose="020B0604030504040204" pitchFamily="34" charset="0"/>
              </a:rPr>
            </a:br>
            <a:r>
              <a:rPr lang="en-US" sz="1400" b="1" dirty="0">
                <a:latin typeface="Verdana" panose="020B0604030504040204" pitchFamily="34" charset="0"/>
              </a:rPr>
              <a:t>Retail Price:</a:t>
            </a:r>
            <a:br>
              <a:rPr lang="en-US" sz="1400" b="1" dirty="0">
                <a:latin typeface="Verdana" panose="020B0604030504040204" pitchFamily="34" charset="0"/>
              </a:rPr>
            </a:br>
            <a:r>
              <a:rPr lang="en-US" sz="1400" b="1" dirty="0">
                <a:latin typeface="Verdana" panose="020B0604030504040204" pitchFamily="34" charset="0"/>
              </a:rPr>
              <a:t>LTO/Event Price:</a:t>
            </a:r>
            <a:r>
              <a:rPr lang="en-US" sz="1400" b="1" dirty="0">
                <a:solidFill>
                  <a:schemeClr val="bg1"/>
                </a:solidFill>
                <a:latin typeface="Verdana" panose="020B0604030504040204" pitchFamily="34" charset="0"/>
              </a:rPr>
              <a:t>:</a:t>
            </a:r>
          </a:p>
        </p:txBody>
      </p:sp>
      <p:sp>
        <p:nvSpPr>
          <p:cNvPr id="18" name="TextBox 17">
            <a:extLst>
              <a:ext uri="{FF2B5EF4-FFF2-40B4-BE49-F238E27FC236}">
                <a16:creationId xmlns:a16="http://schemas.microsoft.com/office/drawing/2014/main" id="{4D99ED38-EC8A-E043-B8DA-A27FECBECEDE}"/>
              </a:ext>
            </a:extLst>
          </p:cNvPr>
          <p:cNvSpPr txBox="1"/>
          <p:nvPr/>
        </p:nvSpPr>
        <p:spPr>
          <a:xfrm>
            <a:off x="3387096" y="5391382"/>
            <a:ext cx="2073257" cy="954107"/>
          </a:xfrm>
          <a:prstGeom prst="rect">
            <a:avLst/>
          </a:prstGeom>
          <a:noFill/>
        </p:spPr>
        <p:txBody>
          <a:bodyPr wrap="square" rtlCol="0">
            <a:spAutoFit/>
          </a:bodyPr>
          <a:lstStyle/>
          <a:p>
            <a:r>
              <a:rPr lang="en-US" sz="1400" dirty="0">
                <a:latin typeface="Verdana" panose="020B0604030504040204" pitchFamily="34" charset="0"/>
              </a:rPr>
              <a:t>S025</a:t>
            </a:r>
            <a:br>
              <a:rPr lang="en-US" sz="1400" dirty="0">
                <a:latin typeface="Verdana" panose="020B0604030504040204" pitchFamily="34" charset="0"/>
              </a:rPr>
            </a:br>
            <a:r>
              <a:rPr lang="en-US" sz="1400" dirty="0">
                <a:latin typeface="Verdana" panose="020B0604030504040204" pitchFamily="34" charset="0"/>
              </a:rPr>
              <a:t>$150.00</a:t>
            </a:r>
            <a:br>
              <a:rPr lang="en-US" sz="1400" dirty="0">
                <a:latin typeface="Verdana" panose="020B0604030504040204" pitchFamily="34" charset="0"/>
              </a:rPr>
            </a:br>
            <a:r>
              <a:rPr lang="en-US" sz="1400" dirty="0">
                <a:latin typeface="Verdana" panose="020B0604030504040204" pitchFamily="34" charset="0"/>
              </a:rPr>
              <a:t>$99.95/ 85 PV</a:t>
            </a:r>
            <a:br>
              <a:rPr lang="en-US" sz="1400" dirty="0">
                <a:latin typeface="Verdana" panose="020B0604030504040204" pitchFamily="34" charset="0"/>
              </a:rPr>
            </a:br>
            <a:endParaRPr lang="en-US" sz="1400" dirty="0">
              <a:latin typeface="Verdana" panose="020B0604030504040204" pitchFamily="34" charset="0"/>
            </a:endParaRPr>
          </a:p>
        </p:txBody>
      </p:sp>
      <p:sp>
        <p:nvSpPr>
          <p:cNvPr id="19" name="Rectangle: Rounded Corners 20">
            <a:extLst>
              <a:ext uri="{FF2B5EF4-FFF2-40B4-BE49-F238E27FC236}">
                <a16:creationId xmlns:a16="http://schemas.microsoft.com/office/drawing/2014/main" id="{1AE398FF-BD6C-CC42-927A-20FD714F04A7}"/>
              </a:ext>
            </a:extLst>
          </p:cNvPr>
          <p:cNvSpPr/>
          <p:nvPr/>
        </p:nvSpPr>
        <p:spPr>
          <a:xfrm>
            <a:off x="1363594" y="5265133"/>
            <a:ext cx="3851401" cy="954108"/>
          </a:xfrm>
          <a:prstGeom prst="roundRect">
            <a:avLst/>
          </a:prstGeom>
          <a:noFill/>
          <a:ln w="38100">
            <a:solidFill>
              <a:srgbClr val="004F8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Verdana" panose="020B0604030504040204" pitchFamily="34" charset="0"/>
            </a:endParaRPr>
          </a:p>
        </p:txBody>
      </p:sp>
      <p:sp>
        <p:nvSpPr>
          <p:cNvPr id="20" name="Rectangle 19">
            <a:extLst>
              <a:ext uri="{FF2B5EF4-FFF2-40B4-BE49-F238E27FC236}">
                <a16:creationId xmlns:a16="http://schemas.microsoft.com/office/drawing/2014/main" id="{E3F530B9-7592-8E4F-AEFB-30BC2CA50E93}"/>
              </a:ext>
            </a:extLst>
          </p:cNvPr>
          <p:cNvSpPr/>
          <p:nvPr/>
        </p:nvSpPr>
        <p:spPr>
          <a:xfrm>
            <a:off x="1251103" y="3934894"/>
            <a:ext cx="5240132" cy="1200329"/>
          </a:xfrm>
          <a:prstGeom prst="rect">
            <a:avLst/>
          </a:prstGeom>
        </p:spPr>
        <p:txBody>
          <a:bodyPr wrap="square">
            <a:spAutoFit/>
          </a:bodyPr>
          <a:lstStyle/>
          <a:p>
            <a:r>
              <a:rPr lang="en-US" dirty="0">
                <a:latin typeface="Verdana" panose="020B0604030504040204" pitchFamily="34" charset="0"/>
                <a:ea typeface="Verdana" panose="020B0604030504040204" pitchFamily="34" charset="0"/>
                <a:cs typeface="Verdana" panose="020B0604030504040204" pitchFamily="34" charset="0"/>
              </a:rPr>
              <a:t>A full-spectrum hemp extract that naturally supports the body’s endocannabinoid system, </a:t>
            </a:r>
            <a:r>
              <a:rPr lang="en-US" dirty="0" err="1">
                <a:latin typeface="Verdana" panose="020B0604030504040204" pitchFamily="34" charset="0"/>
                <a:ea typeface="Verdana" panose="020B0604030504040204" pitchFamily="34" charset="0"/>
                <a:cs typeface="Verdana" panose="020B0604030504040204" pitchFamily="34" charset="0"/>
              </a:rPr>
              <a:t>HempGBX</a:t>
            </a:r>
            <a:r>
              <a:rPr lang="en-US" dirty="0">
                <a:latin typeface="Verdana" panose="020B0604030504040204" pitchFamily="34" charset="0"/>
                <a:ea typeface="Verdana" panose="020B0604030504040204" pitchFamily="34" charset="0"/>
                <a:cs typeface="Verdana" panose="020B0604030504040204" pitchFamily="34" charset="0"/>
              </a:rPr>
              <a:t>+™ amplifies the benefits of an optimized gut-brain axis.* </a:t>
            </a:r>
          </a:p>
        </p:txBody>
      </p:sp>
      <p:pic>
        <p:nvPicPr>
          <p:cNvPr id="21" name="Picture 20" descr="A close up of a bottle&#10;&#10;Description automatically generated">
            <a:extLst>
              <a:ext uri="{FF2B5EF4-FFF2-40B4-BE49-F238E27FC236}">
                <a16:creationId xmlns:a16="http://schemas.microsoft.com/office/drawing/2014/main" id="{8387F4C4-9489-7B45-A291-036FFA271F62}"/>
              </a:ext>
            </a:extLst>
          </p:cNvPr>
          <p:cNvPicPr>
            <a:picLocks noChangeAspect="1"/>
          </p:cNvPicPr>
          <p:nvPr/>
        </p:nvPicPr>
        <p:blipFill>
          <a:blip r:embed="rId4"/>
          <a:stretch>
            <a:fillRect/>
          </a:stretch>
        </p:blipFill>
        <p:spPr>
          <a:xfrm>
            <a:off x="6764407" y="2381650"/>
            <a:ext cx="4063999" cy="4063999"/>
          </a:xfrm>
          <a:prstGeom prst="rect">
            <a:avLst/>
          </a:prstGeom>
        </p:spPr>
      </p:pic>
      <p:pic>
        <p:nvPicPr>
          <p:cNvPr id="22" name="Graphic 12">
            <a:extLst>
              <a:ext uri="{FF2B5EF4-FFF2-40B4-BE49-F238E27FC236}">
                <a16:creationId xmlns:a16="http://schemas.microsoft.com/office/drawing/2014/main" id="{C63F9602-123D-FA4F-B9E1-6E813DBC709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007099" y="2207184"/>
            <a:ext cx="1700784" cy="1596121"/>
          </a:xfrm>
          <a:prstGeom prst="rect">
            <a:avLst/>
          </a:prstGeom>
        </p:spPr>
      </p:pic>
      <p:pic>
        <p:nvPicPr>
          <p:cNvPr id="23" name="Graphic 22">
            <a:extLst>
              <a:ext uri="{FF2B5EF4-FFF2-40B4-BE49-F238E27FC236}">
                <a16:creationId xmlns:a16="http://schemas.microsoft.com/office/drawing/2014/main" id="{8EA3D690-7998-974F-822D-661E8CDFAC2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251102" y="2207184"/>
            <a:ext cx="1700784" cy="1596121"/>
          </a:xfrm>
          <a:prstGeom prst="rect">
            <a:avLst/>
          </a:prstGeom>
        </p:spPr>
      </p:pic>
      <p:sp>
        <p:nvSpPr>
          <p:cNvPr id="24" name="TextBox 23">
            <a:extLst>
              <a:ext uri="{FF2B5EF4-FFF2-40B4-BE49-F238E27FC236}">
                <a16:creationId xmlns:a16="http://schemas.microsoft.com/office/drawing/2014/main" id="{983077E8-FC85-A540-8891-43A34661C9E1}"/>
              </a:ext>
            </a:extLst>
          </p:cNvPr>
          <p:cNvSpPr txBox="1"/>
          <p:nvPr/>
        </p:nvSpPr>
        <p:spPr>
          <a:xfrm>
            <a:off x="1307348" y="2557283"/>
            <a:ext cx="1560938" cy="738664"/>
          </a:xfrm>
          <a:prstGeom prst="rect">
            <a:avLst/>
          </a:prstGeom>
          <a:noFill/>
        </p:spPr>
        <p:txBody>
          <a:bodyPr wrap="square" rtlCol="0">
            <a:spAutoFit/>
          </a:bodyPr>
          <a:lstStyle/>
          <a:p>
            <a:pPr algn="ctr"/>
            <a:r>
              <a:rPr lang="en-US" sz="1400" dirty="0">
                <a:solidFill>
                  <a:schemeClr val="bg1"/>
                </a:solidFill>
                <a:latin typeface="Verdana" panose="020B0604030504040204" pitchFamily="34" charset="0"/>
                <a:ea typeface="Verdana" panose="020B0604030504040204" pitchFamily="34" charset="0"/>
                <a:cs typeface="Verdana" panose="020B0604030504040204" pitchFamily="34" charset="0"/>
              </a:rPr>
              <a:t>HELPS BOOST STRESS RESILIENCE*</a:t>
            </a:r>
          </a:p>
        </p:txBody>
      </p:sp>
      <p:sp>
        <p:nvSpPr>
          <p:cNvPr id="25" name="TextBox 24">
            <a:extLst>
              <a:ext uri="{FF2B5EF4-FFF2-40B4-BE49-F238E27FC236}">
                <a16:creationId xmlns:a16="http://schemas.microsoft.com/office/drawing/2014/main" id="{3D0A23C0-417F-B54A-AE2A-98778EBAD952}"/>
              </a:ext>
            </a:extLst>
          </p:cNvPr>
          <p:cNvSpPr txBox="1"/>
          <p:nvPr/>
        </p:nvSpPr>
        <p:spPr>
          <a:xfrm>
            <a:off x="3060552" y="2557283"/>
            <a:ext cx="1593879" cy="954107"/>
          </a:xfrm>
          <a:prstGeom prst="rect">
            <a:avLst/>
          </a:prstGeom>
          <a:noFill/>
        </p:spPr>
        <p:txBody>
          <a:bodyPr wrap="square" rtlCol="0">
            <a:spAutoFit/>
          </a:bodyPr>
          <a:lstStyle/>
          <a:p>
            <a:pPr algn="ctr"/>
            <a:r>
              <a:rPr lang="en-US" sz="1400" dirty="0">
                <a:solidFill>
                  <a:schemeClr val="bg1"/>
                </a:solidFill>
                <a:latin typeface="Verdana" panose="020B0604030504040204" pitchFamily="34" charset="0"/>
                <a:ea typeface="Verdana" panose="020B0604030504040204" pitchFamily="34" charset="0"/>
                <a:cs typeface="Verdana" panose="020B0604030504040204" pitchFamily="34" charset="0"/>
              </a:rPr>
              <a:t>SUPPORTS INCREASED SLEEP QUALITY*</a:t>
            </a:r>
          </a:p>
        </p:txBody>
      </p:sp>
      <p:pic>
        <p:nvPicPr>
          <p:cNvPr id="26" name="Graphic 12">
            <a:extLst>
              <a:ext uri="{FF2B5EF4-FFF2-40B4-BE49-F238E27FC236}">
                <a16:creationId xmlns:a16="http://schemas.microsoft.com/office/drawing/2014/main" id="{49C381CC-E3DB-2447-8C51-5DA8D11BD1D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790450" y="2200848"/>
            <a:ext cx="1700784" cy="1596121"/>
          </a:xfrm>
          <a:prstGeom prst="rect">
            <a:avLst/>
          </a:prstGeom>
        </p:spPr>
      </p:pic>
      <p:sp>
        <p:nvSpPr>
          <p:cNvPr id="27" name="TextBox 26">
            <a:extLst>
              <a:ext uri="{FF2B5EF4-FFF2-40B4-BE49-F238E27FC236}">
                <a16:creationId xmlns:a16="http://schemas.microsoft.com/office/drawing/2014/main" id="{6C31A52D-1E4E-E949-90ED-8E1A62319099}"/>
              </a:ext>
            </a:extLst>
          </p:cNvPr>
          <p:cNvSpPr txBox="1"/>
          <p:nvPr/>
        </p:nvSpPr>
        <p:spPr>
          <a:xfrm>
            <a:off x="4761336" y="2557282"/>
            <a:ext cx="1651353" cy="954107"/>
          </a:xfrm>
          <a:prstGeom prst="rect">
            <a:avLst/>
          </a:prstGeom>
          <a:noFill/>
        </p:spPr>
        <p:txBody>
          <a:bodyPr wrap="square" rtlCol="0">
            <a:spAutoFit/>
          </a:bodyPr>
          <a:lstStyle/>
          <a:p>
            <a:pPr algn="ctr"/>
            <a:r>
              <a:rPr lang="en-US" sz="1400" dirty="0">
                <a:solidFill>
                  <a:schemeClr val="bg1"/>
                </a:solidFill>
                <a:latin typeface="Verdana" panose="020B0604030504040204" pitchFamily="34" charset="0"/>
                <a:ea typeface="Verdana" panose="020B0604030504040204" pitchFamily="34" charset="0"/>
                <a:cs typeface="Verdana" panose="020B0604030504040204" pitchFamily="34" charset="0"/>
              </a:rPr>
              <a:t>HELPS ALLEVIATE BODY ACHES/</a:t>
            </a:r>
          </a:p>
          <a:p>
            <a:pPr algn="ctr"/>
            <a:r>
              <a:rPr lang="en-US" sz="1400" dirty="0">
                <a:solidFill>
                  <a:schemeClr val="bg1"/>
                </a:solidFill>
                <a:latin typeface="Verdana" panose="020B0604030504040204" pitchFamily="34" charset="0"/>
                <a:ea typeface="Verdana" panose="020B0604030504040204" pitchFamily="34" charset="0"/>
                <a:cs typeface="Verdana" panose="020B0604030504040204" pitchFamily="34" charset="0"/>
              </a:rPr>
              <a:t>PAINS*</a:t>
            </a:r>
          </a:p>
        </p:txBody>
      </p:sp>
    </p:spTree>
    <p:extLst>
      <p:ext uri="{BB962C8B-B14F-4D97-AF65-F5344CB8AC3E}">
        <p14:creationId xmlns:p14="http://schemas.microsoft.com/office/powerpoint/2010/main" val="117731332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1DD58-D821-A04E-9612-4FE0C6F5031C}"/>
              </a:ext>
            </a:extLst>
          </p:cNvPr>
          <p:cNvSpPr>
            <a:spLocks noGrp="1"/>
          </p:cNvSpPr>
          <p:nvPr>
            <p:ph type="title"/>
          </p:nvPr>
        </p:nvSpPr>
        <p:spPr>
          <a:xfrm>
            <a:off x="778101" y="376846"/>
            <a:ext cx="9197050" cy="1325563"/>
          </a:xfrm>
        </p:spPr>
        <p:txBody>
          <a:bodyPr>
            <a:noAutofit/>
          </a:bodyPr>
          <a:lstStyle/>
          <a:p>
            <a:r>
              <a:rPr lang="en-US" sz="4000" b="1">
                <a:solidFill>
                  <a:srgbClr val="3F2A56"/>
                </a:solidFill>
                <a:latin typeface="Verdana" charset="0"/>
                <a:ea typeface="Verdana" charset="0"/>
                <a:cs typeface="Verdana" charset="0"/>
              </a:rPr>
              <a:t>Programs</a:t>
            </a:r>
            <a:endParaRPr lang="en-US" sz="4000" b="1" dirty="0">
              <a:solidFill>
                <a:srgbClr val="3F2A56"/>
              </a:solidFill>
              <a:latin typeface="Verdana" charset="0"/>
              <a:ea typeface="Verdana" charset="0"/>
              <a:cs typeface="Verdana" charset="0"/>
            </a:endParaRPr>
          </a:p>
        </p:txBody>
      </p:sp>
      <p:pic>
        <p:nvPicPr>
          <p:cNvPr id="8" name="Picture 7" descr="A group of people on a beach&#10;&#10;Description automatically generated">
            <a:extLst>
              <a:ext uri="{FF2B5EF4-FFF2-40B4-BE49-F238E27FC236}">
                <a16:creationId xmlns:a16="http://schemas.microsoft.com/office/drawing/2014/main" id="{A8E9EC80-6E35-374C-A8AD-85F4D0D786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52850" y="4447689"/>
            <a:ext cx="5930323" cy="2033465"/>
          </a:xfrm>
          <a:prstGeom prst="rect">
            <a:avLst/>
          </a:prstGeom>
        </p:spPr>
      </p:pic>
      <p:pic>
        <p:nvPicPr>
          <p:cNvPr id="10" name="Picture 9" descr="A person sitting in a park&#10;&#10;Description automatically generated">
            <a:extLst>
              <a:ext uri="{FF2B5EF4-FFF2-40B4-BE49-F238E27FC236}">
                <a16:creationId xmlns:a16="http://schemas.microsoft.com/office/drawing/2014/main" id="{4C26BA6C-F42C-8447-BF9B-52F63FC4E2D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48104" y="152400"/>
            <a:ext cx="5935069" cy="4074710"/>
          </a:xfrm>
          <a:prstGeom prst="rect">
            <a:avLst/>
          </a:prstGeom>
        </p:spPr>
      </p:pic>
      <p:pic>
        <p:nvPicPr>
          <p:cNvPr id="12" name="Picture 11" descr="A close up of text on a white background&#10;&#10;Description automatically generated">
            <a:extLst>
              <a:ext uri="{FF2B5EF4-FFF2-40B4-BE49-F238E27FC236}">
                <a16:creationId xmlns:a16="http://schemas.microsoft.com/office/drawing/2014/main" id="{2D96CD00-8851-DF47-8AB6-47293EDAFAC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3318" y="2423606"/>
            <a:ext cx="5350277" cy="3607008"/>
          </a:xfrm>
          <a:prstGeom prst="rect">
            <a:avLst/>
          </a:prstGeom>
        </p:spPr>
      </p:pic>
      <p:sp>
        <p:nvSpPr>
          <p:cNvPr id="13" name="Rectangle 12">
            <a:extLst>
              <a:ext uri="{FF2B5EF4-FFF2-40B4-BE49-F238E27FC236}">
                <a16:creationId xmlns:a16="http://schemas.microsoft.com/office/drawing/2014/main" id="{67B7422E-66E3-2949-8AAB-CA241DF3B9AD}"/>
              </a:ext>
            </a:extLst>
          </p:cNvPr>
          <p:cNvSpPr/>
          <p:nvPr/>
        </p:nvSpPr>
        <p:spPr>
          <a:xfrm>
            <a:off x="778101" y="2189755"/>
            <a:ext cx="757622" cy="4010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6114428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1DD58-D821-A04E-9612-4FE0C6F5031C}"/>
              </a:ext>
            </a:extLst>
          </p:cNvPr>
          <p:cNvSpPr>
            <a:spLocks noGrp="1"/>
          </p:cNvSpPr>
          <p:nvPr>
            <p:ph type="title"/>
          </p:nvPr>
        </p:nvSpPr>
        <p:spPr>
          <a:xfrm>
            <a:off x="778101" y="376846"/>
            <a:ext cx="9197050" cy="1325563"/>
          </a:xfrm>
        </p:spPr>
        <p:txBody>
          <a:bodyPr>
            <a:noAutofit/>
          </a:bodyPr>
          <a:lstStyle/>
          <a:p>
            <a:r>
              <a:rPr lang="en-US" sz="4000" b="1" dirty="0">
                <a:solidFill>
                  <a:srgbClr val="3F2A56"/>
                </a:solidFill>
                <a:latin typeface="Verdana" charset="0"/>
                <a:ea typeface="Verdana" charset="0"/>
                <a:cs typeface="Verdana" charset="0"/>
              </a:rPr>
              <a:t>People</a:t>
            </a:r>
          </a:p>
        </p:txBody>
      </p:sp>
      <p:pic>
        <p:nvPicPr>
          <p:cNvPr id="4" name="Picture 3" descr="A group of people sitting at a table&#10;&#10;Description automatically generated">
            <a:extLst>
              <a:ext uri="{FF2B5EF4-FFF2-40B4-BE49-F238E27FC236}">
                <a16:creationId xmlns:a16="http://schemas.microsoft.com/office/drawing/2014/main" id="{3E5F5657-F2DF-0F49-A7DC-AD6E982CBE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628609"/>
            <a:ext cx="5756032" cy="2112239"/>
          </a:xfrm>
          <a:prstGeom prst="rect">
            <a:avLst/>
          </a:prstGeom>
        </p:spPr>
      </p:pic>
      <p:pic>
        <p:nvPicPr>
          <p:cNvPr id="6" name="Picture 5" descr="A group of people standing in front of a crowd&#10;&#10;Description automatically generated">
            <a:extLst>
              <a:ext uri="{FF2B5EF4-FFF2-40B4-BE49-F238E27FC236}">
                <a16:creationId xmlns:a16="http://schemas.microsoft.com/office/drawing/2014/main" id="{60238B60-483F-8E47-9869-269D5F8C98D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85876" y="4173271"/>
            <a:ext cx="5766156" cy="1711714"/>
          </a:xfrm>
          <a:prstGeom prst="rect">
            <a:avLst/>
          </a:prstGeom>
        </p:spPr>
      </p:pic>
      <p:pic>
        <p:nvPicPr>
          <p:cNvPr id="7" name="Picture 6">
            <a:extLst>
              <a:ext uri="{FF2B5EF4-FFF2-40B4-BE49-F238E27FC236}">
                <a16:creationId xmlns:a16="http://schemas.microsoft.com/office/drawing/2014/main" id="{DABC41EF-FC43-7D4A-91D3-AAC04F4DCDEC}"/>
              </a:ext>
            </a:extLst>
          </p:cNvPr>
          <p:cNvPicPr>
            <a:picLocks noChangeAspect="1"/>
          </p:cNvPicPr>
          <p:nvPr/>
        </p:nvPicPr>
        <p:blipFill>
          <a:blip r:embed="rId5"/>
          <a:stretch>
            <a:fillRect/>
          </a:stretch>
        </p:blipFill>
        <p:spPr>
          <a:xfrm>
            <a:off x="622201" y="2145323"/>
            <a:ext cx="5235527" cy="3739662"/>
          </a:xfrm>
          <a:prstGeom prst="rect">
            <a:avLst/>
          </a:prstGeom>
        </p:spPr>
      </p:pic>
    </p:spTree>
    <p:extLst>
      <p:ext uri="{BB962C8B-B14F-4D97-AF65-F5344CB8AC3E}">
        <p14:creationId xmlns:p14="http://schemas.microsoft.com/office/powerpoint/2010/main" val="391744768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hart 1">
            <a:extLst>
              <a:ext uri="{FF2B5EF4-FFF2-40B4-BE49-F238E27FC236}">
                <a16:creationId xmlns:a16="http://schemas.microsoft.com/office/drawing/2014/main" id="{57073C02-2226-6A4A-8C62-648278AFB26D}"/>
              </a:ext>
            </a:extLst>
          </p:cNvPr>
          <p:cNvGraphicFramePr>
            <a:graphicFrameLocks/>
          </p:cNvGraphicFramePr>
          <p:nvPr/>
        </p:nvGraphicFramePr>
        <p:xfrm>
          <a:off x="1023256" y="1011959"/>
          <a:ext cx="9938657" cy="5258211"/>
        </p:xfrm>
        <a:graphic>
          <a:graphicData uri="http://schemas.openxmlformats.org/drawingml/2006/chart">
            <c:chart xmlns:c="http://schemas.openxmlformats.org/drawingml/2006/chart" xmlns:r="http://schemas.openxmlformats.org/officeDocument/2006/relationships" r:id="rId3"/>
          </a:graphicData>
        </a:graphic>
      </p:graphicFrame>
      <p:sp>
        <p:nvSpPr>
          <p:cNvPr id="3" name="TextBox 2"/>
          <p:cNvSpPr txBox="1"/>
          <p:nvPr/>
        </p:nvSpPr>
        <p:spPr>
          <a:xfrm>
            <a:off x="643058" y="304073"/>
            <a:ext cx="10699051" cy="707886"/>
          </a:xfrm>
          <a:prstGeom prst="rect">
            <a:avLst/>
          </a:prstGeom>
          <a:noFill/>
        </p:spPr>
        <p:txBody>
          <a:bodyPr wrap="square" rtlCol="0">
            <a:spAutoFit/>
          </a:bodyPr>
          <a:lstStyle/>
          <a:p>
            <a:pPr algn="ctr"/>
            <a:r>
              <a:rPr lang="en-US" sz="4000" b="1" dirty="0">
                <a:solidFill>
                  <a:srgbClr val="002060"/>
                </a:solidFill>
                <a:latin typeface="Verdana" charset="0"/>
                <a:ea typeface="Verdana" charset="0"/>
                <a:cs typeface="Verdana" charset="0"/>
              </a:rPr>
              <a:t>Sept 2017 </a:t>
            </a:r>
            <a:r>
              <a:rPr lang="mr-IN" sz="4000" b="1" dirty="0">
                <a:solidFill>
                  <a:srgbClr val="002060"/>
                </a:solidFill>
                <a:latin typeface="Verdana" charset="0"/>
                <a:ea typeface="Verdana" charset="0"/>
                <a:cs typeface="Verdana" charset="0"/>
              </a:rPr>
              <a:t>–</a:t>
            </a:r>
            <a:r>
              <a:rPr lang="en-US" sz="4000" b="1" dirty="0">
                <a:solidFill>
                  <a:srgbClr val="002060"/>
                </a:solidFill>
                <a:latin typeface="Verdana" charset="0"/>
                <a:ea typeface="Verdana" charset="0"/>
                <a:cs typeface="Verdana" charset="0"/>
              </a:rPr>
              <a:t> Aug 2019</a:t>
            </a:r>
          </a:p>
        </p:txBody>
      </p:sp>
    </p:spTree>
    <p:extLst>
      <p:ext uri="{BB962C8B-B14F-4D97-AF65-F5344CB8AC3E}">
        <p14:creationId xmlns:p14="http://schemas.microsoft.com/office/powerpoint/2010/main" val="1893948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Rectangle 30"/>
          <p:cNvSpPr/>
          <p:nvPr/>
        </p:nvSpPr>
        <p:spPr>
          <a:xfrm>
            <a:off x="8126102" y="2263515"/>
            <a:ext cx="2300991" cy="3621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24"/>
          <p:cNvSpPr/>
          <p:nvPr/>
        </p:nvSpPr>
        <p:spPr>
          <a:xfrm>
            <a:off x="5825111" y="2263515"/>
            <a:ext cx="2300991" cy="36214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4" name="Rectangle 23"/>
          <p:cNvSpPr/>
          <p:nvPr/>
        </p:nvSpPr>
        <p:spPr>
          <a:xfrm>
            <a:off x="3794384" y="2263515"/>
            <a:ext cx="2038662" cy="3621400"/>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2" name="Rectangle 21"/>
          <p:cNvSpPr/>
          <p:nvPr/>
        </p:nvSpPr>
        <p:spPr>
          <a:xfrm>
            <a:off x="1768836" y="2263515"/>
            <a:ext cx="2038662" cy="36214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 name="Title 1"/>
          <p:cNvSpPr>
            <a:spLocks noGrp="1"/>
          </p:cNvSpPr>
          <p:nvPr>
            <p:ph type="ctrTitle"/>
          </p:nvPr>
        </p:nvSpPr>
        <p:spPr>
          <a:xfrm>
            <a:off x="2270498" y="1186113"/>
            <a:ext cx="7650997" cy="797670"/>
          </a:xfrm>
        </p:spPr>
        <p:txBody>
          <a:bodyPr>
            <a:noAutofit/>
          </a:bodyPr>
          <a:lstStyle/>
          <a:p>
            <a:r>
              <a:rPr lang="en-US" sz="4400" dirty="0"/>
              <a:t>Right Place, Right Time</a:t>
            </a:r>
            <a:br>
              <a:rPr lang="en-US" sz="7200" dirty="0"/>
            </a:br>
            <a:r>
              <a:rPr lang="en-US" sz="2800" dirty="0"/>
              <a:t>”The 4 Stages of Growth”</a:t>
            </a:r>
          </a:p>
        </p:txBody>
      </p:sp>
      <p:cxnSp>
        <p:nvCxnSpPr>
          <p:cNvPr id="3" name="Straight Connector 2"/>
          <p:cNvCxnSpPr/>
          <p:nvPr/>
        </p:nvCxnSpPr>
        <p:spPr>
          <a:xfrm flipV="1">
            <a:off x="1753846" y="5336498"/>
            <a:ext cx="8673247" cy="14991"/>
          </a:xfrm>
          <a:prstGeom prst="line">
            <a:avLst/>
          </a:prstGeom>
          <a:ln w="44450"/>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flipH="1" flipV="1">
            <a:off x="1768836" y="2263515"/>
            <a:ext cx="14990" cy="3072983"/>
          </a:xfrm>
          <a:prstGeom prst="line">
            <a:avLst/>
          </a:prstGeom>
          <a:ln w="44450"/>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768836" y="5546361"/>
            <a:ext cx="9218951" cy="338554"/>
          </a:xfrm>
          <a:prstGeom prst="rect">
            <a:avLst/>
          </a:prstGeom>
          <a:noFill/>
        </p:spPr>
        <p:txBody>
          <a:bodyPr wrap="square" rtlCol="0">
            <a:spAutoFit/>
          </a:bodyPr>
          <a:lstStyle/>
          <a:p>
            <a:r>
              <a:rPr lang="en-US" sz="1600" dirty="0">
                <a:solidFill>
                  <a:prstClr val="black"/>
                </a:solidFill>
              </a:rPr>
              <a:t>	        1 </a:t>
            </a:r>
            <a:r>
              <a:rPr lang="mr-IN" sz="1600" dirty="0">
                <a:solidFill>
                  <a:prstClr val="black"/>
                </a:solidFill>
              </a:rPr>
              <a:t>–</a:t>
            </a:r>
            <a:r>
              <a:rPr lang="en-US" sz="1600" dirty="0">
                <a:solidFill>
                  <a:prstClr val="black"/>
                </a:solidFill>
              </a:rPr>
              <a:t> 3 Years			3 – 10 Years               10+ Years</a:t>
            </a:r>
          </a:p>
        </p:txBody>
      </p:sp>
      <p:sp>
        <p:nvSpPr>
          <p:cNvPr id="9" name="TextBox 8"/>
          <p:cNvSpPr txBox="1"/>
          <p:nvPr/>
        </p:nvSpPr>
        <p:spPr>
          <a:xfrm>
            <a:off x="1753846" y="2310080"/>
            <a:ext cx="2173573" cy="923330"/>
          </a:xfrm>
          <a:prstGeom prst="rect">
            <a:avLst/>
          </a:prstGeom>
          <a:noFill/>
        </p:spPr>
        <p:txBody>
          <a:bodyPr wrap="square" rtlCol="0">
            <a:spAutoFit/>
          </a:bodyPr>
          <a:lstStyle/>
          <a:p>
            <a:pPr algn="ctr"/>
            <a:r>
              <a:rPr lang="en-US" dirty="0">
                <a:solidFill>
                  <a:prstClr val="black"/>
                </a:solidFill>
              </a:rPr>
              <a:t>Formulation </a:t>
            </a:r>
          </a:p>
          <a:p>
            <a:pPr algn="ctr"/>
            <a:r>
              <a:rPr lang="en-US" dirty="0">
                <a:solidFill>
                  <a:prstClr val="black"/>
                </a:solidFill>
              </a:rPr>
              <a:t>&amp; </a:t>
            </a:r>
          </a:p>
          <a:p>
            <a:pPr algn="ctr"/>
            <a:r>
              <a:rPr lang="en-US" dirty="0">
                <a:solidFill>
                  <a:prstClr val="black"/>
                </a:solidFill>
              </a:rPr>
              <a:t>Foundation</a:t>
            </a:r>
          </a:p>
        </p:txBody>
      </p:sp>
      <p:sp>
        <p:nvSpPr>
          <p:cNvPr id="10" name="TextBox 9"/>
          <p:cNvSpPr txBox="1"/>
          <p:nvPr/>
        </p:nvSpPr>
        <p:spPr>
          <a:xfrm>
            <a:off x="3632178" y="2304054"/>
            <a:ext cx="2173573" cy="923330"/>
          </a:xfrm>
          <a:prstGeom prst="rect">
            <a:avLst/>
          </a:prstGeom>
          <a:noFill/>
        </p:spPr>
        <p:txBody>
          <a:bodyPr wrap="square" rtlCol="0">
            <a:spAutoFit/>
          </a:bodyPr>
          <a:lstStyle/>
          <a:p>
            <a:pPr algn="ctr"/>
            <a:r>
              <a:rPr lang="en-US" dirty="0">
                <a:solidFill>
                  <a:prstClr val="black"/>
                </a:solidFill>
              </a:rPr>
              <a:t> Concentration</a:t>
            </a:r>
          </a:p>
          <a:p>
            <a:pPr algn="ctr"/>
            <a:r>
              <a:rPr lang="en-US" dirty="0">
                <a:solidFill>
                  <a:prstClr val="black"/>
                </a:solidFill>
              </a:rPr>
              <a:t>&amp;</a:t>
            </a:r>
          </a:p>
          <a:p>
            <a:pPr algn="ctr"/>
            <a:r>
              <a:rPr lang="en-US" dirty="0">
                <a:solidFill>
                  <a:prstClr val="black"/>
                </a:solidFill>
              </a:rPr>
              <a:t>Expansion</a:t>
            </a:r>
          </a:p>
        </p:txBody>
      </p:sp>
      <p:sp>
        <p:nvSpPr>
          <p:cNvPr id="11" name="TextBox 10"/>
          <p:cNvSpPr txBox="1"/>
          <p:nvPr/>
        </p:nvSpPr>
        <p:spPr>
          <a:xfrm>
            <a:off x="5778456" y="2287679"/>
            <a:ext cx="2300991" cy="923330"/>
          </a:xfrm>
          <a:prstGeom prst="rect">
            <a:avLst/>
          </a:prstGeom>
          <a:noFill/>
        </p:spPr>
        <p:txBody>
          <a:bodyPr wrap="square" rtlCol="0">
            <a:spAutoFit/>
          </a:bodyPr>
          <a:lstStyle/>
          <a:p>
            <a:pPr algn="ctr"/>
            <a:r>
              <a:rPr lang="en-US" dirty="0">
                <a:solidFill>
                  <a:prstClr val="black"/>
                </a:solidFill>
              </a:rPr>
              <a:t>Momentum </a:t>
            </a:r>
          </a:p>
          <a:p>
            <a:pPr algn="ctr"/>
            <a:r>
              <a:rPr lang="en-US" dirty="0">
                <a:solidFill>
                  <a:prstClr val="black"/>
                </a:solidFill>
              </a:rPr>
              <a:t>&amp; </a:t>
            </a:r>
          </a:p>
          <a:p>
            <a:pPr algn="ctr"/>
            <a:r>
              <a:rPr lang="en-US" dirty="0">
                <a:solidFill>
                  <a:prstClr val="black"/>
                </a:solidFill>
              </a:rPr>
              <a:t>Explosive Growth</a:t>
            </a:r>
          </a:p>
        </p:txBody>
      </p:sp>
      <p:sp>
        <p:nvSpPr>
          <p:cNvPr id="12" name="TextBox 11"/>
          <p:cNvSpPr txBox="1"/>
          <p:nvPr/>
        </p:nvSpPr>
        <p:spPr>
          <a:xfrm>
            <a:off x="8161333" y="2271600"/>
            <a:ext cx="2265760" cy="923330"/>
          </a:xfrm>
          <a:prstGeom prst="rect">
            <a:avLst/>
          </a:prstGeom>
          <a:noFill/>
        </p:spPr>
        <p:txBody>
          <a:bodyPr wrap="square" rtlCol="0">
            <a:spAutoFit/>
          </a:bodyPr>
          <a:lstStyle/>
          <a:p>
            <a:pPr algn="ctr"/>
            <a:r>
              <a:rPr lang="en-US" dirty="0">
                <a:solidFill>
                  <a:prstClr val="black"/>
                </a:solidFill>
              </a:rPr>
              <a:t>Stability </a:t>
            </a:r>
          </a:p>
          <a:p>
            <a:pPr algn="ctr"/>
            <a:r>
              <a:rPr lang="en-US" dirty="0">
                <a:solidFill>
                  <a:prstClr val="black"/>
                </a:solidFill>
              </a:rPr>
              <a:t>&amp; </a:t>
            </a:r>
          </a:p>
          <a:p>
            <a:pPr algn="ctr"/>
            <a:r>
              <a:rPr lang="en-US" dirty="0">
                <a:solidFill>
                  <a:prstClr val="black"/>
                </a:solidFill>
              </a:rPr>
              <a:t>Legacy</a:t>
            </a:r>
          </a:p>
        </p:txBody>
      </p:sp>
      <p:cxnSp>
        <p:nvCxnSpPr>
          <p:cNvPr id="14" name="Straight Connector 13"/>
          <p:cNvCxnSpPr/>
          <p:nvPr/>
        </p:nvCxnSpPr>
        <p:spPr>
          <a:xfrm flipV="1">
            <a:off x="1783826" y="5201587"/>
            <a:ext cx="2023672" cy="134912"/>
          </a:xfrm>
          <a:prstGeom prst="line">
            <a:avLst/>
          </a:prstGeom>
          <a:ln w="3175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flipV="1">
            <a:off x="3794384" y="4778722"/>
            <a:ext cx="2058022" cy="422865"/>
          </a:xfrm>
          <a:prstGeom prst="line">
            <a:avLst/>
          </a:prstGeom>
          <a:ln w="31750"/>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V="1">
            <a:off x="5833046" y="2427960"/>
            <a:ext cx="2320352" cy="2363752"/>
          </a:xfrm>
          <a:prstGeom prst="line">
            <a:avLst/>
          </a:prstGeom>
          <a:ln w="31750"/>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flipV="1">
            <a:off x="8142158" y="2263515"/>
            <a:ext cx="2284935" cy="164445"/>
          </a:xfrm>
          <a:prstGeom prst="line">
            <a:avLst/>
          </a:prstGeom>
          <a:ln w="31750"/>
        </p:spPr>
        <p:style>
          <a:lnRef idx="1">
            <a:schemeClr val="accent1"/>
          </a:lnRef>
          <a:fillRef idx="0">
            <a:schemeClr val="accent1"/>
          </a:fillRef>
          <a:effectRef idx="0">
            <a:schemeClr val="accent1"/>
          </a:effectRef>
          <a:fontRef idx="minor">
            <a:schemeClr val="tx1"/>
          </a:fontRef>
        </p:style>
      </p:cxnSp>
      <p:grpSp>
        <p:nvGrpSpPr>
          <p:cNvPr id="39" name="Group 38"/>
          <p:cNvGrpSpPr/>
          <p:nvPr/>
        </p:nvGrpSpPr>
        <p:grpSpPr>
          <a:xfrm>
            <a:off x="5426749" y="4407142"/>
            <a:ext cx="3240063" cy="722725"/>
            <a:chOff x="5426749" y="4407142"/>
            <a:chExt cx="3240063" cy="722725"/>
          </a:xfrm>
        </p:grpSpPr>
        <p:sp>
          <p:nvSpPr>
            <p:cNvPr id="34" name="5-Point Star 33"/>
            <p:cNvSpPr/>
            <p:nvPr/>
          </p:nvSpPr>
          <p:spPr>
            <a:xfrm>
              <a:off x="5426749" y="4407142"/>
              <a:ext cx="692356" cy="712641"/>
            </a:xfrm>
            <a:prstGeom prst="star5">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5" name="TextBox 34"/>
            <p:cNvSpPr txBox="1"/>
            <p:nvPr/>
          </p:nvSpPr>
          <p:spPr>
            <a:xfrm>
              <a:off x="6098493" y="4483536"/>
              <a:ext cx="2568319" cy="646331"/>
            </a:xfrm>
            <a:prstGeom prst="rect">
              <a:avLst/>
            </a:prstGeom>
            <a:noFill/>
          </p:spPr>
          <p:txBody>
            <a:bodyPr wrap="square" rtlCol="0">
              <a:spAutoFit/>
            </a:bodyPr>
            <a:lstStyle/>
            <a:p>
              <a:r>
                <a:rPr lang="en-US" dirty="0">
                  <a:solidFill>
                    <a:prstClr val="black"/>
                  </a:solidFill>
                </a:rPr>
                <a:t>Critical Mass</a:t>
              </a:r>
            </a:p>
            <a:p>
              <a:r>
                <a:rPr lang="en-US" i="1" dirty="0">
                  <a:solidFill>
                    <a:prstClr val="black"/>
                  </a:solidFill>
                </a:rPr>
                <a:t>“Tipping Point”</a:t>
              </a:r>
            </a:p>
          </p:txBody>
        </p:sp>
      </p:grpSp>
      <p:grpSp>
        <p:nvGrpSpPr>
          <p:cNvPr id="40" name="Group 39"/>
          <p:cNvGrpSpPr/>
          <p:nvPr/>
        </p:nvGrpSpPr>
        <p:grpSpPr>
          <a:xfrm>
            <a:off x="3600509" y="4318549"/>
            <a:ext cx="1409075" cy="737523"/>
            <a:chOff x="2473374" y="4647693"/>
            <a:chExt cx="1409075" cy="737523"/>
          </a:xfrm>
        </p:grpSpPr>
        <p:sp>
          <p:nvSpPr>
            <p:cNvPr id="36" name="Heart 35"/>
            <p:cNvSpPr/>
            <p:nvPr/>
          </p:nvSpPr>
          <p:spPr>
            <a:xfrm>
              <a:off x="2968049" y="4983808"/>
              <a:ext cx="404734" cy="401408"/>
            </a:xfrm>
            <a:prstGeom prst="hear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7" name="TextBox 36"/>
            <p:cNvSpPr txBox="1"/>
            <p:nvPr/>
          </p:nvSpPr>
          <p:spPr>
            <a:xfrm>
              <a:off x="2473374" y="4647693"/>
              <a:ext cx="1409075" cy="307777"/>
            </a:xfrm>
            <a:prstGeom prst="rect">
              <a:avLst/>
            </a:prstGeom>
            <a:noFill/>
          </p:spPr>
          <p:txBody>
            <a:bodyPr wrap="square" rtlCol="0">
              <a:spAutoFit/>
            </a:bodyPr>
            <a:lstStyle/>
            <a:p>
              <a:pPr algn="ctr"/>
              <a:r>
                <a:rPr lang="en-US" sz="1400" dirty="0">
                  <a:solidFill>
                    <a:srgbClr val="FF0000"/>
                  </a:solidFill>
                </a:rPr>
                <a:t>We are here!</a:t>
              </a:r>
            </a:p>
          </p:txBody>
        </p:sp>
      </p:grpSp>
      <p:grpSp>
        <p:nvGrpSpPr>
          <p:cNvPr id="15" name="Group 14"/>
          <p:cNvGrpSpPr/>
          <p:nvPr/>
        </p:nvGrpSpPr>
        <p:grpSpPr>
          <a:xfrm>
            <a:off x="6798495" y="3717605"/>
            <a:ext cx="3601301" cy="824799"/>
            <a:chOff x="6798495" y="3717605"/>
            <a:chExt cx="3601301" cy="824799"/>
          </a:xfrm>
        </p:grpSpPr>
        <p:sp>
          <p:nvSpPr>
            <p:cNvPr id="4" name="Bent-Up Arrow 3"/>
            <p:cNvSpPr/>
            <p:nvPr/>
          </p:nvSpPr>
          <p:spPr>
            <a:xfrm flipH="1">
              <a:off x="6798495" y="3717605"/>
              <a:ext cx="881058" cy="824799"/>
            </a:xfrm>
            <a:prstGeom prst="bentUpArrow">
              <a:avLst>
                <a:gd name="adj1" fmla="val 25000"/>
                <a:gd name="adj2" fmla="val 28839"/>
                <a:gd name="adj3"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 name="Rectangle 5"/>
            <p:cNvSpPr/>
            <p:nvPr/>
          </p:nvSpPr>
          <p:spPr>
            <a:xfrm>
              <a:off x="7067148" y="4254953"/>
              <a:ext cx="3332648" cy="2807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prstClr val="white"/>
                  </a:solidFill>
                </a:rPr>
                <a:t>ONLY HAPPENS ONCE!</a:t>
              </a:r>
            </a:p>
          </p:txBody>
        </p:sp>
      </p:grpSp>
      <p:sp>
        <p:nvSpPr>
          <p:cNvPr id="2" name="Rectangle 1"/>
          <p:cNvSpPr/>
          <p:nvPr/>
        </p:nvSpPr>
        <p:spPr>
          <a:xfrm>
            <a:off x="4402667" y="6214533"/>
            <a:ext cx="3454400" cy="6434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nvGrpSpPr>
          <p:cNvPr id="17" name="Group 16"/>
          <p:cNvGrpSpPr/>
          <p:nvPr/>
        </p:nvGrpSpPr>
        <p:grpSpPr>
          <a:xfrm>
            <a:off x="2043819" y="3304726"/>
            <a:ext cx="8287579" cy="338554"/>
            <a:chOff x="2043819" y="3304726"/>
            <a:chExt cx="8287579" cy="338554"/>
          </a:xfrm>
        </p:grpSpPr>
        <p:sp>
          <p:nvSpPr>
            <p:cNvPr id="13" name="TextBox 12"/>
            <p:cNvSpPr txBox="1"/>
            <p:nvPr/>
          </p:nvSpPr>
          <p:spPr>
            <a:xfrm>
              <a:off x="2043819" y="3304726"/>
              <a:ext cx="1570231" cy="338554"/>
            </a:xfrm>
            <a:prstGeom prst="rect">
              <a:avLst/>
            </a:prstGeom>
            <a:solidFill>
              <a:srgbClr val="7030A0"/>
            </a:solidFill>
            <a:ln>
              <a:noFill/>
            </a:ln>
          </p:spPr>
          <p:txBody>
            <a:bodyPr wrap="square" rtlCol="0">
              <a:spAutoFit/>
            </a:bodyPr>
            <a:lstStyle/>
            <a:p>
              <a:pPr algn="ctr"/>
              <a:r>
                <a:rPr lang="en-US" sz="1600" b="1" dirty="0">
                  <a:solidFill>
                    <a:srgbClr val="FFFFFF"/>
                  </a:solidFill>
                </a:rPr>
                <a:t>“Start Up”</a:t>
              </a:r>
            </a:p>
          </p:txBody>
        </p:sp>
        <p:sp>
          <p:nvSpPr>
            <p:cNvPr id="29" name="TextBox 28"/>
            <p:cNvSpPr txBox="1"/>
            <p:nvPr/>
          </p:nvSpPr>
          <p:spPr>
            <a:xfrm>
              <a:off x="4009553" y="3304726"/>
              <a:ext cx="1570231" cy="338554"/>
            </a:xfrm>
            <a:prstGeom prst="rect">
              <a:avLst/>
            </a:prstGeom>
            <a:solidFill>
              <a:srgbClr val="7030A0"/>
            </a:solidFill>
            <a:ln>
              <a:noFill/>
            </a:ln>
          </p:spPr>
          <p:txBody>
            <a:bodyPr wrap="square" rtlCol="0">
              <a:spAutoFit/>
            </a:bodyPr>
            <a:lstStyle/>
            <a:p>
              <a:pPr algn="ctr"/>
              <a:r>
                <a:rPr lang="en-US" sz="1600" b="1" dirty="0">
                  <a:solidFill>
                    <a:srgbClr val="FFFFFF"/>
                  </a:solidFill>
                </a:rPr>
                <a:t>“Growth”</a:t>
              </a:r>
            </a:p>
          </p:txBody>
        </p:sp>
        <p:sp>
          <p:nvSpPr>
            <p:cNvPr id="30" name="TextBox 29"/>
            <p:cNvSpPr txBox="1"/>
            <p:nvPr/>
          </p:nvSpPr>
          <p:spPr>
            <a:xfrm>
              <a:off x="5852532" y="3304726"/>
              <a:ext cx="2207873" cy="338554"/>
            </a:xfrm>
            <a:prstGeom prst="rect">
              <a:avLst/>
            </a:prstGeom>
            <a:solidFill>
              <a:srgbClr val="7030A0"/>
            </a:solidFill>
            <a:ln>
              <a:noFill/>
            </a:ln>
          </p:spPr>
          <p:txBody>
            <a:bodyPr wrap="square" rtlCol="0">
              <a:spAutoFit/>
            </a:bodyPr>
            <a:lstStyle/>
            <a:p>
              <a:pPr algn="ctr"/>
              <a:r>
                <a:rPr lang="en-US" sz="1600" b="1" dirty="0">
                  <a:solidFill>
                    <a:srgbClr val="FFFFFF"/>
                  </a:solidFill>
                </a:rPr>
                <a:t>“Hyper-Growth”</a:t>
              </a:r>
            </a:p>
          </p:txBody>
        </p:sp>
        <p:sp>
          <p:nvSpPr>
            <p:cNvPr id="32" name="TextBox 31"/>
            <p:cNvSpPr txBox="1"/>
            <p:nvPr/>
          </p:nvSpPr>
          <p:spPr>
            <a:xfrm>
              <a:off x="8221795" y="3304726"/>
              <a:ext cx="2109603" cy="338554"/>
            </a:xfrm>
            <a:prstGeom prst="rect">
              <a:avLst/>
            </a:prstGeom>
            <a:solidFill>
              <a:srgbClr val="7030A0"/>
            </a:solidFill>
            <a:ln>
              <a:noFill/>
            </a:ln>
          </p:spPr>
          <p:txBody>
            <a:bodyPr wrap="square" rtlCol="0">
              <a:spAutoFit/>
            </a:bodyPr>
            <a:lstStyle/>
            <a:p>
              <a:pPr algn="ctr"/>
              <a:r>
                <a:rPr lang="en-US" sz="1600" b="1" dirty="0">
                  <a:solidFill>
                    <a:srgbClr val="FFFFFF"/>
                  </a:solidFill>
                </a:rPr>
                <a:t>“Slow Growth”</a:t>
              </a:r>
            </a:p>
          </p:txBody>
        </p:sp>
      </p:grpSp>
    </p:spTree>
    <p:extLst>
      <p:ext uri="{BB962C8B-B14F-4D97-AF65-F5344CB8AC3E}">
        <p14:creationId xmlns:p14="http://schemas.microsoft.com/office/powerpoint/2010/main" val="452214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dissolv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9"/>
                                        </p:tgtEl>
                                        <p:attrNameLst>
                                          <p:attrName>style.visibility</p:attrName>
                                        </p:attrNameLst>
                                      </p:cBhvr>
                                      <p:to>
                                        <p:strVal val="visible"/>
                                      </p:to>
                                    </p:set>
                                    <p:animEffect transition="in" filter="dissolve">
                                      <p:cBhvr>
                                        <p:cTn id="12" dur="500"/>
                                        <p:tgtEl>
                                          <p:spTgt spid="39"/>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40"/>
                                        </p:tgtEl>
                                        <p:attrNameLst>
                                          <p:attrName>style.visibility</p:attrName>
                                        </p:attrNameLst>
                                      </p:cBhvr>
                                      <p:to>
                                        <p:strVal val="visible"/>
                                      </p:to>
                                    </p:set>
                                    <p:animEffect transition="in" filter="dissolve">
                                      <p:cBhvr>
                                        <p:cTn id="17" dur="500"/>
                                        <p:tgtEl>
                                          <p:spTgt spid="40"/>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dissolve">
                                      <p:cBhvr>
                                        <p:cTn id="2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A4184D11-AE40-E140-A7C0-08D144036A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46BB0FBD-B3B4-1649-8F8C-91BC8AC5AA5D}"/>
              </a:ext>
            </a:extLst>
          </p:cNvPr>
          <p:cNvSpPr/>
          <p:nvPr/>
        </p:nvSpPr>
        <p:spPr>
          <a:xfrm>
            <a:off x="1449112" y="535857"/>
            <a:ext cx="8852356" cy="369332"/>
          </a:xfrm>
          <a:prstGeom prst="rect">
            <a:avLst/>
          </a:prstGeom>
        </p:spPr>
        <p:txBody>
          <a:bodyPr wrap="square">
            <a:spAutoFit/>
          </a:bodyPr>
          <a:lstStyle/>
          <a:p>
            <a:r>
              <a:rPr lang="en-US" dirty="0">
                <a:solidFill>
                  <a:srgbClr val="000000"/>
                </a:solidFill>
                <a:latin typeface="Times" pitchFamily="2" charset="0"/>
              </a:rPr>
              <a:t> </a:t>
            </a:r>
            <a:endParaRPr lang="en-US" dirty="0"/>
          </a:p>
        </p:txBody>
      </p:sp>
      <p:sp>
        <p:nvSpPr>
          <p:cNvPr id="3" name="TextBox 2">
            <a:extLst>
              <a:ext uri="{FF2B5EF4-FFF2-40B4-BE49-F238E27FC236}">
                <a16:creationId xmlns:a16="http://schemas.microsoft.com/office/drawing/2014/main" id="{6162BC30-8F97-E242-8E3C-1F74505FBEE2}"/>
              </a:ext>
            </a:extLst>
          </p:cNvPr>
          <p:cNvSpPr txBox="1"/>
          <p:nvPr/>
        </p:nvSpPr>
        <p:spPr>
          <a:xfrm>
            <a:off x="1030147" y="735519"/>
            <a:ext cx="6435525" cy="923330"/>
          </a:xfrm>
          <a:prstGeom prst="rect">
            <a:avLst/>
          </a:prstGeom>
          <a:noFill/>
        </p:spPr>
        <p:txBody>
          <a:bodyPr wrap="square" rtlCol="0">
            <a:spAutoFit/>
          </a:bodyPr>
          <a:lstStyle/>
          <a:p>
            <a:r>
              <a:rPr lang="en-US" sz="5400" b="1" dirty="0">
                <a:solidFill>
                  <a:schemeClr val="bg1"/>
                </a:solidFill>
                <a:latin typeface="Verdana" panose="020B0604030504040204" pitchFamily="34" charset="0"/>
                <a:ea typeface="Verdana" panose="020B0604030504040204" pitchFamily="34" charset="0"/>
                <a:cs typeface="Verdana" panose="020B0604030504040204" pitchFamily="34" charset="0"/>
              </a:rPr>
              <a:t>In 2 Years . . . </a:t>
            </a:r>
          </a:p>
        </p:txBody>
      </p:sp>
      <p:pic>
        <p:nvPicPr>
          <p:cNvPr id="20" name="Picture 19">
            <a:extLst>
              <a:ext uri="{FF2B5EF4-FFF2-40B4-BE49-F238E27FC236}">
                <a16:creationId xmlns:a16="http://schemas.microsoft.com/office/drawing/2014/main" id="{E90D19CE-E9AC-6B41-A00D-2D77C8AFBF8A}"/>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7257259" y="6322143"/>
            <a:ext cx="4626864" cy="360450"/>
          </a:xfrm>
          <a:prstGeom prst="rect">
            <a:avLst/>
          </a:prstGeom>
        </p:spPr>
      </p:pic>
    </p:spTree>
    <p:extLst>
      <p:ext uri="{BB962C8B-B14F-4D97-AF65-F5344CB8AC3E}">
        <p14:creationId xmlns:p14="http://schemas.microsoft.com/office/powerpoint/2010/main" val="2114701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E826E-2BA3-4A4F-8F98-C5BDDB30EB1B}"/>
              </a:ext>
            </a:extLst>
          </p:cNvPr>
          <p:cNvSpPr>
            <a:spLocks noGrp="1"/>
          </p:cNvSpPr>
          <p:nvPr>
            <p:ph type="title"/>
          </p:nvPr>
        </p:nvSpPr>
        <p:spPr>
          <a:xfrm>
            <a:off x="1515978" y="365125"/>
            <a:ext cx="9837822" cy="1325563"/>
          </a:xfrm>
        </p:spPr>
        <p:txBody>
          <a:bodyPr/>
          <a:lstStyle/>
          <a:p>
            <a:endParaRPr lang="en-US" dirty="0"/>
          </a:p>
        </p:txBody>
      </p:sp>
      <p:sp>
        <p:nvSpPr>
          <p:cNvPr id="3" name="Content Placeholder 2">
            <a:extLst>
              <a:ext uri="{FF2B5EF4-FFF2-40B4-BE49-F238E27FC236}">
                <a16:creationId xmlns:a16="http://schemas.microsoft.com/office/drawing/2014/main" id="{8502C5D2-CCDA-4AEF-82EB-483C00928992}"/>
              </a:ext>
            </a:extLst>
          </p:cNvPr>
          <p:cNvSpPr>
            <a:spLocks noGrp="1"/>
          </p:cNvSpPr>
          <p:nvPr>
            <p:ph idx="1"/>
          </p:nvPr>
        </p:nvSpPr>
        <p:spPr>
          <a:xfrm>
            <a:off x="1515978" y="1825625"/>
            <a:ext cx="9837821" cy="4351338"/>
          </a:xfrm>
        </p:spPr>
        <p:txBody>
          <a:bodyPr/>
          <a:lstStyle/>
          <a:p>
            <a:endParaRPr lang="en-US"/>
          </a:p>
        </p:txBody>
      </p:sp>
      <p:sp>
        <p:nvSpPr>
          <p:cNvPr id="4" name="Rectangle 3">
            <a:extLst>
              <a:ext uri="{FF2B5EF4-FFF2-40B4-BE49-F238E27FC236}">
                <a16:creationId xmlns:a16="http://schemas.microsoft.com/office/drawing/2014/main" id="{75DC8D98-0CEA-2A41-9C8B-3F21AC74DD43}"/>
              </a:ext>
            </a:extLst>
          </p:cNvPr>
          <p:cNvSpPr/>
          <p:nvPr/>
        </p:nvSpPr>
        <p:spPr>
          <a:xfrm>
            <a:off x="0" y="0"/>
            <a:ext cx="12192000" cy="6858000"/>
          </a:xfrm>
          <a:prstGeom prst="rect">
            <a:avLst/>
          </a:prstGeom>
          <a:solidFill>
            <a:srgbClr val="3F2A5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Verdana" panose="020B0604030504040204" pitchFamily="34" charset="0"/>
            </a:endParaRPr>
          </a:p>
        </p:txBody>
      </p:sp>
      <p:sp>
        <p:nvSpPr>
          <p:cNvPr id="5" name="Shape 10">
            <a:extLst>
              <a:ext uri="{FF2B5EF4-FFF2-40B4-BE49-F238E27FC236}">
                <a16:creationId xmlns:a16="http://schemas.microsoft.com/office/drawing/2014/main" id="{700F205F-EFD5-4141-93C5-68307EC9D1D1}"/>
              </a:ext>
            </a:extLst>
          </p:cNvPr>
          <p:cNvSpPr/>
          <p:nvPr/>
        </p:nvSpPr>
        <p:spPr>
          <a:xfrm>
            <a:off x="1131570" y="2342204"/>
            <a:ext cx="79609" cy="1715446"/>
          </a:xfrm>
          <a:prstGeom prst="rect">
            <a:avLst/>
          </a:prstGeom>
          <a:solidFill>
            <a:schemeClr val="bg1"/>
          </a:solidFill>
          <a:ln>
            <a:noFill/>
          </a:ln>
        </p:spPr>
        <p:txBody>
          <a:bodyPr lIns="91425" tIns="91425" rIns="91425" bIns="91425" anchor="ctr" anchorCtr="0">
            <a:noAutofit/>
          </a:bodyPr>
          <a:lstStyle/>
          <a:p>
            <a:pPr lvl="0" rtl="0">
              <a:spcBef>
                <a:spcPts val="0"/>
              </a:spcBef>
              <a:buNone/>
            </a:pPr>
            <a:endParaRPr dirty="0">
              <a:solidFill>
                <a:schemeClr val="tx1">
                  <a:lumMod val="50000"/>
                  <a:lumOff val="50000"/>
                </a:schemeClr>
              </a:solidFill>
              <a:latin typeface="Verdana" panose="020B0604030504040204" pitchFamily="34" charset="0"/>
            </a:endParaRPr>
          </a:p>
        </p:txBody>
      </p:sp>
      <p:sp>
        <p:nvSpPr>
          <p:cNvPr id="6" name="TextBox 5">
            <a:extLst>
              <a:ext uri="{FF2B5EF4-FFF2-40B4-BE49-F238E27FC236}">
                <a16:creationId xmlns:a16="http://schemas.microsoft.com/office/drawing/2014/main" id="{2BC6E2BE-FE78-444D-91CA-F9CD4F3662C4}"/>
              </a:ext>
            </a:extLst>
          </p:cNvPr>
          <p:cNvSpPr txBox="1"/>
          <p:nvPr/>
        </p:nvSpPr>
        <p:spPr>
          <a:xfrm>
            <a:off x="1515978" y="2322764"/>
            <a:ext cx="9544452" cy="1754326"/>
          </a:xfrm>
          <a:prstGeom prst="rect">
            <a:avLst/>
          </a:prstGeom>
          <a:noFill/>
        </p:spPr>
        <p:txBody>
          <a:bodyPr wrap="square" rtlCol="0">
            <a:spAutoFit/>
          </a:bodyPr>
          <a:lstStyle/>
          <a:p>
            <a:r>
              <a:rPr lang="en-US" sz="5400" b="1" dirty="0">
                <a:solidFill>
                  <a:schemeClr val="bg1">
                    <a:lumMod val="95000"/>
                  </a:schemeClr>
                </a:solidFill>
                <a:latin typeface="Verdana" panose="020B0604030504040204" pitchFamily="34" charset="0"/>
                <a:ea typeface="Verdana" panose="020B0604030504040204" pitchFamily="34" charset="0"/>
                <a:cs typeface="Verdana" panose="020B0604030504040204" pitchFamily="34" charset="0"/>
              </a:rPr>
              <a:t>Financial Health is Part of Your Mental Wellness</a:t>
            </a:r>
          </a:p>
        </p:txBody>
      </p:sp>
      <p:pic>
        <p:nvPicPr>
          <p:cNvPr id="8" name="Picture 7">
            <a:extLst>
              <a:ext uri="{FF2B5EF4-FFF2-40B4-BE49-F238E27FC236}">
                <a16:creationId xmlns:a16="http://schemas.microsoft.com/office/drawing/2014/main" id="{67B6C6AD-A517-374F-8B9A-9FD3430D3428}"/>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784854" y="6356350"/>
            <a:ext cx="4626864" cy="360450"/>
          </a:xfrm>
          <a:prstGeom prst="rect">
            <a:avLst/>
          </a:prstGeom>
        </p:spPr>
      </p:pic>
    </p:spTree>
    <p:extLst>
      <p:ext uri="{BB962C8B-B14F-4D97-AF65-F5344CB8AC3E}">
        <p14:creationId xmlns:p14="http://schemas.microsoft.com/office/powerpoint/2010/main" val="327415030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CFB8A1C-F2C2-4445-82CD-4B1AB9C85E41}"/>
              </a:ext>
            </a:extLst>
          </p:cNvPr>
          <p:cNvPicPr>
            <a:picLocks noChangeAspect="1"/>
          </p:cNvPicPr>
          <p:nvPr/>
        </p:nvPicPr>
        <p:blipFill rotWithShape="1">
          <a:blip r:embed="rId3"/>
          <a:srcRect b="14642"/>
          <a:stretch/>
        </p:blipFill>
        <p:spPr>
          <a:xfrm>
            <a:off x="1" y="0"/>
            <a:ext cx="12191999" cy="6858000"/>
          </a:xfrm>
          <a:prstGeom prst="rect">
            <a:avLst/>
          </a:prstGeom>
        </p:spPr>
      </p:pic>
      <p:sp>
        <p:nvSpPr>
          <p:cNvPr id="4" name="Rectangle 3">
            <a:extLst>
              <a:ext uri="{FF2B5EF4-FFF2-40B4-BE49-F238E27FC236}">
                <a16:creationId xmlns:a16="http://schemas.microsoft.com/office/drawing/2014/main" id="{F464DF3C-2DF3-2A47-AC22-45B5A422A9C9}"/>
              </a:ext>
            </a:extLst>
          </p:cNvPr>
          <p:cNvSpPr/>
          <p:nvPr/>
        </p:nvSpPr>
        <p:spPr>
          <a:xfrm>
            <a:off x="5974813" y="3244334"/>
            <a:ext cx="242374" cy="369332"/>
          </a:xfrm>
          <a:prstGeom prst="rect">
            <a:avLst/>
          </a:prstGeom>
        </p:spPr>
        <p:txBody>
          <a:bodyPr wrap="none">
            <a:spAutoFit/>
          </a:bodyPr>
          <a:lstStyle/>
          <a:p>
            <a:r>
              <a:rPr lang="en-US" dirty="0">
                <a:solidFill>
                  <a:srgbClr val="000000"/>
                </a:solidFill>
                <a:latin typeface="Times" pitchFamily="2" charset="0"/>
              </a:rPr>
              <a:t> </a:t>
            </a:r>
            <a:endParaRPr lang="en-US" dirty="0"/>
          </a:p>
        </p:txBody>
      </p:sp>
      <p:sp>
        <p:nvSpPr>
          <p:cNvPr id="6" name="TextBox 5">
            <a:extLst>
              <a:ext uri="{FF2B5EF4-FFF2-40B4-BE49-F238E27FC236}">
                <a16:creationId xmlns:a16="http://schemas.microsoft.com/office/drawing/2014/main" id="{AA095550-0858-F346-997D-6BABBA3D55A9}"/>
              </a:ext>
            </a:extLst>
          </p:cNvPr>
          <p:cNvSpPr txBox="1"/>
          <p:nvPr/>
        </p:nvSpPr>
        <p:spPr>
          <a:xfrm>
            <a:off x="2444856" y="289750"/>
            <a:ext cx="7302286" cy="1077218"/>
          </a:xfrm>
          <a:prstGeom prst="rect">
            <a:avLst/>
          </a:prstGeom>
          <a:noFill/>
        </p:spPr>
        <p:txBody>
          <a:bodyPr wrap="square" rtlCol="0">
            <a:spAutoFit/>
          </a:bodyPr>
          <a:lstStyle/>
          <a:p>
            <a:pPr algn="ctr"/>
            <a:r>
              <a:rPr lang="en-US" sz="3200" b="1" dirty="0">
                <a:solidFill>
                  <a:srgbClr val="3F2A56"/>
                </a:solidFill>
                <a:latin typeface="Verdana" charset="0"/>
                <a:ea typeface="Verdana" charset="0"/>
                <a:cs typeface="Verdana" charset="0"/>
              </a:rPr>
              <a:t>Money in the hands of GOOD people can do GREAT things!</a:t>
            </a:r>
          </a:p>
        </p:txBody>
      </p:sp>
      <p:pic>
        <p:nvPicPr>
          <p:cNvPr id="7" name="Picture 6">
            <a:extLst>
              <a:ext uri="{FF2B5EF4-FFF2-40B4-BE49-F238E27FC236}">
                <a16:creationId xmlns:a16="http://schemas.microsoft.com/office/drawing/2014/main" id="{D5F0983F-4340-1648-8165-C37A7E54266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35996" y="6356350"/>
            <a:ext cx="4622292" cy="360094"/>
          </a:xfrm>
          <a:prstGeom prst="rect">
            <a:avLst/>
          </a:prstGeom>
        </p:spPr>
      </p:pic>
    </p:spTree>
    <p:extLst>
      <p:ext uri="{BB962C8B-B14F-4D97-AF65-F5344CB8AC3E}">
        <p14:creationId xmlns:p14="http://schemas.microsoft.com/office/powerpoint/2010/main" val="139299171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US" b="1" dirty="0">
                <a:solidFill>
                  <a:srgbClr val="3F2A56"/>
                </a:solidFill>
                <a:latin typeface="Verdana" charset="0"/>
                <a:ea typeface="Verdana" charset="0"/>
                <a:cs typeface="Verdana" charset="0"/>
              </a:rPr>
              <a:t>JOIN AMARE</a:t>
            </a:r>
          </a:p>
        </p:txBody>
      </p:sp>
      <p:sp>
        <p:nvSpPr>
          <p:cNvPr id="13" name="Text Placeholder 12"/>
          <p:cNvSpPr>
            <a:spLocks noGrp="1"/>
          </p:cNvSpPr>
          <p:nvPr>
            <p:ph type="body" sz="quarter" idx="11"/>
          </p:nvPr>
        </p:nvSpPr>
        <p:spPr>
          <a:xfrm>
            <a:off x="5318285" y="1926766"/>
            <a:ext cx="6522617" cy="3445156"/>
          </a:xfrm>
        </p:spPr>
        <p:txBody>
          <a:bodyPr>
            <a:noAutofit/>
          </a:bodyPr>
          <a:lstStyle/>
          <a:p>
            <a:pPr marL="0" indent="0">
              <a:buNone/>
            </a:pPr>
            <a:r>
              <a:rPr lang="en-US" sz="3200" b="1" dirty="0">
                <a:solidFill>
                  <a:srgbClr val="67478D"/>
                </a:solidFill>
                <a:latin typeface="Verdana" charset="0"/>
                <a:ea typeface="Verdana" charset="0"/>
                <a:cs typeface="Verdana" charset="0"/>
              </a:rPr>
              <a:t>PREFFERED CUSTOMER</a:t>
            </a:r>
          </a:p>
          <a:p>
            <a:pPr lvl="1"/>
            <a:r>
              <a:rPr lang="en-US" sz="3200" dirty="0">
                <a:solidFill>
                  <a:srgbClr val="67478D"/>
                </a:solidFill>
                <a:latin typeface="Verdana" charset="0"/>
                <a:ea typeface="Verdana" charset="0"/>
                <a:cs typeface="Verdana" charset="0"/>
              </a:rPr>
              <a:t>Be Well, Use the Products</a:t>
            </a:r>
          </a:p>
          <a:p>
            <a:pPr lvl="1"/>
            <a:r>
              <a:rPr lang="en-US" sz="3200" dirty="0">
                <a:solidFill>
                  <a:srgbClr val="67478D"/>
                </a:solidFill>
                <a:latin typeface="Verdana" charset="0"/>
                <a:ea typeface="Verdana" charset="0"/>
                <a:cs typeface="Verdana" charset="0"/>
              </a:rPr>
              <a:t>Wholesale Price Break</a:t>
            </a:r>
          </a:p>
          <a:p>
            <a:pPr lvl="1"/>
            <a:endParaRPr lang="en-US" sz="3200" dirty="0">
              <a:latin typeface="Verdana" charset="0"/>
              <a:ea typeface="Verdana" charset="0"/>
              <a:cs typeface="Verdana" charset="0"/>
            </a:endParaRPr>
          </a:p>
          <a:p>
            <a:pPr marL="0" indent="0">
              <a:buNone/>
            </a:pPr>
            <a:r>
              <a:rPr lang="en-US" sz="3200" b="1" dirty="0">
                <a:solidFill>
                  <a:srgbClr val="3F2A56"/>
                </a:solidFill>
                <a:latin typeface="Verdana" charset="0"/>
                <a:ea typeface="Verdana" charset="0"/>
                <a:cs typeface="Verdana" charset="0"/>
              </a:rPr>
              <a:t>WELLNESS PARTNER</a:t>
            </a:r>
          </a:p>
          <a:p>
            <a:pPr lvl="1"/>
            <a:r>
              <a:rPr lang="en-US" sz="3200" dirty="0">
                <a:solidFill>
                  <a:srgbClr val="3F2A56"/>
                </a:solidFill>
                <a:latin typeface="Verdana" charset="0"/>
                <a:ea typeface="Verdana" charset="0"/>
                <a:cs typeface="Verdana" charset="0"/>
              </a:rPr>
              <a:t>Make a Difference, and Earn an Income</a:t>
            </a:r>
          </a:p>
        </p:txBody>
      </p:sp>
      <p:pic>
        <p:nvPicPr>
          <p:cNvPr id="6" name="Picture 5"/>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38200" y="2012612"/>
            <a:ext cx="4206240" cy="3273465"/>
          </a:xfrm>
          <a:prstGeom prst="rect">
            <a:avLst/>
          </a:prstGeom>
          <a:effectLst>
            <a:outerShdw blurRad="50800" dist="76200" dir="8100000" algn="tr" rotWithShape="0">
              <a:prstClr val="black">
                <a:alpha val="40000"/>
              </a:prstClr>
            </a:outerShdw>
          </a:effectLst>
        </p:spPr>
      </p:pic>
    </p:spTree>
    <p:extLst>
      <p:ext uri="{BB962C8B-B14F-4D97-AF65-F5344CB8AC3E}">
        <p14:creationId xmlns:p14="http://schemas.microsoft.com/office/powerpoint/2010/main" val="507283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F2C92E1-8472-4923-90C7-437DF1F7B20B}"/>
              </a:ext>
            </a:extLst>
          </p:cNvPr>
          <p:cNvPicPr>
            <a:picLocks noChangeAspect="1"/>
          </p:cNvPicPr>
          <p:nvPr/>
        </p:nvPicPr>
        <p:blipFill>
          <a:blip r:embed="rId2"/>
          <a:stretch>
            <a:fillRect/>
          </a:stretch>
        </p:blipFill>
        <p:spPr>
          <a:xfrm>
            <a:off x="1200837" y="552536"/>
            <a:ext cx="4560983" cy="5384579"/>
          </a:xfrm>
          <a:prstGeom prst="rect">
            <a:avLst/>
          </a:prstGeom>
        </p:spPr>
      </p:pic>
      <p:pic>
        <p:nvPicPr>
          <p:cNvPr id="3" name="Picture 2">
            <a:extLst>
              <a:ext uri="{FF2B5EF4-FFF2-40B4-BE49-F238E27FC236}">
                <a16:creationId xmlns:a16="http://schemas.microsoft.com/office/drawing/2014/main" id="{770CBD57-D8B2-4AE0-B801-5C86A012D7E3}"/>
              </a:ext>
            </a:extLst>
          </p:cNvPr>
          <p:cNvPicPr>
            <a:picLocks noChangeAspect="1"/>
          </p:cNvPicPr>
          <p:nvPr/>
        </p:nvPicPr>
        <p:blipFill>
          <a:blip r:embed="rId3"/>
          <a:stretch>
            <a:fillRect/>
          </a:stretch>
        </p:blipFill>
        <p:spPr>
          <a:xfrm>
            <a:off x="5961200" y="3244823"/>
            <a:ext cx="3177349" cy="2816858"/>
          </a:xfrm>
          <a:prstGeom prst="rect">
            <a:avLst/>
          </a:prstGeom>
        </p:spPr>
      </p:pic>
      <p:pic>
        <p:nvPicPr>
          <p:cNvPr id="4" name="Picture 3">
            <a:extLst>
              <a:ext uri="{FF2B5EF4-FFF2-40B4-BE49-F238E27FC236}">
                <a16:creationId xmlns:a16="http://schemas.microsoft.com/office/drawing/2014/main" id="{1D174965-D83D-4EA8-8A0E-E2B786004CC2}"/>
              </a:ext>
            </a:extLst>
          </p:cNvPr>
          <p:cNvPicPr>
            <a:picLocks noChangeAspect="1"/>
          </p:cNvPicPr>
          <p:nvPr/>
        </p:nvPicPr>
        <p:blipFill>
          <a:blip r:embed="rId4"/>
          <a:stretch>
            <a:fillRect/>
          </a:stretch>
        </p:blipFill>
        <p:spPr>
          <a:xfrm>
            <a:off x="8664915" y="3244823"/>
            <a:ext cx="3551930" cy="3483029"/>
          </a:xfrm>
          <a:prstGeom prst="rect">
            <a:avLst/>
          </a:prstGeom>
        </p:spPr>
      </p:pic>
      <p:pic>
        <p:nvPicPr>
          <p:cNvPr id="5" name="Picture 4">
            <a:extLst>
              <a:ext uri="{FF2B5EF4-FFF2-40B4-BE49-F238E27FC236}">
                <a16:creationId xmlns:a16="http://schemas.microsoft.com/office/drawing/2014/main" id="{1EC4AA70-EA36-4614-B97A-F7E7067AFED9}"/>
              </a:ext>
            </a:extLst>
          </p:cNvPr>
          <p:cNvPicPr>
            <a:picLocks noChangeAspect="1"/>
          </p:cNvPicPr>
          <p:nvPr/>
        </p:nvPicPr>
        <p:blipFill>
          <a:blip r:embed="rId5"/>
          <a:stretch>
            <a:fillRect/>
          </a:stretch>
        </p:blipFill>
        <p:spPr>
          <a:xfrm>
            <a:off x="7646166" y="0"/>
            <a:ext cx="3543300" cy="2962275"/>
          </a:xfrm>
          <a:prstGeom prst="rect">
            <a:avLst/>
          </a:prstGeom>
        </p:spPr>
      </p:pic>
    </p:spTree>
    <p:extLst>
      <p:ext uri="{BB962C8B-B14F-4D97-AF65-F5344CB8AC3E}">
        <p14:creationId xmlns:p14="http://schemas.microsoft.com/office/powerpoint/2010/main" val="2837689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549A93-2FF0-2646-B08E-807C9FCAEDBD}"/>
              </a:ext>
            </a:extLst>
          </p:cNvPr>
          <p:cNvPicPr>
            <a:picLocks noChangeAspect="1"/>
          </p:cNvPicPr>
          <p:nvPr/>
        </p:nvPicPr>
        <p:blipFill rotWithShape="1">
          <a:blip r:embed="rId3"/>
          <a:srcRect t="15413"/>
          <a:stretch/>
        </p:blipFill>
        <p:spPr>
          <a:xfrm>
            <a:off x="20" y="10"/>
            <a:ext cx="12191980" cy="6857990"/>
          </a:xfrm>
          <a:prstGeom prst="rect">
            <a:avLst/>
          </a:prstGeom>
        </p:spPr>
      </p:pic>
      <p:sp>
        <p:nvSpPr>
          <p:cNvPr id="2" name="Rectangle 1">
            <a:extLst>
              <a:ext uri="{FF2B5EF4-FFF2-40B4-BE49-F238E27FC236}">
                <a16:creationId xmlns:a16="http://schemas.microsoft.com/office/drawing/2014/main" id="{AA6334A6-77F3-F84A-A00F-397BC6291C9C}"/>
              </a:ext>
            </a:extLst>
          </p:cNvPr>
          <p:cNvSpPr/>
          <p:nvPr/>
        </p:nvSpPr>
        <p:spPr>
          <a:xfrm>
            <a:off x="-20" y="10"/>
            <a:ext cx="12192000" cy="6857990"/>
          </a:xfrm>
          <a:prstGeom prst="rect">
            <a:avLst/>
          </a:prstGeom>
          <a:solidFill>
            <a:schemeClr val="tx2">
              <a:alpha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6A2DD46-5AE9-BA46-BF51-1D743B73E153}"/>
              </a:ext>
            </a:extLst>
          </p:cNvPr>
          <p:cNvSpPr txBox="1"/>
          <p:nvPr/>
        </p:nvSpPr>
        <p:spPr>
          <a:xfrm>
            <a:off x="20" y="2828835"/>
            <a:ext cx="12191980" cy="1200329"/>
          </a:xfrm>
          <a:prstGeom prst="rect">
            <a:avLst/>
          </a:prstGeom>
          <a:noFill/>
        </p:spPr>
        <p:txBody>
          <a:bodyPr wrap="square" rtlCol="0">
            <a:spAutoFit/>
          </a:bodyPr>
          <a:lstStyle/>
          <a:p>
            <a:pPr algn="ctr"/>
            <a:r>
              <a:rPr lang="en-US" sz="7200" b="1" dirty="0">
                <a:solidFill>
                  <a:schemeClr val="bg1"/>
                </a:solidFill>
                <a:latin typeface="Verdana" panose="020B0604030504040204" pitchFamily="34" charset="0"/>
                <a:ea typeface="Verdana" panose="020B0604030504040204" pitchFamily="34" charset="0"/>
                <a:cs typeface="Verdana" panose="020B0604030504040204" pitchFamily="34" charset="0"/>
              </a:rPr>
              <a:t>Love Yourself</a:t>
            </a:r>
          </a:p>
        </p:txBody>
      </p:sp>
    </p:spTree>
    <p:extLst>
      <p:ext uri="{BB962C8B-B14F-4D97-AF65-F5344CB8AC3E}">
        <p14:creationId xmlns:p14="http://schemas.microsoft.com/office/powerpoint/2010/main" val="3755894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549A93-2FF0-2646-B08E-807C9FCAEDBD}"/>
              </a:ext>
            </a:extLst>
          </p:cNvPr>
          <p:cNvPicPr>
            <a:picLocks noChangeAspect="1"/>
          </p:cNvPicPr>
          <p:nvPr/>
        </p:nvPicPr>
        <p:blipFill rotWithShape="1">
          <a:blip r:embed="rId3"/>
          <a:srcRect t="15413"/>
          <a:stretch/>
        </p:blipFill>
        <p:spPr>
          <a:xfrm>
            <a:off x="20" y="10"/>
            <a:ext cx="12191980" cy="6857990"/>
          </a:xfrm>
          <a:prstGeom prst="rect">
            <a:avLst/>
          </a:prstGeom>
        </p:spPr>
      </p:pic>
      <p:sp>
        <p:nvSpPr>
          <p:cNvPr id="7" name="Rectangle 6">
            <a:extLst>
              <a:ext uri="{FF2B5EF4-FFF2-40B4-BE49-F238E27FC236}">
                <a16:creationId xmlns:a16="http://schemas.microsoft.com/office/drawing/2014/main" id="{13C06672-3F30-B24B-882C-0E5B9E2FF534}"/>
              </a:ext>
            </a:extLst>
          </p:cNvPr>
          <p:cNvSpPr/>
          <p:nvPr/>
        </p:nvSpPr>
        <p:spPr>
          <a:xfrm>
            <a:off x="-20" y="10"/>
            <a:ext cx="12192000" cy="6857990"/>
          </a:xfrm>
          <a:prstGeom prst="rect">
            <a:avLst/>
          </a:prstGeom>
          <a:solidFill>
            <a:schemeClr val="tx2">
              <a:alpha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54E1B4BE-F5E5-0C44-8BD1-D810F765CD2D}"/>
              </a:ext>
            </a:extLst>
          </p:cNvPr>
          <p:cNvSpPr txBox="1"/>
          <p:nvPr/>
        </p:nvSpPr>
        <p:spPr>
          <a:xfrm>
            <a:off x="0" y="2828835"/>
            <a:ext cx="12191980" cy="1200329"/>
          </a:xfrm>
          <a:prstGeom prst="rect">
            <a:avLst/>
          </a:prstGeom>
          <a:noFill/>
        </p:spPr>
        <p:txBody>
          <a:bodyPr wrap="square" rtlCol="0">
            <a:spAutoFit/>
          </a:bodyPr>
          <a:lstStyle/>
          <a:p>
            <a:pPr algn="ctr"/>
            <a:r>
              <a:rPr lang="en-US" sz="7200" b="1" dirty="0">
                <a:solidFill>
                  <a:schemeClr val="bg1"/>
                </a:solidFill>
                <a:latin typeface="Verdana" panose="020B0604030504040204" pitchFamily="34" charset="0"/>
                <a:ea typeface="Verdana" panose="020B0604030504040204" pitchFamily="34" charset="0"/>
                <a:cs typeface="Verdana" panose="020B0604030504040204" pitchFamily="34" charset="0"/>
              </a:rPr>
              <a:t>Serve Others</a:t>
            </a:r>
          </a:p>
        </p:txBody>
      </p:sp>
    </p:spTree>
    <p:extLst>
      <p:ext uri="{BB962C8B-B14F-4D97-AF65-F5344CB8AC3E}">
        <p14:creationId xmlns:p14="http://schemas.microsoft.com/office/powerpoint/2010/main" val="24292822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549A93-2FF0-2646-B08E-807C9FCAEDBD}"/>
              </a:ext>
            </a:extLst>
          </p:cNvPr>
          <p:cNvPicPr>
            <a:picLocks noChangeAspect="1"/>
          </p:cNvPicPr>
          <p:nvPr/>
        </p:nvPicPr>
        <p:blipFill rotWithShape="1">
          <a:blip r:embed="rId3"/>
          <a:srcRect t="15413"/>
          <a:stretch/>
        </p:blipFill>
        <p:spPr>
          <a:xfrm>
            <a:off x="20" y="10"/>
            <a:ext cx="12191980" cy="6857990"/>
          </a:xfrm>
          <a:prstGeom prst="rect">
            <a:avLst/>
          </a:prstGeom>
        </p:spPr>
      </p:pic>
      <p:sp>
        <p:nvSpPr>
          <p:cNvPr id="7" name="Rectangle 6">
            <a:extLst>
              <a:ext uri="{FF2B5EF4-FFF2-40B4-BE49-F238E27FC236}">
                <a16:creationId xmlns:a16="http://schemas.microsoft.com/office/drawing/2014/main" id="{13C06672-3F30-B24B-882C-0E5B9E2FF534}"/>
              </a:ext>
            </a:extLst>
          </p:cNvPr>
          <p:cNvSpPr/>
          <p:nvPr/>
        </p:nvSpPr>
        <p:spPr>
          <a:xfrm>
            <a:off x="-20" y="10"/>
            <a:ext cx="12192000" cy="6857990"/>
          </a:xfrm>
          <a:prstGeom prst="rect">
            <a:avLst/>
          </a:prstGeom>
          <a:solidFill>
            <a:schemeClr val="tx2">
              <a:alpha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B629B5A8-D693-E644-913A-F94707F6686F}"/>
              </a:ext>
            </a:extLst>
          </p:cNvPr>
          <p:cNvSpPr txBox="1"/>
          <p:nvPr/>
        </p:nvSpPr>
        <p:spPr>
          <a:xfrm>
            <a:off x="0" y="2828835"/>
            <a:ext cx="12191980" cy="1200329"/>
          </a:xfrm>
          <a:prstGeom prst="rect">
            <a:avLst/>
          </a:prstGeom>
          <a:noFill/>
        </p:spPr>
        <p:txBody>
          <a:bodyPr wrap="square" rtlCol="0">
            <a:spAutoFit/>
          </a:bodyPr>
          <a:lstStyle/>
          <a:p>
            <a:pPr algn="ctr"/>
            <a:r>
              <a:rPr lang="en-US" sz="7200" b="1" dirty="0">
                <a:solidFill>
                  <a:schemeClr val="bg1"/>
                </a:solidFill>
                <a:latin typeface="Verdana" panose="020B0604030504040204" pitchFamily="34" charset="0"/>
                <a:ea typeface="Verdana" panose="020B0604030504040204" pitchFamily="34" charset="0"/>
                <a:cs typeface="Verdana" panose="020B0604030504040204" pitchFamily="34" charset="0"/>
              </a:rPr>
              <a:t>Change the World</a:t>
            </a:r>
          </a:p>
        </p:txBody>
      </p:sp>
    </p:spTree>
    <p:extLst>
      <p:ext uri="{BB962C8B-B14F-4D97-AF65-F5344CB8AC3E}">
        <p14:creationId xmlns:p14="http://schemas.microsoft.com/office/powerpoint/2010/main" val="29003162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8E1D04F-DF93-4657-912F-02647A03E6F4}"/>
              </a:ext>
            </a:extLst>
          </p:cNvPr>
          <p:cNvSpPr>
            <a:spLocks noGrp="1"/>
          </p:cNvSpPr>
          <p:nvPr>
            <p:ph type="ctrTitle"/>
          </p:nvPr>
        </p:nvSpPr>
        <p:spPr>
          <a:xfrm>
            <a:off x="3598211" y="318731"/>
            <a:ext cx="8414716" cy="879292"/>
          </a:xfrm>
        </p:spPr>
        <p:txBody>
          <a:bodyPr>
            <a:normAutofit/>
          </a:bodyPr>
          <a:lstStyle/>
          <a:p>
            <a:r>
              <a:rPr lang="en-US" sz="5000" dirty="0">
                <a:solidFill>
                  <a:srgbClr val="3F2A56"/>
                </a:solidFill>
              </a:rPr>
              <a:t>The Mental Wellness Company®</a:t>
            </a:r>
          </a:p>
        </p:txBody>
      </p:sp>
      <p:pic>
        <p:nvPicPr>
          <p:cNvPr id="7" name="Picture 6">
            <a:extLst>
              <a:ext uri="{FF2B5EF4-FFF2-40B4-BE49-F238E27FC236}">
                <a16:creationId xmlns:a16="http://schemas.microsoft.com/office/drawing/2014/main" id="{838AEA4A-46DB-4FBA-AFFE-1D871D9A48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9311" y="-321600"/>
            <a:ext cx="4017522" cy="2409777"/>
          </a:xfrm>
          <a:prstGeom prst="rect">
            <a:avLst/>
          </a:prstGeom>
        </p:spPr>
      </p:pic>
      <p:cxnSp>
        <p:nvCxnSpPr>
          <p:cNvPr id="11" name="Straight Connector 10">
            <a:extLst>
              <a:ext uri="{FF2B5EF4-FFF2-40B4-BE49-F238E27FC236}">
                <a16:creationId xmlns:a16="http://schemas.microsoft.com/office/drawing/2014/main" id="{432232F4-0CB2-4B2F-9C03-A1D77A7E7D08}"/>
              </a:ext>
            </a:extLst>
          </p:cNvPr>
          <p:cNvCxnSpPr>
            <a:cxnSpLocks/>
          </p:cNvCxnSpPr>
          <p:nvPr/>
        </p:nvCxnSpPr>
        <p:spPr>
          <a:xfrm>
            <a:off x="3346315" y="179581"/>
            <a:ext cx="0" cy="1157592"/>
          </a:xfrm>
          <a:prstGeom prst="line">
            <a:avLst/>
          </a:prstGeom>
          <a:ln w="38100">
            <a:solidFill>
              <a:srgbClr val="3F2A56"/>
            </a:solidFill>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184112" y="1930869"/>
            <a:ext cx="5550942" cy="1077218"/>
          </a:xfrm>
          <a:prstGeom prst="rect">
            <a:avLst/>
          </a:prstGeom>
          <a:noFill/>
        </p:spPr>
        <p:txBody>
          <a:bodyPr wrap="square" rtlCol="0">
            <a:spAutoFit/>
          </a:bodyPr>
          <a:lstStyle/>
          <a:p>
            <a:pPr algn="ctr"/>
            <a:r>
              <a:rPr lang="en-US" sz="3200" b="1" dirty="0"/>
              <a:t>REGISTER TO WIN AN ALL EXPENSE PAID TRIP FOR TWO! </a:t>
            </a: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3356429"/>
            <a:ext cx="6240947" cy="3501571"/>
          </a:xfrm>
          <a:prstGeom prst="rect">
            <a:avLst/>
          </a:prstGeom>
        </p:spPr>
      </p:pic>
      <p:sp>
        <p:nvSpPr>
          <p:cNvPr id="5" name="TextBox 4"/>
          <p:cNvSpPr txBox="1"/>
          <p:nvPr/>
        </p:nvSpPr>
        <p:spPr>
          <a:xfrm>
            <a:off x="6487886" y="4018454"/>
            <a:ext cx="5525041" cy="2177519"/>
          </a:xfrm>
          <a:prstGeom prst="rect">
            <a:avLst/>
          </a:prstGeom>
          <a:noFill/>
        </p:spPr>
        <p:txBody>
          <a:bodyPr wrap="square" rtlCol="0">
            <a:spAutoFit/>
          </a:bodyPr>
          <a:lstStyle/>
          <a:p>
            <a:pPr algn="ctr"/>
            <a:r>
              <a:rPr lang="en-US" sz="3600" b="1" dirty="0">
                <a:hlinkClick r:id="rId5"/>
              </a:rPr>
              <a:t>www.Amare.com/checkin</a:t>
            </a:r>
            <a:endParaRPr lang="en-US" sz="3600" b="1" dirty="0"/>
          </a:p>
          <a:p>
            <a:pPr algn="ctr"/>
            <a:endParaRPr lang="en-US" sz="1050" b="1" dirty="0"/>
          </a:p>
          <a:p>
            <a:pPr algn="ctr"/>
            <a:r>
              <a:rPr lang="en-US" sz="3600" b="1" dirty="0"/>
              <a:t>use Event Code</a:t>
            </a:r>
          </a:p>
          <a:p>
            <a:pPr algn="ctr"/>
            <a:endParaRPr lang="en-US" sz="900" b="1" dirty="0"/>
          </a:p>
          <a:p>
            <a:pPr algn="ctr"/>
            <a:r>
              <a:rPr lang="en-US" sz="4400" b="1" dirty="0"/>
              <a:t>HEARTTOUR517</a:t>
            </a:r>
          </a:p>
        </p:txBody>
      </p:sp>
      <p:sp>
        <p:nvSpPr>
          <p:cNvPr id="6" name="TextBox 5"/>
          <p:cNvSpPr txBox="1"/>
          <p:nvPr/>
        </p:nvSpPr>
        <p:spPr>
          <a:xfrm rot="308323">
            <a:off x="6022834" y="1981333"/>
            <a:ext cx="5951053" cy="1138773"/>
          </a:xfrm>
          <a:prstGeom prst="rect">
            <a:avLst/>
          </a:prstGeom>
          <a:solidFill>
            <a:srgbClr val="7030A0"/>
          </a:solidFill>
        </p:spPr>
        <p:txBody>
          <a:bodyPr wrap="square" rtlCol="0">
            <a:spAutoFit/>
          </a:bodyPr>
          <a:lstStyle/>
          <a:p>
            <a:pPr algn="ctr"/>
            <a:r>
              <a:rPr lang="en-US" sz="4400" b="1" dirty="0">
                <a:solidFill>
                  <a:schemeClr val="bg1"/>
                </a:solidFill>
              </a:rPr>
              <a:t>EVERYONE CAN ENTER! </a:t>
            </a:r>
            <a:r>
              <a:rPr lang="en-US" sz="2400" i="1" dirty="0">
                <a:solidFill>
                  <a:schemeClr val="bg1"/>
                </a:solidFill>
              </a:rPr>
              <a:t>(All Guests, Customers and Wellness Partners!)</a:t>
            </a:r>
          </a:p>
        </p:txBody>
      </p:sp>
    </p:spTree>
    <p:extLst>
      <p:ext uri="{BB962C8B-B14F-4D97-AF65-F5344CB8AC3E}">
        <p14:creationId xmlns:p14="http://schemas.microsoft.com/office/powerpoint/2010/main" val="271189370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006382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3145</TotalTime>
  <Words>4745</Words>
  <Application>Microsoft Macintosh PowerPoint</Application>
  <PresentationFormat>Widescreen</PresentationFormat>
  <Paragraphs>683</Paragraphs>
  <Slides>70</Slides>
  <Notes>52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70</vt:i4>
      </vt:variant>
    </vt:vector>
  </HeadingPairs>
  <TitlesOfParts>
    <vt:vector size="79" baseType="lpstr">
      <vt:lpstr>Aller</vt:lpstr>
      <vt:lpstr>Arial</vt:lpstr>
      <vt:lpstr>Calibri</vt:lpstr>
      <vt:lpstr>Calibri Light</vt:lpstr>
      <vt:lpstr>Cooper Black</vt:lpstr>
      <vt:lpstr>Times</vt:lpstr>
      <vt:lpstr>Verdana</vt:lpstr>
      <vt:lpstr>Wingdings</vt:lpstr>
      <vt:lpstr>Office Theme</vt:lpstr>
      <vt:lpstr>The Mental Wellness Company®</vt:lpstr>
      <vt:lpstr>The Mental Wellness Company®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Mental Wellness?</vt:lpstr>
      <vt:lpstr>The Mental Wellness Continuum </vt:lpstr>
      <vt:lpstr>The Market Size</vt:lpstr>
      <vt:lpstr>PowerPoint Presentation</vt:lpstr>
      <vt:lpstr>PowerPoint Presentation</vt:lpstr>
      <vt:lpstr>PowerPoint Presentation</vt:lpstr>
      <vt:lpstr>Social Shift Around Mental Wellness</vt:lpstr>
      <vt:lpstr>Recent Scientific Discoveries</vt:lpstr>
      <vt:lpstr>Microbiome</vt:lpstr>
      <vt:lpstr>How Important is Your Microbiome?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AMARE IS THE ONLY COMPANY DOING WHAT WE’RE DOING!</vt:lpstr>
      <vt:lpstr>PowerPoint Presentation</vt:lpstr>
      <vt:lpstr>PowerPoint Presentation</vt:lpstr>
      <vt:lpstr>PowerPoint Presentation</vt:lpstr>
      <vt:lpstr>PowerPoint Presentation</vt:lpstr>
      <vt:lpstr>PowerPoint Presentation</vt:lpstr>
      <vt:lpstr>GBX+ Proprietary Blend… Patent Pending and Exclusive to Amare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MentaHeart Clinical Pilot Study</vt:lpstr>
      <vt:lpstr>MentaHeart Clinical Pilot Study</vt:lpstr>
      <vt:lpstr>Heart-Brain Axis</vt:lpstr>
      <vt:lpstr>PowerPoint Presentation</vt:lpstr>
      <vt:lpstr>Why is FundaMentals Different?</vt:lpstr>
      <vt:lpstr>PowerPoint Presentation</vt:lpstr>
      <vt:lpstr>PowerPoint Presentation</vt:lpstr>
      <vt:lpstr>PowerPoint Presentation</vt:lpstr>
      <vt:lpstr>PowerPoint Presentation</vt:lpstr>
      <vt:lpstr>Kids Mood+ </vt:lpstr>
      <vt:lpstr>PowerPoint Presentation</vt:lpstr>
      <vt:lpstr>Programs</vt:lpstr>
      <vt:lpstr>People</vt:lpstr>
      <vt:lpstr>PowerPoint Presentation</vt:lpstr>
      <vt:lpstr>Right Place, Right Time ”The 4 Stages of Growth”</vt:lpstr>
      <vt:lpstr>PowerPoint Presentation</vt:lpstr>
      <vt:lpstr>PowerPoint Presentation</vt:lpstr>
      <vt:lpstr>PowerPoint Presentation</vt:lpstr>
      <vt:lpstr>JOIN AMARE</vt:lpstr>
      <vt:lpstr>PowerPoint Presentation</vt:lpstr>
      <vt:lpstr>PowerPoint Presentation</vt:lpstr>
      <vt:lpstr>PowerPoint Presentation</vt:lpstr>
      <vt:lpstr>PowerPoint Presentation</vt:lpstr>
      <vt:lpstr>The Mental Wellness Company®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Mental Wellness Company®</dc:title>
  <dc:creator>Mike Brown</dc:creator>
  <cp:lastModifiedBy>Shawn Talbott</cp:lastModifiedBy>
  <cp:revision>43</cp:revision>
  <dcterms:created xsi:type="dcterms:W3CDTF">2019-09-09T23:52:39Z</dcterms:created>
  <dcterms:modified xsi:type="dcterms:W3CDTF">2019-10-05T12:40:38Z</dcterms:modified>
</cp:coreProperties>
</file>