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1.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handoutMasterIdLst>
    <p:handoutMasterId r:id="rId37"/>
  </p:handoutMasterIdLst>
  <p:sldIdLst>
    <p:sldId id="263" r:id="rId2"/>
    <p:sldId id="984" r:id="rId3"/>
    <p:sldId id="793" r:id="rId4"/>
    <p:sldId id="763" r:id="rId5"/>
    <p:sldId id="985" r:id="rId6"/>
    <p:sldId id="987" r:id="rId7"/>
    <p:sldId id="986" r:id="rId8"/>
    <p:sldId id="988" r:id="rId9"/>
    <p:sldId id="980" r:id="rId10"/>
    <p:sldId id="981" r:id="rId11"/>
    <p:sldId id="982" r:id="rId12"/>
    <p:sldId id="983" r:id="rId13"/>
    <p:sldId id="432" r:id="rId14"/>
    <p:sldId id="779" r:id="rId15"/>
    <p:sldId id="437" r:id="rId16"/>
    <p:sldId id="976" r:id="rId17"/>
    <p:sldId id="977" r:id="rId18"/>
    <p:sldId id="444" r:id="rId19"/>
    <p:sldId id="978" r:id="rId20"/>
    <p:sldId id="979" r:id="rId21"/>
    <p:sldId id="448" r:id="rId22"/>
    <p:sldId id="761" r:id="rId23"/>
    <p:sldId id="759" r:id="rId24"/>
    <p:sldId id="760" r:id="rId25"/>
    <p:sldId id="756" r:id="rId26"/>
    <p:sldId id="764" r:id="rId27"/>
    <p:sldId id="765" r:id="rId28"/>
    <p:sldId id="449" r:id="rId29"/>
    <p:sldId id="454" r:id="rId30"/>
    <p:sldId id="386" r:id="rId31"/>
    <p:sldId id="950" r:id="rId32"/>
    <p:sldId id="382" r:id="rId33"/>
    <p:sldId id="757" r:id="rId34"/>
    <p:sldId id="26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F2A5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8715" autoAdjust="0"/>
    <p:restoredTop sz="94660"/>
  </p:normalViewPr>
  <p:slideViewPr>
    <p:cSldViewPr snapToGrid="0">
      <p:cViewPr varScale="1">
        <p:scale>
          <a:sx n="95" d="100"/>
          <a:sy n="95" d="100"/>
        </p:scale>
        <p:origin x="208" y="1024"/>
      </p:cViewPr>
      <p:guideLst/>
    </p:cSldViewPr>
  </p:slideViewPr>
  <p:notesTextViewPr>
    <p:cViewPr>
      <p:scale>
        <a:sx n="1" d="1"/>
        <a:sy n="1" d="1"/>
      </p:scale>
      <p:origin x="0" y="0"/>
    </p:cViewPr>
  </p:notesTextViewPr>
  <p:notesViewPr>
    <p:cSldViewPr snapToGrid="0">
      <p:cViewPr varScale="1">
        <p:scale>
          <a:sx n="87" d="100"/>
          <a:sy n="87" d="100"/>
        </p:scale>
        <p:origin x="3840"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EA3EFC9-026D-479C-99BC-91E2CC7554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3C5BB7-2E6C-47BC-A2C3-E75B04F1966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667F8E6-6991-43F6-BF87-D3029198A34E}" type="datetimeFigureOut">
              <a:rPr lang="en-US" smtClean="0"/>
              <a:t>5/16/19</a:t>
            </a:fld>
            <a:endParaRPr lang="en-US"/>
          </a:p>
        </p:txBody>
      </p:sp>
      <p:sp>
        <p:nvSpPr>
          <p:cNvPr id="4" name="Footer Placeholder 3">
            <a:extLst>
              <a:ext uri="{FF2B5EF4-FFF2-40B4-BE49-F238E27FC236}">
                <a16:creationId xmlns:a16="http://schemas.microsoft.com/office/drawing/2014/main" id="{5C895CD5-7195-441B-9E69-2B248AABC16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FC7EEB30-47A1-4B69-B24F-F2D2ADDAA44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5C1B343-5332-4E0B-936E-B27CE9A9AAE7}" type="slidenum">
              <a:rPr lang="en-US" smtClean="0"/>
              <a:t>‹#›</a:t>
            </a:fld>
            <a:endParaRPr lang="en-US"/>
          </a:p>
        </p:txBody>
      </p:sp>
    </p:spTree>
    <p:extLst>
      <p:ext uri="{BB962C8B-B14F-4D97-AF65-F5344CB8AC3E}">
        <p14:creationId xmlns:p14="http://schemas.microsoft.com/office/powerpoint/2010/main" val="1328362320"/>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18-08-16T22:26:45.127"/>
    </inkml:context>
    <inkml:brush xml:id="br0">
      <inkml:brushProperty name="width" value="0.05" units="cm"/>
      <inkml:brushProperty name="height" value="0.05" units="cm"/>
    </inkml:brush>
  </inkml:definitions>
  <inkml:trace contextRef="#ctx0" brushRef="#br0">23 16 6949,'-5'-2'-33,"2"0"-84,1 0-87,1 1 54,-1 1-37,1-1-32,0 0-35,-1 0-345,0-1-241,-1-1-565,3 3 1268</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1A8C6D-18BC-B34F-B97B-209E288CBDE7}" type="datetimeFigureOut">
              <a:rPr lang="en-US" smtClean="0"/>
              <a:t>5/16/19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AD6069-6807-2342-A0E7-623EE9FC1AF6}" type="slidenum">
              <a:rPr lang="en-US" smtClean="0"/>
              <a:t>‹#›</a:t>
            </a:fld>
            <a:endParaRPr lang="en-US"/>
          </a:p>
        </p:txBody>
      </p:sp>
    </p:spTree>
    <p:extLst>
      <p:ext uri="{BB962C8B-B14F-4D97-AF65-F5344CB8AC3E}">
        <p14:creationId xmlns:p14="http://schemas.microsoft.com/office/powerpoint/2010/main" val="3380882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EBB34B-1EE1-7046-9BB4-E3528EEDFAE3}" type="slidenum">
              <a:rPr lang="en-US" smtClean="0"/>
              <a:t>3</a:t>
            </a:fld>
            <a:endParaRPr lang="en-US" dirty="0"/>
          </a:p>
        </p:txBody>
      </p:sp>
    </p:spTree>
    <p:extLst>
      <p:ext uri="{BB962C8B-B14F-4D97-AF65-F5344CB8AC3E}">
        <p14:creationId xmlns:p14="http://schemas.microsoft.com/office/powerpoint/2010/main" val="2655978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2EBB34B-1EE1-7046-9BB4-E3528EEDFAE3}" type="slidenum">
              <a:rPr lang="en-US" smtClean="0"/>
              <a:t>13</a:t>
            </a:fld>
            <a:endParaRPr lang="en-US" dirty="0"/>
          </a:p>
        </p:txBody>
      </p:sp>
    </p:spTree>
    <p:extLst>
      <p:ext uri="{BB962C8B-B14F-4D97-AF65-F5344CB8AC3E}">
        <p14:creationId xmlns:p14="http://schemas.microsoft.com/office/powerpoint/2010/main" val="3160986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0" dirty="0"/>
          </a:p>
        </p:txBody>
      </p:sp>
      <p:sp>
        <p:nvSpPr>
          <p:cNvPr id="4" name="Slide Number Placeholder 3"/>
          <p:cNvSpPr>
            <a:spLocks noGrp="1"/>
          </p:cNvSpPr>
          <p:nvPr>
            <p:ph type="sldNum" sz="quarter" idx="10"/>
          </p:nvPr>
        </p:nvSpPr>
        <p:spPr/>
        <p:txBody>
          <a:bodyPr/>
          <a:lstStyle/>
          <a:p>
            <a:fld id="{62EBB34B-1EE1-7046-9BB4-E3528EEDFAE3}" type="slidenum">
              <a:rPr lang="en-US" smtClean="0"/>
              <a:t>14</a:t>
            </a:fld>
            <a:endParaRPr lang="en-US" dirty="0"/>
          </a:p>
        </p:txBody>
      </p:sp>
    </p:spTree>
    <p:extLst>
      <p:ext uri="{BB962C8B-B14F-4D97-AF65-F5344CB8AC3E}">
        <p14:creationId xmlns:p14="http://schemas.microsoft.com/office/powerpoint/2010/main" val="1433210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2EBB34B-1EE1-7046-9BB4-E3528EEDFAE3}" type="slidenum">
              <a:rPr lang="en-US" smtClean="0"/>
              <a:t>15</a:t>
            </a:fld>
            <a:endParaRPr lang="en-US" dirty="0"/>
          </a:p>
        </p:txBody>
      </p:sp>
    </p:spTree>
    <p:extLst>
      <p:ext uri="{BB962C8B-B14F-4D97-AF65-F5344CB8AC3E}">
        <p14:creationId xmlns:p14="http://schemas.microsoft.com/office/powerpoint/2010/main" val="21728112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Verdana"/>
              <a:cs typeface="Verdana"/>
            </a:endParaRPr>
          </a:p>
        </p:txBody>
      </p:sp>
      <p:sp>
        <p:nvSpPr>
          <p:cNvPr id="4" name="Slide Number Placeholder 3"/>
          <p:cNvSpPr>
            <a:spLocks noGrp="1"/>
          </p:cNvSpPr>
          <p:nvPr>
            <p:ph type="sldNum" sz="quarter" idx="10"/>
          </p:nvPr>
        </p:nvSpPr>
        <p:spPr/>
        <p:txBody>
          <a:bodyPr/>
          <a:lstStyle/>
          <a:p>
            <a:fld id="{62EBB34B-1EE1-7046-9BB4-E3528EEDFAE3}" type="slidenum">
              <a:rPr lang="en-US" smtClean="0"/>
              <a:t>16</a:t>
            </a:fld>
            <a:endParaRPr lang="en-US" dirty="0"/>
          </a:p>
        </p:txBody>
      </p:sp>
    </p:spTree>
    <p:extLst>
      <p:ext uri="{BB962C8B-B14F-4D97-AF65-F5344CB8AC3E}">
        <p14:creationId xmlns:p14="http://schemas.microsoft.com/office/powerpoint/2010/main" val="2270543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2EBB34B-1EE1-7046-9BB4-E3528EEDFAE3}" type="slidenum">
              <a:rPr lang="en-US" smtClean="0"/>
              <a:pPr/>
              <a:t>17</a:t>
            </a:fld>
            <a:endParaRPr lang="en-US" dirty="0"/>
          </a:p>
        </p:txBody>
      </p:sp>
    </p:spTree>
    <p:extLst>
      <p:ext uri="{BB962C8B-B14F-4D97-AF65-F5344CB8AC3E}">
        <p14:creationId xmlns:p14="http://schemas.microsoft.com/office/powerpoint/2010/main" val="3363440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Verdana"/>
              <a:cs typeface="Verdana"/>
            </a:endParaRPr>
          </a:p>
        </p:txBody>
      </p:sp>
      <p:sp>
        <p:nvSpPr>
          <p:cNvPr id="4" name="Slide Number Placeholder 3"/>
          <p:cNvSpPr>
            <a:spLocks noGrp="1"/>
          </p:cNvSpPr>
          <p:nvPr>
            <p:ph type="sldNum" sz="quarter" idx="10"/>
          </p:nvPr>
        </p:nvSpPr>
        <p:spPr/>
        <p:txBody>
          <a:bodyPr/>
          <a:lstStyle/>
          <a:p>
            <a:fld id="{62EBB34B-1EE1-7046-9BB4-E3528EEDFAE3}" type="slidenum">
              <a:rPr lang="en-US" smtClean="0"/>
              <a:t>18</a:t>
            </a:fld>
            <a:endParaRPr lang="en-US" dirty="0"/>
          </a:p>
        </p:txBody>
      </p:sp>
    </p:spTree>
    <p:extLst>
      <p:ext uri="{BB962C8B-B14F-4D97-AF65-F5344CB8AC3E}">
        <p14:creationId xmlns:p14="http://schemas.microsoft.com/office/powerpoint/2010/main" val="42197471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10"/>
          </p:nvPr>
        </p:nvSpPr>
        <p:spPr/>
        <p:txBody>
          <a:bodyPr/>
          <a:lstStyle/>
          <a:p>
            <a:fld id="{62EBB34B-1EE1-7046-9BB4-E3528EEDFAE3}" type="slidenum">
              <a:rPr lang="en-US" smtClean="0"/>
              <a:t>19</a:t>
            </a:fld>
            <a:endParaRPr lang="en-US" dirty="0"/>
          </a:p>
        </p:txBody>
      </p:sp>
    </p:spTree>
    <p:extLst>
      <p:ext uri="{BB962C8B-B14F-4D97-AF65-F5344CB8AC3E}">
        <p14:creationId xmlns:p14="http://schemas.microsoft.com/office/powerpoint/2010/main" val="18742063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100" dirty="0">
              <a:cs typeface="Calibri"/>
            </a:endParaRPr>
          </a:p>
        </p:txBody>
      </p:sp>
      <p:sp>
        <p:nvSpPr>
          <p:cNvPr id="4" name="Slide Number Placeholder 3"/>
          <p:cNvSpPr>
            <a:spLocks noGrp="1"/>
          </p:cNvSpPr>
          <p:nvPr>
            <p:ph type="sldNum" sz="quarter" idx="10"/>
          </p:nvPr>
        </p:nvSpPr>
        <p:spPr/>
        <p:txBody>
          <a:bodyPr/>
          <a:lstStyle/>
          <a:p>
            <a:fld id="{62EBB34B-1EE1-7046-9BB4-E3528EEDFAE3}" type="slidenum">
              <a:rPr lang="en-US" smtClean="0"/>
              <a:t>20</a:t>
            </a:fld>
            <a:endParaRPr lang="en-US" dirty="0"/>
          </a:p>
        </p:txBody>
      </p:sp>
    </p:spTree>
    <p:extLst>
      <p:ext uri="{BB962C8B-B14F-4D97-AF65-F5344CB8AC3E}">
        <p14:creationId xmlns:p14="http://schemas.microsoft.com/office/powerpoint/2010/main" val="29254908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2EBB34B-1EE1-7046-9BB4-E3528EEDFAE3}" type="slidenum">
              <a:rPr lang="en-US" smtClean="0"/>
              <a:t>21</a:t>
            </a:fld>
            <a:endParaRPr lang="en-US" dirty="0"/>
          </a:p>
        </p:txBody>
      </p:sp>
    </p:spTree>
    <p:extLst>
      <p:ext uri="{BB962C8B-B14F-4D97-AF65-F5344CB8AC3E}">
        <p14:creationId xmlns:p14="http://schemas.microsoft.com/office/powerpoint/2010/main" val="19514541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latin typeface="Verdana" panose="020B0604030504040204" pitchFamily="34" charset="0"/>
                <a:ea typeface="Verdana" panose="020B0604030504040204" pitchFamily="34" charset="0"/>
              </a:rPr>
              <a:t>WHY ARE CHICKPEA PLANT PROTEINS SIGNIFICANT TO US? WHY A PLANT PROTEIN?</a:t>
            </a:r>
          </a:p>
          <a:p>
            <a:pPr>
              <a:lnSpc>
                <a:spcPct val="120000"/>
              </a:lnSpc>
            </a:pPr>
            <a:r>
              <a:rPr lang="en-US" sz="1200" dirty="0"/>
              <a:t>Chickpeas are an incredible source of plant protein. They provide nourishment in humans to ensure physical and cellular health/development. </a:t>
            </a:r>
          </a:p>
          <a:p>
            <a:pPr>
              <a:lnSpc>
                <a:spcPct val="120000"/>
              </a:lnSpc>
            </a:pPr>
            <a:endParaRPr lang="en-US" sz="1200" dirty="0"/>
          </a:p>
          <a:p>
            <a:pPr>
              <a:lnSpc>
                <a:spcPct val="120000"/>
              </a:lnSpc>
            </a:pPr>
            <a:r>
              <a:rPr lang="en-US" sz="1200" dirty="0"/>
              <a:t>Quality chickpeas are the next level of plant proteins, and are rich in fermentable fiber and phenolic compounds that help with gut junctions, mucosa and the microenvironment of your digestive tract!</a:t>
            </a:r>
          </a:p>
          <a:p>
            <a:pPr>
              <a:lnSpc>
                <a:spcPct val="120000"/>
              </a:lnSpc>
            </a:pPr>
            <a:endParaRPr lang="en-US" sz="1200" dirty="0"/>
          </a:p>
          <a:p>
            <a:pPr>
              <a:lnSpc>
                <a:spcPct val="120000"/>
              </a:lnSpc>
            </a:pPr>
            <a:r>
              <a:rPr lang="en-US" sz="1200" dirty="0"/>
              <a:t>This specifically formulated plant protein as a whole is the all-in-one protein that provides prebiotics that encourage healthy bacteria, physical health and cellular development — ultimately facilitating optimal mental wellness. </a:t>
            </a:r>
          </a:p>
          <a:p>
            <a:endParaRPr lang="en-US" dirty="0"/>
          </a:p>
        </p:txBody>
      </p:sp>
      <p:sp>
        <p:nvSpPr>
          <p:cNvPr id="4" name="Slide Number Placeholder 3"/>
          <p:cNvSpPr>
            <a:spLocks noGrp="1"/>
          </p:cNvSpPr>
          <p:nvPr>
            <p:ph type="sldNum" sz="quarter" idx="10"/>
          </p:nvPr>
        </p:nvSpPr>
        <p:spPr/>
        <p:txBody>
          <a:bodyPr/>
          <a:lstStyle/>
          <a:p>
            <a:fld id="{62EBB34B-1EE1-7046-9BB4-E3528EEDFAE3}" type="slidenum">
              <a:rPr lang="en-US" smtClean="0"/>
              <a:pPr/>
              <a:t>23</a:t>
            </a:fld>
            <a:endParaRPr lang="en-US" dirty="0"/>
          </a:p>
        </p:txBody>
      </p:sp>
    </p:spTree>
    <p:extLst>
      <p:ext uri="{BB962C8B-B14F-4D97-AF65-F5344CB8AC3E}">
        <p14:creationId xmlns:p14="http://schemas.microsoft.com/office/powerpoint/2010/main" val="36183296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100" dirty="0">
              <a:cs typeface="Calibri"/>
            </a:endParaRPr>
          </a:p>
        </p:txBody>
      </p:sp>
      <p:sp>
        <p:nvSpPr>
          <p:cNvPr id="4" name="Slide Number Placeholder 3"/>
          <p:cNvSpPr>
            <a:spLocks noGrp="1"/>
          </p:cNvSpPr>
          <p:nvPr>
            <p:ph type="sldNum" sz="quarter" idx="10"/>
          </p:nvPr>
        </p:nvSpPr>
        <p:spPr/>
        <p:txBody>
          <a:bodyPr/>
          <a:lstStyle/>
          <a:p>
            <a:fld id="{62EBB34B-1EE1-7046-9BB4-E3528EEDFAE3}" type="slidenum">
              <a:rPr lang="en-US" smtClean="0"/>
              <a:t>26</a:t>
            </a:fld>
            <a:endParaRPr lang="en-US" dirty="0"/>
          </a:p>
        </p:txBody>
      </p:sp>
    </p:spTree>
    <p:extLst>
      <p:ext uri="{BB962C8B-B14F-4D97-AF65-F5344CB8AC3E}">
        <p14:creationId xmlns:p14="http://schemas.microsoft.com/office/powerpoint/2010/main" val="35786051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100" dirty="0">
              <a:cs typeface="Calibri"/>
            </a:endParaRPr>
          </a:p>
        </p:txBody>
      </p:sp>
      <p:sp>
        <p:nvSpPr>
          <p:cNvPr id="4" name="Slide Number Placeholder 3"/>
          <p:cNvSpPr>
            <a:spLocks noGrp="1"/>
          </p:cNvSpPr>
          <p:nvPr>
            <p:ph type="sldNum" sz="quarter" idx="10"/>
          </p:nvPr>
        </p:nvSpPr>
        <p:spPr/>
        <p:txBody>
          <a:bodyPr/>
          <a:lstStyle/>
          <a:p>
            <a:fld id="{62EBB34B-1EE1-7046-9BB4-E3528EEDFAE3}" type="slidenum">
              <a:rPr lang="en-US" smtClean="0"/>
              <a:t>27</a:t>
            </a:fld>
            <a:endParaRPr lang="en-US" dirty="0"/>
          </a:p>
        </p:txBody>
      </p:sp>
    </p:spTree>
    <p:extLst>
      <p:ext uri="{BB962C8B-B14F-4D97-AF65-F5344CB8AC3E}">
        <p14:creationId xmlns:p14="http://schemas.microsoft.com/office/powerpoint/2010/main" val="33644479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2EBB34B-1EE1-7046-9BB4-E3528EEDFAE3}" type="slidenum">
              <a:rPr lang="en-US" smtClean="0"/>
              <a:pPr/>
              <a:t>28</a:t>
            </a:fld>
            <a:endParaRPr lang="en-US" dirty="0"/>
          </a:p>
        </p:txBody>
      </p:sp>
    </p:spTree>
    <p:extLst>
      <p:ext uri="{BB962C8B-B14F-4D97-AF65-F5344CB8AC3E}">
        <p14:creationId xmlns:p14="http://schemas.microsoft.com/office/powerpoint/2010/main" val="7260407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2EBB34B-1EE1-7046-9BB4-E3528EEDFAE3}" type="slidenum">
              <a:rPr lang="en-US" smtClean="0"/>
              <a:pPr/>
              <a:t>29</a:t>
            </a:fld>
            <a:endParaRPr lang="en-US" dirty="0"/>
          </a:p>
        </p:txBody>
      </p:sp>
    </p:spTree>
    <p:extLst>
      <p:ext uri="{BB962C8B-B14F-4D97-AF65-F5344CB8AC3E}">
        <p14:creationId xmlns:p14="http://schemas.microsoft.com/office/powerpoint/2010/main" val="15055849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3237">
              <a:defRPr/>
            </a:pPr>
            <a:r>
              <a:rPr lang="en-US" dirty="0"/>
              <a:t>Giacosa et al. The Effect of Ginger (Zingiber officinalis) and</a:t>
            </a:r>
            <a:br>
              <a:rPr lang="en-US" dirty="0"/>
            </a:br>
            <a:r>
              <a:rPr lang="en-US" dirty="0"/>
              <a:t>Artichoke (Cynara cardunculus) Extract Supplementation on Functional Dyspepsia: A Randomised, Double-Blind, and Placebo-Controlled Clinical Trial. Evidence-Based Complementary and Alternative Medicine Volume 2015, Article ID 915087 </a:t>
            </a:r>
            <a:endParaRPr lang="en-US" sz="1100" dirty="0"/>
          </a:p>
          <a:p>
            <a:pPr defTabSz="933237">
              <a:defRPr/>
            </a:pPr>
            <a:endParaRPr lang="en-US" sz="1100" dirty="0"/>
          </a:p>
          <a:p>
            <a:r>
              <a:rPr lang="en-US" sz="1100" dirty="0"/>
              <a:t>Lazzini et al. </a:t>
            </a:r>
            <a:r>
              <a:rPr lang="en-US" dirty="0"/>
              <a:t>The effect of ginger (Zingiber officinalis) and artichoke (Cynara cardunculus) extract supplementation on gastric motility: a pilot randomized study in healthy volunteers. European Review for Medical and Pharmacological Sciences </a:t>
            </a:r>
            <a:r>
              <a:rPr lang="cs-CZ" dirty="0"/>
              <a:t>2016; 20: 146-149 </a:t>
            </a:r>
            <a:endParaRPr lang="cs-CZ" sz="1100" dirty="0"/>
          </a:p>
          <a:p>
            <a:endParaRPr lang="en-US" dirty="0"/>
          </a:p>
          <a:p>
            <a:endParaRPr lang="en-US" dirty="0"/>
          </a:p>
        </p:txBody>
      </p:sp>
      <p:sp>
        <p:nvSpPr>
          <p:cNvPr id="4" name="Slide Number Placeholder 3"/>
          <p:cNvSpPr>
            <a:spLocks noGrp="1"/>
          </p:cNvSpPr>
          <p:nvPr>
            <p:ph type="sldNum" sz="quarter" idx="10"/>
          </p:nvPr>
        </p:nvSpPr>
        <p:spPr/>
        <p:txBody>
          <a:bodyPr/>
          <a:lstStyle/>
          <a:p>
            <a:fld id="{62EBB34B-1EE1-7046-9BB4-E3528EEDFAE3}" type="slidenum">
              <a:rPr lang="en-US" smtClean="0"/>
              <a:t>32</a:t>
            </a:fld>
            <a:endParaRPr lang="en-US" dirty="0"/>
          </a:p>
        </p:txBody>
      </p:sp>
    </p:spTree>
    <p:extLst>
      <p:ext uri="{BB962C8B-B14F-4D97-AF65-F5344CB8AC3E}">
        <p14:creationId xmlns:p14="http://schemas.microsoft.com/office/powerpoint/2010/main" val="33253165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2EBB34B-1EE1-7046-9BB4-E3528EEDFAE3}" type="slidenum">
              <a:rPr lang="en-US" smtClean="0"/>
              <a:t>33</a:t>
            </a:fld>
            <a:endParaRPr lang="en-US" dirty="0"/>
          </a:p>
        </p:txBody>
      </p:sp>
    </p:spTree>
    <p:extLst>
      <p:ext uri="{BB962C8B-B14F-4D97-AF65-F5344CB8AC3E}">
        <p14:creationId xmlns:p14="http://schemas.microsoft.com/office/powerpoint/2010/main" val="38239123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0340A-1E8D-475A-91F4-E4E992D9BC06}"/>
              </a:ext>
            </a:extLst>
          </p:cNvPr>
          <p:cNvSpPr>
            <a:spLocks noGrp="1"/>
          </p:cNvSpPr>
          <p:nvPr>
            <p:ph type="ctrTitle"/>
          </p:nvPr>
        </p:nvSpPr>
        <p:spPr>
          <a:xfrm>
            <a:off x="3826803" y="1122363"/>
            <a:ext cx="7560857"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FC031E7-3889-485A-86B7-59A3BB181634}"/>
              </a:ext>
            </a:extLst>
          </p:cNvPr>
          <p:cNvSpPr>
            <a:spLocks noGrp="1"/>
          </p:cNvSpPr>
          <p:nvPr>
            <p:ph type="subTitle" idx="1"/>
          </p:nvPr>
        </p:nvSpPr>
        <p:spPr>
          <a:xfrm>
            <a:off x="3826803" y="3602038"/>
            <a:ext cx="7560857"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7" name="Picture 6">
            <a:extLst>
              <a:ext uri="{FF2B5EF4-FFF2-40B4-BE49-F238E27FC236}">
                <a16:creationId xmlns:a16="http://schemas.microsoft.com/office/drawing/2014/main" id="{27658EFE-9601-4ED6-924A-2DD4CCE9F24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19311" y="2349023"/>
            <a:ext cx="4017522" cy="2409777"/>
          </a:xfrm>
          <a:prstGeom prst="rect">
            <a:avLst/>
          </a:prstGeom>
        </p:spPr>
      </p:pic>
      <p:cxnSp>
        <p:nvCxnSpPr>
          <p:cNvPr id="8" name="Straight Connector 7">
            <a:extLst>
              <a:ext uri="{FF2B5EF4-FFF2-40B4-BE49-F238E27FC236}">
                <a16:creationId xmlns:a16="http://schemas.microsoft.com/office/drawing/2014/main" id="{4DB2B375-A625-4841-9B60-75AB873727B3}"/>
              </a:ext>
            </a:extLst>
          </p:cNvPr>
          <p:cNvCxnSpPr>
            <a:cxnSpLocks/>
          </p:cNvCxnSpPr>
          <p:nvPr userDrawn="1"/>
        </p:nvCxnSpPr>
        <p:spPr>
          <a:xfrm>
            <a:off x="3346315" y="2850204"/>
            <a:ext cx="0" cy="1157592"/>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2225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89D12-5C4F-4DD3-9434-FD5CE573162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5A4A92-A1DE-464D-A1ED-C3C9A08FD4F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714651-BFC3-42E6-9A0D-7BBCBED71F7E}"/>
              </a:ext>
            </a:extLst>
          </p:cNvPr>
          <p:cNvSpPr>
            <a:spLocks noGrp="1"/>
          </p:cNvSpPr>
          <p:nvPr>
            <p:ph type="dt" sz="half" idx="10"/>
          </p:nvPr>
        </p:nvSpPr>
        <p:spPr/>
        <p:txBody>
          <a:bodyPr/>
          <a:lstStyle/>
          <a:p>
            <a:fld id="{6310E3E5-0F13-4CB7-9BBE-A49F2A05A824}" type="datetimeFigureOut">
              <a:rPr lang="en-US" smtClean="0"/>
              <a:t>5/16/19</a:t>
            </a:fld>
            <a:endParaRPr lang="en-US"/>
          </a:p>
        </p:txBody>
      </p:sp>
      <p:sp>
        <p:nvSpPr>
          <p:cNvPr id="5" name="Footer Placeholder 4">
            <a:extLst>
              <a:ext uri="{FF2B5EF4-FFF2-40B4-BE49-F238E27FC236}">
                <a16:creationId xmlns:a16="http://schemas.microsoft.com/office/drawing/2014/main" id="{37FA875C-F6B2-49CC-B04E-2F02C08700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5C376F-C85B-46B5-87A7-9B21895FA38F}"/>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2749397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89D12-5C4F-4DD3-9434-FD5CE573162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5A4A92-A1DE-464D-A1ED-C3C9A08FD4F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a:extLst>
              <a:ext uri="{FF2B5EF4-FFF2-40B4-BE49-F238E27FC236}">
                <a16:creationId xmlns:a16="http://schemas.microsoft.com/office/drawing/2014/main" id="{2A40868E-0BC1-4649-8968-4B34C7E1A87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850103" y="6123419"/>
            <a:ext cx="1552843" cy="931421"/>
          </a:xfrm>
          <a:prstGeom prst="rect">
            <a:avLst/>
          </a:prstGeom>
        </p:spPr>
      </p:pic>
      <p:sp>
        <p:nvSpPr>
          <p:cNvPr id="8" name="TextBox 7">
            <a:extLst>
              <a:ext uri="{FF2B5EF4-FFF2-40B4-BE49-F238E27FC236}">
                <a16:creationId xmlns:a16="http://schemas.microsoft.com/office/drawing/2014/main" id="{6FC477BC-22A0-4FBC-BE98-837A4969176D}"/>
              </a:ext>
            </a:extLst>
          </p:cNvPr>
          <p:cNvSpPr txBox="1"/>
          <p:nvPr userDrawn="1"/>
        </p:nvSpPr>
        <p:spPr>
          <a:xfrm>
            <a:off x="5402946" y="6433157"/>
            <a:ext cx="3429000" cy="261610"/>
          </a:xfrm>
          <a:prstGeom prst="rect">
            <a:avLst/>
          </a:prstGeom>
          <a:noFill/>
        </p:spPr>
        <p:txBody>
          <a:bodyPr wrap="square" rtlCol="0">
            <a:spAutoFit/>
          </a:bodyPr>
          <a:lstStyle/>
          <a:p>
            <a:r>
              <a:rPr lang="en-US" sz="1050" dirty="0">
                <a:solidFill>
                  <a:srgbClr val="3F2A56"/>
                </a:solidFill>
                <a:latin typeface="Aller" panose="020B0503030302020204" pitchFamily="34" charset="0"/>
              </a:rPr>
              <a:t>THE MENTAL WELLNESS COMPANY</a:t>
            </a:r>
          </a:p>
        </p:txBody>
      </p:sp>
      <p:cxnSp>
        <p:nvCxnSpPr>
          <p:cNvPr id="9" name="Straight Connector 8">
            <a:extLst>
              <a:ext uri="{FF2B5EF4-FFF2-40B4-BE49-F238E27FC236}">
                <a16:creationId xmlns:a16="http://schemas.microsoft.com/office/drawing/2014/main" id="{23BC555A-F53C-464F-9280-44FEDD7B06B5}"/>
              </a:ext>
            </a:extLst>
          </p:cNvPr>
          <p:cNvCxnSpPr>
            <a:cxnSpLocks/>
          </p:cNvCxnSpPr>
          <p:nvPr userDrawn="1"/>
        </p:nvCxnSpPr>
        <p:spPr>
          <a:xfrm>
            <a:off x="583660" y="365125"/>
            <a:ext cx="0" cy="1325563"/>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6757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EF097-B926-45AA-BD74-299EA67E0E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F69AA17-5744-4396-9226-4983AA86A23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575A775-7CB7-4ACC-B0E1-CD460D7048B3}"/>
              </a:ext>
            </a:extLst>
          </p:cNvPr>
          <p:cNvSpPr>
            <a:spLocks noGrp="1"/>
          </p:cNvSpPr>
          <p:nvPr>
            <p:ph type="dt" sz="half" idx="10"/>
          </p:nvPr>
        </p:nvSpPr>
        <p:spPr/>
        <p:txBody>
          <a:bodyPr/>
          <a:lstStyle/>
          <a:p>
            <a:fld id="{6310E3E5-0F13-4CB7-9BBE-A49F2A05A824}" type="datetimeFigureOut">
              <a:rPr lang="en-US" smtClean="0"/>
              <a:t>5/16/19</a:t>
            </a:fld>
            <a:endParaRPr lang="en-US"/>
          </a:p>
        </p:txBody>
      </p:sp>
      <p:sp>
        <p:nvSpPr>
          <p:cNvPr id="5" name="Footer Placeholder 4">
            <a:extLst>
              <a:ext uri="{FF2B5EF4-FFF2-40B4-BE49-F238E27FC236}">
                <a16:creationId xmlns:a16="http://schemas.microsoft.com/office/drawing/2014/main" id="{9AE1A344-73C2-48BD-86B2-E34271A2F0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F3D8F1-B6B3-42E3-BDDE-04A8FBD530B9}"/>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1319541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56551-5B51-40AD-AB53-1E1B5E5977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A85400-C60A-4DCE-93AB-2FFDF64FDA6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30B1DCE-6282-463C-9975-A4441816728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C73FA92-2807-4BF5-8BB9-CE0D22EEA41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850103" y="6123419"/>
            <a:ext cx="1552843" cy="931421"/>
          </a:xfrm>
          <a:prstGeom prst="rect">
            <a:avLst/>
          </a:prstGeom>
        </p:spPr>
      </p:pic>
      <p:sp>
        <p:nvSpPr>
          <p:cNvPr id="9" name="TextBox 8">
            <a:extLst>
              <a:ext uri="{FF2B5EF4-FFF2-40B4-BE49-F238E27FC236}">
                <a16:creationId xmlns:a16="http://schemas.microsoft.com/office/drawing/2014/main" id="{97AC0FD4-4BB7-486E-995C-F6F2AA987C28}"/>
              </a:ext>
            </a:extLst>
          </p:cNvPr>
          <p:cNvSpPr txBox="1"/>
          <p:nvPr userDrawn="1"/>
        </p:nvSpPr>
        <p:spPr>
          <a:xfrm>
            <a:off x="5402946" y="6433157"/>
            <a:ext cx="3429000" cy="261610"/>
          </a:xfrm>
          <a:prstGeom prst="rect">
            <a:avLst/>
          </a:prstGeom>
          <a:noFill/>
        </p:spPr>
        <p:txBody>
          <a:bodyPr wrap="square" rtlCol="0">
            <a:spAutoFit/>
          </a:bodyPr>
          <a:lstStyle/>
          <a:p>
            <a:r>
              <a:rPr lang="en-US" sz="1050" dirty="0">
                <a:solidFill>
                  <a:srgbClr val="3F2A56"/>
                </a:solidFill>
                <a:latin typeface="Aller" panose="020B0503030302020204" pitchFamily="34" charset="0"/>
              </a:rPr>
              <a:t>THE MENTAL WELLNESS COMPANY</a:t>
            </a:r>
          </a:p>
        </p:txBody>
      </p:sp>
    </p:spTree>
    <p:extLst>
      <p:ext uri="{BB962C8B-B14F-4D97-AF65-F5344CB8AC3E}">
        <p14:creationId xmlns:p14="http://schemas.microsoft.com/office/powerpoint/2010/main" val="3336059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56551-5B51-40AD-AB53-1E1B5E5977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A85400-C60A-4DCE-93AB-2FFDF64FDA6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30B1DCE-6282-463C-9975-A4441816728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C73FA92-2807-4BF5-8BB9-CE0D22EEA41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850103" y="6123419"/>
            <a:ext cx="1552843" cy="931421"/>
          </a:xfrm>
          <a:prstGeom prst="rect">
            <a:avLst/>
          </a:prstGeom>
        </p:spPr>
      </p:pic>
      <p:sp>
        <p:nvSpPr>
          <p:cNvPr id="9" name="TextBox 8">
            <a:extLst>
              <a:ext uri="{FF2B5EF4-FFF2-40B4-BE49-F238E27FC236}">
                <a16:creationId xmlns:a16="http://schemas.microsoft.com/office/drawing/2014/main" id="{97AC0FD4-4BB7-486E-995C-F6F2AA987C28}"/>
              </a:ext>
            </a:extLst>
          </p:cNvPr>
          <p:cNvSpPr txBox="1"/>
          <p:nvPr userDrawn="1"/>
        </p:nvSpPr>
        <p:spPr>
          <a:xfrm>
            <a:off x="5402946" y="6433157"/>
            <a:ext cx="3429000" cy="261610"/>
          </a:xfrm>
          <a:prstGeom prst="rect">
            <a:avLst/>
          </a:prstGeom>
          <a:noFill/>
        </p:spPr>
        <p:txBody>
          <a:bodyPr wrap="square" rtlCol="0">
            <a:spAutoFit/>
          </a:bodyPr>
          <a:lstStyle/>
          <a:p>
            <a:r>
              <a:rPr lang="en-US" sz="1050" dirty="0">
                <a:solidFill>
                  <a:srgbClr val="3F2A56"/>
                </a:solidFill>
                <a:latin typeface="Aller" panose="020B0503030302020204" pitchFamily="34" charset="0"/>
              </a:rPr>
              <a:t>THE MENTAL WELLNESS COMPANY</a:t>
            </a:r>
          </a:p>
        </p:txBody>
      </p:sp>
      <p:cxnSp>
        <p:nvCxnSpPr>
          <p:cNvPr id="7" name="Straight Connector 6">
            <a:extLst>
              <a:ext uri="{FF2B5EF4-FFF2-40B4-BE49-F238E27FC236}">
                <a16:creationId xmlns:a16="http://schemas.microsoft.com/office/drawing/2014/main" id="{5FAA0582-7024-4E27-A23F-0B40A35C634C}"/>
              </a:ext>
            </a:extLst>
          </p:cNvPr>
          <p:cNvCxnSpPr>
            <a:cxnSpLocks/>
          </p:cNvCxnSpPr>
          <p:nvPr userDrawn="1"/>
        </p:nvCxnSpPr>
        <p:spPr>
          <a:xfrm>
            <a:off x="583660" y="365125"/>
            <a:ext cx="0" cy="1325563"/>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5575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3773D-6FC4-4740-B1AB-199C364D5E0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CFC33D-1742-4F43-9A2E-006B435F1FA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FE47B54-C325-485C-B741-0224A45C37B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DC6C800-C9DB-426A-9B89-27100D20AA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50E00AC-571C-4921-9FD0-85CADEF7A22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16288AB-A434-402A-96D8-6753D6AC32B2}"/>
              </a:ext>
            </a:extLst>
          </p:cNvPr>
          <p:cNvSpPr>
            <a:spLocks noGrp="1"/>
          </p:cNvSpPr>
          <p:nvPr>
            <p:ph type="dt" sz="half" idx="10"/>
          </p:nvPr>
        </p:nvSpPr>
        <p:spPr/>
        <p:txBody>
          <a:bodyPr/>
          <a:lstStyle/>
          <a:p>
            <a:fld id="{6310E3E5-0F13-4CB7-9BBE-A49F2A05A824}" type="datetimeFigureOut">
              <a:rPr lang="en-US" smtClean="0"/>
              <a:t>5/16/19</a:t>
            </a:fld>
            <a:endParaRPr lang="en-US"/>
          </a:p>
        </p:txBody>
      </p:sp>
      <p:sp>
        <p:nvSpPr>
          <p:cNvPr id="8" name="Footer Placeholder 7">
            <a:extLst>
              <a:ext uri="{FF2B5EF4-FFF2-40B4-BE49-F238E27FC236}">
                <a16:creationId xmlns:a16="http://schemas.microsoft.com/office/drawing/2014/main" id="{A2833D90-D731-498A-916B-4D4FA3982A4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ECAC268-8CED-4A52-9A57-3048348756FD}"/>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3716440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05574-2BA1-425F-A8AF-3A722223DC0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84F64E6-50E3-4061-948C-4DFB506B1818}"/>
              </a:ext>
            </a:extLst>
          </p:cNvPr>
          <p:cNvSpPr>
            <a:spLocks noGrp="1"/>
          </p:cNvSpPr>
          <p:nvPr>
            <p:ph type="dt" sz="half" idx="10"/>
          </p:nvPr>
        </p:nvSpPr>
        <p:spPr/>
        <p:txBody>
          <a:bodyPr/>
          <a:lstStyle/>
          <a:p>
            <a:fld id="{6310E3E5-0F13-4CB7-9BBE-A49F2A05A824}" type="datetimeFigureOut">
              <a:rPr lang="en-US" smtClean="0"/>
              <a:t>5/16/19</a:t>
            </a:fld>
            <a:endParaRPr lang="en-US"/>
          </a:p>
        </p:txBody>
      </p:sp>
      <p:sp>
        <p:nvSpPr>
          <p:cNvPr id="4" name="Footer Placeholder 3">
            <a:extLst>
              <a:ext uri="{FF2B5EF4-FFF2-40B4-BE49-F238E27FC236}">
                <a16:creationId xmlns:a16="http://schemas.microsoft.com/office/drawing/2014/main" id="{E0DFAC6B-E992-4694-A503-3AB9EE72668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5E8AC6-F162-41B5-8091-8188B762A8A7}"/>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1623514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030F9F-474D-4FDB-B0F5-24494DE3DCBB}"/>
              </a:ext>
            </a:extLst>
          </p:cNvPr>
          <p:cNvSpPr>
            <a:spLocks noGrp="1"/>
          </p:cNvSpPr>
          <p:nvPr>
            <p:ph type="dt" sz="half" idx="10"/>
          </p:nvPr>
        </p:nvSpPr>
        <p:spPr/>
        <p:txBody>
          <a:bodyPr/>
          <a:lstStyle/>
          <a:p>
            <a:fld id="{6310E3E5-0F13-4CB7-9BBE-A49F2A05A824}" type="datetimeFigureOut">
              <a:rPr lang="en-US" smtClean="0"/>
              <a:t>5/16/19</a:t>
            </a:fld>
            <a:endParaRPr lang="en-US"/>
          </a:p>
        </p:txBody>
      </p:sp>
      <p:sp>
        <p:nvSpPr>
          <p:cNvPr id="3" name="Footer Placeholder 2">
            <a:extLst>
              <a:ext uri="{FF2B5EF4-FFF2-40B4-BE49-F238E27FC236}">
                <a16:creationId xmlns:a16="http://schemas.microsoft.com/office/drawing/2014/main" id="{3B806669-8C94-4B4C-970C-B185084A5FA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3520BAF-8204-47E0-A083-8401D1C87F9B}"/>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6233755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4F3C7-62F4-43E4-BAEE-6EEEE2BDC0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B91AB4-3489-4B5C-887F-9107A4C8C2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9BD9327-F824-4D87-9D30-E13A1E7714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6E1933D-8927-4DBB-8CF7-FD63B18FC58C}"/>
              </a:ext>
            </a:extLst>
          </p:cNvPr>
          <p:cNvSpPr>
            <a:spLocks noGrp="1"/>
          </p:cNvSpPr>
          <p:nvPr>
            <p:ph type="dt" sz="half" idx="10"/>
          </p:nvPr>
        </p:nvSpPr>
        <p:spPr/>
        <p:txBody>
          <a:bodyPr/>
          <a:lstStyle/>
          <a:p>
            <a:fld id="{6310E3E5-0F13-4CB7-9BBE-A49F2A05A824}" type="datetimeFigureOut">
              <a:rPr lang="en-US" smtClean="0"/>
              <a:t>5/16/19</a:t>
            </a:fld>
            <a:endParaRPr lang="en-US"/>
          </a:p>
        </p:txBody>
      </p:sp>
      <p:sp>
        <p:nvSpPr>
          <p:cNvPr id="6" name="Footer Placeholder 5">
            <a:extLst>
              <a:ext uri="{FF2B5EF4-FFF2-40B4-BE49-F238E27FC236}">
                <a16:creationId xmlns:a16="http://schemas.microsoft.com/office/drawing/2014/main" id="{C5239578-22DA-4F9B-A8CC-94EA6A2FCA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73FBD4-A0B3-4A2B-B9AE-C3A5364D96AB}"/>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1898210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8C834-AD18-4C7F-8252-78862353FD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F9AB808-44BF-4CB1-9876-D238ECBF01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A416A5-DE8D-40EF-B446-44797047A2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106BC45-70B4-48B7-B9CA-53B354760C7B}"/>
              </a:ext>
            </a:extLst>
          </p:cNvPr>
          <p:cNvSpPr>
            <a:spLocks noGrp="1"/>
          </p:cNvSpPr>
          <p:nvPr>
            <p:ph type="dt" sz="half" idx="10"/>
          </p:nvPr>
        </p:nvSpPr>
        <p:spPr/>
        <p:txBody>
          <a:bodyPr/>
          <a:lstStyle/>
          <a:p>
            <a:fld id="{6310E3E5-0F13-4CB7-9BBE-A49F2A05A824}" type="datetimeFigureOut">
              <a:rPr lang="en-US" smtClean="0"/>
              <a:t>5/16/19</a:t>
            </a:fld>
            <a:endParaRPr lang="en-US"/>
          </a:p>
        </p:txBody>
      </p:sp>
      <p:sp>
        <p:nvSpPr>
          <p:cNvPr id="6" name="Footer Placeholder 5">
            <a:extLst>
              <a:ext uri="{FF2B5EF4-FFF2-40B4-BE49-F238E27FC236}">
                <a16:creationId xmlns:a16="http://schemas.microsoft.com/office/drawing/2014/main" id="{6A03F853-19F3-42EF-9CC6-815E87AC58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58BC7D-D33E-436D-811B-184FA75038B0}"/>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37394871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9D113-2561-4E4C-B1F0-D034F551183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E7C9439-D9E0-4904-BC40-996416222B1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5E639D-B9CD-4402-B083-737D2D0589E7}"/>
              </a:ext>
            </a:extLst>
          </p:cNvPr>
          <p:cNvSpPr>
            <a:spLocks noGrp="1"/>
          </p:cNvSpPr>
          <p:nvPr>
            <p:ph type="dt" sz="half" idx="10"/>
          </p:nvPr>
        </p:nvSpPr>
        <p:spPr/>
        <p:txBody>
          <a:bodyPr/>
          <a:lstStyle/>
          <a:p>
            <a:fld id="{6310E3E5-0F13-4CB7-9BBE-A49F2A05A824}" type="datetimeFigureOut">
              <a:rPr lang="en-US" smtClean="0"/>
              <a:t>5/16/19</a:t>
            </a:fld>
            <a:endParaRPr lang="en-US"/>
          </a:p>
        </p:txBody>
      </p:sp>
      <p:sp>
        <p:nvSpPr>
          <p:cNvPr id="5" name="Footer Placeholder 4">
            <a:extLst>
              <a:ext uri="{FF2B5EF4-FFF2-40B4-BE49-F238E27FC236}">
                <a16:creationId xmlns:a16="http://schemas.microsoft.com/office/drawing/2014/main" id="{8E650B76-B516-4118-A7AD-FC1C7E39F3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939E71-A350-4513-A36A-19F2BB7CCBB1}"/>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30557342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E84219-33D8-438B-B6EC-C8A093B8F12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3A8F0E3-E9DF-466F-9D9B-E7BAB8D7B6F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91A7A44-BF04-4DB6-AA2D-2FB844B9A50D}"/>
              </a:ext>
            </a:extLst>
          </p:cNvPr>
          <p:cNvSpPr>
            <a:spLocks noGrp="1"/>
          </p:cNvSpPr>
          <p:nvPr>
            <p:ph type="dt" sz="half" idx="10"/>
          </p:nvPr>
        </p:nvSpPr>
        <p:spPr/>
        <p:txBody>
          <a:bodyPr/>
          <a:lstStyle/>
          <a:p>
            <a:fld id="{6310E3E5-0F13-4CB7-9BBE-A49F2A05A824}" type="datetimeFigureOut">
              <a:rPr lang="en-US" smtClean="0"/>
              <a:t>5/16/19</a:t>
            </a:fld>
            <a:endParaRPr lang="en-US"/>
          </a:p>
        </p:txBody>
      </p:sp>
      <p:sp>
        <p:nvSpPr>
          <p:cNvPr id="5" name="Footer Placeholder 4">
            <a:extLst>
              <a:ext uri="{FF2B5EF4-FFF2-40B4-BE49-F238E27FC236}">
                <a16:creationId xmlns:a16="http://schemas.microsoft.com/office/drawing/2014/main" id="{766E7F60-B7F9-42AF-9806-82991203EE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D17F45-D838-47CD-BED4-EAD3B5EF57F8}"/>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2043126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9D0AEF-AC61-44BE-B018-77FD962BCD53}"/>
              </a:ext>
            </a:extLst>
          </p:cNvPr>
          <p:cNvPicPr>
            <a:picLocks noChangeAspect="1"/>
          </p:cNvPicPr>
          <p:nvPr userDrawn="1"/>
        </p:nvPicPr>
        <p:blipFill rotWithShape="1">
          <a:blip r:embed="rId2"/>
          <a:srcRect l="15452" t="23560" r="10373" b="37300"/>
          <a:stretch/>
        </p:blipFill>
        <p:spPr>
          <a:xfrm>
            <a:off x="4094396" y="6357725"/>
            <a:ext cx="1121115" cy="354831"/>
          </a:xfrm>
          <a:prstGeom prst="rect">
            <a:avLst/>
          </a:prstGeom>
        </p:spPr>
      </p:pic>
      <p:pic>
        <p:nvPicPr>
          <p:cNvPr id="6" name="Picture 5" descr="footer.png"/>
          <p:cNvPicPr>
            <a:picLocks noChangeAspect="1"/>
          </p:cNvPicPr>
          <p:nvPr userDrawn="1"/>
        </p:nvPicPr>
        <p:blipFill rotWithShape="1">
          <a:blip r:embed="rId3" cstate="print">
            <a:extLst>
              <a:ext uri="{28A0092B-C50C-407E-A947-70E740481C1C}">
                <a14:useLocalDpi xmlns:a14="http://schemas.microsoft.com/office/drawing/2010/main"/>
              </a:ext>
            </a:extLst>
          </a:blip>
          <a:srcRect l="28006"/>
          <a:stretch/>
        </p:blipFill>
        <p:spPr>
          <a:xfrm>
            <a:off x="5215511" y="6357726"/>
            <a:ext cx="2882094" cy="318964"/>
          </a:xfrm>
          <a:prstGeom prst="rect">
            <a:avLst/>
          </a:prstGeom>
        </p:spPr>
      </p:pic>
    </p:spTree>
    <p:extLst>
      <p:ext uri="{BB962C8B-B14F-4D97-AF65-F5344CB8AC3E}">
        <p14:creationId xmlns:p14="http://schemas.microsoft.com/office/powerpoint/2010/main" val="28493939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6" name="Title 1"/>
          <p:cNvSpPr>
            <a:spLocks noGrp="1"/>
          </p:cNvSpPr>
          <p:nvPr>
            <p:ph type="title"/>
          </p:nvPr>
        </p:nvSpPr>
        <p:spPr>
          <a:xfrm>
            <a:off x="838200" y="365125"/>
            <a:ext cx="10515600" cy="1325563"/>
          </a:xfrm>
        </p:spPr>
        <p:txBody>
          <a:bodyPr/>
          <a:lstStyle>
            <a:lvl1pPr>
              <a:defRPr>
                <a:solidFill>
                  <a:schemeClr val="tx1">
                    <a:lumMod val="75000"/>
                    <a:lumOff val="25000"/>
                  </a:schemeClr>
                </a:solidFill>
              </a:defRPr>
            </a:lvl1pPr>
          </a:lstStyle>
          <a:p>
            <a:r>
              <a:rPr lang="en-US"/>
              <a:t>Click to edit Master title style</a:t>
            </a:r>
          </a:p>
        </p:txBody>
      </p:sp>
      <p:cxnSp>
        <p:nvCxnSpPr>
          <p:cNvPr id="7" name="Straight Connector 6"/>
          <p:cNvCxnSpPr/>
          <p:nvPr userDrawn="1"/>
        </p:nvCxnSpPr>
        <p:spPr>
          <a:xfrm>
            <a:off x="583259" y="365125"/>
            <a:ext cx="0" cy="1325563"/>
          </a:xfrm>
          <a:prstGeom prst="line">
            <a:avLst/>
          </a:prstGeom>
          <a:ln w="38100" cmpd="sng">
            <a:solidFill>
              <a:srgbClr val="402B56"/>
            </a:solidFill>
          </a:ln>
        </p:spPr>
        <p:style>
          <a:lnRef idx="2">
            <a:schemeClr val="accent1"/>
          </a:lnRef>
          <a:fillRef idx="0">
            <a:schemeClr val="accent1"/>
          </a:fillRef>
          <a:effectRef idx="1">
            <a:schemeClr val="accent1"/>
          </a:effectRef>
          <a:fontRef idx="minor">
            <a:schemeClr val="tx1"/>
          </a:fontRef>
        </p:style>
      </p:cxnSp>
      <p:sp>
        <p:nvSpPr>
          <p:cNvPr id="8" name="Text Placeholder 6"/>
          <p:cNvSpPr>
            <a:spLocks noGrp="1"/>
          </p:cNvSpPr>
          <p:nvPr>
            <p:ph type="body" sz="quarter" idx="11"/>
          </p:nvPr>
        </p:nvSpPr>
        <p:spPr>
          <a:xfrm>
            <a:off x="838200" y="2003425"/>
            <a:ext cx="10515600" cy="2765425"/>
          </a:xfrm>
        </p:spPr>
        <p:txBody>
          <a:bodyPr/>
          <a:lstStyle/>
          <a:p>
            <a:pPr lvl="0"/>
            <a:r>
              <a:rPr lang="en-US"/>
              <a:t>Click to edit Master text styles</a:t>
            </a:r>
          </a:p>
          <a:p>
            <a:pPr lvl="1"/>
            <a:r>
              <a:rPr lang="en-US"/>
              <a:t>Second level</a:t>
            </a:r>
          </a:p>
          <a:p>
            <a:pPr lvl="2"/>
            <a:r>
              <a:rPr lang="en-US"/>
              <a:t>Third level</a:t>
            </a:r>
          </a:p>
        </p:txBody>
      </p:sp>
      <p:pic>
        <p:nvPicPr>
          <p:cNvPr id="14" name="Picture 13">
            <a:extLst>
              <a:ext uri="{FF2B5EF4-FFF2-40B4-BE49-F238E27FC236}">
                <a16:creationId xmlns:a16="http://schemas.microsoft.com/office/drawing/2014/main" id="{28B3C03B-62D6-4521-83C7-86876ADD773F}"/>
              </a:ext>
            </a:extLst>
          </p:cNvPr>
          <p:cNvPicPr>
            <a:picLocks noChangeAspect="1"/>
          </p:cNvPicPr>
          <p:nvPr userDrawn="1"/>
        </p:nvPicPr>
        <p:blipFill rotWithShape="1">
          <a:blip r:embed="rId2"/>
          <a:srcRect l="15452" t="23560" r="10373" b="37300"/>
          <a:stretch/>
        </p:blipFill>
        <p:spPr>
          <a:xfrm>
            <a:off x="4094396" y="6357725"/>
            <a:ext cx="1121115" cy="354831"/>
          </a:xfrm>
          <a:prstGeom prst="rect">
            <a:avLst/>
          </a:prstGeom>
        </p:spPr>
      </p:pic>
      <p:pic>
        <p:nvPicPr>
          <p:cNvPr id="15" name="Picture 14" descr="footer.png">
            <a:extLst>
              <a:ext uri="{FF2B5EF4-FFF2-40B4-BE49-F238E27FC236}">
                <a16:creationId xmlns:a16="http://schemas.microsoft.com/office/drawing/2014/main" id="{A71C7B26-170B-4959-9EEE-188633C02F0F}"/>
              </a:ext>
            </a:extLst>
          </p:cNvPr>
          <p:cNvPicPr>
            <a:picLocks noChangeAspect="1"/>
          </p:cNvPicPr>
          <p:nvPr userDrawn="1"/>
        </p:nvPicPr>
        <p:blipFill rotWithShape="1">
          <a:blip r:embed="rId3" cstate="print">
            <a:extLst>
              <a:ext uri="{28A0092B-C50C-407E-A947-70E740481C1C}">
                <a14:useLocalDpi xmlns:a14="http://schemas.microsoft.com/office/drawing/2010/main"/>
              </a:ext>
            </a:extLst>
          </a:blip>
          <a:srcRect l="28006"/>
          <a:stretch/>
        </p:blipFill>
        <p:spPr>
          <a:xfrm>
            <a:off x="5215511" y="6357726"/>
            <a:ext cx="2882094" cy="318964"/>
          </a:xfrm>
          <a:prstGeom prst="rect">
            <a:avLst/>
          </a:prstGeom>
        </p:spPr>
      </p:pic>
    </p:spTree>
    <p:extLst>
      <p:ext uri="{BB962C8B-B14F-4D97-AF65-F5344CB8AC3E}">
        <p14:creationId xmlns:p14="http://schemas.microsoft.com/office/powerpoint/2010/main" val="1270964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4B2FA7-8C85-4885-B3C9-ED8195FDAB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FCB5D20-B541-4EC9-8F8D-244AD04BAD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A36E872-6604-4D6A-8D54-48EB26BD04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10E3E5-0F13-4CB7-9BBE-A49F2A05A824}" type="datetimeFigureOut">
              <a:rPr lang="en-US" smtClean="0"/>
              <a:t>5/16/19</a:t>
            </a:fld>
            <a:endParaRPr lang="en-US"/>
          </a:p>
        </p:txBody>
      </p:sp>
      <p:sp>
        <p:nvSpPr>
          <p:cNvPr id="5" name="Footer Placeholder 4">
            <a:extLst>
              <a:ext uri="{FF2B5EF4-FFF2-40B4-BE49-F238E27FC236}">
                <a16:creationId xmlns:a16="http://schemas.microsoft.com/office/drawing/2014/main" id="{720331E3-5830-45C2-9626-E81ED4E9BD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D79BB35-A038-432D-BB65-3A06FED314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23780C-A6CC-4C1D-AAAD-24CA262988E9}" type="slidenum">
              <a:rPr lang="en-US" smtClean="0"/>
              <a:t>‹#›</a:t>
            </a:fld>
            <a:endParaRPr lang="en-US"/>
          </a:p>
        </p:txBody>
      </p:sp>
    </p:spTree>
    <p:extLst>
      <p:ext uri="{BB962C8B-B14F-4D97-AF65-F5344CB8AC3E}">
        <p14:creationId xmlns:p14="http://schemas.microsoft.com/office/powerpoint/2010/main" val="7401349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1" r:id="rId3"/>
    <p:sldLayoutId id="2147483651" r:id="rId4"/>
    <p:sldLayoutId id="2147483652" r:id="rId5"/>
    <p:sldLayoutId id="2147483660" r:id="rId6"/>
    <p:sldLayoutId id="2147483653" r:id="rId7"/>
    <p:sldLayoutId id="2147483654" r:id="rId8"/>
    <p:sldLayoutId id="2147483655" r:id="rId9"/>
    <p:sldLayoutId id="2147483656" r:id="rId10"/>
    <p:sldLayoutId id="2147483657" r:id="rId11"/>
    <p:sldLayoutId id="2147483658" r:id="rId12"/>
    <p:sldLayoutId id="2147483659"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4.xml"/><Relationship Id="rId1" Type="http://schemas.openxmlformats.org/officeDocument/2006/relationships/slideLayout" Target="../slideLayouts/slideLayout15.xml"/><Relationship Id="rId5" Type="http://schemas.openxmlformats.org/officeDocument/2006/relationships/image" Target="../media/image14.jpg"/><Relationship Id="rId4" Type="http://schemas.openxmlformats.org/officeDocument/2006/relationships/image" Target="../media/image13.jpg"/></Relationships>
</file>

<file path=ppt/slides/_rels/slide16.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png"/></Relationships>
</file>

<file path=ppt/slides/_rels/slide17.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image" Target="../media/image23.png"/><Relationship Id="rId5" Type="http://schemas.openxmlformats.org/officeDocument/2006/relationships/image" Target="../media/image150.png"/><Relationship Id="rId4" Type="http://schemas.openxmlformats.org/officeDocument/2006/relationships/customXml" Target="../ink/ink1.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image" Target="../media/image28.png"/><Relationship Id="rId5" Type="http://schemas.openxmlformats.org/officeDocument/2006/relationships/image" Target="../media/image32.png"/><Relationship Id="rId4" Type="http://schemas.openxmlformats.org/officeDocument/2006/relationships/image" Target="../media/image31.png"/></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34.jpeg"/></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14.xml"/><Relationship Id="rId6" Type="http://schemas.openxmlformats.org/officeDocument/2006/relationships/image" Target="../media/image43.svg"/><Relationship Id="rId5" Type="http://schemas.openxmlformats.org/officeDocument/2006/relationships/image" Target="../media/image26.png"/><Relationship Id="rId4" Type="http://schemas.openxmlformats.org/officeDocument/2006/relationships/image" Target="../media/image42.png"/></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14.xml"/><Relationship Id="rId6" Type="http://schemas.openxmlformats.org/officeDocument/2006/relationships/image" Target="../media/image43.svg"/><Relationship Id="rId5" Type="http://schemas.openxmlformats.org/officeDocument/2006/relationships/image" Target="../media/image26.png"/><Relationship Id="rId4" Type="http://schemas.openxmlformats.org/officeDocument/2006/relationships/image" Target="../media/image45.png"/></Relationships>
</file>

<file path=ppt/slides/_rels/slide3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14.xml"/><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png"/></Relationships>
</file>

<file path=ppt/slides/_rels/slide3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2.png"/><Relationship Id="rId7" Type="http://schemas.openxmlformats.org/officeDocument/2006/relationships/image" Target="../media/image56.svg"/><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14.xml"/><Relationship Id="rId5" Type="http://schemas.openxmlformats.org/officeDocument/2006/relationships/image" Target="../media/image23.png"/><Relationship Id="rId4" Type="http://schemas.openxmlformats.org/officeDocument/2006/relationships/image" Target="../media/image22.png"/></Relationships>
</file>

<file path=ppt/slides/_rels/slide34.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12105-4441-4406-849B-1692138A7955}"/>
              </a:ext>
            </a:extLst>
          </p:cNvPr>
          <p:cNvSpPr>
            <a:spLocks noGrp="1"/>
          </p:cNvSpPr>
          <p:nvPr>
            <p:ph type="ctrTitle"/>
          </p:nvPr>
        </p:nvSpPr>
        <p:spPr>
          <a:xfrm>
            <a:off x="2893671" y="933239"/>
            <a:ext cx="8493989" cy="1333922"/>
          </a:xfrm>
        </p:spPr>
        <p:txBody>
          <a:bodyPr>
            <a:normAutofit/>
          </a:bodyPr>
          <a:lstStyle/>
          <a:p>
            <a:r>
              <a:rPr lang="en-US" dirty="0"/>
              <a:t>What’s the “Best” Protein?</a:t>
            </a:r>
          </a:p>
        </p:txBody>
      </p:sp>
      <p:sp>
        <p:nvSpPr>
          <p:cNvPr id="3" name="Subtitle 2">
            <a:extLst>
              <a:ext uri="{FF2B5EF4-FFF2-40B4-BE49-F238E27FC236}">
                <a16:creationId xmlns:a16="http://schemas.microsoft.com/office/drawing/2014/main" id="{4BE6E589-29DC-4544-9C49-BB401D5AA4E9}"/>
              </a:ext>
            </a:extLst>
          </p:cNvPr>
          <p:cNvSpPr>
            <a:spLocks noGrp="1"/>
          </p:cNvSpPr>
          <p:nvPr>
            <p:ph type="subTitle" idx="1"/>
          </p:nvPr>
        </p:nvSpPr>
        <p:spPr>
          <a:xfrm>
            <a:off x="3360236" y="2375121"/>
            <a:ext cx="7560857" cy="1655762"/>
          </a:xfrm>
        </p:spPr>
        <p:txBody>
          <a:bodyPr/>
          <a:lstStyle/>
          <a:p>
            <a:r>
              <a:rPr lang="en-US" dirty="0"/>
              <a:t>Shawn Talbott, PhD</a:t>
            </a:r>
          </a:p>
        </p:txBody>
      </p:sp>
    </p:spTree>
    <p:extLst>
      <p:ext uri="{BB962C8B-B14F-4D97-AF65-F5344CB8AC3E}">
        <p14:creationId xmlns:p14="http://schemas.microsoft.com/office/powerpoint/2010/main" val="29408601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12105-4441-4406-849B-1692138A7955}"/>
              </a:ext>
            </a:extLst>
          </p:cNvPr>
          <p:cNvSpPr>
            <a:spLocks noGrp="1"/>
          </p:cNvSpPr>
          <p:nvPr>
            <p:ph type="ctrTitle"/>
          </p:nvPr>
        </p:nvSpPr>
        <p:spPr>
          <a:xfrm>
            <a:off x="2893671" y="933239"/>
            <a:ext cx="8493989" cy="1333922"/>
          </a:xfrm>
        </p:spPr>
        <p:txBody>
          <a:bodyPr>
            <a:normAutofit/>
          </a:bodyPr>
          <a:lstStyle/>
          <a:p>
            <a:r>
              <a:rPr lang="en-US" dirty="0"/>
              <a:t>What’s the “Best” Protein?</a:t>
            </a:r>
          </a:p>
        </p:txBody>
      </p:sp>
      <p:sp>
        <p:nvSpPr>
          <p:cNvPr id="3" name="Subtitle 2">
            <a:extLst>
              <a:ext uri="{FF2B5EF4-FFF2-40B4-BE49-F238E27FC236}">
                <a16:creationId xmlns:a16="http://schemas.microsoft.com/office/drawing/2014/main" id="{4BE6E589-29DC-4544-9C49-BB401D5AA4E9}"/>
              </a:ext>
            </a:extLst>
          </p:cNvPr>
          <p:cNvSpPr>
            <a:spLocks noGrp="1"/>
          </p:cNvSpPr>
          <p:nvPr>
            <p:ph type="subTitle" idx="1"/>
          </p:nvPr>
        </p:nvSpPr>
        <p:spPr>
          <a:xfrm>
            <a:off x="3360236" y="2375121"/>
            <a:ext cx="7560857" cy="1655762"/>
          </a:xfrm>
        </p:spPr>
        <p:txBody>
          <a:bodyPr/>
          <a:lstStyle/>
          <a:p>
            <a:r>
              <a:rPr lang="en-US" dirty="0"/>
              <a:t>Shawn Talbott, PhD</a:t>
            </a:r>
          </a:p>
        </p:txBody>
      </p:sp>
      <p:sp>
        <p:nvSpPr>
          <p:cNvPr id="4" name="TextBox 3">
            <a:extLst>
              <a:ext uri="{FF2B5EF4-FFF2-40B4-BE49-F238E27FC236}">
                <a16:creationId xmlns:a16="http://schemas.microsoft.com/office/drawing/2014/main" id="{86B11D82-77A0-1447-8608-57392B185C6B}"/>
              </a:ext>
            </a:extLst>
          </p:cNvPr>
          <p:cNvSpPr txBox="1"/>
          <p:nvPr/>
        </p:nvSpPr>
        <p:spPr>
          <a:xfrm>
            <a:off x="4637590" y="2887682"/>
            <a:ext cx="3569952" cy="3539430"/>
          </a:xfrm>
          <a:prstGeom prst="rect">
            <a:avLst/>
          </a:prstGeom>
          <a:noFill/>
        </p:spPr>
        <p:txBody>
          <a:bodyPr wrap="none" rtlCol="0">
            <a:spAutoFit/>
          </a:bodyPr>
          <a:lstStyle/>
          <a:p>
            <a:r>
              <a:rPr lang="en-US" sz="2800" dirty="0"/>
              <a:t>For what? Goals?</a:t>
            </a:r>
          </a:p>
          <a:p>
            <a:pPr marL="285750" indent="-285750">
              <a:buFont typeface="Arial" panose="020B0604020202020204" pitchFamily="34" charset="0"/>
              <a:buChar char="•"/>
            </a:pPr>
            <a:r>
              <a:rPr lang="en-US" sz="2800" dirty="0"/>
              <a:t>Weight loss?</a:t>
            </a:r>
          </a:p>
          <a:p>
            <a:pPr marL="285750" indent="-285750">
              <a:buFont typeface="Arial" panose="020B0604020202020204" pitchFamily="34" charset="0"/>
              <a:buChar char="•"/>
            </a:pPr>
            <a:r>
              <a:rPr lang="en-US" sz="2800" dirty="0"/>
              <a:t>Muscle gain?</a:t>
            </a:r>
          </a:p>
          <a:p>
            <a:pPr marL="285750" indent="-285750">
              <a:buFont typeface="Arial" panose="020B0604020202020204" pitchFamily="34" charset="0"/>
              <a:buChar char="•"/>
            </a:pPr>
            <a:r>
              <a:rPr lang="en-US" sz="2800" dirty="0"/>
              <a:t>Appetite control?</a:t>
            </a:r>
          </a:p>
          <a:p>
            <a:pPr marL="285750" indent="-285750">
              <a:buFont typeface="Arial" panose="020B0604020202020204" pitchFamily="34" charset="0"/>
              <a:buChar char="•"/>
            </a:pPr>
            <a:r>
              <a:rPr lang="en-US" sz="2800" dirty="0"/>
              <a:t>Blood sugar balance?</a:t>
            </a:r>
          </a:p>
          <a:p>
            <a:pPr marL="285750" indent="-285750">
              <a:buFont typeface="Arial" panose="020B0604020202020204" pitchFamily="34" charset="0"/>
              <a:buChar char="•"/>
            </a:pPr>
            <a:r>
              <a:rPr lang="en-US" sz="2800" dirty="0"/>
              <a:t>General nutrition?</a:t>
            </a:r>
          </a:p>
          <a:p>
            <a:pPr marL="285750" indent="-285750">
              <a:buFont typeface="Arial" panose="020B0604020202020204" pitchFamily="34" charset="0"/>
              <a:buChar char="•"/>
            </a:pPr>
            <a:r>
              <a:rPr lang="en-US" sz="2800" dirty="0"/>
              <a:t>Age?</a:t>
            </a:r>
          </a:p>
          <a:p>
            <a:pPr marL="285750" indent="-285750">
              <a:buFont typeface="Arial" panose="020B0604020202020204" pitchFamily="34" charset="0"/>
              <a:buChar char="•"/>
            </a:pPr>
            <a:r>
              <a:rPr lang="en-US" sz="2800" dirty="0"/>
              <a:t>Gender?</a:t>
            </a:r>
          </a:p>
        </p:txBody>
      </p:sp>
    </p:spTree>
    <p:extLst>
      <p:ext uri="{BB962C8B-B14F-4D97-AF65-F5344CB8AC3E}">
        <p14:creationId xmlns:p14="http://schemas.microsoft.com/office/powerpoint/2010/main" val="1343194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44"/>
          <p:cNvSpPr/>
          <p:nvPr/>
        </p:nvSpPr>
        <p:spPr>
          <a:xfrm>
            <a:off x="838200" y="3303548"/>
            <a:ext cx="10515600" cy="411238"/>
          </a:xfrm>
          <a:prstGeom prst="rect">
            <a:avLst/>
          </a:prstGeom>
          <a:gradFill>
            <a:gsLst>
              <a:gs pos="0">
                <a:srgbClr val="800000"/>
              </a:gs>
              <a:gs pos="21000">
                <a:srgbClr val="FF6600"/>
              </a:gs>
              <a:gs pos="35000">
                <a:srgbClr val="FFFF00"/>
              </a:gs>
              <a:gs pos="9000">
                <a:srgbClr val="FF0000"/>
              </a:gs>
              <a:gs pos="53000">
                <a:srgbClr val="008000"/>
              </a:gs>
              <a:gs pos="62000">
                <a:srgbClr val="0000FF"/>
              </a:gs>
              <a:gs pos="80000">
                <a:srgbClr val="000090"/>
              </a:gs>
              <a:gs pos="99000">
                <a:srgbClr val="660066"/>
              </a:gs>
            </a:gsLst>
            <a:lin ang="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TextBox 7"/>
          <p:cNvSpPr txBox="1"/>
          <p:nvPr/>
        </p:nvSpPr>
        <p:spPr>
          <a:xfrm>
            <a:off x="580571" y="3792529"/>
            <a:ext cx="3844776" cy="461665"/>
          </a:xfrm>
          <a:prstGeom prst="rect">
            <a:avLst/>
          </a:prstGeom>
          <a:noFill/>
        </p:spPr>
        <p:txBody>
          <a:bodyPr wrap="square" rtlCol="0">
            <a:spAutoFit/>
          </a:bodyPr>
          <a:lstStyle/>
          <a:p>
            <a:pPr algn="ctr"/>
            <a:r>
              <a:rPr lang="en-US" sz="2400" b="1" dirty="0">
                <a:solidFill>
                  <a:srgbClr val="3F2A56"/>
                </a:solidFill>
                <a:latin typeface="Verdana" panose="020B0604030504040204" pitchFamily="34" charset="0"/>
                <a:cs typeface="Verdana" panose="020B0604030504040204" pitchFamily="34" charset="0"/>
              </a:rPr>
              <a:t>DISEASE STATUS</a:t>
            </a:r>
          </a:p>
        </p:txBody>
      </p:sp>
      <p:sp>
        <p:nvSpPr>
          <p:cNvPr id="9" name="TextBox 8"/>
          <p:cNvSpPr txBox="1"/>
          <p:nvPr/>
        </p:nvSpPr>
        <p:spPr>
          <a:xfrm>
            <a:off x="4171347" y="3792529"/>
            <a:ext cx="3844776" cy="461665"/>
          </a:xfrm>
          <a:prstGeom prst="rect">
            <a:avLst/>
          </a:prstGeom>
          <a:noFill/>
        </p:spPr>
        <p:txBody>
          <a:bodyPr wrap="square" rtlCol="0">
            <a:spAutoFit/>
          </a:bodyPr>
          <a:lstStyle/>
          <a:p>
            <a:pPr algn="ctr"/>
            <a:r>
              <a:rPr lang="en-US" sz="2400" b="1" dirty="0">
                <a:solidFill>
                  <a:srgbClr val="3F2A56"/>
                </a:solidFill>
                <a:latin typeface="Verdana" panose="020B0604030504040204" pitchFamily="34" charset="0"/>
                <a:cs typeface="Verdana" panose="020B0604030504040204" pitchFamily="34" charset="0"/>
              </a:rPr>
              <a:t>“TYPICAL”</a:t>
            </a:r>
          </a:p>
        </p:txBody>
      </p:sp>
      <p:sp>
        <p:nvSpPr>
          <p:cNvPr id="11" name="TextBox 10"/>
          <p:cNvSpPr txBox="1"/>
          <p:nvPr/>
        </p:nvSpPr>
        <p:spPr>
          <a:xfrm>
            <a:off x="7802938" y="3792529"/>
            <a:ext cx="3844776" cy="461665"/>
          </a:xfrm>
          <a:prstGeom prst="rect">
            <a:avLst/>
          </a:prstGeom>
          <a:noFill/>
        </p:spPr>
        <p:txBody>
          <a:bodyPr wrap="square" rtlCol="0">
            <a:spAutoFit/>
          </a:bodyPr>
          <a:lstStyle/>
          <a:p>
            <a:pPr algn="ctr"/>
            <a:r>
              <a:rPr lang="en-US" sz="2400" b="1" dirty="0">
                <a:solidFill>
                  <a:srgbClr val="3F2A56"/>
                </a:solidFill>
                <a:latin typeface="Verdana" panose="020B0604030504040204" pitchFamily="34" charset="0"/>
                <a:cs typeface="Verdana" panose="020B0604030504040204" pitchFamily="34" charset="0"/>
              </a:rPr>
              <a:t>OPTIMIZED</a:t>
            </a:r>
          </a:p>
        </p:txBody>
      </p:sp>
      <p:sp>
        <p:nvSpPr>
          <p:cNvPr id="13" name="TextBox 12"/>
          <p:cNvSpPr txBox="1"/>
          <p:nvPr/>
        </p:nvSpPr>
        <p:spPr>
          <a:xfrm>
            <a:off x="1378857" y="4193719"/>
            <a:ext cx="1251857" cy="1200329"/>
          </a:xfrm>
          <a:prstGeom prst="rect">
            <a:avLst/>
          </a:prstGeom>
          <a:noFill/>
        </p:spPr>
        <p:txBody>
          <a:bodyPr wrap="square" rtlCol="0">
            <a:spAutoFit/>
          </a:bodyPr>
          <a:lstStyle/>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Depression</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Anxiety</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Diabetes</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Obesity</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Heart Disease</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Autoimmune</a:t>
            </a:r>
          </a:p>
        </p:txBody>
      </p:sp>
      <p:sp>
        <p:nvSpPr>
          <p:cNvPr id="15" name="TextBox 14"/>
          <p:cNvSpPr txBox="1"/>
          <p:nvPr/>
        </p:nvSpPr>
        <p:spPr>
          <a:xfrm>
            <a:off x="5159283" y="4193719"/>
            <a:ext cx="1061357" cy="1384995"/>
          </a:xfrm>
          <a:prstGeom prst="rect">
            <a:avLst/>
          </a:prstGeom>
          <a:noFill/>
        </p:spPr>
        <p:txBody>
          <a:bodyPr wrap="square" rtlCol="0">
            <a:spAutoFit/>
          </a:bodyPr>
          <a:lstStyle/>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Fatigue</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Tension</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Sad</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Brain Fog</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Headaches</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Acne</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Eczema</a:t>
            </a:r>
          </a:p>
        </p:txBody>
      </p:sp>
      <p:sp>
        <p:nvSpPr>
          <p:cNvPr id="16" name="TextBox 15"/>
          <p:cNvSpPr txBox="1"/>
          <p:nvPr/>
        </p:nvSpPr>
        <p:spPr>
          <a:xfrm>
            <a:off x="8816075" y="4193719"/>
            <a:ext cx="977027" cy="1200329"/>
          </a:xfrm>
          <a:prstGeom prst="rect">
            <a:avLst/>
          </a:prstGeom>
          <a:noFill/>
        </p:spPr>
        <p:txBody>
          <a:bodyPr wrap="square" rtlCol="0">
            <a:spAutoFit/>
          </a:bodyPr>
          <a:lstStyle/>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Energetic </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Calmness</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Happy</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Sharp</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Creative</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Clear Skin</a:t>
            </a:r>
          </a:p>
        </p:txBody>
      </p:sp>
      <p:sp>
        <p:nvSpPr>
          <p:cNvPr id="3" name="Rectangle 2"/>
          <p:cNvSpPr/>
          <p:nvPr/>
        </p:nvSpPr>
        <p:spPr>
          <a:xfrm>
            <a:off x="2530928" y="4193719"/>
            <a:ext cx="1188357" cy="1200329"/>
          </a:xfrm>
          <a:prstGeom prst="rect">
            <a:avLst/>
          </a:prstGeom>
        </p:spPr>
        <p:txBody>
          <a:bodyPr wrap="square">
            <a:spAutoFit/>
          </a:bodyPr>
          <a:lstStyle/>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Arthritis</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Fibromyalgia</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CFS</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Dementia</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ADD / ADHD</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Alzheimer’s</a:t>
            </a:r>
          </a:p>
        </p:txBody>
      </p:sp>
      <p:sp>
        <p:nvSpPr>
          <p:cNvPr id="12" name="Rectangle 11"/>
          <p:cNvSpPr/>
          <p:nvPr/>
        </p:nvSpPr>
        <p:spPr>
          <a:xfrm>
            <a:off x="6157139" y="4193719"/>
            <a:ext cx="1188357" cy="1200329"/>
          </a:xfrm>
          <a:prstGeom prst="rect">
            <a:avLst/>
          </a:prstGeom>
        </p:spPr>
        <p:txBody>
          <a:bodyPr wrap="square">
            <a:spAutoFit/>
          </a:bodyPr>
          <a:lstStyle/>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Congestion</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URTI’s</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Joint Pain</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Muscle Pain</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Bloated </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Chubby</a:t>
            </a:r>
          </a:p>
        </p:txBody>
      </p:sp>
      <p:sp>
        <p:nvSpPr>
          <p:cNvPr id="14" name="TextBox 13"/>
          <p:cNvSpPr txBox="1"/>
          <p:nvPr/>
        </p:nvSpPr>
        <p:spPr>
          <a:xfrm>
            <a:off x="9822666" y="4193719"/>
            <a:ext cx="1073933" cy="1015663"/>
          </a:xfrm>
          <a:prstGeom prst="rect">
            <a:avLst/>
          </a:prstGeom>
          <a:noFill/>
        </p:spPr>
        <p:txBody>
          <a:bodyPr wrap="square" rtlCol="0">
            <a:spAutoFit/>
          </a:bodyPr>
          <a:lstStyle/>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Rarely Sick</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Flexible</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Lean</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Strong</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Resilient</a:t>
            </a:r>
          </a:p>
        </p:txBody>
      </p:sp>
      <p:sp>
        <p:nvSpPr>
          <p:cNvPr id="18" name="TextBox 17"/>
          <p:cNvSpPr txBox="1"/>
          <p:nvPr/>
        </p:nvSpPr>
        <p:spPr>
          <a:xfrm>
            <a:off x="1059475" y="3263704"/>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1</a:t>
            </a:r>
          </a:p>
        </p:txBody>
      </p:sp>
      <p:sp>
        <p:nvSpPr>
          <p:cNvPr id="19" name="TextBox 18"/>
          <p:cNvSpPr txBox="1"/>
          <p:nvPr/>
        </p:nvSpPr>
        <p:spPr>
          <a:xfrm>
            <a:off x="912281" y="6123801"/>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RED</a:t>
            </a:r>
          </a:p>
        </p:txBody>
      </p:sp>
      <p:sp>
        <p:nvSpPr>
          <p:cNvPr id="20" name="TextBox 19"/>
          <p:cNvSpPr txBox="1"/>
          <p:nvPr/>
        </p:nvSpPr>
        <p:spPr>
          <a:xfrm>
            <a:off x="2474382" y="6123801"/>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ORANGE</a:t>
            </a:r>
          </a:p>
        </p:txBody>
      </p:sp>
      <p:sp>
        <p:nvSpPr>
          <p:cNvPr id="21" name="TextBox 20"/>
          <p:cNvSpPr txBox="1"/>
          <p:nvPr/>
        </p:nvSpPr>
        <p:spPr>
          <a:xfrm>
            <a:off x="4036483" y="6123801"/>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YELLOW</a:t>
            </a:r>
          </a:p>
        </p:txBody>
      </p:sp>
      <p:sp>
        <p:nvSpPr>
          <p:cNvPr id="22" name="TextBox 21"/>
          <p:cNvSpPr txBox="1"/>
          <p:nvPr/>
        </p:nvSpPr>
        <p:spPr>
          <a:xfrm>
            <a:off x="5588001" y="6123801"/>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GREEN</a:t>
            </a:r>
          </a:p>
        </p:txBody>
      </p:sp>
      <p:sp>
        <p:nvSpPr>
          <p:cNvPr id="23" name="TextBox 22"/>
          <p:cNvSpPr txBox="1"/>
          <p:nvPr/>
        </p:nvSpPr>
        <p:spPr>
          <a:xfrm>
            <a:off x="7171268" y="6123801"/>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BLUE</a:t>
            </a:r>
          </a:p>
        </p:txBody>
      </p:sp>
      <p:sp>
        <p:nvSpPr>
          <p:cNvPr id="24" name="TextBox 23"/>
          <p:cNvSpPr txBox="1"/>
          <p:nvPr/>
        </p:nvSpPr>
        <p:spPr>
          <a:xfrm>
            <a:off x="8722786" y="6123801"/>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INDIGO</a:t>
            </a:r>
          </a:p>
        </p:txBody>
      </p:sp>
      <p:sp>
        <p:nvSpPr>
          <p:cNvPr id="25" name="TextBox 24"/>
          <p:cNvSpPr txBox="1"/>
          <p:nvPr/>
        </p:nvSpPr>
        <p:spPr>
          <a:xfrm>
            <a:off x="10295467" y="6123801"/>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VIOLET</a:t>
            </a:r>
          </a:p>
        </p:txBody>
      </p:sp>
      <p:sp>
        <p:nvSpPr>
          <p:cNvPr id="26" name="Rectangle 25"/>
          <p:cNvSpPr/>
          <p:nvPr/>
        </p:nvSpPr>
        <p:spPr>
          <a:xfrm>
            <a:off x="838200" y="5646043"/>
            <a:ext cx="10515600" cy="411238"/>
          </a:xfrm>
          <a:prstGeom prst="rect">
            <a:avLst/>
          </a:prstGeom>
          <a:gradFill>
            <a:gsLst>
              <a:gs pos="0">
                <a:srgbClr val="800000"/>
              </a:gs>
              <a:gs pos="21000">
                <a:srgbClr val="FF6600"/>
              </a:gs>
              <a:gs pos="35000">
                <a:srgbClr val="FFFF00"/>
              </a:gs>
              <a:gs pos="9000">
                <a:srgbClr val="FF0000"/>
              </a:gs>
              <a:gs pos="53000">
                <a:srgbClr val="008000"/>
              </a:gs>
              <a:gs pos="62000">
                <a:srgbClr val="0000FF"/>
              </a:gs>
              <a:gs pos="80000">
                <a:srgbClr val="000090"/>
              </a:gs>
              <a:gs pos="99000">
                <a:srgbClr val="660066"/>
              </a:gs>
            </a:gsLst>
            <a:lin ang="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TextBox 26"/>
          <p:cNvSpPr txBox="1"/>
          <p:nvPr/>
        </p:nvSpPr>
        <p:spPr>
          <a:xfrm>
            <a:off x="2108325" y="3263704"/>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2</a:t>
            </a:r>
          </a:p>
        </p:txBody>
      </p:sp>
      <p:sp>
        <p:nvSpPr>
          <p:cNvPr id="28" name="TextBox 27"/>
          <p:cNvSpPr txBox="1"/>
          <p:nvPr/>
        </p:nvSpPr>
        <p:spPr>
          <a:xfrm>
            <a:off x="3157175" y="3263704"/>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3</a:t>
            </a:r>
          </a:p>
        </p:txBody>
      </p:sp>
      <p:sp>
        <p:nvSpPr>
          <p:cNvPr id="29" name="TextBox 28"/>
          <p:cNvSpPr txBox="1"/>
          <p:nvPr/>
        </p:nvSpPr>
        <p:spPr>
          <a:xfrm>
            <a:off x="4206025" y="3263704"/>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4</a:t>
            </a:r>
          </a:p>
        </p:txBody>
      </p:sp>
      <p:sp>
        <p:nvSpPr>
          <p:cNvPr id="30" name="TextBox 29"/>
          <p:cNvSpPr txBox="1"/>
          <p:nvPr/>
        </p:nvSpPr>
        <p:spPr>
          <a:xfrm>
            <a:off x="5254875" y="3263704"/>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5</a:t>
            </a:r>
          </a:p>
        </p:txBody>
      </p:sp>
      <p:sp>
        <p:nvSpPr>
          <p:cNvPr id="31" name="TextBox 30"/>
          <p:cNvSpPr txBox="1"/>
          <p:nvPr/>
        </p:nvSpPr>
        <p:spPr>
          <a:xfrm>
            <a:off x="6303725" y="3263704"/>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6</a:t>
            </a:r>
          </a:p>
        </p:txBody>
      </p:sp>
      <p:sp>
        <p:nvSpPr>
          <p:cNvPr id="32" name="TextBox 31"/>
          <p:cNvSpPr txBox="1"/>
          <p:nvPr/>
        </p:nvSpPr>
        <p:spPr>
          <a:xfrm>
            <a:off x="7352575" y="3263704"/>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7</a:t>
            </a:r>
          </a:p>
        </p:txBody>
      </p:sp>
      <p:sp>
        <p:nvSpPr>
          <p:cNvPr id="33" name="TextBox 32"/>
          <p:cNvSpPr txBox="1"/>
          <p:nvPr/>
        </p:nvSpPr>
        <p:spPr>
          <a:xfrm>
            <a:off x="8401425" y="3263704"/>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8</a:t>
            </a:r>
          </a:p>
        </p:txBody>
      </p:sp>
      <p:sp>
        <p:nvSpPr>
          <p:cNvPr id="34" name="TextBox 33"/>
          <p:cNvSpPr txBox="1"/>
          <p:nvPr/>
        </p:nvSpPr>
        <p:spPr>
          <a:xfrm>
            <a:off x="9450275" y="3263704"/>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9</a:t>
            </a:r>
          </a:p>
        </p:txBody>
      </p:sp>
      <p:sp>
        <p:nvSpPr>
          <p:cNvPr id="35" name="TextBox 34"/>
          <p:cNvSpPr txBox="1"/>
          <p:nvPr/>
        </p:nvSpPr>
        <p:spPr>
          <a:xfrm>
            <a:off x="10499126" y="3263704"/>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10</a:t>
            </a:r>
          </a:p>
        </p:txBody>
      </p:sp>
      <p:sp>
        <p:nvSpPr>
          <p:cNvPr id="36" name="Title 1"/>
          <p:cNvSpPr>
            <a:spLocks noGrp="1"/>
          </p:cNvSpPr>
          <p:nvPr>
            <p:ph type="title"/>
          </p:nvPr>
        </p:nvSpPr>
        <p:spPr>
          <a:xfrm>
            <a:off x="838200" y="503237"/>
            <a:ext cx="10515600" cy="1325563"/>
          </a:xfrm>
        </p:spPr>
        <p:txBody>
          <a:bodyPr>
            <a:noAutofit/>
          </a:bodyPr>
          <a:lstStyle/>
          <a:p>
            <a:r>
              <a:rPr lang="en-US" sz="2800" b="0" dirty="0">
                <a:solidFill>
                  <a:srgbClr val="822E7F"/>
                </a:solidFill>
                <a:ea typeface="Verdana" panose="020B0604030504040204" pitchFamily="34" charset="0"/>
              </a:rPr>
              <a:t>THE THREE THINGS YOU SHOULD KNOW ABOUT</a:t>
            </a:r>
            <a:br>
              <a:rPr lang="en-US" dirty="0">
                <a:solidFill>
                  <a:srgbClr val="402B56"/>
                </a:solidFill>
              </a:rPr>
            </a:br>
            <a:r>
              <a:rPr lang="en-US" dirty="0">
                <a:solidFill>
                  <a:srgbClr val="402B56"/>
                </a:solidFill>
              </a:rPr>
              <a:t>MENTAL WELLNESS</a:t>
            </a:r>
            <a:br>
              <a:rPr lang="en-US" dirty="0">
                <a:solidFill>
                  <a:srgbClr val="402B56"/>
                </a:solidFill>
              </a:rPr>
            </a:br>
            <a:endParaRPr lang="en-US" sz="2400" dirty="0">
              <a:solidFill>
                <a:srgbClr val="822E7F"/>
              </a:solidFill>
            </a:endParaRPr>
          </a:p>
        </p:txBody>
      </p:sp>
      <p:sp>
        <p:nvSpPr>
          <p:cNvPr id="37" name="Text Placeholder 2"/>
          <p:cNvSpPr>
            <a:spLocks noGrp="1"/>
          </p:cNvSpPr>
          <p:nvPr>
            <p:ph type="body" sz="quarter" idx="4294967295"/>
          </p:nvPr>
        </p:nvSpPr>
        <p:spPr>
          <a:xfrm>
            <a:off x="974002" y="1700814"/>
            <a:ext cx="11370398" cy="1111996"/>
          </a:xfrm>
          <a:prstGeom prst="rect">
            <a:avLst/>
          </a:prstGeom>
        </p:spPr>
        <p:txBody>
          <a:bodyPr>
            <a:noAutofit/>
          </a:bodyPr>
          <a:lstStyle/>
          <a:p>
            <a:pPr>
              <a:buFont typeface="+mj-lt"/>
              <a:buAutoNum type="arabicPeriod"/>
            </a:pPr>
            <a:r>
              <a:rPr lang="en-US" sz="1800" dirty="0">
                <a:solidFill>
                  <a:srgbClr val="4A3B6B"/>
                </a:solidFill>
                <a:ea typeface="Verdana" panose="020B0604030504040204" pitchFamily="34" charset="0"/>
              </a:rPr>
              <a:t>How you feel is not just in your head </a:t>
            </a:r>
            <a:r>
              <a:rPr lang="en-US" sz="1800" dirty="0">
                <a:solidFill>
                  <a:srgbClr val="4A3B6B"/>
                </a:solidFill>
                <a:ea typeface="Verdana" panose="020B0604030504040204" pitchFamily="34" charset="0"/>
                <a:cs typeface="Aller Light"/>
              </a:rPr>
              <a:t>—</a:t>
            </a:r>
            <a:r>
              <a:rPr lang="en-US" sz="1800" dirty="0">
                <a:solidFill>
                  <a:srgbClr val="4A3B6B"/>
                </a:solidFill>
                <a:ea typeface="Verdana" panose="020B0604030504040204" pitchFamily="34" charset="0"/>
              </a:rPr>
              <a:t> it’s also in your gut.</a:t>
            </a:r>
          </a:p>
          <a:p>
            <a:pPr>
              <a:buFont typeface="+mj-lt"/>
              <a:buAutoNum type="arabicPeriod"/>
            </a:pPr>
            <a:r>
              <a:rPr lang="en-US" sz="1800" dirty="0">
                <a:solidFill>
                  <a:srgbClr val="4A3B6B"/>
                </a:solidFill>
                <a:ea typeface="Verdana" panose="020B0604030504040204" pitchFamily="34" charset="0"/>
              </a:rPr>
              <a:t>Our “second brain” includes the microbiome and plays a major role in mental wellness.</a:t>
            </a:r>
          </a:p>
          <a:p>
            <a:pPr>
              <a:buFont typeface="+mj-lt"/>
              <a:buAutoNum type="arabicPeriod"/>
            </a:pPr>
            <a:r>
              <a:rPr lang="en-US" sz="1800" dirty="0">
                <a:solidFill>
                  <a:srgbClr val="4A3B6B"/>
                </a:solidFill>
                <a:ea typeface="Verdana" panose="020B0604030504040204" pitchFamily="34" charset="0"/>
              </a:rPr>
              <a:t>You can now DO something NATURALLY to improve your mental wellness. </a:t>
            </a:r>
          </a:p>
        </p:txBody>
      </p:sp>
      <p:sp>
        <p:nvSpPr>
          <p:cNvPr id="38" name="TextBox 37"/>
          <p:cNvSpPr txBox="1"/>
          <p:nvPr/>
        </p:nvSpPr>
        <p:spPr>
          <a:xfrm>
            <a:off x="838200" y="2997288"/>
            <a:ext cx="10515600" cy="276999"/>
          </a:xfrm>
          <a:prstGeom prst="rect">
            <a:avLst/>
          </a:prstGeom>
          <a:noFill/>
        </p:spPr>
        <p:txBody>
          <a:bodyPr wrap="square" rtlCol="0">
            <a:spAutoFit/>
          </a:bodyPr>
          <a:lstStyle/>
          <a:p>
            <a:r>
              <a:rPr lang="en-US" sz="1200" b="1" dirty="0">
                <a:solidFill>
                  <a:srgbClr val="3F2A56"/>
                </a:solidFill>
                <a:latin typeface="Verdana" panose="020B0604030504040204" pitchFamily="34" charset="0"/>
                <a:ea typeface="Verdana" panose="020B0604030504040204" pitchFamily="34" charset="0"/>
                <a:cs typeface="Verdana" panose="020B0604030504040204" pitchFamily="34" charset="0"/>
              </a:rPr>
              <a:t>WHERE ARE YOU ON THE MENTAL WELLNESS CONTINUUM? </a:t>
            </a:r>
            <a:r>
              <a:rPr lang="en-US" sz="1200" i="1" dirty="0">
                <a:solidFill>
                  <a:srgbClr val="3F2A56"/>
                </a:solidFill>
                <a:latin typeface="Verdana" panose="020B0604030504040204" pitchFamily="34" charset="0"/>
                <a:ea typeface="Verdana" panose="020B0604030504040204" pitchFamily="34" charset="0"/>
                <a:cs typeface="Verdana" panose="020B0604030504040204" pitchFamily="34" charset="0"/>
              </a:rPr>
              <a:t>(Circle your current number)</a:t>
            </a:r>
          </a:p>
        </p:txBody>
      </p:sp>
      <p:sp>
        <p:nvSpPr>
          <p:cNvPr id="5" name="Oval 4"/>
          <p:cNvSpPr/>
          <p:nvPr/>
        </p:nvSpPr>
        <p:spPr>
          <a:xfrm>
            <a:off x="1133463" y="5561207"/>
            <a:ext cx="564775" cy="564775"/>
          </a:xfrm>
          <a:prstGeom prst="ellipse">
            <a:avLst/>
          </a:prstGeom>
          <a:solidFill>
            <a:srgbClr val="800000"/>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9" name="Oval 38"/>
          <p:cNvSpPr/>
          <p:nvPr/>
        </p:nvSpPr>
        <p:spPr>
          <a:xfrm>
            <a:off x="2697437" y="5561207"/>
            <a:ext cx="564775" cy="564775"/>
          </a:xfrm>
          <a:prstGeom prst="ellipse">
            <a:avLst/>
          </a:prstGeom>
          <a:solidFill>
            <a:srgbClr val="FF6600"/>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0" name="Oval 39"/>
          <p:cNvSpPr/>
          <p:nvPr/>
        </p:nvSpPr>
        <p:spPr>
          <a:xfrm>
            <a:off x="4261411" y="5561207"/>
            <a:ext cx="564775" cy="564775"/>
          </a:xfrm>
          <a:prstGeom prst="ellipse">
            <a:avLst/>
          </a:prstGeom>
          <a:solidFill>
            <a:srgbClr val="FFFF00"/>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1" name="Oval 40"/>
          <p:cNvSpPr/>
          <p:nvPr/>
        </p:nvSpPr>
        <p:spPr>
          <a:xfrm>
            <a:off x="5825385" y="5561207"/>
            <a:ext cx="564775" cy="564775"/>
          </a:xfrm>
          <a:prstGeom prst="ellipse">
            <a:avLst/>
          </a:prstGeom>
          <a:solidFill>
            <a:srgbClr val="008000"/>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2" name="Oval 41"/>
          <p:cNvSpPr/>
          <p:nvPr/>
        </p:nvSpPr>
        <p:spPr>
          <a:xfrm>
            <a:off x="7389359" y="5561207"/>
            <a:ext cx="564775" cy="564775"/>
          </a:xfrm>
          <a:prstGeom prst="ellipse">
            <a:avLst/>
          </a:prstGeom>
          <a:solidFill>
            <a:srgbClr val="0000FF"/>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3" name="Oval 42"/>
          <p:cNvSpPr/>
          <p:nvPr/>
        </p:nvSpPr>
        <p:spPr>
          <a:xfrm>
            <a:off x="8953333" y="5561207"/>
            <a:ext cx="564775" cy="564775"/>
          </a:xfrm>
          <a:prstGeom prst="ellipse">
            <a:avLst/>
          </a:prstGeom>
          <a:solidFill>
            <a:srgbClr val="000090"/>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4" name="Oval 43"/>
          <p:cNvSpPr/>
          <p:nvPr/>
        </p:nvSpPr>
        <p:spPr>
          <a:xfrm>
            <a:off x="10517306" y="5561207"/>
            <a:ext cx="564775" cy="564775"/>
          </a:xfrm>
          <a:prstGeom prst="ellipse">
            <a:avLst/>
          </a:prstGeom>
          <a:solidFill>
            <a:srgbClr val="660066"/>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5370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6F72EF2-456D-CD4D-9F89-08ADF4E4C1DC}"/>
              </a:ext>
            </a:extLst>
          </p:cNvPr>
          <p:cNvPicPr>
            <a:picLocks noChangeAspect="1"/>
          </p:cNvPicPr>
          <p:nvPr/>
        </p:nvPicPr>
        <p:blipFill>
          <a:blip r:embed="rId2"/>
          <a:stretch>
            <a:fillRect/>
          </a:stretch>
        </p:blipFill>
        <p:spPr>
          <a:xfrm>
            <a:off x="257545" y="278297"/>
            <a:ext cx="11815169" cy="6228520"/>
          </a:xfrm>
          <a:prstGeom prst="rect">
            <a:avLst/>
          </a:prstGeom>
        </p:spPr>
      </p:pic>
    </p:spTree>
    <p:extLst>
      <p:ext uri="{BB962C8B-B14F-4D97-AF65-F5344CB8AC3E}">
        <p14:creationId xmlns:p14="http://schemas.microsoft.com/office/powerpoint/2010/main" val="3481993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94479-03EB-944B-B628-5ED4C7069D4B}"/>
              </a:ext>
            </a:extLst>
          </p:cNvPr>
          <p:cNvSpPr>
            <a:spLocks noGrp="1"/>
          </p:cNvSpPr>
          <p:nvPr>
            <p:ph type="title"/>
          </p:nvPr>
        </p:nvSpPr>
        <p:spPr/>
        <p:txBody>
          <a:bodyPr/>
          <a:lstStyle/>
          <a:p>
            <a:r>
              <a:rPr lang="en-US" dirty="0"/>
              <a:t>How much protein do you need?</a:t>
            </a:r>
          </a:p>
        </p:txBody>
      </p:sp>
      <p:sp>
        <p:nvSpPr>
          <p:cNvPr id="3" name="Content Placeholder 2">
            <a:extLst>
              <a:ext uri="{FF2B5EF4-FFF2-40B4-BE49-F238E27FC236}">
                <a16:creationId xmlns:a16="http://schemas.microsoft.com/office/drawing/2014/main" id="{AB79994E-CAF6-4A41-B49E-30A24E696C8F}"/>
              </a:ext>
            </a:extLst>
          </p:cNvPr>
          <p:cNvSpPr>
            <a:spLocks noGrp="1"/>
          </p:cNvSpPr>
          <p:nvPr>
            <p:ph idx="1"/>
          </p:nvPr>
        </p:nvSpPr>
        <p:spPr/>
        <p:txBody>
          <a:bodyPr/>
          <a:lstStyle/>
          <a:p>
            <a:pPr marL="0" indent="0">
              <a:buNone/>
            </a:pPr>
            <a:r>
              <a:rPr lang="en-US" dirty="0"/>
              <a:t>Body Weight (</a:t>
            </a:r>
            <a:r>
              <a:rPr lang="en-US" dirty="0" err="1"/>
              <a:t>lbs</a:t>
            </a:r>
            <a:r>
              <a:rPr lang="en-US" dirty="0"/>
              <a:t>)		Protein Target (g)</a:t>
            </a:r>
          </a:p>
          <a:p>
            <a:r>
              <a:rPr lang="en-US" dirty="0"/>
              <a:t>100lbs				~60-90g</a:t>
            </a:r>
          </a:p>
          <a:p>
            <a:r>
              <a:rPr lang="en-US" dirty="0"/>
              <a:t>125lbs				~70-125g</a:t>
            </a:r>
          </a:p>
          <a:p>
            <a:r>
              <a:rPr lang="en-US" dirty="0"/>
              <a:t>150lbs				~80-150g</a:t>
            </a:r>
          </a:p>
          <a:p>
            <a:r>
              <a:rPr lang="en-US" dirty="0"/>
              <a:t>175lbs				~100-175g</a:t>
            </a:r>
          </a:p>
          <a:p>
            <a:r>
              <a:rPr lang="en-US" dirty="0"/>
              <a:t>200lbs				~110-200g</a:t>
            </a:r>
          </a:p>
          <a:p>
            <a:r>
              <a:rPr lang="en-US" dirty="0"/>
              <a:t>225lbs				~120-220g</a:t>
            </a:r>
          </a:p>
          <a:p>
            <a:r>
              <a:rPr lang="en-US" dirty="0"/>
              <a:t>250lbs				~150-250g</a:t>
            </a:r>
          </a:p>
          <a:p>
            <a:endParaRPr lang="en-US" dirty="0"/>
          </a:p>
        </p:txBody>
      </p:sp>
      <p:sp>
        <p:nvSpPr>
          <p:cNvPr id="4" name="TextBox 3">
            <a:extLst>
              <a:ext uri="{FF2B5EF4-FFF2-40B4-BE49-F238E27FC236}">
                <a16:creationId xmlns:a16="http://schemas.microsoft.com/office/drawing/2014/main" id="{E20E29FF-C1F6-7D45-B777-5353C149E7D1}"/>
              </a:ext>
            </a:extLst>
          </p:cNvPr>
          <p:cNvSpPr txBox="1"/>
          <p:nvPr/>
        </p:nvSpPr>
        <p:spPr>
          <a:xfrm>
            <a:off x="7537584" y="3004457"/>
            <a:ext cx="4654416" cy="1569660"/>
          </a:xfrm>
          <a:prstGeom prst="rect">
            <a:avLst/>
          </a:prstGeom>
          <a:noFill/>
        </p:spPr>
        <p:txBody>
          <a:bodyPr wrap="none" rtlCol="0">
            <a:spAutoFit/>
          </a:bodyPr>
          <a:lstStyle/>
          <a:p>
            <a:pPr marL="285750" indent="-285750">
              <a:buFont typeface="Arial" panose="020B0604020202020204" pitchFamily="34" charset="0"/>
              <a:buChar char="•"/>
            </a:pPr>
            <a:r>
              <a:rPr lang="en-US" sz="2400" dirty="0"/>
              <a:t>Active need more than Sedentary</a:t>
            </a:r>
          </a:p>
          <a:p>
            <a:pPr marL="285750" indent="-285750">
              <a:buFont typeface="Arial" panose="020B0604020202020204" pitchFamily="34" charset="0"/>
              <a:buChar char="•"/>
            </a:pPr>
            <a:r>
              <a:rPr lang="en-US" sz="2400" dirty="0"/>
              <a:t>Muscle gainers need more</a:t>
            </a:r>
          </a:p>
          <a:p>
            <a:pPr marL="285750" indent="-285750">
              <a:buFont typeface="Arial" panose="020B0604020202020204" pitchFamily="34" charset="0"/>
              <a:buChar char="•"/>
            </a:pPr>
            <a:r>
              <a:rPr lang="en-US" sz="2400" dirty="0"/>
              <a:t>Weight losers need more</a:t>
            </a:r>
          </a:p>
          <a:p>
            <a:pPr marL="285750" indent="-285750">
              <a:buFont typeface="Arial" panose="020B0604020202020204" pitchFamily="34" charset="0"/>
              <a:buChar char="•"/>
            </a:pPr>
            <a:r>
              <a:rPr lang="en-US" sz="2400" dirty="0"/>
              <a:t>Older need more</a:t>
            </a:r>
          </a:p>
        </p:txBody>
      </p:sp>
    </p:spTree>
    <p:extLst>
      <p:ext uri="{BB962C8B-B14F-4D97-AF65-F5344CB8AC3E}">
        <p14:creationId xmlns:p14="http://schemas.microsoft.com/office/powerpoint/2010/main" val="3903774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D9C75-5A86-FE44-AB32-A693D8AC69CD}"/>
              </a:ext>
            </a:extLst>
          </p:cNvPr>
          <p:cNvSpPr>
            <a:spLocks noGrp="1"/>
          </p:cNvSpPr>
          <p:nvPr>
            <p:ph type="title"/>
          </p:nvPr>
        </p:nvSpPr>
        <p:spPr/>
        <p:txBody>
          <a:bodyPr/>
          <a:lstStyle/>
          <a:p>
            <a:r>
              <a:rPr lang="en-US" dirty="0"/>
              <a:t>What foods are high in protein?</a:t>
            </a:r>
          </a:p>
        </p:txBody>
      </p:sp>
      <p:sp>
        <p:nvSpPr>
          <p:cNvPr id="3" name="Content Placeholder 2">
            <a:extLst>
              <a:ext uri="{FF2B5EF4-FFF2-40B4-BE49-F238E27FC236}">
                <a16:creationId xmlns:a16="http://schemas.microsoft.com/office/drawing/2014/main" id="{5AF5E9CC-34C6-8B49-BBD8-92A2C05EB5A9}"/>
              </a:ext>
            </a:extLst>
          </p:cNvPr>
          <p:cNvSpPr>
            <a:spLocks noGrp="1"/>
          </p:cNvSpPr>
          <p:nvPr>
            <p:ph idx="1"/>
          </p:nvPr>
        </p:nvSpPr>
        <p:spPr/>
        <p:txBody>
          <a:bodyPr/>
          <a:lstStyle/>
          <a:p>
            <a:r>
              <a:rPr lang="en-US" dirty="0"/>
              <a:t>Per 3.5-ounce serving (100g) – about the size of palm of hand</a:t>
            </a:r>
          </a:p>
          <a:p>
            <a:r>
              <a:rPr lang="en-US" dirty="0"/>
              <a:t>Beef/steak/hamburger = ~30g</a:t>
            </a:r>
          </a:p>
          <a:p>
            <a:r>
              <a:rPr lang="en-US" dirty="0"/>
              <a:t>Chicken breast = ~25g</a:t>
            </a:r>
          </a:p>
          <a:p>
            <a:r>
              <a:rPr lang="en-US" dirty="0"/>
              <a:t>Tuna/Salmon/Cod = ~20g</a:t>
            </a:r>
          </a:p>
          <a:p>
            <a:r>
              <a:rPr lang="en-US" dirty="0"/>
              <a:t>3 Eggs = ~18g</a:t>
            </a:r>
          </a:p>
          <a:p>
            <a:r>
              <a:rPr lang="en-US" dirty="0"/>
              <a:t>Yogurt (8oz) = ~16g</a:t>
            </a:r>
          </a:p>
          <a:p>
            <a:r>
              <a:rPr lang="en-US" dirty="0"/>
              <a:t>Milk (8oz) = ~8g</a:t>
            </a:r>
          </a:p>
          <a:p>
            <a:r>
              <a:rPr lang="en-US" dirty="0"/>
              <a:t>Beans/Lentils/Nuts/Seeds = ~15-25g</a:t>
            </a:r>
          </a:p>
          <a:p>
            <a:endParaRPr lang="en-US" dirty="0"/>
          </a:p>
        </p:txBody>
      </p:sp>
    </p:spTree>
    <p:extLst>
      <p:ext uri="{BB962C8B-B14F-4D97-AF65-F5344CB8AC3E}">
        <p14:creationId xmlns:p14="http://schemas.microsoft.com/office/powerpoint/2010/main" val="3996859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F58C6-F53B-C542-8A9F-575047F299CE}"/>
              </a:ext>
            </a:extLst>
          </p:cNvPr>
          <p:cNvSpPr>
            <a:spLocks noGrp="1"/>
          </p:cNvSpPr>
          <p:nvPr>
            <p:ph type="title"/>
          </p:nvPr>
        </p:nvSpPr>
        <p:spPr/>
        <p:txBody>
          <a:bodyPr/>
          <a:lstStyle/>
          <a:p>
            <a:r>
              <a:rPr lang="en-US" dirty="0"/>
              <a:t>When do you need your protein?</a:t>
            </a:r>
          </a:p>
        </p:txBody>
      </p:sp>
      <p:sp>
        <p:nvSpPr>
          <p:cNvPr id="3" name="Content Placeholder 2">
            <a:extLst>
              <a:ext uri="{FF2B5EF4-FFF2-40B4-BE49-F238E27FC236}">
                <a16:creationId xmlns:a16="http://schemas.microsoft.com/office/drawing/2014/main" id="{9DF4216A-FB0A-B347-AA8F-136C89FC7F7A}"/>
              </a:ext>
            </a:extLst>
          </p:cNvPr>
          <p:cNvSpPr>
            <a:spLocks noGrp="1"/>
          </p:cNvSpPr>
          <p:nvPr>
            <p:ph idx="1"/>
          </p:nvPr>
        </p:nvSpPr>
        <p:spPr/>
        <p:txBody>
          <a:bodyPr>
            <a:normAutofit fontScale="92500" lnSpcReduction="20000"/>
          </a:bodyPr>
          <a:lstStyle/>
          <a:p>
            <a:r>
              <a:rPr lang="en-US" dirty="0"/>
              <a:t>Breakfast!</a:t>
            </a:r>
          </a:p>
          <a:p>
            <a:r>
              <a:rPr lang="en-US" dirty="0"/>
              <a:t>Lunch!</a:t>
            </a:r>
          </a:p>
          <a:p>
            <a:r>
              <a:rPr lang="en-US" dirty="0"/>
              <a:t>Dinner?</a:t>
            </a:r>
          </a:p>
          <a:p>
            <a:r>
              <a:rPr lang="en-US" dirty="0"/>
              <a:t>Snacks!</a:t>
            </a:r>
          </a:p>
          <a:p>
            <a:r>
              <a:rPr lang="en-US" dirty="0"/>
              <a:t>Before/During/After Workouts!</a:t>
            </a:r>
          </a:p>
          <a:p>
            <a:r>
              <a:rPr lang="en-US" dirty="0"/>
              <a:t>Before Bed!</a:t>
            </a:r>
          </a:p>
          <a:p>
            <a:endParaRPr lang="en-US" dirty="0"/>
          </a:p>
          <a:p>
            <a:r>
              <a:rPr lang="en-US" dirty="0"/>
              <a:t>Meal by Meal “dosing”</a:t>
            </a:r>
          </a:p>
          <a:p>
            <a:pPr lvl="1"/>
            <a:r>
              <a:rPr lang="en-US" dirty="0"/>
              <a:t>&lt;40g (no additional benefit on MPS)</a:t>
            </a:r>
          </a:p>
          <a:p>
            <a:pPr lvl="1"/>
            <a:r>
              <a:rPr lang="en-US" dirty="0"/>
              <a:t>15-20g for Fat Loss</a:t>
            </a:r>
          </a:p>
          <a:p>
            <a:pPr lvl="1"/>
            <a:r>
              <a:rPr lang="en-US" dirty="0"/>
              <a:t>20-30g for Muscle Gain</a:t>
            </a:r>
          </a:p>
          <a:p>
            <a:pPr lvl="1"/>
            <a:endParaRPr lang="en-US" dirty="0"/>
          </a:p>
          <a:p>
            <a:endParaRPr lang="en-US" dirty="0"/>
          </a:p>
        </p:txBody>
      </p:sp>
    </p:spTree>
    <p:extLst>
      <p:ext uri="{BB962C8B-B14F-4D97-AF65-F5344CB8AC3E}">
        <p14:creationId xmlns:p14="http://schemas.microsoft.com/office/powerpoint/2010/main" val="3128441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FB7C0-4712-0A42-87E3-8BF5599C3DC1}"/>
              </a:ext>
            </a:extLst>
          </p:cNvPr>
          <p:cNvSpPr>
            <a:spLocks noGrp="1"/>
          </p:cNvSpPr>
          <p:nvPr>
            <p:ph type="title"/>
          </p:nvPr>
        </p:nvSpPr>
        <p:spPr/>
        <p:txBody>
          <a:bodyPr/>
          <a:lstStyle/>
          <a:p>
            <a:r>
              <a:rPr lang="en-US" dirty="0"/>
              <a:t>Types of Protein Supplements</a:t>
            </a:r>
          </a:p>
        </p:txBody>
      </p:sp>
      <p:sp>
        <p:nvSpPr>
          <p:cNvPr id="3" name="Content Placeholder 2">
            <a:extLst>
              <a:ext uri="{FF2B5EF4-FFF2-40B4-BE49-F238E27FC236}">
                <a16:creationId xmlns:a16="http://schemas.microsoft.com/office/drawing/2014/main" id="{07EBD685-02B7-A04C-8DB2-6F2D79BDBD76}"/>
              </a:ext>
            </a:extLst>
          </p:cNvPr>
          <p:cNvSpPr>
            <a:spLocks noGrp="1"/>
          </p:cNvSpPr>
          <p:nvPr>
            <p:ph idx="1"/>
          </p:nvPr>
        </p:nvSpPr>
        <p:spPr>
          <a:xfrm>
            <a:off x="838200" y="1567544"/>
            <a:ext cx="10515600" cy="5176156"/>
          </a:xfrm>
        </p:spPr>
        <p:txBody>
          <a:bodyPr>
            <a:normAutofit/>
          </a:bodyPr>
          <a:lstStyle/>
          <a:p>
            <a:r>
              <a:rPr lang="en-US" dirty="0"/>
              <a:t>Eggs (Rocky!)</a:t>
            </a:r>
          </a:p>
          <a:p>
            <a:r>
              <a:rPr lang="en-US" dirty="0"/>
              <a:t>Fish (gross!)</a:t>
            </a:r>
          </a:p>
          <a:p>
            <a:r>
              <a:rPr lang="en-US" dirty="0"/>
              <a:t>Dairy</a:t>
            </a:r>
          </a:p>
          <a:p>
            <a:pPr lvl="1"/>
            <a:r>
              <a:rPr lang="en-US" dirty="0"/>
              <a:t>Casein (slow/night)</a:t>
            </a:r>
          </a:p>
          <a:p>
            <a:pPr lvl="1"/>
            <a:r>
              <a:rPr lang="en-US" dirty="0"/>
              <a:t>Whey (fast/muscle)</a:t>
            </a:r>
          </a:p>
          <a:p>
            <a:pPr lvl="1"/>
            <a:endParaRPr lang="en-US" dirty="0"/>
          </a:p>
          <a:p>
            <a:r>
              <a:rPr lang="en-US" dirty="0"/>
              <a:t>Plant-based</a:t>
            </a:r>
          </a:p>
          <a:p>
            <a:pPr lvl="1"/>
            <a:r>
              <a:rPr lang="en-US" dirty="0"/>
              <a:t>Soy</a:t>
            </a:r>
          </a:p>
          <a:p>
            <a:pPr lvl="1"/>
            <a:r>
              <a:rPr lang="en-US" dirty="0"/>
              <a:t>Yellow (split) Pea</a:t>
            </a:r>
          </a:p>
          <a:p>
            <a:pPr lvl="1"/>
            <a:r>
              <a:rPr lang="en-US" dirty="0"/>
              <a:t>Brown Rice</a:t>
            </a:r>
          </a:p>
          <a:p>
            <a:pPr lvl="1"/>
            <a:r>
              <a:rPr lang="en-US" dirty="0"/>
              <a:t>Hemp</a:t>
            </a:r>
          </a:p>
          <a:p>
            <a:pPr lvl="1"/>
            <a:r>
              <a:rPr lang="en-US" dirty="0"/>
              <a:t>Chickpea</a:t>
            </a:r>
          </a:p>
        </p:txBody>
      </p:sp>
      <p:sp>
        <p:nvSpPr>
          <p:cNvPr id="4" name="TextBox 3">
            <a:extLst>
              <a:ext uri="{FF2B5EF4-FFF2-40B4-BE49-F238E27FC236}">
                <a16:creationId xmlns:a16="http://schemas.microsoft.com/office/drawing/2014/main" id="{9771C0C5-2D36-0846-BD35-BB15F68B9C8E}"/>
              </a:ext>
            </a:extLst>
          </p:cNvPr>
          <p:cNvSpPr txBox="1"/>
          <p:nvPr/>
        </p:nvSpPr>
        <p:spPr>
          <a:xfrm>
            <a:off x="6293224" y="2318657"/>
            <a:ext cx="5741894" cy="3539430"/>
          </a:xfrm>
          <a:prstGeom prst="rect">
            <a:avLst/>
          </a:prstGeom>
          <a:noFill/>
        </p:spPr>
        <p:txBody>
          <a:bodyPr wrap="square" rtlCol="0">
            <a:spAutoFit/>
          </a:bodyPr>
          <a:lstStyle/>
          <a:p>
            <a:r>
              <a:rPr lang="en-US" sz="2800" dirty="0"/>
              <a:t>Taste versus Performance?</a:t>
            </a:r>
          </a:p>
          <a:p>
            <a:pPr marL="285750" indent="-285750">
              <a:buFont typeface="Arial" panose="020B0604020202020204" pitchFamily="34" charset="0"/>
              <a:buChar char="•"/>
            </a:pPr>
            <a:r>
              <a:rPr lang="en-US" sz="2800" dirty="0"/>
              <a:t>Gritty?</a:t>
            </a:r>
          </a:p>
          <a:p>
            <a:pPr marL="285750" indent="-285750">
              <a:buFont typeface="Arial" panose="020B0604020202020204" pitchFamily="34" charset="0"/>
              <a:buChar char="•"/>
            </a:pPr>
            <a:r>
              <a:rPr lang="en-US" sz="2800" dirty="0"/>
              <a:t>Organic?</a:t>
            </a:r>
          </a:p>
          <a:p>
            <a:pPr marL="285750" indent="-285750">
              <a:buFont typeface="Arial" panose="020B0604020202020204" pitchFamily="34" charset="0"/>
              <a:buChar char="•"/>
            </a:pPr>
            <a:r>
              <a:rPr lang="en-US" sz="2800" dirty="0"/>
              <a:t>Creamy?</a:t>
            </a:r>
          </a:p>
          <a:p>
            <a:pPr marL="285750" indent="-285750">
              <a:buFont typeface="Arial" panose="020B0604020202020204" pitchFamily="34" charset="0"/>
              <a:buChar char="•"/>
            </a:pPr>
            <a:r>
              <a:rPr lang="en-US" sz="2800" dirty="0"/>
              <a:t>Bloating/Gas?</a:t>
            </a:r>
          </a:p>
          <a:p>
            <a:pPr marL="285750" indent="-285750">
              <a:buFont typeface="Arial" panose="020B0604020202020204" pitchFamily="34" charset="0"/>
              <a:buChar char="•"/>
            </a:pPr>
            <a:r>
              <a:rPr lang="en-US" sz="2800" dirty="0"/>
              <a:t>Gut Health?</a:t>
            </a:r>
          </a:p>
          <a:p>
            <a:pPr marL="285750" indent="-285750">
              <a:buFont typeface="Arial" panose="020B0604020202020204" pitchFamily="34" charset="0"/>
              <a:buChar char="•"/>
            </a:pPr>
            <a:r>
              <a:rPr lang="en-US" sz="2800" dirty="0"/>
              <a:t>Keto Diets (low carb/high fat)?</a:t>
            </a:r>
          </a:p>
          <a:p>
            <a:pPr marL="285750" indent="-285750">
              <a:buFont typeface="Arial" panose="020B0604020202020204" pitchFamily="34" charset="0"/>
              <a:buChar char="•"/>
            </a:pPr>
            <a:r>
              <a:rPr lang="en-US" sz="2800" dirty="0"/>
              <a:t>Paleo Diets (low carb/high protein)?</a:t>
            </a:r>
          </a:p>
        </p:txBody>
      </p:sp>
    </p:spTree>
    <p:extLst>
      <p:ext uri="{BB962C8B-B14F-4D97-AF65-F5344CB8AC3E}">
        <p14:creationId xmlns:p14="http://schemas.microsoft.com/office/powerpoint/2010/main" val="1277122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A434200-2868-EA4E-BDAA-31F9A14DFBB3}"/>
              </a:ext>
            </a:extLst>
          </p:cNvPr>
          <p:cNvPicPr>
            <a:picLocks noChangeAspect="1"/>
          </p:cNvPicPr>
          <p:nvPr/>
        </p:nvPicPr>
        <p:blipFill>
          <a:blip r:embed="rId2"/>
          <a:stretch>
            <a:fillRect/>
          </a:stretch>
        </p:blipFill>
        <p:spPr>
          <a:xfrm>
            <a:off x="2976818" y="0"/>
            <a:ext cx="6238364" cy="6858000"/>
          </a:xfrm>
          <a:prstGeom prst="rect">
            <a:avLst/>
          </a:prstGeom>
        </p:spPr>
      </p:pic>
    </p:spTree>
    <p:extLst>
      <p:ext uri="{BB962C8B-B14F-4D97-AF65-F5344CB8AC3E}">
        <p14:creationId xmlns:p14="http://schemas.microsoft.com/office/powerpoint/2010/main" val="1277482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6E2647-A7D9-6744-B9B0-950A4D6F5D81}"/>
              </a:ext>
            </a:extLst>
          </p:cNvPr>
          <p:cNvPicPr>
            <a:picLocks noChangeAspect="1"/>
          </p:cNvPicPr>
          <p:nvPr/>
        </p:nvPicPr>
        <p:blipFill>
          <a:blip r:embed="rId2"/>
          <a:stretch>
            <a:fillRect/>
          </a:stretch>
        </p:blipFill>
        <p:spPr>
          <a:xfrm>
            <a:off x="0" y="1071402"/>
            <a:ext cx="12192000" cy="4715195"/>
          </a:xfrm>
          <a:prstGeom prst="rect">
            <a:avLst/>
          </a:prstGeom>
        </p:spPr>
      </p:pic>
    </p:spTree>
    <p:extLst>
      <p:ext uri="{BB962C8B-B14F-4D97-AF65-F5344CB8AC3E}">
        <p14:creationId xmlns:p14="http://schemas.microsoft.com/office/powerpoint/2010/main" val="3831497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0CBF161-5ED4-A540-BF54-A8B098352B47}"/>
              </a:ext>
            </a:extLst>
          </p:cNvPr>
          <p:cNvPicPr>
            <a:picLocks noChangeAspect="1"/>
          </p:cNvPicPr>
          <p:nvPr/>
        </p:nvPicPr>
        <p:blipFill>
          <a:blip r:embed="rId2"/>
          <a:stretch>
            <a:fillRect/>
          </a:stretch>
        </p:blipFill>
        <p:spPr>
          <a:xfrm>
            <a:off x="2617807" y="0"/>
            <a:ext cx="6956385" cy="6858000"/>
          </a:xfrm>
          <a:prstGeom prst="rect">
            <a:avLst/>
          </a:prstGeom>
        </p:spPr>
      </p:pic>
    </p:spTree>
    <p:extLst>
      <p:ext uri="{BB962C8B-B14F-4D97-AF65-F5344CB8AC3E}">
        <p14:creationId xmlns:p14="http://schemas.microsoft.com/office/powerpoint/2010/main" val="662902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1A1FC40-1AC0-A242-BBB0-9A47097AF4AA}"/>
              </a:ext>
            </a:extLst>
          </p:cNvPr>
          <p:cNvPicPr>
            <a:picLocks noChangeAspect="1"/>
          </p:cNvPicPr>
          <p:nvPr/>
        </p:nvPicPr>
        <p:blipFill>
          <a:blip r:embed="rId2"/>
          <a:stretch>
            <a:fillRect/>
          </a:stretch>
        </p:blipFill>
        <p:spPr>
          <a:xfrm>
            <a:off x="1293803" y="0"/>
            <a:ext cx="9604393" cy="6858000"/>
          </a:xfrm>
          <a:prstGeom prst="rect">
            <a:avLst/>
          </a:prstGeom>
        </p:spPr>
      </p:pic>
    </p:spTree>
    <p:extLst>
      <p:ext uri="{BB962C8B-B14F-4D97-AF65-F5344CB8AC3E}">
        <p14:creationId xmlns:p14="http://schemas.microsoft.com/office/powerpoint/2010/main" val="20449683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113D1-77F1-4D04-9718-13538D120C87}"/>
              </a:ext>
            </a:extLst>
          </p:cNvPr>
          <p:cNvSpPr>
            <a:spLocks noGrp="1"/>
          </p:cNvSpPr>
          <p:nvPr>
            <p:ph type="title"/>
          </p:nvPr>
        </p:nvSpPr>
        <p:spPr>
          <a:xfrm>
            <a:off x="838200" y="365125"/>
            <a:ext cx="10515600" cy="1325563"/>
          </a:xfrm>
        </p:spPr>
        <p:txBody>
          <a:bodyPr>
            <a:normAutofit/>
          </a:bodyPr>
          <a:lstStyle/>
          <a:p>
            <a:r>
              <a:rPr lang="en-US" sz="4800" b="1" dirty="0">
                <a:solidFill>
                  <a:srgbClr val="3F2A56"/>
                </a:solidFill>
                <a:latin typeface="Verdana" panose="020B0604030504040204" pitchFamily="34" charset="0"/>
                <a:ea typeface="Verdana" panose="020B0604030504040204" pitchFamily="34" charset="0"/>
                <a:cs typeface="Verdana" panose="020B0604030504040204" pitchFamily="34" charset="0"/>
              </a:rPr>
              <a:t>				 CLINICAL STUDY</a:t>
            </a:r>
          </a:p>
        </p:txBody>
      </p:sp>
      <p:sp>
        <p:nvSpPr>
          <p:cNvPr id="3" name="Text Placeholder 2">
            <a:extLst>
              <a:ext uri="{FF2B5EF4-FFF2-40B4-BE49-F238E27FC236}">
                <a16:creationId xmlns:a16="http://schemas.microsoft.com/office/drawing/2014/main" id="{A4C26A9C-C778-4025-B841-6F0B730513B7}"/>
              </a:ext>
            </a:extLst>
          </p:cNvPr>
          <p:cNvSpPr>
            <a:spLocks noGrp="1"/>
          </p:cNvSpPr>
          <p:nvPr>
            <p:ph type="body" sz="quarter" idx="11"/>
          </p:nvPr>
        </p:nvSpPr>
        <p:spPr>
          <a:xfrm>
            <a:off x="762000" y="1719172"/>
            <a:ext cx="10848975" cy="1348161"/>
          </a:xfrm>
        </p:spPr>
        <p:txBody>
          <a:bodyPr>
            <a:normAutofit/>
          </a:bodyPr>
          <a:lstStyle/>
          <a:p>
            <a:pPr marL="0" indent="0">
              <a:lnSpc>
                <a:spcPct val="100000"/>
              </a:lnSpc>
              <a:buNone/>
            </a:pPr>
            <a:r>
              <a:rPr lang="en-US" sz="2400" b="1" dirty="0">
                <a:solidFill>
                  <a:srgbClr val="68478D"/>
                </a:solidFill>
                <a:latin typeface="Verdana" panose="020B0604030504040204" pitchFamily="34" charset="0"/>
                <a:ea typeface="Verdana" panose="020B0604030504040204" pitchFamily="34" charset="0"/>
                <a:cs typeface="Verdana" panose="020B0604030504040204" pitchFamily="34" charset="0"/>
              </a:rPr>
              <a:t>The Amare FundaMentals Pack has been clinically proven to:</a:t>
            </a:r>
          </a:p>
        </p:txBody>
      </p:sp>
      <p:pic>
        <p:nvPicPr>
          <p:cNvPr id="5" name="Picture 4">
            <a:extLst>
              <a:ext uri="{FF2B5EF4-FFF2-40B4-BE49-F238E27FC236}">
                <a16:creationId xmlns:a16="http://schemas.microsoft.com/office/drawing/2014/main" id="{E781C2DD-05B7-42A6-9D0E-EACD2EBD97EB}"/>
              </a:ext>
            </a:extLst>
          </p:cNvPr>
          <p:cNvPicPr>
            <a:picLocks noChangeAspect="1"/>
          </p:cNvPicPr>
          <p:nvPr/>
        </p:nvPicPr>
        <p:blipFill rotWithShape="1">
          <a:blip r:embed="rId3"/>
          <a:srcRect l="50000" t="45141" r="10784" b="30522"/>
          <a:stretch/>
        </p:blipFill>
        <p:spPr>
          <a:xfrm>
            <a:off x="504825" y="21718"/>
            <a:ext cx="4371975" cy="1668970"/>
          </a:xfrm>
          <a:prstGeom prst="rect">
            <a:avLst/>
          </a:prstGeom>
        </p:spPr>
      </p:pic>
      <p:pic>
        <p:nvPicPr>
          <p:cNvPr id="6" name="Picture 5">
            <a:extLst>
              <a:ext uri="{FF2B5EF4-FFF2-40B4-BE49-F238E27FC236}">
                <a16:creationId xmlns:a16="http://schemas.microsoft.com/office/drawing/2014/main" id="{7E08122E-205F-4EA3-9750-876C55396741}"/>
              </a:ext>
            </a:extLst>
          </p:cNvPr>
          <p:cNvPicPr>
            <a:picLocks noChangeAspect="1"/>
          </p:cNvPicPr>
          <p:nvPr/>
        </p:nvPicPr>
        <p:blipFill>
          <a:blip r:embed="rId4"/>
          <a:stretch>
            <a:fillRect/>
          </a:stretch>
        </p:blipFill>
        <p:spPr>
          <a:xfrm>
            <a:off x="762000" y="2250377"/>
            <a:ext cx="10668000" cy="4076700"/>
          </a:xfrm>
          <a:prstGeom prst="rect">
            <a:avLst/>
          </a:prstGeom>
        </p:spPr>
      </p:pic>
    </p:spTree>
    <p:extLst>
      <p:ext uri="{BB962C8B-B14F-4D97-AF65-F5344CB8AC3E}">
        <p14:creationId xmlns:p14="http://schemas.microsoft.com/office/powerpoint/2010/main" val="3837626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B87260-095A-4E15-8320-5D24D4A11E47}"/>
              </a:ext>
            </a:extLst>
          </p:cNvPr>
          <p:cNvSpPr txBox="1">
            <a:spLocks/>
          </p:cNvSpPr>
          <p:nvPr/>
        </p:nvSpPr>
        <p:spPr>
          <a:xfrm>
            <a:off x="838200" y="36512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lumMod val="75000"/>
                    <a:lumOff val="25000"/>
                  </a:schemeClr>
                </a:solidFill>
                <a:latin typeface="Verdana" panose="020B0604030504040204" pitchFamily="34" charset="0"/>
                <a:ea typeface="+mj-ea"/>
                <a:cs typeface="+mj-cs"/>
              </a:defRPr>
            </a:lvl1pPr>
          </a:lstStyle>
          <a:p>
            <a:r>
              <a:rPr lang="en-US" dirty="0">
                <a:solidFill>
                  <a:srgbClr val="82287E"/>
                </a:solidFill>
                <a:ea typeface="Verdana" panose="020B0604030504040204" pitchFamily="34" charset="0"/>
                <a:cs typeface="Verdana" panose="020B0604030504040204" pitchFamily="34" charset="0"/>
              </a:rPr>
              <a:t>MENTABIOTICS  SUGAR FREE</a:t>
            </a:r>
            <a:br>
              <a:rPr lang="en-US" b="1" dirty="0">
                <a:solidFill>
                  <a:srgbClr val="402B56"/>
                </a:solidFill>
                <a:ea typeface="Verdana" panose="020B0604030504040204" pitchFamily="34" charset="0"/>
                <a:cs typeface="Verdana" panose="020B0604030504040204" pitchFamily="34" charset="0"/>
              </a:rPr>
            </a:br>
            <a:r>
              <a:rPr lang="en-US" sz="3600" b="1" dirty="0">
                <a:solidFill>
                  <a:srgbClr val="3F2A56"/>
                </a:solidFill>
                <a:ea typeface="Verdana" panose="020B0604030504040204" pitchFamily="34" charset="0"/>
                <a:cs typeface="Verdana" panose="020B0604030504040204" pitchFamily="34" charset="0"/>
              </a:rPr>
              <a:t>MW3™ Prebiotic Proprietary Blend</a:t>
            </a:r>
            <a:endParaRPr lang="en-US" sz="3200" dirty="0">
              <a:solidFill>
                <a:srgbClr val="82287E"/>
              </a:solidFill>
              <a:ea typeface="Verdana" panose="020B0604030504040204" pitchFamily="34" charset="0"/>
              <a:cs typeface="Verdana" panose="020B0604030504040204" pitchFamily="34" charset="0"/>
            </a:endParaRPr>
          </a:p>
        </p:txBody>
      </p:sp>
      <p:pic>
        <p:nvPicPr>
          <p:cNvPr id="4" name="Picture 3" descr="A close up of a logo&#10;&#10;Description generated with very high confidence">
            <a:extLst>
              <a:ext uri="{FF2B5EF4-FFF2-40B4-BE49-F238E27FC236}">
                <a16:creationId xmlns:a16="http://schemas.microsoft.com/office/drawing/2014/main" id="{A5172C5C-FBBC-4872-8DEC-006FC7BC79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5744" y="1769542"/>
            <a:ext cx="1905000" cy="1905000"/>
          </a:xfrm>
          <a:prstGeom prst="rect">
            <a:avLst/>
          </a:prstGeom>
        </p:spPr>
      </p:pic>
      <p:sp>
        <p:nvSpPr>
          <p:cNvPr id="7" name="TextBox 6">
            <a:extLst>
              <a:ext uri="{FF2B5EF4-FFF2-40B4-BE49-F238E27FC236}">
                <a16:creationId xmlns:a16="http://schemas.microsoft.com/office/drawing/2014/main" id="{9D1A9752-7947-49ED-A884-F24CCB716299}"/>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
        <p:nvSpPr>
          <p:cNvPr id="19" name="Text Placeholder 18">
            <a:extLst>
              <a:ext uri="{FF2B5EF4-FFF2-40B4-BE49-F238E27FC236}">
                <a16:creationId xmlns:a16="http://schemas.microsoft.com/office/drawing/2014/main" id="{F87E36BD-1445-4EC4-AA83-FE43FDF85F96}"/>
              </a:ext>
            </a:extLst>
          </p:cNvPr>
          <p:cNvSpPr>
            <a:spLocks noGrp="1"/>
          </p:cNvSpPr>
          <p:nvPr>
            <p:ph type="body" sz="quarter" idx="11"/>
          </p:nvPr>
        </p:nvSpPr>
        <p:spPr>
          <a:xfrm>
            <a:off x="2280744" y="1769542"/>
            <a:ext cx="9073055" cy="4627290"/>
          </a:xfrm>
        </p:spPr>
        <p:txBody>
          <a:bodyPr>
            <a:noAutofit/>
          </a:bodyPr>
          <a:lstStyle/>
          <a:p>
            <a:pPr marL="0" indent="0">
              <a:buNone/>
            </a:pPr>
            <a:r>
              <a:rPr lang="en-US" sz="2000" dirty="0"/>
              <a:t>Our MW3 Prebiotic Proprietary Blend provides optimal gut support by feeding the specific mental wellness probiotic strains found in our MW3 Probiotic Proprietary Blend.* </a:t>
            </a:r>
          </a:p>
          <a:p>
            <a:pPr marL="0" indent="0">
              <a:buNone/>
            </a:pPr>
            <a:r>
              <a:rPr lang="en-US" sz="2000" u="sng" dirty="0"/>
              <a:t>MW3 Prebiotic Fibers: </a:t>
            </a:r>
            <a:endParaRPr lang="en-US" dirty="0"/>
          </a:p>
          <a:p>
            <a:r>
              <a:rPr lang="en-US" sz="1800" b="1" dirty="0">
                <a:solidFill>
                  <a:srgbClr val="822D7E"/>
                </a:solidFill>
              </a:rPr>
              <a:t>IsoFiber™ </a:t>
            </a:r>
            <a:r>
              <a:rPr lang="en-US" sz="1800" dirty="0"/>
              <a:t>(Iso-Malto-Oligosaccharides) — Contains a combination of naturally occurring prebiotic plant fibers that are clinically shown to improve the growth of specific probiotic strains featured in Kids FundaMentals™ and now MentaBiotics™ Sugar Free! </a:t>
            </a:r>
          </a:p>
          <a:p>
            <a:r>
              <a:rPr lang="en-US" sz="1800" b="1" dirty="0">
                <a:solidFill>
                  <a:srgbClr val="822D7E"/>
                </a:solidFill>
              </a:rPr>
              <a:t>Bimuno</a:t>
            </a:r>
            <a:r>
              <a:rPr lang="en-US" sz="1800" b="1" baseline="30000" dirty="0">
                <a:solidFill>
                  <a:srgbClr val="822D7E"/>
                </a:solidFill>
              </a:rPr>
              <a:t>®</a:t>
            </a:r>
            <a:r>
              <a:rPr lang="en-US" sz="1800" b="1" dirty="0">
                <a:solidFill>
                  <a:srgbClr val="822D7E"/>
                </a:solidFill>
              </a:rPr>
              <a:t> </a:t>
            </a:r>
            <a:r>
              <a:rPr lang="en-US" sz="1800" dirty="0"/>
              <a:t>(Galacto-Oligo-Saccharides) — Resets and increases friendly gut bacteria, maintains immune health, controls inflammation in the body and supports microbiome balance. Is highly effective and a natural way of increasing preferred bacteria in the gut. Plays an important role in feeding Bifidobacteria probiotic strains.* </a:t>
            </a:r>
            <a:endParaRPr lang="en-US" dirty="0"/>
          </a:p>
          <a:p>
            <a:r>
              <a:rPr lang="en-US" sz="1800" b="1" dirty="0">
                <a:solidFill>
                  <a:srgbClr val="822D7E"/>
                </a:solidFill>
              </a:rPr>
              <a:t>SunFiber</a:t>
            </a:r>
            <a:r>
              <a:rPr lang="en-US" sz="1800" b="1" baseline="30000" dirty="0">
                <a:solidFill>
                  <a:srgbClr val="822D7E"/>
                </a:solidFill>
              </a:rPr>
              <a:t>®</a:t>
            </a:r>
            <a:r>
              <a:rPr lang="en-US" sz="1800" b="1" dirty="0">
                <a:solidFill>
                  <a:srgbClr val="822D7E"/>
                </a:solidFill>
              </a:rPr>
              <a:t> </a:t>
            </a:r>
            <a:r>
              <a:rPr lang="en-US" sz="1800" dirty="0"/>
              <a:t>(Galactomannan Fiber) — Helps improve the growth and vitality of beneficial bacteria, including Bifidobacteria and Lactobacillus.* </a:t>
            </a:r>
          </a:p>
        </p:txBody>
      </p:sp>
      <p:sp>
        <p:nvSpPr>
          <p:cNvPr id="9" name="TextBox 8">
            <a:extLst>
              <a:ext uri="{FF2B5EF4-FFF2-40B4-BE49-F238E27FC236}">
                <a16:creationId xmlns:a16="http://schemas.microsoft.com/office/drawing/2014/main" id="{CD9D1499-D4F2-42EE-9DA2-7B79B49B68C5}"/>
              </a:ext>
            </a:extLst>
          </p:cNvPr>
          <p:cNvSpPr txBox="1"/>
          <p:nvPr/>
        </p:nvSpPr>
        <p:spPr>
          <a:xfrm>
            <a:off x="5139795" y="473686"/>
            <a:ext cx="359394" cy="307777"/>
          </a:xfrm>
          <a:prstGeom prst="rect">
            <a:avLst/>
          </a:prstGeom>
          <a:noFill/>
        </p:spPr>
        <p:txBody>
          <a:bodyPr wrap="none" rtlCol="0">
            <a:spAutoFit/>
          </a:bodyPr>
          <a:lstStyle/>
          <a:p>
            <a:r>
              <a:rPr lang="en-US" sz="1400" dirty="0">
                <a:solidFill>
                  <a:srgbClr val="82287E"/>
                </a:solidFill>
                <a:latin typeface="Verdana" panose="020B0604030504040204" pitchFamily="34" charset="0"/>
                <a:ea typeface="Verdana" panose="020B0604030504040204" pitchFamily="34" charset="0"/>
                <a:cs typeface="Verdana" panose="020B0604030504040204" pitchFamily="34" charset="0"/>
              </a:rPr>
              <a:t>™</a:t>
            </a:r>
          </a:p>
        </p:txBody>
      </p:sp>
    </p:spTree>
    <p:extLst>
      <p:ext uri="{BB962C8B-B14F-4D97-AF65-F5344CB8AC3E}">
        <p14:creationId xmlns:p14="http://schemas.microsoft.com/office/powerpoint/2010/main" val="238381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a:solidFill>
                  <a:srgbClr val="402B56"/>
                </a:solidFill>
                <a:latin typeface="Verdana" panose="020B0604030504040204" pitchFamily="34" charset="0"/>
                <a:ea typeface="Verdana" panose="020B0604030504040204" pitchFamily="34" charset="0"/>
                <a:cs typeface="Verdana" panose="020B0604030504040204" pitchFamily="34" charset="0"/>
              </a:rPr>
              <a:t>GBX+ proprietary blend…</a:t>
            </a:r>
            <a:br>
              <a:rPr lang="en-US" sz="4800" dirty="0">
                <a:latin typeface="Verdana" panose="020B0604030504040204" pitchFamily="34" charset="0"/>
                <a:ea typeface="Verdana" panose="020B0604030504040204" pitchFamily="34" charset="0"/>
                <a:cs typeface="Verdana" panose="020B0604030504040204" pitchFamily="34" charset="0"/>
              </a:rPr>
            </a:br>
            <a:r>
              <a:rPr lang="en-US" sz="3600" dirty="0">
                <a:solidFill>
                  <a:srgbClr val="82287E"/>
                </a:solidFill>
                <a:latin typeface="Verdana" panose="020B0604030504040204" pitchFamily="34" charset="0"/>
                <a:ea typeface="Verdana" panose="020B0604030504040204" pitchFamily="34" charset="0"/>
                <a:cs typeface="Verdana" panose="020B0604030504040204" pitchFamily="34" charset="0"/>
              </a:rPr>
              <a:t>Patent Pending and Exclusive to Amare</a:t>
            </a:r>
          </a:p>
        </p:txBody>
      </p:sp>
      <p:sp>
        <p:nvSpPr>
          <p:cNvPr id="3" name="Text Placeholder 2"/>
          <p:cNvSpPr>
            <a:spLocks noGrp="1"/>
          </p:cNvSpPr>
          <p:nvPr>
            <p:ph type="body" sz="quarter" idx="11"/>
          </p:nvPr>
        </p:nvSpPr>
        <p:spPr>
          <a:xfrm>
            <a:off x="3371353" y="2066229"/>
            <a:ext cx="7696200" cy="1026595"/>
          </a:xfrm>
        </p:spPr>
        <p:txBody>
          <a:bodyPr vert="horz" lIns="91440" tIns="45720" rIns="91440" bIns="45720" rtlCol="0" anchor="t">
            <a:noAutofit/>
          </a:bodyPr>
          <a:lstStyle/>
          <a:p>
            <a:pPr marL="0" indent="0">
              <a:buNone/>
            </a:pPr>
            <a:r>
              <a:rPr lang="en-US" sz="2400" b="1" i="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Applephenon: Asian Apple Fruit extract</a:t>
            </a:r>
            <a:br>
              <a:rPr lang="en-US" sz="3200" dirty="0">
                <a:solidFill>
                  <a:schemeClr val="tx1"/>
                </a:solidFill>
                <a:latin typeface="Verdana" panose="020B0604030504040204" pitchFamily="34" charset="0"/>
                <a:ea typeface="Verdana" panose="020B0604030504040204" pitchFamily="34" charset="0"/>
                <a:cs typeface="Verdana" panose="020B0604030504040204" pitchFamily="34" charset="0"/>
              </a:rPr>
            </a:br>
            <a:r>
              <a:rPr lang="en-US" sz="20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Supports gut health, immune function, &amp; inflammatory balance*</a:t>
            </a:r>
          </a:p>
          <a:p>
            <a:pPr marL="0" indent="0">
              <a:buNone/>
            </a:pPr>
            <a:endParaRPr lang="en-US" sz="1800" b="1" i="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endParaRPr>
          </a:p>
        </p:txBody>
      </p:sp>
      <p:sp>
        <p:nvSpPr>
          <p:cNvPr id="16" name="Text Placeholder 2">
            <a:extLst>
              <a:ext uri="{FF2B5EF4-FFF2-40B4-BE49-F238E27FC236}">
                <a16:creationId xmlns:a16="http://schemas.microsoft.com/office/drawing/2014/main" id="{6FB49662-C2EA-40BD-8774-EA26BF3BAA64}"/>
              </a:ext>
            </a:extLst>
          </p:cNvPr>
          <p:cNvSpPr txBox="1">
            <a:spLocks/>
          </p:cNvSpPr>
          <p:nvPr/>
        </p:nvSpPr>
        <p:spPr>
          <a:xfrm>
            <a:off x="3371353" y="3555462"/>
            <a:ext cx="7696200" cy="102659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50000"/>
                    <a:lumOff val="50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50000"/>
                    <a:lumOff val="50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50000"/>
                    <a:lumOff val="50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50000"/>
                    <a:lumOff val="50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50000"/>
                    <a:lumOff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i="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Enovita: French Grape Seed extract</a:t>
            </a:r>
            <a:br>
              <a:rPr lang="en-US" sz="3200" dirty="0">
                <a:solidFill>
                  <a:schemeClr val="tx1"/>
                </a:solidFill>
                <a:latin typeface="Verdana" panose="020B0604030504040204" pitchFamily="34" charset="0"/>
                <a:ea typeface="Verdana" panose="020B0604030504040204" pitchFamily="34" charset="0"/>
                <a:cs typeface="Verdana" panose="020B0604030504040204" pitchFamily="34" charset="0"/>
              </a:rPr>
            </a:br>
            <a:r>
              <a:rPr lang="en-US" sz="20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Enhances blood flow, cardiovascular tone, &amp; cellular defenses*</a:t>
            </a:r>
          </a:p>
        </p:txBody>
      </p:sp>
      <p:sp>
        <p:nvSpPr>
          <p:cNvPr id="17" name="Text Placeholder 2">
            <a:extLst>
              <a:ext uri="{FF2B5EF4-FFF2-40B4-BE49-F238E27FC236}">
                <a16:creationId xmlns:a16="http://schemas.microsoft.com/office/drawing/2014/main" id="{C8CA0DE9-A252-4DA7-999A-641B131DD36B}"/>
              </a:ext>
            </a:extLst>
          </p:cNvPr>
          <p:cNvSpPr txBox="1">
            <a:spLocks/>
          </p:cNvSpPr>
          <p:nvPr/>
        </p:nvSpPr>
        <p:spPr>
          <a:xfrm>
            <a:off x="3371353" y="5096579"/>
            <a:ext cx="7696200" cy="102659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50000"/>
                    <a:lumOff val="50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50000"/>
                    <a:lumOff val="50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50000"/>
                    <a:lumOff val="50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50000"/>
                    <a:lumOff val="50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50000"/>
                    <a:lumOff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i="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Enzogenol: New Zealand Pine Bark extract</a:t>
            </a:r>
            <a:br>
              <a:rPr lang="en-US" sz="3200" dirty="0">
                <a:solidFill>
                  <a:schemeClr val="tx1"/>
                </a:solidFill>
                <a:latin typeface="Verdana" panose="020B0604030504040204" pitchFamily="34" charset="0"/>
                <a:ea typeface="Verdana" panose="020B0604030504040204" pitchFamily="34" charset="0"/>
                <a:cs typeface="Verdana" panose="020B0604030504040204" pitchFamily="34" charset="0"/>
              </a:rPr>
            </a:br>
            <a:r>
              <a:rPr lang="en-US" sz="20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Improves neurotransmitter balance, mental focus, &amp; psychological vigor*</a:t>
            </a:r>
            <a:endParaRPr lang="en-US" sz="2000" b="1" i="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endParaRPr>
          </a:p>
        </p:txBody>
      </p:sp>
      <p:pic>
        <p:nvPicPr>
          <p:cNvPr id="8" name="Picture 7">
            <a:extLst>
              <a:ext uri="{FF2B5EF4-FFF2-40B4-BE49-F238E27FC236}">
                <a16:creationId xmlns:a16="http://schemas.microsoft.com/office/drawing/2014/main" id="{042F63EF-51FB-4EC1-97A1-89AEE6AC4934}"/>
              </a:ext>
            </a:extLst>
          </p:cNvPr>
          <p:cNvPicPr>
            <a:picLocks noChangeAspect="1"/>
          </p:cNvPicPr>
          <p:nvPr/>
        </p:nvPicPr>
        <p:blipFill>
          <a:blip r:embed="rId3"/>
          <a:stretch>
            <a:fillRect/>
          </a:stretch>
        </p:blipFill>
        <p:spPr>
          <a:xfrm>
            <a:off x="1577340" y="1848007"/>
            <a:ext cx="1463040" cy="1463040"/>
          </a:xfrm>
          <a:prstGeom prst="rect">
            <a:avLst/>
          </a:prstGeom>
        </p:spPr>
      </p:pic>
      <p:pic>
        <p:nvPicPr>
          <p:cNvPr id="10" name="Picture 9">
            <a:extLst>
              <a:ext uri="{FF2B5EF4-FFF2-40B4-BE49-F238E27FC236}">
                <a16:creationId xmlns:a16="http://schemas.microsoft.com/office/drawing/2014/main" id="{5D3E2E80-FABC-4EE4-8AE6-4C7C509821E7}"/>
              </a:ext>
            </a:extLst>
          </p:cNvPr>
          <p:cNvPicPr>
            <a:picLocks noChangeAspect="1"/>
          </p:cNvPicPr>
          <p:nvPr/>
        </p:nvPicPr>
        <p:blipFill>
          <a:blip r:embed="rId4"/>
          <a:stretch>
            <a:fillRect/>
          </a:stretch>
        </p:blipFill>
        <p:spPr>
          <a:xfrm>
            <a:off x="1575675" y="3337240"/>
            <a:ext cx="1463040" cy="1463040"/>
          </a:xfrm>
          <a:prstGeom prst="rect">
            <a:avLst/>
          </a:prstGeom>
        </p:spPr>
      </p:pic>
      <p:pic>
        <p:nvPicPr>
          <p:cNvPr id="13" name="Picture 12">
            <a:extLst>
              <a:ext uri="{FF2B5EF4-FFF2-40B4-BE49-F238E27FC236}">
                <a16:creationId xmlns:a16="http://schemas.microsoft.com/office/drawing/2014/main" id="{06AE23D8-60AE-4949-9235-B67627253DFA}"/>
              </a:ext>
            </a:extLst>
          </p:cNvPr>
          <p:cNvPicPr>
            <a:picLocks noChangeAspect="1"/>
          </p:cNvPicPr>
          <p:nvPr/>
        </p:nvPicPr>
        <p:blipFill>
          <a:blip r:embed="rId5"/>
          <a:stretch>
            <a:fillRect/>
          </a:stretch>
        </p:blipFill>
        <p:spPr>
          <a:xfrm>
            <a:off x="1575675" y="4878357"/>
            <a:ext cx="1463040" cy="1463040"/>
          </a:xfrm>
          <a:prstGeom prst="rect">
            <a:avLst/>
          </a:prstGeom>
        </p:spPr>
      </p:pic>
      <p:sp>
        <p:nvSpPr>
          <p:cNvPr id="11" name="TextBox 10">
            <a:extLst>
              <a:ext uri="{FF2B5EF4-FFF2-40B4-BE49-F238E27FC236}">
                <a16:creationId xmlns:a16="http://schemas.microsoft.com/office/drawing/2014/main" id="{83C7DFE8-5C44-4B41-85C5-25FF6A2B4B57}"/>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Tree>
    <p:extLst>
      <p:ext uri="{BB962C8B-B14F-4D97-AF65-F5344CB8AC3E}">
        <p14:creationId xmlns:p14="http://schemas.microsoft.com/office/powerpoint/2010/main" val="511288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2"/>
          <p:cNvSpPr txBox="1">
            <a:spLocks/>
          </p:cNvSpPr>
          <p:nvPr/>
        </p:nvSpPr>
        <p:spPr>
          <a:xfrm>
            <a:off x="4398380" y="758614"/>
            <a:ext cx="7946020" cy="412963"/>
          </a:xfrm>
          <a:prstGeom prst="rect">
            <a:avLst/>
          </a:prstGeom>
        </p:spPr>
        <p:txBody>
          <a:bodyPr>
            <a:noAutofit/>
          </a:bodyPr>
          <a:lstStyle>
            <a:lvl1pPr marL="457200" indent="-457200" algn="l" defTabSz="914400" rtl="0" eaLnBrk="1" latinLnBrk="0" hangingPunct="1">
              <a:lnSpc>
                <a:spcPct val="90000"/>
              </a:lnSpc>
              <a:spcBef>
                <a:spcPts val="1000"/>
              </a:spcBef>
              <a:buSzPct val="100000"/>
              <a:buFont typeface="Arial"/>
              <a:buChar char="•"/>
              <a:defRPr sz="2800" b="0" i="0" kern="1200">
                <a:solidFill>
                  <a:schemeClr val="tx1">
                    <a:lumMod val="75000"/>
                    <a:lumOff val="25000"/>
                  </a:schemeClr>
                </a:solidFill>
                <a:latin typeface="Aller"/>
                <a:ea typeface="+mn-ea"/>
                <a:cs typeface="Aller"/>
              </a:defRPr>
            </a:lvl1pPr>
            <a:lvl2pPr marL="685800" indent="-228600" algn="l" defTabSz="914400" rtl="0" eaLnBrk="1" latinLnBrk="0" hangingPunct="1">
              <a:lnSpc>
                <a:spcPct val="90000"/>
              </a:lnSpc>
              <a:spcBef>
                <a:spcPts val="500"/>
              </a:spcBef>
              <a:buFont typeface="Arial"/>
              <a:buChar char="•"/>
              <a:defRPr sz="2400" b="0" i="0" kern="1200">
                <a:solidFill>
                  <a:schemeClr val="tx1">
                    <a:lumMod val="65000"/>
                    <a:lumOff val="35000"/>
                  </a:schemeClr>
                </a:solidFill>
                <a:latin typeface="Aller Light"/>
                <a:ea typeface="+mn-ea"/>
                <a:cs typeface="Aller Light"/>
              </a:defRPr>
            </a:lvl2pPr>
            <a:lvl3pPr marL="1143000" indent="-228600" algn="l" defTabSz="914400" rtl="0" eaLnBrk="1" latinLnBrk="0" hangingPunct="1">
              <a:lnSpc>
                <a:spcPct val="90000"/>
              </a:lnSpc>
              <a:spcBef>
                <a:spcPts val="500"/>
              </a:spcBef>
              <a:buSzPct val="75000"/>
              <a:buFont typeface="Courier New"/>
              <a:buChar char="o"/>
              <a:defRPr sz="2000" b="0" i="0" kern="1200" baseline="0">
                <a:solidFill>
                  <a:srgbClr val="595959"/>
                </a:solidFill>
                <a:latin typeface="Aller Light"/>
                <a:ea typeface="+mn-ea"/>
                <a:cs typeface="Aller Light"/>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lvl="0" indent="0">
              <a:lnSpc>
                <a:spcPct val="100000"/>
              </a:lnSpc>
              <a:spcBef>
                <a:spcPct val="20000"/>
              </a:spcBef>
              <a:buSzTx/>
              <a:buNone/>
              <a:defRPr/>
            </a:pPr>
            <a:r>
              <a:rPr lang="en-US" sz="2400" dirty="0">
                <a:solidFill>
                  <a:srgbClr val="275D38"/>
                </a:solidFill>
                <a:latin typeface="Verdana" panose="020B0604030504040204" pitchFamily="34" charset="0"/>
                <a:ea typeface="Verdana" panose="020B0604030504040204" pitchFamily="34" charset="0"/>
                <a:cs typeface="Verdana" panose="020B0604030504040204" pitchFamily="34" charset="0"/>
              </a:rPr>
              <a:t>Microbiome-Boosting Nutrition*</a:t>
            </a:r>
            <a:endParaRPr lang="ru-RU" sz="2400" dirty="0">
              <a:solidFill>
                <a:srgbClr val="275D38"/>
              </a:solidFill>
              <a:latin typeface="Verdana" panose="020B0604030504040204" pitchFamily="34" charset="0"/>
              <a:ea typeface="Verdana" panose="020B0604030504040204" pitchFamily="34" charset="0"/>
              <a:cs typeface="Verdana" panose="020B0604030504040204" pitchFamily="34" charset="0"/>
            </a:endParaRPr>
          </a:p>
        </p:txBody>
      </p:sp>
      <p:sp>
        <p:nvSpPr>
          <p:cNvPr id="2" name="TextBox 1">
            <a:extLst>
              <a:ext uri="{FF2B5EF4-FFF2-40B4-BE49-F238E27FC236}">
                <a16:creationId xmlns:a16="http://schemas.microsoft.com/office/drawing/2014/main" id="{5CA425EA-516D-4CF1-896C-AB6B8848C4EE}"/>
              </a:ext>
            </a:extLst>
          </p:cNvPr>
          <p:cNvSpPr txBox="1"/>
          <p:nvPr/>
        </p:nvSpPr>
        <p:spPr>
          <a:xfrm>
            <a:off x="7829655" y="1421061"/>
            <a:ext cx="385042" cy="338554"/>
          </a:xfrm>
          <a:prstGeom prst="rect">
            <a:avLst/>
          </a:prstGeom>
          <a:noFill/>
        </p:spPr>
        <p:txBody>
          <a:bodyPr wrap="none" rtlCol="0">
            <a:spAutoFit/>
          </a:bodyPr>
          <a:lstStyle/>
          <a:p>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a:t>
            </a:r>
          </a:p>
        </p:txBody>
      </p:sp>
      <p:sp>
        <p:nvSpPr>
          <p:cNvPr id="22" name="Rectangle 21">
            <a:extLst>
              <a:ext uri="{FF2B5EF4-FFF2-40B4-BE49-F238E27FC236}">
                <a16:creationId xmlns:a16="http://schemas.microsoft.com/office/drawing/2014/main" id="{80710831-FDAA-4E99-8544-07E4DBDC505B}"/>
              </a:ext>
            </a:extLst>
          </p:cNvPr>
          <p:cNvSpPr/>
          <p:nvPr/>
        </p:nvSpPr>
        <p:spPr>
          <a:xfrm>
            <a:off x="0" y="0"/>
            <a:ext cx="3676650" cy="6858000"/>
          </a:xfrm>
          <a:prstGeom prst="rect">
            <a:avLst/>
          </a:prstGeom>
          <a:solidFill>
            <a:srgbClr val="000000">
              <a:alpha val="3215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3" name="Rectangle 2"/>
          <p:cNvSpPr/>
          <p:nvPr/>
        </p:nvSpPr>
        <p:spPr>
          <a:xfrm>
            <a:off x="1" y="1319040"/>
            <a:ext cx="12192000" cy="707141"/>
          </a:xfrm>
          <a:prstGeom prst="rect">
            <a:avLst/>
          </a:prstGeom>
          <a:solidFill>
            <a:srgbClr val="275D3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4" name="Title 1"/>
          <p:cNvSpPr txBox="1">
            <a:spLocks/>
          </p:cNvSpPr>
          <p:nvPr/>
        </p:nvSpPr>
        <p:spPr>
          <a:xfrm>
            <a:off x="2878179" y="1296950"/>
            <a:ext cx="6435641" cy="854604"/>
          </a:xfrm>
          <a:prstGeom prst="rect">
            <a:avLst/>
          </a:prstGeom>
        </p:spPr>
        <p:txBody>
          <a:bodyPr anchor="ctr"/>
          <a:lstStyle>
            <a:lvl1pPr algn="l" defTabSz="914400" rtl="0" eaLnBrk="1" latinLnBrk="0" hangingPunct="1">
              <a:lnSpc>
                <a:spcPct val="90000"/>
              </a:lnSpc>
              <a:spcBef>
                <a:spcPct val="0"/>
              </a:spcBef>
              <a:buNone/>
              <a:defRPr sz="4400" b="1" i="0" kern="1200">
                <a:solidFill>
                  <a:schemeClr val="tx1">
                    <a:lumMod val="75000"/>
                    <a:lumOff val="25000"/>
                  </a:schemeClr>
                </a:solidFill>
                <a:latin typeface="Aller"/>
                <a:ea typeface="Aller Light" charset="0"/>
                <a:cs typeface="Aller"/>
              </a:defRPr>
            </a:lvl1pPr>
          </a:lstStyle>
          <a:p>
            <a:pPr algn="ctr"/>
            <a:r>
              <a:rPr lang="en-US" dirty="0">
                <a:solidFill>
                  <a:schemeClr val="bg1"/>
                </a:solidFill>
                <a:latin typeface="Verdana" panose="020B0604030504040204" pitchFamily="34" charset="0"/>
                <a:ea typeface="Verdana" panose="020B0604030504040204" pitchFamily="34" charset="0"/>
                <a:cs typeface="Verdana" panose="020B0604030504040204" pitchFamily="34" charset="0"/>
              </a:rPr>
              <a:t>GBX FOODS</a:t>
            </a:r>
            <a:endParaRPr lang="en-US" b="0" dirty="0">
              <a:solidFill>
                <a:schemeClr val="tx2">
                  <a:lumMod val="40000"/>
                  <a:lumOff val="60000"/>
                </a:schemeClr>
              </a:solidFill>
              <a:latin typeface="Verdana" panose="020B0604030504040204" pitchFamily="34" charset="0"/>
              <a:ea typeface="Verdana" panose="020B0604030504040204" pitchFamily="34" charset="0"/>
              <a:cs typeface="Verdana" panose="020B0604030504040204" pitchFamily="34" charset="0"/>
            </a:endParaRPr>
          </a:p>
        </p:txBody>
      </p:sp>
      <p:pic>
        <p:nvPicPr>
          <p:cNvPr id="23" name="Picture 22">
            <a:extLst>
              <a:ext uri="{FF2B5EF4-FFF2-40B4-BE49-F238E27FC236}">
                <a16:creationId xmlns:a16="http://schemas.microsoft.com/office/drawing/2014/main" id="{447FFEB7-8190-4E50-B136-1666C062E5F1}"/>
              </a:ext>
            </a:extLst>
          </p:cNvPr>
          <p:cNvPicPr>
            <a:picLocks noChangeAspect="1"/>
          </p:cNvPicPr>
          <p:nvPr/>
        </p:nvPicPr>
        <p:blipFill rotWithShape="1">
          <a:blip r:embed="rId3"/>
          <a:srcRect l="12225" t="20420" r="6788" b="33301"/>
          <a:stretch/>
        </p:blipFill>
        <p:spPr>
          <a:xfrm>
            <a:off x="685114" y="334755"/>
            <a:ext cx="2695575" cy="923925"/>
          </a:xfrm>
          <a:prstGeom prst="rect">
            <a:avLst/>
          </a:prstGeom>
        </p:spPr>
      </p:pic>
      <p:pic>
        <p:nvPicPr>
          <p:cNvPr id="6" name="Picture 5" descr="A close up of a sign&#10;&#10;Description generated with very high confidence">
            <a:extLst>
              <a:ext uri="{FF2B5EF4-FFF2-40B4-BE49-F238E27FC236}">
                <a16:creationId xmlns:a16="http://schemas.microsoft.com/office/drawing/2014/main" id="{B2CBF1C5-00E0-4703-B54C-1DA2FB584E0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5114" y="2144526"/>
            <a:ext cx="685800" cy="685800"/>
          </a:xfrm>
          <a:prstGeom prst="rect">
            <a:avLst/>
          </a:prstGeom>
        </p:spPr>
      </p:pic>
      <p:pic>
        <p:nvPicPr>
          <p:cNvPr id="14" name="Picture 13">
            <a:extLst>
              <a:ext uri="{FF2B5EF4-FFF2-40B4-BE49-F238E27FC236}">
                <a16:creationId xmlns:a16="http://schemas.microsoft.com/office/drawing/2014/main" id="{836D10EC-EE8E-4478-B02B-0EE31987BD2E}"/>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1218515" y="2561834"/>
            <a:ext cx="228600" cy="228600"/>
          </a:xfrm>
          <a:prstGeom prst="rect">
            <a:avLst/>
          </a:prstGeom>
        </p:spPr>
      </p:pic>
      <p:sp>
        <p:nvSpPr>
          <p:cNvPr id="21" name="TextBox 20">
            <a:extLst>
              <a:ext uri="{FF2B5EF4-FFF2-40B4-BE49-F238E27FC236}">
                <a16:creationId xmlns:a16="http://schemas.microsoft.com/office/drawing/2014/main" id="{405CC753-5768-4ECC-9EF8-7DCBE770E0AA}"/>
              </a:ext>
            </a:extLst>
          </p:cNvPr>
          <p:cNvSpPr txBox="1"/>
          <p:nvPr/>
        </p:nvSpPr>
        <p:spPr>
          <a:xfrm>
            <a:off x="1675715" y="2189824"/>
            <a:ext cx="1704974" cy="646331"/>
          </a:xfrm>
          <a:prstGeom prst="rect">
            <a:avLst/>
          </a:prstGeom>
          <a:noFill/>
        </p:spPr>
        <p:txBody>
          <a:bodyPr wrap="square" rtlCol="0">
            <a:spAutoFit/>
          </a:bodyPr>
          <a:lstStyle/>
          <a:p>
            <a:r>
              <a:rPr lang="en-US" dirty="0">
                <a:solidFill>
                  <a:schemeClr val="bg1"/>
                </a:solidFill>
                <a:latin typeface="Verdana" panose="020B0604030504040204" pitchFamily="34" charset="0"/>
                <a:ea typeface="Verdana" panose="020B0604030504040204" pitchFamily="34" charset="0"/>
              </a:rPr>
              <a:t>Vegan / </a:t>
            </a:r>
          </a:p>
          <a:p>
            <a:r>
              <a:rPr lang="en-US" dirty="0">
                <a:solidFill>
                  <a:schemeClr val="bg1"/>
                </a:solidFill>
                <a:latin typeface="Verdana" panose="020B0604030504040204" pitchFamily="34" charset="0"/>
                <a:ea typeface="Verdana" panose="020B0604030504040204" pitchFamily="34" charset="0"/>
              </a:rPr>
              <a:t>All Natural*</a:t>
            </a:r>
          </a:p>
        </p:txBody>
      </p:sp>
      <p:sp>
        <p:nvSpPr>
          <p:cNvPr id="10" name="TextBox 9">
            <a:extLst>
              <a:ext uri="{FF2B5EF4-FFF2-40B4-BE49-F238E27FC236}">
                <a16:creationId xmlns:a16="http://schemas.microsoft.com/office/drawing/2014/main" id="{B6364BEF-232C-40EE-A691-8E55D6B9F831}"/>
              </a:ext>
            </a:extLst>
          </p:cNvPr>
          <p:cNvSpPr txBox="1"/>
          <p:nvPr/>
        </p:nvSpPr>
        <p:spPr>
          <a:xfrm>
            <a:off x="8515352" y="6396952"/>
            <a:ext cx="3076078" cy="369332"/>
          </a:xfrm>
          <a:prstGeom prst="rect">
            <a:avLst/>
          </a:prstGeom>
          <a:noFill/>
          <a:ln>
            <a:solidFill>
              <a:schemeClr val="bg1"/>
            </a:solidFill>
          </a:ln>
        </p:spPr>
        <p:txBody>
          <a:bodyPr wrap="square" rtlCol="0">
            <a:spAutoFit/>
          </a:bodyPr>
          <a:lstStyle/>
          <a:p>
            <a:r>
              <a:rPr lang="en-US" sz="600" dirty="0">
                <a:solidFill>
                  <a:schemeClr val="bg1"/>
                </a:solidFill>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pic>
        <p:nvPicPr>
          <p:cNvPr id="11" name="Picture 10">
            <a:extLst>
              <a:ext uri="{FF2B5EF4-FFF2-40B4-BE49-F238E27FC236}">
                <a16:creationId xmlns:a16="http://schemas.microsoft.com/office/drawing/2014/main" id="{C33FD884-D718-44B4-A4BC-5B7E035729C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5114" y="2942545"/>
            <a:ext cx="685800" cy="685800"/>
          </a:xfrm>
          <a:prstGeom prst="rect">
            <a:avLst/>
          </a:prstGeom>
        </p:spPr>
      </p:pic>
      <p:pic>
        <p:nvPicPr>
          <p:cNvPr id="16" name="Picture 15">
            <a:extLst>
              <a:ext uri="{FF2B5EF4-FFF2-40B4-BE49-F238E27FC236}">
                <a16:creationId xmlns:a16="http://schemas.microsoft.com/office/drawing/2014/main" id="{2794CDC3-8D4C-46B7-A325-C1EA63EAF3A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85114" y="3740564"/>
            <a:ext cx="685800" cy="685800"/>
          </a:xfrm>
          <a:prstGeom prst="rect">
            <a:avLst/>
          </a:prstGeom>
        </p:spPr>
      </p:pic>
      <p:pic>
        <p:nvPicPr>
          <p:cNvPr id="18" name="Picture 17">
            <a:extLst>
              <a:ext uri="{FF2B5EF4-FFF2-40B4-BE49-F238E27FC236}">
                <a16:creationId xmlns:a16="http://schemas.microsoft.com/office/drawing/2014/main" id="{4EA70E71-D626-47B0-81E7-F3AB85919BA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5114" y="4522298"/>
            <a:ext cx="685800" cy="685800"/>
          </a:xfrm>
          <a:prstGeom prst="rect">
            <a:avLst/>
          </a:prstGeom>
        </p:spPr>
      </p:pic>
      <p:pic>
        <p:nvPicPr>
          <p:cNvPr id="20" name="Picture 19" descr="A picture containing object, clock&#10;&#10;Description generated with very high confidence">
            <a:extLst>
              <a:ext uri="{FF2B5EF4-FFF2-40B4-BE49-F238E27FC236}">
                <a16:creationId xmlns:a16="http://schemas.microsoft.com/office/drawing/2014/main" id="{817FFA81-E933-457B-A448-D64EA653FA5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85114" y="5272318"/>
            <a:ext cx="685800" cy="685800"/>
          </a:xfrm>
          <a:prstGeom prst="rect">
            <a:avLst/>
          </a:prstGeom>
        </p:spPr>
      </p:pic>
      <p:sp>
        <p:nvSpPr>
          <p:cNvPr id="24" name="TextBox 23">
            <a:extLst>
              <a:ext uri="{FF2B5EF4-FFF2-40B4-BE49-F238E27FC236}">
                <a16:creationId xmlns:a16="http://schemas.microsoft.com/office/drawing/2014/main" id="{1227BA83-98F7-4864-BF52-B72508305D60}"/>
              </a:ext>
            </a:extLst>
          </p:cNvPr>
          <p:cNvSpPr txBox="1"/>
          <p:nvPr/>
        </p:nvSpPr>
        <p:spPr>
          <a:xfrm>
            <a:off x="1675714" y="2978083"/>
            <a:ext cx="1836877" cy="646331"/>
          </a:xfrm>
          <a:prstGeom prst="rect">
            <a:avLst/>
          </a:prstGeom>
          <a:noFill/>
        </p:spPr>
        <p:txBody>
          <a:bodyPr wrap="square" rtlCol="0">
            <a:spAutoFit/>
          </a:bodyPr>
          <a:lstStyle/>
          <a:p>
            <a:r>
              <a:rPr lang="en-US" dirty="0">
                <a:solidFill>
                  <a:schemeClr val="bg1"/>
                </a:solidFill>
                <a:latin typeface="Verdana" panose="020B0604030504040204" pitchFamily="34" charset="0"/>
                <a:ea typeface="Verdana" panose="020B0604030504040204" pitchFamily="34" charset="0"/>
              </a:rPr>
              <a:t>Non-GMO and Gluten Free*</a:t>
            </a:r>
          </a:p>
        </p:txBody>
      </p:sp>
      <p:sp>
        <p:nvSpPr>
          <p:cNvPr id="25" name="TextBox 24">
            <a:extLst>
              <a:ext uri="{FF2B5EF4-FFF2-40B4-BE49-F238E27FC236}">
                <a16:creationId xmlns:a16="http://schemas.microsoft.com/office/drawing/2014/main" id="{358B7B1B-ABC0-4E55-AFE9-5E1F31666FD0}"/>
              </a:ext>
            </a:extLst>
          </p:cNvPr>
          <p:cNvSpPr txBox="1"/>
          <p:nvPr/>
        </p:nvSpPr>
        <p:spPr>
          <a:xfrm>
            <a:off x="1675715" y="3846552"/>
            <a:ext cx="1704974" cy="369332"/>
          </a:xfrm>
          <a:prstGeom prst="rect">
            <a:avLst/>
          </a:prstGeom>
          <a:noFill/>
        </p:spPr>
        <p:txBody>
          <a:bodyPr wrap="square" rtlCol="0">
            <a:spAutoFit/>
          </a:bodyPr>
          <a:lstStyle/>
          <a:p>
            <a:r>
              <a:rPr lang="en-US" dirty="0">
                <a:solidFill>
                  <a:schemeClr val="bg1"/>
                </a:solidFill>
                <a:latin typeface="Verdana" panose="020B0604030504040204" pitchFamily="34" charset="0"/>
                <a:ea typeface="Verdana" panose="020B0604030504040204" pitchFamily="34" charset="0"/>
              </a:rPr>
              <a:t>Sugar Free*</a:t>
            </a:r>
          </a:p>
        </p:txBody>
      </p:sp>
      <p:sp>
        <p:nvSpPr>
          <p:cNvPr id="26" name="TextBox 25">
            <a:extLst>
              <a:ext uri="{FF2B5EF4-FFF2-40B4-BE49-F238E27FC236}">
                <a16:creationId xmlns:a16="http://schemas.microsoft.com/office/drawing/2014/main" id="{69F40947-6737-4C75-9EEC-B12CAA632DB7}"/>
              </a:ext>
            </a:extLst>
          </p:cNvPr>
          <p:cNvSpPr txBox="1"/>
          <p:nvPr/>
        </p:nvSpPr>
        <p:spPr>
          <a:xfrm>
            <a:off x="1670265" y="4526185"/>
            <a:ext cx="1701087" cy="646331"/>
          </a:xfrm>
          <a:prstGeom prst="rect">
            <a:avLst/>
          </a:prstGeom>
          <a:noFill/>
        </p:spPr>
        <p:txBody>
          <a:bodyPr wrap="square" rtlCol="0">
            <a:spAutoFit/>
          </a:bodyPr>
          <a:lstStyle/>
          <a:p>
            <a:r>
              <a:rPr lang="en-US" dirty="0">
                <a:solidFill>
                  <a:schemeClr val="bg1"/>
                </a:solidFill>
                <a:latin typeface="Verdana" panose="020B0604030504040204" pitchFamily="34" charset="0"/>
                <a:ea typeface="Verdana" panose="020B0604030504040204" pitchFamily="34" charset="0"/>
              </a:rPr>
              <a:t>Soy and Dairy Free*</a:t>
            </a:r>
          </a:p>
        </p:txBody>
      </p:sp>
      <p:sp>
        <p:nvSpPr>
          <p:cNvPr id="27" name="TextBox 26">
            <a:extLst>
              <a:ext uri="{FF2B5EF4-FFF2-40B4-BE49-F238E27FC236}">
                <a16:creationId xmlns:a16="http://schemas.microsoft.com/office/drawing/2014/main" id="{3E8AEA2E-920E-4903-AA4F-CB9E8DD22A92}"/>
              </a:ext>
            </a:extLst>
          </p:cNvPr>
          <p:cNvSpPr txBox="1"/>
          <p:nvPr/>
        </p:nvSpPr>
        <p:spPr>
          <a:xfrm>
            <a:off x="1670265" y="5237884"/>
            <a:ext cx="1836877" cy="954107"/>
          </a:xfrm>
          <a:prstGeom prst="rect">
            <a:avLst/>
          </a:prstGeom>
          <a:noFill/>
        </p:spPr>
        <p:txBody>
          <a:bodyPr wrap="square" rtlCol="0">
            <a:spAutoFit/>
          </a:bodyPr>
          <a:lstStyle/>
          <a:p>
            <a:r>
              <a:rPr lang="en-US" sz="1400" dirty="0">
                <a:solidFill>
                  <a:schemeClr val="bg1"/>
                </a:solidFill>
                <a:latin typeface="Verdana" panose="020B0604030504040204" pitchFamily="34" charset="0"/>
                <a:ea typeface="Verdana" panose="020B0604030504040204" pitchFamily="34" charset="0"/>
              </a:rPr>
              <a:t>No Preservatives, Artificial Colors, Flavors and Sweeteners*</a:t>
            </a:r>
          </a:p>
        </p:txBody>
      </p:sp>
      <p:pic>
        <p:nvPicPr>
          <p:cNvPr id="28" name="Picture 27" descr="A picture containing cup, coffee, table, sitting&#10;&#10;Description generated with very high confidence">
            <a:extLst>
              <a:ext uri="{FF2B5EF4-FFF2-40B4-BE49-F238E27FC236}">
                <a16:creationId xmlns:a16="http://schemas.microsoft.com/office/drawing/2014/main" id="{E04756CA-0F78-4D2B-B44C-1A56A43A2883}"/>
              </a:ext>
            </a:extLst>
          </p:cNvPr>
          <p:cNvPicPr>
            <a:picLocks noChangeAspect="1"/>
          </p:cNvPicPr>
          <p:nvPr/>
        </p:nvPicPr>
        <p:blipFill rotWithShape="1">
          <a:blip r:embed="rId10">
            <a:extLst>
              <a:ext uri="{28A0092B-C50C-407E-A947-70E740481C1C}">
                <a14:useLocalDpi xmlns:a14="http://schemas.microsoft.com/office/drawing/2010/main" val="0"/>
              </a:ext>
            </a:extLst>
          </a:blip>
          <a:srcRect t="13949" b="18421"/>
          <a:stretch/>
        </p:blipFill>
        <p:spPr>
          <a:xfrm>
            <a:off x="4785697" y="1943535"/>
            <a:ext cx="6858000" cy="4638083"/>
          </a:xfrm>
          <a:prstGeom prst="rect">
            <a:avLst/>
          </a:prstGeom>
        </p:spPr>
      </p:pic>
      <p:sp>
        <p:nvSpPr>
          <p:cNvPr id="29" name="TextBox 28">
            <a:extLst>
              <a:ext uri="{FF2B5EF4-FFF2-40B4-BE49-F238E27FC236}">
                <a16:creationId xmlns:a16="http://schemas.microsoft.com/office/drawing/2014/main" id="{D27270EB-E64A-4893-9D7C-E663309888DB}"/>
              </a:ext>
            </a:extLst>
          </p:cNvPr>
          <p:cNvSpPr txBox="1"/>
          <p:nvPr/>
        </p:nvSpPr>
        <p:spPr>
          <a:xfrm>
            <a:off x="8667752" y="6396206"/>
            <a:ext cx="3076078" cy="369332"/>
          </a:xfrm>
          <a:prstGeom prst="rect">
            <a:avLst/>
          </a:prstGeom>
          <a:noFill/>
          <a:ln>
            <a:solidFill>
              <a:schemeClr val="tx1"/>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pic>
        <p:nvPicPr>
          <p:cNvPr id="8" name="Picture 7">
            <a:extLst>
              <a:ext uri="{FF2B5EF4-FFF2-40B4-BE49-F238E27FC236}">
                <a16:creationId xmlns:a16="http://schemas.microsoft.com/office/drawing/2014/main" id="{09B8B623-BD4A-41DE-AB9D-17A31A6B50A9}"/>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766427" y="2301344"/>
            <a:ext cx="2573927" cy="1286964"/>
          </a:xfrm>
          <a:prstGeom prst="rect">
            <a:avLst/>
          </a:prstGeom>
        </p:spPr>
      </p:pic>
    </p:spTree>
    <p:extLst>
      <p:ext uri="{BB962C8B-B14F-4D97-AF65-F5344CB8AC3E}">
        <p14:creationId xmlns:p14="http://schemas.microsoft.com/office/powerpoint/2010/main" val="3183380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C4069A4-AAB7-49D3-BAC9-9DBB11FA7B3A}"/>
              </a:ext>
            </a:extLst>
          </p:cNvPr>
          <p:cNvPicPr>
            <a:picLocks noChangeAspect="1"/>
          </p:cNvPicPr>
          <p:nvPr/>
        </p:nvPicPr>
        <p:blipFill>
          <a:blip r:embed="rId3"/>
          <a:stretch>
            <a:fillRect/>
          </a:stretch>
        </p:blipFill>
        <p:spPr>
          <a:xfrm>
            <a:off x="7031857" y="2051241"/>
            <a:ext cx="1798646" cy="3049599"/>
          </a:xfrm>
          <a:prstGeom prst="rect">
            <a:avLst/>
          </a:prstGeom>
        </p:spPr>
      </p:pic>
      <p:pic>
        <p:nvPicPr>
          <p:cNvPr id="10" name="Picture 9">
            <a:extLst>
              <a:ext uri="{FF2B5EF4-FFF2-40B4-BE49-F238E27FC236}">
                <a16:creationId xmlns:a16="http://schemas.microsoft.com/office/drawing/2014/main" id="{9CD97373-AB51-4351-8A45-C9C3B1DF2E5B}"/>
              </a:ext>
            </a:extLst>
          </p:cNvPr>
          <p:cNvPicPr>
            <a:picLocks noChangeAspect="1"/>
          </p:cNvPicPr>
          <p:nvPr/>
        </p:nvPicPr>
        <p:blipFill>
          <a:blip r:embed="rId4"/>
          <a:stretch>
            <a:fillRect/>
          </a:stretch>
        </p:blipFill>
        <p:spPr>
          <a:xfrm>
            <a:off x="8883553" y="2051241"/>
            <a:ext cx="1798646" cy="3049599"/>
          </a:xfrm>
          <a:prstGeom prst="rect">
            <a:avLst/>
          </a:prstGeom>
        </p:spPr>
      </p:pic>
      <p:sp>
        <p:nvSpPr>
          <p:cNvPr id="7" name="Rectangle 6"/>
          <p:cNvSpPr/>
          <p:nvPr/>
        </p:nvSpPr>
        <p:spPr>
          <a:xfrm>
            <a:off x="609600" y="2764016"/>
            <a:ext cx="5479640" cy="3170099"/>
          </a:xfrm>
          <a:prstGeom prst="rect">
            <a:avLst/>
          </a:prstGeom>
        </p:spPr>
        <p:txBody>
          <a:bodyPr wrap="square">
            <a:spAutoFit/>
          </a:bodyPr>
          <a:lstStyle/>
          <a:p>
            <a:pPr algn="ctr"/>
            <a:r>
              <a:rPr lang="en-US" sz="2000" dirty="0">
                <a:solidFill>
                  <a:srgbClr val="275D38"/>
                </a:solidFill>
                <a:latin typeface="Verdana" panose="020B0604030504040204" pitchFamily="34" charset="0"/>
                <a:ea typeface="Verdana" panose="020B0604030504040204" pitchFamily="34" charset="0"/>
              </a:rPr>
              <a:t>GBX Protein™ delivers 17 grams of pure plant protein. This unique chickpea, brown rice, and pea protein blend nourishes good bacteria in the gut and improves microbiome balance, while controlling appetite and supporting muscle mass. Fully-loaded with only functional ingredients, this potent formula supports the gut microbiome, helping fuel a healthy lifestyle.* </a:t>
            </a:r>
            <a:endParaRPr lang="en-US" sz="2000" dirty="0">
              <a:solidFill>
                <a:srgbClr val="275D38"/>
              </a:solidFill>
              <a:latin typeface="Verdana" panose="020B0604030504040204" pitchFamily="34" charset="0"/>
              <a:ea typeface="Verdana" panose="020B0604030504040204" pitchFamily="34" charset="0"/>
              <a:cs typeface="Verdana" panose="020B0604030504040204" pitchFamily="34" charset="0"/>
            </a:endParaRPr>
          </a:p>
        </p:txBody>
      </p:sp>
      <p:sp>
        <p:nvSpPr>
          <p:cNvPr id="12" name="TextBox 11">
            <a:extLst>
              <a:ext uri="{FF2B5EF4-FFF2-40B4-BE49-F238E27FC236}">
                <a16:creationId xmlns:a16="http://schemas.microsoft.com/office/drawing/2014/main" id="{13DC98EE-359D-4442-9F94-4C4E23006A89}"/>
              </a:ext>
            </a:extLst>
          </p:cNvPr>
          <p:cNvSpPr txBox="1"/>
          <p:nvPr/>
        </p:nvSpPr>
        <p:spPr>
          <a:xfrm>
            <a:off x="1610594" y="1648798"/>
            <a:ext cx="3521515" cy="707886"/>
          </a:xfrm>
          <a:prstGeom prst="rect">
            <a:avLst/>
          </a:prstGeom>
          <a:noFill/>
        </p:spPr>
        <p:txBody>
          <a:bodyPr wrap="square" rtlCol="0">
            <a:spAutoFit/>
          </a:bodyPr>
          <a:lstStyle/>
          <a:p>
            <a:pPr algn="ctr"/>
            <a:r>
              <a:rPr lang="en-US" sz="2000" b="1" dirty="0">
                <a:solidFill>
                  <a:srgbClr val="1E5D39"/>
                </a:solidFill>
                <a:latin typeface="Verdana" panose="020B0604030504040204" pitchFamily="34" charset="0"/>
              </a:rPr>
              <a:t>microbiome-boosting plant protein*</a:t>
            </a:r>
          </a:p>
        </p:txBody>
      </p:sp>
      <p:pic>
        <p:nvPicPr>
          <p:cNvPr id="17" name="Graphic 16">
            <a:extLst>
              <a:ext uri="{FF2B5EF4-FFF2-40B4-BE49-F238E27FC236}">
                <a16:creationId xmlns:a16="http://schemas.microsoft.com/office/drawing/2014/main" id="{D7D03134-33DD-439A-B112-E6BA75429E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430604" y="373900"/>
            <a:ext cx="1700784" cy="1596120"/>
          </a:xfrm>
          <a:prstGeom prst="rect">
            <a:avLst/>
          </a:prstGeom>
        </p:spPr>
      </p:pic>
      <p:pic>
        <p:nvPicPr>
          <p:cNvPr id="22" name="Graphic 21">
            <a:extLst>
              <a:ext uri="{FF2B5EF4-FFF2-40B4-BE49-F238E27FC236}">
                <a16:creationId xmlns:a16="http://schemas.microsoft.com/office/drawing/2014/main" id="{5DEC198E-D9C3-4B6B-A652-CEC6C7EABDD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264956" y="373900"/>
            <a:ext cx="1700784" cy="1596120"/>
          </a:xfrm>
          <a:prstGeom prst="rect">
            <a:avLst/>
          </a:prstGeom>
        </p:spPr>
      </p:pic>
      <p:pic>
        <p:nvPicPr>
          <p:cNvPr id="24" name="Graphic 23">
            <a:extLst>
              <a:ext uri="{FF2B5EF4-FFF2-40B4-BE49-F238E27FC236}">
                <a16:creationId xmlns:a16="http://schemas.microsoft.com/office/drawing/2014/main" id="{7FAF9637-9350-4A5A-9AE0-19EE61B706F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99308" y="391232"/>
            <a:ext cx="1700784" cy="1596120"/>
          </a:xfrm>
          <a:prstGeom prst="rect">
            <a:avLst/>
          </a:prstGeom>
        </p:spPr>
      </p:pic>
      <p:sp>
        <p:nvSpPr>
          <p:cNvPr id="26" name="TextBox 25">
            <a:extLst>
              <a:ext uri="{FF2B5EF4-FFF2-40B4-BE49-F238E27FC236}">
                <a16:creationId xmlns:a16="http://schemas.microsoft.com/office/drawing/2014/main" id="{2D7390D2-6AF6-45DD-B37B-39D19A26139B}"/>
              </a:ext>
            </a:extLst>
          </p:cNvPr>
          <p:cNvSpPr txBox="1"/>
          <p:nvPr/>
        </p:nvSpPr>
        <p:spPr>
          <a:xfrm>
            <a:off x="6417183" y="709794"/>
            <a:ext cx="1691366" cy="1015663"/>
          </a:xfrm>
          <a:prstGeom prst="rect">
            <a:avLst/>
          </a:prstGeom>
          <a:noFill/>
        </p:spPr>
        <p:txBody>
          <a:bodyPr wrap="square" rtlCol="0">
            <a:spAutoFit/>
          </a:bodyPr>
          <a:lstStyle/>
          <a:p>
            <a:pPr algn="ctr"/>
            <a:r>
              <a:rPr lang="en-US" sz="1500" b="1" dirty="0">
                <a:solidFill>
                  <a:schemeClr val="bg1"/>
                </a:solidFill>
                <a:latin typeface="Verdana" panose="020B0604030504040204" pitchFamily="34" charset="0"/>
                <a:ea typeface="Verdana" panose="020B0604030504040204" pitchFamily="34" charset="0"/>
                <a:cs typeface="Verdana" panose="020B0604030504040204" pitchFamily="34" charset="0"/>
              </a:rPr>
              <a:t>17 GRAMS </a:t>
            </a:r>
            <a:r>
              <a:rPr lang="en-US" sz="1500" dirty="0">
                <a:solidFill>
                  <a:schemeClr val="bg1"/>
                </a:solidFill>
                <a:latin typeface="Verdana" panose="020B0604030504040204" pitchFamily="34" charset="0"/>
                <a:ea typeface="Verdana" panose="020B0604030504040204" pitchFamily="34" charset="0"/>
                <a:cs typeface="Verdana" panose="020B0604030504040204" pitchFamily="34" charset="0"/>
              </a:rPr>
              <a:t>OF ULTRA-PURE, PLANT-BASED PROTEIN*</a:t>
            </a:r>
          </a:p>
        </p:txBody>
      </p:sp>
      <p:sp>
        <p:nvSpPr>
          <p:cNvPr id="27" name="TextBox 26">
            <a:extLst>
              <a:ext uri="{FF2B5EF4-FFF2-40B4-BE49-F238E27FC236}">
                <a16:creationId xmlns:a16="http://schemas.microsoft.com/office/drawing/2014/main" id="{221A19EF-F034-40F5-9CBF-AACC86489D9B}"/>
              </a:ext>
            </a:extLst>
          </p:cNvPr>
          <p:cNvSpPr txBox="1"/>
          <p:nvPr/>
        </p:nvSpPr>
        <p:spPr>
          <a:xfrm>
            <a:off x="8264956" y="709794"/>
            <a:ext cx="1660720" cy="923330"/>
          </a:xfrm>
          <a:prstGeom prst="rect">
            <a:avLst/>
          </a:prstGeom>
          <a:noFill/>
        </p:spPr>
        <p:txBody>
          <a:bodyPr wrap="square" rtlCol="0">
            <a:spAutoFit/>
          </a:bodyPr>
          <a:lstStyle/>
          <a:p>
            <a:pPr algn="ctr"/>
            <a:r>
              <a:rPr lang="en-US" dirty="0">
                <a:solidFill>
                  <a:schemeClr val="bg1"/>
                </a:solidFill>
                <a:latin typeface="Verdana" panose="020B0604030504040204" pitchFamily="34" charset="0"/>
                <a:ea typeface="Verdana" panose="020B0604030504040204" pitchFamily="34" charset="0"/>
                <a:cs typeface="Verdana" panose="020B0604030504040204" pitchFamily="34" charset="0"/>
              </a:rPr>
              <a:t>NOURISHES GOOD GUT BACTERIA*</a:t>
            </a:r>
          </a:p>
        </p:txBody>
      </p:sp>
      <p:sp>
        <p:nvSpPr>
          <p:cNvPr id="28" name="TextBox 27">
            <a:extLst>
              <a:ext uri="{FF2B5EF4-FFF2-40B4-BE49-F238E27FC236}">
                <a16:creationId xmlns:a16="http://schemas.microsoft.com/office/drawing/2014/main" id="{9F133E83-1C4A-46A2-85D3-9A25BF47A402}"/>
              </a:ext>
            </a:extLst>
          </p:cNvPr>
          <p:cNvSpPr txBox="1"/>
          <p:nvPr/>
        </p:nvSpPr>
        <p:spPr>
          <a:xfrm>
            <a:off x="10150904" y="478961"/>
            <a:ext cx="1597591" cy="1477328"/>
          </a:xfrm>
          <a:prstGeom prst="rect">
            <a:avLst/>
          </a:prstGeom>
          <a:noFill/>
        </p:spPr>
        <p:txBody>
          <a:bodyPr wrap="square" rtlCol="0">
            <a:spAutoFit/>
          </a:bodyPr>
          <a:lstStyle/>
          <a:p>
            <a:pPr algn="ctr"/>
            <a:r>
              <a:rPr lang="en-US" sz="1500" dirty="0">
                <a:solidFill>
                  <a:schemeClr val="bg1"/>
                </a:solidFill>
                <a:latin typeface="Verdana" panose="020B0604030504040204" pitchFamily="34" charset="0"/>
                <a:ea typeface="Verdana" panose="020B0604030504040204" pitchFamily="34" charset="0"/>
                <a:cs typeface="Verdana" panose="020B0604030504040204" pitchFamily="34" charset="0"/>
              </a:rPr>
              <a:t>HELPS CONTROL APPETITE AND SUPPORTS MUSCLE MASS*</a:t>
            </a:r>
          </a:p>
        </p:txBody>
      </p:sp>
      <p:sp>
        <p:nvSpPr>
          <p:cNvPr id="16" name="TextBox 15">
            <a:extLst>
              <a:ext uri="{FF2B5EF4-FFF2-40B4-BE49-F238E27FC236}">
                <a16:creationId xmlns:a16="http://schemas.microsoft.com/office/drawing/2014/main" id="{D0621CE6-CFAC-407E-B908-8981C92E9C4E}"/>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
        <p:nvSpPr>
          <p:cNvPr id="18" name="Rectangle: Rounded Corners 17">
            <a:extLst>
              <a:ext uri="{FF2B5EF4-FFF2-40B4-BE49-F238E27FC236}">
                <a16:creationId xmlns:a16="http://schemas.microsoft.com/office/drawing/2014/main" id="{2A8CB1E7-5D28-4694-84D2-F0A006141261}"/>
              </a:ext>
            </a:extLst>
          </p:cNvPr>
          <p:cNvSpPr/>
          <p:nvPr/>
        </p:nvSpPr>
        <p:spPr>
          <a:xfrm>
            <a:off x="7031857" y="5010532"/>
            <a:ext cx="4157759" cy="1260225"/>
          </a:xfrm>
          <a:prstGeom prst="roundRect">
            <a:avLst/>
          </a:prstGeom>
          <a:noFill/>
          <a:ln w="38100">
            <a:solidFill>
              <a:srgbClr val="245D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sp>
        <p:nvSpPr>
          <p:cNvPr id="19" name="TextBox 18">
            <a:extLst>
              <a:ext uri="{FF2B5EF4-FFF2-40B4-BE49-F238E27FC236}">
                <a16:creationId xmlns:a16="http://schemas.microsoft.com/office/drawing/2014/main" id="{190DF57C-4695-497C-A54F-74B429556E25}"/>
              </a:ext>
            </a:extLst>
          </p:cNvPr>
          <p:cNvSpPr txBox="1"/>
          <p:nvPr/>
        </p:nvSpPr>
        <p:spPr>
          <a:xfrm>
            <a:off x="7068996" y="5065251"/>
            <a:ext cx="2939488" cy="1169551"/>
          </a:xfrm>
          <a:prstGeom prst="rect">
            <a:avLst/>
          </a:prstGeom>
          <a:noFill/>
        </p:spPr>
        <p:txBody>
          <a:bodyPr wrap="square" rtlCol="0" anchor="t">
            <a:spAutoFit/>
          </a:bodyPr>
          <a:lstStyle/>
          <a:p>
            <a:r>
              <a:rPr lang="en-US" sz="1400" b="1" dirty="0">
                <a:latin typeface="Verdana" panose="020B0604030504040204" pitchFamily="34" charset="0"/>
                <a:ea typeface="Verdana" panose="020B0604030504040204" pitchFamily="34" charset="0"/>
                <a:cs typeface="Verdana" panose="020B0604030504040204" pitchFamily="34" charset="0"/>
              </a:rPr>
              <a:t>Item Code (Vanilla):</a:t>
            </a:r>
          </a:p>
          <a:p>
            <a:r>
              <a:rPr lang="en-US" sz="1400" b="1" dirty="0">
                <a:latin typeface="Verdana" panose="020B0604030504040204" pitchFamily="34" charset="0"/>
                <a:ea typeface="Verdana" panose="020B0604030504040204" pitchFamily="34" charset="0"/>
                <a:cs typeface="Verdana" panose="020B0604030504040204" pitchFamily="34" charset="0"/>
              </a:rPr>
              <a:t>Item Code (Chocolate):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Retail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Wholesale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Subscribe &amp; Save:</a:t>
            </a:r>
          </a:p>
        </p:txBody>
      </p:sp>
      <p:sp>
        <p:nvSpPr>
          <p:cNvPr id="21" name="TextBox 20">
            <a:extLst>
              <a:ext uri="{FF2B5EF4-FFF2-40B4-BE49-F238E27FC236}">
                <a16:creationId xmlns:a16="http://schemas.microsoft.com/office/drawing/2014/main" id="{5005F2CF-7F30-48EB-B9A9-D8032774F246}"/>
              </a:ext>
            </a:extLst>
          </p:cNvPr>
          <p:cNvSpPr txBox="1"/>
          <p:nvPr/>
        </p:nvSpPr>
        <p:spPr>
          <a:xfrm>
            <a:off x="9576730" y="5064722"/>
            <a:ext cx="2005458" cy="1169551"/>
          </a:xfrm>
          <a:prstGeom prst="rect">
            <a:avLst/>
          </a:prstGeom>
          <a:noFill/>
        </p:spPr>
        <p:txBody>
          <a:bodyPr wrap="square" rtlCol="0" anchor="t">
            <a:spAutoFit/>
          </a:bodyPr>
          <a:lstStyle/>
          <a:p>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S015</a:t>
            </a:r>
          </a:p>
          <a:p>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S016</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$54.00</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$39.95 / 26 PV</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$35.95 / 22 PV</a:t>
            </a:r>
          </a:p>
        </p:txBody>
      </p:sp>
      <p:pic>
        <p:nvPicPr>
          <p:cNvPr id="4" name="Picture 3">
            <a:extLst>
              <a:ext uri="{FF2B5EF4-FFF2-40B4-BE49-F238E27FC236}">
                <a16:creationId xmlns:a16="http://schemas.microsoft.com/office/drawing/2014/main" id="{170EE314-23C5-4163-9C15-3712E46C18C3}"/>
              </a:ext>
            </a:extLst>
          </p:cNvPr>
          <p:cNvPicPr>
            <a:picLocks noChangeAspect="1"/>
          </p:cNvPicPr>
          <p:nvPr/>
        </p:nvPicPr>
        <p:blipFill>
          <a:blip r:embed="rId7"/>
          <a:stretch>
            <a:fillRect/>
          </a:stretch>
        </p:blipFill>
        <p:spPr>
          <a:xfrm>
            <a:off x="1384974" y="310231"/>
            <a:ext cx="3972757" cy="1324252"/>
          </a:xfrm>
          <a:prstGeom prst="rect">
            <a:avLst/>
          </a:prstGeom>
        </p:spPr>
      </p:pic>
      <p:pic>
        <p:nvPicPr>
          <p:cNvPr id="20" name="Picture 19">
            <a:extLst>
              <a:ext uri="{FF2B5EF4-FFF2-40B4-BE49-F238E27FC236}">
                <a16:creationId xmlns:a16="http://schemas.microsoft.com/office/drawing/2014/main" id="{86482836-0143-436E-88A9-802F50DBDBB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782876" y="2251983"/>
            <a:ext cx="2048131" cy="1024066"/>
          </a:xfrm>
          <a:prstGeom prst="rect">
            <a:avLst/>
          </a:prstGeom>
        </p:spPr>
      </p:pic>
    </p:spTree>
    <p:extLst>
      <p:ext uri="{BB962C8B-B14F-4D97-AF65-F5344CB8AC3E}">
        <p14:creationId xmlns:p14="http://schemas.microsoft.com/office/powerpoint/2010/main" val="4186235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D83E80-4F6B-4AE8-BCCC-A0787ACC2A0F}"/>
              </a:ext>
            </a:extLst>
          </p:cNvPr>
          <p:cNvPicPr>
            <a:picLocks noChangeAspect="1"/>
          </p:cNvPicPr>
          <p:nvPr/>
        </p:nvPicPr>
        <p:blipFill rotWithShape="1">
          <a:blip r:embed="rId3" cstate="hqprint">
            <a:extLst>
              <a:ext uri="{28A0092B-C50C-407E-A947-70E740481C1C}">
                <a14:useLocalDpi xmlns:a14="http://schemas.microsoft.com/office/drawing/2010/main" val="0"/>
              </a:ext>
            </a:extLst>
          </a:blip>
          <a:srcRect r="16280" b="5941"/>
          <a:stretch/>
        </p:blipFill>
        <p:spPr>
          <a:xfrm>
            <a:off x="6457951" y="1846135"/>
            <a:ext cx="4767189" cy="35753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ext Placeholder 2"/>
          <p:cNvSpPr>
            <a:spLocks noGrp="1"/>
          </p:cNvSpPr>
          <p:nvPr>
            <p:ph type="body" sz="quarter" idx="11"/>
          </p:nvPr>
        </p:nvSpPr>
        <p:spPr>
          <a:xfrm>
            <a:off x="838200" y="1846136"/>
            <a:ext cx="5619750" cy="4444936"/>
          </a:xfrm>
        </p:spPr>
        <p:txBody>
          <a:bodyPr vert="horz" lIns="91440" tIns="45720" rIns="91440" bIns="45720" rtlCol="0" anchor="t">
            <a:noAutofit/>
          </a:bodyPr>
          <a:lstStyle/>
          <a:p>
            <a:pPr>
              <a:lnSpc>
                <a:spcPct val="100000"/>
              </a:lnSpc>
            </a:pPr>
            <a:r>
              <a:rPr lang="en-US" sz="18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Nourishes good gut bacteria*</a:t>
            </a:r>
          </a:p>
          <a:p>
            <a:pPr>
              <a:lnSpc>
                <a:spcPct val="100000"/>
              </a:lnSpc>
            </a:pPr>
            <a:r>
              <a:rPr lang="en-US" sz="18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Improves microbiome balance*</a:t>
            </a:r>
          </a:p>
          <a:p>
            <a:pPr>
              <a:lnSpc>
                <a:spcPct val="100000"/>
              </a:lnSpc>
            </a:pPr>
            <a:r>
              <a:rPr lang="en-US" sz="18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Helps control appetite*</a:t>
            </a:r>
          </a:p>
          <a:p>
            <a:pPr>
              <a:lnSpc>
                <a:spcPct val="100000"/>
              </a:lnSpc>
            </a:pPr>
            <a:r>
              <a:rPr lang="en-US" sz="18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Supports healthy muscle mass*</a:t>
            </a:r>
          </a:p>
          <a:p>
            <a:pPr>
              <a:lnSpc>
                <a:spcPct val="100000"/>
              </a:lnSpc>
            </a:pPr>
            <a:r>
              <a:rPr lang="en-US" sz="18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Increases feeling of fullness*</a:t>
            </a:r>
          </a:p>
          <a:p>
            <a:pPr>
              <a:lnSpc>
                <a:spcPct val="100000"/>
              </a:lnSpc>
            </a:pPr>
            <a:r>
              <a:rPr lang="en-US" sz="18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Increases energy*</a:t>
            </a:r>
          </a:p>
          <a:p>
            <a:pPr>
              <a:lnSpc>
                <a:spcPct val="100000"/>
              </a:lnSpc>
            </a:pPr>
            <a:r>
              <a:rPr lang="en-US" sz="18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Each serving contains 17 grams of ultra-pure, plant-based, Non-GMO, vegan protein with precise ratios of </a:t>
            </a:r>
            <a:r>
              <a:rPr lang="en-US" sz="1800" dirty="0">
                <a:solidFill>
                  <a:schemeClr val="tx1">
                    <a:lumMod val="75000"/>
                    <a:lumOff val="25000"/>
                  </a:schemeClr>
                </a:solidFill>
                <a:ea typeface="Verdana" panose="020B0604030504040204" pitchFamily="34" charset="0"/>
                <a:cs typeface="Verdana" panose="020B0604030504040204" pitchFamily="34" charset="0"/>
              </a:rPr>
              <a:t>nine</a:t>
            </a:r>
            <a:r>
              <a:rPr lang="en-US" sz="18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 essential amino acids, optimized for high protein quality.*</a:t>
            </a:r>
          </a:p>
        </p:txBody>
      </p:sp>
      <p:sp>
        <p:nvSpPr>
          <p:cNvPr id="8" name="Title 1">
            <a:extLst>
              <a:ext uri="{FF2B5EF4-FFF2-40B4-BE49-F238E27FC236}">
                <a16:creationId xmlns:a16="http://schemas.microsoft.com/office/drawing/2014/main" id="{65F25ADC-19F5-4CC7-AC8D-78D6BB173999}"/>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lumMod val="75000"/>
                    <a:lumOff val="25000"/>
                  </a:schemeClr>
                </a:solidFill>
                <a:latin typeface="+mj-lt"/>
                <a:ea typeface="+mj-ea"/>
                <a:cs typeface="+mj-cs"/>
              </a:defRPr>
            </a:lvl1pPr>
          </a:lstStyle>
          <a:p>
            <a:r>
              <a:rPr lang="en-US" dirty="0">
                <a:solidFill>
                  <a:srgbClr val="47A647"/>
                </a:solidFill>
                <a:latin typeface="Verdana" panose="020B0604030504040204" pitchFamily="34" charset="0"/>
                <a:ea typeface="Verdana" panose="020B0604030504040204" pitchFamily="34" charset="0"/>
                <a:cs typeface="Verdana" panose="020B0604030504040204" pitchFamily="34" charset="0"/>
              </a:rPr>
              <a:t>GBX Protein</a:t>
            </a:r>
            <a:br>
              <a:rPr lang="en-US" b="1" dirty="0">
                <a:solidFill>
                  <a:srgbClr val="402B56"/>
                </a:solidFill>
                <a:latin typeface="Verdana" panose="020B0604030504040204" pitchFamily="34" charset="0"/>
                <a:ea typeface="Verdana" panose="020B0604030504040204" pitchFamily="34" charset="0"/>
                <a:cs typeface="Verdana" panose="020B0604030504040204" pitchFamily="34" charset="0"/>
              </a:rPr>
            </a:br>
            <a:r>
              <a:rPr lang="en-US" sz="3600" b="1" dirty="0">
                <a:solidFill>
                  <a:srgbClr val="245D38"/>
                </a:solidFill>
                <a:latin typeface="Verdana" panose="020B0604030504040204" pitchFamily="34" charset="0"/>
                <a:ea typeface="Verdana" panose="020B0604030504040204" pitchFamily="34" charset="0"/>
                <a:cs typeface="Verdana" panose="020B0604030504040204" pitchFamily="34" charset="0"/>
              </a:rPr>
              <a:t>KEY BENEFITS &amp; FEATURES</a:t>
            </a:r>
            <a:endParaRPr lang="en-US" sz="3200" dirty="0">
              <a:solidFill>
                <a:srgbClr val="245D38"/>
              </a:solidFill>
              <a:latin typeface="Verdana" panose="020B0604030504040204" pitchFamily="34" charset="0"/>
              <a:ea typeface="Verdana" panose="020B0604030504040204" pitchFamily="34" charset="0"/>
              <a:cs typeface="Verdana" panose="020B0604030504040204" pitchFamily="34" charset="0"/>
            </a:endParaRPr>
          </a:p>
        </p:txBody>
      </p:sp>
      <p:sp>
        <p:nvSpPr>
          <p:cNvPr id="10" name="TextBox 9">
            <a:extLst>
              <a:ext uri="{FF2B5EF4-FFF2-40B4-BE49-F238E27FC236}">
                <a16:creationId xmlns:a16="http://schemas.microsoft.com/office/drawing/2014/main" id="{B37563E1-157E-4107-81BD-F06EC29576B0}"/>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
        <p:nvSpPr>
          <p:cNvPr id="6" name="TextBox 5">
            <a:extLst>
              <a:ext uri="{FF2B5EF4-FFF2-40B4-BE49-F238E27FC236}">
                <a16:creationId xmlns:a16="http://schemas.microsoft.com/office/drawing/2014/main" id="{FCF11F7A-6467-403E-95F3-5C0286415FF2}"/>
              </a:ext>
            </a:extLst>
          </p:cNvPr>
          <p:cNvSpPr txBox="1"/>
          <p:nvPr/>
        </p:nvSpPr>
        <p:spPr>
          <a:xfrm>
            <a:off x="4144136" y="459795"/>
            <a:ext cx="385042" cy="338554"/>
          </a:xfrm>
          <a:prstGeom prst="rect">
            <a:avLst/>
          </a:prstGeom>
          <a:noFill/>
        </p:spPr>
        <p:txBody>
          <a:bodyPr wrap="none" rtlCol="0">
            <a:spAutoFit/>
          </a:bodyPr>
          <a:lstStyle/>
          <a:p>
            <a:r>
              <a:rPr lang="en-US" sz="1600" dirty="0">
                <a:solidFill>
                  <a:srgbClr val="47A647"/>
                </a:solidFill>
                <a:latin typeface="Verdana" panose="020B0604030504040204" pitchFamily="34" charset="0"/>
                <a:ea typeface="Verdana" panose="020B0604030504040204" pitchFamily="34" charset="0"/>
                <a:cs typeface="Verdana" panose="020B0604030504040204" pitchFamily="34" charset="0"/>
              </a:rPr>
              <a:t>™</a:t>
            </a:r>
          </a:p>
        </p:txBody>
      </p:sp>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D99BEDFE-993B-467E-885D-2B7CD8DEF4E2}"/>
                  </a:ext>
                </a:extLst>
              </p14:cNvPr>
              <p14:cNvContentPartPr/>
              <p14:nvPr/>
            </p14:nvContentPartPr>
            <p14:xfrm>
              <a:off x="10501471" y="364238"/>
              <a:ext cx="8280" cy="5760"/>
            </p14:xfrm>
          </p:contentPart>
        </mc:Choice>
        <mc:Fallback xmlns="">
          <p:pic>
            <p:nvPicPr>
              <p:cNvPr id="15" name="Ink 14">
                <a:extLst>
                  <a:ext uri="{FF2B5EF4-FFF2-40B4-BE49-F238E27FC236}">
                    <a16:creationId xmlns:a16="http://schemas.microsoft.com/office/drawing/2014/main" id="{D99BEDFE-993B-467E-885D-2B7CD8DEF4E2}"/>
                  </a:ext>
                </a:extLst>
              </p:cNvPr>
              <p:cNvPicPr/>
              <p:nvPr/>
            </p:nvPicPr>
            <p:blipFill>
              <a:blip r:embed="rId5"/>
              <a:stretch>
                <a:fillRect/>
              </a:stretch>
            </p:blipFill>
            <p:spPr>
              <a:xfrm>
                <a:off x="10492831" y="355598"/>
                <a:ext cx="25920" cy="23400"/>
              </a:xfrm>
              <a:prstGeom prst="rect">
                <a:avLst/>
              </a:prstGeom>
            </p:spPr>
          </p:pic>
        </mc:Fallback>
      </mc:AlternateContent>
      <p:pic>
        <p:nvPicPr>
          <p:cNvPr id="12" name="Picture 11">
            <a:extLst>
              <a:ext uri="{FF2B5EF4-FFF2-40B4-BE49-F238E27FC236}">
                <a16:creationId xmlns:a16="http://schemas.microsoft.com/office/drawing/2014/main" id="{996228A7-84F1-4FD2-B795-1A96ECE5996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485685" y="4909494"/>
            <a:ext cx="2048131" cy="1024066"/>
          </a:xfrm>
          <a:prstGeom prst="rect">
            <a:avLst/>
          </a:prstGeom>
        </p:spPr>
      </p:pic>
    </p:spTree>
    <p:extLst>
      <p:ext uri="{BB962C8B-B14F-4D97-AF65-F5344CB8AC3E}">
        <p14:creationId xmlns:p14="http://schemas.microsoft.com/office/powerpoint/2010/main" val="336455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23E90C8A-76C9-4781-8659-416E9AC776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24399" y="1896663"/>
            <a:ext cx="2743200" cy="2743200"/>
          </a:xfrm>
          <a:prstGeom prst="rect">
            <a:avLst/>
          </a:prstGeom>
        </p:spPr>
      </p:pic>
      <p:pic>
        <p:nvPicPr>
          <p:cNvPr id="15" name="Picture 14">
            <a:extLst>
              <a:ext uri="{FF2B5EF4-FFF2-40B4-BE49-F238E27FC236}">
                <a16:creationId xmlns:a16="http://schemas.microsoft.com/office/drawing/2014/main" id="{5A349F48-F8A4-480D-8988-1668DD24F5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87755" y="1901221"/>
            <a:ext cx="2743200" cy="2743200"/>
          </a:xfrm>
          <a:prstGeom prst="rect">
            <a:avLst/>
          </a:prstGeom>
        </p:spPr>
      </p:pic>
      <p:pic>
        <p:nvPicPr>
          <p:cNvPr id="9" name="Picture 8">
            <a:extLst>
              <a:ext uri="{FF2B5EF4-FFF2-40B4-BE49-F238E27FC236}">
                <a16:creationId xmlns:a16="http://schemas.microsoft.com/office/drawing/2014/main" id="{3F5DED1A-BB76-4039-BF78-42309BFD759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5363" y="1780400"/>
            <a:ext cx="2743201" cy="2743201"/>
          </a:xfrm>
          <a:prstGeom prst="rect">
            <a:avLst/>
          </a:prstGeom>
        </p:spPr>
      </p:pic>
      <p:sp>
        <p:nvSpPr>
          <p:cNvPr id="27" name="Rectangle 26">
            <a:extLst>
              <a:ext uri="{FF2B5EF4-FFF2-40B4-BE49-F238E27FC236}">
                <a16:creationId xmlns:a16="http://schemas.microsoft.com/office/drawing/2014/main" id="{9B4CD6AF-19E7-4278-966B-AA09FFA22D6D}"/>
              </a:ext>
            </a:extLst>
          </p:cNvPr>
          <p:cNvSpPr/>
          <p:nvPr/>
        </p:nvSpPr>
        <p:spPr>
          <a:xfrm>
            <a:off x="4879365" y="4376331"/>
            <a:ext cx="2540410" cy="830997"/>
          </a:xfrm>
          <a:prstGeom prst="rect">
            <a:avLst/>
          </a:prstGeom>
        </p:spPr>
        <p:txBody>
          <a:bodyPr wrap="square">
            <a:spAutoFit/>
          </a:bodyPr>
          <a:lstStyle/>
          <a:p>
            <a:pPr algn="ctr"/>
            <a:r>
              <a:rPr lang="en-US" sz="2400" dirty="0">
                <a:latin typeface="Verdana" panose="020B0604030504040204" pitchFamily="34" charset="0"/>
                <a:ea typeface="Verdana" panose="020B0604030504040204" pitchFamily="34" charset="0"/>
                <a:cs typeface="Verdana" panose="020B0604030504040204" pitchFamily="34" charset="0"/>
              </a:rPr>
              <a:t>Helps control appetite*</a:t>
            </a:r>
          </a:p>
        </p:txBody>
      </p:sp>
      <p:sp>
        <p:nvSpPr>
          <p:cNvPr id="29" name="Rectangle 28">
            <a:extLst>
              <a:ext uri="{FF2B5EF4-FFF2-40B4-BE49-F238E27FC236}">
                <a16:creationId xmlns:a16="http://schemas.microsoft.com/office/drawing/2014/main" id="{68088B80-1622-4480-9384-76F7AC27BE27}"/>
              </a:ext>
            </a:extLst>
          </p:cNvPr>
          <p:cNvSpPr/>
          <p:nvPr/>
        </p:nvSpPr>
        <p:spPr>
          <a:xfrm>
            <a:off x="7516539" y="4376331"/>
            <a:ext cx="4172139" cy="830997"/>
          </a:xfrm>
          <a:prstGeom prst="rect">
            <a:avLst/>
          </a:prstGeom>
        </p:spPr>
        <p:txBody>
          <a:bodyPr wrap="square">
            <a:spAutoFit/>
          </a:bodyPr>
          <a:lstStyle/>
          <a:p>
            <a:pPr algn="ctr"/>
            <a:r>
              <a:rPr lang="en-US" sz="2400" dirty="0">
                <a:latin typeface="Verdana" panose="020B0604030504040204" pitchFamily="34" charset="0"/>
                <a:ea typeface="Verdana" panose="020B0604030504040204" pitchFamily="34" charset="0"/>
                <a:cs typeface="Verdana" panose="020B0604030504040204" pitchFamily="34" charset="0"/>
              </a:rPr>
              <a:t>Increases </a:t>
            </a:r>
          </a:p>
          <a:p>
            <a:pPr algn="ctr"/>
            <a:r>
              <a:rPr lang="en-US" sz="2400" dirty="0">
                <a:latin typeface="Verdana" panose="020B0604030504040204" pitchFamily="34" charset="0"/>
                <a:ea typeface="Verdana" panose="020B0604030504040204" pitchFamily="34" charset="0"/>
                <a:cs typeface="Verdana" panose="020B0604030504040204" pitchFamily="34" charset="0"/>
              </a:rPr>
              <a:t>energy*</a:t>
            </a:r>
          </a:p>
        </p:txBody>
      </p:sp>
      <p:sp>
        <p:nvSpPr>
          <p:cNvPr id="16" name="Rectangle 15">
            <a:extLst>
              <a:ext uri="{FF2B5EF4-FFF2-40B4-BE49-F238E27FC236}">
                <a16:creationId xmlns:a16="http://schemas.microsoft.com/office/drawing/2014/main" id="{489C34F8-616C-4D5A-97ED-FA0588AC4A58}"/>
              </a:ext>
            </a:extLst>
          </p:cNvPr>
          <p:cNvSpPr/>
          <p:nvPr/>
        </p:nvSpPr>
        <p:spPr>
          <a:xfrm>
            <a:off x="486642" y="4344201"/>
            <a:ext cx="3580641" cy="1200329"/>
          </a:xfrm>
          <a:prstGeom prst="rect">
            <a:avLst/>
          </a:prstGeom>
        </p:spPr>
        <p:txBody>
          <a:bodyPr wrap="square">
            <a:spAutoFit/>
          </a:bodyPr>
          <a:lstStyle/>
          <a:p>
            <a:pPr algn="ctr"/>
            <a:r>
              <a:rPr lang="en-US" sz="2400" dirty="0">
                <a:latin typeface="Verdana" panose="020B0604030504040204" pitchFamily="34" charset="0"/>
                <a:ea typeface="Verdana" panose="020B0604030504040204" pitchFamily="34" charset="0"/>
                <a:cs typeface="Verdana" panose="020B0604030504040204" pitchFamily="34" charset="0"/>
              </a:rPr>
              <a:t>Improves </a:t>
            </a:r>
          </a:p>
          <a:p>
            <a:pPr algn="ctr"/>
            <a:r>
              <a:rPr lang="en-US" sz="2400" dirty="0">
                <a:latin typeface="Verdana" panose="020B0604030504040204" pitchFamily="34" charset="0"/>
                <a:ea typeface="Verdana" panose="020B0604030504040204" pitchFamily="34" charset="0"/>
                <a:cs typeface="Verdana" panose="020B0604030504040204" pitchFamily="34" charset="0"/>
              </a:rPr>
              <a:t>microbiome </a:t>
            </a:r>
          </a:p>
          <a:p>
            <a:pPr algn="ctr"/>
            <a:r>
              <a:rPr lang="en-US" sz="2400" dirty="0">
                <a:latin typeface="Verdana" panose="020B0604030504040204" pitchFamily="34" charset="0"/>
                <a:ea typeface="Verdana" panose="020B0604030504040204" pitchFamily="34" charset="0"/>
                <a:cs typeface="Verdana" panose="020B0604030504040204" pitchFamily="34" charset="0"/>
              </a:rPr>
              <a:t>balance* </a:t>
            </a:r>
          </a:p>
        </p:txBody>
      </p:sp>
      <p:sp>
        <p:nvSpPr>
          <p:cNvPr id="14" name="TextBox 13">
            <a:extLst>
              <a:ext uri="{FF2B5EF4-FFF2-40B4-BE49-F238E27FC236}">
                <a16:creationId xmlns:a16="http://schemas.microsoft.com/office/drawing/2014/main" id="{10CDE1E0-0E82-4E80-9BDD-433E64F5282D}"/>
              </a:ext>
            </a:extLst>
          </p:cNvPr>
          <p:cNvSpPr txBox="1"/>
          <p:nvPr/>
        </p:nvSpPr>
        <p:spPr>
          <a:xfrm>
            <a:off x="4260361" y="1284106"/>
            <a:ext cx="3671277" cy="707886"/>
          </a:xfrm>
          <a:prstGeom prst="rect">
            <a:avLst/>
          </a:prstGeom>
          <a:noFill/>
        </p:spPr>
        <p:txBody>
          <a:bodyPr wrap="square" rtlCol="0">
            <a:spAutoFit/>
          </a:bodyPr>
          <a:lstStyle/>
          <a:p>
            <a:pPr algn="ctr"/>
            <a:r>
              <a:rPr lang="en-US" sz="2000" b="1" dirty="0">
                <a:solidFill>
                  <a:srgbClr val="1E5D39"/>
                </a:solidFill>
                <a:latin typeface="Verdana" panose="020B0604030504040204" pitchFamily="34" charset="0"/>
              </a:rPr>
              <a:t>microbiome-boosting plant protein*</a:t>
            </a:r>
          </a:p>
        </p:txBody>
      </p:sp>
      <p:sp>
        <p:nvSpPr>
          <p:cNvPr id="11" name="TextBox 10">
            <a:extLst>
              <a:ext uri="{FF2B5EF4-FFF2-40B4-BE49-F238E27FC236}">
                <a16:creationId xmlns:a16="http://schemas.microsoft.com/office/drawing/2014/main" id="{C8330616-74FD-4976-8879-3E0E66EAC8BC}"/>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pic>
        <p:nvPicPr>
          <p:cNvPr id="13" name="Picture 12">
            <a:extLst>
              <a:ext uri="{FF2B5EF4-FFF2-40B4-BE49-F238E27FC236}">
                <a16:creationId xmlns:a16="http://schemas.microsoft.com/office/drawing/2014/main" id="{5E388225-EF38-4744-951D-F8230DF83949}"/>
              </a:ext>
            </a:extLst>
          </p:cNvPr>
          <p:cNvPicPr>
            <a:picLocks noChangeAspect="1"/>
          </p:cNvPicPr>
          <p:nvPr/>
        </p:nvPicPr>
        <p:blipFill>
          <a:blip r:embed="rId6"/>
          <a:stretch>
            <a:fillRect/>
          </a:stretch>
        </p:blipFill>
        <p:spPr>
          <a:xfrm>
            <a:off x="4163191" y="132117"/>
            <a:ext cx="3972757" cy="1324252"/>
          </a:xfrm>
          <a:prstGeom prst="rect">
            <a:avLst/>
          </a:prstGeom>
        </p:spPr>
      </p:pic>
    </p:spTree>
    <p:extLst>
      <p:ext uri="{BB962C8B-B14F-4D97-AF65-F5344CB8AC3E}">
        <p14:creationId xmlns:p14="http://schemas.microsoft.com/office/powerpoint/2010/main" val="2573130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Text Placeholder 2">
            <a:extLst>
              <a:ext uri="{FF2B5EF4-FFF2-40B4-BE49-F238E27FC236}">
                <a16:creationId xmlns:a16="http://schemas.microsoft.com/office/drawing/2014/main" id="{26D68F93-47F2-4C73-8616-E789AB867F14}"/>
              </a:ext>
            </a:extLst>
          </p:cNvPr>
          <p:cNvSpPr>
            <a:spLocks noGrp="1"/>
          </p:cNvSpPr>
          <p:nvPr>
            <p:ph type="body" sz="quarter" idx="11"/>
          </p:nvPr>
        </p:nvSpPr>
        <p:spPr>
          <a:xfrm>
            <a:off x="838199" y="2003425"/>
            <a:ext cx="6326529" cy="3501068"/>
          </a:xfrm>
        </p:spPr>
        <p:txBody>
          <a:bodyPr>
            <a:noAutofit/>
          </a:bodyPr>
          <a:lstStyle/>
          <a:p>
            <a:pPr marL="0" indent="0">
              <a:buNone/>
            </a:pPr>
            <a:r>
              <a:rPr lang="en-US" sz="3200" b="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Artesa</a:t>
            </a:r>
            <a:r>
              <a:rPr lang="en-US" sz="3200" b="1" baseline="300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a:t>
            </a:r>
            <a:r>
              <a:rPr lang="en-US" sz="3200" b="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 Chickpea Protein</a:t>
            </a:r>
            <a:endParaRPr lang="en-US" sz="3200" b="1" baseline="300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endParaRPr>
          </a:p>
          <a:p>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Premium, sustainably sourced chickpeas from Western Canada and North America*</a:t>
            </a:r>
          </a:p>
          <a:p>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Unique microbiome-boosting phytonutrients*</a:t>
            </a:r>
          </a:p>
          <a:p>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Smooth flavor and taste</a:t>
            </a:r>
          </a:p>
        </p:txBody>
      </p:sp>
      <p:sp>
        <p:nvSpPr>
          <p:cNvPr id="7" name="Title 1">
            <a:extLst>
              <a:ext uri="{FF2B5EF4-FFF2-40B4-BE49-F238E27FC236}">
                <a16:creationId xmlns:a16="http://schemas.microsoft.com/office/drawing/2014/main" id="{216C2097-25FA-4015-A873-A2B86A404069}"/>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lumMod val="75000"/>
                    <a:lumOff val="25000"/>
                  </a:schemeClr>
                </a:solidFill>
                <a:latin typeface="+mj-lt"/>
                <a:ea typeface="+mj-ea"/>
                <a:cs typeface="+mj-cs"/>
              </a:defRPr>
            </a:lvl1pPr>
          </a:lstStyle>
          <a:p>
            <a:r>
              <a:rPr lang="en-US" dirty="0">
                <a:solidFill>
                  <a:srgbClr val="47A647"/>
                </a:solidFill>
                <a:latin typeface="Verdana" panose="020B0604030504040204" pitchFamily="34" charset="0"/>
                <a:ea typeface="Verdana" panose="020B0604030504040204" pitchFamily="34" charset="0"/>
                <a:cs typeface="Verdana" panose="020B0604030504040204" pitchFamily="34" charset="0"/>
              </a:rPr>
              <a:t>GBX Protein</a:t>
            </a:r>
            <a:br>
              <a:rPr lang="en-US" b="1" dirty="0">
                <a:solidFill>
                  <a:srgbClr val="402B56"/>
                </a:solidFill>
                <a:latin typeface="Verdana" panose="020B0604030504040204" pitchFamily="34" charset="0"/>
                <a:ea typeface="Verdana" panose="020B0604030504040204" pitchFamily="34" charset="0"/>
                <a:cs typeface="Verdana" panose="020B0604030504040204" pitchFamily="34" charset="0"/>
              </a:rPr>
            </a:br>
            <a:r>
              <a:rPr lang="en-US" sz="3600" b="1" dirty="0">
                <a:solidFill>
                  <a:srgbClr val="275D38"/>
                </a:solidFill>
                <a:latin typeface="Verdana" panose="020B0604030504040204" pitchFamily="34" charset="0"/>
                <a:ea typeface="Verdana" panose="020B0604030504040204" pitchFamily="34" charset="0"/>
                <a:cs typeface="Verdana" panose="020B0604030504040204" pitchFamily="34" charset="0"/>
              </a:rPr>
              <a:t>KEY INGREDIENTS</a:t>
            </a:r>
            <a:endParaRPr lang="en-US" sz="3200" dirty="0">
              <a:solidFill>
                <a:srgbClr val="275D38"/>
              </a:solidFill>
              <a:latin typeface="Verdana" panose="020B0604030504040204" pitchFamily="34" charset="0"/>
              <a:ea typeface="Verdana" panose="020B0604030504040204" pitchFamily="34" charset="0"/>
              <a:cs typeface="Verdana" panose="020B0604030504040204" pitchFamily="34" charset="0"/>
            </a:endParaRPr>
          </a:p>
        </p:txBody>
      </p:sp>
      <p:sp>
        <p:nvSpPr>
          <p:cNvPr id="5" name="TextBox 4">
            <a:extLst>
              <a:ext uri="{FF2B5EF4-FFF2-40B4-BE49-F238E27FC236}">
                <a16:creationId xmlns:a16="http://schemas.microsoft.com/office/drawing/2014/main" id="{9842964D-9B1A-4FD9-A9C6-B07F2B61AD92}"/>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
        <p:nvSpPr>
          <p:cNvPr id="8" name="TextBox 7">
            <a:extLst>
              <a:ext uri="{FF2B5EF4-FFF2-40B4-BE49-F238E27FC236}">
                <a16:creationId xmlns:a16="http://schemas.microsoft.com/office/drawing/2014/main" id="{72831B35-1ABD-450D-83DD-E90684995907}"/>
              </a:ext>
            </a:extLst>
          </p:cNvPr>
          <p:cNvSpPr txBox="1"/>
          <p:nvPr/>
        </p:nvSpPr>
        <p:spPr>
          <a:xfrm>
            <a:off x="4144136" y="459795"/>
            <a:ext cx="385042" cy="338554"/>
          </a:xfrm>
          <a:prstGeom prst="rect">
            <a:avLst/>
          </a:prstGeom>
          <a:noFill/>
        </p:spPr>
        <p:txBody>
          <a:bodyPr wrap="none" rtlCol="0">
            <a:spAutoFit/>
          </a:bodyPr>
          <a:lstStyle/>
          <a:p>
            <a:r>
              <a:rPr lang="en-US" sz="1600" dirty="0">
                <a:solidFill>
                  <a:srgbClr val="47A647"/>
                </a:solidFill>
                <a:latin typeface="Verdana" panose="020B0604030504040204" pitchFamily="34" charset="0"/>
                <a:ea typeface="Verdana" panose="020B0604030504040204" pitchFamily="34" charset="0"/>
                <a:cs typeface="Verdana" panose="020B0604030504040204" pitchFamily="34" charset="0"/>
              </a:rPr>
              <a:t>™</a:t>
            </a:r>
          </a:p>
        </p:txBody>
      </p:sp>
      <p:pic>
        <p:nvPicPr>
          <p:cNvPr id="11" name="Picture 10">
            <a:extLst>
              <a:ext uri="{FF2B5EF4-FFF2-40B4-BE49-F238E27FC236}">
                <a16:creationId xmlns:a16="http://schemas.microsoft.com/office/drawing/2014/main" id="{AC5298E0-A043-43BC-99C0-EB8C730C7EA5}"/>
              </a:ext>
            </a:extLst>
          </p:cNvPr>
          <p:cNvPicPr>
            <a:picLocks noChangeAspect="1"/>
          </p:cNvPicPr>
          <p:nvPr/>
        </p:nvPicPr>
        <p:blipFill>
          <a:blip r:embed="rId3"/>
          <a:stretch>
            <a:fillRect/>
          </a:stretch>
        </p:blipFill>
        <p:spPr>
          <a:xfrm>
            <a:off x="6096000" y="1690688"/>
            <a:ext cx="7206894" cy="4804596"/>
          </a:xfrm>
          <a:prstGeom prst="rect">
            <a:avLst/>
          </a:prstGeom>
        </p:spPr>
      </p:pic>
      <p:pic>
        <p:nvPicPr>
          <p:cNvPr id="3" name="Picture 2">
            <a:extLst>
              <a:ext uri="{FF2B5EF4-FFF2-40B4-BE49-F238E27FC236}">
                <a16:creationId xmlns:a16="http://schemas.microsoft.com/office/drawing/2014/main" id="{DCC5E671-EB2A-48DC-94BA-79754CCD9417}"/>
              </a:ext>
            </a:extLst>
          </p:cNvPr>
          <p:cNvPicPr>
            <a:picLocks noChangeAspect="1"/>
          </p:cNvPicPr>
          <p:nvPr/>
        </p:nvPicPr>
        <p:blipFill rotWithShape="1">
          <a:blip r:embed="rId4" cstate="hqprint">
            <a:extLst>
              <a:ext uri="{28A0092B-C50C-407E-A947-70E740481C1C}">
                <a14:useLocalDpi xmlns:a14="http://schemas.microsoft.com/office/drawing/2010/main" val="0"/>
              </a:ext>
            </a:extLst>
          </a:blip>
          <a:srcRect t="16609" b="14585"/>
          <a:stretch/>
        </p:blipFill>
        <p:spPr>
          <a:xfrm>
            <a:off x="8480634" y="362716"/>
            <a:ext cx="2431630" cy="1675940"/>
          </a:xfrm>
          <a:prstGeom prst="rect">
            <a:avLst/>
          </a:prstGeom>
        </p:spPr>
      </p:pic>
    </p:spTree>
    <p:extLst>
      <p:ext uri="{BB962C8B-B14F-4D97-AF65-F5344CB8AC3E}">
        <p14:creationId xmlns:p14="http://schemas.microsoft.com/office/powerpoint/2010/main" val="2046936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Text Placeholder 2">
            <a:extLst>
              <a:ext uri="{FF2B5EF4-FFF2-40B4-BE49-F238E27FC236}">
                <a16:creationId xmlns:a16="http://schemas.microsoft.com/office/drawing/2014/main" id="{26D68F93-47F2-4C73-8616-E789AB867F14}"/>
              </a:ext>
            </a:extLst>
          </p:cNvPr>
          <p:cNvSpPr>
            <a:spLocks noGrp="1"/>
          </p:cNvSpPr>
          <p:nvPr>
            <p:ph type="body" sz="quarter" idx="11"/>
          </p:nvPr>
        </p:nvSpPr>
        <p:spPr>
          <a:xfrm>
            <a:off x="838199" y="2003424"/>
            <a:ext cx="10969487" cy="3749193"/>
          </a:xfrm>
        </p:spPr>
        <p:txBody>
          <a:bodyPr>
            <a:noAutofit/>
          </a:bodyPr>
          <a:lstStyle/>
          <a:p>
            <a:pPr marL="0" indent="0">
              <a:buNone/>
            </a:pPr>
            <a:r>
              <a:rPr lang="en-US" sz="3200" b="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Artesa</a:t>
            </a:r>
            <a:r>
              <a:rPr lang="en-US" sz="3200" b="1" baseline="300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a:t>
            </a:r>
            <a:r>
              <a:rPr lang="en-US" sz="3200" b="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 Chickpea Protein</a:t>
            </a:r>
          </a:p>
          <a:p>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An extraordinary, plant-based protein that is </a:t>
            </a:r>
            <a:r>
              <a:rPr lang="en-US" sz="2400" b="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96%</a:t>
            </a:r>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 absorbed by the human body, which is amongst the highest Protein Digestibility Corrected Amino Acid Score (PDACAAS) scores at 0.80 in the WORLD of plants!</a:t>
            </a:r>
            <a:endParaRPr lang="en-US" sz="1800" i="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endParaRPr>
          </a:p>
          <a:p>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Also acts as a prebiotic fiber that helps with gut integrity, bacteria diversification and gastric motility. </a:t>
            </a:r>
          </a:p>
          <a:p>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Incredible organoleptic profile compared to ALL other protein types out there.</a:t>
            </a:r>
          </a:p>
        </p:txBody>
      </p:sp>
      <p:sp>
        <p:nvSpPr>
          <p:cNvPr id="7" name="Title 1">
            <a:extLst>
              <a:ext uri="{FF2B5EF4-FFF2-40B4-BE49-F238E27FC236}">
                <a16:creationId xmlns:a16="http://schemas.microsoft.com/office/drawing/2014/main" id="{216C2097-25FA-4015-A873-A2B86A404069}"/>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lumMod val="75000"/>
                    <a:lumOff val="25000"/>
                  </a:schemeClr>
                </a:solidFill>
                <a:latin typeface="+mj-lt"/>
                <a:ea typeface="+mj-ea"/>
                <a:cs typeface="+mj-cs"/>
              </a:defRPr>
            </a:lvl1pPr>
          </a:lstStyle>
          <a:p>
            <a:r>
              <a:rPr lang="en-US" dirty="0">
                <a:solidFill>
                  <a:srgbClr val="47A647"/>
                </a:solidFill>
                <a:latin typeface="Verdana" panose="020B0604030504040204" pitchFamily="34" charset="0"/>
                <a:ea typeface="Verdana" panose="020B0604030504040204" pitchFamily="34" charset="0"/>
                <a:cs typeface="Verdana" panose="020B0604030504040204" pitchFamily="34" charset="0"/>
              </a:rPr>
              <a:t>GBX Protein</a:t>
            </a:r>
            <a:br>
              <a:rPr lang="en-US" b="1" dirty="0">
                <a:solidFill>
                  <a:srgbClr val="402B56"/>
                </a:solidFill>
                <a:latin typeface="Verdana" panose="020B0604030504040204" pitchFamily="34" charset="0"/>
                <a:ea typeface="Verdana" panose="020B0604030504040204" pitchFamily="34" charset="0"/>
                <a:cs typeface="Verdana" panose="020B0604030504040204" pitchFamily="34" charset="0"/>
              </a:rPr>
            </a:br>
            <a:r>
              <a:rPr lang="en-US" sz="3600" b="1" dirty="0">
                <a:solidFill>
                  <a:srgbClr val="275D38"/>
                </a:solidFill>
                <a:latin typeface="Verdana" panose="020B0604030504040204" pitchFamily="34" charset="0"/>
                <a:ea typeface="Verdana" panose="020B0604030504040204" pitchFamily="34" charset="0"/>
                <a:cs typeface="Verdana" panose="020B0604030504040204" pitchFamily="34" charset="0"/>
              </a:rPr>
              <a:t>KEY INGREDIENTS</a:t>
            </a:r>
            <a:endParaRPr lang="en-US" sz="3200" dirty="0">
              <a:solidFill>
                <a:srgbClr val="275D38"/>
              </a:solidFill>
              <a:latin typeface="Verdana" panose="020B0604030504040204" pitchFamily="34" charset="0"/>
              <a:ea typeface="Verdana" panose="020B0604030504040204" pitchFamily="34" charset="0"/>
              <a:cs typeface="Verdana" panose="020B0604030504040204" pitchFamily="34" charset="0"/>
            </a:endParaRPr>
          </a:p>
        </p:txBody>
      </p:sp>
      <p:sp>
        <p:nvSpPr>
          <p:cNvPr id="5" name="TextBox 4">
            <a:extLst>
              <a:ext uri="{FF2B5EF4-FFF2-40B4-BE49-F238E27FC236}">
                <a16:creationId xmlns:a16="http://schemas.microsoft.com/office/drawing/2014/main" id="{9842964D-9B1A-4FD9-A9C6-B07F2B61AD92}"/>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
        <p:nvSpPr>
          <p:cNvPr id="8" name="TextBox 7">
            <a:extLst>
              <a:ext uri="{FF2B5EF4-FFF2-40B4-BE49-F238E27FC236}">
                <a16:creationId xmlns:a16="http://schemas.microsoft.com/office/drawing/2014/main" id="{72831B35-1ABD-450D-83DD-E90684995907}"/>
              </a:ext>
            </a:extLst>
          </p:cNvPr>
          <p:cNvSpPr txBox="1"/>
          <p:nvPr/>
        </p:nvSpPr>
        <p:spPr>
          <a:xfrm>
            <a:off x="4144136" y="459795"/>
            <a:ext cx="385042" cy="338554"/>
          </a:xfrm>
          <a:prstGeom prst="rect">
            <a:avLst/>
          </a:prstGeom>
          <a:noFill/>
        </p:spPr>
        <p:txBody>
          <a:bodyPr wrap="none" rtlCol="0">
            <a:spAutoFit/>
          </a:bodyPr>
          <a:lstStyle/>
          <a:p>
            <a:r>
              <a:rPr lang="en-US" sz="1600" dirty="0">
                <a:solidFill>
                  <a:srgbClr val="47A647"/>
                </a:solidFill>
                <a:latin typeface="Verdana" panose="020B0604030504040204" pitchFamily="34" charset="0"/>
                <a:ea typeface="Verdana" panose="020B0604030504040204" pitchFamily="34" charset="0"/>
                <a:cs typeface="Verdana" panose="020B0604030504040204" pitchFamily="34" charset="0"/>
              </a:rPr>
              <a:t>™</a:t>
            </a:r>
          </a:p>
        </p:txBody>
      </p:sp>
      <p:pic>
        <p:nvPicPr>
          <p:cNvPr id="6" name="Picture 5">
            <a:extLst>
              <a:ext uri="{FF2B5EF4-FFF2-40B4-BE49-F238E27FC236}">
                <a16:creationId xmlns:a16="http://schemas.microsoft.com/office/drawing/2014/main" id="{4D7D7F59-FEA5-431A-A2A2-678AE65499C4}"/>
              </a:ext>
            </a:extLst>
          </p:cNvPr>
          <p:cNvPicPr>
            <a:picLocks noChangeAspect="1"/>
          </p:cNvPicPr>
          <p:nvPr/>
        </p:nvPicPr>
        <p:blipFill rotWithShape="1">
          <a:blip r:embed="rId3" cstate="hqprint">
            <a:extLst>
              <a:ext uri="{28A0092B-C50C-407E-A947-70E740481C1C}">
                <a14:useLocalDpi xmlns:a14="http://schemas.microsoft.com/office/drawing/2010/main" val="0"/>
              </a:ext>
            </a:extLst>
          </a:blip>
          <a:srcRect t="16609" b="14585"/>
          <a:stretch/>
        </p:blipFill>
        <p:spPr>
          <a:xfrm>
            <a:off x="8480634" y="362716"/>
            <a:ext cx="2431630" cy="1675940"/>
          </a:xfrm>
          <a:prstGeom prst="rect">
            <a:avLst/>
          </a:prstGeom>
        </p:spPr>
      </p:pic>
    </p:spTree>
    <p:extLst>
      <p:ext uri="{BB962C8B-B14F-4D97-AF65-F5344CB8AC3E}">
        <p14:creationId xmlns:p14="http://schemas.microsoft.com/office/powerpoint/2010/main" val="158856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generated with high confidence">
            <a:extLst>
              <a:ext uri="{FF2B5EF4-FFF2-40B4-BE49-F238E27FC236}">
                <a16:creationId xmlns:a16="http://schemas.microsoft.com/office/drawing/2014/main" id="{FB172CC2-66DC-46BD-B6CC-6C214260A3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692" y="-53827"/>
            <a:ext cx="12287692" cy="6911827"/>
          </a:xfrm>
          <a:prstGeom prst="rect">
            <a:avLst/>
          </a:prstGeom>
        </p:spPr>
      </p:pic>
    </p:spTree>
    <p:extLst>
      <p:ext uri="{BB962C8B-B14F-4D97-AF65-F5344CB8AC3E}">
        <p14:creationId xmlns:p14="http://schemas.microsoft.com/office/powerpoint/2010/main" val="25452706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7693771-C303-4070-B237-7679A212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797966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screenshot&#10;&#10;Description generated with very high confidence">
            <a:extLst>
              <a:ext uri="{FF2B5EF4-FFF2-40B4-BE49-F238E27FC236}">
                <a16:creationId xmlns:a16="http://schemas.microsoft.com/office/drawing/2014/main" id="{8E099FDE-EB3D-4482-BD30-D4087BDEB1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693" y="-53827"/>
            <a:ext cx="12287693" cy="6911827"/>
          </a:xfrm>
          <a:prstGeom prst="rect">
            <a:avLst/>
          </a:prstGeom>
        </p:spPr>
      </p:pic>
    </p:spTree>
    <p:extLst>
      <p:ext uri="{BB962C8B-B14F-4D97-AF65-F5344CB8AC3E}">
        <p14:creationId xmlns:p14="http://schemas.microsoft.com/office/powerpoint/2010/main" val="2064711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206E2CE-658E-47A3-B65F-95F7C1110C19}"/>
              </a:ext>
            </a:extLst>
          </p:cNvPr>
          <p:cNvPicPr>
            <a:picLocks noChangeAspect="1"/>
          </p:cNvPicPr>
          <p:nvPr/>
        </p:nvPicPr>
        <p:blipFill>
          <a:blip r:embed="rId2"/>
          <a:stretch>
            <a:fillRect/>
          </a:stretch>
        </p:blipFill>
        <p:spPr>
          <a:xfrm>
            <a:off x="0" y="-257175"/>
            <a:ext cx="12178564" cy="6858000"/>
          </a:xfrm>
          <a:prstGeom prst="rect">
            <a:avLst/>
          </a:prstGeom>
        </p:spPr>
      </p:pic>
    </p:spTree>
    <p:extLst>
      <p:ext uri="{BB962C8B-B14F-4D97-AF65-F5344CB8AC3E}">
        <p14:creationId xmlns:p14="http://schemas.microsoft.com/office/powerpoint/2010/main" val="10637810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picture containing mirror, photo, showing, view&#10;&#10;Description generated with high confidence">
            <a:extLst>
              <a:ext uri="{FF2B5EF4-FFF2-40B4-BE49-F238E27FC236}">
                <a16:creationId xmlns:a16="http://schemas.microsoft.com/office/drawing/2014/main" id="{AF580FFA-E863-44D1-BD62-A6D04DA470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6881" y="1848255"/>
            <a:ext cx="4644620" cy="4644620"/>
          </a:xfrm>
          <a:prstGeom prst="rect">
            <a:avLst/>
          </a:prstGeom>
        </p:spPr>
      </p:pic>
      <p:sp>
        <p:nvSpPr>
          <p:cNvPr id="38" name="Text Placeholder 2">
            <a:extLst>
              <a:ext uri="{FF2B5EF4-FFF2-40B4-BE49-F238E27FC236}">
                <a16:creationId xmlns:a16="http://schemas.microsoft.com/office/drawing/2014/main" id="{26D68F93-47F2-4C73-8616-E789AB867F14}"/>
              </a:ext>
            </a:extLst>
          </p:cNvPr>
          <p:cNvSpPr>
            <a:spLocks noGrp="1"/>
          </p:cNvSpPr>
          <p:nvPr>
            <p:ph type="body" sz="quarter" idx="11"/>
          </p:nvPr>
        </p:nvSpPr>
        <p:spPr>
          <a:xfrm>
            <a:off x="838199" y="2003425"/>
            <a:ext cx="6326529" cy="3501068"/>
          </a:xfrm>
        </p:spPr>
        <p:txBody>
          <a:bodyPr>
            <a:noAutofit/>
          </a:bodyPr>
          <a:lstStyle/>
          <a:p>
            <a:pPr marL="0" indent="0">
              <a:buNone/>
            </a:pPr>
            <a:r>
              <a:rPr lang="en-US" sz="3200" b="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Brown Rice Protein</a:t>
            </a:r>
            <a:endParaRPr lang="en-US" sz="3200" b="1" baseline="300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endParaRPr>
          </a:p>
          <a:p>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Helps with weight loss and speeds metabolism*</a:t>
            </a:r>
          </a:p>
          <a:p>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Improves liver function*</a:t>
            </a:r>
          </a:p>
          <a:p>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Promotes cardiovascular health*</a:t>
            </a:r>
          </a:p>
        </p:txBody>
      </p:sp>
      <p:sp>
        <p:nvSpPr>
          <p:cNvPr id="7" name="Title 1">
            <a:extLst>
              <a:ext uri="{FF2B5EF4-FFF2-40B4-BE49-F238E27FC236}">
                <a16:creationId xmlns:a16="http://schemas.microsoft.com/office/drawing/2014/main" id="{216C2097-25FA-4015-A873-A2B86A404069}"/>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lumMod val="75000"/>
                    <a:lumOff val="25000"/>
                  </a:schemeClr>
                </a:solidFill>
                <a:latin typeface="+mj-lt"/>
                <a:ea typeface="+mj-ea"/>
                <a:cs typeface="+mj-cs"/>
              </a:defRPr>
            </a:lvl1pPr>
          </a:lstStyle>
          <a:p>
            <a:r>
              <a:rPr lang="en-US" dirty="0">
                <a:solidFill>
                  <a:srgbClr val="47A647"/>
                </a:solidFill>
                <a:latin typeface="Verdana" panose="020B0604030504040204" pitchFamily="34" charset="0"/>
                <a:ea typeface="Verdana" panose="020B0604030504040204" pitchFamily="34" charset="0"/>
                <a:cs typeface="Verdana" panose="020B0604030504040204" pitchFamily="34" charset="0"/>
              </a:rPr>
              <a:t>GBX Protein</a:t>
            </a:r>
            <a:br>
              <a:rPr lang="en-US" b="1" dirty="0">
                <a:solidFill>
                  <a:srgbClr val="402B56"/>
                </a:solidFill>
                <a:latin typeface="Verdana" panose="020B0604030504040204" pitchFamily="34" charset="0"/>
                <a:ea typeface="Verdana" panose="020B0604030504040204" pitchFamily="34" charset="0"/>
                <a:cs typeface="Verdana" panose="020B0604030504040204" pitchFamily="34" charset="0"/>
              </a:rPr>
            </a:br>
            <a:r>
              <a:rPr lang="en-US" sz="3600" b="1" dirty="0">
                <a:solidFill>
                  <a:srgbClr val="275D38"/>
                </a:solidFill>
                <a:latin typeface="Verdana" panose="020B0604030504040204" pitchFamily="34" charset="0"/>
                <a:ea typeface="Verdana" panose="020B0604030504040204" pitchFamily="34" charset="0"/>
                <a:cs typeface="Verdana" panose="020B0604030504040204" pitchFamily="34" charset="0"/>
              </a:rPr>
              <a:t>KEY INGREDIENTS</a:t>
            </a:r>
            <a:endParaRPr lang="en-US" sz="3200" dirty="0">
              <a:solidFill>
                <a:srgbClr val="275D38"/>
              </a:solidFill>
              <a:latin typeface="Verdana" panose="020B0604030504040204" pitchFamily="34" charset="0"/>
              <a:ea typeface="Verdana" panose="020B0604030504040204" pitchFamily="34" charset="0"/>
              <a:cs typeface="Verdana" panose="020B0604030504040204" pitchFamily="34" charset="0"/>
            </a:endParaRPr>
          </a:p>
        </p:txBody>
      </p:sp>
      <p:sp>
        <p:nvSpPr>
          <p:cNvPr id="5" name="TextBox 4">
            <a:extLst>
              <a:ext uri="{FF2B5EF4-FFF2-40B4-BE49-F238E27FC236}">
                <a16:creationId xmlns:a16="http://schemas.microsoft.com/office/drawing/2014/main" id="{9842964D-9B1A-4FD9-A9C6-B07F2B61AD92}"/>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
        <p:nvSpPr>
          <p:cNvPr id="8" name="TextBox 7">
            <a:extLst>
              <a:ext uri="{FF2B5EF4-FFF2-40B4-BE49-F238E27FC236}">
                <a16:creationId xmlns:a16="http://schemas.microsoft.com/office/drawing/2014/main" id="{72831B35-1ABD-450D-83DD-E90684995907}"/>
              </a:ext>
            </a:extLst>
          </p:cNvPr>
          <p:cNvSpPr txBox="1"/>
          <p:nvPr/>
        </p:nvSpPr>
        <p:spPr>
          <a:xfrm>
            <a:off x="4144136" y="459795"/>
            <a:ext cx="385042" cy="338554"/>
          </a:xfrm>
          <a:prstGeom prst="rect">
            <a:avLst/>
          </a:prstGeom>
          <a:noFill/>
        </p:spPr>
        <p:txBody>
          <a:bodyPr wrap="none" rtlCol="0">
            <a:spAutoFit/>
          </a:bodyPr>
          <a:lstStyle/>
          <a:p>
            <a:r>
              <a:rPr lang="en-US" sz="1600" dirty="0">
                <a:solidFill>
                  <a:srgbClr val="47A647"/>
                </a:solidFill>
                <a:latin typeface="Verdana" panose="020B0604030504040204" pitchFamily="34" charset="0"/>
                <a:ea typeface="Verdana" panose="020B0604030504040204" pitchFamily="34" charset="0"/>
                <a:cs typeface="Verdana" panose="020B0604030504040204" pitchFamily="34" charset="0"/>
              </a:rPr>
              <a:t>™</a:t>
            </a:r>
          </a:p>
        </p:txBody>
      </p:sp>
    </p:spTree>
    <p:extLst>
      <p:ext uri="{BB962C8B-B14F-4D97-AF65-F5344CB8AC3E}">
        <p14:creationId xmlns:p14="http://schemas.microsoft.com/office/powerpoint/2010/main" val="1900158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table, plate&#10;&#10;Description generated with very high confidence">
            <a:extLst>
              <a:ext uri="{FF2B5EF4-FFF2-40B4-BE49-F238E27FC236}">
                <a16:creationId xmlns:a16="http://schemas.microsoft.com/office/drawing/2014/main" id="{47FEBED6-E5C4-4F48-84A7-277D34E4BEAC}"/>
              </a:ext>
            </a:extLst>
          </p:cNvPr>
          <p:cNvPicPr>
            <a:picLocks noChangeAspect="1"/>
          </p:cNvPicPr>
          <p:nvPr/>
        </p:nvPicPr>
        <p:blipFill>
          <a:blip r:embed="rId3"/>
          <a:stretch>
            <a:fillRect/>
          </a:stretch>
        </p:blipFill>
        <p:spPr>
          <a:xfrm>
            <a:off x="7356349" y="1847723"/>
            <a:ext cx="4645152" cy="4645152"/>
          </a:xfrm>
          <a:prstGeom prst="rect">
            <a:avLst/>
          </a:prstGeom>
        </p:spPr>
      </p:pic>
      <p:sp>
        <p:nvSpPr>
          <p:cNvPr id="38" name="Text Placeholder 2">
            <a:extLst>
              <a:ext uri="{FF2B5EF4-FFF2-40B4-BE49-F238E27FC236}">
                <a16:creationId xmlns:a16="http://schemas.microsoft.com/office/drawing/2014/main" id="{26D68F93-47F2-4C73-8616-E789AB867F14}"/>
              </a:ext>
            </a:extLst>
          </p:cNvPr>
          <p:cNvSpPr>
            <a:spLocks noGrp="1"/>
          </p:cNvSpPr>
          <p:nvPr>
            <p:ph type="body" sz="quarter" idx="11"/>
          </p:nvPr>
        </p:nvSpPr>
        <p:spPr>
          <a:xfrm>
            <a:off x="838199" y="2003425"/>
            <a:ext cx="6326529" cy="3501068"/>
          </a:xfrm>
        </p:spPr>
        <p:txBody>
          <a:bodyPr>
            <a:noAutofit/>
          </a:bodyPr>
          <a:lstStyle/>
          <a:p>
            <a:pPr marL="0" indent="0">
              <a:buNone/>
            </a:pPr>
            <a:r>
              <a:rPr lang="en-US" sz="3200" b="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Pea Protein</a:t>
            </a:r>
            <a:endParaRPr lang="en-US" sz="3200" b="1" baseline="300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endParaRPr>
          </a:p>
          <a:p>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Helps maintain muscle mass*</a:t>
            </a:r>
          </a:p>
          <a:p>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Aids in weight loss*</a:t>
            </a:r>
          </a:p>
          <a:p>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Supports heart health*</a:t>
            </a:r>
          </a:p>
        </p:txBody>
      </p:sp>
      <p:sp>
        <p:nvSpPr>
          <p:cNvPr id="7" name="Title 1">
            <a:extLst>
              <a:ext uri="{FF2B5EF4-FFF2-40B4-BE49-F238E27FC236}">
                <a16:creationId xmlns:a16="http://schemas.microsoft.com/office/drawing/2014/main" id="{216C2097-25FA-4015-A873-A2B86A404069}"/>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lumMod val="75000"/>
                    <a:lumOff val="25000"/>
                  </a:schemeClr>
                </a:solidFill>
                <a:latin typeface="+mj-lt"/>
                <a:ea typeface="+mj-ea"/>
                <a:cs typeface="+mj-cs"/>
              </a:defRPr>
            </a:lvl1pPr>
          </a:lstStyle>
          <a:p>
            <a:r>
              <a:rPr lang="en-US" dirty="0">
                <a:solidFill>
                  <a:srgbClr val="47A647"/>
                </a:solidFill>
                <a:latin typeface="Verdana" panose="020B0604030504040204" pitchFamily="34" charset="0"/>
                <a:ea typeface="Verdana" panose="020B0604030504040204" pitchFamily="34" charset="0"/>
                <a:cs typeface="Verdana" panose="020B0604030504040204" pitchFamily="34" charset="0"/>
              </a:rPr>
              <a:t>GBX Protein</a:t>
            </a:r>
            <a:br>
              <a:rPr lang="en-US" b="1" dirty="0">
                <a:solidFill>
                  <a:srgbClr val="402B56"/>
                </a:solidFill>
                <a:latin typeface="Verdana" panose="020B0604030504040204" pitchFamily="34" charset="0"/>
                <a:ea typeface="Verdana" panose="020B0604030504040204" pitchFamily="34" charset="0"/>
                <a:cs typeface="Verdana" panose="020B0604030504040204" pitchFamily="34" charset="0"/>
              </a:rPr>
            </a:br>
            <a:r>
              <a:rPr lang="en-US" sz="3600" b="1" dirty="0">
                <a:solidFill>
                  <a:srgbClr val="275D38"/>
                </a:solidFill>
                <a:latin typeface="Verdana" panose="020B0604030504040204" pitchFamily="34" charset="0"/>
                <a:ea typeface="Verdana" panose="020B0604030504040204" pitchFamily="34" charset="0"/>
                <a:cs typeface="Verdana" panose="020B0604030504040204" pitchFamily="34" charset="0"/>
              </a:rPr>
              <a:t>KEY INGREDIENTS</a:t>
            </a:r>
            <a:endParaRPr lang="en-US" sz="3200" dirty="0">
              <a:solidFill>
                <a:srgbClr val="275D38"/>
              </a:solidFill>
              <a:latin typeface="Verdana" panose="020B0604030504040204" pitchFamily="34" charset="0"/>
              <a:ea typeface="Verdana" panose="020B0604030504040204" pitchFamily="34" charset="0"/>
              <a:cs typeface="Verdana" panose="020B0604030504040204" pitchFamily="34" charset="0"/>
            </a:endParaRPr>
          </a:p>
        </p:txBody>
      </p:sp>
      <p:sp>
        <p:nvSpPr>
          <p:cNvPr id="5" name="TextBox 4">
            <a:extLst>
              <a:ext uri="{FF2B5EF4-FFF2-40B4-BE49-F238E27FC236}">
                <a16:creationId xmlns:a16="http://schemas.microsoft.com/office/drawing/2014/main" id="{9842964D-9B1A-4FD9-A9C6-B07F2B61AD92}"/>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
        <p:nvSpPr>
          <p:cNvPr id="8" name="TextBox 7">
            <a:extLst>
              <a:ext uri="{FF2B5EF4-FFF2-40B4-BE49-F238E27FC236}">
                <a16:creationId xmlns:a16="http://schemas.microsoft.com/office/drawing/2014/main" id="{72831B35-1ABD-450D-83DD-E90684995907}"/>
              </a:ext>
            </a:extLst>
          </p:cNvPr>
          <p:cNvSpPr txBox="1"/>
          <p:nvPr/>
        </p:nvSpPr>
        <p:spPr>
          <a:xfrm>
            <a:off x="4144136" y="459795"/>
            <a:ext cx="385042" cy="338554"/>
          </a:xfrm>
          <a:prstGeom prst="rect">
            <a:avLst/>
          </a:prstGeom>
          <a:noFill/>
        </p:spPr>
        <p:txBody>
          <a:bodyPr wrap="none" rtlCol="0">
            <a:spAutoFit/>
          </a:bodyPr>
          <a:lstStyle/>
          <a:p>
            <a:r>
              <a:rPr lang="en-US" sz="1600" dirty="0">
                <a:solidFill>
                  <a:srgbClr val="47A647"/>
                </a:solidFill>
                <a:latin typeface="Verdana" panose="020B0604030504040204" pitchFamily="34" charset="0"/>
                <a:ea typeface="Verdana" panose="020B0604030504040204" pitchFamily="34" charset="0"/>
                <a:cs typeface="Verdana" panose="020B0604030504040204" pitchFamily="34" charset="0"/>
              </a:rPr>
              <a:t>™</a:t>
            </a:r>
          </a:p>
        </p:txBody>
      </p:sp>
    </p:spTree>
    <p:extLst>
      <p:ext uri="{BB962C8B-B14F-4D97-AF65-F5344CB8AC3E}">
        <p14:creationId xmlns:p14="http://schemas.microsoft.com/office/powerpoint/2010/main" val="97415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A2838380-D980-480D-B60F-026FBCF8E232}"/>
              </a:ext>
            </a:extLst>
          </p:cNvPr>
          <p:cNvPicPr>
            <a:picLocks noChangeAspect="1"/>
          </p:cNvPicPr>
          <p:nvPr/>
        </p:nvPicPr>
        <p:blipFill>
          <a:blip r:embed="rId3"/>
          <a:stretch>
            <a:fillRect/>
          </a:stretch>
        </p:blipFill>
        <p:spPr>
          <a:xfrm>
            <a:off x="7764754" y="2224073"/>
            <a:ext cx="2669075" cy="3091915"/>
          </a:xfrm>
          <a:prstGeom prst="rect">
            <a:avLst/>
          </a:prstGeom>
        </p:spPr>
      </p:pic>
      <p:pic>
        <p:nvPicPr>
          <p:cNvPr id="5" name="Picture 4">
            <a:extLst>
              <a:ext uri="{FF2B5EF4-FFF2-40B4-BE49-F238E27FC236}">
                <a16:creationId xmlns:a16="http://schemas.microsoft.com/office/drawing/2014/main" id="{89B8B241-EFE4-456E-A02F-D95B25BAE127}"/>
              </a:ext>
            </a:extLst>
          </p:cNvPr>
          <p:cNvPicPr>
            <a:picLocks noChangeAspect="1"/>
          </p:cNvPicPr>
          <p:nvPr/>
        </p:nvPicPr>
        <p:blipFill>
          <a:blip r:embed="rId4"/>
          <a:stretch>
            <a:fillRect/>
          </a:stretch>
        </p:blipFill>
        <p:spPr>
          <a:xfrm>
            <a:off x="1051060" y="310231"/>
            <a:ext cx="4640581" cy="1325880"/>
          </a:xfrm>
          <a:prstGeom prst="rect">
            <a:avLst/>
          </a:prstGeom>
        </p:spPr>
      </p:pic>
      <p:sp>
        <p:nvSpPr>
          <p:cNvPr id="7" name="Rectangle 6"/>
          <p:cNvSpPr/>
          <p:nvPr/>
        </p:nvSpPr>
        <p:spPr>
          <a:xfrm>
            <a:off x="609600" y="3007665"/>
            <a:ext cx="5479640" cy="2554545"/>
          </a:xfrm>
          <a:prstGeom prst="rect">
            <a:avLst/>
          </a:prstGeom>
        </p:spPr>
        <p:txBody>
          <a:bodyPr wrap="square">
            <a:spAutoFit/>
          </a:bodyPr>
          <a:lstStyle/>
          <a:p>
            <a:pPr algn="ctr"/>
            <a:r>
              <a:rPr lang="en-US" sz="2000" dirty="0">
                <a:solidFill>
                  <a:srgbClr val="275D38"/>
                </a:solidFill>
                <a:latin typeface="Verdana" panose="020B0604030504040204" pitchFamily="34" charset="0"/>
                <a:ea typeface="Verdana" panose="020B0604030504040204" pitchFamily="34" charset="0"/>
              </a:rPr>
              <a:t>GBX SuperFood™ provides the phytonutrient equivalent of three servings of fruits and vegetables per scoop. This phytobiotic-rich blend delivers cellular level anti-stress benefits and helps protect cells from a variety of different stressors, helping the brain and gut run at peak efficiency.* </a:t>
            </a:r>
            <a:endParaRPr lang="en-US" sz="2400" dirty="0">
              <a:solidFill>
                <a:srgbClr val="275D38"/>
              </a:solidFill>
              <a:latin typeface="Verdana" panose="020B0604030504040204" pitchFamily="34" charset="0"/>
              <a:ea typeface="Verdana" panose="020B0604030504040204" pitchFamily="34" charset="0"/>
              <a:cs typeface="Verdana" panose="020B0604030504040204" pitchFamily="34" charset="0"/>
            </a:endParaRPr>
          </a:p>
        </p:txBody>
      </p:sp>
      <p:sp>
        <p:nvSpPr>
          <p:cNvPr id="12" name="TextBox 11">
            <a:extLst>
              <a:ext uri="{FF2B5EF4-FFF2-40B4-BE49-F238E27FC236}">
                <a16:creationId xmlns:a16="http://schemas.microsoft.com/office/drawing/2014/main" id="{13DC98EE-359D-4442-9F94-4C4E23006A89}"/>
              </a:ext>
            </a:extLst>
          </p:cNvPr>
          <p:cNvSpPr txBox="1"/>
          <p:nvPr/>
        </p:nvSpPr>
        <p:spPr>
          <a:xfrm>
            <a:off x="1610594" y="1648798"/>
            <a:ext cx="3521515" cy="707886"/>
          </a:xfrm>
          <a:prstGeom prst="rect">
            <a:avLst/>
          </a:prstGeom>
          <a:noFill/>
        </p:spPr>
        <p:txBody>
          <a:bodyPr wrap="square" rtlCol="0">
            <a:spAutoFit/>
          </a:bodyPr>
          <a:lstStyle/>
          <a:p>
            <a:pPr algn="ctr"/>
            <a:r>
              <a:rPr lang="en-US" sz="2000" b="1" dirty="0">
                <a:solidFill>
                  <a:srgbClr val="1E5D39"/>
                </a:solidFill>
                <a:latin typeface="Verdana" panose="020B0604030504040204" pitchFamily="34" charset="0"/>
              </a:rPr>
              <a:t>microbiome-boosting fruits and vegetables*</a:t>
            </a:r>
          </a:p>
        </p:txBody>
      </p:sp>
      <p:pic>
        <p:nvPicPr>
          <p:cNvPr id="17" name="Graphic 16">
            <a:extLst>
              <a:ext uri="{FF2B5EF4-FFF2-40B4-BE49-F238E27FC236}">
                <a16:creationId xmlns:a16="http://schemas.microsoft.com/office/drawing/2014/main" id="{D7D03134-33DD-439A-B112-E6BA75429E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430604" y="373900"/>
            <a:ext cx="1700784" cy="1596120"/>
          </a:xfrm>
          <a:prstGeom prst="rect">
            <a:avLst/>
          </a:prstGeom>
        </p:spPr>
      </p:pic>
      <p:pic>
        <p:nvPicPr>
          <p:cNvPr id="22" name="Graphic 21">
            <a:extLst>
              <a:ext uri="{FF2B5EF4-FFF2-40B4-BE49-F238E27FC236}">
                <a16:creationId xmlns:a16="http://schemas.microsoft.com/office/drawing/2014/main" id="{5DEC198E-D9C3-4B6B-A652-CEC6C7EABDD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264956" y="373900"/>
            <a:ext cx="1700784" cy="1596120"/>
          </a:xfrm>
          <a:prstGeom prst="rect">
            <a:avLst/>
          </a:prstGeom>
        </p:spPr>
      </p:pic>
      <p:pic>
        <p:nvPicPr>
          <p:cNvPr id="24" name="Graphic 23">
            <a:extLst>
              <a:ext uri="{FF2B5EF4-FFF2-40B4-BE49-F238E27FC236}">
                <a16:creationId xmlns:a16="http://schemas.microsoft.com/office/drawing/2014/main" id="{7FAF9637-9350-4A5A-9AE0-19EE61B706F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99308" y="391232"/>
            <a:ext cx="1700784" cy="1596120"/>
          </a:xfrm>
          <a:prstGeom prst="rect">
            <a:avLst/>
          </a:prstGeom>
        </p:spPr>
      </p:pic>
      <p:sp>
        <p:nvSpPr>
          <p:cNvPr id="26" name="TextBox 25">
            <a:extLst>
              <a:ext uri="{FF2B5EF4-FFF2-40B4-BE49-F238E27FC236}">
                <a16:creationId xmlns:a16="http://schemas.microsoft.com/office/drawing/2014/main" id="{2D7390D2-6AF6-45DD-B37B-39D19A26139B}"/>
              </a:ext>
            </a:extLst>
          </p:cNvPr>
          <p:cNvSpPr txBox="1"/>
          <p:nvPr/>
        </p:nvSpPr>
        <p:spPr>
          <a:xfrm>
            <a:off x="6399427" y="594383"/>
            <a:ext cx="1691366" cy="1169551"/>
          </a:xfrm>
          <a:prstGeom prst="rect">
            <a:avLst/>
          </a:prstGeom>
          <a:noFill/>
        </p:spPr>
        <p:txBody>
          <a:bodyPr wrap="square" rtlCol="0">
            <a:spAutoFit/>
          </a:bodyPr>
          <a:lstStyle/>
          <a:p>
            <a:pPr algn="ctr"/>
            <a:r>
              <a:rPr lang="en-US" sz="1400" dirty="0">
                <a:solidFill>
                  <a:schemeClr val="bg1"/>
                </a:solidFill>
                <a:latin typeface="Verdana" panose="020B0604030504040204" pitchFamily="34" charset="0"/>
                <a:ea typeface="Verdana" panose="020B0604030504040204" pitchFamily="34" charset="0"/>
                <a:cs typeface="Verdana" panose="020B0604030504040204" pitchFamily="34" charset="0"/>
              </a:rPr>
              <a:t>NUTRIENTS EQUIVALENT TO </a:t>
            </a:r>
            <a:r>
              <a:rPr lang="en-US" sz="1400" b="1" dirty="0">
                <a:solidFill>
                  <a:schemeClr val="bg1"/>
                </a:solidFill>
                <a:latin typeface="Verdana" panose="020B0604030504040204" pitchFamily="34" charset="0"/>
                <a:ea typeface="Verdana" panose="020B0604030504040204" pitchFamily="34" charset="0"/>
                <a:cs typeface="Verdana" panose="020B0604030504040204" pitchFamily="34" charset="0"/>
              </a:rPr>
              <a:t>3 SERVINGS </a:t>
            </a:r>
            <a:r>
              <a:rPr lang="en-US" sz="1400" dirty="0">
                <a:solidFill>
                  <a:schemeClr val="bg1"/>
                </a:solidFill>
                <a:latin typeface="Verdana" panose="020B0604030504040204" pitchFamily="34" charset="0"/>
                <a:ea typeface="Verdana" panose="020B0604030504040204" pitchFamily="34" charset="0"/>
                <a:cs typeface="Verdana" panose="020B0604030504040204" pitchFamily="34" charset="0"/>
              </a:rPr>
              <a:t>OF FRUITS AND VEGETABLES*</a:t>
            </a:r>
          </a:p>
        </p:txBody>
      </p:sp>
      <p:sp>
        <p:nvSpPr>
          <p:cNvPr id="27" name="TextBox 26">
            <a:extLst>
              <a:ext uri="{FF2B5EF4-FFF2-40B4-BE49-F238E27FC236}">
                <a16:creationId xmlns:a16="http://schemas.microsoft.com/office/drawing/2014/main" id="{221A19EF-F034-40F5-9CBF-AACC86489D9B}"/>
              </a:ext>
            </a:extLst>
          </p:cNvPr>
          <p:cNvSpPr txBox="1"/>
          <p:nvPr/>
        </p:nvSpPr>
        <p:spPr>
          <a:xfrm>
            <a:off x="8264956" y="709794"/>
            <a:ext cx="1660720" cy="923330"/>
          </a:xfrm>
          <a:prstGeom prst="rect">
            <a:avLst/>
          </a:prstGeom>
          <a:noFill/>
        </p:spPr>
        <p:txBody>
          <a:bodyPr wrap="square" rtlCol="0">
            <a:spAutoFit/>
          </a:bodyPr>
          <a:lstStyle/>
          <a:p>
            <a:pPr algn="ctr"/>
            <a:r>
              <a:rPr lang="en-US" dirty="0">
                <a:solidFill>
                  <a:schemeClr val="bg1"/>
                </a:solidFill>
                <a:latin typeface="Verdana" panose="020B0604030504040204" pitchFamily="34" charset="0"/>
                <a:ea typeface="Verdana" panose="020B0604030504040204" pitchFamily="34" charset="0"/>
                <a:cs typeface="Verdana" panose="020B0604030504040204" pitchFamily="34" charset="0"/>
              </a:rPr>
              <a:t>NOURISHES GOOD GUT BACTERIA*</a:t>
            </a:r>
          </a:p>
        </p:txBody>
      </p:sp>
      <p:sp>
        <p:nvSpPr>
          <p:cNvPr id="28" name="TextBox 27">
            <a:extLst>
              <a:ext uri="{FF2B5EF4-FFF2-40B4-BE49-F238E27FC236}">
                <a16:creationId xmlns:a16="http://schemas.microsoft.com/office/drawing/2014/main" id="{9F133E83-1C4A-46A2-85D3-9A25BF47A402}"/>
              </a:ext>
            </a:extLst>
          </p:cNvPr>
          <p:cNvSpPr txBox="1"/>
          <p:nvPr/>
        </p:nvSpPr>
        <p:spPr>
          <a:xfrm>
            <a:off x="10150904" y="686716"/>
            <a:ext cx="1597591" cy="1077218"/>
          </a:xfrm>
          <a:prstGeom prst="rect">
            <a:avLst/>
          </a:prstGeom>
          <a:noFill/>
        </p:spPr>
        <p:txBody>
          <a:bodyPr wrap="square" rtlCol="0">
            <a:spAutoFit/>
          </a:bodyPr>
          <a:lstStyle/>
          <a:p>
            <a:pPr algn="ctr"/>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PROVIDES CELLULAR ANTI-STRESS BENEFITS*</a:t>
            </a:r>
          </a:p>
        </p:txBody>
      </p:sp>
      <p:sp>
        <p:nvSpPr>
          <p:cNvPr id="16" name="TextBox 15">
            <a:extLst>
              <a:ext uri="{FF2B5EF4-FFF2-40B4-BE49-F238E27FC236}">
                <a16:creationId xmlns:a16="http://schemas.microsoft.com/office/drawing/2014/main" id="{D0621CE6-CFAC-407E-B908-8981C92E9C4E}"/>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
        <p:nvSpPr>
          <p:cNvPr id="19" name="TextBox 18">
            <a:extLst>
              <a:ext uri="{FF2B5EF4-FFF2-40B4-BE49-F238E27FC236}">
                <a16:creationId xmlns:a16="http://schemas.microsoft.com/office/drawing/2014/main" id="{190DF57C-4695-497C-A54F-74B429556E25}"/>
              </a:ext>
            </a:extLst>
          </p:cNvPr>
          <p:cNvSpPr txBox="1"/>
          <p:nvPr/>
        </p:nvSpPr>
        <p:spPr>
          <a:xfrm>
            <a:off x="7374891" y="5227327"/>
            <a:ext cx="2042550" cy="954107"/>
          </a:xfrm>
          <a:prstGeom prst="rect">
            <a:avLst/>
          </a:prstGeom>
          <a:noFill/>
        </p:spPr>
        <p:txBody>
          <a:bodyPr wrap="square" rtlCol="0" anchor="t">
            <a:spAutoFit/>
          </a:bodyPr>
          <a:lstStyle/>
          <a:p>
            <a:r>
              <a:rPr lang="en-US" sz="1400" b="1" dirty="0">
                <a:latin typeface="Verdana" panose="020B0604030504040204" pitchFamily="34" charset="0"/>
                <a:ea typeface="Verdana" panose="020B0604030504040204" pitchFamily="34" charset="0"/>
                <a:cs typeface="Verdana" panose="020B0604030504040204" pitchFamily="34" charset="0"/>
              </a:rPr>
              <a:t>Item Code: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Retail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Wholesale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Subscribe &amp; Save:</a:t>
            </a:r>
          </a:p>
        </p:txBody>
      </p:sp>
      <p:sp>
        <p:nvSpPr>
          <p:cNvPr id="21" name="TextBox 20">
            <a:extLst>
              <a:ext uri="{FF2B5EF4-FFF2-40B4-BE49-F238E27FC236}">
                <a16:creationId xmlns:a16="http://schemas.microsoft.com/office/drawing/2014/main" id="{5005F2CF-7F30-48EB-B9A9-D8032774F246}"/>
              </a:ext>
            </a:extLst>
          </p:cNvPr>
          <p:cNvSpPr txBox="1"/>
          <p:nvPr/>
        </p:nvSpPr>
        <p:spPr>
          <a:xfrm>
            <a:off x="9309491" y="5226798"/>
            <a:ext cx="1904986" cy="954107"/>
          </a:xfrm>
          <a:prstGeom prst="rect">
            <a:avLst/>
          </a:prstGeom>
          <a:noFill/>
        </p:spPr>
        <p:txBody>
          <a:bodyPr wrap="square" rtlCol="0" anchor="t">
            <a:spAutoFit/>
          </a:bodyPr>
          <a:lstStyle/>
          <a:p>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S018</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$40.00</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$29.95 / 21 PV</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$26.95 / 18 PV</a:t>
            </a:r>
          </a:p>
        </p:txBody>
      </p:sp>
      <p:sp>
        <p:nvSpPr>
          <p:cNvPr id="23" name="Rectangle: Rounded Corners 22">
            <a:extLst>
              <a:ext uri="{FF2B5EF4-FFF2-40B4-BE49-F238E27FC236}">
                <a16:creationId xmlns:a16="http://schemas.microsoft.com/office/drawing/2014/main" id="{41D3D433-E46B-4335-A5CF-2173804ED2AE}"/>
              </a:ext>
            </a:extLst>
          </p:cNvPr>
          <p:cNvSpPr/>
          <p:nvPr/>
        </p:nvSpPr>
        <p:spPr>
          <a:xfrm>
            <a:off x="7337751" y="5139483"/>
            <a:ext cx="3663624" cy="1124134"/>
          </a:xfrm>
          <a:prstGeom prst="roundRect">
            <a:avLst/>
          </a:prstGeom>
          <a:noFill/>
          <a:ln w="38100">
            <a:solidFill>
              <a:srgbClr val="245D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pic>
        <p:nvPicPr>
          <p:cNvPr id="18" name="Picture 17">
            <a:extLst>
              <a:ext uri="{FF2B5EF4-FFF2-40B4-BE49-F238E27FC236}">
                <a16:creationId xmlns:a16="http://schemas.microsoft.com/office/drawing/2014/main" id="{A34DC1F5-2BEA-4237-8C71-F241E5F70EA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782876" y="2251983"/>
            <a:ext cx="2048131" cy="1024066"/>
          </a:xfrm>
          <a:prstGeom prst="rect">
            <a:avLst/>
          </a:prstGeom>
        </p:spPr>
      </p:pic>
    </p:spTree>
    <p:extLst>
      <p:ext uri="{BB962C8B-B14F-4D97-AF65-F5344CB8AC3E}">
        <p14:creationId xmlns:p14="http://schemas.microsoft.com/office/powerpoint/2010/main" val="3608030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6C489051-6CB1-4E70-BF29-96E9D860118D}"/>
              </a:ext>
            </a:extLst>
          </p:cNvPr>
          <p:cNvPicPr>
            <a:picLocks noChangeAspect="1"/>
          </p:cNvPicPr>
          <p:nvPr/>
        </p:nvPicPr>
        <p:blipFill>
          <a:blip r:embed="rId3"/>
          <a:stretch>
            <a:fillRect/>
          </a:stretch>
        </p:blipFill>
        <p:spPr>
          <a:xfrm>
            <a:off x="7975575" y="2092845"/>
            <a:ext cx="2280057" cy="3125485"/>
          </a:xfrm>
          <a:prstGeom prst="rect">
            <a:avLst/>
          </a:prstGeom>
        </p:spPr>
      </p:pic>
      <p:pic>
        <p:nvPicPr>
          <p:cNvPr id="6" name="Picture 5">
            <a:extLst>
              <a:ext uri="{FF2B5EF4-FFF2-40B4-BE49-F238E27FC236}">
                <a16:creationId xmlns:a16="http://schemas.microsoft.com/office/drawing/2014/main" id="{E7DB3187-21E0-48D5-A207-3B1B687CE5D4}"/>
              </a:ext>
            </a:extLst>
          </p:cNvPr>
          <p:cNvPicPr>
            <a:picLocks noChangeAspect="1"/>
          </p:cNvPicPr>
          <p:nvPr/>
        </p:nvPicPr>
        <p:blipFill>
          <a:blip r:embed="rId4"/>
          <a:stretch>
            <a:fillRect/>
          </a:stretch>
        </p:blipFill>
        <p:spPr>
          <a:xfrm>
            <a:off x="955239" y="225927"/>
            <a:ext cx="4788361" cy="1596120"/>
          </a:xfrm>
          <a:prstGeom prst="rect">
            <a:avLst/>
          </a:prstGeom>
        </p:spPr>
      </p:pic>
      <p:sp>
        <p:nvSpPr>
          <p:cNvPr id="7" name="Rectangle 6"/>
          <p:cNvSpPr/>
          <p:nvPr/>
        </p:nvSpPr>
        <p:spPr>
          <a:xfrm>
            <a:off x="609600" y="2637820"/>
            <a:ext cx="5479640" cy="3477875"/>
          </a:xfrm>
          <a:prstGeom prst="rect">
            <a:avLst/>
          </a:prstGeom>
        </p:spPr>
        <p:txBody>
          <a:bodyPr wrap="square">
            <a:spAutoFit/>
          </a:bodyPr>
          <a:lstStyle/>
          <a:p>
            <a:pPr algn="ctr"/>
            <a:r>
              <a:rPr lang="en-US" sz="2000" dirty="0">
                <a:solidFill>
                  <a:srgbClr val="275D38"/>
                </a:solidFill>
                <a:latin typeface="Verdana" panose="020B0604030504040204" pitchFamily="34" charset="0"/>
                <a:ea typeface="Verdana" panose="020B0604030504040204" pitchFamily="34" charset="0"/>
              </a:rPr>
              <a:t>GBX SeedFiber™ is the next-generation approach to optimizing the gut-brain axis. This phytobiotic-rich formula contains seeds as sources of natural microbiome-boosting fibers, helping you feel fuller, longer. Featuring a cultured mushroom mycelia extract to support microRNA signaling between the microbiome and central nervous system, this unique blend helps manage feelings of stress, tension and anxiety.* </a:t>
            </a:r>
            <a:endParaRPr lang="en-US" sz="2000" dirty="0">
              <a:solidFill>
                <a:srgbClr val="275D38"/>
              </a:solidFill>
              <a:latin typeface="Verdana" panose="020B0604030504040204" pitchFamily="34" charset="0"/>
              <a:ea typeface="Verdana" panose="020B0604030504040204" pitchFamily="34" charset="0"/>
              <a:cs typeface="Verdana" panose="020B0604030504040204" pitchFamily="34" charset="0"/>
            </a:endParaRPr>
          </a:p>
        </p:txBody>
      </p:sp>
      <p:sp>
        <p:nvSpPr>
          <p:cNvPr id="12" name="TextBox 11">
            <a:extLst>
              <a:ext uri="{FF2B5EF4-FFF2-40B4-BE49-F238E27FC236}">
                <a16:creationId xmlns:a16="http://schemas.microsoft.com/office/drawing/2014/main" id="{13DC98EE-359D-4442-9F94-4C4E23006A89}"/>
              </a:ext>
            </a:extLst>
          </p:cNvPr>
          <p:cNvSpPr txBox="1"/>
          <p:nvPr/>
        </p:nvSpPr>
        <p:spPr>
          <a:xfrm>
            <a:off x="1610594" y="1648798"/>
            <a:ext cx="3521515" cy="707886"/>
          </a:xfrm>
          <a:prstGeom prst="rect">
            <a:avLst/>
          </a:prstGeom>
          <a:noFill/>
        </p:spPr>
        <p:txBody>
          <a:bodyPr wrap="square" rtlCol="0">
            <a:spAutoFit/>
          </a:bodyPr>
          <a:lstStyle/>
          <a:p>
            <a:pPr algn="ctr"/>
            <a:r>
              <a:rPr lang="en-US" sz="2000" b="1" dirty="0">
                <a:solidFill>
                  <a:srgbClr val="1E5D39"/>
                </a:solidFill>
                <a:latin typeface="Verdana" panose="020B0604030504040204" pitchFamily="34" charset="0"/>
              </a:rPr>
              <a:t>microbiome-boosting seed powder*</a:t>
            </a:r>
          </a:p>
        </p:txBody>
      </p:sp>
      <p:pic>
        <p:nvPicPr>
          <p:cNvPr id="17" name="Graphic 16">
            <a:extLst>
              <a:ext uri="{FF2B5EF4-FFF2-40B4-BE49-F238E27FC236}">
                <a16:creationId xmlns:a16="http://schemas.microsoft.com/office/drawing/2014/main" id="{D7D03134-33DD-439A-B112-E6BA75429E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430604" y="373900"/>
            <a:ext cx="1700784" cy="1596120"/>
          </a:xfrm>
          <a:prstGeom prst="rect">
            <a:avLst/>
          </a:prstGeom>
        </p:spPr>
      </p:pic>
      <p:pic>
        <p:nvPicPr>
          <p:cNvPr id="22" name="Graphic 21">
            <a:extLst>
              <a:ext uri="{FF2B5EF4-FFF2-40B4-BE49-F238E27FC236}">
                <a16:creationId xmlns:a16="http://schemas.microsoft.com/office/drawing/2014/main" id="{5DEC198E-D9C3-4B6B-A652-CEC6C7EABDD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264956" y="373900"/>
            <a:ext cx="1700784" cy="1596120"/>
          </a:xfrm>
          <a:prstGeom prst="rect">
            <a:avLst/>
          </a:prstGeom>
        </p:spPr>
      </p:pic>
      <p:pic>
        <p:nvPicPr>
          <p:cNvPr id="24" name="Graphic 23">
            <a:extLst>
              <a:ext uri="{FF2B5EF4-FFF2-40B4-BE49-F238E27FC236}">
                <a16:creationId xmlns:a16="http://schemas.microsoft.com/office/drawing/2014/main" id="{7FAF9637-9350-4A5A-9AE0-19EE61B706F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99308" y="391232"/>
            <a:ext cx="1700784" cy="1596120"/>
          </a:xfrm>
          <a:prstGeom prst="rect">
            <a:avLst/>
          </a:prstGeom>
        </p:spPr>
      </p:pic>
      <p:sp>
        <p:nvSpPr>
          <p:cNvPr id="26" name="TextBox 25">
            <a:extLst>
              <a:ext uri="{FF2B5EF4-FFF2-40B4-BE49-F238E27FC236}">
                <a16:creationId xmlns:a16="http://schemas.microsoft.com/office/drawing/2014/main" id="{2D7390D2-6AF6-45DD-B37B-39D19A26139B}"/>
              </a:ext>
            </a:extLst>
          </p:cNvPr>
          <p:cNvSpPr txBox="1"/>
          <p:nvPr/>
        </p:nvSpPr>
        <p:spPr>
          <a:xfrm>
            <a:off x="6440022" y="501121"/>
            <a:ext cx="1691366" cy="1384995"/>
          </a:xfrm>
          <a:prstGeom prst="rect">
            <a:avLst/>
          </a:prstGeom>
          <a:noFill/>
        </p:spPr>
        <p:txBody>
          <a:bodyPr wrap="square" rtlCol="0">
            <a:spAutoFit/>
          </a:bodyPr>
          <a:lstStyle/>
          <a:p>
            <a:pPr algn="ctr"/>
            <a:r>
              <a:rPr lang="en-US" sz="1400" dirty="0">
                <a:solidFill>
                  <a:schemeClr val="bg1"/>
                </a:solidFill>
                <a:latin typeface="Verdana" panose="020B0604030504040204" pitchFamily="34" charset="0"/>
                <a:ea typeface="Verdana" panose="020B0604030504040204" pitchFamily="34" charset="0"/>
                <a:cs typeface="Verdana" panose="020B0604030504040204" pitchFamily="34" charset="0"/>
              </a:rPr>
              <a:t>NEXT-GENERATION APPROACH TO OPTIMIZING GUT-BRAIN AXIS*</a:t>
            </a:r>
          </a:p>
        </p:txBody>
      </p:sp>
      <p:sp>
        <p:nvSpPr>
          <p:cNvPr id="27" name="TextBox 26">
            <a:extLst>
              <a:ext uri="{FF2B5EF4-FFF2-40B4-BE49-F238E27FC236}">
                <a16:creationId xmlns:a16="http://schemas.microsoft.com/office/drawing/2014/main" id="{221A19EF-F034-40F5-9CBF-AACC86489D9B}"/>
              </a:ext>
            </a:extLst>
          </p:cNvPr>
          <p:cNvSpPr txBox="1"/>
          <p:nvPr/>
        </p:nvSpPr>
        <p:spPr>
          <a:xfrm>
            <a:off x="8264956" y="560691"/>
            <a:ext cx="1660720" cy="1246495"/>
          </a:xfrm>
          <a:prstGeom prst="rect">
            <a:avLst/>
          </a:prstGeom>
          <a:noFill/>
        </p:spPr>
        <p:txBody>
          <a:bodyPr wrap="square" rtlCol="0">
            <a:spAutoFit/>
          </a:bodyPr>
          <a:lstStyle/>
          <a:p>
            <a:pPr algn="ctr"/>
            <a:r>
              <a:rPr lang="en-US" sz="1500" dirty="0">
                <a:solidFill>
                  <a:schemeClr val="bg1"/>
                </a:solidFill>
                <a:latin typeface="Verdana" panose="020B0604030504040204" pitchFamily="34" charset="0"/>
                <a:ea typeface="Verdana" panose="020B0604030504040204" pitchFamily="34" charset="0"/>
                <a:cs typeface="Verdana" panose="020B0604030504040204" pitchFamily="34" charset="0"/>
              </a:rPr>
              <a:t>CONTAINS NATURAL MICROBIOME-BOOSTING FIBERS*</a:t>
            </a:r>
          </a:p>
        </p:txBody>
      </p:sp>
      <p:sp>
        <p:nvSpPr>
          <p:cNvPr id="28" name="TextBox 27">
            <a:extLst>
              <a:ext uri="{FF2B5EF4-FFF2-40B4-BE49-F238E27FC236}">
                <a16:creationId xmlns:a16="http://schemas.microsoft.com/office/drawing/2014/main" id="{9F133E83-1C4A-46A2-85D3-9A25BF47A402}"/>
              </a:ext>
            </a:extLst>
          </p:cNvPr>
          <p:cNvSpPr txBox="1"/>
          <p:nvPr/>
        </p:nvSpPr>
        <p:spPr>
          <a:xfrm>
            <a:off x="10133148" y="433296"/>
            <a:ext cx="1597591" cy="1477328"/>
          </a:xfrm>
          <a:prstGeom prst="rect">
            <a:avLst/>
          </a:prstGeom>
          <a:noFill/>
        </p:spPr>
        <p:txBody>
          <a:bodyPr wrap="square" rtlCol="0">
            <a:spAutoFit/>
          </a:bodyPr>
          <a:lstStyle/>
          <a:p>
            <a:pPr algn="ctr"/>
            <a:r>
              <a:rPr lang="en-US" sz="1500" dirty="0">
                <a:solidFill>
                  <a:schemeClr val="bg1"/>
                </a:solidFill>
                <a:latin typeface="Verdana" panose="020B0604030504040204" pitchFamily="34" charset="0"/>
                <a:ea typeface="Verdana" panose="020B0604030504040204" pitchFamily="34" charset="0"/>
                <a:cs typeface="Verdana" panose="020B0604030504040204" pitchFamily="34" charset="0"/>
              </a:rPr>
              <a:t>HELPS MANAGE FEELINGS OF STRESS, TENSION AND ANXIETY*</a:t>
            </a:r>
          </a:p>
        </p:txBody>
      </p:sp>
      <p:sp>
        <p:nvSpPr>
          <p:cNvPr id="16" name="TextBox 15">
            <a:extLst>
              <a:ext uri="{FF2B5EF4-FFF2-40B4-BE49-F238E27FC236}">
                <a16:creationId xmlns:a16="http://schemas.microsoft.com/office/drawing/2014/main" id="{D0621CE6-CFAC-407E-B908-8981C92E9C4E}"/>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
        <p:nvSpPr>
          <p:cNvPr id="18" name="Rectangle: Rounded Corners 17">
            <a:extLst>
              <a:ext uri="{FF2B5EF4-FFF2-40B4-BE49-F238E27FC236}">
                <a16:creationId xmlns:a16="http://schemas.microsoft.com/office/drawing/2014/main" id="{2A8CB1E7-5D28-4694-84D2-F0A006141261}"/>
              </a:ext>
            </a:extLst>
          </p:cNvPr>
          <p:cNvSpPr/>
          <p:nvPr/>
        </p:nvSpPr>
        <p:spPr>
          <a:xfrm>
            <a:off x="7337751" y="5115134"/>
            <a:ext cx="3839586" cy="1182175"/>
          </a:xfrm>
          <a:prstGeom prst="roundRect">
            <a:avLst/>
          </a:prstGeom>
          <a:noFill/>
          <a:ln w="38100">
            <a:solidFill>
              <a:srgbClr val="245D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sp>
        <p:nvSpPr>
          <p:cNvPr id="19" name="TextBox 18">
            <a:extLst>
              <a:ext uri="{FF2B5EF4-FFF2-40B4-BE49-F238E27FC236}">
                <a16:creationId xmlns:a16="http://schemas.microsoft.com/office/drawing/2014/main" id="{190DF57C-4695-497C-A54F-74B429556E25}"/>
              </a:ext>
            </a:extLst>
          </p:cNvPr>
          <p:cNvSpPr txBox="1"/>
          <p:nvPr/>
        </p:nvSpPr>
        <p:spPr>
          <a:xfrm>
            <a:off x="7374891" y="5202979"/>
            <a:ext cx="2042550" cy="954107"/>
          </a:xfrm>
          <a:prstGeom prst="rect">
            <a:avLst/>
          </a:prstGeom>
          <a:noFill/>
        </p:spPr>
        <p:txBody>
          <a:bodyPr wrap="square" rtlCol="0" anchor="t">
            <a:spAutoFit/>
          </a:bodyPr>
          <a:lstStyle/>
          <a:p>
            <a:r>
              <a:rPr lang="en-US" sz="1400" b="1" dirty="0">
                <a:latin typeface="Verdana" panose="020B0604030504040204" pitchFamily="34" charset="0"/>
                <a:ea typeface="Verdana" panose="020B0604030504040204" pitchFamily="34" charset="0"/>
                <a:cs typeface="Verdana" panose="020B0604030504040204" pitchFamily="34" charset="0"/>
              </a:rPr>
              <a:t>Item Code: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Retail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Wholesale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Subscribe &amp; Save:</a:t>
            </a:r>
          </a:p>
        </p:txBody>
      </p:sp>
      <p:sp>
        <p:nvSpPr>
          <p:cNvPr id="21" name="TextBox 20">
            <a:extLst>
              <a:ext uri="{FF2B5EF4-FFF2-40B4-BE49-F238E27FC236}">
                <a16:creationId xmlns:a16="http://schemas.microsoft.com/office/drawing/2014/main" id="{5005F2CF-7F30-48EB-B9A9-D8032774F246}"/>
              </a:ext>
            </a:extLst>
          </p:cNvPr>
          <p:cNvSpPr txBox="1"/>
          <p:nvPr/>
        </p:nvSpPr>
        <p:spPr>
          <a:xfrm>
            <a:off x="9309491" y="5202450"/>
            <a:ext cx="1867846" cy="954107"/>
          </a:xfrm>
          <a:prstGeom prst="rect">
            <a:avLst/>
          </a:prstGeom>
          <a:noFill/>
        </p:spPr>
        <p:txBody>
          <a:bodyPr wrap="square" rtlCol="0" anchor="t">
            <a:spAutoFit/>
          </a:bodyPr>
          <a:lstStyle/>
          <a:p>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S019</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$50.00</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$36.95 / 26 PV</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$32.95 / 21 PV</a:t>
            </a:r>
          </a:p>
        </p:txBody>
      </p:sp>
      <p:pic>
        <p:nvPicPr>
          <p:cNvPr id="23" name="Picture 22">
            <a:extLst>
              <a:ext uri="{FF2B5EF4-FFF2-40B4-BE49-F238E27FC236}">
                <a16:creationId xmlns:a16="http://schemas.microsoft.com/office/drawing/2014/main" id="{E404E9F3-F08B-46EA-BE6E-CBA44EF2CA5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782876" y="2251983"/>
            <a:ext cx="2048131" cy="1024066"/>
          </a:xfrm>
          <a:prstGeom prst="rect">
            <a:avLst/>
          </a:prstGeom>
        </p:spPr>
      </p:pic>
    </p:spTree>
    <p:extLst>
      <p:ext uri="{BB962C8B-B14F-4D97-AF65-F5344CB8AC3E}">
        <p14:creationId xmlns:p14="http://schemas.microsoft.com/office/powerpoint/2010/main" val="1888203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E7D96F6-3701-4F81-BB15-1128501970D7}"/>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4676575" y="1896663"/>
            <a:ext cx="2743200" cy="2743200"/>
          </a:xfrm>
          <a:prstGeom prst="rect">
            <a:avLst/>
          </a:prstGeom>
        </p:spPr>
      </p:pic>
      <p:pic>
        <p:nvPicPr>
          <p:cNvPr id="7" name="Picture 6">
            <a:extLst>
              <a:ext uri="{FF2B5EF4-FFF2-40B4-BE49-F238E27FC236}">
                <a16:creationId xmlns:a16="http://schemas.microsoft.com/office/drawing/2014/main" id="{816E2BD1-9ABA-4D5F-859B-0957B88CF74D}"/>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061480" y="1868142"/>
            <a:ext cx="2743200" cy="2743200"/>
          </a:xfrm>
          <a:prstGeom prst="rect">
            <a:avLst/>
          </a:prstGeom>
        </p:spPr>
      </p:pic>
      <p:pic>
        <p:nvPicPr>
          <p:cNvPr id="17" name="Picture 16">
            <a:extLst>
              <a:ext uri="{FF2B5EF4-FFF2-40B4-BE49-F238E27FC236}">
                <a16:creationId xmlns:a16="http://schemas.microsoft.com/office/drawing/2014/main" id="{A53B9ED0-AB5F-4035-986E-089DE09B665A}"/>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8231009" y="1868142"/>
            <a:ext cx="2743200" cy="2743200"/>
          </a:xfrm>
          <a:prstGeom prst="rect">
            <a:avLst/>
          </a:prstGeom>
        </p:spPr>
      </p:pic>
      <p:sp>
        <p:nvSpPr>
          <p:cNvPr id="27" name="Rectangle 26">
            <a:extLst>
              <a:ext uri="{FF2B5EF4-FFF2-40B4-BE49-F238E27FC236}">
                <a16:creationId xmlns:a16="http://schemas.microsoft.com/office/drawing/2014/main" id="{9B4CD6AF-19E7-4278-966B-AA09FFA22D6D}"/>
              </a:ext>
            </a:extLst>
          </p:cNvPr>
          <p:cNvSpPr/>
          <p:nvPr/>
        </p:nvSpPr>
        <p:spPr>
          <a:xfrm>
            <a:off x="4879365" y="4376331"/>
            <a:ext cx="2540410" cy="1200329"/>
          </a:xfrm>
          <a:prstGeom prst="rect">
            <a:avLst/>
          </a:prstGeom>
        </p:spPr>
        <p:txBody>
          <a:bodyPr wrap="square">
            <a:spAutoFit/>
          </a:bodyPr>
          <a:lstStyle/>
          <a:p>
            <a:pPr algn="ctr"/>
            <a:r>
              <a:rPr lang="en-US" sz="2400" dirty="0">
                <a:latin typeface="Verdana" panose="020B0604030504040204" pitchFamily="34" charset="0"/>
                <a:ea typeface="Verdana" panose="020B0604030504040204" pitchFamily="34" charset="0"/>
                <a:cs typeface="Verdana" panose="020B0604030504040204" pitchFamily="34" charset="0"/>
              </a:rPr>
              <a:t>Contains over 10 billion CFUs of probiotics*</a:t>
            </a:r>
          </a:p>
        </p:txBody>
      </p:sp>
      <p:sp>
        <p:nvSpPr>
          <p:cNvPr id="29" name="Rectangle 28">
            <a:extLst>
              <a:ext uri="{FF2B5EF4-FFF2-40B4-BE49-F238E27FC236}">
                <a16:creationId xmlns:a16="http://schemas.microsoft.com/office/drawing/2014/main" id="{68088B80-1622-4480-9384-76F7AC27BE27}"/>
              </a:ext>
            </a:extLst>
          </p:cNvPr>
          <p:cNvSpPr/>
          <p:nvPr/>
        </p:nvSpPr>
        <p:spPr>
          <a:xfrm>
            <a:off x="7516539" y="4376331"/>
            <a:ext cx="4172139" cy="1569660"/>
          </a:xfrm>
          <a:prstGeom prst="rect">
            <a:avLst/>
          </a:prstGeom>
        </p:spPr>
        <p:txBody>
          <a:bodyPr wrap="square">
            <a:spAutoFit/>
          </a:bodyPr>
          <a:lstStyle/>
          <a:p>
            <a:pPr algn="ctr"/>
            <a:r>
              <a:rPr lang="en-US" sz="2400" dirty="0">
                <a:latin typeface="Verdana" panose="020B0604030504040204" pitchFamily="34" charset="0"/>
                <a:ea typeface="Verdana" panose="020B0604030504040204" pitchFamily="34" charset="0"/>
                <a:cs typeface="Verdana" panose="020B0604030504040204" pitchFamily="34" charset="0"/>
              </a:rPr>
              <a:t>Packed with beneficial bacteria specifically to support optimal </a:t>
            </a:r>
            <a:br>
              <a:rPr lang="en-US" sz="2400" dirty="0">
                <a:latin typeface="Verdana" panose="020B0604030504040204" pitchFamily="34" charset="0"/>
                <a:ea typeface="Verdana" panose="020B0604030504040204" pitchFamily="34" charset="0"/>
                <a:cs typeface="Verdana" panose="020B0604030504040204" pitchFamily="34" charset="0"/>
              </a:rPr>
            </a:br>
            <a:r>
              <a:rPr lang="en-US" sz="2400" dirty="0">
                <a:latin typeface="Verdana" panose="020B0604030504040204" pitchFamily="34" charset="0"/>
                <a:ea typeface="Verdana" panose="020B0604030504040204" pitchFamily="34" charset="0"/>
                <a:cs typeface="Verdana" panose="020B0604030504040204" pitchFamily="34" charset="0"/>
              </a:rPr>
              <a:t>metabolism of food*</a:t>
            </a:r>
          </a:p>
        </p:txBody>
      </p:sp>
      <p:sp>
        <p:nvSpPr>
          <p:cNvPr id="16" name="Rectangle 15">
            <a:extLst>
              <a:ext uri="{FF2B5EF4-FFF2-40B4-BE49-F238E27FC236}">
                <a16:creationId xmlns:a16="http://schemas.microsoft.com/office/drawing/2014/main" id="{489C34F8-616C-4D5A-97ED-FA0588AC4A58}"/>
              </a:ext>
            </a:extLst>
          </p:cNvPr>
          <p:cNvSpPr/>
          <p:nvPr/>
        </p:nvSpPr>
        <p:spPr>
          <a:xfrm>
            <a:off x="211164" y="4376331"/>
            <a:ext cx="4443832" cy="1569660"/>
          </a:xfrm>
          <a:prstGeom prst="rect">
            <a:avLst/>
          </a:prstGeom>
        </p:spPr>
        <p:txBody>
          <a:bodyPr wrap="square">
            <a:spAutoFit/>
          </a:bodyPr>
          <a:lstStyle/>
          <a:p>
            <a:pPr algn="ctr"/>
            <a:r>
              <a:rPr lang="en-US" sz="2400" dirty="0">
                <a:latin typeface="Verdana" panose="020B0604030504040204" pitchFamily="34" charset="0"/>
                <a:ea typeface="Verdana" panose="020B0604030504040204" pitchFamily="34" charset="0"/>
                <a:cs typeface="Verdana" panose="020B0604030504040204" pitchFamily="34" charset="0"/>
              </a:rPr>
              <a:t>Includes acid-resistant capsules to ensure optimal colonization of the probiotics in the colon*</a:t>
            </a:r>
          </a:p>
        </p:txBody>
      </p:sp>
      <p:pic>
        <p:nvPicPr>
          <p:cNvPr id="12" name="Graphic 11">
            <a:extLst>
              <a:ext uri="{FF2B5EF4-FFF2-40B4-BE49-F238E27FC236}">
                <a16:creationId xmlns:a16="http://schemas.microsoft.com/office/drawing/2014/main" id="{7275DB61-9CCE-4949-B6A2-8ABD6F3C0360}"/>
              </a:ext>
            </a:extLst>
          </p:cNvPr>
          <p:cNvPicPr>
            <a:picLocks noChangeAspect="1"/>
          </p:cNvPicPr>
          <p:nvPr/>
        </p:nvPicPr>
        <p:blipFill rotWithShape="1">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rcRect l="50488" t="36835" r="12590" b="41334"/>
          <a:stretch/>
        </p:blipFill>
        <p:spPr>
          <a:xfrm>
            <a:off x="3461936" y="-92929"/>
            <a:ext cx="5533795" cy="1774345"/>
          </a:xfrm>
          <a:prstGeom prst="rect">
            <a:avLst/>
          </a:prstGeom>
        </p:spPr>
      </p:pic>
      <p:sp>
        <p:nvSpPr>
          <p:cNvPr id="14" name="TextBox 13">
            <a:extLst>
              <a:ext uri="{FF2B5EF4-FFF2-40B4-BE49-F238E27FC236}">
                <a16:creationId xmlns:a16="http://schemas.microsoft.com/office/drawing/2014/main" id="{10CDE1E0-0E82-4E80-9BDD-433E64F5282D}"/>
              </a:ext>
            </a:extLst>
          </p:cNvPr>
          <p:cNvSpPr txBox="1"/>
          <p:nvPr/>
        </p:nvSpPr>
        <p:spPr>
          <a:xfrm>
            <a:off x="4075255" y="1188777"/>
            <a:ext cx="3945840" cy="707886"/>
          </a:xfrm>
          <a:prstGeom prst="rect">
            <a:avLst/>
          </a:prstGeom>
          <a:noFill/>
        </p:spPr>
        <p:txBody>
          <a:bodyPr wrap="square" rtlCol="0">
            <a:spAutoFit/>
          </a:bodyPr>
          <a:lstStyle/>
          <a:p>
            <a:pPr algn="ctr"/>
            <a:r>
              <a:rPr lang="en-US" sz="2000" b="1" dirty="0">
                <a:solidFill>
                  <a:srgbClr val="1E5D39"/>
                </a:solidFill>
                <a:latin typeface="Verdana" panose="020B0604030504040204" pitchFamily="34" charset="0"/>
              </a:rPr>
              <a:t>broad spectrum,</a:t>
            </a:r>
            <a:br>
              <a:rPr lang="en-US" sz="2000" b="1" dirty="0">
                <a:solidFill>
                  <a:srgbClr val="1E5D39"/>
                </a:solidFill>
                <a:latin typeface="Verdana" panose="020B0604030504040204" pitchFamily="34" charset="0"/>
              </a:rPr>
            </a:br>
            <a:r>
              <a:rPr lang="en-US" sz="2000" b="1" dirty="0">
                <a:solidFill>
                  <a:srgbClr val="1E5D39"/>
                </a:solidFill>
                <a:latin typeface="Verdana" panose="020B0604030504040204" pitchFamily="34" charset="0"/>
              </a:rPr>
              <a:t>high-potency probiotics*</a:t>
            </a:r>
          </a:p>
        </p:txBody>
      </p:sp>
      <p:sp>
        <p:nvSpPr>
          <p:cNvPr id="11" name="TextBox 10">
            <a:extLst>
              <a:ext uri="{FF2B5EF4-FFF2-40B4-BE49-F238E27FC236}">
                <a16:creationId xmlns:a16="http://schemas.microsoft.com/office/drawing/2014/main" id="{C8330616-74FD-4976-8879-3E0E66EAC8BC}"/>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Tree>
    <p:extLst>
      <p:ext uri="{BB962C8B-B14F-4D97-AF65-F5344CB8AC3E}">
        <p14:creationId xmlns:p14="http://schemas.microsoft.com/office/powerpoint/2010/main" val="132666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0FA010A-0FD4-49D2-B54F-2899DCF49DCA}"/>
              </a:ext>
            </a:extLst>
          </p:cNvPr>
          <p:cNvPicPr>
            <a:picLocks noChangeAspect="1"/>
          </p:cNvPicPr>
          <p:nvPr/>
        </p:nvPicPr>
        <p:blipFill rotWithShape="1">
          <a:blip r:embed="rId2">
            <a:extLst>
              <a:ext uri="{28A0092B-C50C-407E-A947-70E740481C1C}">
                <a14:useLocalDpi xmlns:a14="http://schemas.microsoft.com/office/drawing/2010/main" val="0"/>
              </a:ext>
            </a:extLst>
          </a:blip>
          <a:srcRect l="36531" t="34013" r="39134" b="12245"/>
          <a:stretch/>
        </p:blipFill>
        <p:spPr>
          <a:xfrm>
            <a:off x="10001532" y="3629510"/>
            <a:ext cx="2190468" cy="3228490"/>
          </a:xfrm>
          <a:prstGeom prst="rect">
            <a:avLst/>
          </a:prstGeom>
        </p:spPr>
      </p:pic>
      <p:sp>
        <p:nvSpPr>
          <p:cNvPr id="2" name="Title 1">
            <a:extLst>
              <a:ext uri="{FF2B5EF4-FFF2-40B4-BE49-F238E27FC236}">
                <a16:creationId xmlns:a16="http://schemas.microsoft.com/office/drawing/2014/main" id="{F6510CBA-840B-45F2-BD9E-A5978EE32809}"/>
              </a:ext>
            </a:extLst>
          </p:cNvPr>
          <p:cNvSpPr>
            <a:spLocks noGrp="1"/>
          </p:cNvSpPr>
          <p:nvPr>
            <p:ph type="title"/>
          </p:nvPr>
        </p:nvSpPr>
        <p:spPr/>
        <p:txBody>
          <a:bodyPr/>
          <a:lstStyle/>
          <a:p>
            <a:r>
              <a:rPr lang="en-US" b="1" dirty="0">
                <a:solidFill>
                  <a:srgbClr val="3F2A56"/>
                </a:solidFill>
              </a:rPr>
              <a:t>Why is Probiotics Different?</a:t>
            </a:r>
          </a:p>
        </p:txBody>
      </p:sp>
      <p:sp>
        <p:nvSpPr>
          <p:cNvPr id="3" name="Content Placeholder 2">
            <a:extLst>
              <a:ext uri="{FF2B5EF4-FFF2-40B4-BE49-F238E27FC236}">
                <a16:creationId xmlns:a16="http://schemas.microsoft.com/office/drawing/2014/main" id="{5EDFB659-90B0-4CA2-9929-BA7E2FBD0669}"/>
              </a:ext>
            </a:extLst>
          </p:cNvPr>
          <p:cNvSpPr>
            <a:spLocks noGrp="1"/>
          </p:cNvSpPr>
          <p:nvPr>
            <p:ph idx="1"/>
          </p:nvPr>
        </p:nvSpPr>
        <p:spPr>
          <a:xfrm>
            <a:off x="838200" y="1825625"/>
            <a:ext cx="9640078" cy="4500530"/>
          </a:xfrm>
        </p:spPr>
        <p:txBody>
          <a:bodyPr>
            <a:normAutofit lnSpcReduction="10000"/>
          </a:bodyPr>
          <a:lstStyle/>
          <a:p>
            <a:pPr marL="0" indent="0">
              <a:lnSpc>
                <a:spcPct val="100000"/>
              </a:lnSpc>
              <a:buNone/>
            </a:pPr>
            <a:r>
              <a:rPr lang="en-US" sz="1600" b="1" dirty="0">
                <a:solidFill>
                  <a:srgbClr val="275D38"/>
                </a:solidFill>
                <a:cs typeface="Verdana" panose="020B0604030504040204" pitchFamily="34" charset="0"/>
              </a:rPr>
              <a:t>Bifidobacterium </a:t>
            </a:r>
            <a:r>
              <a:rPr lang="en-US" sz="1600" b="1" dirty="0" err="1">
                <a:solidFill>
                  <a:srgbClr val="275D38"/>
                </a:solidFill>
                <a:cs typeface="Verdana" panose="020B0604030504040204" pitchFamily="34" charset="0"/>
              </a:rPr>
              <a:t>bifidum</a:t>
            </a:r>
            <a:r>
              <a:rPr lang="en-US" sz="1600" b="1" dirty="0">
                <a:solidFill>
                  <a:srgbClr val="275D38"/>
                </a:solidFill>
                <a:cs typeface="Verdana" panose="020B0604030504040204" pitchFamily="34" charset="0"/>
              </a:rPr>
              <a:t> (Bb-06)</a:t>
            </a:r>
          </a:p>
          <a:p>
            <a:pPr>
              <a:lnSpc>
                <a:spcPct val="100000"/>
              </a:lnSpc>
            </a:pPr>
            <a:r>
              <a:rPr lang="en-US" sz="1600" dirty="0">
                <a:solidFill>
                  <a:schemeClr val="tx1">
                    <a:lumMod val="75000"/>
                    <a:lumOff val="25000"/>
                  </a:schemeClr>
                </a:solidFill>
                <a:cs typeface="Verdana" panose="020B0604030504040204" pitchFamily="34" charset="0"/>
              </a:rPr>
              <a:t>Maintains microflora balance by producing lactic acid and acetic acid to compete with “bad” bacteria (Staph. aureus, E. coli, </a:t>
            </a:r>
            <a:r>
              <a:rPr lang="en-US" sz="1600" dirty="0" err="1">
                <a:solidFill>
                  <a:schemeClr val="tx1">
                    <a:lumMod val="75000"/>
                    <a:lumOff val="25000"/>
                  </a:schemeClr>
                </a:solidFill>
                <a:cs typeface="Verdana" panose="020B0604030504040204" pitchFamily="34" charset="0"/>
              </a:rPr>
              <a:t>Camplylobacter</a:t>
            </a:r>
            <a:r>
              <a:rPr lang="en-US" sz="1600" dirty="0">
                <a:solidFill>
                  <a:schemeClr val="tx1">
                    <a:lumMod val="75000"/>
                    <a:lumOff val="25000"/>
                  </a:schemeClr>
                </a:solidFill>
                <a:cs typeface="Verdana" panose="020B0604030504040204" pitchFamily="34" charset="0"/>
              </a:rPr>
              <a:t> </a:t>
            </a:r>
            <a:r>
              <a:rPr lang="en-US" sz="1600" dirty="0" err="1">
                <a:solidFill>
                  <a:schemeClr val="tx1">
                    <a:lumMod val="75000"/>
                    <a:lumOff val="25000"/>
                  </a:schemeClr>
                </a:solidFill>
                <a:cs typeface="Verdana" panose="020B0604030504040204" pitchFamily="34" charset="0"/>
              </a:rPr>
              <a:t>jejuni</a:t>
            </a:r>
            <a:r>
              <a:rPr lang="en-US" sz="1600" dirty="0">
                <a:solidFill>
                  <a:schemeClr val="tx1">
                    <a:lumMod val="75000"/>
                    <a:lumOff val="25000"/>
                  </a:schemeClr>
                </a:solidFill>
                <a:cs typeface="Verdana" panose="020B0604030504040204" pitchFamily="34" charset="0"/>
              </a:rPr>
              <a:t>, </a:t>
            </a:r>
            <a:r>
              <a:rPr lang="en-US" sz="1600" dirty="0" err="1">
                <a:solidFill>
                  <a:schemeClr val="tx1">
                    <a:lumMod val="75000"/>
                    <a:lumOff val="25000"/>
                  </a:schemeClr>
                </a:solidFill>
                <a:cs typeface="Verdana" panose="020B0604030504040204" pitchFamily="34" charset="0"/>
              </a:rPr>
              <a:t>etc</a:t>
            </a:r>
            <a:r>
              <a:rPr lang="en-US" sz="1600" dirty="0">
                <a:solidFill>
                  <a:schemeClr val="tx1">
                    <a:lumMod val="75000"/>
                    <a:lumOff val="25000"/>
                  </a:schemeClr>
                </a:solidFill>
                <a:cs typeface="Verdana" panose="020B0604030504040204" pitchFamily="34" charset="0"/>
              </a:rPr>
              <a:t>).</a:t>
            </a:r>
          </a:p>
          <a:p>
            <a:pPr marL="0" indent="0">
              <a:lnSpc>
                <a:spcPct val="100000"/>
              </a:lnSpc>
              <a:buNone/>
            </a:pPr>
            <a:r>
              <a:rPr lang="en-US" sz="1600" b="1" dirty="0">
                <a:solidFill>
                  <a:srgbClr val="275D38"/>
                </a:solidFill>
                <a:cs typeface="Verdana" panose="020B0604030504040204" pitchFamily="34" charset="0"/>
              </a:rPr>
              <a:t>Bifidobacterium </a:t>
            </a:r>
            <a:r>
              <a:rPr lang="en-US" sz="1600" b="1" dirty="0" err="1">
                <a:solidFill>
                  <a:srgbClr val="275D38"/>
                </a:solidFill>
                <a:cs typeface="Verdana" panose="020B0604030504040204" pitchFamily="34" charset="0"/>
              </a:rPr>
              <a:t>longum</a:t>
            </a:r>
            <a:r>
              <a:rPr lang="en-US" sz="1600" b="1" dirty="0">
                <a:solidFill>
                  <a:srgbClr val="275D38"/>
                </a:solidFill>
                <a:cs typeface="Verdana" panose="020B0604030504040204" pitchFamily="34" charset="0"/>
              </a:rPr>
              <a:t> (Bl-05)</a:t>
            </a:r>
          </a:p>
          <a:p>
            <a:pPr>
              <a:lnSpc>
                <a:spcPct val="100000"/>
              </a:lnSpc>
            </a:pPr>
            <a:r>
              <a:rPr lang="en-US" sz="1600" dirty="0">
                <a:solidFill>
                  <a:schemeClr val="tx1">
                    <a:lumMod val="75000"/>
                    <a:lumOff val="25000"/>
                  </a:schemeClr>
                </a:solidFill>
                <a:cs typeface="Verdana" panose="020B0604030504040204" pitchFamily="34" charset="0"/>
              </a:rPr>
              <a:t>Highly resistant to low pH and bile salts and is well-suited to the intestinal environment to help reduce inflammation. Helps reduce gastrointestinal discomfort caused by stress.</a:t>
            </a:r>
          </a:p>
          <a:p>
            <a:pPr marL="0" indent="0">
              <a:lnSpc>
                <a:spcPct val="100000"/>
              </a:lnSpc>
              <a:buNone/>
            </a:pPr>
            <a:r>
              <a:rPr lang="en-US" sz="1600" b="1" dirty="0">
                <a:solidFill>
                  <a:srgbClr val="275D38"/>
                </a:solidFill>
                <a:cs typeface="Verdana" panose="020B0604030504040204" pitchFamily="34" charset="0"/>
              </a:rPr>
              <a:t>Lactobacillus acidophilus (La-14)</a:t>
            </a:r>
          </a:p>
          <a:p>
            <a:pPr>
              <a:lnSpc>
                <a:spcPct val="100000"/>
              </a:lnSpc>
            </a:pPr>
            <a:r>
              <a:rPr lang="en-US" sz="1600" dirty="0">
                <a:solidFill>
                  <a:schemeClr val="tx1">
                    <a:lumMod val="75000"/>
                    <a:lumOff val="25000"/>
                  </a:schemeClr>
                </a:solidFill>
                <a:cs typeface="Verdana" panose="020B0604030504040204" pitchFamily="34" charset="0"/>
              </a:rPr>
              <a:t>Ferments carbohydrates to lactic acid, which competes with “bad” bacteria for adhesion spaces on the intestinal mucosa. Increases mineral bioavailability (incl copper, magnesium, calcium, and manganese).</a:t>
            </a:r>
          </a:p>
          <a:p>
            <a:pPr marL="0" indent="0">
              <a:lnSpc>
                <a:spcPct val="100000"/>
              </a:lnSpc>
              <a:buNone/>
            </a:pPr>
            <a:r>
              <a:rPr lang="en-US" sz="1600" b="1" dirty="0">
                <a:solidFill>
                  <a:srgbClr val="275D38"/>
                </a:solidFill>
                <a:cs typeface="Verdana" panose="020B0604030504040204" pitchFamily="34" charset="0"/>
              </a:rPr>
              <a:t>Lactobacillus </a:t>
            </a:r>
            <a:r>
              <a:rPr lang="en-US" sz="1600" b="1" dirty="0" err="1">
                <a:solidFill>
                  <a:srgbClr val="275D38"/>
                </a:solidFill>
                <a:cs typeface="Verdana" panose="020B0604030504040204" pitchFamily="34" charset="0"/>
              </a:rPr>
              <a:t>casei</a:t>
            </a:r>
            <a:r>
              <a:rPr lang="en-US" sz="1600" b="1" dirty="0">
                <a:solidFill>
                  <a:srgbClr val="275D38"/>
                </a:solidFill>
                <a:cs typeface="Verdana" panose="020B0604030504040204" pitchFamily="34" charset="0"/>
              </a:rPr>
              <a:t> (LC-11)</a:t>
            </a:r>
          </a:p>
          <a:p>
            <a:pPr>
              <a:lnSpc>
                <a:spcPct val="100000"/>
              </a:lnSpc>
            </a:pPr>
            <a:r>
              <a:rPr lang="en-US" sz="1600" dirty="0">
                <a:solidFill>
                  <a:schemeClr val="tx1">
                    <a:lumMod val="75000"/>
                    <a:lumOff val="25000"/>
                  </a:schemeClr>
                </a:solidFill>
                <a:cs typeface="Verdana" panose="020B0604030504040204" pitchFamily="34" charset="0"/>
              </a:rPr>
              <a:t>Wide range of benefits for improved digestion, reduced cholesterol, modulation of inflammation/allergies.</a:t>
            </a:r>
          </a:p>
          <a:p>
            <a:pPr marL="0" indent="0">
              <a:lnSpc>
                <a:spcPct val="100000"/>
              </a:lnSpc>
              <a:buNone/>
            </a:pPr>
            <a:r>
              <a:rPr lang="en-US" sz="1600" b="1" dirty="0">
                <a:solidFill>
                  <a:srgbClr val="275D38"/>
                </a:solidFill>
                <a:cs typeface="Verdana" panose="020B0604030504040204" pitchFamily="34" charset="0"/>
              </a:rPr>
              <a:t>Lactobacillus </a:t>
            </a:r>
            <a:r>
              <a:rPr lang="en-US" sz="1600" b="1" dirty="0" err="1">
                <a:solidFill>
                  <a:srgbClr val="275D38"/>
                </a:solidFill>
                <a:cs typeface="Verdana" panose="020B0604030504040204" pitchFamily="34" charset="0"/>
              </a:rPr>
              <a:t>rhamnosus</a:t>
            </a:r>
            <a:r>
              <a:rPr lang="en-US" sz="1600" b="1" dirty="0">
                <a:solidFill>
                  <a:srgbClr val="275D38"/>
                </a:solidFill>
                <a:cs typeface="Verdana" panose="020B0604030504040204" pitchFamily="34" charset="0"/>
              </a:rPr>
              <a:t> (Lr-32)</a:t>
            </a:r>
          </a:p>
          <a:p>
            <a:pPr>
              <a:lnSpc>
                <a:spcPct val="100000"/>
              </a:lnSpc>
            </a:pPr>
            <a:r>
              <a:rPr lang="en-US" sz="1600" dirty="0">
                <a:solidFill>
                  <a:schemeClr val="tx1">
                    <a:lumMod val="75000"/>
                    <a:lumOff val="25000"/>
                  </a:schemeClr>
                </a:solidFill>
                <a:cs typeface="Verdana" panose="020B0604030504040204" pitchFamily="34" charset="0"/>
              </a:rPr>
              <a:t>Promotes general GI health and function — especially beneficial to prevent/treat occasional diarrhea and constipation after probiotic treatment.</a:t>
            </a:r>
          </a:p>
        </p:txBody>
      </p:sp>
    </p:spTree>
    <p:extLst>
      <p:ext uri="{BB962C8B-B14F-4D97-AF65-F5344CB8AC3E}">
        <p14:creationId xmlns:p14="http://schemas.microsoft.com/office/powerpoint/2010/main" val="39735368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9B8B288-7C1E-4935-AFD7-8051D3C60B3D}"/>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181669" y="1736267"/>
            <a:ext cx="2743200" cy="2743200"/>
          </a:xfrm>
          <a:prstGeom prst="rect">
            <a:avLst/>
          </a:prstGeom>
        </p:spPr>
      </p:pic>
      <p:pic>
        <p:nvPicPr>
          <p:cNvPr id="7" name="Picture 6">
            <a:extLst>
              <a:ext uri="{FF2B5EF4-FFF2-40B4-BE49-F238E27FC236}">
                <a16:creationId xmlns:a16="http://schemas.microsoft.com/office/drawing/2014/main" id="{93153162-1D65-4D84-83A6-86604C53AC2A}"/>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4638703" y="1736267"/>
            <a:ext cx="2743200" cy="2743200"/>
          </a:xfrm>
          <a:prstGeom prst="rect">
            <a:avLst/>
          </a:prstGeom>
        </p:spPr>
      </p:pic>
      <p:pic>
        <p:nvPicPr>
          <p:cNvPr id="17" name="Picture 16">
            <a:extLst>
              <a:ext uri="{FF2B5EF4-FFF2-40B4-BE49-F238E27FC236}">
                <a16:creationId xmlns:a16="http://schemas.microsoft.com/office/drawing/2014/main" id="{0CCA8611-77B1-40D9-80B4-5B799B4CC2AF}"/>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095737" y="1767302"/>
            <a:ext cx="2743200" cy="2743200"/>
          </a:xfrm>
          <a:prstGeom prst="rect">
            <a:avLst/>
          </a:prstGeom>
        </p:spPr>
      </p:pic>
      <p:sp>
        <p:nvSpPr>
          <p:cNvPr id="27" name="Rectangle 26">
            <a:extLst>
              <a:ext uri="{FF2B5EF4-FFF2-40B4-BE49-F238E27FC236}">
                <a16:creationId xmlns:a16="http://schemas.microsoft.com/office/drawing/2014/main" id="{9B4CD6AF-19E7-4278-966B-AA09FFA22D6D}"/>
              </a:ext>
            </a:extLst>
          </p:cNvPr>
          <p:cNvSpPr/>
          <p:nvPr/>
        </p:nvSpPr>
        <p:spPr>
          <a:xfrm>
            <a:off x="4544059" y="4479467"/>
            <a:ext cx="2982382" cy="1200329"/>
          </a:xfrm>
          <a:prstGeom prst="rect">
            <a:avLst/>
          </a:prstGeom>
        </p:spPr>
        <p:txBody>
          <a:bodyPr wrap="square">
            <a:spAutoFit/>
          </a:bodyPr>
          <a:lstStyle/>
          <a:p>
            <a:pPr algn="ctr"/>
            <a:r>
              <a:rPr lang="en-US" sz="2400" dirty="0">
                <a:latin typeface="Verdana" panose="020B0604030504040204" pitchFamily="34" charset="0"/>
                <a:ea typeface="Verdana" panose="020B0604030504040204" pitchFamily="34" charset="0"/>
                <a:cs typeface="Verdana" panose="020B0604030504040204" pitchFamily="34" charset="0"/>
              </a:rPr>
              <a:t>Reduction in overall digestive complaints*</a:t>
            </a:r>
          </a:p>
        </p:txBody>
      </p:sp>
      <p:sp>
        <p:nvSpPr>
          <p:cNvPr id="29" name="Rectangle 28">
            <a:extLst>
              <a:ext uri="{FF2B5EF4-FFF2-40B4-BE49-F238E27FC236}">
                <a16:creationId xmlns:a16="http://schemas.microsoft.com/office/drawing/2014/main" id="{68088B80-1622-4480-9384-76F7AC27BE27}"/>
              </a:ext>
            </a:extLst>
          </p:cNvPr>
          <p:cNvSpPr/>
          <p:nvPr/>
        </p:nvSpPr>
        <p:spPr>
          <a:xfrm>
            <a:off x="8283064" y="4471263"/>
            <a:ext cx="2540410" cy="830997"/>
          </a:xfrm>
          <a:prstGeom prst="rect">
            <a:avLst/>
          </a:prstGeom>
        </p:spPr>
        <p:txBody>
          <a:bodyPr wrap="square">
            <a:spAutoFit/>
          </a:bodyPr>
          <a:lstStyle/>
          <a:p>
            <a:pPr algn="ctr"/>
            <a:r>
              <a:rPr lang="en-US" sz="2400" dirty="0">
                <a:latin typeface="Verdana" panose="020B0604030504040204" pitchFamily="34" charset="0"/>
                <a:ea typeface="Verdana" panose="020B0604030504040204" pitchFamily="34" charset="0"/>
                <a:cs typeface="Verdana" panose="020B0604030504040204" pitchFamily="34" charset="0"/>
              </a:rPr>
              <a:t>Improvement in GI function*</a:t>
            </a:r>
          </a:p>
        </p:txBody>
      </p:sp>
      <p:sp>
        <p:nvSpPr>
          <p:cNvPr id="16" name="Rectangle 15">
            <a:extLst>
              <a:ext uri="{FF2B5EF4-FFF2-40B4-BE49-F238E27FC236}">
                <a16:creationId xmlns:a16="http://schemas.microsoft.com/office/drawing/2014/main" id="{489C34F8-616C-4D5A-97ED-FA0588AC4A58}"/>
              </a:ext>
            </a:extLst>
          </p:cNvPr>
          <p:cNvSpPr/>
          <p:nvPr/>
        </p:nvSpPr>
        <p:spPr>
          <a:xfrm>
            <a:off x="822597" y="4479467"/>
            <a:ext cx="3289479" cy="1200329"/>
          </a:xfrm>
          <a:prstGeom prst="rect">
            <a:avLst/>
          </a:prstGeom>
        </p:spPr>
        <p:txBody>
          <a:bodyPr wrap="square">
            <a:spAutoFit/>
          </a:bodyPr>
          <a:lstStyle/>
          <a:p>
            <a:pPr algn="ctr"/>
            <a:r>
              <a:rPr lang="en-US" sz="2400" dirty="0">
                <a:latin typeface="Verdana" panose="020B0604030504040204" pitchFamily="34" charset="0"/>
                <a:ea typeface="Verdana" panose="020B0604030504040204" pitchFamily="34" charset="0"/>
                <a:cs typeface="Verdana" panose="020B0604030504040204" pitchFamily="34" charset="0"/>
              </a:rPr>
              <a:t>Speeds conversion of food nutrients to cellular energy*</a:t>
            </a:r>
          </a:p>
        </p:txBody>
      </p:sp>
      <p:pic>
        <p:nvPicPr>
          <p:cNvPr id="12" name="Graphic 11">
            <a:extLst>
              <a:ext uri="{FF2B5EF4-FFF2-40B4-BE49-F238E27FC236}">
                <a16:creationId xmlns:a16="http://schemas.microsoft.com/office/drawing/2014/main" id="{FF043BBA-EA92-4D63-926A-3FF879021FBB}"/>
              </a:ext>
            </a:extLst>
          </p:cNvPr>
          <p:cNvPicPr>
            <a:picLocks noChangeAspect="1"/>
          </p:cNvPicPr>
          <p:nvPr/>
        </p:nvPicPr>
        <p:blipFill rotWithShape="1">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rcRect l="34180" t="42100" r="35667" b="32817"/>
          <a:stretch/>
        </p:blipFill>
        <p:spPr>
          <a:xfrm>
            <a:off x="3651897" y="0"/>
            <a:ext cx="4766706" cy="2145382"/>
          </a:xfrm>
          <a:prstGeom prst="rect">
            <a:avLst/>
          </a:prstGeom>
        </p:spPr>
      </p:pic>
      <p:sp>
        <p:nvSpPr>
          <p:cNvPr id="14" name="TextBox 13">
            <a:extLst>
              <a:ext uri="{FF2B5EF4-FFF2-40B4-BE49-F238E27FC236}">
                <a16:creationId xmlns:a16="http://schemas.microsoft.com/office/drawing/2014/main" id="{8DBAD24E-CC02-49F0-AFC8-42FBB726D86B}"/>
              </a:ext>
            </a:extLst>
          </p:cNvPr>
          <p:cNvSpPr txBox="1"/>
          <p:nvPr/>
        </p:nvSpPr>
        <p:spPr>
          <a:xfrm>
            <a:off x="4331895" y="1391365"/>
            <a:ext cx="3559894" cy="400110"/>
          </a:xfrm>
          <a:prstGeom prst="rect">
            <a:avLst/>
          </a:prstGeom>
          <a:noFill/>
        </p:spPr>
        <p:txBody>
          <a:bodyPr wrap="square" rtlCol="0">
            <a:spAutoFit/>
          </a:bodyPr>
          <a:lstStyle/>
          <a:p>
            <a:pPr algn="ctr"/>
            <a:r>
              <a:rPr lang="en-US" sz="2000" b="1" dirty="0">
                <a:solidFill>
                  <a:srgbClr val="1E5D39"/>
                </a:solidFill>
                <a:latin typeface="Verdana" panose="020B0604030504040204" pitchFamily="34" charset="0"/>
              </a:rPr>
              <a:t>complete GI support*</a:t>
            </a:r>
          </a:p>
        </p:txBody>
      </p:sp>
      <p:sp>
        <p:nvSpPr>
          <p:cNvPr id="11" name="TextBox 10">
            <a:extLst>
              <a:ext uri="{FF2B5EF4-FFF2-40B4-BE49-F238E27FC236}">
                <a16:creationId xmlns:a16="http://schemas.microsoft.com/office/drawing/2014/main" id="{69C50994-81A2-4F24-850B-A87E7FB014D1}"/>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Tree>
    <p:extLst>
      <p:ext uri="{BB962C8B-B14F-4D97-AF65-F5344CB8AC3E}">
        <p14:creationId xmlns:p14="http://schemas.microsoft.com/office/powerpoint/2010/main" val="2037332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 y="1319040"/>
            <a:ext cx="12192000" cy="707141"/>
          </a:xfrm>
          <a:prstGeom prst="rect">
            <a:avLst/>
          </a:prstGeom>
          <a:solidFill>
            <a:srgbClr val="275D3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4" name="Title 1"/>
          <p:cNvSpPr txBox="1">
            <a:spLocks/>
          </p:cNvSpPr>
          <p:nvPr/>
        </p:nvSpPr>
        <p:spPr>
          <a:xfrm>
            <a:off x="1" y="1296950"/>
            <a:ext cx="12192000" cy="854604"/>
          </a:xfrm>
          <a:prstGeom prst="rect">
            <a:avLst/>
          </a:prstGeom>
        </p:spPr>
        <p:txBody>
          <a:bodyPr anchor="ctr"/>
          <a:lstStyle>
            <a:lvl1pPr algn="l" defTabSz="914400" rtl="0" eaLnBrk="1" latinLnBrk="0" hangingPunct="1">
              <a:lnSpc>
                <a:spcPct val="90000"/>
              </a:lnSpc>
              <a:spcBef>
                <a:spcPct val="0"/>
              </a:spcBef>
              <a:buNone/>
              <a:defRPr sz="4400" b="1" i="0" kern="1200">
                <a:solidFill>
                  <a:schemeClr val="tx1">
                    <a:lumMod val="75000"/>
                    <a:lumOff val="25000"/>
                  </a:schemeClr>
                </a:solidFill>
                <a:latin typeface="Aller"/>
                <a:ea typeface="Aller Light" charset="0"/>
                <a:cs typeface="Aller"/>
              </a:defRPr>
            </a:lvl1pPr>
          </a:lstStyle>
          <a:p>
            <a:pPr algn="ctr"/>
            <a:r>
              <a:rPr lang="en-US" dirty="0">
                <a:solidFill>
                  <a:schemeClr val="bg1"/>
                </a:solidFill>
                <a:latin typeface="Verdana" panose="020B0604030504040204" pitchFamily="34" charset="0"/>
                <a:ea typeface="Verdana" panose="020B0604030504040204" pitchFamily="34" charset="0"/>
                <a:cs typeface="Verdana" panose="020B0604030504040204" pitchFamily="34" charset="0"/>
              </a:rPr>
              <a:t>GBX FOODS  SYSTEM</a:t>
            </a:r>
            <a:endParaRPr lang="en-US" b="0" dirty="0">
              <a:solidFill>
                <a:schemeClr val="tx2">
                  <a:lumMod val="40000"/>
                  <a:lumOff val="60000"/>
                </a:schemeClr>
              </a:solidFill>
              <a:latin typeface="Verdana" panose="020B0604030504040204" pitchFamily="34" charset="0"/>
              <a:ea typeface="Verdana" panose="020B0604030504040204" pitchFamily="34" charset="0"/>
              <a:cs typeface="Verdana" panose="020B0604030504040204" pitchFamily="34" charset="0"/>
            </a:endParaRPr>
          </a:p>
        </p:txBody>
      </p:sp>
      <p:sp>
        <p:nvSpPr>
          <p:cNvPr id="7" name="Text Placeholder 2"/>
          <p:cNvSpPr txBox="1">
            <a:spLocks/>
          </p:cNvSpPr>
          <p:nvPr/>
        </p:nvSpPr>
        <p:spPr>
          <a:xfrm>
            <a:off x="4398380" y="758614"/>
            <a:ext cx="7946020" cy="412963"/>
          </a:xfrm>
          <a:prstGeom prst="rect">
            <a:avLst/>
          </a:prstGeom>
        </p:spPr>
        <p:txBody>
          <a:bodyPr>
            <a:noAutofit/>
          </a:bodyPr>
          <a:lstStyle>
            <a:lvl1pPr marL="457200" indent="-457200" algn="l" defTabSz="914400" rtl="0" eaLnBrk="1" latinLnBrk="0" hangingPunct="1">
              <a:lnSpc>
                <a:spcPct val="90000"/>
              </a:lnSpc>
              <a:spcBef>
                <a:spcPts val="1000"/>
              </a:spcBef>
              <a:buSzPct val="100000"/>
              <a:buFont typeface="Arial"/>
              <a:buChar char="•"/>
              <a:defRPr sz="2800" b="0" i="0" kern="1200">
                <a:solidFill>
                  <a:schemeClr val="tx1">
                    <a:lumMod val="75000"/>
                    <a:lumOff val="25000"/>
                  </a:schemeClr>
                </a:solidFill>
                <a:latin typeface="Aller"/>
                <a:ea typeface="+mn-ea"/>
                <a:cs typeface="Aller"/>
              </a:defRPr>
            </a:lvl1pPr>
            <a:lvl2pPr marL="685800" indent="-228600" algn="l" defTabSz="914400" rtl="0" eaLnBrk="1" latinLnBrk="0" hangingPunct="1">
              <a:lnSpc>
                <a:spcPct val="90000"/>
              </a:lnSpc>
              <a:spcBef>
                <a:spcPts val="500"/>
              </a:spcBef>
              <a:buFont typeface="Arial"/>
              <a:buChar char="•"/>
              <a:defRPr sz="2400" b="0" i="0" kern="1200">
                <a:solidFill>
                  <a:schemeClr val="tx1">
                    <a:lumMod val="65000"/>
                    <a:lumOff val="35000"/>
                  </a:schemeClr>
                </a:solidFill>
                <a:latin typeface="Aller Light"/>
                <a:ea typeface="+mn-ea"/>
                <a:cs typeface="Aller Light"/>
              </a:defRPr>
            </a:lvl2pPr>
            <a:lvl3pPr marL="1143000" indent="-228600" algn="l" defTabSz="914400" rtl="0" eaLnBrk="1" latinLnBrk="0" hangingPunct="1">
              <a:lnSpc>
                <a:spcPct val="90000"/>
              </a:lnSpc>
              <a:spcBef>
                <a:spcPts val="500"/>
              </a:spcBef>
              <a:buSzPct val="75000"/>
              <a:buFont typeface="Courier New"/>
              <a:buChar char="o"/>
              <a:defRPr sz="2000" b="0" i="0" kern="1200" baseline="0">
                <a:solidFill>
                  <a:srgbClr val="595959"/>
                </a:solidFill>
                <a:latin typeface="Aller Light"/>
                <a:ea typeface="+mn-ea"/>
                <a:cs typeface="Aller Light"/>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lvl="0" indent="0">
              <a:lnSpc>
                <a:spcPct val="100000"/>
              </a:lnSpc>
              <a:spcBef>
                <a:spcPct val="20000"/>
              </a:spcBef>
              <a:buSzTx/>
              <a:buNone/>
              <a:defRPr/>
            </a:pPr>
            <a:r>
              <a:rPr lang="en-US" sz="2400" dirty="0">
                <a:solidFill>
                  <a:srgbClr val="275D38"/>
                </a:solidFill>
                <a:latin typeface="Verdana" panose="020B0604030504040204" pitchFamily="34" charset="0"/>
                <a:ea typeface="Verdana" panose="020B0604030504040204" pitchFamily="34" charset="0"/>
                <a:cs typeface="Verdana" panose="020B0604030504040204" pitchFamily="34" charset="0"/>
              </a:rPr>
              <a:t>Microbiome-Boosting Nutrition*</a:t>
            </a:r>
            <a:endParaRPr lang="ru-RU" sz="2400" dirty="0">
              <a:solidFill>
                <a:srgbClr val="275D38"/>
              </a:solidFill>
              <a:latin typeface="Verdana" panose="020B0604030504040204" pitchFamily="34" charset="0"/>
              <a:ea typeface="Verdana" panose="020B0604030504040204" pitchFamily="34" charset="0"/>
              <a:cs typeface="Verdana" panose="020B0604030504040204" pitchFamily="34" charset="0"/>
            </a:endParaRPr>
          </a:p>
        </p:txBody>
      </p:sp>
      <p:sp>
        <p:nvSpPr>
          <p:cNvPr id="2" name="TextBox 1">
            <a:extLst>
              <a:ext uri="{FF2B5EF4-FFF2-40B4-BE49-F238E27FC236}">
                <a16:creationId xmlns:a16="http://schemas.microsoft.com/office/drawing/2014/main" id="{5CA425EA-516D-4CF1-896C-AB6B8848C4EE}"/>
              </a:ext>
            </a:extLst>
          </p:cNvPr>
          <p:cNvSpPr txBox="1"/>
          <p:nvPr/>
        </p:nvSpPr>
        <p:spPr>
          <a:xfrm>
            <a:off x="6390738" y="1421061"/>
            <a:ext cx="385042" cy="338554"/>
          </a:xfrm>
          <a:prstGeom prst="rect">
            <a:avLst/>
          </a:prstGeom>
          <a:noFill/>
        </p:spPr>
        <p:txBody>
          <a:bodyPr wrap="none" rtlCol="0">
            <a:spAutoFit/>
          </a:bodyPr>
          <a:lstStyle/>
          <a:p>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a:t>
            </a:r>
          </a:p>
        </p:txBody>
      </p:sp>
      <p:sp>
        <p:nvSpPr>
          <p:cNvPr id="10" name="TextBox 9">
            <a:extLst>
              <a:ext uri="{FF2B5EF4-FFF2-40B4-BE49-F238E27FC236}">
                <a16:creationId xmlns:a16="http://schemas.microsoft.com/office/drawing/2014/main" id="{B6364BEF-232C-40EE-A691-8E55D6B9F831}"/>
              </a:ext>
            </a:extLst>
          </p:cNvPr>
          <p:cNvSpPr txBox="1"/>
          <p:nvPr/>
        </p:nvSpPr>
        <p:spPr>
          <a:xfrm>
            <a:off x="295275" y="6396952"/>
            <a:ext cx="3076078" cy="369332"/>
          </a:xfrm>
          <a:prstGeom prst="rect">
            <a:avLst/>
          </a:prstGeom>
          <a:noFill/>
          <a:ln>
            <a:solidFill>
              <a:schemeClr val="bg1"/>
            </a:solidFill>
          </a:ln>
        </p:spPr>
        <p:txBody>
          <a:bodyPr wrap="square" rtlCol="0">
            <a:spAutoFit/>
          </a:bodyPr>
          <a:lstStyle/>
          <a:p>
            <a:r>
              <a:rPr lang="en-US" sz="600" dirty="0">
                <a:solidFill>
                  <a:schemeClr val="bg1"/>
                </a:solidFill>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
        <p:nvSpPr>
          <p:cNvPr id="15" name="TextBox 14">
            <a:extLst>
              <a:ext uri="{FF2B5EF4-FFF2-40B4-BE49-F238E27FC236}">
                <a16:creationId xmlns:a16="http://schemas.microsoft.com/office/drawing/2014/main" id="{882B9798-A762-417F-9B0C-E6E1089DB481}"/>
              </a:ext>
            </a:extLst>
          </p:cNvPr>
          <p:cNvSpPr txBox="1"/>
          <p:nvPr/>
        </p:nvSpPr>
        <p:spPr>
          <a:xfrm>
            <a:off x="8132978" y="2347140"/>
            <a:ext cx="2011985" cy="954107"/>
          </a:xfrm>
          <a:prstGeom prst="rect">
            <a:avLst/>
          </a:prstGeom>
          <a:noFill/>
        </p:spPr>
        <p:txBody>
          <a:bodyPr wrap="square" rtlCol="0">
            <a:spAutoFit/>
          </a:bodyPr>
          <a:lstStyle/>
          <a:p>
            <a:r>
              <a:rPr lang="en-US" sz="1400" b="1" dirty="0">
                <a:latin typeface="Verdana" panose="020B0604030504040204" pitchFamily="34" charset="0"/>
              </a:rPr>
              <a:t>Item Code:</a:t>
            </a:r>
            <a:br>
              <a:rPr lang="en-US" sz="1400" b="1" dirty="0">
                <a:latin typeface="Verdana" panose="020B0604030504040204" pitchFamily="34" charset="0"/>
              </a:rPr>
            </a:br>
            <a:r>
              <a:rPr lang="en-US" sz="1400" b="1" dirty="0">
                <a:latin typeface="Verdana" panose="020B0604030504040204" pitchFamily="34" charset="0"/>
              </a:rPr>
              <a:t>Retail Price:</a:t>
            </a:r>
            <a:br>
              <a:rPr lang="en-US" sz="1400" b="1" dirty="0">
                <a:latin typeface="Verdana" panose="020B0604030504040204" pitchFamily="34" charset="0"/>
              </a:rPr>
            </a:br>
            <a:r>
              <a:rPr lang="en-US" sz="1400" b="1" dirty="0">
                <a:latin typeface="Verdana" panose="020B0604030504040204" pitchFamily="34" charset="0"/>
              </a:rPr>
              <a:t>Wholesale Price:</a:t>
            </a:r>
            <a:br>
              <a:rPr lang="en-US" sz="1400" b="1" dirty="0">
                <a:latin typeface="Verdana" panose="020B0604030504040204" pitchFamily="34" charset="0"/>
              </a:rPr>
            </a:br>
            <a:r>
              <a:rPr lang="en-US" sz="1400" b="1" dirty="0">
                <a:latin typeface="Verdana" panose="020B0604030504040204" pitchFamily="34" charset="0"/>
              </a:rPr>
              <a:t>Subscribe &amp; Save</a:t>
            </a:r>
            <a:r>
              <a:rPr lang="en-US" sz="1400" b="1" dirty="0">
                <a:solidFill>
                  <a:schemeClr val="bg1"/>
                </a:solidFill>
                <a:latin typeface="Verdana" panose="020B0604030504040204" pitchFamily="34" charset="0"/>
              </a:rPr>
              <a:t>:</a:t>
            </a:r>
          </a:p>
        </p:txBody>
      </p:sp>
      <p:sp>
        <p:nvSpPr>
          <p:cNvPr id="16" name="TextBox 15">
            <a:extLst>
              <a:ext uri="{FF2B5EF4-FFF2-40B4-BE49-F238E27FC236}">
                <a16:creationId xmlns:a16="http://schemas.microsoft.com/office/drawing/2014/main" id="{70231022-AD8C-4738-9AF8-9840BAFD7A0C}"/>
              </a:ext>
            </a:extLst>
          </p:cNvPr>
          <p:cNvSpPr txBox="1"/>
          <p:nvPr/>
        </p:nvSpPr>
        <p:spPr>
          <a:xfrm>
            <a:off x="10100398" y="2359841"/>
            <a:ext cx="2073257" cy="954107"/>
          </a:xfrm>
          <a:prstGeom prst="rect">
            <a:avLst/>
          </a:prstGeom>
          <a:noFill/>
        </p:spPr>
        <p:txBody>
          <a:bodyPr wrap="square" rtlCol="0">
            <a:spAutoFit/>
          </a:bodyPr>
          <a:lstStyle/>
          <a:p>
            <a:r>
              <a:rPr lang="en-US" sz="1400" dirty="0">
                <a:latin typeface="Verdana" panose="020B0604030504040204" pitchFamily="34" charset="0"/>
              </a:rPr>
              <a:t>S021</a:t>
            </a:r>
            <a:br>
              <a:rPr lang="en-US" sz="1400" dirty="0">
                <a:latin typeface="Verdana" panose="020B0604030504040204" pitchFamily="34" charset="0"/>
              </a:rPr>
            </a:br>
            <a:r>
              <a:rPr lang="en-US" sz="1400" dirty="0">
                <a:latin typeface="Verdana" panose="020B0604030504040204" pitchFamily="34" charset="0"/>
              </a:rPr>
              <a:t>$144.00</a:t>
            </a:r>
            <a:br>
              <a:rPr lang="en-US" sz="1400" dirty="0">
                <a:latin typeface="Verdana" panose="020B0604030504040204" pitchFamily="34" charset="0"/>
              </a:rPr>
            </a:br>
            <a:r>
              <a:rPr lang="en-US" sz="1400" dirty="0">
                <a:latin typeface="Verdana" panose="020B0604030504040204" pitchFamily="34" charset="0"/>
              </a:rPr>
              <a:t>$95.95 / 62 PV</a:t>
            </a:r>
            <a:br>
              <a:rPr lang="en-US" sz="1400" dirty="0">
                <a:latin typeface="Verdana" panose="020B0604030504040204" pitchFamily="34" charset="0"/>
              </a:rPr>
            </a:br>
            <a:r>
              <a:rPr lang="en-US" sz="1400" dirty="0">
                <a:latin typeface="Verdana" panose="020B0604030504040204" pitchFamily="34" charset="0"/>
              </a:rPr>
              <a:t>$85.95 / 52 PV</a:t>
            </a:r>
          </a:p>
        </p:txBody>
      </p:sp>
      <p:sp>
        <p:nvSpPr>
          <p:cNvPr id="17" name="Rectangle: Rounded Corners 16">
            <a:extLst>
              <a:ext uri="{FF2B5EF4-FFF2-40B4-BE49-F238E27FC236}">
                <a16:creationId xmlns:a16="http://schemas.microsoft.com/office/drawing/2014/main" id="{8394FE47-3F1D-4AFC-902A-D988E998341A}"/>
              </a:ext>
            </a:extLst>
          </p:cNvPr>
          <p:cNvSpPr/>
          <p:nvPr/>
        </p:nvSpPr>
        <p:spPr>
          <a:xfrm>
            <a:off x="8076896" y="2238443"/>
            <a:ext cx="3851401" cy="1190557"/>
          </a:xfrm>
          <a:prstGeom prst="roundRect">
            <a:avLst/>
          </a:prstGeom>
          <a:noFill/>
          <a:ln w="38100">
            <a:solidFill>
              <a:srgbClr val="275D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pic>
        <p:nvPicPr>
          <p:cNvPr id="5" name="Picture 4" descr="A picture containing object&#10;&#10;Description generated with very high confidence">
            <a:extLst>
              <a:ext uri="{FF2B5EF4-FFF2-40B4-BE49-F238E27FC236}">
                <a16:creationId xmlns:a16="http://schemas.microsoft.com/office/drawing/2014/main" id="{39ACF9B6-090E-4F78-BDE7-D934F6F1330F}"/>
              </a:ext>
            </a:extLst>
          </p:cNvPr>
          <p:cNvPicPr>
            <a:picLocks noChangeAspect="1"/>
          </p:cNvPicPr>
          <p:nvPr/>
        </p:nvPicPr>
        <p:blipFill rotWithShape="1">
          <a:blip r:embed="rId3">
            <a:extLst>
              <a:ext uri="{28A0092B-C50C-407E-A947-70E740481C1C}">
                <a14:useLocalDpi xmlns:a14="http://schemas.microsoft.com/office/drawing/2010/main" val="0"/>
              </a:ext>
            </a:extLst>
          </a:blip>
          <a:srcRect l="12671" t="21090" r="6342" b="32632"/>
          <a:stretch/>
        </p:blipFill>
        <p:spPr>
          <a:xfrm>
            <a:off x="685114" y="334754"/>
            <a:ext cx="2695575" cy="923926"/>
          </a:xfrm>
          <a:prstGeom prst="rect">
            <a:avLst/>
          </a:prstGeom>
        </p:spPr>
      </p:pic>
      <p:pic>
        <p:nvPicPr>
          <p:cNvPr id="12" name="Picture 11" descr="A picture containing cup, coffee, table, sitting&#10;&#10;Description generated with very high confidence">
            <a:extLst>
              <a:ext uri="{FF2B5EF4-FFF2-40B4-BE49-F238E27FC236}">
                <a16:creationId xmlns:a16="http://schemas.microsoft.com/office/drawing/2014/main" id="{80C49A98-E2BF-45B3-A031-BB4107EA5515}"/>
              </a:ext>
            </a:extLst>
          </p:cNvPr>
          <p:cNvPicPr>
            <a:picLocks noChangeAspect="1"/>
          </p:cNvPicPr>
          <p:nvPr/>
        </p:nvPicPr>
        <p:blipFill rotWithShape="1">
          <a:blip r:embed="rId4">
            <a:extLst>
              <a:ext uri="{28A0092B-C50C-407E-A947-70E740481C1C}">
                <a14:useLocalDpi xmlns:a14="http://schemas.microsoft.com/office/drawing/2010/main" val="0"/>
              </a:ext>
            </a:extLst>
          </a:blip>
          <a:srcRect t="13949" b="18421"/>
          <a:stretch/>
        </p:blipFill>
        <p:spPr>
          <a:xfrm>
            <a:off x="969380" y="1943535"/>
            <a:ext cx="6858000" cy="4638083"/>
          </a:xfrm>
          <a:prstGeom prst="rect">
            <a:avLst/>
          </a:prstGeom>
        </p:spPr>
      </p:pic>
      <p:pic>
        <p:nvPicPr>
          <p:cNvPr id="18" name="Picture 17">
            <a:extLst>
              <a:ext uri="{FF2B5EF4-FFF2-40B4-BE49-F238E27FC236}">
                <a16:creationId xmlns:a16="http://schemas.microsoft.com/office/drawing/2014/main" id="{4C02CC3E-67B4-4B7D-89D1-0BC7D8A8C66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46014" y="3612920"/>
            <a:ext cx="2573927" cy="1286964"/>
          </a:xfrm>
          <a:prstGeom prst="rect">
            <a:avLst/>
          </a:prstGeom>
        </p:spPr>
      </p:pic>
    </p:spTree>
    <p:extLst>
      <p:ext uri="{BB962C8B-B14F-4D97-AF65-F5344CB8AC3E}">
        <p14:creationId xmlns:p14="http://schemas.microsoft.com/office/powerpoint/2010/main" val="2179083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3" name="Picture 1">
            <a:extLst>
              <a:ext uri="{FF2B5EF4-FFF2-40B4-BE49-F238E27FC236}">
                <a16:creationId xmlns:a16="http://schemas.microsoft.com/office/drawing/2014/main" id="{87D4AA00-E4E1-1945-89DA-3AECC57EFCE3}"/>
              </a:ext>
            </a:extLst>
          </p:cNvPr>
          <p:cNvPicPr>
            <a:picLocks noChangeArrowheads="1"/>
          </p:cNvPicPr>
          <p:nvPr/>
        </p:nvPicPr>
        <p:blipFill>
          <a:blip r:embed="rId2">
            <a:extLst>
              <a:ext uri="{28A0092B-C50C-407E-A947-70E740481C1C}">
                <a14:useLocalDpi xmlns:a14="http://schemas.microsoft.com/office/drawing/2010/main" val="0"/>
              </a:ext>
            </a:extLst>
          </a:blip>
          <a:srcRect l="16798" t="48006" r="51591" b="16000"/>
          <a:stretch>
            <a:fillRect/>
          </a:stretch>
        </p:blipFill>
        <p:spPr bwMode="auto">
          <a:xfrm>
            <a:off x="4233864" y="1066801"/>
            <a:ext cx="6053137" cy="5173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F70F0F"/>
                </a:solidFill>
                <a:miter lim="800000"/>
                <a:headEnd/>
                <a:tailEnd/>
              </a14:hiddenLine>
            </a:ext>
          </a:extLst>
        </p:spPr>
      </p:pic>
      <p:sp>
        <p:nvSpPr>
          <p:cNvPr id="84994" name="Rectangle 2">
            <a:extLst>
              <a:ext uri="{FF2B5EF4-FFF2-40B4-BE49-F238E27FC236}">
                <a16:creationId xmlns:a16="http://schemas.microsoft.com/office/drawing/2014/main" id="{413007C1-01AB-FD44-B422-C710D19B5087}"/>
              </a:ext>
            </a:extLst>
          </p:cNvPr>
          <p:cNvSpPr>
            <a:spLocks/>
          </p:cNvSpPr>
          <p:nvPr/>
        </p:nvSpPr>
        <p:spPr bwMode="auto">
          <a:xfrm>
            <a:off x="1795464" y="2590800"/>
            <a:ext cx="2909887"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type="none" w="med" len="med"/>
                <a:tailEnd type="none" w="med" len="med"/>
              </a14:hiddenLine>
            </a:ext>
          </a:extLst>
        </p:spPr>
        <p:txBody>
          <a:bodyPr wrap="none" lIns="0" tIns="0" rIns="40639" bIns="0">
            <a:spAutoFit/>
          </a:bodyPr>
          <a:lstStyle>
            <a:lvl1pPr marL="39688">
              <a:defRPr sz="1200">
                <a:solidFill>
                  <a:schemeClr val="tx1"/>
                </a:solidFill>
                <a:latin typeface="Times" pitchFamily="2" charset="0"/>
              </a:defRPr>
            </a:lvl1pPr>
            <a:lvl2pPr>
              <a:defRPr sz="1200">
                <a:solidFill>
                  <a:schemeClr val="tx1"/>
                </a:solidFill>
                <a:latin typeface="Times" pitchFamily="2" charset="0"/>
              </a:defRPr>
            </a:lvl2pPr>
            <a:lvl3pPr>
              <a:defRPr sz="1200">
                <a:solidFill>
                  <a:schemeClr val="tx1"/>
                </a:solidFill>
                <a:latin typeface="Times" pitchFamily="2" charset="0"/>
              </a:defRPr>
            </a:lvl3pPr>
            <a:lvl4pPr>
              <a:defRPr sz="1200">
                <a:solidFill>
                  <a:schemeClr val="tx1"/>
                </a:solidFill>
                <a:latin typeface="Times" pitchFamily="2" charset="0"/>
              </a:defRPr>
            </a:lvl4pPr>
            <a:lvl5pPr>
              <a:defRPr sz="1200">
                <a:solidFill>
                  <a:schemeClr val="tx1"/>
                </a:solidFill>
                <a:latin typeface="Times" pitchFamily="2" charset="0"/>
              </a:defRPr>
            </a:lvl5pPr>
            <a:lvl6pPr fontAlgn="base">
              <a:spcBef>
                <a:spcPct val="0"/>
              </a:spcBef>
              <a:spcAft>
                <a:spcPct val="0"/>
              </a:spcAft>
              <a:defRPr sz="1200">
                <a:solidFill>
                  <a:schemeClr val="tx1"/>
                </a:solidFill>
                <a:latin typeface="Times" pitchFamily="2" charset="0"/>
              </a:defRPr>
            </a:lvl6pPr>
            <a:lvl7pPr fontAlgn="base">
              <a:spcBef>
                <a:spcPct val="0"/>
              </a:spcBef>
              <a:spcAft>
                <a:spcPct val="0"/>
              </a:spcAft>
              <a:defRPr sz="1200">
                <a:solidFill>
                  <a:schemeClr val="tx1"/>
                </a:solidFill>
                <a:latin typeface="Times" pitchFamily="2" charset="0"/>
              </a:defRPr>
            </a:lvl7pPr>
            <a:lvl8pPr fontAlgn="base">
              <a:spcBef>
                <a:spcPct val="0"/>
              </a:spcBef>
              <a:spcAft>
                <a:spcPct val="0"/>
              </a:spcAft>
              <a:defRPr sz="1200">
                <a:solidFill>
                  <a:schemeClr val="tx1"/>
                </a:solidFill>
                <a:latin typeface="Times" pitchFamily="2" charset="0"/>
              </a:defRPr>
            </a:lvl8pPr>
            <a:lvl9pPr fontAlgn="base">
              <a:spcBef>
                <a:spcPct val="0"/>
              </a:spcBef>
              <a:spcAft>
                <a:spcPct val="0"/>
              </a:spcAft>
              <a:defRPr sz="1200">
                <a:solidFill>
                  <a:schemeClr val="tx1"/>
                </a:solidFill>
                <a:latin typeface="Times" pitchFamily="2" charset="0"/>
              </a:defRPr>
            </a:lvl9pPr>
          </a:lstStyle>
          <a:p>
            <a:r>
              <a:rPr lang="en-US" altLang="en-US" sz="4800" b="1">
                <a:solidFill>
                  <a:srgbClr val="F70F0F"/>
                </a:solidFill>
                <a:latin typeface="Times New Roman" panose="02020603050405020304" pitchFamily="18" charset="0"/>
                <a:cs typeface="Times New Roman" panose="02020603050405020304" pitchFamily="18" charset="0"/>
                <a:sym typeface="Times New Roman" panose="02020603050405020304" pitchFamily="18" charset="0"/>
              </a:rPr>
              <a:t>GOOD</a:t>
            </a:r>
          </a:p>
          <a:p>
            <a:r>
              <a:rPr lang="en-US" altLang="en-US" sz="4800" b="1">
                <a:solidFill>
                  <a:srgbClr val="F70F0F"/>
                </a:solidFill>
                <a:latin typeface="Times New Roman" panose="02020603050405020304" pitchFamily="18" charset="0"/>
                <a:cs typeface="Times New Roman" panose="02020603050405020304" pitchFamily="18" charset="0"/>
                <a:sym typeface="Times New Roman" panose="02020603050405020304" pitchFamily="18" charset="0"/>
              </a:rPr>
              <a:t>HEALTH!</a:t>
            </a:r>
          </a:p>
        </p:txBody>
      </p:sp>
    </p:spTree>
    <p:extLst>
      <p:ext uri="{BB962C8B-B14F-4D97-AF65-F5344CB8AC3E}">
        <p14:creationId xmlns:p14="http://schemas.microsoft.com/office/powerpoint/2010/main" val="2821966950"/>
      </p:ext>
    </p:extLst>
  </p:cSld>
  <p:clrMapOvr>
    <a:masterClrMapping/>
  </p:clrMapOvr>
  <p:transition>
    <p:dissolv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2837</TotalTime>
  <Words>1957</Words>
  <Application>Microsoft Macintosh PowerPoint</Application>
  <PresentationFormat>Widescreen</PresentationFormat>
  <Paragraphs>281</Paragraphs>
  <Slides>34</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Aller</vt:lpstr>
      <vt:lpstr>Arial</vt:lpstr>
      <vt:lpstr>Calibri</vt:lpstr>
      <vt:lpstr>Calibri Light</vt:lpstr>
      <vt:lpstr>Times New Roman</vt:lpstr>
      <vt:lpstr>Verdana</vt:lpstr>
      <vt:lpstr>Office Theme</vt:lpstr>
      <vt:lpstr>What’s the “Best” Protein?</vt:lpstr>
      <vt:lpstr>What’s the “Best” Protein?</vt:lpstr>
      <vt:lpstr>THE THREE THINGS YOU SHOULD KNOW ABOUT MENTAL WELLNESS </vt:lpstr>
      <vt:lpstr>PowerPoint Presentation</vt:lpstr>
      <vt:lpstr>How much protein do you need?</vt:lpstr>
      <vt:lpstr>What foods are high in protein?</vt:lpstr>
      <vt:lpstr>When do you need your protein?</vt:lpstr>
      <vt:lpstr>Types of Protein Supplements</vt:lpstr>
      <vt:lpstr>PowerPoint Presentation</vt:lpstr>
      <vt:lpstr>PowerPoint Presentation</vt:lpstr>
      <vt:lpstr>PowerPoint Presentation</vt:lpstr>
      <vt:lpstr>PowerPoint Presentation</vt:lpstr>
      <vt:lpstr>     CLINICAL STUDY</vt:lpstr>
      <vt:lpstr>PowerPoint Presentation</vt:lpstr>
      <vt:lpstr>GBX+ proprietary blend… Patent Pending and Exclusive to Amare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is Probiotics Different?</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Nicole Weiher</dc:creator>
  <cp:lastModifiedBy>Shawn Talbott</cp:lastModifiedBy>
  <cp:revision>20</cp:revision>
  <dcterms:created xsi:type="dcterms:W3CDTF">2017-09-11T19:24:11Z</dcterms:created>
  <dcterms:modified xsi:type="dcterms:W3CDTF">2019-05-16T20:17:09Z</dcterms:modified>
</cp:coreProperties>
</file>