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340" r:id="rId3"/>
    <p:sldId id="783" r:id="rId4"/>
    <p:sldId id="799" r:id="rId5"/>
    <p:sldId id="785" r:id="rId6"/>
    <p:sldId id="430" r:id="rId7"/>
    <p:sldId id="352" r:id="rId8"/>
    <p:sldId id="354" r:id="rId9"/>
    <p:sldId id="784" r:id="rId10"/>
    <p:sldId id="791" r:id="rId11"/>
    <p:sldId id="290" r:id="rId12"/>
    <p:sldId id="351" r:id="rId13"/>
    <p:sldId id="780" r:id="rId14"/>
    <p:sldId id="781" r:id="rId15"/>
    <p:sldId id="763" r:id="rId16"/>
    <p:sldId id="348" r:id="rId17"/>
    <p:sldId id="789" r:id="rId18"/>
    <p:sldId id="78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A3EFC9-026D-479C-99BC-91E2CC755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C5BB7-2E6C-47BC-A2C3-E75B04F19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7F8E6-6991-43F6-BF87-D3029198A3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95CD5-7195-441B-9E69-2B248AABC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EEB30-47A1-4B69-B24F-F2D2ADDAA4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B343-5332-4E0B-936E-B27CE9A9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E494-448B-5043-BAAA-E75826ED451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F430-0375-7347-A16B-D5EF1E22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5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3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340A-1E8D-475A-91F4-E4E992D9B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803" y="1122363"/>
            <a:ext cx="7560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031E7-3889-485A-86B7-59A3BB181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6803" y="3602038"/>
            <a:ext cx="756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58EFE-9601-4ED6-924A-2DD4CCE9F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11" y="2349023"/>
            <a:ext cx="4017522" cy="24097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B2B375-A625-4841-9B60-75AB873727B3}"/>
              </a:ext>
            </a:extLst>
          </p:cNvPr>
          <p:cNvCxnSpPr>
            <a:cxnSpLocks/>
          </p:cNvCxnSpPr>
          <p:nvPr userDrawn="1"/>
        </p:nvCxnSpPr>
        <p:spPr>
          <a:xfrm>
            <a:off x="3346315" y="2850204"/>
            <a:ext cx="0" cy="1157592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F3C7-62F4-43E4-BAEE-6EEEE2BD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1AB4-3489-4B5C-887F-9107A4C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9327-F824-4D87-9D30-E13A1E771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33D-8927-4DBB-8CF7-FD63B18F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9578-22DA-4F9B-A8CC-94EA6A2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FBD4-A0B3-4A2B-B9AE-C3A5364D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C834-AD18-4C7F-8252-78862353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AB808-44BF-4CB1-9876-D238ECBF0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416A5-DE8D-40EF-B446-44797047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6BC45-70B4-48B7-B9CA-53B35476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F853-19F3-42EF-9CC6-815E87AC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8BC7D-D33E-436D-811B-184FA75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D113-2561-4E4C-B1F0-D034F551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9439-D9E0-4904-BC40-99641622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639D-B9CD-4402-B083-737D2D05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0B76-B516-4118-A7AD-FC1C7E39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9E71-A350-4513-A36A-19F2BB7C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84219-33D8-438B-B6EC-C8A093B8F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8F0E3-E9DF-466F-9D9B-E7BAB8D7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A7A44-BF04-4DB6-AA2D-2FB844B9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7F60-B7F9-42AF-9806-82991203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7F45-D838-47CD-BED4-EAD3B5E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3259" y="365127"/>
            <a:ext cx="0" cy="1325563"/>
          </a:xfrm>
          <a:prstGeom prst="line">
            <a:avLst/>
          </a:prstGeom>
          <a:ln w="38100" cmpd="sng">
            <a:solidFill>
              <a:srgbClr val="6847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003427"/>
            <a:ext cx="10515600" cy="276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E704F-E5BB-D54E-8CBC-3BCFFC83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7508" y="6319164"/>
            <a:ext cx="3216984" cy="390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95844-DFBF-6E41-9C37-733CA95C762F}"/>
              </a:ext>
            </a:extLst>
          </p:cNvPr>
          <p:cNvCxnSpPr>
            <a:cxnSpLocks/>
          </p:cNvCxnSpPr>
          <p:nvPr userDrawn="1"/>
        </p:nvCxnSpPr>
        <p:spPr>
          <a:xfrm>
            <a:off x="6357635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2F1C81-082F-6943-9A32-74260F9AC187}"/>
              </a:ext>
            </a:extLst>
          </p:cNvPr>
          <p:cNvCxnSpPr>
            <a:cxnSpLocks/>
          </p:cNvCxnSpPr>
          <p:nvPr userDrawn="1"/>
        </p:nvCxnSpPr>
        <p:spPr>
          <a:xfrm>
            <a:off x="5352067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97" y="6357726"/>
            <a:ext cx="4003209" cy="3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4651-BFC3-42E6-9A0D-7BBCBED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875C-F6B2-49CC-B04E-2F02C087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376F-C85B-46B5-87A7-9B21895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868E-0BC1-4649-8968-4B34C7E1A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477BC-22A0-4FBC-BE98-837A4969176D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BC555A-F53C-464F-9280-44FEDD7B06B5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5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097-B926-45AA-BD74-299EA67E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AA17-5744-4396-9226-4983AA86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A775-7CB7-4ACC-B0E1-CD460D70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1A344-73C2-48BD-86B2-E34271A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D8F1-B6B3-42E3-BDDE-04A8FBD5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</p:spTree>
    <p:extLst>
      <p:ext uri="{BB962C8B-B14F-4D97-AF65-F5344CB8AC3E}">
        <p14:creationId xmlns:p14="http://schemas.microsoft.com/office/powerpoint/2010/main" val="33360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AA0582-7024-4E27-A23F-0B40A35C634C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773D-6FC4-4740-B1AB-199C364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C33D-1742-4F43-9A2E-006B435F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7B54-C325-485C-B741-0224A45C3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6C800-C9DB-426A-9B89-27100D20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00AC-571C-4921-9FD0-85CADEF7A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288AB-A434-402A-96D8-6753D6AC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33D90-D731-498A-916B-4D4FA398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AC268-8CED-4A52-9A57-3048348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5574-2BA1-425F-A8AF-3A722223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F64E6-50E3-4061-948C-4DFB506B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FAC6B-E992-4694-A503-3AB9EE72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8AC6-F162-41B5-8091-8188B762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30F9F-474D-4FDB-B0F5-24494DE3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06669-8C94-4B4C-970C-B185084A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20BAF-8204-47E0-A083-8401D1C8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B2FA7-8C85-4885-B3C9-ED8195F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5D20-B541-4EC9-8F8D-244AD04B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E872-6604-4D6A-8D54-48EB26BD0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E3E5-0F13-4CB7-9BBE-A49F2A05A82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31E3-5830-45C2-9626-E81ED4E9B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BB35-A038-432D-BB65-3A06FED31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2105-4441-4406-849B-1692138A7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b3 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E589-29DC-4544-9C49-BB401D5AA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Shawn Talbott, PhD</a:t>
            </a:r>
          </a:p>
        </p:txBody>
      </p:sp>
    </p:spTree>
    <p:extLst>
      <p:ext uri="{BB962C8B-B14F-4D97-AF65-F5344CB8AC3E}">
        <p14:creationId xmlns:p14="http://schemas.microsoft.com/office/powerpoint/2010/main" val="224176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5E039B-61D4-BD48-B4C8-EFE63C72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76" y="0"/>
            <a:ext cx="697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CCE151A7-95B9-7F45-AF62-AC27F4C9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" y="0"/>
            <a:ext cx="10853530" cy="69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41A6B-5391-2A4B-BB34-F89B330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-452489"/>
            <a:ext cx="9966959" cy="7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186090B-C00B-CF48-96DC-5B8D82B29F7E}"/>
              </a:ext>
            </a:extLst>
          </p:cNvPr>
          <p:cNvSpPr>
            <a:spLocks/>
          </p:cNvSpPr>
          <p:nvPr/>
        </p:nvSpPr>
        <p:spPr bwMode="auto">
          <a:xfrm>
            <a:off x="589972" y="1142999"/>
            <a:ext cx="11297227" cy="54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Alternates between high intensity and low intensity exercise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Warm-up (6min)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Cool-down (6min)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18min Interval Training + 12 min warm/cooldown = 30min total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3x per week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C34533-A9E0-D54E-82FA-50CD8DB0FAE8}"/>
              </a:ext>
            </a:extLst>
          </p:cNvPr>
          <p:cNvSpPr>
            <a:spLocks/>
          </p:cNvSpPr>
          <p:nvPr/>
        </p:nvSpPr>
        <p:spPr bwMode="auto">
          <a:xfrm>
            <a:off x="1795463" y="107950"/>
            <a:ext cx="861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Interval Training</a:t>
            </a:r>
          </a:p>
        </p:txBody>
      </p:sp>
    </p:spTree>
    <p:extLst>
      <p:ext uri="{BB962C8B-B14F-4D97-AF65-F5344CB8AC3E}">
        <p14:creationId xmlns:p14="http://schemas.microsoft.com/office/powerpoint/2010/main" val="320628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98052A5-2D96-B642-B394-AB1E405D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86106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 dirty="0"/>
              <a:t>Strength Training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38FFB17C-44A0-164F-97C8-D1C62D7575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926592"/>
            <a:ext cx="7721600" cy="239236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E5938-77BC-B441-B693-D06588236B43}"/>
              </a:ext>
            </a:extLst>
          </p:cNvPr>
          <p:cNvSpPr txBox="1">
            <a:spLocks noChangeArrowheads="1"/>
          </p:cNvSpPr>
          <p:nvPr/>
        </p:nvSpPr>
        <p:spPr>
          <a:xfrm>
            <a:off x="2641600" y="3928872"/>
            <a:ext cx="7315200" cy="2526792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Builds lean muscle mass, which increases BMR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Tones and defines the muscles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Improves posture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Helps maintain bone mineral density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Reduces stress + improves mood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ea typeface="ヒラギノ明朝 Pro W6" panose="02020300000000000000" pitchFamily="18" charset="-128"/>
              </a:rPr>
              <a:t>20min / 2x per week</a:t>
            </a:r>
          </a:p>
        </p:txBody>
      </p:sp>
    </p:spTree>
    <p:extLst>
      <p:ext uri="{BB962C8B-B14F-4D97-AF65-F5344CB8AC3E}">
        <p14:creationId xmlns:p14="http://schemas.microsoft.com/office/powerpoint/2010/main" val="57289797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2CC8-D0DA-494A-AB06-F83FFE4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4703"/>
          </a:xfrm>
        </p:spPr>
        <p:txBody>
          <a:bodyPr/>
          <a:lstStyle/>
          <a:p>
            <a:r>
              <a:rPr lang="en-US" dirty="0"/>
              <a:t>“Evaluation” = Weekly Check-Ins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1D05-B8F6-3A44-8281-EBBF4626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10515600" cy="5874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Move</a:t>
            </a:r>
          </a:p>
          <a:p>
            <a:r>
              <a:rPr lang="en-US" dirty="0"/>
              <a:t>Eat (mindfully)</a:t>
            </a:r>
          </a:p>
          <a:p>
            <a:r>
              <a:rPr lang="en-US" dirty="0"/>
              <a:t>Breathe / Meditate</a:t>
            </a:r>
          </a:p>
          <a:p>
            <a:pPr lvl="1"/>
            <a:r>
              <a:rPr lang="en-US" dirty="0"/>
              <a:t>5-5-5 triangle x 4 = 60 seconds</a:t>
            </a:r>
          </a:p>
          <a:p>
            <a:pPr lvl="1"/>
            <a:r>
              <a:rPr lang="en-US" dirty="0"/>
              <a:t>Do this a few times, focusing on your breath</a:t>
            </a:r>
          </a:p>
          <a:p>
            <a:pPr lvl="1"/>
            <a:r>
              <a:rPr lang="en-US" dirty="0"/>
              <a:t>Refocus a wandering mind as needed back to breath </a:t>
            </a:r>
          </a:p>
          <a:p>
            <a:r>
              <a:rPr lang="en-US" dirty="0"/>
              <a:t>Prioritize</a:t>
            </a:r>
          </a:p>
          <a:p>
            <a:pPr lvl="1"/>
            <a:r>
              <a:rPr lang="en-US" dirty="0"/>
              <a:t>You can’t do it all (really, you can’t)</a:t>
            </a:r>
          </a:p>
          <a:p>
            <a:pPr lvl="1"/>
            <a:r>
              <a:rPr lang="en-US" dirty="0"/>
              <a:t>What are the MOST important things to get done TODAY? (big rocks)</a:t>
            </a:r>
          </a:p>
          <a:p>
            <a:r>
              <a:rPr lang="en-US" dirty="0"/>
              <a:t>Connect</a:t>
            </a:r>
          </a:p>
          <a:p>
            <a:pPr lvl="1"/>
            <a:r>
              <a:rPr lang="en-US" dirty="0"/>
              <a:t>Phone a Friend - Talk is better than text or email</a:t>
            </a:r>
          </a:p>
          <a:p>
            <a:r>
              <a:rPr lang="en-US" dirty="0"/>
              <a:t>Gratitude</a:t>
            </a:r>
          </a:p>
          <a:p>
            <a:pPr lvl="1"/>
            <a:r>
              <a:rPr lang="en-US" dirty="0"/>
              <a:t>What went </a:t>
            </a:r>
            <a:r>
              <a:rPr lang="en-US" dirty="0">
                <a:solidFill>
                  <a:srgbClr val="FF0000"/>
                </a:solidFill>
              </a:rPr>
              <a:t>well</a:t>
            </a:r>
            <a:r>
              <a:rPr lang="en-US" dirty="0"/>
              <a:t> today, yesterday, this week?</a:t>
            </a:r>
          </a:p>
          <a:p>
            <a:pPr lvl="1"/>
            <a:r>
              <a:rPr lang="en-US" dirty="0"/>
              <a:t>Gratitude Journal (phone notebook, sticky notes near bed…)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382000" cy="1600200"/>
          </a:xfrm>
        </p:spPr>
        <p:txBody>
          <a:bodyPr/>
          <a:lstStyle/>
          <a:p>
            <a:r>
              <a:rPr lang="en-US" b="1" dirty="0"/>
              <a:t>What Benefits Should I Expect?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99680"/>
            <a:ext cx="7772400" cy="55108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Improve Gut Health</a:t>
            </a:r>
          </a:p>
          <a:p>
            <a:r>
              <a:rPr lang="en-US" dirty="0">
                <a:solidFill>
                  <a:srgbClr val="FF0000"/>
                </a:solidFill>
              </a:rPr>
              <a:t>Balance Microbiome</a:t>
            </a:r>
          </a:p>
          <a:p>
            <a:r>
              <a:rPr lang="en-US" dirty="0">
                <a:solidFill>
                  <a:srgbClr val="FF0000"/>
                </a:solidFill>
              </a:rPr>
              <a:t>Optimize Gut-Brain-Axis Function</a:t>
            </a:r>
          </a:p>
          <a:p>
            <a:r>
              <a:rPr lang="en-US" dirty="0">
                <a:solidFill>
                  <a:srgbClr val="FF0000"/>
                </a:solidFill>
              </a:rPr>
              <a:t>Reduce Stress</a:t>
            </a:r>
          </a:p>
          <a:p>
            <a:r>
              <a:rPr lang="en-US" dirty="0">
                <a:solidFill>
                  <a:srgbClr val="00B0F0"/>
                </a:solidFill>
              </a:rPr>
              <a:t>Improve Vigor</a:t>
            </a:r>
          </a:p>
          <a:p>
            <a:r>
              <a:rPr lang="en-US" dirty="0">
                <a:solidFill>
                  <a:srgbClr val="00B0F0"/>
                </a:solidFill>
              </a:rPr>
              <a:t>Boost Energy</a:t>
            </a:r>
          </a:p>
          <a:p>
            <a:r>
              <a:rPr lang="en-US" dirty="0">
                <a:solidFill>
                  <a:srgbClr val="00B0F0"/>
                </a:solidFill>
              </a:rPr>
              <a:t>Maximize Sleep Quality</a:t>
            </a:r>
          </a:p>
          <a:p>
            <a:r>
              <a:rPr lang="en-US" dirty="0">
                <a:solidFill>
                  <a:srgbClr val="00B0F0"/>
                </a:solidFill>
              </a:rPr>
              <a:t>Sharpen Mental Clarity</a:t>
            </a:r>
          </a:p>
          <a:p>
            <a:r>
              <a:rPr lang="en-US" dirty="0">
                <a:solidFill>
                  <a:srgbClr val="7030A0"/>
                </a:solidFill>
              </a:rPr>
              <a:t>Enhance Skin Tone</a:t>
            </a:r>
          </a:p>
          <a:p>
            <a:r>
              <a:rPr lang="en-US" dirty="0">
                <a:solidFill>
                  <a:srgbClr val="7030A0"/>
                </a:solidFill>
              </a:rPr>
              <a:t>Reduced Cravings</a:t>
            </a:r>
          </a:p>
          <a:p>
            <a:r>
              <a:rPr lang="en-US" dirty="0">
                <a:solidFill>
                  <a:srgbClr val="7030A0"/>
                </a:solidFill>
              </a:rPr>
              <a:t>Improve Body Composition = Fat/Lean</a:t>
            </a:r>
          </a:p>
        </p:txBody>
      </p:sp>
    </p:spTree>
    <p:extLst>
      <p:ext uri="{BB962C8B-B14F-4D97-AF65-F5344CB8AC3E}">
        <p14:creationId xmlns:p14="http://schemas.microsoft.com/office/powerpoint/2010/main" val="272636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D9E2-ADB6-48CF-9A99-DA17D625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Eight-Week Survey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9F04A-BBFB-47BF-B6DA-1EB07C40E1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03425"/>
            <a:ext cx="10515600" cy="4254762"/>
          </a:xfrm>
        </p:spPr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95%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people experienced an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 in their level of understanding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about proper supplementation, exercise, nutrition, and sleep.</a:t>
            </a:r>
          </a:p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87%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individuals stated that Project b3 has helped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 mood, reduce stress, and/or increase motivation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people said the program was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to incorporate into their daily routine</a:t>
            </a:r>
          </a:p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people noticed an improvement in their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physical health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fitness, and overall wellness.</a:t>
            </a:r>
          </a:p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out of 5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people said that Project b3 helped them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food cravings and reduce stress eating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and that they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feel better and better as time passed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with Project b3 (better at week 4 than week 2; better at week 8 than week 4)</a:t>
            </a:r>
          </a:p>
          <a:p>
            <a:pPr lvl="0"/>
            <a:r>
              <a:rPr lang="en-US" sz="20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out of 10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people report after 8 weeks on Project b3 that they plan to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with the products and program.</a:t>
            </a:r>
          </a:p>
        </p:txBody>
      </p:sp>
    </p:spTree>
    <p:extLst>
      <p:ext uri="{BB962C8B-B14F-4D97-AF65-F5344CB8AC3E}">
        <p14:creationId xmlns:p14="http://schemas.microsoft.com/office/powerpoint/2010/main" val="37150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38200" y="3303548"/>
            <a:ext cx="10515600" cy="411238"/>
          </a:xfrm>
          <a:prstGeom prst="rect">
            <a:avLst/>
          </a:prstGeom>
          <a:gradFill>
            <a:gsLst>
              <a:gs pos="0">
                <a:srgbClr val="800000"/>
              </a:gs>
              <a:gs pos="21000">
                <a:srgbClr val="FF6600"/>
              </a:gs>
              <a:gs pos="35000">
                <a:srgbClr val="FFFF00"/>
              </a:gs>
              <a:gs pos="9000">
                <a:srgbClr val="FF0000"/>
              </a:gs>
              <a:gs pos="53000">
                <a:srgbClr val="008000"/>
              </a:gs>
              <a:gs pos="62000">
                <a:srgbClr val="0000FF"/>
              </a:gs>
              <a:gs pos="80000">
                <a:srgbClr val="000090"/>
              </a:gs>
              <a:gs pos="99000">
                <a:srgbClr val="660066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571" y="3792529"/>
            <a:ext cx="384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DISEASE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1347" y="3792529"/>
            <a:ext cx="384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“TYPICAL”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2938" y="3792529"/>
            <a:ext cx="384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OPTIMIZED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8857" y="4193719"/>
            <a:ext cx="125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Depression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 Disease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Autoimmune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9283" y="4193719"/>
            <a:ext cx="1061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Fatigue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Tension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 Fog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Headaches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Eczema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6075" y="4193719"/>
            <a:ext cx="97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Energetic 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Calmness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Sharp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Skin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0928" y="4193719"/>
            <a:ext cx="1188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Arthritis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Fibromyalgia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Dementia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/ ADHD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Alzheimer’s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7139" y="4193719"/>
            <a:ext cx="1188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Congestion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URTI’s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Pain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Pain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Bloated 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Chubby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2666" y="4193719"/>
            <a:ext cx="1073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Rarely Sick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Lean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</a:t>
            </a:r>
          </a:p>
          <a:p>
            <a:r>
              <a:rPr lang="en-US" sz="12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947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2281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4382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6483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YELLOW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8001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71268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BLUE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2786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INDIGO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95467" y="6123801"/>
            <a:ext cx="101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VIOLET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5646043"/>
            <a:ext cx="10515600" cy="411238"/>
          </a:xfrm>
          <a:prstGeom prst="rect">
            <a:avLst/>
          </a:prstGeom>
          <a:gradFill>
            <a:gsLst>
              <a:gs pos="0">
                <a:srgbClr val="800000"/>
              </a:gs>
              <a:gs pos="21000">
                <a:srgbClr val="FF6600"/>
              </a:gs>
              <a:gs pos="35000">
                <a:srgbClr val="FFFF00"/>
              </a:gs>
              <a:gs pos="9000">
                <a:srgbClr val="FF0000"/>
              </a:gs>
              <a:gs pos="53000">
                <a:srgbClr val="008000"/>
              </a:gs>
              <a:gs pos="62000">
                <a:srgbClr val="0000FF"/>
              </a:gs>
              <a:gs pos="80000">
                <a:srgbClr val="000090"/>
              </a:gs>
              <a:gs pos="99000">
                <a:srgbClr val="660066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0832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717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602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487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372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257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142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50275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99126" y="3263704"/>
            <a:ext cx="6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822E7F"/>
                </a:solidFill>
                <a:ea typeface="Verdana" panose="020B0604030504040204" pitchFamily="34" charset="0"/>
              </a:rPr>
              <a:t>THE THREE THINGS YOU SHOULD KNOW ABOUT</a:t>
            </a:r>
            <a:br>
              <a:rPr lang="en-US" dirty="0">
                <a:solidFill>
                  <a:srgbClr val="402B56"/>
                </a:solidFill>
              </a:rPr>
            </a:br>
            <a:r>
              <a:rPr lang="en-US" dirty="0">
                <a:solidFill>
                  <a:srgbClr val="402B56"/>
                </a:solidFill>
              </a:rPr>
              <a:t>MENTAL WELLNESS</a:t>
            </a:r>
            <a:br>
              <a:rPr lang="en-US" dirty="0">
                <a:solidFill>
                  <a:srgbClr val="402B56"/>
                </a:solidFill>
              </a:rPr>
            </a:br>
            <a:endParaRPr lang="en-US" sz="2400" dirty="0">
              <a:solidFill>
                <a:srgbClr val="822E7F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74002" y="1700814"/>
            <a:ext cx="11370398" cy="11119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A3B6B"/>
                </a:solidFill>
                <a:ea typeface="Verdana" panose="020B0604030504040204" pitchFamily="34" charset="0"/>
              </a:rPr>
              <a:t>How you feel is not just in your head </a:t>
            </a:r>
            <a:r>
              <a:rPr lang="en-US" sz="1800" dirty="0">
                <a:solidFill>
                  <a:srgbClr val="4A3B6B"/>
                </a:solidFill>
                <a:ea typeface="Verdana" panose="020B0604030504040204" pitchFamily="34" charset="0"/>
                <a:cs typeface="Aller Light"/>
              </a:rPr>
              <a:t>—</a:t>
            </a:r>
            <a:r>
              <a:rPr lang="en-US" sz="1800" dirty="0">
                <a:solidFill>
                  <a:srgbClr val="4A3B6B"/>
                </a:solidFill>
                <a:ea typeface="Verdana" panose="020B0604030504040204" pitchFamily="34" charset="0"/>
              </a:rPr>
              <a:t> it’s also in your gut.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A3B6B"/>
                </a:solidFill>
                <a:ea typeface="Verdana" panose="020B0604030504040204" pitchFamily="34" charset="0"/>
              </a:rPr>
              <a:t>Our “second brain” includes the microbiome and plays a major role in mental wellness.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A3B6B"/>
                </a:solidFill>
                <a:ea typeface="Verdana" panose="020B0604030504040204" pitchFamily="34" charset="0"/>
              </a:rPr>
              <a:t>You can now DO something NATURALLY to improve your mental wellness.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8200" y="2997288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YOU ON THE MENTAL WELLNESS CONTINUUM? </a:t>
            </a:r>
            <a:r>
              <a:rPr lang="en-US" sz="1200" i="1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(Circle your current number)</a:t>
            </a:r>
          </a:p>
        </p:txBody>
      </p:sp>
      <p:sp>
        <p:nvSpPr>
          <p:cNvPr id="5" name="Oval 4"/>
          <p:cNvSpPr/>
          <p:nvPr/>
        </p:nvSpPr>
        <p:spPr>
          <a:xfrm>
            <a:off x="1133463" y="5561207"/>
            <a:ext cx="564775" cy="564775"/>
          </a:xfrm>
          <a:prstGeom prst="ellipse">
            <a:avLst/>
          </a:prstGeom>
          <a:solidFill>
            <a:srgbClr val="8000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97437" y="5561207"/>
            <a:ext cx="564775" cy="564775"/>
          </a:xfrm>
          <a:prstGeom prst="ellipse">
            <a:avLst/>
          </a:prstGeom>
          <a:solidFill>
            <a:srgbClr val="FF66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61411" y="5561207"/>
            <a:ext cx="564775" cy="564775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25385" y="5561207"/>
            <a:ext cx="564775" cy="564775"/>
          </a:xfrm>
          <a:prstGeom prst="ellipse">
            <a:avLst/>
          </a:prstGeom>
          <a:solidFill>
            <a:srgbClr val="0080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89359" y="5561207"/>
            <a:ext cx="564775" cy="564775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953333" y="5561207"/>
            <a:ext cx="564775" cy="564775"/>
          </a:xfrm>
          <a:prstGeom prst="ellipse">
            <a:avLst/>
          </a:prstGeom>
          <a:solidFill>
            <a:srgbClr val="00009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17306" y="5561207"/>
            <a:ext cx="564775" cy="564775"/>
          </a:xfrm>
          <a:prstGeom prst="ellipse">
            <a:avLst/>
          </a:prstGeom>
          <a:solidFill>
            <a:srgbClr val="660066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id="{87D4AA00-E4E1-1945-89DA-3AECC57EFC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006" r="51591" b="16000"/>
          <a:stretch>
            <a:fillRect/>
          </a:stretch>
        </p:blipFill>
        <p:spPr bwMode="auto">
          <a:xfrm>
            <a:off x="4233864" y="1066801"/>
            <a:ext cx="605313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70F0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413007C1-01AB-FD44-B422-C710D19B5087}"/>
              </a:ext>
            </a:extLst>
          </p:cNvPr>
          <p:cNvSpPr>
            <a:spLocks/>
          </p:cNvSpPr>
          <p:nvPr/>
        </p:nvSpPr>
        <p:spPr bwMode="auto">
          <a:xfrm>
            <a:off x="1795464" y="2590800"/>
            <a:ext cx="29098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GOOD</a:t>
            </a:r>
          </a:p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HEALTH!</a:t>
            </a:r>
          </a:p>
        </p:txBody>
      </p:sp>
    </p:spTree>
    <p:extLst>
      <p:ext uri="{BB962C8B-B14F-4D97-AF65-F5344CB8AC3E}">
        <p14:creationId xmlns:p14="http://schemas.microsoft.com/office/powerpoint/2010/main" val="181043344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794770-53D4-475B-9BAC-B36708AA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6" y="1348424"/>
            <a:ext cx="4599709" cy="459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BB3D2-8E33-463E-8C08-B37F252CE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34" y="280902"/>
            <a:ext cx="2923038" cy="23408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4611AEF-C853-4A51-BF1B-DC42A821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0629" y="436566"/>
            <a:ext cx="1701032" cy="159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864" y="3007665"/>
            <a:ext cx="4796317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fit body begins with mental wellness, and the key to a healthy brain is the gut microbiome. Body. Brain. Biome. Project b3. The holistic solution to a healthier well-being.</a:t>
            </a:r>
            <a:endParaRPr lang="en-US" sz="3200" dirty="0">
              <a:solidFill>
                <a:srgbClr val="3F2A5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07DA1-A4DC-4E00-A52F-273BA08C785D}"/>
              </a:ext>
            </a:extLst>
          </p:cNvPr>
          <p:cNvSpPr txBox="1"/>
          <p:nvPr/>
        </p:nvSpPr>
        <p:spPr>
          <a:xfrm>
            <a:off x="6585561" y="961123"/>
            <a:ext cx="146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BODY.</a:t>
            </a:r>
          </a:p>
        </p:txBody>
      </p:sp>
      <p:pic>
        <p:nvPicPr>
          <p:cNvPr id="21" name="Graphic 12">
            <a:extLst>
              <a:ext uri="{FF2B5EF4-FFF2-40B4-BE49-F238E27FC236}">
                <a16:creationId xmlns:a16="http://schemas.microsoft.com/office/drawing/2014/main" id="{74611AEF-C853-4A51-BF1B-DC42A821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0013" y="446498"/>
            <a:ext cx="1690449" cy="15864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9ED6E2-21F5-4694-8A38-5F166B2448A5}"/>
              </a:ext>
            </a:extLst>
          </p:cNvPr>
          <p:cNvSpPr txBox="1"/>
          <p:nvPr/>
        </p:nvSpPr>
        <p:spPr>
          <a:xfrm>
            <a:off x="8335076" y="961123"/>
            <a:ext cx="154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BRAIN.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c 12">
            <a:extLst>
              <a:ext uri="{FF2B5EF4-FFF2-40B4-BE49-F238E27FC236}">
                <a16:creationId xmlns:a16="http://schemas.microsoft.com/office/drawing/2014/main" id="{74611AEF-C853-4A51-BF1B-DC42A821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2580" y="436565"/>
            <a:ext cx="1701033" cy="15963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952B41-55AA-4411-841E-19D4A172FD36}"/>
              </a:ext>
            </a:extLst>
          </p:cNvPr>
          <p:cNvSpPr txBox="1"/>
          <p:nvPr/>
        </p:nvSpPr>
        <p:spPr>
          <a:xfrm>
            <a:off x="10121755" y="962810"/>
            <a:ext cx="160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05D11-1BD7-479A-9B05-CB6A0C58BA63}"/>
              </a:ext>
            </a:extLst>
          </p:cNvPr>
          <p:cNvSpPr txBox="1"/>
          <p:nvPr/>
        </p:nvSpPr>
        <p:spPr>
          <a:xfrm>
            <a:off x="295275" y="6396832"/>
            <a:ext cx="3076078" cy="369332"/>
          </a:xfrm>
          <a:prstGeom prst="rect">
            <a:avLst/>
          </a:prstGeom>
          <a:noFill/>
          <a:ln>
            <a:solidFill>
              <a:srgbClr val="2B1054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*These statements have not been evaluated by the Food and Drug Administration. This product is not intended to diagnose, treat, cure, or prevent any disease.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EDE9B94-8185-48DC-9584-94E516FCBD73}"/>
              </a:ext>
            </a:extLst>
          </p:cNvPr>
          <p:cNvSpPr/>
          <p:nvPr/>
        </p:nvSpPr>
        <p:spPr>
          <a:xfrm>
            <a:off x="7324660" y="4829175"/>
            <a:ext cx="3769570" cy="1177925"/>
          </a:xfrm>
          <a:prstGeom prst="roundRect">
            <a:avLst/>
          </a:prstGeom>
          <a:noFill/>
          <a:ln w="38100">
            <a:solidFill>
              <a:srgbClr val="822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63E7AA-1A37-4BE7-8E59-C0C2CB199E4C}"/>
              </a:ext>
            </a:extLst>
          </p:cNvPr>
          <p:cNvSpPr txBox="1"/>
          <p:nvPr/>
        </p:nvSpPr>
        <p:spPr>
          <a:xfrm>
            <a:off x="7361800" y="4941083"/>
            <a:ext cx="204255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Code: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Wholesale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Subscribe &amp; Save: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865CF2-6CE4-4463-857E-17DD07996C47}"/>
              </a:ext>
            </a:extLst>
          </p:cNvPr>
          <p:cNvSpPr txBox="1"/>
          <p:nvPr/>
        </p:nvSpPr>
        <p:spPr>
          <a:xfrm>
            <a:off x="9296400" y="4940554"/>
            <a:ext cx="179783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P012-P017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$486.00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$305.95 / 210 PV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$274.95 / 190 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63D5-003C-4FB8-B6F1-26CBF15F6C5A}"/>
              </a:ext>
            </a:extLst>
          </p:cNvPr>
          <p:cNvSpPr txBox="1"/>
          <p:nvPr/>
        </p:nvSpPr>
        <p:spPr>
          <a:xfrm>
            <a:off x="1549604" y="2507673"/>
            <a:ext cx="33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F2A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BODY. BRAIN. BIOME.</a:t>
            </a:r>
          </a:p>
        </p:txBody>
      </p:sp>
    </p:spTree>
    <p:extLst>
      <p:ext uri="{BB962C8B-B14F-4D97-AF65-F5344CB8AC3E}">
        <p14:creationId xmlns:p14="http://schemas.microsoft.com/office/powerpoint/2010/main" val="32065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3D1-77F1-4D04-9718-13538D12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b</a:t>
            </a:r>
            <a:r>
              <a:rPr lang="en-US" sz="3600" b="1" baseline="30000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36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BODY. BRAIN. BIOME.</a:t>
            </a:r>
            <a:endParaRPr lang="en-US" sz="3600" b="1" baseline="30000" dirty="0">
              <a:solidFill>
                <a:srgbClr val="822E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6A9C-C778-4025-B841-6F0B7305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64003"/>
            <a:ext cx="8991600" cy="1348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Amare FundaMenta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Pack (1), VitaGBX (1), GBX Protein (2), GBX SeedFiber (1), GBX SuperFood (1)</a:t>
            </a: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2F902A-9FD1-4835-AEC9-2B8069FE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646" y="229729"/>
            <a:ext cx="1993362" cy="159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16108-BD05-4F97-863A-58123A79C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6082"/>
            <a:ext cx="12192000" cy="43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543" y="380171"/>
            <a:ext cx="6551544" cy="1200150"/>
          </a:xfrm>
        </p:spPr>
        <p:txBody>
          <a:bodyPr>
            <a:normAutofit/>
          </a:bodyPr>
          <a:lstStyle/>
          <a:p>
            <a:r>
              <a:rPr lang="en-US" b="1" dirty="0"/>
              <a:t>Topic Schedule </a:t>
            </a:r>
            <a:r>
              <a:rPr lang="en-US" sz="2325" b="1" dirty="0"/>
              <a:t>(Wednesday 7-8pm MT)</a:t>
            </a:r>
            <a:br>
              <a:rPr lang="en-US" sz="2325" dirty="0"/>
            </a:br>
            <a:endParaRPr lang="en-US" sz="23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691" y="1829298"/>
            <a:ext cx="7193446" cy="4171452"/>
          </a:xfrm>
        </p:spPr>
        <p:txBody>
          <a:bodyPr>
            <a:noAutofit/>
          </a:bodyPr>
          <a:lstStyle/>
          <a:p>
            <a:r>
              <a:rPr lang="en-US" sz="2400" dirty="0"/>
              <a:t>May 1 – Session 1 (Week 0) – Overview </a:t>
            </a:r>
          </a:p>
          <a:p>
            <a:r>
              <a:rPr lang="en-US" sz="2400" dirty="0"/>
              <a:t>May 8 – Session 2 (Week 1) – Body/Brain/Biome</a:t>
            </a:r>
          </a:p>
          <a:p>
            <a:r>
              <a:rPr lang="en-US" sz="2400" dirty="0"/>
              <a:t>May 15 – Session 3 (Week 2) – Supplementation </a:t>
            </a:r>
          </a:p>
          <a:p>
            <a:r>
              <a:rPr lang="en-US" sz="2400" dirty="0"/>
              <a:t>May 22 – Session 4 (Week 3) – Exercise </a:t>
            </a:r>
          </a:p>
          <a:p>
            <a:r>
              <a:rPr lang="en-US" sz="2400" dirty="0"/>
              <a:t>May 29 – Session 5 (Week 4) – Nutrition </a:t>
            </a:r>
          </a:p>
          <a:p>
            <a:r>
              <a:rPr lang="en-US" sz="2400" dirty="0"/>
              <a:t>June 5 – Session 6 (Week 5) – Stress/Sleep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June 12 – Session 7 (Week 6) – Evaluation </a:t>
            </a:r>
          </a:p>
          <a:p>
            <a:r>
              <a:rPr lang="en-US" sz="2400" dirty="0"/>
              <a:t>June 19 – Session 8 (Week 7) – Open Discussion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June 26 – Session 9 (Week 8) – Review &amp; Summary </a:t>
            </a:r>
          </a:p>
        </p:txBody>
      </p:sp>
    </p:spTree>
    <p:extLst>
      <p:ext uri="{BB962C8B-B14F-4D97-AF65-F5344CB8AC3E}">
        <p14:creationId xmlns:p14="http://schemas.microsoft.com/office/powerpoint/2010/main" val="279788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3D1-77F1-4D04-9718-13538D12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S.E.N.S.E. Program</a:t>
            </a:r>
            <a:endParaRPr lang="en-US" sz="3600" b="1" baseline="30000" dirty="0">
              <a:solidFill>
                <a:srgbClr val="822E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6A9C-C778-4025-B841-6F0B7305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6082"/>
            <a:ext cx="5101206" cy="4489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Follow this step-by-step approach called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S.E.N.S.E.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which includes effective techniques and tips to create a healthier, happier you.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Supplementation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Exercise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Nutrition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Stress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Evaluation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2F902A-9FD1-4835-AEC9-2B8069FE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646" y="229729"/>
            <a:ext cx="1993362" cy="1596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CA1FB-9EAA-488C-8158-7150557E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6" y="1961478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C7772D-23E8-40C7-AED5-615648672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6" y="3966069"/>
            <a:ext cx="1828800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CB8D45-FE32-4A9F-A9BC-EA3794E4F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46" y="1961478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DAA904-53F9-4BDE-B37F-432C727E5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46" y="396606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3D1-77F1-4D04-9718-13538D12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in the Project b</a:t>
            </a:r>
            <a:r>
              <a:rPr lang="en-US" sz="3600" b="1" baseline="30000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US" sz="3600" b="1" dirty="0">
                <a:solidFill>
                  <a:srgbClr val="822E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Pack?</a:t>
            </a:r>
            <a:endParaRPr lang="en-US" sz="3600" b="1" baseline="30000" dirty="0">
              <a:solidFill>
                <a:srgbClr val="822E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6A9C-C778-4025-B841-6F0B7305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Amare FundaMenta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Pack (1), VitaGBX (1), GBX Protein (2),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GBX SeedFiber (1), GBX SuperFood (1)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354D8-624C-4B96-8797-144A129D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30" y="3768896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C02804-25C8-4444-8C2E-638FA59C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95" y="3850262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1463F-99FE-4E23-AD94-D19ED9C20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08" y="4499668"/>
            <a:ext cx="1188720" cy="1188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67B72-D20F-4E7D-87D3-01762B774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66" y="4142211"/>
            <a:ext cx="1554480" cy="1554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0C832-EFD1-40FE-989E-D7D632032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39" y="3790668"/>
            <a:ext cx="32004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2E666-2AB6-4BA2-85A3-2C5C6634E0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4" t="20287" r="29373"/>
          <a:stretch/>
        </p:blipFill>
        <p:spPr>
          <a:xfrm>
            <a:off x="4733721" y="4397829"/>
            <a:ext cx="943819" cy="14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1E487B-E9D4-4265-BE4A-0FFAF58E4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987" t="30932" r="39429" b="49664"/>
          <a:stretch/>
        </p:blipFill>
        <p:spPr>
          <a:xfrm>
            <a:off x="966008" y="430462"/>
            <a:ext cx="4844740" cy="180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9625" y="2965237"/>
            <a:ext cx="5088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 ingredients in Mood+ have multiple scientific studies that show significant benefits for mood support such as relief from anxious feelings, sadness, restlessness, and overall</a:t>
            </a:r>
            <a:br>
              <a:rPr lang="en-US" sz="2400" dirty="0">
                <a:solidFill>
                  <a:srgbClr val="003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3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stress relief.*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C98EE-359D-4442-9F94-4C4E23006A89}"/>
              </a:ext>
            </a:extLst>
          </p:cNvPr>
          <p:cNvSpPr txBox="1"/>
          <p:nvPr/>
        </p:nvSpPr>
        <p:spPr>
          <a:xfrm>
            <a:off x="1440839" y="1739564"/>
            <a:ext cx="363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  <a:t>all-natural</a:t>
            </a:r>
            <a:b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  <a:t>mood support*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DE36F1-E322-42EF-A75C-628902B41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501" y="1904359"/>
            <a:ext cx="1992131" cy="2953392"/>
          </a:xfrm>
          <a:prstGeom prst="rect">
            <a:avLst/>
          </a:prstGeom>
        </p:spPr>
      </p:pic>
      <p:pic>
        <p:nvPicPr>
          <p:cNvPr id="21" name="Graphic 12">
            <a:extLst>
              <a:ext uri="{FF2B5EF4-FFF2-40B4-BE49-F238E27FC236}">
                <a16:creationId xmlns:a16="http://schemas.microsoft.com/office/drawing/2014/main" id="{861E8C51-0CFD-46B1-985C-51C39B0C4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728" y="436798"/>
            <a:ext cx="1700784" cy="1596121"/>
          </a:xfrm>
          <a:prstGeom prst="rect">
            <a:avLst/>
          </a:prstGeom>
        </p:spPr>
      </p:pic>
      <p:pic>
        <p:nvPicPr>
          <p:cNvPr id="22" name="Graphic 12">
            <a:extLst>
              <a:ext uri="{FF2B5EF4-FFF2-40B4-BE49-F238E27FC236}">
                <a16:creationId xmlns:a16="http://schemas.microsoft.com/office/drawing/2014/main" id="{7835CF8F-461D-43A5-9826-6B550940A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7731" y="436798"/>
            <a:ext cx="1700784" cy="1596121"/>
          </a:xfrm>
          <a:prstGeom prst="rect">
            <a:avLst/>
          </a:prstGeom>
        </p:spPr>
      </p:pic>
      <p:pic>
        <p:nvPicPr>
          <p:cNvPr id="23" name="Graphic 12">
            <a:extLst>
              <a:ext uri="{FF2B5EF4-FFF2-40B4-BE49-F238E27FC236}">
                <a16:creationId xmlns:a16="http://schemas.microsoft.com/office/drawing/2014/main" id="{17450DBF-E526-4AE3-93B9-2DB41F715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8400" y="430462"/>
            <a:ext cx="1700784" cy="1596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7DA1-A4DC-4E00-A52F-273BA08C785D}"/>
              </a:ext>
            </a:extLst>
          </p:cNvPr>
          <p:cNvSpPr txBox="1"/>
          <p:nvPr/>
        </p:nvSpPr>
        <p:spPr>
          <a:xfrm>
            <a:off x="6594899" y="838481"/>
            <a:ext cx="152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MOOD ELEVATING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ED6E2-21F5-4694-8A38-5F166B2448A5}"/>
              </a:ext>
            </a:extLst>
          </p:cNvPr>
          <p:cNvSpPr txBox="1"/>
          <p:nvPr/>
        </p:nvSpPr>
        <p:spPr>
          <a:xfrm>
            <a:off x="8280062" y="847413"/>
            <a:ext cx="158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 RELAXATION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952B41-55AA-4411-841E-19D4A172FD36}"/>
              </a:ext>
            </a:extLst>
          </p:cNvPr>
          <p:cNvSpPr txBox="1"/>
          <p:nvPr/>
        </p:nvSpPr>
        <p:spPr>
          <a:xfrm>
            <a:off x="10118068" y="847413"/>
            <a:ext cx="158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TENSION REDUCING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206FB-69DE-4C05-AA50-4199E12C8EF1}"/>
              </a:ext>
            </a:extLst>
          </p:cNvPr>
          <p:cNvSpPr txBox="1"/>
          <p:nvPr/>
        </p:nvSpPr>
        <p:spPr>
          <a:xfrm>
            <a:off x="295275" y="6396832"/>
            <a:ext cx="3076078" cy="369332"/>
          </a:xfrm>
          <a:prstGeom prst="rect">
            <a:avLst/>
          </a:prstGeom>
          <a:noFill/>
          <a:ln>
            <a:solidFill>
              <a:srgbClr val="2B1054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*These statements have not been evaluated by the Food and Drug Administration. This product is not intended to diagnose, treat, cure, or prevent any disease.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1F3466-2157-4558-A8F9-68B9EE3315EE}"/>
              </a:ext>
            </a:extLst>
          </p:cNvPr>
          <p:cNvSpPr/>
          <p:nvPr/>
        </p:nvSpPr>
        <p:spPr>
          <a:xfrm>
            <a:off x="7337751" y="4812287"/>
            <a:ext cx="3549715" cy="1177925"/>
          </a:xfrm>
          <a:prstGeom prst="roundRect">
            <a:avLst/>
          </a:prstGeom>
          <a:noFill/>
          <a:ln w="38100">
            <a:solidFill>
              <a:srgbClr val="003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7602B4-2229-4574-B300-46D36A758C37}"/>
              </a:ext>
            </a:extLst>
          </p:cNvPr>
          <p:cNvSpPr txBox="1"/>
          <p:nvPr/>
        </p:nvSpPr>
        <p:spPr>
          <a:xfrm>
            <a:off x="7374891" y="4924195"/>
            <a:ext cx="204255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Code: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Wholesale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Subscribe &amp; Save: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8800E-9D1F-408C-B65D-B307B31A0765}"/>
              </a:ext>
            </a:extLst>
          </p:cNvPr>
          <p:cNvSpPr txBox="1"/>
          <p:nvPr/>
        </p:nvSpPr>
        <p:spPr>
          <a:xfrm>
            <a:off x="9309491" y="4923666"/>
            <a:ext cx="164333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S006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$80.00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$59.95 / 52 PV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$53.95 / 46 PV</a:t>
            </a:r>
          </a:p>
        </p:txBody>
      </p:sp>
    </p:spTree>
    <p:extLst>
      <p:ext uri="{BB962C8B-B14F-4D97-AF65-F5344CB8AC3E}">
        <p14:creationId xmlns:p14="http://schemas.microsoft.com/office/powerpoint/2010/main" val="2042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A0929-621D-4436-A7C2-ABFEB737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97" y="2915412"/>
            <a:ext cx="2194560" cy="2194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E98EF5C-3E1A-4333-BFCB-721092B04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309" t="30357" r="39389" b="45917"/>
          <a:stretch/>
        </p:blipFill>
        <p:spPr>
          <a:xfrm>
            <a:off x="943664" y="480470"/>
            <a:ext cx="3730237" cy="2052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147" y="1906994"/>
            <a:ext cx="2061946" cy="3953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167" y="3048768"/>
            <a:ext cx="3995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3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 ingredients in Sleep+ have multiple scientific studies that show significant benefits including helping you to fall asleep faster, stay asleep longer, and experience higher quality plus more rejuvenating sleep.*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C98EE-359D-4442-9F94-4C4E23006A89}"/>
              </a:ext>
            </a:extLst>
          </p:cNvPr>
          <p:cNvSpPr txBox="1"/>
          <p:nvPr/>
        </p:nvSpPr>
        <p:spPr>
          <a:xfrm>
            <a:off x="555162" y="1892638"/>
            <a:ext cx="394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  <a:t>rejuvenating, refreshing,</a:t>
            </a:r>
            <a:b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003B71"/>
                </a:solidFill>
                <a:latin typeface="Verdana" panose="020B0604030504040204" pitchFamily="34" charset="0"/>
              </a:rPr>
              <a:t>restful sleep*</a:t>
            </a:r>
          </a:p>
        </p:txBody>
      </p:sp>
      <p:pic>
        <p:nvPicPr>
          <p:cNvPr id="17" name="Graphic 12">
            <a:extLst>
              <a:ext uri="{FF2B5EF4-FFF2-40B4-BE49-F238E27FC236}">
                <a16:creationId xmlns:a16="http://schemas.microsoft.com/office/drawing/2014/main" id="{421EAC70-C25B-449F-AE21-00F2A14AD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3728" y="436798"/>
            <a:ext cx="1700784" cy="1596121"/>
          </a:xfrm>
          <a:prstGeom prst="rect">
            <a:avLst/>
          </a:prstGeom>
        </p:spPr>
      </p:pic>
      <p:pic>
        <p:nvPicPr>
          <p:cNvPr id="22" name="Graphic 12">
            <a:extLst>
              <a:ext uri="{FF2B5EF4-FFF2-40B4-BE49-F238E27FC236}">
                <a16:creationId xmlns:a16="http://schemas.microsoft.com/office/drawing/2014/main" id="{2384502F-028A-4AA0-9EFC-F054893F6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7731" y="436798"/>
            <a:ext cx="1700784" cy="1596121"/>
          </a:xfrm>
          <a:prstGeom prst="rect">
            <a:avLst/>
          </a:prstGeom>
        </p:spPr>
      </p:pic>
      <p:pic>
        <p:nvPicPr>
          <p:cNvPr id="24" name="Graphic 12">
            <a:extLst>
              <a:ext uri="{FF2B5EF4-FFF2-40B4-BE49-F238E27FC236}">
                <a16:creationId xmlns:a16="http://schemas.microsoft.com/office/drawing/2014/main" id="{F55E2C0A-2073-41F0-917E-FABCC999E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8400" y="430462"/>
            <a:ext cx="1700784" cy="15961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7C0BB7-7C3F-4641-AEF1-D3C4F9861868}"/>
              </a:ext>
            </a:extLst>
          </p:cNvPr>
          <p:cNvSpPr txBox="1"/>
          <p:nvPr/>
        </p:nvSpPr>
        <p:spPr>
          <a:xfrm>
            <a:off x="6571783" y="720690"/>
            <a:ext cx="157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ASLEEP FASTER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84C1F9-A16B-49DC-BC20-FB8E054EE30F}"/>
              </a:ext>
            </a:extLst>
          </p:cNvPr>
          <p:cNvSpPr txBox="1"/>
          <p:nvPr/>
        </p:nvSpPr>
        <p:spPr>
          <a:xfrm>
            <a:off x="8320104" y="744083"/>
            <a:ext cx="158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 ASLEEP LONGER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2999C4-9BAB-4DFF-B80B-4B6C30C12869}"/>
              </a:ext>
            </a:extLst>
          </p:cNvPr>
          <p:cNvSpPr txBox="1"/>
          <p:nvPr/>
        </p:nvSpPr>
        <p:spPr>
          <a:xfrm>
            <a:off x="10116024" y="743501"/>
            <a:ext cx="15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IMPROVES SLEEP QUALITY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4E9F76-1ED6-4121-8370-96139EE3779B}"/>
              </a:ext>
            </a:extLst>
          </p:cNvPr>
          <p:cNvSpPr/>
          <p:nvPr/>
        </p:nvSpPr>
        <p:spPr>
          <a:xfrm>
            <a:off x="7337751" y="4812287"/>
            <a:ext cx="3549715" cy="1177925"/>
          </a:xfrm>
          <a:prstGeom prst="roundRect">
            <a:avLst/>
          </a:prstGeom>
          <a:noFill/>
          <a:ln w="38100">
            <a:solidFill>
              <a:srgbClr val="003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BE69E-5C62-4693-B920-35ECD9940E8F}"/>
              </a:ext>
            </a:extLst>
          </p:cNvPr>
          <p:cNvSpPr txBox="1"/>
          <p:nvPr/>
        </p:nvSpPr>
        <p:spPr>
          <a:xfrm>
            <a:off x="7374891" y="4924195"/>
            <a:ext cx="204255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Code: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Wholesale Price: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Subscribe &amp; Save: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F45A56-56A2-4194-A601-D05BDCCA79E6}"/>
              </a:ext>
            </a:extLst>
          </p:cNvPr>
          <p:cNvSpPr txBox="1"/>
          <p:nvPr/>
        </p:nvSpPr>
        <p:spPr>
          <a:xfrm>
            <a:off x="9309491" y="4923666"/>
            <a:ext cx="164333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S008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$80.00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$59.95 / 52 PV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$53.95 / 46 PV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300378-4E73-4E13-9462-C70A90BC7E96}"/>
              </a:ext>
            </a:extLst>
          </p:cNvPr>
          <p:cNvSpPr txBox="1"/>
          <p:nvPr/>
        </p:nvSpPr>
        <p:spPr>
          <a:xfrm>
            <a:off x="295275" y="6396832"/>
            <a:ext cx="3076078" cy="369332"/>
          </a:xfrm>
          <a:prstGeom prst="rect">
            <a:avLst/>
          </a:prstGeom>
          <a:noFill/>
          <a:ln>
            <a:solidFill>
              <a:srgbClr val="2B1054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*These statements have not been evaluated by the Food and Drug Administration. This product is not intended to diagnose, treat, cure, or prevent any disease.</a:t>
            </a:r>
          </a:p>
        </p:txBody>
      </p:sp>
    </p:spTree>
    <p:extLst>
      <p:ext uri="{BB962C8B-B14F-4D97-AF65-F5344CB8AC3E}">
        <p14:creationId xmlns:p14="http://schemas.microsoft.com/office/powerpoint/2010/main" val="32575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CC1-8190-304C-A450-E48F0827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B0C3-DAF8-C746-B4BE-E36E15A5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</a:t>
            </a:r>
          </a:p>
          <a:p>
            <a:pPr lvl="1"/>
            <a:r>
              <a:rPr lang="en-US" dirty="0"/>
              <a:t>Fundamentals (</a:t>
            </a:r>
            <a:r>
              <a:rPr lang="en-US" dirty="0" err="1"/>
              <a:t>Mentabiotics</a:t>
            </a:r>
            <a:r>
              <a:rPr lang="en-US" dirty="0"/>
              <a:t>, </a:t>
            </a:r>
            <a:r>
              <a:rPr lang="en-US" dirty="0" err="1"/>
              <a:t>MentaFocus</a:t>
            </a:r>
            <a:r>
              <a:rPr lang="en-US" dirty="0"/>
              <a:t>, </a:t>
            </a:r>
            <a:r>
              <a:rPr lang="en-US" dirty="0" err="1"/>
              <a:t>MentaSync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VitaGBX</a:t>
            </a:r>
            <a:r>
              <a:rPr lang="en-US" dirty="0"/>
              <a:t> (breakfast &amp; dinner)</a:t>
            </a:r>
          </a:p>
          <a:p>
            <a:pPr lvl="1"/>
            <a:r>
              <a:rPr lang="en-US" dirty="0"/>
              <a:t>GBX Shake/Smoothie (Protein, </a:t>
            </a:r>
            <a:r>
              <a:rPr lang="en-US" dirty="0" err="1"/>
              <a:t>SuperFood</a:t>
            </a:r>
            <a:r>
              <a:rPr lang="en-US" dirty="0"/>
              <a:t>, </a:t>
            </a:r>
            <a:r>
              <a:rPr lang="en-US" dirty="0" err="1"/>
              <a:t>SeedFiber</a:t>
            </a:r>
            <a:r>
              <a:rPr lang="en-US" dirty="0"/>
              <a:t>) – breakfast/lunch?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Eat REAL Food! (Helping Hand)</a:t>
            </a:r>
          </a:p>
          <a:p>
            <a:pPr lvl="1"/>
            <a:r>
              <a:rPr lang="en-US" dirty="0"/>
              <a:t>Project B3 FB Group (check-in)</a:t>
            </a:r>
          </a:p>
          <a:p>
            <a:r>
              <a:rPr lang="en-US" dirty="0"/>
              <a:t>Weekly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HIIT – 3x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Weights – 2x</a:t>
            </a:r>
          </a:p>
          <a:p>
            <a:pPr lvl="1"/>
            <a:r>
              <a:rPr lang="en-US" dirty="0"/>
              <a:t>Project B3 Seminar (education/reinforcement)</a:t>
            </a:r>
          </a:p>
        </p:txBody>
      </p:sp>
    </p:spTree>
    <p:extLst>
      <p:ext uri="{BB962C8B-B14F-4D97-AF65-F5344CB8AC3E}">
        <p14:creationId xmlns:p14="http://schemas.microsoft.com/office/powerpoint/2010/main" val="364049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976</Words>
  <Application>Microsoft Macintosh PowerPoint</Application>
  <PresentationFormat>Widescreen</PresentationFormat>
  <Paragraphs>182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Aller</vt:lpstr>
      <vt:lpstr>Arial</vt:lpstr>
      <vt:lpstr>Calibri</vt:lpstr>
      <vt:lpstr>Calibri Light</vt:lpstr>
      <vt:lpstr>Times New Roman</vt:lpstr>
      <vt:lpstr>Verdana</vt:lpstr>
      <vt:lpstr>Office Theme</vt:lpstr>
      <vt:lpstr>Project b3  Summary</vt:lpstr>
      <vt:lpstr>PowerPoint Presentation</vt:lpstr>
      <vt:lpstr>Project b3: BODY. BRAIN. BIOME.</vt:lpstr>
      <vt:lpstr>Topic Schedule (Wednesday 7-8pm MT) </vt:lpstr>
      <vt:lpstr>S.E.N.S.E. Program</vt:lpstr>
      <vt:lpstr>What’s in the Project b3 Pack?</vt:lpstr>
      <vt:lpstr>PowerPoint Presentation</vt:lpstr>
      <vt:lpstr>PowerPoint Presentation</vt:lpstr>
      <vt:lpstr>What to DO? (simple)</vt:lpstr>
      <vt:lpstr>PowerPoint Presentation</vt:lpstr>
      <vt:lpstr>PowerPoint Presentation</vt:lpstr>
      <vt:lpstr>PowerPoint Presentation</vt:lpstr>
      <vt:lpstr>PowerPoint Presentation</vt:lpstr>
      <vt:lpstr>Strength Training</vt:lpstr>
      <vt:lpstr>“Evaluation” = Weekly Check-Ins</vt:lpstr>
      <vt:lpstr>What Benefits Should I Expect? </vt:lpstr>
      <vt:lpstr>Eight-Week Survey Results</vt:lpstr>
      <vt:lpstr>THE THREE THINGS YOU SHOULD KNOW ABOUT MENTAL WELLNESS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Weiher</dc:creator>
  <cp:lastModifiedBy>Shawn Talbott</cp:lastModifiedBy>
  <cp:revision>23</cp:revision>
  <dcterms:created xsi:type="dcterms:W3CDTF">2017-09-11T19:24:11Z</dcterms:created>
  <dcterms:modified xsi:type="dcterms:W3CDTF">2019-06-26T22:41:16Z</dcterms:modified>
</cp:coreProperties>
</file>