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62" r:id="rId2"/>
    <p:sldId id="325" r:id="rId3"/>
    <p:sldId id="340" r:id="rId4"/>
    <p:sldId id="793" r:id="rId5"/>
    <p:sldId id="764" r:id="rId6"/>
    <p:sldId id="783" r:id="rId7"/>
    <p:sldId id="790" r:id="rId8"/>
    <p:sldId id="785" r:id="rId9"/>
    <p:sldId id="430" r:id="rId10"/>
    <p:sldId id="791" r:id="rId11"/>
    <p:sldId id="398" r:id="rId12"/>
    <p:sldId id="399" r:id="rId13"/>
    <p:sldId id="786" r:id="rId14"/>
    <p:sldId id="432" r:id="rId15"/>
    <p:sldId id="754" r:id="rId16"/>
    <p:sldId id="774" r:id="rId17"/>
    <p:sldId id="773" r:id="rId18"/>
    <p:sldId id="384" r:id="rId19"/>
    <p:sldId id="752" r:id="rId20"/>
    <p:sldId id="753" r:id="rId21"/>
    <p:sldId id="449" r:id="rId22"/>
    <p:sldId id="451" r:id="rId23"/>
    <p:sldId id="454" r:id="rId24"/>
    <p:sldId id="456" r:id="rId25"/>
    <p:sldId id="277" r:id="rId26"/>
    <p:sldId id="411" r:id="rId27"/>
    <p:sldId id="789" r:id="rId28"/>
    <p:sldId id="782" r:id="rId29"/>
    <p:sldId id="348" r:id="rId30"/>
    <p:sldId id="792" r:id="rId31"/>
    <p:sldId id="26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2A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6" autoAdjust="0"/>
    <p:restoredTop sz="94660"/>
  </p:normalViewPr>
  <p:slideViewPr>
    <p:cSldViewPr snapToGrid="0">
      <p:cViewPr varScale="1">
        <p:scale>
          <a:sx n="128" d="100"/>
          <a:sy n="128" d="100"/>
        </p:scale>
        <p:origin x="344" y="17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A3EFC9-026D-479C-99BC-91E2CC7554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73C5BB7-2E6C-47BC-A2C3-E75B04F196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67F8E6-6991-43F6-BF87-D3029198A34E}" type="datetimeFigureOut">
              <a:rPr lang="en-US" smtClean="0"/>
              <a:t>5/1/19</a:t>
            </a:fld>
            <a:endParaRPr lang="en-US"/>
          </a:p>
        </p:txBody>
      </p:sp>
      <p:sp>
        <p:nvSpPr>
          <p:cNvPr id="4" name="Footer Placeholder 3">
            <a:extLst>
              <a:ext uri="{FF2B5EF4-FFF2-40B4-BE49-F238E27FC236}">
                <a16:creationId xmlns:a16="http://schemas.microsoft.com/office/drawing/2014/main" id="{5C895CD5-7195-441B-9E69-2B248AABC1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7EEB30-47A1-4B69-B24F-F2D2ADDAA4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C1B343-5332-4E0B-936E-B27CE9A9AAE7}" type="slidenum">
              <a:rPr lang="en-US" smtClean="0"/>
              <a:t>‹#›</a:t>
            </a:fld>
            <a:endParaRPr lang="en-US"/>
          </a:p>
        </p:txBody>
      </p:sp>
    </p:spTree>
    <p:extLst>
      <p:ext uri="{BB962C8B-B14F-4D97-AF65-F5344CB8AC3E}">
        <p14:creationId xmlns:p14="http://schemas.microsoft.com/office/powerpoint/2010/main" val="13283623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B0E494-448B-5043-BAAA-E75826ED4516}" type="datetimeFigureOut">
              <a:rPr lang="en-US" smtClean="0"/>
              <a:t>5/1/19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6BF430-0375-7347-A16B-D5EF1E223F71}" type="slidenum">
              <a:rPr lang="en-US" smtClean="0"/>
              <a:t>‹#›</a:t>
            </a:fld>
            <a:endParaRPr lang="en-US"/>
          </a:p>
        </p:txBody>
      </p:sp>
    </p:spTree>
    <p:extLst>
      <p:ext uri="{BB962C8B-B14F-4D97-AF65-F5344CB8AC3E}">
        <p14:creationId xmlns:p14="http://schemas.microsoft.com/office/powerpoint/2010/main" val="361980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10"/>
          </p:nvPr>
        </p:nvSpPr>
        <p:spPr/>
        <p:txBody>
          <a:bodyPr/>
          <a:lstStyle/>
          <a:p>
            <a:fld id="{62EBB34B-1EE1-7046-9BB4-E3528EEDFAE3}" type="slidenum">
              <a:rPr lang="en-US" smtClean="0"/>
              <a:t>3</a:t>
            </a:fld>
            <a:endParaRPr lang="en-US" dirty="0"/>
          </a:p>
        </p:txBody>
      </p:sp>
    </p:spTree>
    <p:extLst>
      <p:ext uri="{BB962C8B-B14F-4D97-AF65-F5344CB8AC3E}">
        <p14:creationId xmlns:p14="http://schemas.microsoft.com/office/powerpoint/2010/main" val="39422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t>15</a:t>
            </a:fld>
            <a:endParaRPr lang="en-US" dirty="0"/>
          </a:p>
        </p:txBody>
      </p:sp>
    </p:spTree>
    <p:extLst>
      <p:ext uri="{BB962C8B-B14F-4D97-AF65-F5344CB8AC3E}">
        <p14:creationId xmlns:p14="http://schemas.microsoft.com/office/powerpoint/2010/main" val="1209638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t>16</a:t>
            </a:fld>
            <a:endParaRPr lang="en-US" dirty="0"/>
          </a:p>
        </p:txBody>
      </p:sp>
    </p:spTree>
    <p:extLst>
      <p:ext uri="{BB962C8B-B14F-4D97-AF65-F5344CB8AC3E}">
        <p14:creationId xmlns:p14="http://schemas.microsoft.com/office/powerpoint/2010/main" val="823610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t>17</a:t>
            </a:fld>
            <a:endParaRPr lang="en-US" dirty="0"/>
          </a:p>
        </p:txBody>
      </p:sp>
    </p:spTree>
    <p:extLst>
      <p:ext uri="{BB962C8B-B14F-4D97-AF65-F5344CB8AC3E}">
        <p14:creationId xmlns:p14="http://schemas.microsoft.com/office/powerpoint/2010/main" val="3647490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Verdana"/>
              <a:cs typeface="Verdana"/>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19</a:t>
            </a:fld>
            <a:endParaRPr lang="en-US" dirty="0"/>
          </a:p>
        </p:txBody>
      </p:sp>
    </p:spTree>
    <p:extLst>
      <p:ext uri="{BB962C8B-B14F-4D97-AF65-F5344CB8AC3E}">
        <p14:creationId xmlns:p14="http://schemas.microsoft.com/office/powerpoint/2010/main" val="279087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pPr/>
              <a:t>20</a:t>
            </a:fld>
            <a:endParaRPr lang="en-US" dirty="0"/>
          </a:p>
        </p:txBody>
      </p:sp>
    </p:spTree>
    <p:extLst>
      <p:ext uri="{BB962C8B-B14F-4D97-AF65-F5344CB8AC3E}">
        <p14:creationId xmlns:p14="http://schemas.microsoft.com/office/powerpoint/2010/main" val="2331467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pPr/>
              <a:t>21</a:t>
            </a:fld>
            <a:endParaRPr lang="en-US" dirty="0"/>
          </a:p>
        </p:txBody>
      </p:sp>
    </p:spTree>
    <p:extLst>
      <p:ext uri="{BB962C8B-B14F-4D97-AF65-F5344CB8AC3E}">
        <p14:creationId xmlns:p14="http://schemas.microsoft.com/office/powerpoint/2010/main" val="1973875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22</a:t>
            </a:fld>
            <a:endParaRPr lang="en-US" dirty="0"/>
          </a:p>
        </p:txBody>
      </p:sp>
    </p:spTree>
    <p:extLst>
      <p:ext uri="{BB962C8B-B14F-4D97-AF65-F5344CB8AC3E}">
        <p14:creationId xmlns:p14="http://schemas.microsoft.com/office/powerpoint/2010/main" val="3375526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pPr/>
              <a:t>23</a:t>
            </a:fld>
            <a:endParaRPr lang="en-US" dirty="0"/>
          </a:p>
        </p:txBody>
      </p:sp>
    </p:spTree>
    <p:extLst>
      <p:ext uri="{BB962C8B-B14F-4D97-AF65-F5344CB8AC3E}">
        <p14:creationId xmlns:p14="http://schemas.microsoft.com/office/powerpoint/2010/main" val="22074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24</a:t>
            </a:fld>
            <a:endParaRPr lang="en-US" dirty="0"/>
          </a:p>
        </p:txBody>
      </p:sp>
    </p:spTree>
    <p:extLst>
      <p:ext uri="{BB962C8B-B14F-4D97-AF65-F5344CB8AC3E}">
        <p14:creationId xmlns:p14="http://schemas.microsoft.com/office/powerpoint/2010/main" val="219707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EBB34B-1EE1-7046-9BB4-E3528EEDFAE3}" type="slidenum">
              <a:rPr lang="en-US" smtClean="0"/>
              <a:t>28</a:t>
            </a:fld>
            <a:endParaRPr lang="en-US" dirty="0"/>
          </a:p>
        </p:txBody>
      </p:sp>
    </p:spTree>
    <p:extLst>
      <p:ext uri="{BB962C8B-B14F-4D97-AF65-F5344CB8AC3E}">
        <p14:creationId xmlns:p14="http://schemas.microsoft.com/office/powerpoint/2010/main" val="1036033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EBB34B-1EE1-7046-9BB4-E3528EEDFAE3}" type="slidenum">
              <a:rPr lang="en-US" smtClean="0"/>
              <a:t>4</a:t>
            </a:fld>
            <a:endParaRPr lang="en-US" dirty="0"/>
          </a:p>
        </p:txBody>
      </p:sp>
    </p:spTree>
    <p:extLst>
      <p:ext uri="{BB962C8B-B14F-4D97-AF65-F5344CB8AC3E}">
        <p14:creationId xmlns:p14="http://schemas.microsoft.com/office/powerpoint/2010/main" val="1345441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6</a:t>
            </a:fld>
            <a:endParaRPr lang="en-US" dirty="0"/>
          </a:p>
        </p:txBody>
      </p:sp>
    </p:spTree>
    <p:extLst>
      <p:ext uri="{BB962C8B-B14F-4D97-AF65-F5344CB8AC3E}">
        <p14:creationId xmlns:p14="http://schemas.microsoft.com/office/powerpoint/2010/main" val="3651632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8</a:t>
            </a:fld>
            <a:endParaRPr lang="en-US" dirty="0"/>
          </a:p>
        </p:txBody>
      </p:sp>
    </p:spTree>
    <p:extLst>
      <p:ext uri="{BB962C8B-B14F-4D97-AF65-F5344CB8AC3E}">
        <p14:creationId xmlns:p14="http://schemas.microsoft.com/office/powerpoint/2010/main" val="1922659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9</a:t>
            </a:fld>
            <a:endParaRPr lang="en-US" dirty="0"/>
          </a:p>
        </p:txBody>
      </p:sp>
    </p:spTree>
    <p:extLst>
      <p:ext uri="{BB962C8B-B14F-4D97-AF65-F5344CB8AC3E}">
        <p14:creationId xmlns:p14="http://schemas.microsoft.com/office/powerpoint/2010/main" val="2420992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11</a:t>
            </a:fld>
            <a:endParaRPr lang="en-US" dirty="0"/>
          </a:p>
        </p:txBody>
      </p:sp>
    </p:spTree>
    <p:extLst>
      <p:ext uri="{BB962C8B-B14F-4D97-AF65-F5344CB8AC3E}">
        <p14:creationId xmlns:p14="http://schemas.microsoft.com/office/powerpoint/2010/main" val="2557577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12</a:t>
            </a:fld>
            <a:endParaRPr lang="en-US" dirty="0"/>
          </a:p>
        </p:txBody>
      </p:sp>
    </p:spTree>
    <p:extLst>
      <p:ext uri="{BB962C8B-B14F-4D97-AF65-F5344CB8AC3E}">
        <p14:creationId xmlns:p14="http://schemas.microsoft.com/office/powerpoint/2010/main" val="1126380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13</a:t>
            </a:fld>
            <a:endParaRPr lang="en-US" dirty="0"/>
          </a:p>
        </p:txBody>
      </p:sp>
    </p:spTree>
    <p:extLst>
      <p:ext uri="{BB962C8B-B14F-4D97-AF65-F5344CB8AC3E}">
        <p14:creationId xmlns:p14="http://schemas.microsoft.com/office/powerpoint/2010/main" val="1946568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14</a:t>
            </a:fld>
            <a:endParaRPr lang="en-US" dirty="0"/>
          </a:p>
        </p:txBody>
      </p:sp>
    </p:spTree>
    <p:extLst>
      <p:ext uri="{BB962C8B-B14F-4D97-AF65-F5344CB8AC3E}">
        <p14:creationId xmlns:p14="http://schemas.microsoft.com/office/powerpoint/2010/main" val="21735145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0340A-1E8D-475A-91F4-E4E992D9BC06}"/>
              </a:ext>
            </a:extLst>
          </p:cNvPr>
          <p:cNvSpPr>
            <a:spLocks noGrp="1"/>
          </p:cNvSpPr>
          <p:nvPr>
            <p:ph type="ctrTitle"/>
          </p:nvPr>
        </p:nvSpPr>
        <p:spPr>
          <a:xfrm>
            <a:off x="3826803" y="1122363"/>
            <a:ext cx="7560857"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C031E7-3889-485A-86B7-59A3BB181634}"/>
              </a:ext>
            </a:extLst>
          </p:cNvPr>
          <p:cNvSpPr>
            <a:spLocks noGrp="1"/>
          </p:cNvSpPr>
          <p:nvPr>
            <p:ph type="subTitle" idx="1"/>
          </p:nvPr>
        </p:nvSpPr>
        <p:spPr>
          <a:xfrm>
            <a:off x="3826803" y="3602038"/>
            <a:ext cx="756085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27658EFE-9601-4ED6-924A-2DD4CCE9F2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311" y="2349023"/>
            <a:ext cx="4017522" cy="2409777"/>
          </a:xfrm>
          <a:prstGeom prst="rect">
            <a:avLst/>
          </a:prstGeom>
        </p:spPr>
      </p:pic>
      <p:cxnSp>
        <p:nvCxnSpPr>
          <p:cNvPr id="8" name="Straight Connector 7">
            <a:extLst>
              <a:ext uri="{FF2B5EF4-FFF2-40B4-BE49-F238E27FC236}">
                <a16:creationId xmlns:a16="http://schemas.microsoft.com/office/drawing/2014/main" id="{4DB2B375-A625-4841-9B60-75AB873727B3}"/>
              </a:ext>
            </a:extLst>
          </p:cNvPr>
          <p:cNvCxnSpPr>
            <a:cxnSpLocks/>
          </p:cNvCxnSpPr>
          <p:nvPr userDrawn="1"/>
        </p:nvCxnSpPr>
        <p:spPr>
          <a:xfrm>
            <a:off x="3346315" y="2850204"/>
            <a:ext cx="0" cy="1157592"/>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225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4F3C7-62F4-43E4-BAEE-6EEEE2BDC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B91AB4-3489-4B5C-887F-9107A4C8C2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BD9327-F824-4D87-9D30-E13A1E7714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E1933D-8927-4DBB-8CF7-FD63B18FC58C}"/>
              </a:ext>
            </a:extLst>
          </p:cNvPr>
          <p:cNvSpPr>
            <a:spLocks noGrp="1"/>
          </p:cNvSpPr>
          <p:nvPr>
            <p:ph type="dt" sz="half" idx="10"/>
          </p:nvPr>
        </p:nvSpPr>
        <p:spPr/>
        <p:txBody>
          <a:bodyPr/>
          <a:lstStyle/>
          <a:p>
            <a:fld id="{6310E3E5-0F13-4CB7-9BBE-A49F2A05A824}" type="datetimeFigureOut">
              <a:rPr lang="en-US" smtClean="0"/>
              <a:t>5/1/19</a:t>
            </a:fld>
            <a:endParaRPr lang="en-US"/>
          </a:p>
        </p:txBody>
      </p:sp>
      <p:sp>
        <p:nvSpPr>
          <p:cNvPr id="6" name="Footer Placeholder 5">
            <a:extLst>
              <a:ext uri="{FF2B5EF4-FFF2-40B4-BE49-F238E27FC236}">
                <a16:creationId xmlns:a16="http://schemas.microsoft.com/office/drawing/2014/main" id="{C5239578-22DA-4F9B-A8CC-94EA6A2FC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73FBD4-A0B3-4A2B-B9AE-C3A5364D96AB}"/>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1898210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8C834-AD18-4C7F-8252-78862353FD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9AB808-44BF-4CB1-9876-D238ECBF01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A416A5-DE8D-40EF-B446-44797047A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106BC45-70B4-48B7-B9CA-53B354760C7B}"/>
              </a:ext>
            </a:extLst>
          </p:cNvPr>
          <p:cNvSpPr>
            <a:spLocks noGrp="1"/>
          </p:cNvSpPr>
          <p:nvPr>
            <p:ph type="dt" sz="half" idx="10"/>
          </p:nvPr>
        </p:nvSpPr>
        <p:spPr/>
        <p:txBody>
          <a:bodyPr/>
          <a:lstStyle/>
          <a:p>
            <a:fld id="{6310E3E5-0F13-4CB7-9BBE-A49F2A05A824}" type="datetimeFigureOut">
              <a:rPr lang="en-US" smtClean="0"/>
              <a:t>5/1/19</a:t>
            </a:fld>
            <a:endParaRPr lang="en-US"/>
          </a:p>
        </p:txBody>
      </p:sp>
      <p:sp>
        <p:nvSpPr>
          <p:cNvPr id="6" name="Footer Placeholder 5">
            <a:extLst>
              <a:ext uri="{FF2B5EF4-FFF2-40B4-BE49-F238E27FC236}">
                <a16:creationId xmlns:a16="http://schemas.microsoft.com/office/drawing/2014/main" id="{6A03F853-19F3-42EF-9CC6-815E87AC5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58BC7D-D33E-436D-811B-184FA75038B0}"/>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3739487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9D113-2561-4E4C-B1F0-D034F55118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7C9439-D9E0-4904-BC40-996416222B1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E639D-B9CD-4402-B083-737D2D0589E7}"/>
              </a:ext>
            </a:extLst>
          </p:cNvPr>
          <p:cNvSpPr>
            <a:spLocks noGrp="1"/>
          </p:cNvSpPr>
          <p:nvPr>
            <p:ph type="dt" sz="half" idx="10"/>
          </p:nvPr>
        </p:nvSpPr>
        <p:spPr/>
        <p:txBody>
          <a:bodyPr/>
          <a:lstStyle/>
          <a:p>
            <a:fld id="{6310E3E5-0F13-4CB7-9BBE-A49F2A05A824}" type="datetimeFigureOut">
              <a:rPr lang="en-US" smtClean="0"/>
              <a:t>5/1/19</a:t>
            </a:fld>
            <a:endParaRPr lang="en-US"/>
          </a:p>
        </p:txBody>
      </p:sp>
      <p:sp>
        <p:nvSpPr>
          <p:cNvPr id="5" name="Footer Placeholder 4">
            <a:extLst>
              <a:ext uri="{FF2B5EF4-FFF2-40B4-BE49-F238E27FC236}">
                <a16:creationId xmlns:a16="http://schemas.microsoft.com/office/drawing/2014/main" id="{8E650B76-B516-4118-A7AD-FC1C7E39F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39E71-A350-4513-A36A-19F2BB7CCBB1}"/>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3055734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E84219-33D8-438B-B6EC-C8A093B8F1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A8F0E3-E9DF-466F-9D9B-E7BAB8D7B6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A7A44-BF04-4DB6-AA2D-2FB844B9A50D}"/>
              </a:ext>
            </a:extLst>
          </p:cNvPr>
          <p:cNvSpPr>
            <a:spLocks noGrp="1"/>
          </p:cNvSpPr>
          <p:nvPr>
            <p:ph type="dt" sz="half" idx="10"/>
          </p:nvPr>
        </p:nvSpPr>
        <p:spPr/>
        <p:txBody>
          <a:bodyPr/>
          <a:lstStyle/>
          <a:p>
            <a:fld id="{6310E3E5-0F13-4CB7-9BBE-A49F2A05A824}" type="datetimeFigureOut">
              <a:rPr lang="en-US" smtClean="0"/>
              <a:t>5/1/19</a:t>
            </a:fld>
            <a:endParaRPr lang="en-US"/>
          </a:p>
        </p:txBody>
      </p:sp>
      <p:sp>
        <p:nvSpPr>
          <p:cNvPr id="5" name="Footer Placeholder 4">
            <a:extLst>
              <a:ext uri="{FF2B5EF4-FFF2-40B4-BE49-F238E27FC236}">
                <a16:creationId xmlns:a16="http://schemas.microsoft.com/office/drawing/2014/main" id="{766E7F60-B7F9-42AF-9806-82991203E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D17F45-D838-47CD-BED4-EAD3B5EF57F8}"/>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204312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7"/>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7" name="Straight Connector 6"/>
          <p:cNvCxnSpPr/>
          <p:nvPr userDrawn="1"/>
        </p:nvCxnSpPr>
        <p:spPr>
          <a:xfrm>
            <a:off x="583259" y="365127"/>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7"/>
            <a:ext cx="10515600" cy="2765425"/>
          </a:xfrm>
        </p:spPr>
        <p:txBody>
          <a:bodyPr/>
          <a:lstStyle/>
          <a:p>
            <a:pPr lvl="0"/>
            <a:r>
              <a:rPr lang="en-US" dirty="0"/>
              <a:t>Click to 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C96E704F-E5BB-D54E-8CBC-3BCFFC837F61}"/>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2" name="Straight Connector 11">
            <a:extLst>
              <a:ext uri="{FF2B5EF4-FFF2-40B4-BE49-F238E27FC236}">
                <a16:creationId xmlns:a16="http://schemas.microsoft.com/office/drawing/2014/main" id="{24795844-DFBF-6E41-9C37-733CA95C762F}"/>
              </a:ext>
            </a:extLst>
          </p:cNvPr>
          <p:cNvCxnSpPr>
            <a:cxnSpLocks/>
          </p:cNvCxnSpPr>
          <p:nvPr userDrawn="1"/>
        </p:nvCxnSpPr>
        <p:spPr>
          <a:xfrm>
            <a:off x="6357635" y="6514191"/>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F2F1C81-082F-6943-9A32-74260F9AC187}"/>
              </a:ext>
            </a:extLst>
          </p:cNvPr>
          <p:cNvCxnSpPr>
            <a:cxnSpLocks/>
          </p:cNvCxnSpPr>
          <p:nvPr userDrawn="1"/>
        </p:nvCxnSpPr>
        <p:spPr>
          <a:xfrm>
            <a:off x="5352067" y="6514191"/>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440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6" name="Picture 5" descr="foote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94397" y="6357726"/>
            <a:ext cx="4003209" cy="318964"/>
          </a:xfrm>
          <a:prstGeom prst="rect">
            <a:avLst/>
          </a:prstGeom>
        </p:spPr>
      </p:pic>
    </p:spTree>
    <p:extLst>
      <p:ext uri="{BB962C8B-B14F-4D97-AF65-F5344CB8AC3E}">
        <p14:creationId xmlns:p14="http://schemas.microsoft.com/office/powerpoint/2010/main" val="3232429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89D12-5C4F-4DD3-9434-FD5CE57316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5A4A92-A1DE-464D-A1ED-C3C9A08FD4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714651-BFC3-42E6-9A0D-7BBCBED71F7E}"/>
              </a:ext>
            </a:extLst>
          </p:cNvPr>
          <p:cNvSpPr>
            <a:spLocks noGrp="1"/>
          </p:cNvSpPr>
          <p:nvPr>
            <p:ph type="dt" sz="half" idx="10"/>
          </p:nvPr>
        </p:nvSpPr>
        <p:spPr/>
        <p:txBody>
          <a:bodyPr/>
          <a:lstStyle/>
          <a:p>
            <a:fld id="{6310E3E5-0F13-4CB7-9BBE-A49F2A05A824}" type="datetimeFigureOut">
              <a:rPr lang="en-US" smtClean="0"/>
              <a:t>5/1/19</a:t>
            </a:fld>
            <a:endParaRPr lang="en-US"/>
          </a:p>
        </p:txBody>
      </p:sp>
      <p:sp>
        <p:nvSpPr>
          <p:cNvPr id="5" name="Footer Placeholder 4">
            <a:extLst>
              <a:ext uri="{FF2B5EF4-FFF2-40B4-BE49-F238E27FC236}">
                <a16:creationId xmlns:a16="http://schemas.microsoft.com/office/drawing/2014/main" id="{37FA875C-F6B2-49CC-B04E-2F02C0870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5C376F-C85B-46B5-87A7-9B21895FA38F}"/>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2749397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89D12-5C4F-4DD3-9434-FD5CE57316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5A4A92-A1DE-464D-A1ED-C3C9A08FD4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A40868E-0BC1-4649-8968-4B34C7E1A8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8" name="TextBox 7">
            <a:extLst>
              <a:ext uri="{FF2B5EF4-FFF2-40B4-BE49-F238E27FC236}">
                <a16:creationId xmlns:a16="http://schemas.microsoft.com/office/drawing/2014/main" id="{6FC477BC-22A0-4FBC-BE98-837A4969176D}"/>
              </a:ext>
            </a:extLst>
          </p:cNvPr>
          <p:cNvSpPr txBox="1"/>
          <p:nvPr userDrawn="1"/>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cxnSp>
        <p:nvCxnSpPr>
          <p:cNvPr id="9" name="Straight Connector 8">
            <a:extLst>
              <a:ext uri="{FF2B5EF4-FFF2-40B4-BE49-F238E27FC236}">
                <a16:creationId xmlns:a16="http://schemas.microsoft.com/office/drawing/2014/main" id="{23BC555A-F53C-464F-9280-44FEDD7B06B5}"/>
              </a:ext>
            </a:extLst>
          </p:cNvPr>
          <p:cNvCxnSpPr>
            <a:cxnSpLocks/>
          </p:cNvCxnSpPr>
          <p:nvPr userDrawn="1"/>
        </p:nvCxnSpPr>
        <p:spPr>
          <a:xfrm>
            <a:off x="583660" y="365125"/>
            <a:ext cx="0" cy="1325563"/>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757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EF097-B926-45AA-BD74-299EA67E0E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69AA17-5744-4396-9226-4983AA86A2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575A775-7CB7-4ACC-B0E1-CD460D7048B3}"/>
              </a:ext>
            </a:extLst>
          </p:cNvPr>
          <p:cNvSpPr>
            <a:spLocks noGrp="1"/>
          </p:cNvSpPr>
          <p:nvPr>
            <p:ph type="dt" sz="half" idx="10"/>
          </p:nvPr>
        </p:nvSpPr>
        <p:spPr/>
        <p:txBody>
          <a:bodyPr/>
          <a:lstStyle/>
          <a:p>
            <a:fld id="{6310E3E5-0F13-4CB7-9BBE-A49F2A05A824}" type="datetimeFigureOut">
              <a:rPr lang="en-US" smtClean="0"/>
              <a:t>5/1/19</a:t>
            </a:fld>
            <a:endParaRPr lang="en-US"/>
          </a:p>
        </p:txBody>
      </p:sp>
      <p:sp>
        <p:nvSpPr>
          <p:cNvPr id="5" name="Footer Placeholder 4">
            <a:extLst>
              <a:ext uri="{FF2B5EF4-FFF2-40B4-BE49-F238E27FC236}">
                <a16:creationId xmlns:a16="http://schemas.microsoft.com/office/drawing/2014/main" id="{9AE1A344-73C2-48BD-86B2-E34271A2F0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F3D8F1-B6B3-42E3-BDDE-04A8FBD530B9}"/>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1319541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56551-5B51-40AD-AB53-1E1B5E5977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A85400-C60A-4DCE-93AB-2FFDF64FDA6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0B1DCE-6282-463C-9975-A4441816728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8C73FA92-2807-4BF5-8BB9-CE0D22EEA4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9" name="TextBox 8">
            <a:extLst>
              <a:ext uri="{FF2B5EF4-FFF2-40B4-BE49-F238E27FC236}">
                <a16:creationId xmlns:a16="http://schemas.microsoft.com/office/drawing/2014/main" id="{97AC0FD4-4BB7-486E-995C-F6F2AA987C28}"/>
              </a:ext>
            </a:extLst>
          </p:cNvPr>
          <p:cNvSpPr txBox="1"/>
          <p:nvPr userDrawn="1"/>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3336059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56551-5B51-40AD-AB53-1E1B5E5977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A85400-C60A-4DCE-93AB-2FFDF64FDA6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0B1DCE-6282-463C-9975-A4441816728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8C73FA92-2807-4BF5-8BB9-CE0D22EEA4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9" name="TextBox 8">
            <a:extLst>
              <a:ext uri="{FF2B5EF4-FFF2-40B4-BE49-F238E27FC236}">
                <a16:creationId xmlns:a16="http://schemas.microsoft.com/office/drawing/2014/main" id="{97AC0FD4-4BB7-486E-995C-F6F2AA987C28}"/>
              </a:ext>
            </a:extLst>
          </p:cNvPr>
          <p:cNvSpPr txBox="1"/>
          <p:nvPr userDrawn="1"/>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cxnSp>
        <p:nvCxnSpPr>
          <p:cNvPr id="7" name="Straight Connector 6">
            <a:extLst>
              <a:ext uri="{FF2B5EF4-FFF2-40B4-BE49-F238E27FC236}">
                <a16:creationId xmlns:a16="http://schemas.microsoft.com/office/drawing/2014/main" id="{5FAA0582-7024-4E27-A23F-0B40A35C634C}"/>
              </a:ext>
            </a:extLst>
          </p:cNvPr>
          <p:cNvCxnSpPr>
            <a:cxnSpLocks/>
          </p:cNvCxnSpPr>
          <p:nvPr userDrawn="1"/>
        </p:nvCxnSpPr>
        <p:spPr>
          <a:xfrm>
            <a:off x="583660" y="365125"/>
            <a:ext cx="0" cy="1325563"/>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575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3773D-6FC4-4740-B1AB-199C364D5E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CFC33D-1742-4F43-9A2E-006B435F1F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FE47B54-C325-485C-B741-0224A45C37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C6C800-C9DB-426A-9B89-27100D20AA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0E00AC-571C-4921-9FD0-85CADEF7A22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6288AB-A434-402A-96D8-6753D6AC32B2}"/>
              </a:ext>
            </a:extLst>
          </p:cNvPr>
          <p:cNvSpPr>
            <a:spLocks noGrp="1"/>
          </p:cNvSpPr>
          <p:nvPr>
            <p:ph type="dt" sz="half" idx="10"/>
          </p:nvPr>
        </p:nvSpPr>
        <p:spPr/>
        <p:txBody>
          <a:bodyPr/>
          <a:lstStyle/>
          <a:p>
            <a:fld id="{6310E3E5-0F13-4CB7-9BBE-A49F2A05A824}" type="datetimeFigureOut">
              <a:rPr lang="en-US" smtClean="0"/>
              <a:t>5/1/19</a:t>
            </a:fld>
            <a:endParaRPr lang="en-US"/>
          </a:p>
        </p:txBody>
      </p:sp>
      <p:sp>
        <p:nvSpPr>
          <p:cNvPr id="8" name="Footer Placeholder 7">
            <a:extLst>
              <a:ext uri="{FF2B5EF4-FFF2-40B4-BE49-F238E27FC236}">
                <a16:creationId xmlns:a16="http://schemas.microsoft.com/office/drawing/2014/main" id="{A2833D90-D731-498A-916B-4D4FA3982A4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ECAC268-8CED-4A52-9A57-3048348756FD}"/>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3716440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05574-2BA1-425F-A8AF-3A722223DC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4F64E6-50E3-4061-948C-4DFB506B1818}"/>
              </a:ext>
            </a:extLst>
          </p:cNvPr>
          <p:cNvSpPr>
            <a:spLocks noGrp="1"/>
          </p:cNvSpPr>
          <p:nvPr>
            <p:ph type="dt" sz="half" idx="10"/>
          </p:nvPr>
        </p:nvSpPr>
        <p:spPr/>
        <p:txBody>
          <a:bodyPr/>
          <a:lstStyle/>
          <a:p>
            <a:fld id="{6310E3E5-0F13-4CB7-9BBE-A49F2A05A824}" type="datetimeFigureOut">
              <a:rPr lang="en-US" smtClean="0"/>
              <a:t>5/1/19</a:t>
            </a:fld>
            <a:endParaRPr lang="en-US"/>
          </a:p>
        </p:txBody>
      </p:sp>
      <p:sp>
        <p:nvSpPr>
          <p:cNvPr id="4" name="Footer Placeholder 3">
            <a:extLst>
              <a:ext uri="{FF2B5EF4-FFF2-40B4-BE49-F238E27FC236}">
                <a16:creationId xmlns:a16="http://schemas.microsoft.com/office/drawing/2014/main" id="{E0DFAC6B-E992-4694-A503-3AB9EE7266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5E8AC6-F162-41B5-8091-8188B762A8A7}"/>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1623514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030F9F-474D-4FDB-B0F5-24494DE3DCBB}"/>
              </a:ext>
            </a:extLst>
          </p:cNvPr>
          <p:cNvSpPr>
            <a:spLocks noGrp="1"/>
          </p:cNvSpPr>
          <p:nvPr>
            <p:ph type="dt" sz="half" idx="10"/>
          </p:nvPr>
        </p:nvSpPr>
        <p:spPr/>
        <p:txBody>
          <a:bodyPr/>
          <a:lstStyle/>
          <a:p>
            <a:fld id="{6310E3E5-0F13-4CB7-9BBE-A49F2A05A824}" type="datetimeFigureOut">
              <a:rPr lang="en-US" smtClean="0"/>
              <a:t>5/1/19</a:t>
            </a:fld>
            <a:endParaRPr lang="en-US"/>
          </a:p>
        </p:txBody>
      </p:sp>
      <p:sp>
        <p:nvSpPr>
          <p:cNvPr id="3" name="Footer Placeholder 2">
            <a:extLst>
              <a:ext uri="{FF2B5EF4-FFF2-40B4-BE49-F238E27FC236}">
                <a16:creationId xmlns:a16="http://schemas.microsoft.com/office/drawing/2014/main" id="{3B806669-8C94-4B4C-970C-B185084A5F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520BAF-8204-47E0-A083-8401D1C87F9B}"/>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623375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4B2FA7-8C85-4885-B3C9-ED8195FDAB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CB5D20-B541-4EC9-8F8D-244AD04BAD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6E872-6604-4D6A-8D54-48EB26BD04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10E3E5-0F13-4CB7-9BBE-A49F2A05A824}" type="datetimeFigureOut">
              <a:rPr lang="en-US" smtClean="0"/>
              <a:t>5/1/19</a:t>
            </a:fld>
            <a:endParaRPr lang="en-US"/>
          </a:p>
        </p:txBody>
      </p:sp>
      <p:sp>
        <p:nvSpPr>
          <p:cNvPr id="5" name="Footer Placeholder 4">
            <a:extLst>
              <a:ext uri="{FF2B5EF4-FFF2-40B4-BE49-F238E27FC236}">
                <a16:creationId xmlns:a16="http://schemas.microsoft.com/office/drawing/2014/main" id="{720331E3-5830-45C2-9626-E81ED4E9BD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79BB35-A038-432D-BB65-3A06FED314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23780C-A6CC-4C1D-AAAD-24CA262988E9}" type="slidenum">
              <a:rPr lang="en-US" smtClean="0"/>
              <a:t>‹#›</a:t>
            </a:fld>
            <a:endParaRPr lang="en-US"/>
          </a:p>
        </p:txBody>
      </p:sp>
    </p:spTree>
    <p:extLst>
      <p:ext uri="{BB962C8B-B14F-4D97-AF65-F5344CB8AC3E}">
        <p14:creationId xmlns:p14="http://schemas.microsoft.com/office/powerpoint/2010/main" val="740134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60" r:id="rId6"/>
    <p:sldLayoutId id="2147483653" r:id="rId7"/>
    <p:sldLayoutId id="2147483654" r:id="rId8"/>
    <p:sldLayoutId id="2147483655" r:id="rId9"/>
    <p:sldLayoutId id="2147483656" r:id="rId10"/>
    <p:sldLayoutId id="2147483657" r:id="rId11"/>
    <p:sldLayoutId id="2147483658" r:id="rId12"/>
    <p:sldLayoutId id="2147483659"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31.wmf"/><Relationship Id="rId3" Type="http://schemas.openxmlformats.org/officeDocument/2006/relationships/notesSlide" Target="../notesSlides/notesSlide7.xml"/><Relationship Id="rId7" Type="http://schemas.openxmlformats.org/officeDocument/2006/relationships/image" Target="../media/image35.jpeg"/><Relationship Id="rId12" Type="http://schemas.openxmlformats.org/officeDocument/2006/relationships/oleObject" Target="../embeddings/oleObject3.bin"/><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34.jpg"/><Relationship Id="rId11" Type="http://schemas.openxmlformats.org/officeDocument/2006/relationships/image" Target="../media/image30.wmf"/><Relationship Id="rId5" Type="http://schemas.openxmlformats.org/officeDocument/2006/relationships/image" Target="../media/image33.jpg"/><Relationship Id="rId10" Type="http://schemas.openxmlformats.org/officeDocument/2006/relationships/oleObject" Target="../embeddings/oleObject2.bin"/><Relationship Id="rId4" Type="http://schemas.openxmlformats.org/officeDocument/2006/relationships/image" Target="../media/image32.jpg"/><Relationship Id="rId9" Type="http://schemas.openxmlformats.org/officeDocument/2006/relationships/image" Target="../media/image29.wmf"/></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62.png"/><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67.png"/><Relationship Id="rId5" Type="http://schemas.openxmlformats.org/officeDocument/2006/relationships/image" Target="../media/image70.pn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12105-4441-4406-849B-1692138A7955}"/>
              </a:ext>
            </a:extLst>
          </p:cNvPr>
          <p:cNvSpPr>
            <a:spLocks noGrp="1"/>
          </p:cNvSpPr>
          <p:nvPr>
            <p:ph type="ctrTitle"/>
          </p:nvPr>
        </p:nvSpPr>
        <p:spPr/>
        <p:txBody>
          <a:bodyPr/>
          <a:lstStyle/>
          <a:p>
            <a:r>
              <a:rPr lang="en-US" dirty="0"/>
              <a:t>Project b3 Overview</a:t>
            </a:r>
          </a:p>
        </p:txBody>
      </p:sp>
      <p:sp>
        <p:nvSpPr>
          <p:cNvPr id="3" name="Subtitle 2">
            <a:extLst>
              <a:ext uri="{FF2B5EF4-FFF2-40B4-BE49-F238E27FC236}">
                <a16:creationId xmlns:a16="http://schemas.microsoft.com/office/drawing/2014/main" id="{4BE6E589-29DC-4544-9C49-BB401D5AA4E9}"/>
              </a:ext>
            </a:extLst>
          </p:cNvPr>
          <p:cNvSpPr>
            <a:spLocks noGrp="1"/>
          </p:cNvSpPr>
          <p:nvPr>
            <p:ph type="subTitle" idx="1"/>
          </p:nvPr>
        </p:nvSpPr>
        <p:spPr/>
        <p:txBody>
          <a:bodyPr/>
          <a:lstStyle/>
          <a:p>
            <a:r>
              <a:rPr lang="en-US" dirty="0"/>
              <a:t>Shawn Talbott, PhD</a:t>
            </a:r>
          </a:p>
        </p:txBody>
      </p:sp>
    </p:spTree>
    <p:extLst>
      <p:ext uri="{BB962C8B-B14F-4D97-AF65-F5344CB8AC3E}">
        <p14:creationId xmlns:p14="http://schemas.microsoft.com/office/powerpoint/2010/main" val="2241764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phic 12">
            <a:extLst>
              <a:ext uri="{FF2B5EF4-FFF2-40B4-BE49-F238E27FC236}">
                <a16:creationId xmlns:a16="http://schemas.microsoft.com/office/drawing/2014/main" id="{74611AEF-C853-4A51-BF1B-DC42A82156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75049" y="436798"/>
            <a:ext cx="1700784" cy="1596121"/>
          </a:xfrm>
          <a:prstGeom prst="rect">
            <a:avLst/>
          </a:prstGeom>
        </p:spPr>
      </p:pic>
      <p:pic>
        <p:nvPicPr>
          <p:cNvPr id="23" name="Graphic 22">
            <a:extLst>
              <a:ext uri="{FF2B5EF4-FFF2-40B4-BE49-F238E27FC236}">
                <a16:creationId xmlns:a16="http://schemas.microsoft.com/office/drawing/2014/main" id="{C5EC6DD2-23C9-460D-A9C6-524CDE0E6EC0}"/>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22751" t="39577" r="37951" b="31037"/>
          <a:stretch/>
        </p:blipFill>
        <p:spPr>
          <a:xfrm>
            <a:off x="1096879" y="-17805"/>
            <a:ext cx="4544866" cy="2492651"/>
          </a:xfrm>
          <a:prstGeom prst="rect">
            <a:avLst/>
          </a:prstGeom>
        </p:spPr>
      </p:pic>
      <p:pic>
        <p:nvPicPr>
          <p:cNvPr id="8" name="Picture 7">
            <a:extLst>
              <a:ext uri="{FF2B5EF4-FFF2-40B4-BE49-F238E27FC236}">
                <a16:creationId xmlns:a16="http://schemas.microsoft.com/office/drawing/2014/main" id="{EC7ABC30-B9C6-4558-95DA-8540A13CD7A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178874" y="2066004"/>
            <a:ext cx="1879526" cy="3381264"/>
          </a:xfrm>
          <a:prstGeom prst="rect">
            <a:avLst/>
          </a:prstGeom>
        </p:spPr>
      </p:pic>
      <p:pic>
        <p:nvPicPr>
          <p:cNvPr id="13" name="Graphic 12">
            <a:extLst>
              <a:ext uri="{FF2B5EF4-FFF2-40B4-BE49-F238E27FC236}">
                <a16:creationId xmlns:a16="http://schemas.microsoft.com/office/drawing/2014/main" id="{74611AEF-C853-4A51-BF1B-DC42A82156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19052" y="436798"/>
            <a:ext cx="1700784" cy="1596121"/>
          </a:xfrm>
          <a:prstGeom prst="rect">
            <a:avLst/>
          </a:prstGeom>
        </p:spPr>
      </p:pic>
      <p:sp>
        <p:nvSpPr>
          <p:cNvPr id="7" name="Rectangle 6"/>
          <p:cNvSpPr/>
          <p:nvPr/>
        </p:nvSpPr>
        <p:spPr>
          <a:xfrm>
            <a:off x="738416" y="2723063"/>
            <a:ext cx="5261792" cy="2677656"/>
          </a:xfrm>
          <a:prstGeom prst="rect">
            <a:avLst/>
          </a:prstGeom>
        </p:spPr>
        <p:txBody>
          <a:bodyPr wrap="square">
            <a:spAutoFit/>
          </a:bodyPr>
          <a:lstStyle/>
          <a:p>
            <a:pPr algn="ctr"/>
            <a:r>
              <a:rPr lang="en-US" sz="2400" dirty="0">
                <a:solidFill>
                  <a:srgbClr val="003B71"/>
                </a:solidFill>
                <a:latin typeface="Verdana" panose="020B0604030504040204" pitchFamily="34" charset="0"/>
                <a:ea typeface="Verdana" panose="020B0604030504040204" pitchFamily="34" charset="0"/>
                <a:cs typeface="Verdana" panose="020B0604030504040204" pitchFamily="34" charset="0"/>
              </a:rPr>
              <a:t>A synergistic blend of natural cleansing herbs and phytonutrients to assist the body’s own detoxification process – specifically formulated to reboot your gut-brain axis in 3-days.*</a:t>
            </a:r>
          </a:p>
        </p:txBody>
      </p:sp>
      <p:sp>
        <p:nvSpPr>
          <p:cNvPr id="16" name="TextBox 15">
            <a:extLst>
              <a:ext uri="{FF2B5EF4-FFF2-40B4-BE49-F238E27FC236}">
                <a16:creationId xmlns:a16="http://schemas.microsoft.com/office/drawing/2014/main" id="{6A007DA1-A4DC-4E00-A52F-273BA08C785D}"/>
              </a:ext>
            </a:extLst>
          </p:cNvPr>
          <p:cNvSpPr txBox="1"/>
          <p:nvPr/>
        </p:nvSpPr>
        <p:spPr>
          <a:xfrm>
            <a:off x="6631544" y="905356"/>
            <a:ext cx="1436882" cy="646331"/>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3-DAY PROGRAM</a:t>
            </a:r>
          </a:p>
        </p:txBody>
      </p:sp>
      <p:sp>
        <p:nvSpPr>
          <p:cNvPr id="18" name="TextBox 17">
            <a:extLst>
              <a:ext uri="{FF2B5EF4-FFF2-40B4-BE49-F238E27FC236}">
                <a16:creationId xmlns:a16="http://schemas.microsoft.com/office/drawing/2014/main" id="{489ED6E2-21F5-4694-8A38-5F166B2448A5}"/>
              </a:ext>
            </a:extLst>
          </p:cNvPr>
          <p:cNvSpPr txBox="1"/>
          <p:nvPr/>
        </p:nvSpPr>
        <p:spPr>
          <a:xfrm>
            <a:off x="8332328" y="905356"/>
            <a:ext cx="1593879" cy="646331"/>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NATURAL CLEANSING</a:t>
            </a:r>
          </a:p>
        </p:txBody>
      </p:sp>
      <p:sp>
        <p:nvSpPr>
          <p:cNvPr id="12" name="TextBox 11">
            <a:extLst>
              <a:ext uri="{FF2B5EF4-FFF2-40B4-BE49-F238E27FC236}">
                <a16:creationId xmlns:a16="http://schemas.microsoft.com/office/drawing/2014/main" id="{13DC98EE-359D-4442-9F94-4C4E23006A89}"/>
              </a:ext>
            </a:extLst>
          </p:cNvPr>
          <p:cNvSpPr txBox="1"/>
          <p:nvPr/>
        </p:nvSpPr>
        <p:spPr>
          <a:xfrm>
            <a:off x="1388994" y="1669686"/>
            <a:ext cx="3960636" cy="707886"/>
          </a:xfrm>
          <a:prstGeom prst="rect">
            <a:avLst/>
          </a:prstGeom>
          <a:noFill/>
        </p:spPr>
        <p:txBody>
          <a:bodyPr wrap="square" rtlCol="0">
            <a:spAutoFit/>
          </a:bodyPr>
          <a:lstStyle/>
          <a:p>
            <a:pPr algn="ctr"/>
            <a:r>
              <a:rPr lang="en-US" sz="2000" b="1" dirty="0">
                <a:solidFill>
                  <a:srgbClr val="003B71"/>
                </a:solidFill>
                <a:latin typeface="Verdana" panose="020B0604030504040204" pitchFamily="34" charset="0"/>
              </a:rPr>
              <a:t>reset your gut-brain axis</a:t>
            </a:r>
            <a:br>
              <a:rPr lang="en-US" sz="2000" b="1" dirty="0">
                <a:solidFill>
                  <a:srgbClr val="003B71"/>
                </a:solidFill>
                <a:latin typeface="Verdana" panose="020B0604030504040204" pitchFamily="34" charset="0"/>
              </a:rPr>
            </a:br>
            <a:r>
              <a:rPr lang="en-US" sz="2000" b="1" dirty="0">
                <a:solidFill>
                  <a:srgbClr val="003B71"/>
                </a:solidFill>
                <a:latin typeface="Verdana" panose="020B0604030504040204" pitchFamily="34" charset="0"/>
              </a:rPr>
              <a:t>with this 3-day system*</a:t>
            </a:r>
          </a:p>
        </p:txBody>
      </p:sp>
      <p:pic>
        <p:nvPicPr>
          <p:cNvPr id="31" name="Graphic 12">
            <a:extLst>
              <a:ext uri="{FF2B5EF4-FFF2-40B4-BE49-F238E27FC236}">
                <a16:creationId xmlns:a16="http://schemas.microsoft.com/office/drawing/2014/main" id="{74611AEF-C853-4A51-BF1B-DC42A82156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58400" y="430462"/>
            <a:ext cx="1700784" cy="1596121"/>
          </a:xfrm>
          <a:prstGeom prst="rect">
            <a:avLst/>
          </a:prstGeom>
        </p:spPr>
      </p:pic>
      <p:sp>
        <p:nvSpPr>
          <p:cNvPr id="19" name="TextBox 18">
            <a:extLst>
              <a:ext uri="{FF2B5EF4-FFF2-40B4-BE49-F238E27FC236}">
                <a16:creationId xmlns:a16="http://schemas.microsoft.com/office/drawing/2014/main" id="{7E952B41-55AA-4411-841E-19D4A172FD36}"/>
              </a:ext>
            </a:extLst>
          </p:cNvPr>
          <p:cNvSpPr txBox="1"/>
          <p:nvPr/>
        </p:nvSpPr>
        <p:spPr>
          <a:xfrm>
            <a:off x="10113356" y="766856"/>
            <a:ext cx="1590871"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REMOVES WASTE &amp; TOXINS</a:t>
            </a:r>
          </a:p>
        </p:txBody>
      </p:sp>
      <p:sp>
        <p:nvSpPr>
          <p:cNvPr id="21" name="TextBox 20">
            <a:extLst>
              <a:ext uri="{FF2B5EF4-FFF2-40B4-BE49-F238E27FC236}">
                <a16:creationId xmlns:a16="http://schemas.microsoft.com/office/drawing/2014/main" id="{7F74420B-A3EA-4263-B2FF-1372DFD48436}"/>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28" name="Rectangle: Rounded Corners 27">
            <a:extLst>
              <a:ext uri="{FF2B5EF4-FFF2-40B4-BE49-F238E27FC236}">
                <a16:creationId xmlns:a16="http://schemas.microsoft.com/office/drawing/2014/main" id="{1E4E8874-436D-46CA-A087-EDFF555813C3}"/>
              </a:ext>
            </a:extLst>
          </p:cNvPr>
          <p:cNvSpPr/>
          <p:nvPr/>
        </p:nvSpPr>
        <p:spPr>
          <a:xfrm>
            <a:off x="7337751" y="4812287"/>
            <a:ext cx="3549715" cy="1177925"/>
          </a:xfrm>
          <a:prstGeom prst="roundRect">
            <a:avLst/>
          </a:prstGeom>
          <a:noFill/>
          <a:ln w="38100">
            <a:solidFill>
              <a:srgbClr val="003B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TextBox 28">
            <a:extLst>
              <a:ext uri="{FF2B5EF4-FFF2-40B4-BE49-F238E27FC236}">
                <a16:creationId xmlns:a16="http://schemas.microsoft.com/office/drawing/2014/main" id="{D8893639-2FF2-4036-8CAD-D06F5EBAAE02}"/>
              </a:ext>
            </a:extLst>
          </p:cNvPr>
          <p:cNvSpPr txBox="1"/>
          <p:nvPr/>
        </p:nvSpPr>
        <p:spPr>
          <a:xfrm>
            <a:off x="7374891" y="4924195"/>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32" name="TextBox 31">
            <a:extLst>
              <a:ext uri="{FF2B5EF4-FFF2-40B4-BE49-F238E27FC236}">
                <a16:creationId xmlns:a16="http://schemas.microsoft.com/office/drawing/2014/main" id="{90776593-0AD4-4909-BD26-079FE3D6A83E}"/>
              </a:ext>
            </a:extLst>
          </p:cNvPr>
          <p:cNvSpPr txBox="1"/>
          <p:nvPr/>
        </p:nvSpPr>
        <p:spPr>
          <a:xfrm>
            <a:off x="9309491" y="4923666"/>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S004</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$34.00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$24.95 / 21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$21.95 / 19 PV</a:t>
            </a:r>
          </a:p>
        </p:txBody>
      </p:sp>
    </p:spTree>
    <p:extLst>
      <p:ext uri="{BB962C8B-B14F-4D97-AF65-F5344CB8AC3E}">
        <p14:creationId xmlns:p14="http://schemas.microsoft.com/office/powerpoint/2010/main" val="24905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6CD3F27-FC60-4C11-A1A6-D185CC5A18BC}"/>
              </a:ext>
            </a:extLst>
          </p:cNvPr>
          <p:cNvPicPr>
            <a:picLocks noChangeAspect="1"/>
          </p:cNvPicPr>
          <p:nvPr/>
        </p:nvPicPr>
        <p:blipFill>
          <a:blip r:embed="rId3"/>
          <a:stretch>
            <a:fillRect/>
          </a:stretch>
        </p:blipFill>
        <p:spPr>
          <a:xfrm>
            <a:off x="428625" y="3624013"/>
            <a:ext cx="3719513" cy="2805698"/>
          </a:xfrm>
          <a:prstGeom prst="rect">
            <a:avLst/>
          </a:prstGeom>
        </p:spPr>
      </p:pic>
      <p:pic>
        <p:nvPicPr>
          <p:cNvPr id="21" name="Picture 20">
            <a:extLst>
              <a:ext uri="{FF2B5EF4-FFF2-40B4-BE49-F238E27FC236}">
                <a16:creationId xmlns:a16="http://schemas.microsoft.com/office/drawing/2014/main" id="{8EE625BC-56EA-40D7-86AA-5A4F254AD1FE}"/>
              </a:ext>
            </a:extLst>
          </p:cNvPr>
          <p:cNvPicPr>
            <a:picLocks noChangeAspect="1"/>
          </p:cNvPicPr>
          <p:nvPr/>
        </p:nvPicPr>
        <p:blipFill>
          <a:blip r:embed="rId4"/>
          <a:stretch>
            <a:fillRect/>
          </a:stretch>
        </p:blipFill>
        <p:spPr>
          <a:xfrm>
            <a:off x="550536" y="1606643"/>
            <a:ext cx="3475689" cy="2191759"/>
          </a:xfrm>
          <a:prstGeom prst="rect">
            <a:avLst/>
          </a:prstGeom>
        </p:spPr>
      </p:pic>
      <p:sp>
        <p:nvSpPr>
          <p:cNvPr id="9" name="Title 1">
            <a:extLst>
              <a:ext uri="{FF2B5EF4-FFF2-40B4-BE49-F238E27FC236}">
                <a16:creationId xmlns:a16="http://schemas.microsoft.com/office/drawing/2014/main" id="{96A8C6E8-6245-45B5-916B-F7807ABC2B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REBOOT+</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DIETARY SUGGESTIONS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07AC44DF-0197-4206-A711-BAC1EBA27D9E}"/>
              </a:ext>
            </a:extLst>
          </p:cNvPr>
          <p:cNvPicPr>
            <a:picLocks noChangeAspect="1"/>
          </p:cNvPicPr>
          <p:nvPr/>
        </p:nvPicPr>
        <p:blipFill>
          <a:blip r:embed="rId5"/>
          <a:stretch>
            <a:fillRect/>
          </a:stretch>
        </p:blipFill>
        <p:spPr>
          <a:xfrm>
            <a:off x="3977817" y="1829158"/>
            <a:ext cx="8071775" cy="4476226"/>
          </a:xfrm>
          <a:prstGeom prst="rect">
            <a:avLst/>
          </a:prstGeom>
        </p:spPr>
      </p:pic>
    </p:spTree>
    <p:extLst>
      <p:ext uri="{BB962C8B-B14F-4D97-AF65-F5344CB8AC3E}">
        <p14:creationId xmlns:p14="http://schemas.microsoft.com/office/powerpoint/2010/main" val="2390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2811D0-A95C-4F72-B966-D68ADAAA4C34}"/>
              </a:ext>
            </a:extLst>
          </p:cNvPr>
          <p:cNvPicPr>
            <a:picLocks noChangeAspect="1"/>
          </p:cNvPicPr>
          <p:nvPr/>
        </p:nvPicPr>
        <p:blipFill>
          <a:blip r:embed="rId4"/>
          <a:stretch>
            <a:fillRect/>
          </a:stretch>
        </p:blipFill>
        <p:spPr>
          <a:xfrm>
            <a:off x="9557053" y="4522172"/>
            <a:ext cx="1645920" cy="1645920"/>
          </a:xfrm>
          <a:prstGeom prst="rect">
            <a:avLst/>
          </a:prstGeom>
        </p:spPr>
      </p:pic>
      <p:pic>
        <p:nvPicPr>
          <p:cNvPr id="9" name="Picture 8">
            <a:extLst>
              <a:ext uri="{FF2B5EF4-FFF2-40B4-BE49-F238E27FC236}">
                <a16:creationId xmlns:a16="http://schemas.microsoft.com/office/drawing/2014/main" id="{93087EA1-DE6D-4643-AABF-626398CA6AF9}"/>
              </a:ext>
            </a:extLst>
          </p:cNvPr>
          <p:cNvPicPr>
            <a:picLocks noChangeAspect="1"/>
          </p:cNvPicPr>
          <p:nvPr/>
        </p:nvPicPr>
        <p:blipFill>
          <a:blip r:embed="rId5"/>
          <a:stretch>
            <a:fillRect/>
          </a:stretch>
        </p:blipFill>
        <p:spPr>
          <a:xfrm>
            <a:off x="2923542" y="4120473"/>
            <a:ext cx="1645920" cy="1645920"/>
          </a:xfrm>
          <a:prstGeom prst="rect">
            <a:avLst/>
          </a:prstGeom>
        </p:spPr>
      </p:pic>
      <p:pic>
        <p:nvPicPr>
          <p:cNvPr id="7" name="Picture 6">
            <a:extLst>
              <a:ext uri="{FF2B5EF4-FFF2-40B4-BE49-F238E27FC236}">
                <a16:creationId xmlns:a16="http://schemas.microsoft.com/office/drawing/2014/main" id="{FC6FC653-FCC8-418A-82DF-E677E3CAF064}"/>
              </a:ext>
            </a:extLst>
          </p:cNvPr>
          <p:cNvPicPr>
            <a:picLocks noChangeAspect="1"/>
          </p:cNvPicPr>
          <p:nvPr/>
        </p:nvPicPr>
        <p:blipFill>
          <a:blip r:embed="rId6"/>
          <a:stretch>
            <a:fillRect/>
          </a:stretch>
        </p:blipFill>
        <p:spPr>
          <a:xfrm>
            <a:off x="9444864" y="1125766"/>
            <a:ext cx="1645920" cy="1645920"/>
          </a:xfrm>
          <a:prstGeom prst="rect">
            <a:avLst/>
          </a:prstGeom>
        </p:spPr>
      </p:pic>
      <p:sp>
        <p:nvSpPr>
          <p:cNvPr id="18" name="Donut 23">
            <a:extLst>
              <a:ext uri="{FF2B5EF4-FFF2-40B4-BE49-F238E27FC236}">
                <a16:creationId xmlns:a16="http://schemas.microsoft.com/office/drawing/2014/main" id="{28BD71A4-87DE-4464-A9AA-06737ADCB10D}"/>
              </a:ext>
            </a:extLst>
          </p:cNvPr>
          <p:cNvSpPr/>
          <p:nvPr/>
        </p:nvSpPr>
        <p:spPr>
          <a:xfrm>
            <a:off x="5828167" y="2035389"/>
            <a:ext cx="3886200" cy="3572633"/>
          </a:xfrm>
          <a:prstGeom prst="donut">
            <a:avLst>
              <a:gd name="adj" fmla="val 4102"/>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350" dirty="0">
              <a:solidFill>
                <a:schemeClr val="tx1"/>
              </a:solidFill>
            </a:endParaRPr>
          </a:p>
        </p:txBody>
      </p:sp>
      <p:pic>
        <p:nvPicPr>
          <p:cNvPr id="20" name="Picture 2" descr="decorative: liver">
            <a:extLst>
              <a:ext uri="{FF2B5EF4-FFF2-40B4-BE49-F238E27FC236}">
                <a16:creationId xmlns:a16="http://schemas.microsoft.com/office/drawing/2014/main" id="{ED02D5DC-D139-4D49-96AB-691935BFA4B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378183" y="3035488"/>
            <a:ext cx="848108" cy="746051"/>
          </a:xfrm>
          <a:prstGeom prst="rect">
            <a:avLst/>
          </a:prstGeom>
          <a:noFill/>
          <a:extLst>
            <a:ext uri="{909E8E84-426E-40DD-AFC4-6F175D3DCCD1}">
              <a14:hiddenFill xmlns:a14="http://schemas.microsoft.com/office/drawing/2010/main">
                <a:solidFill>
                  <a:srgbClr val="FFFFFF"/>
                </a:solidFill>
              </a14:hiddenFill>
            </a:ext>
          </a:extLst>
        </p:spPr>
      </p:pic>
      <p:sp>
        <p:nvSpPr>
          <p:cNvPr id="23" name="Right Arrow 26">
            <a:extLst>
              <a:ext uri="{FF2B5EF4-FFF2-40B4-BE49-F238E27FC236}">
                <a16:creationId xmlns:a16="http://schemas.microsoft.com/office/drawing/2014/main" id="{F51F6F2E-BE27-4EF3-A5C0-C4786366BEF6}"/>
              </a:ext>
            </a:extLst>
          </p:cNvPr>
          <p:cNvSpPr/>
          <p:nvPr/>
        </p:nvSpPr>
        <p:spPr>
          <a:xfrm>
            <a:off x="6742568" y="3264140"/>
            <a:ext cx="628649" cy="306324"/>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350" dirty="0"/>
          </a:p>
        </p:txBody>
      </p:sp>
      <p:sp>
        <p:nvSpPr>
          <p:cNvPr id="24" name="Right Arrow 28">
            <a:extLst>
              <a:ext uri="{FF2B5EF4-FFF2-40B4-BE49-F238E27FC236}">
                <a16:creationId xmlns:a16="http://schemas.microsoft.com/office/drawing/2014/main" id="{13E5D7B0-D0DF-4E2D-BC63-A4BB26F6414E}"/>
              </a:ext>
            </a:extLst>
          </p:cNvPr>
          <p:cNvSpPr/>
          <p:nvPr/>
        </p:nvSpPr>
        <p:spPr>
          <a:xfrm rot="10800000">
            <a:off x="8162635" y="3262317"/>
            <a:ext cx="628649" cy="306324"/>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350" dirty="0"/>
          </a:p>
        </p:txBody>
      </p:sp>
      <p:sp>
        <p:nvSpPr>
          <p:cNvPr id="25" name="Right Arrow 29">
            <a:extLst>
              <a:ext uri="{FF2B5EF4-FFF2-40B4-BE49-F238E27FC236}">
                <a16:creationId xmlns:a16="http://schemas.microsoft.com/office/drawing/2014/main" id="{D9A1C0EC-F406-44C7-A359-3460695C282B}"/>
              </a:ext>
            </a:extLst>
          </p:cNvPr>
          <p:cNvSpPr/>
          <p:nvPr/>
        </p:nvSpPr>
        <p:spPr>
          <a:xfrm rot="16200000">
            <a:off x="7415284" y="4013026"/>
            <a:ext cx="711967" cy="306324"/>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350" dirty="0"/>
          </a:p>
        </p:txBody>
      </p:sp>
      <p:sp>
        <p:nvSpPr>
          <p:cNvPr id="26" name="Rectangle 3">
            <a:extLst>
              <a:ext uri="{FF2B5EF4-FFF2-40B4-BE49-F238E27FC236}">
                <a16:creationId xmlns:a16="http://schemas.microsoft.com/office/drawing/2014/main" id="{718A90D5-56FA-4D09-B440-4FF4D36C3F23}"/>
              </a:ext>
            </a:extLst>
          </p:cNvPr>
          <p:cNvSpPr>
            <a:spLocks noChangeArrowheads="1"/>
          </p:cNvSpPr>
          <p:nvPr/>
        </p:nvSpPr>
        <p:spPr bwMode="auto">
          <a:xfrm>
            <a:off x="7001917" y="2302397"/>
            <a:ext cx="1543660"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1200" dirty="0">
                <a:cs typeface="Arial" pitchFamily="34" charset="0"/>
              </a:rPr>
              <a:t>Anti-inflammatory</a:t>
            </a:r>
          </a:p>
          <a:p>
            <a:pPr algn="ctr" defTabSz="685800" fontAlgn="base">
              <a:spcBef>
                <a:spcPct val="0"/>
              </a:spcBef>
              <a:spcAft>
                <a:spcPct val="0"/>
              </a:spcAft>
            </a:pPr>
            <a:r>
              <a:rPr lang="en-US" sz="1200" dirty="0">
                <a:cs typeface="Arial" pitchFamily="34" charset="0"/>
              </a:rPr>
              <a:t>Antioxidant</a:t>
            </a:r>
          </a:p>
          <a:p>
            <a:pPr algn="ctr" defTabSz="685800" fontAlgn="base">
              <a:spcBef>
                <a:spcPct val="0"/>
              </a:spcBef>
              <a:spcAft>
                <a:spcPct val="0"/>
              </a:spcAft>
            </a:pPr>
            <a:r>
              <a:rPr lang="en-US" sz="1200" dirty="0">
                <a:cs typeface="Arial" pitchFamily="34" charset="0"/>
              </a:rPr>
              <a:t>Hepatoprotective</a:t>
            </a:r>
          </a:p>
        </p:txBody>
      </p:sp>
      <p:grpSp>
        <p:nvGrpSpPr>
          <p:cNvPr id="27" name="Group 26">
            <a:extLst>
              <a:ext uri="{FF2B5EF4-FFF2-40B4-BE49-F238E27FC236}">
                <a16:creationId xmlns:a16="http://schemas.microsoft.com/office/drawing/2014/main" id="{1398C619-545A-4256-8353-CD28B3139EFF}"/>
              </a:ext>
            </a:extLst>
          </p:cNvPr>
          <p:cNvGrpSpPr/>
          <p:nvPr/>
        </p:nvGrpSpPr>
        <p:grpSpPr>
          <a:xfrm>
            <a:off x="6725165" y="4324674"/>
            <a:ext cx="2610378" cy="1283348"/>
            <a:chOff x="185960" y="4003869"/>
            <a:chExt cx="3480503" cy="1711131"/>
          </a:xfrm>
        </p:grpSpPr>
        <p:sp>
          <p:nvSpPr>
            <p:cNvPr id="28" name="Rounded Rectangle 7">
              <a:extLst>
                <a:ext uri="{FF2B5EF4-FFF2-40B4-BE49-F238E27FC236}">
                  <a16:creationId xmlns:a16="http://schemas.microsoft.com/office/drawing/2014/main" id="{F32201E1-B0A8-4098-AFE9-AE9D51DC8C63}"/>
                </a:ext>
              </a:extLst>
            </p:cNvPr>
            <p:cNvSpPr/>
            <p:nvPr/>
          </p:nvSpPr>
          <p:spPr>
            <a:xfrm>
              <a:off x="185960" y="4003869"/>
              <a:ext cx="3480503" cy="171113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dirty="0"/>
            </a:p>
          </p:txBody>
        </p:sp>
        <p:sp>
          <p:nvSpPr>
            <p:cNvPr id="29" name="Rectangle 28">
              <a:extLst>
                <a:ext uri="{FF2B5EF4-FFF2-40B4-BE49-F238E27FC236}">
                  <a16:creationId xmlns:a16="http://schemas.microsoft.com/office/drawing/2014/main" id="{C22DA3C0-BBDB-47F8-84D7-7756025C3256}"/>
                </a:ext>
              </a:extLst>
            </p:cNvPr>
            <p:cNvSpPr/>
            <p:nvPr/>
          </p:nvSpPr>
          <p:spPr>
            <a:xfrm>
              <a:off x="271729" y="4406324"/>
              <a:ext cx="2488691" cy="1200328"/>
            </a:xfrm>
            <a:prstGeom prst="rect">
              <a:avLst/>
            </a:prstGeom>
          </p:spPr>
          <p:txBody>
            <a:bodyPr wrap="square">
              <a:spAutoFit/>
            </a:bodyPr>
            <a:lstStyle/>
            <a:p>
              <a:r>
                <a:rPr lang="en-US" sz="1050" i="1" dirty="0">
                  <a:solidFill>
                    <a:sysClr val="windowText" lastClr="000000"/>
                  </a:solidFill>
                </a:rPr>
                <a:t>Astragalus </a:t>
              </a:r>
              <a:endParaRPr lang="en-US" sz="1050" dirty="0">
                <a:solidFill>
                  <a:sysClr val="windowText" lastClr="000000"/>
                </a:solidFill>
              </a:endParaRPr>
            </a:p>
            <a:p>
              <a:r>
                <a:rPr lang="en-US" sz="1050" dirty="0">
                  <a:solidFill>
                    <a:sysClr val="windowText" lastClr="000000"/>
                  </a:solidFill>
                </a:rPr>
                <a:t>Saponins &amp; Polysacharin</a:t>
              </a:r>
            </a:p>
            <a:p>
              <a:endParaRPr lang="en-US" sz="1050" dirty="0">
                <a:solidFill>
                  <a:sysClr val="windowText" lastClr="000000"/>
                </a:solidFill>
              </a:endParaRPr>
            </a:p>
            <a:p>
              <a:r>
                <a:rPr lang="en-US" sz="1050" dirty="0">
                  <a:solidFill>
                    <a:sysClr val="windowText" lastClr="000000"/>
                  </a:solidFill>
                </a:rPr>
                <a:t>Increase tissue SOD and GSH</a:t>
              </a:r>
            </a:p>
            <a:p>
              <a:r>
                <a:rPr lang="en-US" sz="1050" dirty="0">
                  <a:solidFill>
                    <a:sysClr val="windowText" lastClr="000000"/>
                  </a:solidFill>
                </a:rPr>
                <a:t>Free radical scavenging </a:t>
              </a:r>
            </a:p>
          </p:txBody>
        </p:sp>
        <p:graphicFrame>
          <p:nvGraphicFramePr>
            <p:cNvPr id="30" name="Object 29">
              <a:extLst>
                <a:ext uri="{FF2B5EF4-FFF2-40B4-BE49-F238E27FC236}">
                  <a16:creationId xmlns:a16="http://schemas.microsoft.com/office/drawing/2014/main" id="{1BB43E94-2A2B-43BF-938B-F1BDEE4CE961}"/>
                </a:ext>
              </a:extLst>
            </p:cNvPr>
            <p:cNvGraphicFramePr>
              <a:graphicFrameLocks noChangeAspect="1"/>
            </p:cNvGraphicFramePr>
            <p:nvPr>
              <p:extLst/>
            </p:nvPr>
          </p:nvGraphicFramePr>
          <p:xfrm>
            <a:off x="2080326" y="4120741"/>
            <a:ext cx="1368436" cy="1158668"/>
          </p:xfrm>
          <a:graphic>
            <a:graphicData uri="http://schemas.openxmlformats.org/presentationml/2006/ole">
              <mc:AlternateContent xmlns:mc="http://schemas.openxmlformats.org/markup-compatibility/2006">
                <mc:Choice xmlns:v="urn:schemas-microsoft-com:vml" Requires="v">
                  <p:oleObj spid="_x0000_s8202" r:id="rId8" imgW="3524400" imgH="3295800" progId="">
                    <p:embed/>
                  </p:oleObj>
                </mc:Choice>
                <mc:Fallback>
                  <p:oleObj r:id="rId8" imgW="3524400" imgH="3295800" progId="">
                    <p:embed/>
                    <p:pic>
                      <p:nvPicPr>
                        <p:cNvPr id="30" name="Object 29">
                          <a:extLst>
                            <a:ext uri="{FF2B5EF4-FFF2-40B4-BE49-F238E27FC236}">
                              <a16:creationId xmlns:a16="http://schemas.microsoft.com/office/drawing/2014/main" id="{1BB43E94-2A2B-43BF-938B-F1BDEE4CE961}"/>
                            </a:ext>
                          </a:extLst>
                        </p:cNvPr>
                        <p:cNvPicPr/>
                        <p:nvPr/>
                      </p:nvPicPr>
                      <p:blipFill>
                        <a:blip r:embed="rId9"/>
                        <a:stretch>
                          <a:fillRect/>
                        </a:stretch>
                      </p:blipFill>
                      <p:spPr>
                        <a:xfrm>
                          <a:off x="2080326" y="4120741"/>
                          <a:ext cx="1368436" cy="1158668"/>
                        </a:xfrm>
                        <a:prstGeom prst="rect">
                          <a:avLst/>
                        </a:prstGeom>
                      </p:spPr>
                    </p:pic>
                  </p:oleObj>
                </mc:Fallback>
              </mc:AlternateContent>
            </a:graphicData>
          </a:graphic>
        </p:graphicFrame>
      </p:grpSp>
      <p:grpSp>
        <p:nvGrpSpPr>
          <p:cNvPr id="31" name="Group 30">
            <a:extLst>
              <a:ext uri="{FF2B5EF4-FFF2-40B4-BE49-F238E27FC236}">
                <a16:creationId xmlns:a16="http://schemas.microsoft.com/office/drawing/2014/main" id="{B64C2EFC-FA79-48E1-BAB5-37BAF801332B}"/>
              </a:ext>
            </a:extLst>
          </p:cNvPr>
          <p:cNvGrpSpPr/>
          <p:nvPr/>
        </p:nvGrpSpPr>
        <p:grpSpPr>
          <a:xfrm>
            <a:off x="4547653" y="2813223"/>
            <a:ext cx="2356404" cy="1458006"/>
            <a:chOff x="81402" y="3491695"/>
            <a:chExt cx="3141871" cy="1944009"/>
          </a:xfrm>
        </p:grpSpPr>
        <p:sp>
          <p:nvSpPr>
            <p:cNvPr id="32" name="Rounded Rectangle 9">
              <a:extLst>
                <a:ext uri="{FF2B5EF4-FFF2-40B4-BE49-F238E27FC236}">
                  <a16:creationId xmlns:a16="http://schemas.microsoft.com/office/drawing/2014/main" id="{960386B3-5083-474D-A8E0-5CBB3511C259}"/>
                </a:ext>
              </a:extLst>
            </p:cNvPr>
            <p:cNvSpPr/>
            <p:nvPr/>
          </p:nvSpPr>
          <p:spPr>
            <a:xfrm>
              <a:off x="81402" y="3491695"/>
              <a:ext cx="3141871" cy="194400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dirty="0"/>
            </a:p>
          </p:txBody>
        </p:sp>
        <p:sp>
          <p:nvSpPr>
            <p:cNvPr id="33" name="Rectangle 32">
              <a:extLst>
                <a:ext uri="{FF2B5EF4-FFF2-40B4-BE49-F238E27FC236}">
                  <a16:creationId xmlns:a16="http://schemas.microsoft.com/office/drawing/2014/main" id="{691C4AC8-0085-4508-8E24-AA8DB40EF330}"/>
                </a:ext>
              </a:extLst>
            </p:cNvPr>
            <p:cNvSpPr/>
            <p:nvPr/>
          </p:nvSpPr>
          <p:spPr>
            <a:xfrm>
              <a:off x="118907" y="3519710"/>
              <a:ext cx="2282063" cy="1631216"/>
            </a:xfrm>
            <a:prstGeom prst="rect">
              <a:avLst/>
            </a:prstGeom>
          </p:spPr>
          <p:txBody>
            <a:bodyPr wrap="square">
              <a:spAutoFit/>
            </a:bodyPr>
            <a:lstStyle/>
            <a:p>
              <a:r>
                <a:rPr lang="en-US" sz="1050" i="1" dirty="0"/>
                <a:t>Poria</a:t>
              </a:r>
            </a:p>
            <a:p>
              <a:r>
                <a:rPr lang="en-US" sz="1050" dirty="0"/>
                <a:t>lanostane triterpene acids</a:t>
              </a:r>
            </a:p>
            <a:p>
              <a:r>
                <a:rPr lang="en-US" sz="1050" dirty="0"/>
                <a:t>Panchyman (</a:t>
              </a:r>
              <a:r>
                <a:rPr lang="el-GR" sz="1050" dirty="0"/>
                <a:t>1,3-β-</a:t>
              </a:r>
              <a:r>
                <a:rPr lang="en-US" sz="1050" dirty="0"/>
                <a:t>D-glucan)</a:t>
              </a:r>
            </a:p>
            <a:p>
              <a:endParaRPr lang="en-US" sz="1050" dirty="0"/>
            </a:p>
            <a:p>
              <a:r>
                <a:rPr lang="en-US" sz="1050" dirty="0"/>
                <a:t>Inhibition of iNOS &amp; TNF-α production </a:t>
              </a:r>
            </a:p>
          </p:txBody>
        </p:sp>
        <p:graphicFrame>
          <p:nvGraphicFramePr>
            <p:cNvPr id="34" name="Object 33">
              <a:extLst>
                <a:ext uri="{FF2B5EF4-FFF2-40B4-BE49-F238E27FC236}">
                  <a16:creationId xmlns:a16="http://schemas.microsoft.com/office/drawing/2014/main" id="{465F48F1-CD87-4406-BCE6-451B2562D6DE}"/>
                </a:ext>
              </a:extLst>
            </p:cNvPr>
            <p:cNvGraphicFramePr>
              <a:graphicFrameLocks noChangeAspect="1"/>
            </p:cNvGraphicFramePr>
            <p:nvPr>
              <p:extLst/>
            </p:nvPr>
          </p:nvGraphicFramePr>
          <p:xfrm>
            <a:off x="1612809" y="4360073"/>
            <a:ext cx="1576323" cy="916466"/>
          </p:xfrm>
          <a:graphic>
            <a:graphicData uri="http://schemas.openxmlformats.org/presentationml/2006/ole">
              <mc:AlternateContent xmlns:mc="http://schemas.openxmlformats.org/markup-compatibility/2006">
                <mc:Choice xmlns:v="urn:schemas-microsoft-com:vml" Requires="v">
                  <p:oleObj spid="_x0000_s8203" r:id="rId10" imgW="3276720" imgH="1905120" progId="">
                    <p:embed/>
                  </p:oleObj>
                </mc:Choice>
                <mc:Fallback>
                  <p:oleObj r:id="rId10" imgW="3276720" imgH="1905120" progId="">
                    <p:embed/>
                    <p:pic>
                      <p:nvPicPr>
                        <p:cNvPr id="34" name="Object 33">
                          <a:extLst>
                            <a:ext uri="{FF2B5EF4-FFF2-40B4-BE49-F238E27FC236}">
                              <a16:creationId xmlns:a16="http://schemas.microsoft.com/office/drawing/2014/main" id="{465F48F1-CD87-4406-BCE6-451B2562D6DE}"/>
                            </a:ext>
                          </a:extLst>
                        </p:cNvPr>
                        <p:cNvPicPr/>
                        <p:nvPr/>
                      </p:nvPicPr>
                      <p:blipFill>
                        <a:blip r:embed="rId11"/>
                        <a:stretch>
                          <a:fillRect/>
                        </a:stretch>
                      </p:blipFill>
                      <p:spPr>
                        <a:xfrm>
                          <a:off x="1612809" y="4360073"/>
                          <a:ext cx="1576323" cy="916466"/>
                        </a:xfrm>
                        <a:prstGeom prst="rect">
                          <a:avLst/>
                        </a:prstGeom>
                      </p:spPr>
                    </p:pic>
                  </p:oleObj>
                </mc:Fallback>
              </mc:AlternateContent>
            </a:graphicData>
          </a:graphic>
        </p:graphicFrame>
      </p:grpSp>
      <p:sp>
        <p:nvSpPr>
          <p:cNvPr id="35" name="Rounded Rectangle 11">
            <a:extLst>
              <a:ext uri="{FF2B5EF4-FFF2-40B4-BE49-F238E27FC236}">
                <a16:creationId xmlns:a16="http://schemas.microsoft.com/office/drawing/2014/main" id="{E841FA22-5C82-4111-8F7A-E9D87CAE421B}"/>
              </a:ext>
            </a:extLst>
          </p:cNvPr>
          <p:cNvSpPr/>
          <p:nvPr/>
        </p:nvSpPr>
        <p:spPr>
          <a:xfrm>
            <a:off x="8669045" y="2846602"/>
            <a:ext cx="2330796" cy="1141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350" dirty="0"/>
          </a:p>
        </p:txBody>
      </p:sp>
      <p:sp>
        <p:nvSpPr>
          <p:cNvPr id="36" name="Rectangle 35">
            <a:extLst>
              <a:ext uri="{FF2B5EF4-FFF2-40B4-BE49-F238E27FC236}">
                <a16:creationId xmlns:a16="http://schemas.microsoft.com/office/drawing/2014/main" id="{E15D0CE2-5BEB-494E-8F41-51CE17E40BB8}"/>
              </a:ext>
            </a:extLst>
          </p:cNvPr>
          <p:cNvSpPr/>
          <p:nvPr/>
        </p:nvSpPr>
        <p:spPr>
          <a:xfrm>
            <a:off x="9444864" y="2997503"/>
            <a:ext cx="1457117" cy="900246"/>
          </a:xfrm>
          <a:prstGeom prst="rect">
            <a:avLst/>
          </a:prstGeom>
        </p:spPr>
        <p:txBody>
          <a:bodyPr wrap="square">
            <a:spAutoFit/>
          </a:bodyPr>
          <a:lstStyle/>
          <a:p>
            <a:pPr algn="r"/>
            <a:r>
              <a:rPr lang="en-US" sz="1050" i="1" dirty="0">
                <a:solidFill>
                  <a:sysClr val="windowText" lastClr="000000"/>
                </a:solidFill>
              </a:rPr>
              <a:t>Myristica </a:t>
            </a:r>
          </a:p>
          <a:p>
            <a:pPr algn="r"/>
            <a:r>
              <a:rPr lang="en-US" sz="1050" dirty="0">
                <a:solidFill>
                  <a:sysClr val="windowText" lastClr="000000"/>
                </a:solidFill>
              </a:rPr>
              <a:t>Phenylpropanoids</a:t>
            </a:r>
          </a:p>
          <a:p>
            <a:pPr algn="r"/>
            <a:endParaRPr lang="en-US" sz="1050" dirty="0">
              <a:solidFill>
                <a:sysClr val="windowText" lastClr="000000"/>
              </a:solidFill>
            </a:endParaRPr>
          </a:p>
          <a:p>
            <a:pPr algn="r"/>
            <a:r>
              <a:rPr lang="en-US" sz="1050" dirty="0">
                <a:solidFill>
                  <a:sysClr val="windowText" lastClr="000000"/>
                </a:solidFill>
              </a:rPr>
              <a:t>Induction of glutathion </a:t>
            </a:r>
          </a:p>
          <a:p>
            <a:pPr algn="r"/>
            <a:r>
              <a:rPr lang="en-US" sz="1050" dirty="0">
                <a:solidFill>
                  <a:sysClr val="windowText" lastClr="000000"/>
                </a:solidFill>
              </a:rPr>
              <a:t>S-transferase  </a:t>
            </a:r>
          </a:p>
        </p:txBody>
      </p:sp>
      <p:graphicFrame>
        <p:nvGraphicFramePr>
          <p:cNvPr id="37" name="Object 36">
            <a:extLst>
              <a:ext uri="{FF2B5EF4-FFF2-40B4-BE49-F238E27FC236}">
                <a16:creationId xmlns:a16="http://schemas.microsoft.com/office/drawing/2014/main" id="{4688D264-B8B0-4123-B0D5-8F2BC1424DA1}"/>
              </a:ext>
            </a:extLst>
          </p:cNvPr>
          <p:cNvGraphicFramePr>
            <a:graphicFrameLocks noChangeAspect="1"/>
          </p:cNvGraphicFramePr>
          <p:nvPr>
            <p:extLst/>
          </p:nvPr>
        </p:nvGraphicFramePr>
        <p:xfrm>
          <a:off x="8765282" y="2920095"/>
          <a:ext cx="761614" cy="913302"/>
        </p:xfrm>
        <a:graphic>
          <a:graphicData uri="http://schemas.openxmlformats.org/presentationml/2006/ole">
            <mc:AlternateContent xmlns:mc="http://schemas.openxmlformats.org/markup-compatibility/2006">
              <mc:Choice xmlns:v="urn:schemas-microsoft-com:vml" Requires="v">
                <p:oleObj spid="_x0000_s8204" r:id="rId12" imgW="1247760" imgH="1514520" progId="">
                  <p:embed/>
                </p:oleObj>
              </mc:Choice>
              <mc:Fallback>
                <p:oleObj r:id="rId12" imgW="1247760" imgH="1514520" progId="">
                  <p:embed/>
                  <p:pic>
                    <p:nvPicPr>
                      <p:cNvPr id="37" name="Object 36">
                        <a:extLst>
                          <a:ext uri="{FF2B5EF4-FFF2-40B4-BE49-F238E27FC236}">
                            <a16:creationId xmlns:a16="http://schemas.microsoft.com/office/drawing/2014/main" id="{4688D264-B8B0-4123-B0D5-8F2BC1424DA1}"/>
                          </a:ext>
                        </a:extLst>
                      </p:cNvPr>
                      <p:cNvPicPr/>
                      <p:nvPr/>
                    </p:nvPicPr>
                    <p:blipFill>
                      <a:blip r:embed="rId13"/>
                      <a:stretch>
                        <a:fillRect/>
                      </a:stretch>
                    </p:blipFill>
                    <p:spPr>
                      <a:xfrm>
                        <a:off x="8765282" y="2920095"/>
                        <a:ext cx="761614" cy="913302"/>
                      </a:xfrm>
                      <a:prstGeom prst="rect">
                        <a:avLst/>
                      </a:prstGeom>
                    </p:spPr>
                  </p:pic>
                </p:oleObj>
              </mc:Fallback>
            </mc:AlternateContent>
          </a:graphicData>
        </a:graphic>
      </p:graphicFrame>
      <p:sp>
        <p:nvSpPr>
          <p:cNvPr id="42" name="Title 1">
            <a:extLst>
              <a:ext uri="{FF2B5EF4-FFF2-40B4-BE49-F238E27FC236}">
                <a16:creationId xmlns:a16="http://schemas.microsoft.com/office/drawing/2014/main" id="{968ECB85-948E-4EEE-B882-7AF6A7176AE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REBOOT+</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46" name="Text Placeholder 2">
            <a:extLst>
              <a:ext uri="{FF2B5EF4-FFF2-40B4-BE49-F238E27FC236}">
                <a16:creationId xmlns:a16="http://schemas.microsoft.com/office/drawing/2014/main" id="{E12C0888-A919-4633-BC16-074CDD8254CD}"/>
              </a:ext>
            </a:extLst>
          </p:cNvPr>
          <p:cNvSpPr txBox="1">
            <a:spLocks/>
          </p:cNvSpPr>
          <p:nvPr/>
        </p:nvSpPr>
        <p:spPr>
          <a:xfrm>
            <a:off x="838199" y="2003425"/>
            <a:ext cx="3044687" cy="31735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Sebatin</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Synergistic Effects of Sebatin</a:t>
            </a:r>
            <a:r>
              <a:rPr lang="en-US" sz="2400"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p>
          <a:p>
            <a:endPar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47" name="TextBox 46">
            <a:extLst>
              <a:ext uri="{FF2B5EF4-FFF2-40B4-BE49-F238E27FC236}">
                <a16:creationId xmlns:a16="http://schemas.microsoft.com/office/drawing/2014/main" id="{02CC627D-2C52-4237-B095-8DAB5420EBB3}"/>
              </a:ext>
            </a:extLst>
          </p:cNvPr>
          <p:cNvSpPr txBox="1"/>
          <p:nvPr/>
        </p:nvSpPr>
        <p:spPr>
          <a:xfrm>
            <a:off x="2560320" y="2003425"/>
            <a:ext cx="352425" cy="584775"/>
          </a:xfrm>
          <a:prstGeom prst="rect">
            <a:avLst/>
          </a:prstGeom>
          <a:noFill/>
        </p:spPr>
        <p:txBody>
          <a:bodyPr wrap="square" rtlCol="0">
            <a:spAutoFit/>
          </a:bodyPr>
          <a:lstStyle/>
          <a:p>
            <a:r>
              <a:rPr lang="en-US" sz="16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endPar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endParaRPr lang="en-US" sz="1600" dirty="0"/>
          </a:p>
        </p:txBody>
      </p:sp>
      <p:sp>
        <p:nvSpPr>
          <p:cNvPr id="38" name="TextBox 37">
            <a:extLst>
              <a:ext uri="{FF2B5EF4-FFF2-40B4-BE49-F238E27FC236}">
                <a16:creationId xmlns:a16="http://schemas.microsoft.com/office/drawing/2014/main" id="{D3C1DCB5-6841-446C-9050-0F9291C28D7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95054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p:txBody>
          <a:bodyPr>
            <a:normAutofit/>
          </a:bodyPr>
          <a:lstStyle/>
          <a:p>
            <a:r>
              <a:rPr lang="en-US" sz="3600" b="1" dirty="0">
                <a:solidFill>
                  <a:srgbClr val="68478D"/>
                </a:solidFill>
                <a:latin typeface="Verdana" panose="020B0604030504040204" pitchFamily="34" charset="0"/>
                <a:ea typeface="Verdana" panose="020B0604030504040204" pitchFamily="34" charset="0"/>
                <a:cs typeface="Verdana" panose="020B0604030504040204" pitchFamily="34" charset="0"/>
              </a:rPr>
              <a:t>World’s First Award-Winning </a:t>
            </a:r>
            <a:br>
              <a:rPr lang="en-US" sz="3600" b="1" dirty="0">
                <a:solidFill>
                  <a:srgbClr val="68478D"/>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68478D"/>
                </a:solidFill>
                <a:latin typeface="Verdana" panose="020B0604030504040204" pitchFamily="34" charset="0"/>
                <a:ea typeface="Verdana" panose="020B0604030504040204" pitchFamily="34" charset="0"/>
                <a:cs typeface="Verdana" panose="020B0604030504040204" pitchFamily="34" charset="0"/>
              </a:rPr>
              <a:t>Gut-Brain Axis Nutrition System!</a:t>
            </a: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838200" y="1719172"/>
            <a:ext cx="10515600" cy="1348161"/>
          </a:xfrm>
        </p:spPr>
        <p:txBody>
          <a:bodyPr>
            <a:normAutofit/>
          </a:bodyPr>
          <a:lstStyle/>
          <a:p>
            <a:pPr marL="0" indent="0">
              <a:lnSpc>
                <a:spcPct val="100000"/>
              </a:lnSpc>
              <a:buNone/>
            </a:pPr>
            <a:r>
              <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rPr>
              <a:t>The NutrAward recognizes companies that are investing in rigorous and measurable scientific studies to prove the efficacy of their proprietary ingredients or technologies.</a:t>
            </a:r>
          </a:p>
        </p:txBody>
      </p:sp>
      <p:sp>
        <p:nvSpPr>
          <p:cNvPr id="7" name="Text Placeholder 2">
            <a:extLst>
              <a:ext uri="{FF2B5EF4-FFF2-40B4-BE49-F238E27FC236}">
                <a16:creationId xmlns:a16="http://schemas.microsoft.com/office/drawing/2014/main" id="{BE4868EB-9AC1-4357-8765-4BCDC9EDA548}"/>
              </a:ext>
            </a:extLst>
          </p:cNvPr>
          <p:cNvSpPr txBox="1">
            <a:spLocks/>
          </p:cNvSpPr>
          <p:nvPr/>
        </p:nvSpPr>
        <p:spPr>
          <a:xfrm>
            <a:off x="838200" y="2913321"/>
            <a:ext cx="4148470" cy="32677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rPr>
              <a:t>Submissions are judged on their merit in the following areas: </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Viable product</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Emerging category</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Creative product concept</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Distinct health application</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Unique packaging</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Matchless marketing</a:t>
            </a:r>
          </a:p>
          <a:p>
            <a:endPar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B0DED124-51C7-4364-8AA9-E6F3C7668F31}"/>
              </a:ext>
            </a:extLst>
          </p:cNvPr>
          <p:cNvPicPr>
            <a:picLocks noChangeAspect="1"/>
          </p:cNvPicPr>
          <p:nvPr/>
        </p:nvPicPr>
        <p:blipFill>
          <a:blip r:embed="rId3"/>
          <a:stretch>
            <a:fillRect/>
          </a:stretch>
        </p:blipFill>
        <p:spPr>
          <a:xfrm>
            <a:off x="4986670" y="2594344"/>
            <a:ext cx="6376461" cy="3586759"/>
          </a:xfrm>
          <a:prstGeom prst="rect">
            <a:avLst/>
          </a:prstGeom>
        </p:spPr>
      </p:pic>
      <p:pic>
        <p:nvPicPr>
          <p:cNvPr id="5" name="Picture 4">
            <a:extLst>
              <a:ext uri="{FF2B5EF4-FFF2-40B4-BE49-F238E27FC236}">
                <a16:creationId xmlns:a16="http://schemas.microsoft.com/office/drawing/2014/main" id="{85988809-B5FC-4EBB-9A4E-45027F7E540D}"/>
              </a:ext>
            </a:extLst>
          </p:cNvPr>
          <p:cNvPicPr>
            <a:picLocks noChangeAspect="1"/>
          </p:cNvPicPr>
          <p:nvPr/>
        </p:nvPicPr>
        <p:blipFill>
          <a:blip r:embed="rId4"/>
          <a:stretch>
            <a:fillRect/>
          </a:stretch>
        </p:blipFill>
        <p:spPr>
          <a:xfrm>
            <a:off x="9291687" y="0"/>
            <a:ext cx="2289884" cy="1918662"/>
          </a:xfrm>
          <a:prstGeom prst="rect">
            <a:avLst/>
          </a:prstGeom>
        </p:spPr>
      </p:pic>
    </p:spTree>
    <p:extLst>
      <p:ext uri="{BB962C8B-B14F-4D97-AF65-F5344CB8AC3E}">
        <p14:creationId xmlns:p14="http://schemas.microsoft.com/office/powerpoint/2010/main" val="384777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BDB81D-7AFA-48B6-B83D-689548A6AA06}"/>
              </a:ext>
            </a:extLst>
          </p:cNvPr>
          <p:cNvPicPr>
            <a:picLocks noChangeAspect="1"/>
          </p:cNvPicPr>
          <p:nvPr/>
        </p:nvPicPr>
        <p:blipFill>
          <a:blip r:embed="rId3"/>
          <a:stretch>
            <a:fillRect/>
          </a:stretch>
        </p:blipFill>
        <p:spPr>
          <a:xfrm>
            <a:off x="762000" y="2250378"/>
            <a:ext cx="10658039" cy="4076700"/>
          </a:xfrm>
          <a:prstGeom prst="rect">
            <a:avLst/>
          </a:prstGeom>
        </p:spPr>
      </p:pic>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a:xfrm>
            <a:off x="838200" y="365125"/>
            <a:ext cx="10515600" cy="1325563"/>
          </a:xfrm>
        </p:spPr>
        <p:txBody>
          <a:bodyPr>
            <a:normAutofit/>
          </a:bodyPr>
          <a:lstStyle/>
          <a:p>
            <a:r>
              <a:rPr lang="en-US" sz="4800" b="1" dirty="0">
                <a:solidFill>
                  <a:srgbClr val="3F2A56"/>
                </a:solidFill>
                <a:latin typeface="Verdana" panose="020B0604030504040204" pitchFamily="34" charset="0"/>
                <a:ea typeface="Verdana" panose="020B0604030504040204" pitchFamily="34" charset="0"/>
                <a:cs typeface="Verdana" panose="020B0604030504040204" pitchFamily="34" charset="0"/>
              </a:rPr>
              <a:t>				 CLINICAL STUDY</a:t>
            </a: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762000" y="1686258"/>
            <a:ext cx="10848975" cy="510095"/>
          </a:xfrm>
        </p:spPr>
        <p:txBody>
          <a:bodyPr>
            <a:normAutofit/>
          </a:bodyPr>
          <a:lstStyle/>
          <a:p>
            <a:pPr marL="0" indent="0">
              <a:lnSpc>
                <a:spcPct val="100000"/>
              </a:lnSpc>
              <a:buNone/>
            </a:pPr>
            <a:r>
              <a:rPr lang="en-US" sz="2300" b="1" dirty="0">
                <a:solidFill>
                  <a:srgbClr val="68478D"/>
                </a:solidFill>
                <a:latin typeface="Verdana" panose="020B0604030504040204" pitchFamily="34" charset="0"/>
                <a:ea typeface="Verdana" panose="020B0604030504040204" pitchFamily="34" charset="0"/>
                <a:cs typeface="Verdana" panose="020B0604030504040204" pitchFamily="34" charset="0"/>
              </a:rPr>
              <a:t>The Amare </a:t>
            </a:r>
            <a:r>
              <a:rPr lang="en-US" sz="2300" b="1" dirty="0" err="1">
                <a:solidFill>
                  <a:srgbClr val="68478D"/>
                </a:solidFill>
                <a:latin typeface="Verdana" panose="020B0604030504040204" pitchFamily="34" charset="0"/>
                <a:ea typeface="Verdana" panose="020B0604030504040204" pitchFamily="34" charset="0"/>
                <a:cs typeface="Verdana" panose="020B0604030504040204" pitchFamily="34" charset="0"/>
              </a:rPr>
              <a:t>FundaMentals</a:t>
            </a:r>
            <a:r>
              <a:rPr lang="en-US" sz="2300" b="1" dirty="0">
                <a:solidFill>
                  <a:srgbClr val="68478D"/>
                </a:solidFill>
                <a:latin typeface="Verdana" panose="020B0604030504040204" pitchFamily="34" charset="0"/>
                <a:ea typeface="Verdana" panose="020B0604030504040204" pitchFamily="34" charset="0"/>
                <a:cs typeface="Verdana" panose="020B0604030504040204" pitchFamily="34" charset="0"/>
              </a:rPr>
              <a:t> Pack™ has been clinically proven to:</a:t>
            </a:r>
          </a:p>
        </p:txBody>
      </p:sp>
      <p:pic>
        <p:nvPicPr>
          <p:cNvPr id="5" name="Picture 4">
            <a:extLst>
              <a:ext uri="{FF2B5EF4-FFF2-40B4-BE49-F238E27FC236}">
                <a16:creationId xmlns:a16="http://schemas.microsoft.com/office/drawing/2014/main" id="{E781C2DD-05B7-42A6-9D0E-EACD2EBD97EB}"/>
              </a:ext>
            </a:extLst>
          </p:cNvPr>
          <p:cNvPicPr>
            <a:picLocks noChangeAspect="1"/>
          </p:cNvPicPr>
          <p:nvPr/>
        </p:nvPicPr>
        <p:blipFill rotWithShape="1">
          <a:blip r:embed="rId4"/>
          <a:srcRect l="50000" t="45141" r="10784" b="30522"/>
          <a:stretch/>
        </p:blipFill>
        <p:spPr>
          <a:xfrm>
            <a:off x="504825" y="21718"/>
            <a:ext cx="4371975" cy="1668970"/>
          </a:xfrm>
          <a:prstGeom prst="rect">
            <a:avLst/>
          </a:prstGeom>
        </p:spPr>
      </p:pic>
    </p:spTree>
    <p:extLst>
      <p:ext uri="{BB962C8B-B14F-4D97-AF65-F5344CB8AC3E}">
        <p14:creationId xmlns:p14="http://schemas.microsoft.com/office/powerpoint/2010/main" val="377576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003C71"/>
                </a:solidFill>
                <a:latin typeface="Verdana" panose="020B0604030504040204" pitchFamily="34" charset="0"/>
                <a:ea typeface="Verdana" panose="020B0604030504040204" pitchFamily="34" charset="0"/>
                <a:cs typeface="Verdana" panose="020B0604030504040204" pitchFamily="34" charset="0"/>
              </a:rPr>
              <a:t>MW3™ Probiotic Proprietary Blend</a:t>
            </a:r>
            <a:endParaRPr lang="en-US" sz="3200" dirty="0">
              <a:solidFill>
                <a:srgbClr val="003C7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18">
            <a:extLst>
              <a:ext uri="{FF2B5EF4-FFF2-40B4-BE49-F238E27FC236}">
                <a16:creationId xmlns:a16="http://schemas.microsoft.com/office/drawing/2014/main" id="{F87E36BD-1445-4EC4-AA83-FE43FDF85F96}"/>
              </a:ext>
            </a:extLst>
          </p:cNvPr>
          <p:cNvSpPr>
            <a:spLocks noGrp="1"/>
          </p:cNvSpPr>
          <p:nvPr>
            <p:ph type="body" sz="quarter" idx="11"/>
          </p:nvPr>
        </p:nvSpPr>
        <p:spPr>
          <a:xfrm>
            <a:off x="2280744" y="1767070"/>
            <a:ext cx="9073055" cy="4140903"/>
          </a:xfrm>
        </p:spPr>
        <p:txBody>
          <a:bodyPr>
            <a:normAutofit/>
          </a:bodyPr>
          <a:lstStyle/>
          <a:p>
            <a:pPr marL="0" indent="0">
              <a:buNone/>
            </a:pPr>
            <a:r>
              <a:rPr lang="en-US" sz="2000" dirty="0"/>
              <a:t>Our blend contains unique and specific probiotic strains targeted to enhance overall mental wellness.* </a:t>
            </a:r>
            <a:endParaRPr lang="en-US" sz="2000" u="sng" dirty="0"/>
          </a:p>
          <a:p>
            <a:pPr marL="0" indent="0">
              <a:buNone/>
            </a:pPr>
            <a:r>
              <a:rPr lang="en-US" sz="2000" u="sng" dirty="0"/>
              <a:t>MW3 Probiotic Strains: </a:t>
            </a:r>
            <a:endParaRPr lang="en-US" sz="2000" dirty="0"/>
          </a:p>
          <a:p>
            <a:r>
              <a:rPr lang="en-US" sz="2000" b="1" i="1" dirty="0">
                <a:solidFill>
                  <a:srgbClr val="003C71"/>
                </a:solidFill>
              </a:rPr>
              <a:t>Lactobacillus rhamnosus R0011 </a:t>
            </a:r>
            <a:r>
              <a:rPr lang="en-US" sz="2000" i="1" dirty="0"/>
              <a:t>—</a:t>
            </a:r>
            <a:r>
              <a:rPr lang="en-US" sz="2000" dirty="0"/>
              <a:t> Reduces stress by lowering cortisol exposure and improves GABA neurotransmission* </a:t>
            </a:r>
          </a:p>
          <a:p>
            <a:pPr marL="0" indent="0">
              <a:buNone/>
            </a:pPr>
            <a:endParaRPr lang="en-US" sz="2000" dirty="0"/>
          </a:p>
          <a:p>
            <a:r>
              <a:rPr lang="en-US" sz="2000" b="1" i="1" dirty="0">
                <a:solidFill>
                  <a:srgbClr val="003C71"/>
                </a:solidFill>
              </a:rPr>
              <a:t>Bifidobacterium longum R0175</a:t>
            </a:r>
            <a:r>
              <a:rPr lang="en-US" sz="2000" b="1" i="1" dirty="0"/>
              <a:t> </a:t>
            </a:r>
            <a:r>
              <a:rPr lang="en-US" sz="2000" i="1" dirty="0"/>
              <a:t>—</a:t>
            </a:r>
            <a:r>
              <a:rPr lang="en-US" sz="2000" dirty="0"/>
              <a:t> Enhances calmness by decreasing anxiety indices and improves cognitive function* </a:t>
            </a:r>
          </a:p>
          <a:p>
            <a:pPr marL="0" indent="0">
              <a:buNone/>
            </a:pPr>
            <a:endParaRPr lang="en-US" sz="2000" dirty="0"/>
          </a:p>
          <a:p>
            <a:r>
              <a:rPr lang="en-US" sz="2000" b="1" i="1" dirty="0">
                <a:solidFill>
                  <a:srgbClr val="003C71"/>
                </a:solidFill>
              </a:rPr>
              <a:t>Lactobacillus helveticus R0052</a:t>
            </a:r>
            <a:r>
              <a:rPr lang="en-US" sz="2000" b="1" i="1" dirty="0"/>
              <a:t> </a:t>
            </a:r>
            <a:r>
              <a:rPr lang="en-US" sz="2000" i="1" dirty="0"/>
              <a:t>—</a:t>
            </a:r>
            <a:r>
              <a:rPr lang="en-US" sz="2000" dirty="0"/>
              <a:t> Improves mood by decreasing neuro-inflammation and increasing serotonin* </a:t>
            </a:r>
          </a:p>
        </p:txBody>
      </p:sp>
      <p:pic>
        <p:nvPicPr>
          <p:cNvPr id="23" name="Picture 22">
            <a:extLst>
              <a:ext uri="{FF2B5EF4-FFF2-40B4-BE49-F238E27FC236}">
                <a16:creationId xmlns:a16="http://schemas.microsoft.com/office/drawing/2014/main" id="{3D022100-D930-4590-9C58-E0617E8E5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44" y="1767070"/>
            <a:ext cx="1905000" cy="1905000"/>
          </a:xfrm>
          <a:prstGeom prst="rect">
            <a:avLst/>
          </a:prstGeom>
        </p:spPr>
      </p:pic>
    </p:spTree>
    <p:extLst>
      <p:ext uri="{BB962C8B-B14F-4D97-AF65-F5344CB8AC3E}">
        <p14:creationId xmlns:p14="http://schemas.microsoft.com/office/powerpoint/2010/main" val="421922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generated with very high confidence">
            <a:extLst>
              <a:ext uri="{FF2B5EF4-FFF2-40B4-BE49-F238E27FC236}">
                <a16:creationId xmlns:a16="http://schemas.microsoft.com/office/drawing/2014/main" id="{A5172C5C-FBBC-4872-8DEC-006FC7BC7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44" y="1769542"/>
            <a:ext cx="1905000" cy="1905000"/>
          </a:xfrm>
          <a:prstGeom prst="rect">
            <a:avLst/>
          </a:prstGeom>
        </p:spPr>
      </p:pic>
      <p:sp>
        <p:nvSpPr>
          <p:cNvPr id="2" name="Title 1"/>
          <p:cNvSpPr>
            <a:spLocks noGrp="1"/>
          </p:cNvSpPr>
          <p:nvPr>
            <p:ph type="title"/>
          </p:nvPr>
        </p:nvSpPr>
        <p:spPr/>
        <p:txBody>
          <a:bodyPr>
            <a:normAutofit/>
          </a:bodyPr>
          <a:lstStyle/>
          <a:p>
            <a:r>
              <a:rPr lang="en-US" sz="3600" b="1" dirty="0">
                <a:solidFill>
                  <a:srgbClr val="3F2A56"/>
                </a:solidFill>
                <a:latin typeface="Verdana" panose="020B0604030504040204" pitchFamily="34" charset="0"/>
                <a:ea typeface="Verdana" panose="020B0604030504040204" pitchFamily="34" charset="0"/>
                <a:cs typeface="Verdana" panose="020B0604030504040204" pitchFamily="34" charset="0"/>
              </a:rPr>
              <a:t>MW3™ Prebiotic Proprietary Blend</a:t>
            </a:r>
            <a:endParaRPr lang="en-US" sz="3200"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18">
            <a:extLst>
              <a:ext uri="{FF2B5EF4-FFF2-40B4-BE49-F238E27FC236}">
                <a16:creationId xmlns:a16="http://schemas.microsoft.com/office/drawing/2014/main" id="{F87E36BD-1445-4EC4-AA83-FE43FDF85F96}"/>
              </a:ext>
            </a:extLst>
          </p:cNvPr>
          <p:cNvSpPr>
            <a:spLocks noGrp="1"/>
          </p:cNvSpPr>
          <p:nvPr>
            <p:ph type="body" sz="quarter" idx="11"/>
          </p:nvPr>
        </p:nvSpPr>
        <p:spPr>
          <a:xfrm>
            <a:off x="2280744" y="1769542"/>
            <a:ext cx="9073055" cy="4627290"/>
          </a:xfrm>
        </p:spPr>
        <p:txBody>
          <a:bodyPr>
            <a:noAutofit/>
          </a:bodyPr>
          <a:lstStyle/>
          <a:p>
            <a:pPr marL="0" indent="0">
              <a:buNone/>
            </a:pPr>
            <a:r>
              <a:rPr lang="en-US" sz="2000" dirty="0"/>
              <a:t>Our MW3 Prebiotic Proprietary Blend provides optimal gut support by feeding the specific mental wellness probiotic strains found in our MW3 Probiotic Proprietary Blend.* </a:t>
            </a:r>
          </a:p>
          <a:p>
            <a:pPr marL="0" indent="0">
              <a:buNone/>
            </a:pPr>
            <a:r>
              <a:rPr lang="en-US" sz="2000" u="sng" dirty="0"/>
              <a:t>MW3 Prebiotic Fibers: </a:t>
            </a:r>
            <a:endParaRPr lang="en-US" dirty="0"/>
          </a:p>
          <a:p>
            <a:r>
              <a:rPr lang="en-US" sz="1800" b="1" dirty="0">
                <a:solidFill>
                  <a:srgbClr val="822D7E"/>
                </a:solidFill>
              </a:rPr>
              <a:t>IsoFiber™ </a:t>
            </a:r>
            <a:r>
              <a:rPr lang="en-US" sz="1800" dirty="0"/>
              <a:t>(Iso-Malto-Oligosaccharides) — Contains a combination of naturally occurring prebiotic plant fibers that are clinically shown to improve the growth of specific probiotic strains featured in Kids FundaMentals™ and now MentaBiotics™ Sugar Free! </a:t>
            </a:r>
          </a:p>
          <a:p>
            <a:r>
              <a:rPr lang="en-US" sz="1800" b="1" dirty="0">
                <a:solidFill>
                  <a:srgbClr val="822D7E"/>
                </a:solidFill>
              </a:rPr>
              <a:t>Bimuno</a:t>
            </a:r>
            <a:r>
              <a:rPr lang="en-US" sz="1800" b="1" baseline="30000" dirty="0">
                <a:solidFill>
                  <a:srgbClr val="822D7E"/>
                </a:solidFill>
              </a:rPr>
              <a:t>®</a:t>
            </a:r>
            <a:r>
              <a:rPr lang="en-US" sz="1800" b="1" dirty="0">
                <a:solidFill>
                  <a:srgbClr val="822D7E"/>
                </a:solidFill>
              </a:rPr>
              <a:t> </a:t>
            </a:r>
            <a:r>
              <a:rPr lang="en-US" sz="1800" dirty="0"/>
              <a:t>(Galacto-Oligo-Saccharides) — Resets and increases friendly gut bacteria, maintains immune health, controls inflammation in the body and supports microbiome balance. Is highly effective and a natural way of increasing preferred bacteria in the gut. Plays an important role in feeding Bifidobacteria probiotic strains.* </a:t>
            </a:r>
            <a:endParaRPr lang="en-US" dirty="0"/>
          </a:p>
          <a:p>
            <a:r>
              <a:rPr lang="en-US" sz="1800" b="1" dirty="0">
                <a:solidFill>
                  <a:srgbClr val="822D7E"/>
                </a:solidFill>
              </a:rPr>
              <a:t>SunFiber</a:t>
            </a:r>
            <a:r>
              <a:rPr lang="en-US" sz="1800" b="1" baseline="30000" dirty="0">
                <a:solidFill>
                  <a:srgbClr val="822D7E"/>
                </a:solidFill>
              </a:rPr>
              <a:t>®</a:t>
            </a:r>
            <a:r>
              <a:rPr lang="en-US" sz="1800" b="1" dirty="0">
                <a:solidFill>
                  <a:srgbClr val="822D7E"/>
                </a:solidFill>
              </a:rPr>
              <a:t> </a:t>
            </a:r>
            <a:r>
              <a:rPr lang="en-US" sz="1800" dirty="0"/>
              <a:t>(Galactomannan Fiber) — Helps improve the growth and vitality of beneficial bacteria, including Bifidobacteria and Lactobacillus.* </a:t>
            </a:r>
          </a:p>
        </p:txBody>
      </p:sp>
    </p:spTree>
    <p:extLst>
      <p:ext uri="{BB962C8B-B14F-4D97-AF65-F5344CB8AC3E}">
        <p14:creationId xmlns:p14="http://schemas.microsoft.com/office/powerpoint/2010/main" val="283344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4" name="Picture 3" descr="A screenshot of a cell phone&#10;&#10;Description generated with high confidence">
            <a:extLst>
              <a:ext uri="{FF2B5EF4-FFF2-40B4-BE49-F238E27FC236}">
                <a16:creationId xmlns:a16="http://schemas.microsoft.com/office/drawing/2014/main" id="{E5B9B2E3-861A-4EF6-8593-2A945F2EB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62" y="1843485"/>
            <a:ext cx="10658475" cy="4400550"/>
          </a:xfrm>
          <a:prstGeom prst="rect">
            <a:avLst/>
          </a:prstGeom>
        </p:spPr>
      </p:pic>
      <p:sp>
        <p:nvSpPr>
          <p:cNvPr id="14" name="Title 1">
            <a:extLst>
              <a:ext uri="{FF2B5EF4-FFF2-40B4-BE49-F238E27FC236}">
                <a16:creationId xmlns:a16="http://schemas.microsoft.com/office/drawing/2014/main" id="{174A3A29-5B32-4EBE-9367-5B50793C248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sz="3200" b="1" dirty="0">
                <a:solidFill>
                  <a:srgbClr val="3F2A56"/>
                </a:solidFill>
                <a:latin typeface="Verdana" panose="020B0604030504040204" pitchFamily="34" charset="0"/>
                <a:ea typeface="Verdana" panose="020B0604030504040204" pitchFamily="34" charset="0"/>
                <a:cs typeface="Verdana" panose="020B0604030504040204" pitchFamily="34" charset="0"/>
              </a:rPr>
              <a:t>MW3</a:t>
            </a:r>
            <a:r>
              <a:rPr lang="en-US" sz="3200" b="1" dirty="0">
                <a:solidFill>
                  <a:srgbClr val="402B56"/>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rgbClr val="3F2A56"/>
                </a:solidFill>
                <a:latin typeface="Verdana" panose="020B0604030504040204" pitchFamily="34" charset="0"/>
                <a:ea typeface="Verdana" panose="020B0604030504040204" pitchFamily="34" charset="0"/>
                <a:cs typeface="Verdana" panose="020B0604030504040204" pitchFamily="34" charset="0"/>
              </a:rPr>
              <a:t> Prebiotic/Probiotic Proprietary Blend</a:t>
            </a:r>
            <a:endParaRPr lang="en-US" sz="36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8284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B4CD6AF-19E7-4278-966B-AA09FFA22D6D}"/>
              </a:ext>
            </a:extLst>
          </p:cNvPr>
          <p:cNvSpPr/>
          <p:nvPr/>
        </p:nvSpPr>
        <p:spPr>
          <a:xfrm>
            <a:off x="4160144" y="4130932"/>
            <a:ext cx="3954468" cy="1938992"/>
          </a:xfrm>
          <a:prstGeom prst="rect">
            <a:avLst/>
          </a:prstGeom>
        </p:spPr>
        <p:txBody>
          <a:bodyPr wrap="square">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Combines 50+ vitamins, minerals, amino acids, and phytonutrients to deliver micronutrient nutrition for a well-balanced body and mind*</a:t>
            </a:r>
          </a:p>
        </p:txBody>
      </p:sp>
      <p:sp>
        <p:nvSpPr>
          <p:cNvPr id="29" name="Rectangle 28">
            <a:extLst>
              <a:ext uri="{FF2B5EF4-FFF2-40B4-BE49-F238E27FC236}">
                <a16:creationId xmlns:a16="http://schemas.microsoft.com/office/drawing/2014/main" id="{68088B80-1622-4480-9384-76F7AC27BE27}"/>
              </a:ext>
            </a:extLst>
          </p:cNvPr>
          <p:cNvSpPr/>
          <p:nvPr/>
        </p:nvSpPr>
        <p:spPr>
          <a:xfrm>
            <a:off x="8201040" y="4137803"/>
            <a:ext cx="3448034" cy="1631216"/>
          </a:xfrm>
          <a:prstGeom prst="rect">
            <a:avLst/>
          </a:prstGeom>
        </p:spPr>
        <p:txBody>
          <a:bodyPr wrap="square">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Contains our Amare GBX+ Proprietary Blend that enhances optimal functionality of the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gut-brain axis*</a:t>
            </a:r>
          </a:p>
        </p:txBody>
      </p:sp>
      <p:sp>
        <p:nvSpPr>
          <p:cNvPr id="16" name="Rectangle 15">
            <a:extLst>
              <a:ext uri="{FF2B5EF4-FFF2-40B4-BE49-F238E27FC236}">
                <a16:creationId xmlns:a16="http://schemas.microsoft.com/office/drawing/2014/main" id="{489C34F8-616C-4D5A-97ED-FA0588AC4A58}"/>
              </a:ext>
            </a:extLst>
          </p:cNvPr>
          <p:cNvSpPr/>
          <p:nvPr/>
        </p:nvSpPr>
        <p:spPr>
          <a:xfrm>
            <a:off x="651039" y="4130932"/>
            <a:ext cx="3422677" cy="1938992"/>
          </a:xfrm>
          <a:prstGeom prst="rect">
            <a:avLst/>
          </a:prstGeom>
        </p:spPr>
        <p:txBody>
          <a:bodyPr wrap="square">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Contains a Bright Mind Blend which helps improve concentration, attention, and alertness*</a:t>
            </a:r>
          </a:p>
        </p:txBody>
      </p:sp>
      <p:pic>
        <p:nvPicPr>
          <p:cNvPr id="17" name="Graphic 16">
            <a:extLst>
              <a:ext uri="{FF2B5EF4-FFF2-40B4-BE49-F238E27FC236}">
                <a16:creationId xmlns:a16="http://schemas.microsoft.com/office/drawing/2014/main" id="{C01B6EE7-0D50-4C86-A871-751868F34008}"/>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42629" t="26286" r="31448" b="51742"/>
          <a:stretch/>
        </p:blipFill>
        <p:spPr>
          <a:xfrm>
            <a:off x="3775047" y="-217357"/>
            <a:ext cx="4737341" cy="2193710"/>
          </a:xfrm>
          <a:prstGeom prst="rect">
            <a:avLst/>
          </a:prstGeom>
        </p:spPr>
      </p:pic>
      <p:sp>
        <p:nvSpPr>
          <p:cNvPr id="18" name="TextBox 17">
            <a:extLst>
              <a:ext uri="{FF2B5EF4-FFF2-40B4-BE49-F238E27FC236}">
                <a16:creationId xmlns:a16="http://schemas.microsoft.com/office/drawing/2014/main" id="{80CD3455-F2C1-49CE-8E96-42FFC454C364}"/>
              </a:ext>
            </a:extLst>
          </p:cNvPr>
          <p:cNvSpPr txBox="1"/>
          <p:nvPr/>
        </p:nvSpPr>
        <p:spPr>
          <a:xfrm>
            <a:off x="4196802" y="1039198"/>
            <a:ext cx="3881152"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premium nutrition for a </a:t>
            </a:r>
            <a:br>
              <a:rPr lang="en-US" sz="2000" b="1" dirty="0">
                <a:solidFill>
                  <a:srgbClr val="1E5D39"/>
                </a:solidFill>
                <a:latin typeface="Verdana" panose="020B0604030504040204" pitchFamily="34" charset="0"/>
              </a:rPr>
            </a:br>
            <a:r>
              <a:rPr lang="en-US" sz="2000" b="1" dirty="0">
                <a:solidFill>
                  <a:srgbClr val="1E5D39"/>
                </a:solidFill>
                <a:latin typeface="Verdana" panose="020B0604030504040204" pitchFamily="34" charset="0"/>
              </a:rPr>
              <a:t>healthy body and mind*</a:t>
            </a:r>
          </a:p>
        </p:txBody>
      </p:sp>
      <p:pic>
        <p:nvPicPr>
          <p:cNvPr id="9" name="Picture 8">
            <a:extLst>
              <a:ext uri="{FF2B5EF4-FFF2-40B4-BE49-F238E27FC236}">
                <a16:creationId xmlns:a16="http://schemas.microsoft.com/office/drawing/2014/main" id="{481DE6C8-B325-4516-AEFA-48834505D36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8633" y="1632039"/>
            <a:ext cx="2743200" cy="2743200"/>
          </a:xfrm>
          <a:prstGeom prst="rect">
            <a:avLst/>
          </a:prstGeom>
        </p:spPr>
      </p:pic>
      <p:pic>
        <p:nvPicPr>
          <p:cNvPr id="19" name="Picture 18">
            <a:extLst>
              <a:ext uri="{FF2B5EF4-FFF2-40B4-BE49-F238E27FC236}">
                <a16:creationId xmlns:a16="http://schemas.microsoft.com/office/drawing/2014/main" id="{DE185303-6FA4-4AAD-B805-C88F8590BA7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76690" y="1653863"/>
            <a:ext cx="2721376" cy="2721376"/>
          </a:xfrm>
          <a:prstGeom prst="rect">
            <a:avLst/>
          </a:prstGeom>
        </p:spPr>
      </p:pic>
      <p:pic>
        <p:nvPicPr>
          <p:cNvPr id="21" name="Picture 20">
            <a:extLst>
              <a:ext uri="{FF2B5EF4-FFF2-40B4-BE49-F238E27FC236}">
                <a16:creationId xmlns:a16="http://schemas.microsoft.com/office/drawing/2014/main" id="{A901690F-EF81-4301-8FE6-B284094D595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42923" y="1642951"/>
            <a:ext cx="2743200" cy="2743200"/>
          </a:xfrm>
          <a:prstGeom prst="rect">
            <a:avLst/>
          </a:prstGeom>
        </p:spPr>
      </p:pic>
      <p:sp>
        <p:nvSpPr>
          <p:cNvPr id="11" name="TextBox 10">
            <a:extLst>
              <a:ext uri="{FF2B5EF4-FFF2-40B4-BE49-F238E27FC236}">
                <a16:creationId xmlns:a16="http://schemas.microsoft.com/office/drawing/2014/main" id="{ADFFFBF2-8B62-4461-AC59-57DDA42083E1}"/>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45738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standing in a kitchen&#10;&#10;Description generated with very high confidence">
            <a:extLst>
              <a:ext uri="{FF2B5EF4-FFF2-40B4-BE49-F238E27FC236}">
                <a16:creationId xmlns:a16="http://schemas.microsoft.com/office/drawing/2014/main" id="{CDA3313A-2870-413A-A7C8-ADAD2DB43E8A}"/>
              </a:ext>
            </a:extLst>
          </p:cNvPr>
          <p:cNvPicPr>
            <a:picLocks noChangeAspect="1"/>
          </p:cNvPicPr>
          <p:nvPr/>
        </p:nvPicPr>
        <p:blipFill rotWithShape="1">
          <a:blip r:embed="rId3">
            <a:extLst>
              <a:ext uri="{28A0092B-C50C-407E-A947-70E740481C1C}">
                <a14:useLocalDpi xmlns:a14="http://schemas.microsoft.com/office/drawing/2010/main" val="0"/>
              </a:ext>
            </a:extLst>
          </a:blip>
          <a:srcRect t="5026" b="10711"/>
          <a:stretch/>
        </p:blipFill>
        <p:spPr>
          <a:xfrm>
            <a:off x="0" y="0"/>
            <a:ext cx="12191999" cy="6858000"/>
          </a:xfrm>
          <a:prstGeom prst="rect">
            <a:avLst/>
          </a:prstGeom>
        </p:spPr>
      </p:pic>
      <p:sp>
        <p:nvSpPr>
          <p:cNvPr id="7" name="Text Placeholder 2"/>
          <p:cNvSpPr txBox="1">
            <a:spLocks/>
          </p:cNvSpPr>
          <p:nvPr/>
        </p:nvSpPr>
        <p:spPr>
          <a:xfrm>
            <a:off x="4398380" y="758614"/>
            <a:ext cx="7946020" cy="412963"/>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400" dirty="0">
                <a:solidFill>
                  <a:srgbClr val="275D38"/>
                </a:solidFill>
                <a:latin typeface="Verdana" panose="020B0604030504040204" pitchFamily="34" charset="0"/>
                <a:ea typeface="Verdana" panose="020B0604030504040204" pitchFamily="34" charset="0"/>
                <a:cs typeface="Verdana" panose="020B0604030504040204" pitchFamily="34" charset="0"/>
              </a:rPr>
              <a:t>Microbiome-Boosting Nutrition*</a:t>
            </a:r>
            <a:endParaRPr lang="ru-RU" sz="24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5CA425EA-516D-4CF1-896C-AB6B8848C4EE}"/>
              </a:ext>
            </a:extLst>
          </p:cNvPr>
          <p:cNvSpPr txBox="1"/>
          <p:nvPr/>
        </p:nvSpPr>
        <p:spPr>
          <a:xfrm>
            <a:off x="7829655" y="1421061"/>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22" name="Rectangle 21">
            <a:extLst>
              <a:ext uri="{FF2B5EF4-FFF2-40B4-BE49-F238E27FC236}">
                <a16:creationId xmlns:a16="http://schemas.microsoft.com/office/drawing/2014/main" id="{80710831-FDAA-4E99-8544-07E4DBDC505B}"/>
              </a:ext>
            </a:extLst>
          </p:cNvPr>
          <p:cNvSpPr/>
          <p:nvPr/>
        </p:nvSpPr>
        <p:spPr>
          <a:xfrm>
            <a:off x="0" y="0"/>
            <a:ext cx="3676650" cy="6858000"/>
          </a:xfrm>
          <a:prstGeom prst="rect">
            <a:avLst/>
          </a:prstGeom>
          <a:solidFill>
            <a:srgbClr val="00000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3" name="Rectangle 2"/>
          <p:cNvSpPr/>
          <p:nvPr/>
        </p:nvSpPr>
        <p:spPr>
          <a:xfrm>
            <a:off x="1" y="1319040"/>
            <a:ext cx="12192000" cy="707141"/>
          </a:xfrm>
          <a:prstGeom prst="rect">
            <a:avLst/>
          </a:prstGeom>
          <a:solidFill>
            <a:srgbClr val="275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2878179" y="1296950"/>
            <a:ext cx="6435641"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GBX FOODS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Picture 22">
            <a:extLst>
              <a:ext uri="{FF2B5EF4-FFF2-40B4-BE49-F238E27FC236}">
                <a16:creationId xmlns:a16="http://schemas.microsoft.com/office/drawing/2014/main" id="{447FFEB7-8190-4E50-B136-1666C062E5F1}"/>
              </a:ext>
            </a:extLst>
          </p:cNvPr>
          <p:cNvPicPr>
            <a:picLocks noChangeAspect="1"/>
          </p:cNvPicPr>
          <p:nvPr/>
        </p:nvPicPr>
        <p:blipFill rotWithShape="1">
          <a:blip r:embed="rId4"/>
          <a:srcRect l="12225" t="20420" r="6788" b="33301"/>
          <a:stretch/>
        </p:blipFill>
        <p:spPr>
          <a:xfrm>
            <a:off x="685114" y="334755"/>
            <a:ext cx="2695575" cy="923925"/>
          </a:xfrm>
          <a:prstGeom prst="rect">
            <a:avLst/>
          </a:prstGeom>
        </p:spPr>
      </p:pic>
      <p:pic>
        <p:nvPicPr>
          <p:cNvPr id="6" name="Picture 5" descr="A close up of a sign&#10;&#10;Description generated with very high confidence">
            <a:extLst>
              <a:ext uri="{FF2B5EF4-FFF2-40B4-BE49-F238E27FC236}">
                <a16:creationId xmlns:a16="http://schemas.microsoft.com/office/drawing/2014/main" id="{B2CBF1C5-00E0-4703-B54C-1DA2FB584E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114" y="2144526"/>
            <a:ext cx="685800" cy="685800"/>
          </a:xfrm>
          <a:prstGeom prst="rect">
            <a:avLst/>
          </a:prstGeom>
        </p:spPr>
      </p:pic>
      <p:pic>
        <p:nvPicPr>
          <p:cNvPr id="14" name="Picture 13">
            <a:extLst>
              <a:ext uri="{FF2B5EF4-FFF2-40B4-BE49-F238E27FC236}">
                <a16:creationId xmlns:a16="http://schemas.microsoft.com/office/drawing/2014/main" id="{836D10EC-EE8E-4478-B02B-0EE31987BD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8515" y="2561834"/>
            <a:ext cx="228600" cy="228600"/>
          </a:xfrm>
          <a:prstGeom prst="rect">
            <a:avLst/>
          </a:prstGeom>
        </p:spPr>
      </p:pic>
      <p:sp>
        <p:nvSpPr>
          <p:cNvPr id="21" name="TextBox 20">
            <a:extLst>
              <a:ext uri="{FF2B5EF4-FFF2-40B4-BE49-F238E27FC236}">
                <a16:creationId xmlns:a16="http://schemas.microsoft.com/office/drawing/2014/main" id="{405CC753-5768-4ECC-9EF8-7DCBE770E0AA}"/>
              </a:ext>
            </a:extLst>
          </p:cNvPr>
          <p:cNvSpPr txBox="1"/>
          <p:nvPr/>
        </p:nvSpPr>
        <p:spPr>
          <a:xfrm>
            <a:off x="1675715" y="2189824"/>
            <a:ext cx="1704974" cy="646331"/>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Vegan / </a:t>
            </a:r>
          </a:p>
          <a:p>
            <a:r>
              <a:rPr lang="en-US" dirty="0">
                <a:solidFill>
                  <a:schemeClr val="bg1"/>
                </a:solidFill>
                <a:latin typeface="Verdana" panose="020B0604030504040204" pitchFamily="34" charset="0"/>
                <a:ea typeface="Verdana" panose="020B0604030504040204" pitchFamily="34" charset="0"/>
              </a:rPr>
              <a:t>All Natural*</a:t>
            </a:r>
          </a:p>
        </p:txBody>
      </p:sp>
      <p:sp>
        <p:nvSpPr>
          <p:cNvPr id="10" name="TextBox 9">
            <a:extLst>
              <a:ext uri="{FF2B5EF4-FFF2-40B4-BE49-F238E27FC236}">
                <a16:creationId xmlns:a16="http://schemas.microsoft.com/office/drawing/2014/main" id="{B6364BEF-232C-40EE-A691-8E55D6B9F831}"/>
              </a:ext>
            </a:extLst>
          </p:cNvPr>
          <p:cNvSpPr txBox="1"/>
          <p:nvPr/>
        </p:nvSpPr>
        <p:spPr>
          <a:xfrm>
            <a:off x="8515352"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11" name="Picture 10">
            <a:extLst>
              <a:ext uri="{FF2B5EF4-FFF2-40B4-BE49-F238E27FC236}">
                <a16:creationId xmlns:a16="http://schemas.microsoft.com/office/drawing/2014/main" id="{C33FD884-D718-44B4-A4BC-5B7E035729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114" y="2942545"/>
            <a:ext cx="685800" cy="685800"/>
          </a:xfrm>
          <a:prstGeom prst="rect">
            <a:avLst/>
          </a:prstGeom>
        </p:spPr>
      </p:pic>
      <p:pic>
        <p:nvPicPr>
          <p:cNvPr id="16" name="Picture 15">
            <a:extLst>
              <a:ext uri="{FF2B5EF4-FFF2-40B4-BE49-F238E27FC236}">
                <a16:creationId xmlns:a16="http://schemas.microsoft.com/office/drawing/2014/main" id="{2794CDC3-8D4C-46B7-A325-C1EA63EAF3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114" y="3740564"/>
            <a:ext cx="685800" cy="685800"/>
          </a:xfrm>
          <a:prstGeom prst="rect">
            <a:avLst/>
          </a:prstGeom>
        </p:spPr>
      </p:pic>
      <p:pic>
        <p:nvPicPr>
          <p:cNvPr id="18" name="Picture 17">
            <a:extLst>
              <a:ext uri="{FF2B5EF4-FFF2-40B4-BE49-F238E27FC236}">
                <a16:creationId xmlns:a16="http://schemas.microsoft.com/office/drawing/2014/main" id="{4EA70E71-D626-47B0-81E7-F3AB85919B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114" y="4522298"/>
            <a:ext cx="685800" cy="685800"/>
          </a:xfrm>
          <a:prstGeom prst="rect">
            <a:avLst/>
          </a:prstGeom>
        </p:spPr>
      </p:pic>
      <p:pic>
        <p:nvPicPr>
          <p:cNvPr id="20" name="Picture 19" descr="A picture containing object, clock&#10;&#10;Description generated with very high confidence">
            <a:extLst>
              <a:ext uri="{FF2B5EF4-FFF2-40B4-BE49-F238E27FC236}">
                <a16:creationId xmlns:a16="http://schemas.microsoft.com/office/drawing/2014/main" id="{817FFA81-E933-457B-A448-D64EA653FA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114" y="5272318"/>
            <a:ext cx="685800" cy="685800"/>
          </a:xfrm>
          <a:prstGeom prst="rect">
            <a:avLst/>
          </a:prstGeom>
        </p:spPr>
      </p:pic>
      <p:sp>
        <p:nvSpPr>
          <p:cNvPr id="24" name="TextBox 23">
            <a:extLst>
              <a:ext uri="{FF2B5EF4-FFF2-40B4-BE49-F238E27FC236}">
                <a16:creationId xmlns:a16="http://schemas.microsoft.com/office/drawing/2014/main" id="{1227BA83-98F7-4864-BF52-B72508305D60}"/>
              </a:ext>
            </a:extLst>
          </p:cNvPr>
          <p:cNvSpPr txBox="1"/>
          <p:nvPr/>
        </p:nvSpPr>
        <p:spPr>
          <a:xfrm>
            <a:off x="1675714" y="2978083"/>
            <a:ext cx="1836877" cy="646331"/>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Non-GMO and Gluten Free*</a:t>
            </a:r>
          </a:p>
        </p:txBody>
      </p:sp>
      <p:sp>
        <p:nvSpPr>
          <p:cNvPr id="25" name="TextBox 24">
            <a:extLst>
              <a:ext uri="{FF2B5EF4-FFF2-40B4-BE49-F238E27FC236}">
                <a16:creationId xmlns:a16="http://schemas.microsoft.com/office/drawing/2014/main" id="{358B7B1B-ABC0-4E55-AFE9-5E1F31666FD0}"/>
              </a:ext>
            </a:extLst>
          </p:cNvPr>
          <p:cNvSpPr txBox="1"/>
          <p:nvPr/>
        </p:nvSpPr>
        <p:spPr>
          <a:xfrm>
            <a:off x="1675715" y="3846552"/>
            <a:ext cx="1704974" cy="369332"/>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Sugar Free*</a:t>
            </a:r>
          </a:p>
        </p:txBody>
      </p:sp>
      <p:sp>
        <p:nvSpPr>
          <p:cNvPr id="26" name="TextBox 25">
            <a:extLst>
              <a:ext uri="{FF2B5EF4-FFF2-40B4-BE49-F238E27FC236}">
                <a16:creationId xmlns:a16="http://schemas.microsoft.com/office/drawing/2014/main" id="{69F40947-6737-4C75-9EEC-B12CAA632DB7}"/>
              </a:ext>
            </a:extLst>
          </p:cNvPr>
          <p:cNvSpPr txBox="1"/>
          <p:nvPr/>
        </p:nvSpPr>
        <p:spPr>
          <a:xfrm>
            <a:off x="1670265" y="4526185"/>
            <a:ext cx="1701087" cy="646331"/>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Soy and Dairy Free*</a:t>
            </a:r>
          </a:p>
        </p:txBody>
      </p:sp>
      <p:sp>
        <p:nvSpPr>
          <p:cNvPr id="27" name="TextBox 26">
            <a:extLst>
              <a:ext uri="{FF2B5EF4-FFF2-40B4-BE49-F238E27FC236}">
                <a16:creationId xmlns:a16="http://schemas.microsoft.com/office/drawing/2014/main" id="{3E8AEA2E-920E-4903-AA4F-CB9E8DD22A92}"/>
              </a:ext>
            </a:extLst>
          </p:cNvPr>
          <p:cNvSpPr txBox="1"/>
          <p:nvPr/>
        </p:nvSpPr>
        <p:spPr>
          <a:xfrm>
            <a:off x="1670265" y="5237884"/>
            <a:ext cx="1836877" cy="954107"/>
          </a:xfrm>
          <a:prstGeom prst="rect">
            <a:avLst/>
          </a:prstGeom>
          <a:noFill/>
        </p:spPr>
        <p:txBody>
          <a:bodyPr wrap="square" rtlCol="0">
            <a:spAutoFit/>
          </a:bodyPr>
          <a:lstStyle/>
          <a:p>
            <a:r>
              <a:rPr lang="en-US" sz="1400" dirty="0">
                <a:solidFill>
                  <a:schemeClr val="bg1"/>
                </a:solidFill>
                <a:latin typeface="Verdana" panose="020B0604030504040204" pitchFamily="34" charset="0"/>
                <a:ea typeface="Verdana" panose="020B0604030504040204" pitchFamily="34" charset="0"/>
              </a:rPr>
              <a:t>No Preservatives, Artificial Colors, Flavors and Sweeteners*</a:t>
            </a:r>
          </a:p>
        </p:txBody>
      </p:sp>
    </p:spTree>
    <p:extLst>
      <p:ext uri="{BB962C8B-B14F-4D97-AF65-F5344CB8AC3E}">
        <p14:creationId xmlns:p14="http://schemas.microsoft.com/office/powerpoint/2010/main" val="343138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E92EB419-27E3-EE49-B239-32BFA253D1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3600" y="-30163"/>
            <a:ext cx="5372100" cy="753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4371324"/>
      </p:ext>
    </p:extLst>
  </p:cSld>
  <p:clrMapOvr>
    <a:masterClrMapping/>
  </p:clrMapOvr>
  <p:transition spd="med">
    <p:cover dir="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4069A4-AAB7-49D3-BAC9-9DBB11FA7B3A}"/>
              </a:ext>
            </a:extLst>
          </p:cNvPr>
          <p:cNvPicPr>
            <a:picLocks noChangeAspect="1"/>
          </p:cNvPicPr>
          <p:nvPr/>
        </p:nvPicPr>
        <p:blipFill>
          <a:blip r:embed="rId3"/>
          <a:stretch>
            <a:fillRect/>
          </a:stretch>
        </p:blipFill>
        <p:spPr>
          <a:xfrm>
            <a:off x="7031857" y="2051241"/>
            <a:ext cx="1798646" cy="3049599"/>
          </a:xfrm>
          <a:prstGeom prst="rect">
            <a:avLst/>
          </a:prstGeom>
        </p:spPr>
      </p:pic>
      <p:pic>
        <p:nvPicPr>
          <p:cNvPr id="10" name="Picture 9">
            <a:extLst>
              <a:ext uri="{FF2B5EF4-FFF2-40B4-BE49-F238E27FC236}">
                <a16:creationId xmlns:a16="http://schemas.microsoft.com/office/drawing/2014/main" id="{9CD97373-AB51-4351-8A45-C9C3B1DF2E5B}"/>
              </a:ext>
            </a:extLst>
          </p:cNvPr>
          <p:cNvPicPr>
            <a:picLocks noChangeAspect="1"/>
          </p:cNvPicPr>
          <p:nvPr/>
        </p:nvPicPr>
        <p:blipFill>
          <a:blip r:embed="rId4"/>
          <a:stretch>
            <a:fillRect/>
          </a:stretch>
        </p:blipFill>
        <p:spPr>
          <a:xfrm>
            <a:off x="8883553" y="2051241"/>
            <a:ext cx="1798646" cy="3049599"/>
          </a:xfrm>
          <a:prstGeom prst="rect">
            <a:avLst/>
          </a:prstGeom>
        </p:spPr>
      </p:pic>
      <p:sp>
        <p:nvSpPr>
          <p:cNvPr id="7" name="Rectangle 6"/>
          <p:cNvSpPr/>
          <p:nvPr/>
        </p:nvSpPr>
        <p:spPr>
          <a:xfrm>
            <a:off x="609600" y="2764016"/>
            <a:ext cx="5479640" cy="3170099"/>
          </a:xfrm>
          <a:prstGeom prst="rect">
            <a:avLst/>
          </a:prstGeom>
        </p:spPr>
        <p:txBody>
          <a:bodyPr wrap="square">
            <a:spAutoFit/>
          </a:bodyPr>
          <a:lstStyle/>
          <a:p>
            <a:pPr algn="ctr"/>
            <a:r>
              <a:rPr lang="en-US" sz="2000" dirty="0">
                <a:solidFill>
                  <a:srgbClr val="275D38"/>
                </a:solidFill>
                <a:latin typeface="Verdana" panose="020B0604030504040204" pitchFamily="34" charset="0"/>
                <a:ea typeface="Verdana" panose="020B0604030504040204" pitchFamily="34" charset="0"/>
              </a:rPr>
              <a:t>GBX Protein™ delivers 17 grams of pure plant protein. This unique chickpea, brown rice, and pea protein blend nourishes good bacteria in the gut and improves microbiome balance, while controlling appetite and supporting muscle mass. Fully-loaded with only functional ingredients, this potent formula supports the gut microbiome, helping fuel a healthy lifestyle.* </a:t>
            </a:r>
            <a:endParaRPr lang="en-US" sz="20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13DC98EE-359D-4442-9F94-4C4E23006A89}"/>
              </a:ext>
            </a:extLst>
          </p:cNvPr>
          <p:cNvSpPr txBox="1"/>
          <p:nvPr/>
        </p:nvSpPr>
        <p:spPr>
          <a:xfrm>
            <a:off x="1610594" y="1648798"/>
            <a:ext cx="3521515"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plant protein*</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0604"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6" name="TextBox 25">
            <a:extLst>
              <a:ext uri="{FF2B5EF4-FFF2-40B4-BE49-F238E27FC236}">
                <a16:creationId xmlns:a16="http://schemas.microsoft.com/office/drawing/2014/main" id="{2D7390D2-6AF6-45DD-B37B-39D19A26139B}"/>
              </a:ext>
            </a:extLst>
          </p:cNvPr>
          <p:cNvSpPr txBox="1"/>
          <p:nvPr/>
        </p:nvSpPr>
        <p:spPr>
          <a:xfrm>
            <a:off x="6417183" y="709794"/>
            <a:ext cx="1691366" cy="1015663"/>
          </a:xfrm>
          <a:prstGeom prst="rect">
            <a:avLst/>
          </a:prstGeom>
          <a:noFill/>
        </p:spPr>
        <p:txBody>
          <a:bodyPr wrap="square" rtlCol="0">
            <a:spAutoFit/>
          </a:bodyPr>
          <a:lstStyle/>
          <a:p>
            <a:pPr algn="ctr"/>
            <a:r>
              <a:rPr lang="en-US" sz="1500" b="1" dirty="0">
                <a:solidFill>
                  <a:schemeClr val="bg1"/>
                </a:solidFill>
                <a:latin typeface="Verdana" panose="020B0604030504040204" pitchFamily="34" charset="0"/>
                <a:ea typeface="Verdana" panose="020B0604030504040204" pitchFamily="34" charset="0"/>
                <a:cs typeface="Verdana" panose="020B0604030504040204" pitchFamily="34" charset="0"/>
              </a:rPr>
              <a:t>17 GRAMS </a:t>
            </a: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OF ULTRA-PURE, PLANT-BASED PROTEIN*</a:t>
            </a:r>
          </a:p>
        </p:txBody>
      </p:sp>
      <p:sp>
        <p:nvSpPr>
          <p:cNvPr id="27" name="TextBox 26">
            <a:extLst>
              <a:ext uri="{FF2B5EF4-FFF2-40B4-BE49-F238E27FC236}">
                <a16:creationId xmlns:a16="http://schemas.microsoft.com/office/drawing/2014/main" id="{221A19EF-F034-40F5-9CBF-AACC86489D9B}"/>
              </a:ext>
            </a:extLst>
          </p:cNvPr>
          <p:cNvSpPr txBox="1"/>
          <p:nvPr/>
        </p:nvSpPr>
        <p:spPr>
          <a:xfrm>
            <a:off x="8264956" y="709794"/>
            <a:ext cx="1660720"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NOURISHES GOOD GUT BACTERIA*</a:t>
            </a:r>
          </a:p>
        </p:txBody>
      </p:sp>
      <p:sp>
        <p:nvSpPr>
          <p:cNvPr id="28" name="TextBox 27">
            <a:extLst>
              <a:ext uri="{FF2B5EF4-FFF2-40B4-BE49-F238E27FC236}">
                <a16:creationId xmlns:a16="http://schemas.microsoft.com/office/drawing/2014/main" id="{9F133E83-1C4A-46A2-85D3-9A25BF47A402}"/>
              </a:ext>
            </a:extLst>
          </p:cNvPr>
          <p:cNvSpPr txBox="1"/>
          <p:nvPr/>
        </p:nvSpPr>
        <p:spPr>
          <a:xfrm>
            <a:off x="10150904" y="478961"/>
            <a:ext cx="1597591" cy="1477328"/>
          </a:xfrm>
          <a:prstGeom prst="rect">
            <a:avLst/>
          </a:prstGeom>
          <a:noFill/>
        </p:spPr>
        <p:txBody>
          <a:bodyPr wrap="square" rtlCol="0">
            <a:spAutoFit/>
          </a:bodyPr>
          <a:lstStyle/>
          <a:p>
            <a:pPr algn="ct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HELPS CONTROL APPETITE AND SUPPORTS MUSCLE MASS*</a:t>
            </a:r>
          </a:p>
        </p:txBody>
      </p:sp>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8" name="Rectangle: Rounded Corners 17">
            <a:extLst>
              <a:ext uri="{FF2B5EF4-FFF2-40B4-BE49-F238E27FC236}">
                <a16:creationId xmlns:a16="http://schemas.microsoft.com/office/drawing/2014/main" id="{2A8CB1E7-5D28-4694-84D2-F0A006141261}"/>
              </a:ext>
            </a:extLst>
          </p:cNvPr>
          <p:cNvSpPr/>
          <p:nvPr/>
        </p:nvSpPr>
        <p:spPr>
          <a:xfrm>
            <a:off x="7031857" y="5010532"/>
            <a:ext cx="4157759" cy="1260225"/>
          </a:xfrm>
          <a:prstGeom prst="roundRect">
            <a:avLst/>
          </a:prstGeom>
          <a:noFill/>
          <a:ln w="38100">
            <a:solidFill>
              <a:srgbClr val="245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19" name="TextBox 18">
            <a:extLst>
              <a:ext uri="{FF2B5EF4-FFF2-40B4-BE49-F238E27FC236}">
                <a16:creationId xmlns:a16="http://schemas.microsoft.com/office/drawing/2014/main" id="{190DF57C-4695-497C-A54F-74B429556E25}"/>
              </a:ext>
            </a:extLst>
          </p:cNvPr>
          <p:cNvSpPr txBox="1"/>
          <p:nvPr/>
        </p:nvSpPr>
        <p:spPr>
          <a:xfrm>
            <a:off x="7068996" y="5065251"/>
            <a:ext cx="2939488" cy="1169551"/>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 (Vanilla):</a:t>
            </a:r>
          </a:p>
          <a:p>
            <a:r>
              <a:rPr lang="en-US" sz="1400" b="1" dirty="0">
                <a:latin typeface="Verdana" panose="020B0604030504040204" pitchFamily="34" charset="0"/>
                <a:ea typeface="Verdana" panose="020B0604030504040204" pitchFamily="34" charset="0"/>
                <a:cs typeface="Verdana" panose="020B0604030504040204" pitchFamily="34" charset="0"/>
              </a:rPr>
              <a:t>Item Code (Chocolate):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1" name="TextBox 20">
            <a:extLst>
              <a:ext uri="{FF2B5EF4-FFF2-40B4-BE49-F238E27FC236}">
                <a16:creationId xmlns:a16="http://schemas.microsoft.com/office/drawing/2014/main" id="{5005F2CF-7F30-48EB-B9A9-D8032774F246}"/>
              </a:ext>
            </a:extLst>
          </p:cNvPr>
          <p:cNvSpPr txBox="1"/>
          <p:nvPr/>
        </p:nvSpPr>
        <p:spPr>
          <a:xfrm>
            <a:off x="9576730" y="5064722"/>
            <a:ext cx="2005458" cy="1169551"/>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S015</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S016</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$54.00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$39.95 / 26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$35.95 / 22 PV</a:t>
            </a:r>
          </a:p>
        </p:txBody>
      </p:sp>
      <p:pic>
        <p:nvPicPr>
          <p:cNvPr id="4" name="Picture 3">
            <a:extLst>
              <a:ext uri="{FF2B5EF4-FFF2-40B4-BE49-F238E27FC236}">
                <a16:creationId xmlns:a16="http://schemas.microsoft.com/office/drawing/2014/main" id="{170EE314-23C5-4163-9C15-3712E46C18C3}"/>
              </a:ext>
            </a:extLst>
          </p:cNvPr>
          <p:cNvPicPr>
            <a:picLocks noChangeAspect="1"/>
          </p:cNvPicPr>
          <p:nvPr/>
        </p:nvPicPr>
        <p:blipFill>
          <a:blip r:embed="rId7"/>
          <a:stretch>
            <a:fillRect/>
          </a:stretch>
        </p:blipFill>
        <p:spPr>
          <a:xfrm>
            <a:off x="1384974" y="310231"/>
            <a:ext cx="3972757" cy="1324252"/>
          </a:xfrm>
          <a:prstGeom prst="rect">
            <a:avLst/>
          </a:prstGeom>
        </p:spPr>
      </p:pic>
    </p:spTree>
    <p:extLst>
      <p:ext uri="{BB962C8B-B14F-4D97-AF65-F5344CB8AC3E}">
        <p14:creationId xmlns:p14="http://schemas.microsoft.com/office/powerpoint/2010/main" val="240750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2838380-D980-480D-B60F-026FBCF8E232}"/>
              </a:ext>
            </a:extLst>
          </p:cNvPr>
          <p:cNvPicPr>
            <a:picLocks noChangeAspect="1"/>
          </p:cNvPicPr>
          <p:nvPr/>
        </p:nvPicPr>
        <p:blipFill>
          <a:blip r:embed="rId3"/>
          <a:stretch>
            <a:fillRect/>
          </a:stretch>
        </p:blipFill>
        <p:spPr>
          <a:xfrm>
            <a:off x="7764754" y="2224073"/>
            <a:ext cx="2669075" cy="3091915"/>
          </a:xfrm>
          <a:prstGeom prst="rect">
            <a:avLst/>
          </a:prstGeom>
        </p:spPr>
      </p:pic>
      <p:pic>
        <p:nvPicPr>
          <p:cNvPr id="5" name="Picture 4">
            <a:extLst>
              <a:ext uri="{FF2B5EF4-FFF2-40B4-BE49-F238E27FC236}">
                <a16:creationId xmlns:a16="http://schemas.microsoft.com/office/drawing/2014/main" id="{89B8B241-EFE4-456E-A02F-D95B25BAE127}"/>
              </a:ext>
            </a:extLst>
          </p:cNvPr>
          <p:cNvPicPr>
            <a:picLocks noChangeAspect="1"/>
          </p:cNvPicPr>
          <p:nvPr/>
        </p:nvPicPr>
        <p:blipFill>
          <a:blip r:embed="rId4"/>
          <a:stretch>
            <a:fillRect/>
          </a:stretch>
        </p:blipFill>
        <p:spPr>
          <a:xfrm>
            <a:off x="1051060" y="310231"/>
            <a:ext cx="4640581" cy="1325880"/>
          </a:xfrm>
          <a:prstGeom prst="rect">
            <a:avLst/>
          </a:prstGeom>
        </p:spPr>
      </p:pic>
      <p:sp>
        <p:nvSpPr>
          <p:cNvPr id="7" name="Rectangle 6"/>
          <p:cNvSpPr/>
          <p:nvPr/>
        </p:nvSpPr>
        <p:spPr>
          <a:xfrm>
            <a:off x="609600" y="3007665"/>
            <a:ext cx="5479640" cy="2554545"/>
          </a:xfrm>
          <a:prstGeom prst="rect">
            <a:avLst/>
          </a:prstGeom>
        </p:spPr>
        <p:txBody>
          <a:bodyPr wrap="square">
            <a:spAutoFit/>
          </a:bodyPr>
          <a:lstStyle/>
          <a:p>
            <a:pPr algn="ctr"/>
            <a:r>
              <a:rPr lang="en-US" sz="2000" dirty="0">
                <a:solidFill>
                  <a:srgbClr val="275D38"/>
                </a:solidFill>
                <a:latin typeface="Verdana" panose="020B0604030504040204" pitchFamily="34" charset="0"/>
                <a:ea typeface="Verdana" panose="020B0604030504040204" pitchFamily="34" charset="0"/>
              </a:rPr>
              <a:t>GBX SuperFood™ provides the phytonutrient equivalent of three servings of fruits and vegetables per scoop. This phytobiotic-rich blend delivers cellular level anti-stress benefits and helps protect cells from a variety of different stressors, helping the brain and gut run at peak efficiency.* </a:t>
            </a:r>
            <a:endParaRPr lang="en-US" sz="24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13DC98EE-359D-4442-9F94-4C4E23006A89}"/>
              </a:ext>
            </a:extLst>
          </p:cNvPr>
          <p:cNvSpPr txBox="1"/>
          <p:nvPr/>
        </p:nvSpPr>
        <p:spPr>
          <a:xfrm>
            <a:off x="1610594" y="1648798"/>
            <a:ext cx="3521515"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fruits and vegetables*</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0604"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6" name="TextBox 25">
            <a:extLst>
              <a:ext uri="{FF2B5EF4-FFF2-40B4-BE49-F238E27FC236}">
                <a16:creationId xmlns:a16="http://schemas.microsoft.com/office/drawing/2014/main" id="{2D7390D2-6AF6-45DD-B37B-39D19A26139B}"/>
              </a:ext>
            </a:extLst>
          </p:cNvPr>
          <p:cNvSpPr txBox="1"/>
          <p:nvPr/>
        </p:nvSpPr>
        <p:spPr>
          <a:xfrm>
            <a:off x="6399427" y="594383"/>
            <a:ext cx="1691366" cy="1169551"/>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NUTRIENTS EQUIVALENT TO </a:t>
            </a: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3 SERVINGS </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OF FRUITS AND VEGETABLES*</a:t>
            </a:r>
          </a:p>
        </p:txBody>
      </p:sp>
      <p:sp>
        <p:nvSpPr>
          <p:cNvPr id="27" name="TextBox 26">
            <a:extLst>
              <a:ext uri="{FF2B5EF4-FFF2-40B4-BE49-F238E27FC236}">
                <a16:creationId xmlns:a16="http://schemas.microsoft.com/office/drawing/2014/main" id="{221A19EF-F034-40F5-9CBF-AACC86489D9B}"/>
              </a:ext>
            </a:extLst>
          </p:cNvPr>
          <p:cNvSpPr txBox="1"/>
          <p:nvPr/>
        </p:nvSpPr>
        <p:spPr>
          <a:xfrm>
            <a:off x="8264956" y="709794"/>
            <a:ext cx="1660720"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NOURISHES GOOD GUT BACTERIA*</a:t>
            </a:r>
          </a:p>
        </p:txBody>
      </p:sp>
      <p:sp>
        <p:nvSpPr>
          <p:cNvPr id="28" name="TextBox 27">
            <a:extLst>
              <a:ext uri="{FF2B5EF4-FFF2-40B4-BE49-F238E27FC236}">
                <a16:creationId xmlns:a16="http://schemas.microsoft.com/office/drawing/2014/main" id="{9F133E83-1C4A-46A2-85D3-9A25BF47A402}"/>
              </a:ext>
            </a:extLst>
          </p:cNvPr>
          <p:cNvSpPr txBox="1"/>
          <p:nvPr/>
        </p:nvSpPr>
        <p:spPr>
          <a:xfrm>
            <a:off x="10150904" y="686716"/>
            <a:ext cx="1597591" cy="107721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PROVIDES CELLULAR ANTI-STRESS BENEFITS*</a:t>
            </a:r>
          </a:p>
        </p:txBody>
      </p:sp>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Box 18">
            <a:extLst>
              <a:ext uri="{FF2B5EF4-FFF2-40B4-BE49-F238E27FC236}">
                <a16:creationId xmlns:a16="http://schemas.microsoft.com/office/drawing/2014/main" id="{190DF57C-4695-497C-A54F-74B429556E25}"/>
              </a:ext>
            </a:extLst>
          </p:cNvPr>
          <p:cNvSpPr txBox="1"/>
          <p:nvPr/>
        </p:nvSpPr>
        <p:spPr>
          <a:xfrm>
            <a:off x="7374891" y="5227327"/>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1" name="TextBox 20">
            <a:extLst>
              <a:ext uri="{FF2B5EF4-FFF2-40B4-BE49-F238E27FC236}">
                <a16:creationId xmlns:a16="http://schemas.microsoft.com/office/drawing/2014/main" id="{5005F2CF-7F30-48EB-B9A9-D8032774F246}"/>
              </a:ext>
            </a:extLst>
          </p:cNvPr>
          <p:cNvSpPr txBox="1"/>
          <p:nvPr/>
        </p:nvSpPr>
        <p:spPr>
          <a:xfrm>
            <a:off x="9309491" y="5226798"/>
            <a:ext cx="1904986"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S018</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$29.95 / 21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$26.95 / 18 PV</a:t>
            </a:r>
          </a:p>
        </p:txBody>
      </p:sp>
      <p:sp>
        <p:nvSpPr>
          <p:cNvPr id="23" name="Rectangle: Rounded Corners 22">
            <a:extLst>
              <a:ext uri="{FF2B5EF4-FFF2-40B4-BE49-F238E27FC236}">
                <a16:creationId xmlns:a16="http://schemas.microsoft.com/office/drawing/2014/main" id="{41D3D433-E46B-4335-A5CF-2173804ED2AE}"/>
              </a:ext>
            </a:extLst>
          </p:cNvPr>
          <p:cNvSpPr/>
          <p:nvPr/>
        </p:nvSpPr>
        <p:spPr>
          <a:xfrm>
            <a:off x="7337751" y="5139483"/>
            <a:ext cx="3663624" cy="1124134"/>
          </a:xfrm>
          <a:prstGeom prst="roundRect">
            <a:avLst/>
          </a:prstGeom>
          <a:noFill/>
          <a:ln w="38100">
            <a:solidFill>
              <a:srgbClr val="245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Tree>
    <p:extLst>
      <p:ext uri="{BB962C8B-B14F-4D97-AF65-F5344CB8AC3E}">
        <p14:creationId xmlns:p14="http://schemas.microsoft.com/office/powerpoint/2010/main" val="371887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7E88042-5CE7-4CF0-B40C-6AA068792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1009" y="1896663"/>
            <a:ext cx="2743200" cy="2743200"/>
          </a:xfrm>
          <a:prstGeom prst="rect">
            <a:avLst/>
          </a:prstGeom>
        </p:spPr>
      </p:pic>
      <p:pic>
        <p:nvPicPr>
          <p:cNvPr id="8" name="Picture 7">
            <a:extLst>
              <a:ext uri="{FF2B5EF4-FFF2-40B4-BE49-F238E27FC236}">
                <a16:creationId xmlns:a16="http://schemas.microsoft.com/office/drawing/2014/main" id="{10CCC234-A6BE-4EFF-821A-FC62892BD7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480" y="2057400"/>
            <a:ext cx="2743200" cy="2743200"/>
          </a:xfrm>
          <a:prstGeom prst="rect">
            <a:avLst/>
          </a:prstGeom>
        </p:spPr>
      </p:pic>
      <p:pic>
        <p:nvPicPr>
          <p:cNvPr id="3" name="Picture 2">
            <a:extLst>
              <a:ext uri="{FF2B5EF4-FFF2-40B4-BE49-F238E27FC236}">
                <a16:creationId xmlns:a16="http://schemas.microsoft.com/office/drawing/2014/main" id="{F27DB761-1D63-422F-A02E-74405EB7E8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6575" y="1896663"/>
            <a:ext cx="2743200" cy="2743200"/>
          </a:xfrm>
          <a:prstGeom prst="rect">
            <a:avLst/>
          </a:prstGeom>
        </p:spPr>
      </p:pic>
      <p:pic>
        <p:nvPicPr>
          <p:cNvPr id="15" name="Picture 14">
            <a:extLst>
              <a:ext uri="{FF2B5EF4-FFF2-40B4-BE49-F238E27FC236}">
                <a16:creationId xmlns:a16="http://schemas.microsoft.com/office/drawing/2014/main" id="{6B79A9EF-B7DA-46F0-9B84-D9A211C6E8BC}"/>
              </a:ext>
            </a:extLst>
          </p:cNvPr>
          <p:cNvPicPr>
            <a:picLocks noChangeAspect="1"/>
          </p:cNvPicPr>
          <p:nvPr/>
        </p:nvPicPr>
        <p:blipFill>
          <a:blip r:embed="rId6"/>
          <a:stretch>
            <a:fillRect/>
          </a:stretch>
        </p:blipFill>
        <p:spPr>
          <a:xfrm>
            <a:off x="3829278" y="119147"/>
            <a:ext cx="4640581" cy="1325880"/>
          </a:xfrm>
          <a:prstGeom prst="rect">
            <a:avLst/>
          </a:prstGeom>
        </p:spPr>
      </p:pic>
      <p:sp>
        <p:nvSpPr>
          <p:cNvPr id="27" name="Rectangle 26">
            <a:extLst>
              <a:ext uri="{FF2B5EF4-FFF2-40B4-BE49-F238E27FC236}">
                <a16:creationId xmlns:a16="http://schemas.microsoft.com/office/drawing/2014/main" id="{9B4CD6AF-19E7-4278-966B-AA09FFA22D6D}"/>
              </a:ext>
            </a:extLst>
          </p:cNvPr>
          <p:cNvSpPr/>
          <p:nvPr/>
        </p:nvSpPr>
        <p:spPr>
          <a:xfrm>
            <a:off x="4724399" y="4376331"/>
            <a:ext cx="2743199" cy="1569660"/>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Enhances internal cellular cleanup (autophagy)*</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29" name="Rectangle 28">
            <a:extLst>
              <a:ext uri="{FF2B5EF4-FFF2-40B4-BE49-F238E27FC236}">
                <a16:creationId xmlns:a16="http://schemas.microsoft.com/office/drawing/2014/main" id="{68088B80-1622-4480-9384-76F7AC27BE27}"/>
              </a:ext>
            </a:extLst>
          </p:cNvPr>
          <p:cNvSpPr/>
          <p:nvPr/>
        </p:nvSpPr>
        <p:spPr>
          <a:xfrm>
            <a:off x="7904105" y="4376331"/>
            <a:ext cx="3397008" cy="1569660"/>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Stress resilience benefits that you can </a:t>
            </a:r>
            <a:r>
              <a:rPr lang="en-US" sz="2400" b="1" dirty="0">
                <a:latin typeface="Verdana" panose="020B0604030504040204" pitchFamily="34" charset="0"/>
                <a:ea typeface="Verdana" panose="020B0604030504040204" pitchFamily="34" charset="0"/>
                <a:cs typeface="Calibri"/>
              </a:rPr>
              <a:t>FEEL</a:t>
            </a:r>
            <a:r>
              <a:rPr lang="en-US" sz="2400" dirty="0">
                <a:latin typeface="Verdana" panose="020B0604030504040204" pitchFamily="34" charset="0"/>
                <a:ea typeface="Verdana" panose="020B0604030504040204" pitchFamily="34" charset="0"/>
                <a:cs typeface="Calibri"/>
              </a:rPr>
              <a:t> at the cellular level*</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a:extLst>
              <a:ext uri="{FF2B5EF4-FFF2-40B4-BE49-F238E27FC236}">
                <a16:creationId xmlns:a16="http://schemas.microsoft.com/office/drawing/2014/main" id="{489C34F8-616C-4D5A-97ED-FA0588AC4A58}"/>
              </a:ext>
            </a:extLst>
          </p:cNvPr>
          <p:cNvSpPr/>
          <p:nvPr/>
        </p:nvSpPr>
        <p:spPr>
          <a:xfrm>
            <a:off x="852985" y="4376331"/>
            <a:ext cx="3160189"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Increases Heat Shock Protein expression*</a:t>
            </a:r>
          </a:p>
        </p:txBody>
      </p:sp>
      <p:sp>
        <p:nvSpPr>
          <p:cNvPr id="14" name="TextBox 13">
            <a:extLst>
              <a:ext uri="{FF2B5EF4-FFF2-40B4-BE49-F238E27FC236}">
                <a16:creationId xmlns:a16="http://schemas.microsoft.com/office/drawing/2014/main" id="{10CDE1E0-0E82-4E80-9BDD-433E64F5282D}"/>
              </a:ext>
            </a:extLst>
          </p:cNvPr>
          <p:cNvSpPr txBox="1"/>
          <p:nvPr/>
        </p:nvSpPr>
        <p:spPr>
          <a:xfrm>
            <a:off x="4260361" y="1284106"/>
            <a:ext cx="3671277"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fruits and vegetables*</a:t>
            </a:r>
          </a:p>
        </p:txBody>
      </p:sp>
      <p:sp>
        <p:nvSpPr>
          <p:cNvPr id="11" name="TextBox 10">
            <a:extLst>
              <a:ext uri="{FF2B5EF4-FFF2-40B4-BE49-F238E27FC236}">
                <a16:creationId xmlns:a16="http://schemas.microsoft.com/office/drawing/2014/main" id="{C8330616-74FD-4976-8879-3E0E66EAC8BC}"/>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24718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C489051-6CB1-4E70-BF29-96E9D860118D}"/>
              </a:ext>
            </a:extLst>
          </p:cNvPr>
          <p:cNvPicPr>
            <a:picLocks noChangeAspect="1"/>
          </p:cNvPicPr>
          <p:nvPr/>
        </p:nvPicPr>
        <p:blipFill>
          <a:blip r:embed="rId3"/>
          <a:stretch>
            <a:fillRect/>
          </a:stretch>
        </p:blipFill>
        <p:spPr>
          <a:xfrm>
            <a:off x="7975575" y="2092845"/>
            <a:ext cx="2280057" cy="3125485"/>
          </a:xfrm>
          <a:prstGeom prst="rect">
            <a:avLst/>
          </a:prstGeom>
        </p:spPr>
      </p:pic>
      <p:pic>
        <p:nvPicPr>
          <p:cNvPr id="6" name="Picture 5">
            <a:extLst>
              <a:ext uri="{FF2B5EF4-FFF2-40B4-BE49-F238E27FC236}">
                <a16:creationId xmlns:a16="http://schemas.microsoft.com/office/drawing/2014/main" id="{E7DB3187-21E0-48D5-A207-3B1B687CE5D4}"/>
              </a:ext>
            </a:extLst>
          </p:cNvPr>
          <p:cNvPicPr>
            <a:picLocks noChangeAspect="1"/>
          </p:cNvPicPr>
          <p:nvPr/>
        </p:nvPicPr>
        <p:blipFill>
          <a:blip r:embed="rId4"/>
          <a:stretch>
            <a:fillRect/>
          </a:stretch>
        </p:blipFill>
        <p:spPr>
          <a:xfrm>
            <a:off x="955239" y="225927"/>
            <a:ext cx="4788361" cy="1596120"/>
          </a:xfrm>
          <a:prstGeom prst="rect">
            <a:avLst/>
          </a:prstGeom>
        </p:spPr>
      </p:pic>
      <p:sp>
        <p:nvSpPr>
          <p:cNvPr id="7" name="Rectangle 6"/>
          <p:cNvSpPr/>
          <p:nvPr/>
        </p:nvSpPr>
        <p:spPr>
          <a:xfrm>
            <a:off x="609600" y="2637820"/>
            <a:ext cx="5479640" cy="3477875"/>
          </a:xfrm>
          <a:prstGeom prst="rect">
            <a:avLst/>
          </a:prstGeom>
        </p:spPr>
        <p:txBody>
          <a:bodyPr wrap="square">
            <a:spAutoFit/>
          </a:bodyPr>
          <a:lstStyle/>
          <a:p>
            <a:pPr algn="ctr"/>
            <a:r>
              <a:rPr lang="en-US" sz="2000" dirty="0">
                <a:solidFill>
                  <a:srgbClr val="275D38"/>
                </a:solidFill>
                <a:latin typeface="Verdana" panose="020B0604030504040204" pitchFamily="34" charset="0"/>
                <a:ea typeface="Verdana" panose="020B0604030504040204" pitchFamily="34" charset="0"/>
              </a:rPr>
              <a:t>GBX SeedFiber™ is the next-generation approach to optimizing the gut-brain axis. This phytobiotic-rich formula contains seeds as sources of natural microbiome-boosting fibers, helping you feel fuller, longer. Featuring a cultured mushroom mycelia extract to support microRNA signaling between the microbiome and central nervous system, this unique blend helps manage feelings of stress, tension and anxiety.* </a:t>
            </a:r>
            <a:endParaRPr lang="en-US" sz="20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13DC98EE-359D-4442-9F94-4C4E23006A89}"/>
              </a:ext>
            </a:extLst>
          </p:cNvPr>
          <p:cNvSpPr txBox="1"/>
          <p:nvPr/>
        </p:nvSpPr>
        <p:spPr>
          <a:xfrm>
            <a:off x="1610594" y="1648798"/>
            <a:ext cx="3521515"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seed powder*</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0604"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6" name="TextBox 25">
            <a:extLst>
              <a:ext uri="{FF2B5EF4-FFF2-40B4-BE49-F238E27FC236}">
                <a16:creationId xmlns:a16="http://schemas.microsoft.com/office/drawing/2014/main" id="{2D7390D2-6AF6-45DD-B37B-39D19A26139B}"/>
              </a:ext>
            </a:extLst>
          </p:cNvPr>
          <p:cNvSpPr txBox="1"/>
          <p:nvPr/>
        </p:nvSpPr>
        <p:spPr>
          <a:xfrm>
            <a:off x="6440022" y="501121"/>
            <a:ext cx="1691366" cy="1384995"/>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NEXT-GENERATION APPROACH TO OPTIMIZING GUT-BRAIN AXIS*</a:t>
            </a:r>
          </a:p>
        </p:txBody>
      </p:sp>
      <p:sp>
        <p:nvSpPr>
          <p:cNvPr id="27" name="TextBox 26">
            <a:extLst>
              <a:ext uri="{FF2B5EF4-FFF2-40B4-BE49-F238E27FC236}">
                <a16:creationId xmlns:a16="http://schemas.microsoft.com/office/drawing/2014/main" id="{221A19EF-F034-40F5-9CBF-AACC86489D9B}"/>
              </a:ext>
            </a:extLst>
          </p:cNvPr>
          <p:cNvSpPr txBox="1"/>
          <p:nvPr/>
        </p:nvSpPr>
        <p:spPr>
          <a:xfrm>
            <a:off x="8264956" y="560691"/>
            <a:ext cx="1660720" cy="1246495"/>
          </a:xfrm>
          <a:prstGeom prst="rect">
            <a:avLst/>
          </a:prstGeom>
          <a:noFill/>
        </p:spPr>
        <p:txBody>
          <a:bodyPr wrap="square" rtlCol="0">
            <a:spAutoFit/>
          </a:bodyPr>
          <a:lstStyle/>
          <a:p>
            <a:pPr algn="ct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CONTAINS NATURAL MICROBIOME-BOOSTING FIBERS*</a:t>
            </a:r>
          </a:p>
        </p:txBody>
      </p:sp>
      <p:sp>
        <p:nvSpPr>
          <p:cNvPr id="28" name="TextBox 27">
            <a:extLst>
              <a:ext uri="{FF2B5EF4-FFF2-40B4-BE49-F238E27FC236}">
                <a16:creationId xmlns:a16="http://schemas.microsoft.com/office/drawing/2014/main" id="{9F133E83-1C4A-46A2-85D3-9A25BF47A402}"/>
              </a:ext>
            </a:extLst>
          </p:cNvPr>
          <p:cNvSpPr txBox="1"/>
          <p:nvPr/>
        </p:nvSpPr>
        <p:spPr>
          <a:xfrm>
            <a:off x="10133148" y="433296"/>
            <a:ext cx="1597591" cy="1477328"/>
          </a:xfrm>
          <a:prstGeom prst="rect">
            <a:avLst/>
          </a:prstGeom>
          <a:noFill/>
        </p:spPr>
        <p:txBody>
          <a:bodyPr wrap="square" rtlCol="0">
            <a:spAutoFit/>
          </a:bodyPr>
          <a:lstStyle/>
          <a:p>
            <a:pPr algn="ct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HELPS MANAGE FEELINGS OF STRESS, TENSION AND ANXIETY*</a:t>
            </a:r>
          </a:p>
        </p:txBody>
      </p:sp>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8" name="Rectangle: Rounded Corners 17">
            <a:extLst>
              <a:ext uri="{FF2B5EF4-FFF2-40B4-BE49-F238E27FC236}">
                <a16:creationId xmlns:a16="http://schemas.microsoft.com/office/drawing/2014/main" id="{2A8CB1E7-5D28-4694-84D2-F0A006141261}"/>
              </a:ext>
            </a:extLst>
          </p:cNvPr>
          <p:cNvSpPr/>
          <p:nvPr/>
        </p:nvSpPr>
        <p:spPr>
          <a:xfrm>
            <a:off x="7337751" y="5115134"/>
            <a:ext cx="3839586" cy="1182175"/>
          </a:xfrm>
          <a:prstGeom prst="roundRect">
            <a:avLst/>
          </a:prstGeom>
          <a:noFill/>
          <a:ln w="38100">
            <a:solidFill>
              <a:srgbClr val="245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19" name="TextBox 18">
            <a:extLst>
              <a:ext uri="{FF2B5EF4-FFF2-40B4-BE49-F238E27FC236}">
                <a16:creationId xmlns:a16="http://schemas.microsoft.com/office/drawing/2014/main" id="{190DF57C-4695-497C-A54F-74B429556E25}"/>
              </a:ext>
            </a:extLst>
          </p:cNvPr>
          <p:cNvSpPr txBox="1"/>
          <p:nvPr/>
        </p:nvSpPr>
        <p:spPr>
          <a:xfrm>
            <a:off x="7374891" y="5202979"/>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1" name="TextBox 20">
            <a:extLst>
              <a:ext uri="{FF2B5EF4-FFF2-40B4-BE49-F238E27FC236}">
                <a16:creationId xmlns:a16="http://schemas.microsoft.com/office/drawing/2014/main" id="{5005F2CF-7F30-48EB-B9A9-D8032774F246}"/>
              </a:ext>
            </a:extLst>
          </p:cNvPr>
          <p:cNvSpPr txBox="1"/>
          <p:nvPr/>
        </p:nvSpPr>
        <p:spPr>
          <a:xfrm>
            <a:off x="9309491" y="5202450"/>
            <a:ext cx="1867846"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S019</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$36.95 / 26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$32.95 / 21 PV</a:t>
            </a:r>
          </a:p>
        </p:txBody>
      </p:sp>
    </p:spTree>
    <p:extLst>
      <p:ext uri="{BB962C8B-B14F-4D97-AF65-F5344CB8AC3E}">
        <p14:creationId xmlns:p14="http://schemas.microsoft.com/office/powerpoint/2010/main" val="354907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generated with very high confidence">
            <a:extLst>
              <a:ext uri="{FF2B5EF4-FFF2-40B4-BE49-F238E27FC236}">
                <a16:creationId xmlns:a16="http://schemas.microsoft.com/office/drawing/2014/main" id="{D4755DAE-148B-4F07-B393-8BA5B98C4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1009" y="1868142"/>
            <a:ext cx="2714679" cy="2714679"/>
          </a:xfrm>
          <a:prstGeom prst="rect">
            <a:avLst/>
          </a:prstGeom>
        </p:spPr>
      </p:pic>
      <p:pic>
        <p:nvPicPr>
          <p:cNvPr id="9" name="Picture 8">
            <a:extLst>
              <a:ext uri="{FF2B5EF4-FFF2-40B4-BE49-F238E27FC236}">
                <a16:creationId xmlns:a16="http://schemas.microsoft.com/office/drawing/2014/main" id="{C0B0101A-1D4E-423A-85D4-D9598839AB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431" y="1726622"/>
            <a:ext cx="2743200" cy="2743200"/>
          </a:xfrm>
          <a:prstGeom prst="rect">
            <a:avLst/>
          </a:prstGeom>
        </p:spPr>
      </p:pic>
      <p:pic>
        <p:nvPicPr>
          <p:cNvPr id="6" name="Picture 5">
            <a:extLst>
              <a:ext uri="{FF2B5EF4-FFF2-40B4-BE49-F238E27FC236}">
                <a16:creationId xmlns:a16="http://schemas.microsoft.com/office/drawing/2014/main" id="{AFE8D0BA-8244-466C-BE97-06B7C262D4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6243" y="1896663"/>
            <a:ext cx="2743200" cy="2743200"/>
          </a:xfrm>
          <a:prstGeom prst="rect">
            <a:avLst/>
          </a:prstGeom>
        </p:spPr>
      </p:pic>
      <p:pic>
        <p:nvPicPr>
          <p:cNvPr id="13" name="Picture 12">
            <a:extLst>
              <a:ext uri="{FF2B5EF4-FFF2-40B4-BE49-F238E27FC236}">
                <a16:creationId xmlns:a16="http://schemas.microsoft.com/office/drawing/2014/main" id="{526494E2-9DFD-4CBD-9F91-D4F56D28C6A6}"/>
              </a:ext>
            </a:extLst>
          </p:cNvPr>
          <p:cNvPicPr>
            <a:picLocks noChangeAspect="1"/>
          </p:cNvPicPr>
          <p:nvPr/>
        </p:nvPicPr>
        <p:blipFill>
          <a:blip r:embed="rId6"/>
          <a:stretch>
            <a:fillRect/>
          </a:stretch>
        </p:blipFill>
        <p:spPr>
          <a:xfrm>
            <a:off x="3701818" y="25605"/>
            <a:ext cx="4788361" cy="1596120"/>
          </a:xfrm>
          <a:prstGeom prst="rect">
            <a:avLst/>
          </a:prstGeom>
        </p:spPr>
      </p:pic>
      <p:sp>
        <p:nvSpPr>
          <p:cNvPr id="27" name="Rectangle 26">
            <a:extLst>
              <a:ext uri="{FF2B5EF4-FFF2-40B4-BE49-F238E27FC236}">
                <a16:creationId xmlns:a16="http://schemas.microsoft.com/office/drawing/2014/main" id="{9B4CD6AF-19E7-4278-966B-AA09FFA22D6D}"/>
              </a:ext>
            </a:extLst>
          </p:cNvPr>
          <p:cNvSpPr/>
          <p:nvPr/>
        </p:nvSpPr>
        <p:spPr>
          <a:xfrm>
            <a:off x="4412127" y="4376331"/>
            <a:ext cx="3211433" cy="830997"/>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Naturally supports microRNA signaling</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29" name="Rectangle 28">
            <a:extLst>
              <a:ext uri="{FF2B5EF4-FFF2-40B4-BE49-F238E27FC236}">
                <a16:creationId xmlns:a16="http://schemas.microsoft.com/office/drawing/2014/main" id="{68088B80-1622-4480-9384-76F7AC27BE27}"/>
              </a:ext>
            </a:extLst>
          </p:cNvPr>
          <p:cNvSpPr/>
          <p:nvPr/>
        </p:nvSpPr>
        <p:spPr>
          <a:xfrm>
            <a:off x="7873774" y="4376331"/>
            <a:ext cx="3457669"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Helps manage feelings of tension and anxiety*</a:t>
            </a:r>
          </a:p>
        </p:txBody>
      </p:sp>
      <p:sp>
        <p:nvSpPr>
          <p:cNvPr id="16" name="Rectangle 15">
            <a:extLst>
              <a:ext uri="{FF2B5EF4-FFF2-40B4-BE49-F238E27FC236}">
                <a16:creationId xmlns:a16="http://schemas.microsoft.com/office/drawing/2014/main" id="{489C34F8-616C-4D5A-97ED-FA0588AC4A58}"/>
              </a:ext>
            </a:extLst>
          </p:cNvPr>
          <p:cNvSpPr/>
          <p:nvPr/>
        </p:nvSpPr>
        <p:spPr>
          <a:xfrm>
            <a:off x="554297" y="4376331"/>
            <a:ext cx="3429467"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Optimizes gut-brain axis communication</a:t>
            </a:r>
          </a:p>
          <a:p>
            <a:pPr algn="ct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a:extLst>
              <a:ext uri="{FF2B5EF4-FFF2-40B4-BE49-F238E27FC236}">
                <a16:creationId xmlns:a16="http://schemas.microsoft.com/office/drawing/2014/main" id="{10CDE1E0-0E82-4E80-9BDD-433E64F5282D}"/>
              </a:ext>
            </a:extLst>
          </p:cNvPr>
          <p:cNvSpPr txBox="1"/>
          <p:nvPr/>
        </p:nvSpPr>
        <p:spPr>
          <a:xfrm>
            <a:off x="4260361" y="1284106"/>
            <a:ext cx="3671277"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seed powder*</a:t>
            </a:r>
          </a:p>
        </p:txBody>
      </p:sp>
      <p:sp>
        <p:nvSpPr>
          <p:cNvPr id="11" name="TextBox 10">
            <a:extLst>
              <a:ext uri="{FF2B5EF4-FFF2-40B4-BE49-F238E27FC236}">
                <a16:creationId xmlns:a16="http://schemas.microsoft.com/office/drawing/2014/main" id="{C8330616-74FD-4976-8879-3E0E66EAC8BC}"/>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55382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836E8C51-C9FA-F248-8804-081DDE1A86F8}"/>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0" name="Rectangle 2">
            <a:extLst>
              <a:ext uri="{FF2B5EF4-FFF2-40B4-BE49-F238E27FC236}">
                <a16:creationId xmlns:a16="http://schemas.microsoft.com/office/drawing/2014/main" id="{B77C50F6-F68D-3147-BCA9-F832D2530546}"/>
              </a:ext>
            </a:extLst>
          </p:cNvPr>
          <p:cNvSpPr>
            <a:spLocks noGrp="1" noChangeArrowheads="1"/>
          </p:cNvSpPr>
          <p:nvPr>
            <p:ph type="title"/>
          </p:nvPr>
        </p:nvSpPr>
        <p:spPr>
          <a:xfrm>
            <a:off x="4449763" y="1143000"/>
            <a:ext cx="4595812" cy="1905000"/>
          </a:xfrm>
          <a:ln/>
        </p:spPr>
        <p:txBody>
          <a:bodyPr vert="horz" lIns="91440" tIns="45720" rIns="132080" bIns="45720" rtlCol="0" anchor="ctr">
            <a:normAutofit/>
          </a:bodyPr>
          <a:lstStyle/>
          <a:p>
            <a:r>
              <a:rPr lang="en-US" altLang="en-US" sz="2200" b="1">
                <a:latin typeface="Arial" panose="020B0604020202020204" pitchFamily="34" charset="0"/>
                <a:cs typeface="Arial" panose="020B0604020202020204" pitchFamily="34" charset="0"/>
                <a:sym typeface="Arial" panose="020B0604020202020204" pitchFamily="34" charset="0"/>
              </a:rPr>
              <a:t>Neuronal Atrophy</a:t>
            </a:r>
            <a:br>
              <a:rPr lang="en-US" altLang="en-US" sz="2400">
                <a:latin typeface="Arial" panose="020B0604020202020204" pitchFamily="34" charset="0"/>
                <a:ea typeface="ヒラギノ角ゴ Pro W3" panose="020B0300000000000000" pitchFamily="34" charset="-128"/>
                <a:sym typeface="Arial" panose="020B0604020202020204" pitchFamily="34" charset="0"/>
              </a:rPr>
            </a:br>
            <a:r>
              <a:rPr lang="en-US" altLang="en-US" sz="2300">
                <a:latin typeface="Arial" panose="020B0604020202020204" pitchFamily="34" charset="0"/>
                <a:cs typeface="Arial" panose="020B0604020202020204" pitchFamily="34" charset="0"/>
                <a:sym typeface="Arial" panose="020B0604020202020204" pitchFamily="34" charset="0"/>
              </a:rPr>
              <a:t>(dead brain cells)</a:t>
            </a:r>
            <a:endParaRPr lang="en-US" altLang="en-US" sz="2300">
              <a:latin typeface="Arial" panose="020B0604020202020204" pitchFamily="34" charset="0"/>
              <a:ea typeface="ヒラギノ角ゴ Pro W3" panose="020B0300000000000000" pitchFamily="34" charset="-128"/>
              <a:sym typeface="Arial" panose="020B0604020202020204" pitchFamily="34" charset="0"/>
            </a:endParaRPr>
          </a:p>
        </p:txBody>
      </p:sp>
      <p:sp>
        <p:nvSpPr>
          <p:cNvPr id="22531" name="Rectangle 3">
            <a:extLst>
              <a:ext uri="{FF2B5EF4-FFF2-40B4-BE49-F238E27FC236}">
                <a16:creationId xmlns:a16="http://schemas.microsoft.com/office/drawing/2014/main" id="{169E792A-1052-7940-B3DB-35FF0ACB0364}"/>
              </a:ext>
            </a:extLst>
          </p:cNvPr>
          <p:cNvSpPr>
            <a:spLocks/>
          </p:cNvSpPr>
          <p:nvPr/>
        </p:nvSpPr>
        <p:spPr bwMode="auto">
          <a:xfrm>
            <a:off x="1502425" y="6073001"/>
            <a:ext cx="47246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med" len="med"/>
                <a:tailEnd type="none" w="med" len="med"/>
              </a14:hiddenLine>
            </a:ext>
          </a:extLst>
        </p:spPr>
        <p:txBody>
          <a:bodyPr wrap="none" lIns="0" tIns="0" rIns="40639" bIns="0" anchor="ctr">
            <a:spAutoFit/>
          </a:bodyPr>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r>
              <a:rPr lang="en-US" altLang="en-US" sz="2000">
                <a:latin typeface="Arial" panose="020B0604020202020204" pitchFamily="34" charset="0"/>
                <a:cs typeface="Arial" panose="020B0604020202020204" pitchFamily="34" charset="0"/>
                <a:sym typeface="Arial" panose="020B0604020202020204" pitchFamily="34" charset="0"/>
              </a:rPr>
              <a:t>Normal Stress / Normal Cortisol</a:t>
            </a:r>
          </a:p>
          <a:p>
            <a:pPr algn="ctr"/>
            <a:r>
              <a:rPr lang="en-US" altLang="en-US" sz="1600" b="1">
                <a:cs typeface="Times New Roman" panose="02020603050405020304" pitchFamily="18" charset="0"/>
              </a:rPr>
              <a:t>Healthy, Large, Many Projections, Optimal Function</a:t>
            </a:r>
          </a:p>
        </p:txBody>
      </p:sp>
      <p:sp>
        <p:nvSpPr>
          <p:cNvPr id="22532" name="Rectangle 4">
            <a:extLst>
              <a:ext uri="{FF2B5EF4-FFF2-40B4-BE49-F238E27FC236}">
                <a16:creationId xmlns:a16="http://schemas.microsoft.com/office/drawing/2014/main" id="{72A3772C-A6AA-1C49-B91A-DC90895E97E5}"/>
              </a:ext>
            </a:extLst>
          </p:cNvPr>
          <p:cNvSpPr>
            <a:spLocks/>
          </p:cNvSpPr>
          <p:nvPr/>
        </p:nvSpPr>
        <p:spPr bwMode="auto">
          <a:xfrm>
            <a:off x="7357660" y="5954654"/>
            <a:ext cx="3123418"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med" len="med"/>
                <a:tailEnd type="none" w="med" len="med"/>
              </a14:hiddenLine>
            </a:ext>
          </a:extLst>
        </p:spPr>
        <p:txBody>
          <a:bodyPr wrap="none" lIns="0" tIns="0" rIns="40639" bIns="0" anchor="ctr">
            <a:spAutoFit/>
          </a:bodyPr>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r>
              <a:rPr lang="en-US" altLang="en-US" sz="2000">
                <a:latin typeface="Arial" panose="020B0604020202020204" pitchFamily="34" charset="0"/>
                <a:cs typeface="Arial" panose="020B0604020202020204" pitchFamily="34" charset="0"/>
                <a:sym typeface="Arial" panose="020B0604020202020204" pitchFamily="34" charset="0"/>
              </a:rPr>
              <a:t>High Stress / High Cortisol</a:t>
            </a:r>
          </a:p>
          <a:p>
            <a:pPr algn="ctr"/>
            <a:r>
              <a:rPr lang="en-US" altLang="en-US" sz="1600" b="1">
                <a:cs typeface="Times New Roman" panose="02020603050405020304" pitchFamily="18" charset="0"/>
              </a:rPr>
              <a:t>Small, Thin, Disrupted</a:t>
            </a:r>
          </a:p>
          <a:p>
            <a:pPr algn="ctr"/>
            <a:r>
              <a:rPr lang="en-US" altLang="en-US" sz="1600" b="1">
                <a:cs typeface="Times New Roman" panose="02020603050405020304" pitchFamily="18" charset="0"/>
              </a:rPr>
              <a:t>Structural Damage, Poor Function</a:t>
            </a:r>
          </a:p>
        </p:txBody>
      </p:sp>
    </p:spTree>
    <p:extLst>
      <p:ext uri="{BB962C8B-B14F-4D97-AF65-F5344CB8AC3E}">
        <p14:creationId xmlns:p14="http://schemas.microsoft.com/office/powerpoint/2010/main" val="4067862864"/>
      </p:ext>
    </p:extLst>
  </p:cSld>
  <p:clrMapOvr>
    <a:masterClrMapping/>
  </p:clrMapOvr>
  <p:transition spd="med">
    <p:cover dir="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44B4FFE-13D0-4E4F-9971-48B1C9A3E731}"/>
              </a:ext>
            </a:extLst>
          </p:cNvPr>
          <p:cNvGrpSpPr>
            <a:grpSpLocks/>
          </p:cNvGrpSpPr>
          <p:nvPr/>
        </p:nvGrpSpPr>
        <p:grpSpPr bwMode="auto">
          <a:xfrm>
            <a:off x="6446976" y="0"/>
            <a:ext cx="4605337" cy="6875463"/>
            <a:chOff x="2401" y="2553"/>
            <a:chExt cx="1349" cy="1334"/>
          </a:xfrm>
        </p:grpSpPr>
        <p:sp>
          <p:nvSpPr>
            <p:cNvPr id="3" name="Rectangle 3">
              <a:extLst>
                <a:ext uri="{FF2B5EF4-FFF2-40B4-BE49-F238E27FC236}">
                  <a16:creationId xmlns:a16="http://schemas.microsoft.com/office/drawing/2014/main" id="{19D0634C-AB1E-F840-BC3B-E52C469F0C8E}"/>
                </a:ext>
              </a:extLst>
            </p:cNvPr>
            <p:cNvSpPr>
              <a:spLocks noChangeArrowheads="1"/>
            </p:cNvSpPr>
            <p:nvPr/>
          </p:nvSpPr>
          <p:spPr bwMode="auto">
            <a:xfrm>
              <a:off x="2401" y="2553"/>
              <a:ext cx="1349" cy="1334"/>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 name="Picture 4">
              <a:extLst>
                <a:ext uri="{FF2B5EF4-FFF2-40B4-BE49-F238E27FC236}">
                  <a16:creationId xmlns:a16="http://schemas.microsoft.com/office/drawing/2014/main" id="{CD3218FA-BD1E-4443-862F-A6154BA51D7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 y="2576"/>
              <a:ext cx="1320" cy="1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5">
            <a:extLst>
              <a:ext uri="{FF2B5EF4-FFF2-40B4-BE49-F238E27FC236}">
                <a16:creationId xmlns:a16="http://schemas.microsoft.com/office/drawing/2014/main" id="{068827E1-474B-494A-8653-E20B6EB0C681}"/>
              </a:ext>
            </a:extLst>
          </p:cNvPr>
          <p:cNvGrpSpPr>
            <a:grpSpLocks/>
          </p:cNvGrpSpPr>
          <p:nvPr/>
        </p:nvGrpSpPr>
        <p:grpSpPr bwMode="auto">
          <a:xfrm>
            <a:off x="1908313" y="0"/>
            <a:ext cx="4538663" cy="6858000"/>
            <a:chOff x="497" y="2561"/>
            <a:chExt cx="1326" cy="1326"/>
          </a:xfrm>
        </p:grpSpPr>
        <p:sp>
          <p:nvSpPr>
            <p:cNvPr id="6" name="Rectangle 6">
              <a:extLst>
                <a:ext uri="{FF2B5EF4-FFF2-40B4-BE49-F238E27FC236}">
                  <a16:creationId xmlns:a16="http://schemas.microsoft.com/office/drawing/2014/main" id="{694E2D6D-1BDC-5441-A19D-4FEE55513EC5}"/>
                </a:ext>
              </a:extLst>
            </p:cNvPr>
            <p:cNvSpPr>
              <a:spLocks noChangeArrowheads="1"/>
            </p:cNvSpPr>
            <p:nvPr/>
          </p:nvSpPr>
          <p:spPr bwMode="auto">
            <a:xfrm>
              <a:off x="497" y="2561"/>
              <a:ext cx="1326" cy="1326"/>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 name="Picture 7">
              <a:extLst>
                <a:ext uri="{FF2B5EF4-FFF2-40B4-BE49-F238E27FC236}">
                  <a16:creationId xmlns:a16="http://schemas.microsoft.com/office/drawing/2014/main" id="{1451FB14-61F0-374D-9B3C-14C4F6B6B19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 y="2584"/>
              <a:ext cx="1288" cy="1296"/>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Rectangle 8">
            <a:extLst>
              <a:ext uri="{FF2B5EF4-FFF2-40B4-BE49-F238E27FC236}">
                <a16:creationId xmlns:a16="http://schemas.microsoft.com/office/drawing/2014/main" id="{CF0A193E-CE3E-B145-A9E2-7F8AAACA2A03}"/>
              </a:ext>
            </a:extLst>
          </p:cNvPr>
          <p:cNvSpPr txBox="1">
            <a:spLocks noChangeArrowheads="1"/>
          </p:cNvSpPr>
          <p:nvPr/>
        </p:nvSpPr>
        <p:spPr>
          <a:xfrm>
            <a:off x="1908313" y="0"/>
            <a:ext cx="9144000" cy="804863"/>
          </a:xfrm>
          <a:prstGeom prst="rect">
            <a:avLst/>
          </a:prstGeom>
          <a:solidFill>
            <a:schemeClr val="tx2"/>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400" dirty="0">
                <a:solidFill>
                  <a:schemeClr val="bg1"/>
                </a:solidFill>
              </a:rPr>
              <a:t>Abdominal Fat Accumulation</a:t>
            </a:r>
          </a:p>
        </p:txBody>
      </p:sp>
      <p:sp>
        <p:nvSpPr>
          <p:cNvPr id="9" name="Text Box 9">
            <a:extLst>
              <a:ext uri="{FF2B5EF4-FFF2-40B4-BE49-F238E27FC236}">
                <a16:creationId xmlns:a16="http://schemas.microsoft.com/office/drawing/2014/main" id="{79D99389-6FE4-834F-AA2C-99D56D649E8E}"/>
              </a:ext>
            </a:extLst>
          </p:cNvPr>
          <p:cNvSpPr txBox="1">
            <a:spLocks noChangeArrowheads="1"/>
          </p:cNvSpPr>
          <p:nvPr/>
        </p:nvSpPr>
        <p:spPr bwMode="auto">
          <a:xfrm>
            <a:off x="1908313" y="6448425"/>
            <a:ext cx="4538663" cy="427038"/>
          </a:xfrm>
          <a:prstGeom prst="rect">
            <a:avLst/>
          </a:prstGeom>
          <a:solidFill>
            <a:schemeClr val="tx2"/>
          </a:solidFill>
          <a:ln>
            <a:noFill/>
          </a:ln>
          <a:effectLst/>
          <a:extLs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en-US" sz="2200">
                <a:solidFill>
                  <a:srgbClr val="FFFFFF"/>
                </a:solidFill>
                <a:latin typeface="Arial" panose="020B0604020202020204" pitchFamily="34" charset="0"/>
              </a:rPr>
              <a:t>High Stress / High Cortisol</a:t>
            </a:r>
            <a:endParaRPr lang="en-US" altLang="en-US" sz="2200">
              <a:solidFill>
                <a:srgbClr val="010000"/>
              </a:solidFill>
              <a:latin typeface="Arial" panose="020B0604020202020204" pitchFamily="34" charset="0"/>
            </a:endParaRPr>
          </a:p>
        </p:txBody>
      </p:sp>
      <p:sp>
        <p:nvSpPr>
          <p:cNvPr id="10" name="Text Box 10">
            <a:extLst>
              <a:ext uri="{FF2B5EF4-FFF2-40B4-BE49-F238E27FC236}">
                <a16:creationId xmlns:a16="http://schemas.microsoft.com/office/drawing/2014/main" id="{0032A9C3-F633-734D-8DC1-4E087E342BBC}"/>
              </a:ext>
            </a:extLst>
          </p:cNvPr>
          <p:cNvSpPr txBox="1">
            <a:spLocks noChangeArrowheads="1"/>
          </p:cNvSpPr>
          <p:nvPr/>
        </p:nvSpPr>
        <p:spPr bwMode="auto">
          <a:xfrm>
            <a:off x="6446976" y="6415088"/>
            <a:ext cx="4605337" cy="427037"/>
          </a:xfrm>
          <a:prstGeom prst="rect">
            <a:avLst/>
          </a:prstGeom>
          <a:solidFill>
            <a:schemeClr val="tx2"/>
          </a:solidFill>
          <a:ln>
            <a:noFill/>
          </a:ln>
          <a:effectLst/>
          <a:extLs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en-US" sz="2200">
                <a:solidFill>
                  <a:srgbClr val="FFFFFF"/>
                </a:solidFill>
                <a:latin typeface="Arial" panose="020B0604020202020204" pitchFamily="34" charset="0"/>
              </a:rPr>
              <a:t>Normal Stress / Normal Cortisol</a:t>
            </a:r>
            <a:endParaRPr lang="en-US" altLang="en-US" sz="2200">
              <a:solidFill>
                <a:srgbClr val="010000"/>
              </a:solidFill>
              <a:latin typeface="Arial" panose="020B0604020202020204" pitchFamily="34" charset="0"/>
            </a:endParaRPr>
          </a:p>
        </p:txBody>
      </p:sp>
      <p:sp>
        <p:nvSpPr>
          <p:cNvPr id="11" name="Rectangle 11">
            <a:extLst>
              <a:ext uri="{FF2B5EF4-FFF2-40B4-BE49-F238E27FC236}">
                <a16:creationId xmlns:a16="http://schemas.microsoft.com/office/drawing/2014/main" id="{D3AD893A-C1FE-1D45-AC1A-2689D18F25A3}"/>
              </a:ext>
            </a:extLst>
          </p:cNvPr>
          <p:cNvSpPr>
            <a:spLocks noChangeArrowheads="1"/>
          </p:cNvSpPr>
          <p:nvPr/>
        </p:nvSpPr>
        <p:spPr bwMode="auto">
          <a:xfrm>
            <a:off x="1908313" y="804863"/>
            <a:ext cx="79375" cy="562927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 name="Rectangle 12">
            <a:extLst>
              <a:ext uri="{FF2B5EF4-FFF2-40B4-BE49-F238E27FC236}">
                <a16:creationId xmlns:a16="http://schemas.microsoft.com/office/drawing/2014/main" id="{D90ADF75-92ED-D743-85C4-C76917278F54}"/>
              </a:ext>
            </a:extLst>
          </p:cNvPr>
          <p:cNvSpPr>
            <a:spLocks noChangeArrowheads="1"/>
          </p:cNvSpPr>
          <p:nvPr/>
        </p:nvSpPr>
        <p:spPr bwMode="auto">
          <a:xfrm>
            <a:off x="6446976" y="804863"/>
            <a:ext cx="77787" cy="5629275"/>
          </a:xfrm>
          <a:prstGeom prst="rect">
            <a:avLst/>
          </a:prstGeom>
          <a:solidFill>
            <a:schemeClr val="tx2"/>
          </a:solidFill>
          <a:ln>
            <a:noFill/>
          </a:ln>
          <a:effectLst/>
          <a:extLs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Rectangle 13">
            <a:extLst>
              <a:ext uri="{FF2B5EF4-FFF2-40B4-BE49-F238E27FC236}">
                <a16:creationId xmlns:a16="http://schemas.microsoft.com/office/drawing/2014/main" id="{1CCA6F18-227A-294C-92B6-C6DF02AC55ED}"/>
              </a:ext>
            </a:extLst>
          </p:cNvPr>
          <p:cNvSpPr>
            <a:spLocks noChangeArrowheads="1"/>
          </p:cNvSpPr>
          <p:nvPr/>
        </p:nvSpPr>
        <p:spPr bwMode="auto">
          <a:xfrm>
            <a:off x="10972938" y="771525"/>
            <a:ext cx="79375" cy="5629275"/>
          </a:xfrm>
          <a:prstGeom prst="rect">
            <a:avLst/>
          </a:prstGeom>
          <a:solidFill>
            <a:schemeClr val="tx2"/>
          </a:solidFill>
          <a:ln>
            <a:noFill/>
          </a:ln>
          <a:effectLst/>
          <a:extLs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extLst>
      <p:ext uri="{BB962C8B-B14F-4D97-AF65-F5344CB8AC3E}">
        <p14:creationId xmlns:p14="http://schemas.microsoft.com/office/powerpoint/2010/main" val="2158678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8D9E2-ADB6-48CF-9A99-DA17D6250796}"/>
              </a:ext>
            </a:extLst>
          </p:cNvPr>
          <p:cNvSpPr>
            <a:spLocks noGrp="1"/>
          </p:cNvSpPr>
          <p:nvPr>
            <p:ph type="title"/>
          </p:nvPr>
        </p:nvSpPr>
        <p:spPr/>
        <p:txBody>
          <a:bodyPr/>
          <a:lstStyle/>
          <a:p>
            <a:r>
              <a:rPr lang="en-US" b="1" dirty="0">
                <a:solidFill>
                  <a:srgbClr val="822E7F"/>
                </a:solidFill>
                <a:latin typeface="Verdana" panose="020B0604030504040204" pitchFamily="34" charset="0"/>
                <a:ea typeface="Verdana" panose="020B0604030504040204" pitchFamily="34" charset="0"/>
                <a:cs typeface="Verdana" panose="020B0604030504040204" pitchFamily="34" charset="0"/>
              </a:rPr>
              <a:t>Eight-Week Survey Results</a:t>
            </a:r>
            <a:endParaRPr lang="en-US" dirty="0"/>
          </a:p>
        </p:txBody>
      </p:sp>
      <p:sp>
        <p:nvSpPr>
          <p:cNvPr id="3" name="Text Placeholder 2">
            <a:extLst>
              <a:ext uri="{FF2B5EF4-FFF2-40B4-BE49-F238E27FC236}">
                <a16:creationId xmlns:a16="http://schemas.microsoft.com/office/drawing/2014/main" id="{5869F04A-BBFB-47BF-B6DA-1EB07C40E15C}"/>
              </a:ext>
            </a:extLst>
          </p:cNvPr>
          <p:cNvSpPr>
            <a:spLocks noGrp="1"/>
          </p:cNvSpPr>
          <p:nvPr>
            <p:ph type="body" sz="quarter" idx="11"/>
          </p:nvPr>
        </p:nvSpPr>
        <p:spPr>
          <a:xfrm>
            <a:off x="838200" y="2003425"/>
            <a:ext cx="10515600" cy="4254762"/>
          </a:xfrm>
        </p:spPr>
        <p:txBody>
          <a:bodyPr>
            <a:noAutofit/>
          </a:bodyPr>
          <a:lstStyle/>
          <a:p>
            <a:pPr lvl="0"/>
            <a:r>
              <a:rPr lang="en-US" sz="2000" b="1" dirty="0">
                <a:solidFill>
                  <a:srgbClr val="275D38"/>
                </a:solidFill>
                <a:latin typeface="Verdana" panose="020B0604030504040204" pitchFamily="34" charset="0"/>
                <a:ea typeface="Verdana" panose="020B0604030504040204" pitchFamily="34" charset="0"/>
              </a:rPr>
              <a:t>95% </a:t>
            </a:r>
            <a:r>
              <a:rPr lang="en-US" sz="2000" dirty="0">
                <a:latin typeface="Verdana" panose="020B0604030504040204" pitchFamily="34" charset="0"/>
                <a:ea typeface="Verdana" panose="020B0604030504040204" pitchFamily="34" charset="0"/>
              </a:rPr>
              <a:t>of people experienced an </a:t>
            </a:r>
            <a:r>
              <a:rPr lang="en-US" sz="2000" dirty="0">
                <a:solidFill>
                  <a:srgbClr val="FF0000"/>
                </a:solidFill>
                <a:latin typeface="Verdana" panose="020B0604030504040204" pitchFamily="34" charset="0"/>
                <a:ea typeface="Verdana" panose="020B0604030504040204" pitchFamily="34" charset="0"/>
              </a:rPr>
              <a:t>increase in their level of understanding </a:t>
            </a:r>
            <a:r>
              <a:rPr lang="en-US" sz="2000" dirty="0">
                <a:latin typeface="Verdana" panose="020B0604030504040204" pitchFamily="34" charset="0"/>
                <a:ea typeface="Verdana" panose="020B0604030504040204" pitchFamily="34" charset="0"/>
              </a:rPr>
              <a:t>about proper supplementation, exercise, nutrition, and sleep.</a:t>
            </a:r>
          </a:p>
          <a:p>
            <a:pPr lvl="0"/>
            <a:r>
              <a:rPr lang="en-US" sz="2000" b="1" dirty="0">
                <a:solidFill>
                  <a:srgbClr val="275D38"/>
                </a:solidFill>
                <a:latin typeface="Verdana" panose="020B0604030504040204" pitchFamily="34" charset="0"/>
                <a:ea typeface="Verdana" panose="020B0604030504040204" pitchFamily="34" charset="0"/>
              </a:rPr>
              <a:t>87% </a:t>
            </a:r>
            <a:r>
              <a:rPr lang="en-US" sz="2000" dirty="0">
                <a:latin typeface="Verdana" panose="020B0604030504040204" pitchFamily="34" charset="0"/>
                <a:ea typeface="Verdana" panose="020B0604030504040204" pitchFamily="34" charset="0"/>
              </a:rPr>
              <a:t>of individuals stated that Project b3 has helped </a:t>
            </a:r>
            <a:r>
              <a:rPr lang="en-US" sz="2000" dirty="0">
                <a:solidFill>
                  <a:srgbClr val="FF0000"/>
                </a:solidFill>
                <a:latin typeface="Verdana" panose="020B0604030504040204" pitchFamily="34" charset="0"/>
                <a:ea typeface="Verdana" panose="020B0604030504040204" pitchFamily="34" charset="0"/>
              </a:rPr>
              <a:t>improve mood, reduce stress, and/or increase motivation</a:t>
            </a:r>
            <a:r>
              <a:rPr lang="en-US" sz="2000" dirty="0">
                <a:latin typeface="Verdana" panose="020B0604030504040204" pitchFamily="34" charset="0"/>
                <a:ea typeface="Verdana" panose="020B0604030504040204" pitchFamily="34" charset="0"/>
              </a:rPr>
              <a:t>. </a:t>
            </a:r>
          </a:p>
          <a:p>
            <a:pPr lvl="0"/>
            <a:r>
              <a:rPr lang="en-US" sz="2000" b="1" dirty="0">
                <a:solidFill>
                  <a:srgbClr val="275D38"/>
                </a:solidFill>
                <a:latin typeface="Verdana" panose="020B0604030504040204" pitchFamily="34" charset="0"/>
                <a:ea typeface="Verdana" panose="020B0604030504040204" pitchFamily="34" charset="0"/>
              </a:rPr>
              <a:t>85% </a:t>
            </a:r>
            <a:r>
              <a:rPr lang="en-US" sz="2000" dirty="0">
                <a:latin typeface="Verdana" panose="020B0604030504040204" pitchFamily="34" charset="0"/>
                <a:ea typeface="Verdana" panose="020B0604030504040204" pitchFamily="34" charset="0"/>
              </a:rPr>
              <a:t>of people said the program was </a:t>
            </a:r>
            <a:r>
              <a:rPr lang="en-US" sz="2000" dirty="0">
                <a:solidFill>
                  <a:srgbClr val="FF0000"/>
                </a:solidFill>
                <a:latin typeface="Verdana" panose="020B0604030504040204" pitchFamily="34" charset="0"/>
                <a:ea typeface="Verdana" panose="020B0604030504040204" pitchFamily="34" charset="0"/>
              </a:rPr>
              <a:t>easy</a:t>
            </a:r>
            <a:r>
              <a:rPr lang="en-US" sz="2000" dirty="0">
                <a:latin typeface="Verdana" panose="020B0604030504040204" pitchFamily="34" charset="0"/>
                <a:ea typeface="Verdana" panose="020B0604030504040204" pitchFamily="34" charset="0"/>
              </a:rPr>
              <a:t> to incorporate into their daily routine</a:t>
            </a:r>
          </a:p>
          <a:p>
            <a:pPr lvl="0"/>
            <a:r>
              <a:rPr lang="en-US" sz="2000" b="1" dirty="0">
                <a:solidFill>
                  <a:srgbClr val="275D38"/>
                </a:solidFill>
                <a:latin typeface="Verdana" panose="020B0604030504040204" pitchFamily="34" charset="0"/>
                <a:ea typeface="Verdana" panose="020B0604030504040204" pitchFamily="34" charset="0"/>
              </a:rPr>
              <a:t>85% </a:t>
            </a:r>
            <a:r>
              <a:rPr lang="en-US" sz="2000" dirty="0">
                <a:latin typeface="Verdana" panose="020B0604030504040204" pitchFamily="34" charset="0"/>
                <a:ea typeface="Verdana" panose="020B0604030504040204" pitchFamily="34" charset="0"/>
              </a:rPr>
              <a:t>of people noticed an improvement in their </a:t>
            </a:r>
            <a:r>
              <a:rPr lang="en-US" sz="2000" dirty="0">
                <a:solidFill>
                  <a:srgbClr val="FF0000"/>
                </a:solidFill>
                <a:latin typeface="Verdana" panose="020B0604030504040204" pitchFamily="34" charset="0"/>
                <a:ea typeface="Verdana" panose="020B0604030504040204" pitchFamily="34" charset="0"/>
              </a:rPr>
              <a:t>physical health</a:t>
            </a:r>
            <a:r>
              <a:rPr lang="en-US" sz="2000" dirty="0">
                <a:latin typeface="Verdana" panose="020B0604030504040204" pitchFamily="34" charset="0"/>
                <a:ea typeface="Verdana" panose="020B0604030504040204" pitchFamily="34" charset="0"/>
              </a:rPr>
              <a:t>, fitness, and overall wellness.</a:t>
            </a:r>
          </a:p>
          <a:p>
            <a:pPr lvl="0"/>
            <a:r>
              <a:rPr lang="en-US" sz="2000" b="1" dirty="0">
                <a:solidFill>
                  <a:srgbClr val="275D38"/>
                </a:solidFill>
                <a:latin typeface="Verdana" panose="020B0604030504040204" pitchFamily="34" charset="0"/>
                <a:ea typeface="Verdana" panose="020B0604030504040204" pitchFamily="34" charset="0"/>
              </a:rPr>
              <a:t>4 out of 5 </a:t>
            </a:r>
            <a:r>
              <a:rPr lang="en-US" sz="2000" dirty="0">
                <a:latin typeface="Verdana" panose="020B0604030504040204" pitchFamily="34" charset="0"/>
                <a:ea typeface="Verdana" panose="020B0604030504040204" pitchFamily="34" charset="0"/>
              </a:rPr>
              <a:t>people said that Project b3 helped them </a:t>
            </a:r>
            <a:r>
              <a:rPr lang="en-US" sz="2000" dirty="0">
                <a:solidFill>
                  <a:srgbClr val="FF0000"/>
                </a:solidFill>
                <a:latin typeface="Verdana" panose="020B0604030504040204" pitchFamily="34" charset="0"/>
                <a:ea typeface="Verdana" panose="020B0604030504040204" pitchFamily="34" charset="0"/>
              </a:rPr>
              <a:t>control food cravings and reduce stress eating</a:t>
            </a:r>
            <a:r>
              <a:rPr lang="en-US" sz="2000" dirty="0">
                <a:latin typeface="Verdana" panose="020B0604030504040204" pitchFamily="34" charset="0"/>
                <a:ea typeface="Verdana" panose="020B0604030504040204" pitchFamily="34" charset="0"/>
              </a:rPr>
              <a:t> and that they </a:t>
            </a:r>
            <a:r>
              <a:rPr lang="en-US" sz="2000" dirty="0">
                <a:solidFill>
                  <a:srgbClr val="FF0000"/>
                </a:solidFill>
                <a:latin typeface="Verdana" panose="020B0604030504040204" pitchFamily="34" charset="0"/>
                <a:ea typeface="Verdana" panose="020B0604030504040204" pitchFamily="34" charset="0"/>
              </a:rPr>
              <a:t>feel better and better as time passed </a:t>
            </a:r>
            <a:r>
              <a:rPr lang="en-US" sz="2000" dirty="0">
                <a:latin typeface="Verdana" panose="020B0604030504040204" pitchFamily="34" charset="0"/>
                <a:ea typeface="Verdana" panose="020B0604030504040204" pitchFamily="34" charset="0"/>
              </a:rPr>
              <a:t>with Project b3 (better at week 4 than week 2; better at week 8 than week 4)</a:t>
            </a:r>
          </a:p>
          <a:p>
            <a:pPr lvl="0"/>
            <a:r>
              <a:rPr lang="en-US" sz="2000" b="1" dirty="0">
                <a:solidFill>
                  <a:srgbClr val="275D38"/>
                </a:solidFill>
                <a:latin typeface="Verdana" panose="020B0604030504040204" pitchFamily="34" charset="0"/>
                <a:ea typeface="Verdana" panose="020B0604030504040204" pitchFamily="34" charset="0"/>
              </a:rPr>
              <a:t>9 out of 10 </a:t>
            </a:r>
            <a:r>
              <a:rPr lang="en-US" sz="2000" dirty="0">
                <a:latin typeface="Verdana" panose="020B0604030504040204" pitchFamily="34" charset="0"/>
                <a:ea typeface="Verdana" panose="020B0604030504040204" pitchFamily="34" charset="0"/>
              </a:rPr>
              <a:t>people report after 8 weeks on Project b3 that they plan to </a:t>
            </a:r>
            <a:r>
              <a:rPr lang="en-US" sz="2000" dirty="0">
                <a:solidFill>
                  <a:srgbClr val="FF0000"/>
                </a:solidFill>
                <a:latin typeface="Verdana" panose="020B0604030504040204" pitchFamily="34" charset="0"/>
                <a:ea typeface="Verdana" panose="020B0604030504040204" pitchFamily="34" charset="0"/>
              </a:rPr>
              <a:t>continue</a:t>
            </a:r>
            <a:r>
              <a:rPr lang="en-US" sz="2000" dirty="0">
                <a:latin typeface="Verdana" panose="020B0604030504040204" pitchFamily="34" charset="0"/>
                <a:ea typeface="Verdana" panose="020B0604030504040204" pitchFamily="34" charset="0"/>
              </a:rPr>
              <a:t> with the products and program.</a:t>
            </a:r>
          </a:p>
        </p:txBody>
      </p:sp>
    </p:spTree>
    <p:extLst>
      <p:ext uri="{BB962C8B-B14F-4D97-AF65-F5344CB8AC3E}">
        <p14:creationId xmlns:p14="http://schemas.microsoft.com/office/powerpoint/2010/main" val="371502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838200" y="3303548"/>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80571"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DISEASE STATUS</a:t>
            </a:r>
          </a:p>
        </p:txBody>
      </p:sp>
      <p:sp>
        <p:nvSpPr>
          <p:cNvPr id="9" name="TextBox 8"/>
          <p:cNvSpPr txBox="1"/>
          <p:nvPr/>
        </p:nvSpPr>
        <p:spPr>
          <a:xfrm>
            <a:off x="4171347"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“TYPICAL”</a:t>
            </a:r>
          </a:p>
        </p:txBody>
      </p:sp>
      <p:sp>
        <p:nvSpPr>
          <p:cNvPr id="11" name="TextBox 10"/>
          <p:cNvSpPr txBox="1"/>
          <p:nvPr/>
        </p:nvSpPr>
        <p:spPr>
          <a:xfrm>
            <a:off x="7802938"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OPTIMIZED</a:t>
            </a:r>
          </a:p>
        </p:txBody>
      </p:sp>
      <p:sp>
        <p:nvSpPr>
          <p:cNvPr id="13" name="TextBox 12"/>
          <p:cNvSpPr txBox="1"/>
          <p:nvPr/>
        </p:nvSpPr>
        <p:spPr>
          <a:xfrm>
            <a:off x="1378857" y="4193719"/>
            <a:ext cx="125185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Depression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Anxiety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Diabetes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Obesity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Heart Disease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Autoimmune</a:t>
            </a:r>
          </a:p>
        </p:txBody>
      </p:sp>
      <p:sp>
        <p:nvSpPr>
          <p:cNvPr id="15" name="TextBox 14"/>
          <p:cNvSpPr txBox="1"/>
          <p:nvPr/>
        </p:nvSpPr>
        <p:spPr>
          <a:xfrm>
            <a:off x="5159283" y="4193719"/>
            <a:ext cx="1061357" cy="1384995"/>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Fatigue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Tension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Sad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Brain Fog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Headaches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Acne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Eczema</a:t>
            </a:r>
          </a:p>
        </p:txBody>
      </p:sp>
      <p:sp>
        <p:nvSpPr>
          <p:cNvPr id="16" name="TextBox 15"/>
          <p:cNvSpPr txBox="1"/>
          <p:nvPr/>
        </p:nvSpPr>
        <p:spPr>
          <a:xfrm>
            <a:off x="8816075" y="4193719"/>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Energetic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Calmness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Happy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Sharp</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Creative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Clear Skin</a:t>
            </a:r>
          </a:p>
        </p:txBody>
      </p:sp>
      <p:sp>
        <p:nvSpPr>
          <p:cNvPr id="3" name="Rectangle 2"/>
          <p:cNvSpPr/>
          <p:nvPr/>
        </p:nvSpPr>
        <p:spPr>
          <a:xfrm>
            <a:off x="2530928"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Arthritis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Fibromyalgia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CFS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Dementia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ADD / ADHD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Alzheimer’s</a:t>
            </a:r>
          </a:p>
        </p:txBody>
      </p:sp>
      <p:sp>
        <p:nvSpPr>
          <p:cNvPr id="12" name="Rectangle 11"/>
          <p:cNvSpPr/>
          <p:nvPr/>
        </p:nvSpPr>
        <p:spPr>
          <a:xfrm>
            <a:off x="6157139"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Congestion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URTI’s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Joint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Muscle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Bloated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Chubby</a:t>
            </a:r>
          </a:p>
        </p:txBody>
      </p:sp>
      <p:sp>
        <p:nvSpPr>
          <p:cNvPr id="14" name="TextBox 13"/>
          <p:cNvSpPr txBox="1"/>
          <p:nvPr/>
        </p:nvSpPr>
        <p:spPr>
          <a:xfrm>
            <a:off x="9822666" y="4193719"/>
            <a:ext cx="1073933" cy="1015663"/>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Rarely Sick</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Flexible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Lean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Strong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Resilient</a:t>
            </a:r>
          </a:p>
        </p:txBody>
      </p:sp>
      <p:sp>
        <p:nvSpPr>
          <p:cNvPr id="18" name="TextBox 17"/>
          <p:cNvSpPr txBox="1"/>
          <p:nvPr/>
        </p:nvSpPr>
        <p:spPr>
          <a:xfrm>
            <a:off x="10594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a:t>
            </a:r>
          </a:p>
        </p:txBody>
      </p:sp>
      <p:sp>
        <p:nvSpPr>
          <p:cNvPr id="19" name="TextBox 18"/>
          <p:cNvSpPr txBox="1"/>
          <p:nvPr/>
        </p:nvSpPr>
        <p:spPr>
          <a:xfrm>
            <a:off x="91228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RED</a:t>
            </a:r>
          </a:p>
        </p:txBody>
      </p:sp>
      <p:sp>
        <p:nvSpPr>
          <p:cNvPr id="20" name="TextBox 19"/>
          <p:cNvSpPr txBox="1"/>
          <p:nvPr/>
        </p:nvSpPr>
        <p:spPr>
          <a:xfrm>
            <a:off x="2474382"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ORANGE</a:t>
            </a:r>
          </a:p>
        </p:txBody>
      </p:sp>
      <p:sp>
        <p:nvSpPr>
          <p:cNvPr id="21" name="TextBox 20"/>
          <p:cNvSpPr txBox="1"/>
          <p:nvPr/>
        </p:nvSpPr>
        <p:spPr>
          <a:xfrm>
            <a:off x="4036483"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YELLOW</a:t>
            </a:r>
          </a:p>
        </p:txBody>
      </p:sp>
      <p:sp>
        <p:nvSpPr>
          <p:cNvPr id="22" name="TextBox 21"/>
          <p:cNvSpPr txBox="1"/>
          <p:nvPr/>
        </p:nvSpPr>
        <p:spPr>
          <a:xfrm>
            <a:off x="558800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GREEN</a:t>
            </a:r>
          </a:p>
        </p:txBody>
      </p:sp>
      <p:sp>
        <p:nvSpPr>
          <p:cNvPr id="23" name="TextBox 22"/>
          <p:cNvSpPr txBox="1"/>
          <p:nvPr/>
        </p:nvSpPr>
        <p:spPr>
          <a:xfrm>
            <a:off x="7171268"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BLUE</a:t>
            </a:r>
          </a:p>
        </p:txBody>
      </p:sp>
      <p:sp>
        <p:nvSpPr>
          <p:cNvPr id="24" name="TextBox 23"/>
          <p:cNvSpPr txBox="1"/>
          <p:nvPr/>
        </p:nvSpPr>
        <p:spPr>
          <a:xfrm>
            <a:off x="8722786"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INDIGO</a:t>
            </a:r>
          </a:p>
        </p:txBody>
      </p:sp>
      <p:sp>
        <p:nvSpPr>
          <p:cNvPr id="25" name="TextBox 24"/>
          <p:cNvSpPr txBox="1"/>
          <p:nvPr/>
        </p:nvSpPr>
        <p:spPr>
          <a:xfrm>
            <a:off x="10295467"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VIOLET</a:t>
            </a:r>
          </a:p>
        </p:txBody>
      </p:sp>
      <p:sp>
        <p:nvSpPr>
          <p:cNvPr id="26" name="Rectangle 25"/>
          <p:cNvSpPr/>
          <p:nvPr/>
        </p:nvSpPr>
        <p:spPr>
          <a:xfrm>
            <a:off x="838200" y="5646043"/>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21083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2</a:t>
            </a:r>
          </a:p>
        </p:txBody>
      </p:sp>
      <p:sp>
        <p:nvSpPr>
          <p:cNvPr id="28" name="TextBox 27"/>
          <p:cNvSpPr txBox="1"/>
          <p:nvPr/>
        </p:nvSpPr>
        <p:spPr>
          <a:xfrm>
            <a:off x="31571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3</a:t>
            </a:r>
          </a:p>
        </p:txBody>
      </p:sp>
      <p:sp>
        <p:nvSpPr>
          <p:cNvPr id="29" name="TextBox 28"/>
          <p:cNvSpPr txBox="1"/>
          <p:nvPr/>
        </p:nvSpPr>
        <p:spPr>
          <a:xfrm>
            <a:off x="42060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4</a:t>
            </a:r>
          </a:p>
        </p:txBody>
      </p:sp>
      <p:sp>
        <p:nvSpPr>
          <p:cNvPr id="30" name="TextBox 29"/>
          <p:cNvSpPr txBox="1"/>
          <p:nvPr/>
        </p:nvSpPr>
        <p:spPr>
          <a:xfrm>
            <a:off x="52548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5</a:t>
            </a:r>
          </a:p>
        </p:txBody>
      </p:sp>
      <p:sp>
        <p:nvSpPr>
          <p:cNvPr id="31" name="TextBox 30"/>
          <p:cNvSpPr txBox="1"/>
          <p:nvPr/>
        </p:nvSpPr>
        <p:spPr>
          <a:xfrm>
            <a:off x="63037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6</a:t>
            </a:r>
          </a:p>
        </p:txBody>
      </p:sp>
      <p:sp>
        <p:nvSpPr>
          <p:cNvPr id="32" name="TextBox 31"/>
          <p:cNvSpPr txBox="1"/>
          <p:nvPr/>
        </p:nvSpPr>
        <p:spPr>
          <a:xfrm>
            <a:off x="73525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7</a:t>
            </a:r>
          </a:p>
        </p:txBody>
      </p:sp>
      <p:sp>
        <p:nvSpPr>
          <p:cNvPr id="33" name="TextBox 32"/>
          <p:cNvSpPr txBox="1"/>
          <p:nvPr/>
        </p:nvSpPr>
        <p:spPr>
          <a:xfrm>
            <a:off x="84014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8</a:t>
            </a:r>
          </a:p>
        </p:txBody>
      </p:sp>
      <p:sp>
        <p:nvSpPr>
          <p:cNvPr id="34" name="TextBox 33"/>
          <p:cNvSpPr txBox="1"/>
          <p:nvPr/>
        </p:nvSpPr>
        <p:spPr>
          <a:xfrm>
            <a:off x="94502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9</a:t>
            </a:r>
          </a:p>
        </p:txBody>
      </p:sp>
      <p:sp>
        <p:nvSpPr>
          <p:cNvPr id="35" name="TextBox 34"/>
          <p:cNvSpPr txBox="1"/>
          <p:nvPr/>
        </p:nvSpPr>
        <p:spPr>
          <a:xfrm>
            <a:off x="10499126"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10</a:t>
            </a:r>
          </a:p>
        </p:txBody>
      </p:sp>
      <p:sp>
        <p:nvSpPr>
          <p:cNvPr id="36" name="Title 1"/>
          <p:cNvSpPr>
            <a:spLocks noGrp="1"/>
          </p:cNvSpPr>
          <p:nvPr>
            <p:ph type="title"/>
          </p:nvPr>
        </p:nvSpPr>
        <p:spPr>
          <a:xfrm>
            <a:off x="838200" y="503237"/>
            <a:ext cx="10515600" cy="1325563"/>
          </a:xfrm>
        </p:spPr>
        <p:txBody>
          <a:bodyPr>
            <a:noAutofit/>
          </a:bodyPr>
          <a:lstStyle/>
          <a:p>
            <a:r>
              <a:rPr lang="en-US" sz="2800" b="0" dirty="0">
                <a:solidFill>
                  <a:srgbClr val="822E7F"/>
                </a:solidFill>
                <a:ea typeface="Verdana" panose="020B0604030504040204" pitchFamily="34" charset="0"/>
              </a:rPr>
              <a:t>THE THREE THINGS YOU SHOULD KNOW ABOUT</a:t>
            </a:r>
            <a:br>
              <a:rPr lang="en-US" dirty="0">
                <a:solidFill>
                  <a:srgbClr val="402B56"/>
                </a:solidFill>
              </a:rPr>
            </a:br>
            <a:r>
              <a:rPr lang="en-US" dirty="0">
                <a:solidFill>
                  <a:srgbClr val="402B56"/>
                </a:solidFill>
              </a:rPr>
              <a:t>MENTAL WELLNESS</a:t>
            </a:r>
            <a:br>
              <a:rPr lang="en-US" dirty="0">
                <a:solidFill>
                  <a:srgbClr val="402B56"/>
                </a:solidFill>
              </a:rPr>
            </a:br>
            <a:endParaRPr lang="en-US" sz="2400" dirty="0">
              <a:solidFill>
                <a:srgbClr val="822E7F"/>
              </a:solidFill>
            </a:endParaRPr>
          </a:p>
        </p:txBody>
      </p:sp>
      <p:sp>
        <p:nvSpPr>
          <p:cNvPr id="37" name="Text Placeholder 2"/>
          <p:cNvSpPr>
            <a:spLocks noGrp="1"/>
          </p:cNvSpPr>
          <p:nvPr>
            <p:ph type="body" sz="quarter" idx="4294967295"/>
          </p:nvPr>
        </p:nvSpPr>
        <p:spPr>
          <a:xfrm>
            <a:off x="974002" y="1700814"/>
            <a:ext cx="11370398" cy="1111996"/>
          </a:xfrm>
          <a:prstGeom prst="rect">
            <a:avLst/>
          </a:prstGeom>
        </p:spPr>
        <p:txBody>
          <a:bodyPr>
            <a:noAutofit/>
          </a:bodyPr>
          <a:lstStyle/>
          <a:p>
            <a:pPr>
              <a:buFont typeface="+mj-lt"/>
              <a:buAutoNum type="arabicPeriod"/>
            </a:pPr>
            <a:r>
              <a:rPr lang="en-US" sz="1800" dirty="0">
                <a:solidFill>
                  <a:srgbClr val="4A3B6B"/>
                </a:solidFill>
                <a:ea typeface="Verdana" panose="020B0604030504040204" pitchFamily="34" charset="0"/>
              </a:rPr>
              <a:t>How you feel is not just in your head </a:t>
            </a:r>
            <a:r>
              <a:rPr lang="en-US" sz="1800" dirty="0">
                <a:solidFill>
                  <a:srgbClr val="4A3B6B"/>
                </a:solidFill>
                <a:ea typeface="Verdana" panose="020B0604030504040204" pitchFamily="34" charset="0"/>
                <a:cs typeface="Aller Light"/>
              </a:rPr>
              <a:t>—</a:t>
            </a:r>
            <a:r>
              <a:rPr lang="en-US" sz="1800" dirty="0">
                <a:solidFill>
                  <a:srgbClr val="4A3B6B"/>
                </a:solidFill>
                <a:ea typeface="Verdana" panose="020B0604030504040204" pitchFamily="34" charset="0"/>
              </a:rPr>
              <a:t> it’s also in your gut.</a:t>
            </a:r>
          </a:p>
          <a:p>
            <a:pPr>
              <a:buFont typeface="+mj-lt"/>
              <a:buAutoNum type="arabicPeriod"/>
            </a:pPr>
            <a:r>
              <a:rPr lang="en-US" sz="1800" dirty="0">
                <a:solidFill>
                  <a:srgbClr val="4A3B6B"/>
                </a:solidFill>
                <a:ea typeface="Verdana" panose="020B0604030504040204" pitchFamily="34" charset="0"/>
              </a:rPr>
              <a:t>Our “second brain” includes the microbiome and plays a major role in mental wellness.</a:t>
            </a:r>
          </a:p>
          <a:p>
            <a:pPr>
              <a:buFont typeface="+mj-lt"/>
              <a:buAutoNum type="arabicPeriod"/>
            </a:pPr>
            <a:r>
              <a:rPr lang="en-US" sz="1800" dirty="0">
                <a:solidFill>
                  <a:srgbClr val="4A3B6B"/>
                </a:solidFill>
                <a:ea typeface="Verdana" panose="020B0604030504040204" pitchFamily="34" charset="0"/>
              </a:rPr>
              <a:t>You can now DO something NATURALLY to improve your mental wellness. </a:t>
            </a:r>
          </a:p>
        </p:txBody>
      </p:sp>
      <p:sp>
        <p:nvSpPr>
          <p:cNvPr id="38" name="TextBox 37"/>
          <p:cNvSpPr txBox="1"/>
          <p:nvPr/>
        </p:nvSpPr>
        <p:spPr>
          <a:xfrm>
            <a:off x="838200" y="2997288"/>
            <a:ext cx="10515600" cy="276999"/>
          </a:xfrm>
          <a:prstGeom prst="rect">
            <a:avLst/>
          </a:prstGeom>
          <a:noFill/>
        </p:spPr>
        <p:txBody>
          <a:bodyPr wrap="square" rtlCol="0">
            <a:spAutoFit/>
          </a:bodyPr>
          <a:lstStyle/>
          <a:p>
            <a:r>
              <a:rPr lang="en-US" sz="1200" b="1" dirty="0">
                <a:solidFill>
                  <a:srgbClr val="3F2A56"/>
                </a:solidFill>
                <a:latin typeface="Verdana" panose="020B0604030504040204" pitchFamily="34" charset="0"/>
                <a:ea typeface="Verdana" panose="020B0604030504040204" pitchFamily="34" charset="0"/>
                <a:cs typeface="Verdana" panose="020B0604030504040204" pitchFamily="34" charset="0"/>
              </a:rPr>
              <a:t>WHERE ARE YOU ON THE MENTAL WELLNESS CONTINUUM? </a:t>
            </a:r>
            <a:r>
              <a:rPr lang="en-US" sz="1200" i="1" dirty="0">
                <a:solidFill>
                  <a:srgbClr val="3F2A56"/>
                </a:solidFill>
                <a:latin typeface="Verdana" panose="020B0604030504040204" pitchFamily="34" charset="0"/>
                <a:ea typeface="Verdana" panose="020B0604030504040204" pitchFamily="34" charset="0"/>
                <a:cs typeface="Verdana" panose="020B0604030504040204" pitchFamily="34" charset="0"/>
              </a:rPr>
              <a:t>(Circle your current number)</a:t>
            </a:r>
          </a:p>
        </p:txBody>
      </p:sp>
      <p:sp>
        <p:nvSpPr>
          <p:cNvPr id="5" name="Oval 4"/>
          <p:cNvSpPr/>
          <p:nvPr/>
        </p:nvSpPr>
        <p:spPr>
          <a:xfrm>
            <a:off x="1133463" y="5561207"/>
            <a:ext cx="564775" cy="564775"/>
          </a:xfrm>
          <a:prstGeom prst="ellipse">
            <a:avLst/>
          </a:prstGeom>
          <a:solidFill>
            <a:srgbClr val="80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2697437" y="5561207"/>
            <a:ext cx="564775" cy="564775"/>
          </a:xfrm>
          <a:prstGeom prst="ellipse">
            <a:avLst/>
          </a:prstGeom>
          <a:solidFill>
            <a:srgbClr val="FF66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261411" y="5561207"/>
            <a:ext cx="564775" cy="564775"/>
          </a:xfrm>
          <a:prstGeom prst="ellipse">
            <a:avLst/>
          </a:prstGeom>
          <a:solidFill>
            <a:srgbClr val="FFFF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825385" y="5561207"/>
            <a:ext cx="564775" cy="564775"/>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389359" y="5561207"/>
            <a:ext cx="564775" cy="564775"/>
          </a:xfrm>
          <a:prstGeom prst="ellipse">
            <a:avLst/>
          </a:prstGeom>
          <a:solidFill>
            <a:srgbClr val="0000FF"/>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8953333" y="5561207"/>
            <a:ext cx="564775" cy="564775"/>
          </a:xfrm>
          <a:prstGeom prst="ellipse">
            <a:avLst/>
          </a:prstGeom>
          <a:solidFill>
            <a:srgbClr val="00009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10517306" y="5561207"/>
            <a:ext cx="564775" cy="564775"/>
          </a:xfrm>
          <a:prstGeom prst="ellipse">
            <a:avLst/>
          </a:prstGeom>
          <a:solidFill>
            <a:srgbClr val="66006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4103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E6A2A-7BBB-0A40-9BC7-68DD38B9C26D}"/>
              </a:ext>
            </a:extLst>
          </p:cNvPr>
          <p:cNvSpPr>
            <a:spLocks noGrp="1"/>
          </p:cNvSpPr>
          <p:nvPr>
            <p:ph type="title"/>
          </p:nvPr>
        </p:nvSpPr>
        <p:spPr>
          <a:xfrm>
            <a:off x="1752600" y="0"/>
            <a:ext cx="8382000" cy="1600200"/>
          </a:xfrm>
        </p:spPr>
        <p:txBody>
          <a:bodyPr/>
          <a:lstStyle/>
          <a:p>
            <a:r>
              <a:rPr lang="en-US" b="1" dirty="0"/>
              <a:t>What Benefits Should I Expect?</a:t>
            </a:r>
            <a:br>
              <a:rPr lang="en-US" dirty="0"/>
            </a:br>
            <a:endParaRPr lang="en-US" dirty="0"/>
          </a:p>
        </p:txBody>
      </p:sp>
      <p:sp>
        <p:nvSpPr>
          <p:cNvPr id="3" name="Content Placeholder 2">
            <a:extLst>
              <a:ext uri="{FF2B5EF4-FFF2-40B4-BE49-F238E27FC236}">
                <a16:creationId xmlns:a16="http://schemas.microsoft.com/office/drawing/2014/main" id="{3A184DEF-BCF1-7B4E-B0FA-C1EA684A17BE}"/>
              </a:ext>
            </a:extLst>
          </p:cNvPr>
          <p:cNvSpPr>
            <a:spLocks noGrp="1"/>
          </p:cNvSpPr>
          <p:nvPr>
            <p:ph idx="1"/>
          </p:nvPr>
        </p:nvSpPr>
        <p:spPr>
          <a:xfrm>
            <a:off x="2209800" y="999680"/>
            <a:ext cx="7772400" cy="5510847"/>
          </a:xfrm>
        </p:spPr>
        <p:txBody>
          <a:bodyPr>
            <a:normAutofit lnSpcReduction="10000"/>
          </a:bodyPr>
          <a:lstStyle/>
          <a:p>
            <a:r>
              <a:rPr lang="en-US" dirty="0"/>
              <a:t>Improve Gut Health</a:t>
            </a:r>
          </a:p>
          <a:p>
            <a:r>
              <a:rPr lang="en-US" dirty="0"/>
              <a:t>Balance Microbiome</a:t>
            </a:r>
          </a:p>
          <a:p>
            <a:r>
              <a:rPr lang="en-US" dirty="0"/>
              <a:t>Optimize Gut-Brain-Axis Function</a:t>
            </a:r>
          </a:p>
          <a:p>
            <a:r>
              <a:rPr lang="en-US" dirty="0"/>
              <a:t>Reduce Stress</a:t>
            </a:r>
          </a:p>
          <a:p>
            <a:r>
              <a:rPr lang="en-US" dirty="0"/>
              <a:t>Improve Vigor</a:t>
            </a:r>
          </a:p>
          <a:p>
            <a:r>
              <a:rPr lang="en-US" dirty="0"/>
              <a:t>Boost Energy</a:t>
            </a:r>
          </a:p>
          <a:p>
            <a:r>
              <a:rPr lang="en-US" dirty="0"/>
              <a:t>Maximize Sleep Quality</a:t>
            </a:r>
          </a:p>
          <a:p>
            <a:r>
              <a:rPr lang="en-US" dirty="0"/>
              <a:t>Sharpen Mental Clarity</a:t>
            </a:r>
          </a:p>
          <a:p>
            <a:r>
              <a:rPr lang="en-US" dirty="0"/>
              <a:t>Enhance Skin Tone</a:t>
            </a:r>
          </a:p>
          <a:p>
            <a:r>
              <a:rPr lang="en-US" dirty="0"/>
              <a:t>Reduced Cravings</a:t>
            </a:r>
          </a:p>
          <a:p>
            <a:r>
              <a:rPr lang="en-US" dirty="0"/>
              <a:t>Improve Body Composition = Fat/Lean</a:t>
            </a:r>
          </a:p>
        </p:txBody>
      </p:sp>
    </p:spTree>
    <p:extLst>
      <p:ext uri="{BB962C8B-B14F-4D97-AF65-F5344CB8AC3E}">
        <p14:creationId xmlns:p14="http://schemas.microsoft.com/office/powerpoint/2010/main" val="2726361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E794770-53D4-475B-9BAC-B36708AA1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416" y="1348424"/>
            <a:ext cx="4599709" cy="4599709"/>
          </a:xfrm>
          <a:prstGeom prst="rect">
            <a:avLst/>
          </a:prstGeom>
        </p:spPr>
      </p:pic>
      <p:pic>
        <p:nvPicPr>
          <p:cNvPr id="4" name="Picture 3">
            <a:extLst>
              <a:ext uri="{FF2B5EF4-FFF2-40B4-BE49-F238E27FC236}">
                <a16:creationId xmlns:a16="http://schemas.microsoft.com/office/drawing/2014/main" id="{FD7BB3D2-8E33-463E-8C08-B37F252CE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834" y="280902"/>
            <a:ext cx="2923038" cy="2340869"/>
          </a:xfrm>
          <a:prstGeom prst="rect">
            <a:avLst/>
          </a:prstGeom>
        </p:spPr>
      </p:pic>
      <p:pic>
        <p:nvPicPr>
          <p:cNvPr id="13" name="Graphic 12">
            <a:extLst>
              <a:ext uri="{FF2B5EF4-FFF2-40B4-BE49-F238E27FC236}">
                <a16:creationId xmlns:a16="http://schemas.microsoft.com/office/drawing/2014/main" id="{74611AEF-C853-4A51-BF1B-DC42A82156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70629" y="436566"/>
            <a:ext cx="1701032" cy="1596353"/>
          </a:xfrm>
          <a:prstGeom prst="rect">
            <a:avLst/>
          </a:prstGeom>
        </p:spPr>
      </p:pic>
      <p:sp>
        <p:nvSpPr>
          <p:cNvPr id="7" name="Rectangle 6"/>
          <p:cNvSpPr/>
          <p:nvPr/>
        </p:nvSpPr>
        <p:spPr>
          <a:xfrm>
            <a:off x="933864" y="3007665"/>
            <a:ext cx="4796317" cy="2677656"/>
          </a:xfrm>
          <a:prstGeom prst="rect">
            <a:avLst/>
          </a:prstGeom>
        </p:spPr>
        <p:txBody>
          <a:bodyPr wrap="square" anchor="t">
            <a:spAutoFit/>
          </a:bodyPr>
          <a:lstStyle/>
          <a:p>
            <a:pPr algn="ctr"/>
            <a:r>
              <a:rPr lang="en-US" sz="2400" dirty="0">
                <a:solidFill>
                  <a:srgbClr val="3F2A56"/>
                </a:solidFill>
                <a:latin typeface="Verdana" panose="020B0604030504040204" pitchFamily="34" charset="0"/>
                <a:ea typeface="Verdana" panose="020B0604030504040204" pitchFamily="34" charset="0"/>
              </a:rPr>
              <a:t>A fit body begins with mental wellness, and the key to a healthy brain is the gut microbiome. Body. Brain. Biome. Project b3. The holistic solution to a healthier well-being.</a:t>
            </a:r>
            <a:endParaRPr lang="en-US" sz="3200"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6A007DA1-A4DC-4E00-A52F-273BA08C785D}"/>
              </a:ext>
            </a:extLst>
          </p:cNvPr>
          <p:cNvSpPr txBox="1"/>
          <p:nvPr/>
        </p:nvSpPr>
        <p:spPr>
          <a:xfrm>
            <a:off x="6585561" y="961123"/>
            <a:ext cx="1467986" cy="461665"/>
          </a:xfrm>
          <a:prstGeom prst="rect">
            <a:avLst/>
          </a:prstGeom>
          <a:noFill/>
        </p:spPr>
        <p:txBody>
          <a:bodyPr wrap="square" rtlCol="0">
            <a:spAutoFit/>
          </a:bodyPr>
          <a:lstStyle/>
          <a:p>
            <a:pPr algn="ct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BODY.</a:t>
            </a:r>
          </a:p>
        </p:txBody>
      </p:sp>
      <p:pic>
        <p:nvPicPr>
          <p:cNvPr id="21" name="Graphic 12">
            <a:extLst>
              <a:ext uri="{FF2B5EF4-FFF2-40B4-BE49-F238E27FC236}">
                <a16:creationId xmlns:a16="http://schemas.microsoft.com/office/drawing/2014/main" id="{74611AEF-C853-4A51-BF1B-DC42A82156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70013" y="446498"/>
            <a:ext cx="1690449" cy="1586421"/>
          </a:xfrm>
          <a:prstGeom prst="rect">
            <a:avLst/>
          </a:prstGeom>
        </p:spPr>
      </p:pic>
      <p:sp>
        <p:nvSpPr>
          <p:cNvPr id="18" name="TextBox 17">
            <a:extLst>
              <a:ext uri="{FF2B5EF4-FFF2-40B4-BE49-F238E27FC236}">
                <a16:creationId xmlns:a16="http://schemas.microsoft.com/office/drawing/2014/main" id="{489ED6E2-21F5-4694-8A38-5F166B2448A5}"/>
              </a:ext>
            </a:extLst>
          </p:cNvPr>
          <p:cNvSpPr txBox="1"/>
          <p:nvPr/>
        </p:nvSpPr>
        <p:spPr>
          <a:xfrm>
            <a:off x="8335076" y="961123"/>
            <a:ext cx="1540387" cy="461665"/>
          </a:xfrm>
          <a:prstGeom prst="rect">
            <a:avLst/>
          </a:prstGeom>
          <a:noFill/>
        </p:spPr>
        <p:txBody>
          <a:bodyPr wrap="square" rtlCol="0">
            <a:spAutoFit/>
          </a:bodyPr>
          <a:lstStyle/>
          <a:p>
            <a:pPr algn="ct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BRAIN.</a:t>
            </a:r>
            <a:endPar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Graphic 12">
            <a:extLst>
              <a:ext uri="{FF2B5EF4-FFF2-40B4-BE49-F238E27FC236}">
                <a16:creationId xmlns:a16="http://schemas.microsoft.com/office/drawing/2014/main" id="{74611AEF-C853-4A51-BF1B-DC42A82156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72580" y="436565"/>
            <a:ext cx="1701033" cy="1596354"/>
          </a:xfrm>
          <a:prstGeom prst="rect">
            <a:avLst/>
          </a:prstGeom>
        </p:spPr>
      </p:pic>
      <p:sp>
        <p:nvSpPr>
          <p:cNvPr id="19" name="TextBox 18">
            <a:extLst>
              <a:ext uri="{FF2B5EF4-FFF2-40B4-BE49-F238E27FC236}">
                <a16:creationId xmlns:a16="http://schemas.microsoft.com/office/drawing/2014/main" id="{7E952B41-55AA-4411-841E-19D4A172FD36}"/>
              </a:ext>
            </a:extLst>
          </p:cNvPr>
          <p:cNvSpPr txBox="1"/>
          <p:nvPr/>
        </p:nvSpPr>
        <p:spPr>
          <a:xfrm>
            <a:off x="10121755" y="962810"/>
            <a:ext cx="1602682" cy="461665"/>
          </a:xfrm>
          <a:prstGeom prst="rect">
            <a:avLst/>
          </a:prstGeom>
          <a:noFill/>
        </p:spPr>
        <p:txBody>
          <a:bodyPr wrap="square" rtlCol="0">
            <a:spAutoFit/>
          </a:bodyPr>
          <a:lstStyle/>
          <a:p>
            <a:pPr algn="ct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BIOME.</a:t>
            </a:r>
          </a:p>
        </p:txBody>
      </p:sp>
      <p:sp>
        <p:nvSpPr>
          <p:cNvPr id="25" name="TextBox 24">
            <a:extLst>
              <a:ext uri="{FF2B5EF4-FFF2-40B4-BE49-F238E27FC236}">
                <a16:creationId xmlns:a16="http://schemas.microsoft.com/office/drawing/2014/main" id="{8CC05D11-1BD7-479A-9B05-CB6A0C58BA6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31" name="Rectangle: Rounded Corners 30">
            <a:extLst>
              <a:ext uri="{FF2B5EF4-FFF2-40B4-BE49-F238E27FC236}">
                <a16:creationId xmlns:a16="http://schemas.microsoft.com/office/drawing/2014/main" id="{2EDE9B94-8185-48DC-9584-94E516FCBD73}"/>
              </a:ext>
            </a:extLst>
          </p:cNvPr>
          <p:cNvSpPr/>
          <p:nvPr/>
        </p:nvSpPr>
        <p:spPr>
          <a:xfrm>
            <a:off x="7324660" y="4829175"/>
            <a:ext cx="3769570" cy="1177925"/>
          </a:xfrm>
          <a:prstGeom prst="roundRect">
            <a:avLst/>
          </a:prstGeom>
          <a:noFill/>
          <a:ln w="38100">
            <a:solidFill>
              <a:srgbClr val="822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32" name="TextBox 31">
            <a:extLst>
              <a:ext uri="{FF2B5EF4-FFF2-40B4-BE49-F238E27FC236}">
                <a16:creationId xmlns:a16="http://schemas.microsoft.com/office/drawing/2014/main" id="{C963E7AA-1A37-4BE7-8E59-C0C2CB199E4C}"/>
              </a:ext>
            </a:extLst>
          </p:cNvPr>
          <p:cNvSpPr txBox="1"/>
          <p:nvPr/>
        </p:nvSpPr>
        <p:spPr>
          <a:xfrm>
            <a:off x="7361800" y="4941083"/>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33" name="TextBox 32">
            <a:extLst>
              <a:ext uri="{FF2B5EF4-FFF2-40B4-BE49-F238E27FC236}">
                <a16:creationId xmlns:a16="http://schemas.microsoft.com/office/drawing/2014/main" id="{57865CF2-6CE4-4463-857E-17DD07996C47}"/>
              </a:ext>
            </a:extLst>
          </p:cNvPr>
          <p:cNvSpPr txBox="1"/>
          <p:nvPr/>
        </p:nvSpPr>
        <p:spPr>
          <a:xfrm>
            <a:off x="9296400" y="4940554"/>
            <a:ext cx="1797830"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P012-P017</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$486.00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$305.95 / 210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$274.95 / 190 PV</a:t>
            </a:r>
          </a:p>
        </p:txBody>
      </p:sp>
      <p:sp>
        <p:nvSpPr>
          <p:cNvPr id="5" name="TextBox 4">
            <a:extLst>
              <a:ext uri="{FF2B5EF4-FFF2-40B4-BE49-F238E27FC236}">
                <a16:creationId xmlns:a16="http://schemas.microsoft.com/office/drawing/2014/main" id="{0D8563D5-003C-4FB8-B6F1-26CBF15F6C5A}"/>
              </a:ext>
            </a:extLst>
          </p:cNvPr>
          <p:cNvSpPr txBox="1"/>
          <p:nvPr/>
        </p:nvSpPr>
        <p:spPr>
          <a:xfrm>
            <a:off x="1549604" y="2507673"/>
            <a:ext cx="3354893" cy="369332"/>
          </a:xfrm>
          <a:prstGeom prst="rect">
            <a:avLst/>
          </a:prstGeom>
          <a:noFill/>
        </p:spPr>
        <p:txBody>
          <a:bodyPr wrap="square" rtlCol="0">
            <a:spAutoFit/>
          </a:bodyPr>
          <a:lstStyle/>
          <a:p>
            <a:pPr algn="ctr"/>
            <a:r>
              <a:rPr lang="en-US" b="1" dirty="0">
                <a:solidFill>
                  <a:srgbClr val="3F2A56"/>
                </a:solidFill>
                <a:latin typeface="Verdana" panose="020B0604030504040204" pitchFamily="34" charset="0"/>
                <a:ea typeface="Verdana" panose="020B0604030504040204" pitchFamily="34" charset="0"/>
              </a:rPr>
              <a:t>BODY. BRAIN. BIOME.</a:t>
            </a:r>
          </a:p>
        </p:txBody>
      </p:sp>
    </p:spTree>
    <p:extLst>
      <p:ext uri="{BB962C8B-B14F-4D97-AF65-F5344CB8AC3E}">
        <p14:creationId xmlns:p14="http://schemas.microsoft.com/office/powerpoint/2010/main" val="320658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E6A2A-7BBB-0A40-9BC7-68DD38B9C26D}"/>
              </a:ext>
            </a:extLst>
          </p:cNvPr>
          <p:cNvSpPr>
            <a:spLocks noGrp="1"/>
          </p:cNvSpPr>
          <p:nvPr>
            <p:ph type="title"/>
          </p:nvPr>
        </p:nvSpPr>
        <p:spPr>
          <a:xfrm>
            <a:off x="2286000" y="0"/>
            <a:ext cx="7772400" cy="1600200"/>
          </a:xfrm>
        </p:spPr>
        <p:txBody>
          <a:bodyPr>
            <a:normAutofit/>
          </a:bodyPr>
          <a:lstStyle/>
          <a:p>
            <a:r>
              <a:rPr lang="en-US" b="1" dirty="0"/>
              <a:t>Topic Schedule </a:t>
            </a:r>
            <a:r>
              <a:rPr lang="en-US" sz="3100" b="1" dirty="0"/>
              <a:t>(Wednesday 7-8pm MT)</a:t>
            </a:r>
            <a:br>
              <a:rPr lang="en-US" sz="3100" dirty="0"/>
            </a:br>
            <a:endParaRPr lang="en-US" sz="3100" dirty="0"/>
          </a:p>
        </p:txBody>
      </p:sp>
      <p:sp>
        <p:nvSpPr>
          <p:cNvPr id="3" name="Content Placeholder 2">
            <a:extLst>
              <a:ext uri="{FF2B5EF4-FFF2-40B4-BE49-F238E27FC236}">
                <a16:creationId xmlns:a16="http://schemas.microsoft.com/office/drawing/2014/main" id="{3A184DEF-BCF1-7B4E-B0FA-C1EA684A17BE}"/>
              </a:ext>
            </a:extLst>
          </p:cNvPr>
          <p:cNvSpPr>
            <a:spLocks noGrp="1"/>
          </p:cNvSpPr>
          <p:nvPr>
            <p:ph idx="1"/>
          </p:nvPr>
        </p:nvSpPr>
        <p:spPr>
          <a:xfrm>
            <a:off x="1808921" y="1296064"/>
            <a:ext cx="9591261" cy="5561936"/>
          </a:xfrm>
        </p:spPr>
        <p:txBody>
          <a:bodyPr>
            <a:noAutofit/>
          </a:bodyPr>
          <a:lstStyle/>
          <a:p>
            <a:r>
              <a:rPr lang="en-US" sz="3200" dirty="0"/>
              <a:t>May 1 – Session 1 (Week 0) – Overview </a:t>
            </a:r>
          </a:p>
          <a:p>
            <a:r>
              <a:rPr lang="en-US" sz="3200" dirty="0"/>
              <a:t>May 8 – Session 2 (Week 1) – Body/Brain/Biome</a:t>
            </a:r>
          </a:p>
          <a:p>
            <a:r>
              <a:rPr lang="en-US" sz="3200" dirty="0"/>
              <a:t>May 15 – Session 3 (Week 2) – Supplementation </a:t>
            </a:r>
          </a:p>
          <a:p>
            <a:r>
              <a:rPr lang="en-US" sz="3200" dirty="0"/>
              <a:t>May 22 – Session 4 (Week 3) – Exercise </a:t>
            </a:r>
          </a:p>
          <a:p>
            <a:r>
              <a:rPr lang="en-US" sz="3200" dirty="0"/>
              <a:t>May 29 – Session 5 (Week 4) – Nutrition </a:t>
            </a:r>
          </a:p>
          <a:p>
            <a:r>
              <a:rPr lang="en-US" sz="3200" dirty="0"/>
              <a:t>June 5 – Session 6 (Week 5) – Stress/Sleep </a:t>
            </a:r>
          </a:p>
          <a:p>
            <a:r>
              <a:rPr lang="en-US" sz="3200" dirty="0"/>
              <a:t>June 12 – Session 7 (Week 6) – Evaluation </a:t>
            </a:r>
          </a:p>
          <a:p>
            <a:r>
              <a:rPr lang="en-US" sz="3200" dirty="0"/>
              <a:t>June 19 – Session 8 (Week 7) – Open Discussion</a:t>
            </a:r>
          </a:p>
          <a:p>
            <a:r>
              <a:rPr lang="en-US" sz="3200" dirty="0"/>
              <a:t>June 26 – Session 9 (Week 8) – Review &amp; Summary </a:t>
            </a:r>
          </a:p>
        </p:txBody>
      </p:sp>
    </p:spTree>
    <p:extLst>
      <p:ext uri="{BB962C8B-B14F-4D97-AF65-F5344CB8AC3E}">
        <p14:creationId xmlns:p14="http://schemas.microsoft.com/office/powerpoint/2010/main" val="432221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
            <a:extLst>
              <a:ext uri="{FF2B5EF4-FFF2-40B4-BE49-F238E27FC236}">
                <a16:creationId xmlns:a16="http://schemas.microsoft.com/office/drawing/2014/main" id="{87D4AA00-E4E1-1945-89DA-3AECC57EFCE3}"/>
              </a:ext>
            </a:extLst>
          </p:cNvPr>
          <p:cNvPicPr>
            <a:picLocks noChangeArrowheads="1"/>
          </p:cNvPicPr>
          <p:nvPr/>
        </p:nvPicPr>
        <p:blipFill>
          <a:blip r:embed="rId2">
            <a:extLst>
              <a:ext uri="{28A0092B-C50C-407E-A947-70E740481C1C}">
                <a14:useLocalDpi xmlns:a14="http://schemas.microsoft.com/office/drawing/2010/main" val="0"/>
              </a:ext>
            </a:extLst>
          </a:blip>
          <a:srcRect l="16798" t="48006" r="51591" b="16000"/>
          <a:stretch>
            <a:fillRect/>
          </a:stretch>
        </p:blipFill>
        <p:spPr bwMode="auto">
          <a:xfrm>
            <a:off x="4233864" y="1066801"/>
            <a:ext cx="6053137" cy="517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70F0F"/>
                </a:solidFill>
                <a:miter lim="800000"/>
                <a:headEnd/>
                <a:tailEnd/>
              </a14:hiddenLine>
            </a:ext>
          </a:extLst>
        </p:spPr>
      </p:pic>
      <p:sp>
        <p:nvSpPr>
          <p:cNvPr id="84994" name="Rectangle 2">
            <a:extLst>
              <a:ext uri="{FF2B5EF4-FFF2-40B4-BE49-F238E27FC236}">
                <a16:creationId xmlns:a16="http://schemas.microsoft.com/office/drawing/2014/main" id="{413007C1-01AB-FD44-B422-C710D19B5087}"/>
              </a:ext>
            </a:extLst>
          </p:cNvPr>
          <p:cNvSpPr>
            <a:spLocks/>
          </p:cNvSpPr>
          <p:nvPr/>
        </p:nvSpPr>
        <p:spPr bwMode="auto">
          <a:xfrm>
            <a:off x="1795464" y="2590800"/>
            <a:ext cx="2909887"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med" len="med"/>
                <a:tailEnd type="none" w="med" len="med"/>
              </a14:hiddenLine>
            </a:ext>
          </a:extLst>
        </p:spPr>
        <p:txBody>
          <a:bodyPr wrap="none" lIns="0" tIns="0" rIns="40639" bIns="0">
            <a:spAutoFit/>
          </a:bodyPr>
          <a:lstStyle>
            <a:lvl1pPr marL="39688">
              <a:defRPr sz="1200">
                <a:solidFill>
                  <a:schemeClr val="tx1"/>
                </a:solidFill>
                <a:latin typeface="Times" pitchFamily="2" charset="0"/>
              </a:defRPr>
            </a:lvl1pPr>
            <a:lvl2pPr>
              <a:defRPr sz="1200">
                <a:solidFill>
                  <a:schemeClr val="tx1"/>
                </a:solidFill>
                <a:latin typeface="Times" pitchFamily="2" charset="0"/>
              </a:defRPr>
            </a:lvl2pPr>
            <a:lvl3pPr>
              <a:defRPr sz="1200">
                <a:solidFill>
                  <a:schemeClr val="tx1"/>
                </a:solidFill>
                <a:latin typeface="Times" pitchFamily="2" charset="0"/>
              </a:defRPr>
            </a:lvl3pPr>
            <a:lvl4pPr>
              <a:defRPr sz="1200">
                <a:solidFill>
                  <a:schemeClr val="tx1"/>
                </a:solidFill>
                <a:latin typeface="Times" pitchFamily="2" charset="0"/>
              </a:defRPr>
            </a:lvl4pPr>
            <a:lvl5pPr>
              <a:defRPr sz="1200">
                <a:solidFill>
                  <a:schemeClr val="tx1"/>
                </a:solidFill>
                <a:latin typeface="Times" pitchFamily="2" charset="0"/>
              </a:defRPr>
            </a:lvl5pPr>
            <a:lvl6pPr fontAlgn="base">
              <a:spcBef>
                <a:spcPct val="0"/>
              </a:spcBef>
              <a:spcAft>
                <a:spcPct val="0"/>
              </a:spcAft>
              <a:defRPr sz="1200">
                <a:solidFill>
                  <a:schemeClr val="tx1"/>
                </a:solidFill>
                <a:latin typeface="Times" pitchFamily="2" charset="0"/>
              </a:defRPr>
            </a:lvl6pPr>
            <a:lvl7pPr fontAlgn="base">
              <a:spcBef>
                <a:spcPct val="0"/>
              </a:spcBef>
              <a:spcAft>
                <a:spcPct val="0"/>
              </a:spcAft>
              <a:defRPr sz="1200">
                <a:solidFill>
                  <a:schemeClr val="tx1"/>
                </a:solidFill>
                <a:latin typeface="Times" pitchFamily="2" charset="0"/>
              </a:defRPr>
            </a:lvl7pPr>
            <a:lvl8pPr fontAlgn="base">
              <a:spcBef>
                <a:spcPct val="0"/>
              </a:spcBef>
              <a:spcAft>
                <a:spcPct val="0"/>
              </a:spcAft>
              <a:defRPr sz="1200">
                <a:solidFill>
                  <a:schemeClr val="tx1"/>
                </a:solidFill>
                <a:latin typeface="Times" pitchFamily="2" charset="0"/>
              </a:defRPr>
            </a:lvl8pPr>
            <a:lvl9pPr fontAlgn="base">
              <a:spcBef>
                <a:spcPct val="0"/>
              </a:spcBef>
              <a:spcAft>
                <a:spcPct val="0"/>
              </a:spcAft>
              <a:defRPr sz="1200">
                <a:solidFill>
                  <a:schemeClr val="tx1"/>
                </a:solidFill>
                <a:latin typeface="Times" pitchFamily="2" charset="0"/>
              </a:defRPr>
            </a:lvl9pPr>
          </a:lstStyle>
          <a:p>
            <a:r>
              <a:rPr lang="en-US" altLang="en-US" sz="4800" b="1">
                <a:solidFill>
                  <a:srgbClr val="F70F0F"/>
                </a:solidFill>
                <a:latin typeface="Times New Roman" panose="02020603050405020304" pitchFamily="18" charset="0"/>
                <a:cs typeface="Times New Roman" panose="02020603050405020304" pitchFamily="18" charset="0"/>
                <a:sym typeface="Times New Roman" panose="02020603050405020304" pitchFamily="18" charset="0"/>
              </a:rPr>
              <a:t>GOOD</a:t>
            </a:r>
          </a:p>
          <a:p>
            <a:r>
              <a:rPr lang="en-US" altLang="en-US" sz="4800" b="1">
                <a:solidFill>
                  <a:srgbClr val="F70F0F"/>
                </a:solidFill>
                <a:latin typeface="Times New Roman" panose="02020603050405020304" pitchFamily="18" charset="0"/>
                <a:cs typeface="Times New Roman" panose="02020603050405020304" pitchFamily="18" charset="0"/>
                <a:sym typeface="Times New Roman" panose="02020603050405020304" pitchFamily="18" charset="0"/>
              </a:rPr>
              <a:t>HEALTH!</a:t>
            </a:r>
          </a:p>
        </p:txBody>
      </p:sp>
    </p:spTree>
    <p:extLst>
      <p:ext uri="{BB962C8B-B14F-4D97-AF65-F5344CB8AC3E}">
        <p14:creationId xmlns:p14="http://schemas.microsoft.com/office/powerpoint/2010/main" val="1810433446"/>
      </p:ext>
    </p:extLst>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838200" y="3303548"/>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80571"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DISEASE STATUS</a:t>
            </a:r>
          </a:p>
        </p:txBody>
      </p:sp>
      <p:sp>
        <p:nvSpPr>
          <p:cNvPr id="9" name="TextBox 8"/>
          <p:cNvSpPr txBox="1"/>
          <p:nvPr/>
        </p:nvSpPr>
        <p:spPr>
          <a:xfrm>
            <a:off x="4171347"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“TYPICAL”</a:t>
            </a:r>
          </a:p>
        </p:txBody>
      </p:sp>
      <p:sp>
        <p:nvSpPr>
          <p:cNvPr id="11" name="TextBox 10"/>
          <p:cNvSpPr txBox="1"/>
          <p:nvPr/>
        </p:nvSpPr>
        <p:spPr>
          <a:xfrm>
            <a:off x="7802938"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OPTIMIZED</a:t>
            </a:r>
          </a:p>
        </p:txBody>
      </p:sp>
      <p:sp>
        <p:nvSpPr>
          <p:cNvPr id="13" name="TextBox 12"/>
          <p:cNvSpPr txBox="1"/>
          <p:nvPr/>
        </p:nvSpPr>
        <p:spPr>
          <a:xfrm>
            <a:off x="1378857" y="4193719"/>
            <a:ext cx="125185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Depression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Anxiety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Diabetes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Obesity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Heart Disease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Autoimmune</a:t>
            </a:r>
          </a:p>
        </p:txBody>
      </p:sp>
      <p:sp>
        <p:nvSpPr>
          <p:cNvPr id="15" name="TextBox 14"/>
          <p:cNvSpPr txBox="1"/>
          <p:nvPr/>
        </p:nvSpPr>
        <p:spPr>
          <a:xfrm>
            <a:off x="5159283" y="4193719"/>
            <a:ext cx="1061357" cy="1384995"/>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Fatigue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Tension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Sad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Brain Fog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Headaches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Acne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Eczema</a:t>
            </a:r>
          </a:p>
        </p:txBody>
      </p:sp>
      <p:sp>
        <p:nvSpPr>
          <p:cNvPr id="16" name="TextBox 15"/>
          <p:cNvSpPr txBox="1"/>
          <p:nvPr/>
        </p:nvSpPr>
        <p:spPr>
          <a:xfrm>
            <a:off x="8816075" y="4193719"/>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Energetic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Calmness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Happy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Sharp</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Creative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Clear Skin</a:t>
            </a:r>
          </a:p>
        </p:txBody>
      </p:sp>
      <p:sp>
        <p:nvSpPr>
          <p:cNvPr id="3" name="Rectangle 2"/>
          <p:cNvSpPr/>
          <p:nvPr/>
        </p:nvSpPr>
        <p:spPr>
          <a:xfrm>
            <a:off x="2530928"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Arthritis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Fibromyalgia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CFS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Dementia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ADD / ADHD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Alzheimer’s</a:t>
            </a:r>
          </a:p>
        </p:txBody>
      </p:sp>
      <p:sp>
        <p:nvSpPr>
          <p:cNvPr id="12" name="Rectangle 11"/>
          <p:cNvSpPr/>
          <p:nvPr/>
        </p:nvSpPr>
        <p:spPr>
          <a:xfrm>
            <a:off x="6157139"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Congestion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URTI’s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Joint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Muscle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Bloated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Chubby</a:t>
            </a:r>
          </a:p>
        </p:txBody>
      </p:sp>
      <p:sp>
        <p:nvSpPr>
          <p:cNvPr id="14" name="TextBox 13"/>
          <p:cNvSpPr txBox="1"/>
          <p:nvPr/>
        </p:nvSpPr>
        <p:spPr>
          <a:xfrm>
            <a:off x="9822666" y="4193719"/>
            <a:ext cx="1073933" cy="1015663"/>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Rarely Sick</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Flexible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Lean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Strong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Resilient</a:t>
            </a:r>
          </a:p>
        </p:txBody>
      </p:sp>
      <p:sp>
        <p:nvSpPr>
          <p:cNvPr id="18" name="TextBox 17"/>
          <p:cNvSpPr txBox="1"/>
          <p:nvPr/>
        </p:nvSpPr>
        <p:spPr>
          <a:xfrm>
            <a:off x="10594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a:t>
            </a:r>
          </a:p>
        </p:txBody>
      </p:sp>
      <p:sp>
        <p:nvSpPr>
          <p:cNvPr id="19" name="TextBox 18"/>
          <p:cNvSpPr txBox="1"/>
          <p:nvPr/>
        </p:nvSpPr>
        <p:spPr>
          <a:xfrm>
            <a:off x="91228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RED</a:t>
            </a:r>
          </a:p>
        </p:txBody>
      </p:sp>
      <p:sp>
        <p:nvSpPr>
          <p:cNvPr id="20" name="TextBox 19"/>
          <p:cNvSpPr txBox="1"/>
          <p:nvPr/>
        </p:nvSpPr>
        <p:spPr>
          <a:xfrm>
            <a:off x="2474382"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ORANGE</a:t>
            </a:r>
          </a:p>
        </p:txBody>
      </p:sp>
      <p:sp>
        <p:nvSpPr>
          <p:cNvPr id="21" name="TextBox 20"/>
          <p:cNvSpPr txBox="1"/>
          <p:nvPr/>
        </p:nvSpPr>
        <p:spPr>
          <a:xfrm>
            <a:off x="4036483"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YELLOW</a:t>
            </a:r>
          </a:p>
        </p:txBody>
      </p:sp>
      <p:sp>
        <p:nvSpPr>
          <p:cNvPr id="22" name="TextBox 21"/>
          <p:cNvSpPr txBox="1"/>
          <p:nvPr/>
        </p:nvSpPr>
        <p:spPr>
          <a:xfrm>
            <a:off x="558800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GREEN</a:t>
            </a:r>
          </a:p>
        </p:txBody>
      </p:sp>
      <p:sp>
        <p:nvSpPr>
          <p:cNvPr id="23" name="TextBox 22"/>
          <p:cNvSpPr txBox="1"/>
          <p:nvPr/>
        </p:nvSpPr>
        <p:spPr>
          <a:xfrm>
            <a:off x="7171268"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BLUE</a:t>
            </a:r>
          </a:p>
        </p:txBody>
      </p:sp>
      <p:sp>
        <p:nvSpPr>
          <p:cNvPr id="24" name="TextBox 23"/>
          <p:cNvSpPr txBox="1"/>
          <p:nvPr/>
        </p:nvSpPr>
        <p:spPr>
          <a:xfrm>
            <a:off x="8722786"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INDIGO</a:t>
            </a:r>
          </a:p>
        </p:txBody>
      </p:sp>
      <p:sp>
        <p:nvSpPr>
          <p:cNvPr id="25" name="TextBox 24"/>
          <p:cNvSpPr txBox="1"/>
          <p:nvPr/>
        </p:nvSpPr>
        <p:spPr>
          <a:xfrm>
            <a:off x="10295467"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VIOLET</a:t>
            </a:r>
          </a:p>
        </p:txBody>
      </p:sp>
      <p:sp>
        <p:nvSpPr>
          <p:cNvPr id="26" name="Rectangle 25"/>
          <p:cNvSpPr/>
          <p:nvPr/>
        </p:nvSpPr>
        <p:spPr>
          <a:xfrm>
            <a:off x="838200" y="5646043"/>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21083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2</a:t>
            </a:r>
          </a:p>
        </p:txBody>
      </p:sp>
      <p:sp>
        <p:nvSpPr>
          <p:cNvPr id="28" name="TextBox 27"/>
          <p:cNvSpPr txBox="1"/>
          <p:nvPr/>
        </p:nvSpPr>
        <p:spPr>
          <a:xfrm>
            <a:off x="31571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3</a:t>
            </a:r>
          </a:p>
        </p:txBody>
      </p:sp>
      <p:sp>
        <p:nvSpPr>
          <p:cNvPr id="29" name="TextBox 28"/>
          <p:cNvSpPr txBox="1"/>
          <p:nvPr/>
        </p:nvSpPr>
        <p:spPr>
          <a:xfrm>
            <a:off x="42060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4</a:t>
            </a:r>
          </a:p>
        </p:txBody>
      </p:sp>
      <p:sp>
        <p:nvSpPr>
          <p:cNvPr id="30" name="TextBox 29"/>
          <p:cNvSpPr txBox="1"/>
          <p:nvPr/>
        </p:nvSpPr>
        <p:spPr>
          <a:xfrm>
            <a:off x="52548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5</a:t>
            </a:r>
          </a:p>
        </p:txBody>
      </p:sp>
      <p:sp>
        <p:nvSpPr>
          <p:cNvPr id="31" name="TextBox 30"/>
          <p:cNvSpPr txBox="1"/>
          <p:nvPr/>
        </p:nvSpPr>
        <p:spPr>
          <a:xfrm>
            <a:off x="63037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6</a:t>
            </a:r>
          </a:p>
        </p:txBody>
      </p:sp>
      <p:sp>
        <p:nvSpPr>
          <p:cNvPr id="32" name="TextBox 31"/>
          <p:cNvSpPr txBox="1"/>
          <p:nvPr/>
        </p:nvSpPr>
        <p:spPr>
          <a:xfrm>
            <a:off x="73525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7</a:t>
            </a:r>
          </a:p>
        </p:txBody>
      </p:sp>
      <p:sp>
        <p:nvSpPr>
          <p:cNvPr id="33" name="TextBox 32"/>
          <p:cNvSpPr txBox="1"/>
          <p:nvPr/>
        </p:nvSpPr>
        <p:spPr>
          <a:xfrm>
            <a:off x="84014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8</a:t>
            </a:r>
          </a:p>
        </p:txBody>
      </p:sp>
      <p:sp>
        <p:nvSpPr>
          <p:cNvPr id="34" name="TextBox 33"/>
          <p:cNvSpPr txBox="1"/>
          <p:nvPr/>
        </p:nvSpPr>
        <p:spPr>
          <a:xfrm>
            <a:off x="94502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9</a:t>
            </a:r>
          </a:p>
        </p:txBody>
      </p:sp>
      <p:sp>
        <p:nvSpPr>
          <p:cNvPr id="35" name="TextBox 34"/>
          <p:cNvSpPr txBox="1"/>
          <p:nvPr/>
        </p:nvSpPr>
        <p:spPr>
          <a:xfrm>
            <a:off x="10499126"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10</a:t>
            </a:r>
          </a:p>
        </p:txBody>
      </p:sp>
      <p:sp>
        <p:nvSpPr>
          <p:cNvPr id="36" name="Title 1"/>
          <p:cNvSpPr>
            <a:spLocks noGrp="1"/>
          </p:cNvSpPr>
          <p:nvPr>
            <p:ph type="title"/>
          </p:nvPr>
        </p:nvSpPr>
        <p:spPr>
          <a:xfrm>
            <a:off x="838200" y="503237"/>
            <a:ext cx="10515600" cy="1325563"/>
          </a:xfrm>
        </p:spPr>
        <p:txBody>
          <a:bodyPr>
            <a:noAutofit/>
          </a:bodyPr>
          <a:lstStyle/>
          <a:p>
            <a:r>
              <a:rPr lang="en-US" sz="2800" b="0" dirty="0">
                <a:solidFill>
                  <a:srgbClr val="822E7F"/>
                </a:solidFill>
                <a:ea typeface="Verdana" panose="020B0604030504040204" pitchFamily="34" charset="0"/>
              </a:rPr>
              <a:t>THE THREE THINGS YOU SHOULD KNOW ABOUT</a:t>
            </a:r>
            <a:br>
              <a:rPr lang="en-US" dirty="0">
                <a:solidFill>
                  <a:srgbClr val="402B56"/>
                </a:solidFill>
              </a:rPr>
            </a:br>
            <a:r>
              <a:rPr lang="en-US" dirty="0">
                <a:solidFill>
                  <a:srgbClr val="402B56"/>
                </a:solidFill>
              </a:rPr>
              <a:t>MENTAL WELLNESS</a:t>
            </a:r>
            <a:br>
              <a:rPr lang="en-US" dirty="0">
                <a:solidFill>
                  <a:srgbClr val="402B56"/>
                </a:solidFill>
              </a:rPr>
            </a:br>
            <a:endParaRPr lang="en-US" sz="2400" dirty="0">
              <a:solidFill>
                <a:srgbClr val="822E7F"/>
              </a:solidFill>
            </a:endParaRPr>
          </a:p>
        </p:txBody>
      </p:sp>
      <p:sp>
        <p:nvSpPr>
          <p:cNvPr id="37" name="Text Placeholder 2"/>
          <p:cNvSpPr>
            <a:spLocks noGrp="1"/>
          </p:cNvSpPr>
          <p:nvPr>
            <p:ph type="body" sz="quarter" idx="4294967295"/>
          </p:nvPr>
        </p:nvSpPr>
        <p:spPr>
          <a:xfrm>
            <a:off x="974002" y="1700814"/>
            <a:ext cx="11370398" cy="1111996"/>
          </a:xfrm>
          <a:prstGeom prst="rect">
            <a:avLst/>
          </a:prstGeom>
        </p:spPr>
        <p:txBody>
          <a:bodyPr>
            <a:noAutofit/>
          </a:bodyPr>
          <a:lstStyle/>
          <a:p>
            <a:pPr>
              <a:buFont typeface="+mj-lt"/>
              <a:buAutoNum type="arabicPeriod"/>
            </a:pPr>
            <a:r>
              <a:rPr lang="en-US" sz="1800" dirty="0">
                <a:solidFill>
                  <a:srgbClr val="4A3B6B"/>
                </a:solidFill>
                <a:ea typeface="Verdana" panose="020B0604030504040204" pitchFamily="34" charset="0"/>
              </a:rPr>
              <a:t>How you feel is not just in your head </a:t>
            </a:r>
            <a:r>
              <a:rPr lang="en-US" sz="1800" dirty="0">
                <a:solidFill>
                  <a:srgbClr val="4A3B6B"/>
                </a:solidFill>
                <a:ea typeface="Verdana" panose="020B0604030504040204" pitchFamily="34" charset="0"/>
                <a:cs typeface="Aller Light"/>
              </a:rPr>
              <a:t>—</a:t>
            </a:r>
            <a:r>
              <a:rPr lang="en-US" sz="1800" dirty="0">
                <a:solidFill>
                  <a:srgbClr val="4A3B6B"/>
                </a:solidFill>
                <a:ea typeface="Verdana" panose="020B0604030504040204" pitchFamily="34" charset="0"/>
              </a:rPr>
              <a:t> it’s also in your gut.</a:t>
            </a:r>
          </a:p>
          <a:p>
            <a:pPr>
              <a:buFont typeface="+mj-lt"/>
              <a:buAutoNum type="arabicPeriod"/>
            </a:pPr>
            <a:r>
              <a:rPr lang="en-US" sz="1800" dirty="0">
                <a:solidFill>
                  <a:srgbClr val="4A3B6B"/>
                </a:solidFill>
                <a:ea typeface="Verdana" panose="020B0604030504040204" pitchFamily="34" charset="0"/>
              </a:rPr>
              <a:t>Our “second brain” includes the microbiome and plays a major role in mental wellness.</a:t>
            </a:r>
          </a:p>
          <a:p>
            <a:pPr>
              <a:buFont typeface="+mj-lt"/>
              <a:buAutoNum type="arabicPeriod"/>
            </a:pPr>
            <a:r>
              <a:rPr lang="en-US" sz="1800" dirty="0">
                <a:solidFill>
                  <a:srgbClr val="4A3B6B"/>
                </a:solidFill>
                <a:ea typeface="Verdana" panose="020B0604030504040204" pitchFamily="34" charset="0"/>
              </a:rPr>
              <a:t>You can now DO something NATURALLY to improve your mental wellness. </a:t>
            </a:r>
          </a:p>
        </p:txBody>
      </p:sp>
      <p:sp>
        <p:nvSpPr>
          <p:cNvPr id="38" name="TextBox 37"/>
          <p:cNvSpPr txBox="1"/>
          <p:nvPr/>
        </p:nvSpPr>
        <p:spPr>
          <a:xfrm>
            <a:off x="838200" y="2997288"/>
            <a:ext cx="10515600" cy="276999"/>
          </a:xfrm>
          <a:prstGeom prst="rect">
            <a:avLst/>
          </a:prstGeom>
          <a:noFill/>
        </p:spPr>
        <p:txBody>
          <a:bodyPr wrap="square" rtlCol="0">
            <a:spAutoFit/>
          </a:bodyPr>
          <a:lstStyle/>
          <a:p>
            <a:r>
              <a:rPr lang="en-US" sz="1200" b="1" dirty="0">
                <a:solidFill>
                  <a:srgbClr val="3F2A56"/>
                </a:solidFill>
                <a:latin typeface="Verdana" panose="020B0604030504040204" pitchFamily="34" charset="0"/>
                <a:ea typeface="Verdana" panose="020B0604030504040204" pitchFamily="34" charset="0"/>
                <a:cs typeface="Verdana" panose="020B0604030504040204" pitchFamily="34" charset="0"/>
              </a:rPr>
              <a:t>WHERE ARE YOU ON THE MENTAL WELLNESS CONTINUUM? </a:t>
            </a:r>
            <a:r>
              <a:rPr lang="en-US" sz="1200" i="1" dirty="0">
                <a:solidFill>
                  <a:srgbClr val="3F2A56"/>
                </a:solidFill>
                <a:latin typeface="Verdana" panose="020B0604030504040204" pitchFamily="34" charset="0"/>
                <a:ea typeface="Verdana" panose="020B0604030504040204" pitchFamily="34" charset="0"/>
                <a:cs typeface="Verdana" panose="020B0604030504040204" pitchFamily="34" charset="0"/>
              </a:rPr>
              <a:t>(Circle your current number)</a:t>
            </a:r>
          </a:p>
        </p:txBody>
      </p:sp>
      <p:sp>
        <p:nvSpPr>
          <p:cNvPr id="5" name="Oval 4"/>
          <p:cNvSpPr/>
          <p:nvPr/>
        </p:nvSpPr>
        <p:spPr>
          <a:xfrm>
            <a:off x="1133463" y="5561207"/>
            <a:ext cx="564775" cy="564775"/>
          </a:xfrm>
          <a:prstGeom prst="ellipse">
            <a:avLst/>
          </a:prstGeom>
          <a:solidFill>
            <a:srgbClr val="80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2697437" y="5561207"/>
            <a:ext cx="564775" cy="564775"/>
          </a:xfrm>
          <a:prstGeom prst="ellipse">
            <a:avLst/>
          </a:prstGeom>
          <a:solidFill>
            <a:srgbClr val="FF66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261411" y="5561207"/>
            <a:ext cx="564775" cy="564775"/>
          </a:xfrm>
          <a:prstGeom prst="ellipse">
            <a:avLst/>
          </a:prstGeom>
          <a:solidFill>
            <a:srgbClr val="FFFF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825385" y="5561207"/>
            <a:ext cx="564775" cy="564775"/>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389359" y="5561207"/>
            <a:ext cx="564775" cy="564775"/>
          </a:xfrm>
          <a:prstGeom prst="ellipse">
            <a:avLst/>
          </a:prstGeom>
          <a:solidFill>
            <a:srgbClr val="0000FF"/>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8953333" y="5561207"/>
            <a:ext cx="564775" cy="564775"/>
          </a:xfrm>
          <a:prstGeom prst="ellipse">
            <a:avLst/>
          </a:prstGeom>
          <a:solidFill>
            <a:srgbClr val="00009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10517306" y="5561207"/>
            <a:ext cx="564775" cy="564775"/>
          </a:xfrm>
          <a:prstGeom prst="ellipse">
            <a:avLst/>
          </a:prstGeom>
          <a:solidFill>
            <a:srgbClr val="66006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7935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824F5D-C98B-614D-A995-8A947E38F03F}"/>
              </a:ext>
            </a:extLst>
          </p:cNvPr>
          <p:cNvPicPr>
            <a:picLocks noChangeAspect="1"/>
          </p:cNvPicPr>
          <p:nvPr/>
        </p:nvPicPr>
        <p:blipFill>
          <a:blip r:embed="rId2"/>
          <a:stretch>
            <a:fillRect/>
          </a:stretch>
        </p:blipFill>
        <p:spPr>
          <a:xfrm>
            <a:off x="3196167" y="1426123"/>
            <a:ext cx="5385903" cy="4871326"/>
          </a:xfrm>
          <a:prstGeom prst="rect">
            <a:avLst/>
          </a:prstGeom>
        </p:spPr>
      </p:pic>
      <p:sp>
        <p:nvSpPr>
          <p:cNvPr id="7" name="TextBox 6">
            <a:extLst>
              <a:ext uri="{FF2B5EF4-FFF2-40B4-BE49-F238E27FC236}">
                <a16:creationId xmlns:a16="http://schemas.microsoft.com/office/drawing/2014/main" id="{D851DF08-A396-1C40-8083-DAD57B289302}"/>
              </a:ext>
            </a:extLst>
          </p:cNvPr>
          <p:cNvSpPr txBox="1"/>
          <p:nvPr/>
        </p:nvSpPr>
        <p:spPr>
          <a:xfrm>
            <a:off x="1350433" y="4715933"/>
            <a:ext cx="1828800" cy="723275"/>
          </a:xfrm>
          <a:prstGeom prst="rect">
            <a:avLst/>
          </a:prstGeom>
          <a:noFill/>
        </p:spPr>
        <p:txBody>
          <a:bodyPr wrap="square" rtlCol="0">
            <a:spAutoFit/>
          </a:bodyPr>
          <a:lstStyle/>
          <a:p>
            <a:pPr algn="l"/>
            <a:r>
              <a:rPr lang="en-US" sz="4000" dirty="0"/>
              <a:t>Brain</a:t>
            </a:r>
          </a:p>
        </p:txBody>
      </p:sp>
      <p:sp>
        <p:nvSpPr>
          <p:cNvPr id="9" name="TextBox 8">
            <a:extLst>
              <a:ext uri="{FF2B5EF4-FFF2-40B4-BE49-F238E27FC236}">
                <a16:creationId xmlns:a16="http://schemas.microsoft.com/office/drawing/2014/main" id="{2348431E-A169-574E-98D4-2E5C0866457C}"/>
              </a:ext>
            </a:extLst>
          </p:cNvPr>
          <p:cNvSpPr txBox="1"/>
          <p:nvPr/>
        </p:nvSpPr>
        <p:spPr>
          <a:xfrm>
            <a:off x="5281083" y="198913"/>
            <a:ext cx="1828800" cy="723275"/>
          </a:xfrm>
          <a:prstGeom prst="rect">
            <a:avLst/>
          </a:prstGeom>
          <a:noFill/>
        </p:spPr>
        <p:txBody>
          <a:bodyPr wrap="square" rtlCol="0">
            <a:spAutoFit/>
          </a:bodyPr>
          <a:lstStyle/>
          <a:p>
            <a:pPr algn="l"/>
            <a:r>
              <a:rPr lang="en-US" sz="4000" dirty="0"/>
              <a:t>Biome</a:t>
            </a:r>
          </a:p>
        </p:txBody>
      </p:sp>
      <p:sp>
        <p:nvSpPr>
          <p:cNvPr id="11" name="TextBox 10">
            <a:extLst>
              <a:ext uri="{FF2B5EF4-FFF2-40B4-BE49-F238E27FC236}">
                <a16:creationId xmlns:a16="http://schemas.microsoft.com/office/drawing/2014/main" id="{7B02AB16-2E7F-2E44-AAE3-45D6FF9A9690}"/>
              </a:ext>
            </a:extLst>
          </p:cNvPr>
          <p:cNvSpPr txBox="1"/>
          <p:nvPr/>
        </p:nvSpPr>
        <p:spPr>
          <a:xfrm>
            <a:off x="9281583" y="4529667"/>
            <a:ext cx="1828800" cy="723275"/>
          </a:xfrm>
          <a:prstGeom prst="rect">
            <a:avLst/>
          </a:prstGeom>
          <a:noFill/>
        </p:spPr>
        <p:txBody>
          <a:bodyPr wrap="square" rtlCol="0">
            <a:spAutoFit/>
          </a:bodyPr>
          <a:lstStyle/>
          <a:p>
            <a:pPr algn="l"/>
            <a:r>
              <a:rPr lang="en-US" sz="4000" dirty="0"/>
              <a:t>Body</a:t>
            </a:r>
          </a:p>
        </p:txBody>
      </p:sp>
    </p:spTree>
    <p:extLst>
      <p:ext uri="{BB962C8B-B14F-4D97-AF65-F5344CB8AC3E}">
        <p14:creationId xmlns:p14="http://schemas.microsoft.com/office/powerpoint/2010/main" val="337239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p:txBody>
          <a:bodyPr>
            <a:normAutofit/>
          </a:bodyPr>
          <a:lstStyle/>
          <a:p>
            <a:r>
              <a:rPr lang="en-US" sz="3600" b="1" dirty="0">
                <a:solidFill>
                  <a:srgbClr val="822E7F"/>
                </a:solidFill>
                <a:latin typeface="Verdana" panose="020B0604030504040204" pitchFamily="34" charset="0"/>
                <a:ea typeface="Verdana" panose="020B0604030504040204" pitchFamily="34" charset="0"/>
                <a:cs typeface="Verdana" panose="020B0604030504040204" pitchFamily="34" charset="0"/>
              </a:rPr>
              <a:t>Project b</a:t>
            </a:r>
            <a:r>
              <a:rPr lang="en-US" sz="3600" b="1" baseline="30000" dirty="0">
                <a:solidFill>
                  <a:srgbClr val="822E7F"/>
                </a:solidFill>
                <a:latin typeface="Verdana" panose="020B0604030504040204" pitchFamily="34" charset="0"/>
                <a:ea typeface="Verdana" panose="020B0604030504040204" pitchFamily="34" charset="0"/>
                <a:cs typeface="Verdana" panose="020B0604030504040204" pitchFamily="34" charset="0"/>
              </a:rPr>
              <a:t>3</a:t>
            </a:r>
            <a:r>
              <a:rPr lang="en-US" sz="3600" b="1" dirty="0">
                <a:solidFill>
                  <a:srgbClr val="822E7F"/>
                </a:solidFill>
                <a:latin typeface="Verdana" panose="020B0604030504040204" pitchFamily="34" charset="0"/>
                <a:ea typeface="Verdana" panose="020B0604030504040204" pitchFamily="34" charset="0"/>
                <a:cs typeface="Verdana" panose="020B0604030504040204" pitchFamily="34" charset="0"/>
              </a:rPr>
              <a:t>: BODY. BRAIN. BIOME.</a:t>
            </a:r>
            <a:endParaRPr lang="en-US" sz="3600" b="1" baseline="300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838200" y="2064003"/>
            <a:ext cx="8991600" cy="1348161"/>
          </a:xfrm>
        </p:spPr>
        <p:txBody>
          <a:bodyPr>
            <a:normAutofit/>
          </a:bodyPr>
          <a:lstStyle/>
          <a:p>
            <a:pPr marL="0" indent="0">
              <a:lnSpc>
                <a:spcPct val="100000"/>
              </a:lnSpc>
              <a:buNone/>
            </a:pPr>
            <a:r>
              <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rPr>
              <a:t>Amare FundaMenta</a:t>
            </a:r>
            <a:r>
              <a:rPr lang="en-US" sz="2200" dirty="0">
                <a:latin typeface="Verdana" panose="020B0604030504040204" pitchFamily="34" charset="0"/>
                <a:ea typeface="Verdana" panose="020B0604030504040204" pitchFamily="34" charset="0"/>
                <a:cs typeface="Verdana" panose="020B0604030504040204" pitchFamily="34" charset="0"/>
              </a:rPr>
              <a:t>ls Pack (1), VitaGBX (1), GBX Protein (2), GBX SeedFiber (1), GBX SuperFood (1)</a:t>
            </a:r>
            <a:endPar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B62F902A-9FD1-4835-AEC9-2B8069FEA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0646" y="229729"/>
            <a:ext cx="1993362" cy="1596353"/>
          </a:xfrm>
          <a:prstGeom prst="rect">
            <a:avLst/>
          </a:prstGeom>
        </p:spPr>
      </p:pic>
      <p:pic>
        <p:nvPicPr>
          <p:cNvPr id="6" name="Picture 5">
            <a:extLst>
              <a:ext uri="{FF2B5EF4-FFF2-40B4-BE49-F238E27FC236}">
                <a16:creationId xmlns:a16="http://schemas.microsoft.com/office/drawing/2014/main" id="{DF516108-BD05-4F97-863A-58123A79C3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26082"/>
            <a:ext cx="12192000" cy="4397115"/>
          </a:xfrm>
          <a:prstGeom prst="rect">
            <a:avLst/>
          </a:prstGeom>
        </p:spPr>
      </p:pic>
    </p:spTree>
    <p:extLst>
      <p:ext uri="{BB962C8B-B14F-4D97-AF65-F5344CB8AC3E}">
        <p14:creationId xmlns:p14="http://schemas.microsoft.com/office/powerpoint/2010/main" val="186584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E6A2A-7BBB-0A40-9BC7-68DD38B9C26D}"/>
              </a:ext>
            </a:extLst>
          </p:cNvPr>
          <p:cNvSpPr>
            <a:spLocks noGrp="1"/>
          </p:cNvSpPr>
          <p:nvPr>
            <p:ph type="title"/>
          </p:nvPr>
        </p:nvSpPr>
        <p:spPr>
          <a:xfrm>
            <a:off x="2286000" y="0"/>
            <a:ext cx="7772400" cy="1600200"/>
          </a:xfrm>
        </p:spPr>
        <p:txBody>
          <a:bodyPr>
            <a:normAutofit/>
          </a:bodyPr>
          <a:lstStyle/>
          <a:p>
            <a:r>
              <a:rPr lang="en-US" b="1" dirty="0"/>
              <a:t>Topic Schedule </a:t>
            </a:r>
            <a:r>
              <a:rPr lang="en-US" sz="3100" b="1" dirty="0"/>
              <a:t>(Wednesday 7-8pm MT)</a:t>
            </a:r>
            <a:br>
              <a:rPr lang="en-US" sz="3100" dirty="0"/>
            </a:br>
            <a:endParaRPr lang="en-US" sz="3100" dirty="0"/>
          </a:p>
        </p:txBody>
      </p:sp>
      <p:sp>
        <p:nvSpPr>
          <p:cNvPr id="3" name="Content Placeholder 2">
            <a:extLst>
              <a:ext uri="{FF2B5EF4-FFF2-40B4-BE49-F238E27FC236}">
                <a16:creationId xmlns:a16="http://schemas.microsoft.com/office/drawing/2014/main" id="{3A184DEF-BCF1-7B4E-B0FA-C1EA684A17BE}"/>
              </a:ext>
            </a:extLst>
          </p:cNvPr>
          <p:cNvSpPr>
            <a:spLocks noGrp="1"/>
          </p:cNvSpPr>
          <p:nvPr>
            <p:ph idx="1"/>
          </p:nvPr>
        </p:nvSpPr>
        <p:spPr>
          <a:xfrm>
            <a:off x="1808921" y="1296064"/>
            <a:ext cx="9591261" cy="5561936"/>
          </a:xfrm>
        </p:spPr>
        <p:txBody>
          <a:bodyPr>
            <a:noAutofit/>
          </a:bodyPr>
          <a:lstStyle/>
          <a:p>
            <a:r>
              <a:rPr lang="en-US" sz="3200" dirty="0"/>
              <a:t>May 1 – Session 1 (Week 0) – Overview </a:t>
            </a:r>
          </a:p>
          <a:p>
            <a:r>
              <a:rPr lang="en-US" sz="3200" dirty="0"/>
              <a:t>May 8 – Session 2 (Week 1) – Body/Brain/Biome</a:t>
            </a:r>
          </a:p>
          <a:p>
            <a:r>
              <a:rPr lang="en-US" sz="3200" dirty="0"/>
              <a:t>May 15 – Session 3 (Week 2) – Supplementation </a:t>
            </a:r>
          </a:p>
          <a:p>
            <a:r>
              <a:rPr lang="en-US" sz="3200" dirty="0"/>
              <a:t>May 22 – Session 4 (Week 3) – Exercise </a:t>
            </a:r>
          </a:p>
          <a:p>
            <a:r>
              <a:rPr lang="en-US" sz="3200" dirty="0"/>
              <a:t>May 29 – Session 5 (Week 4) – Nutrition </a:t>
            </a:r>
          </a:p>
          <a:p>
            <a:r>
              <a:rPr lang="en-US" sz="3200" dirty="0"/>
              <a:t>June 5 – Session 6 (Week 5) – Stress/Sleep </a:t>
            </a:r>
          </a:p>
          <a:p>
            <a:r>
              <a:rPr lang="en-US" sz="3200" dirty="0"/>
              <a:t>June 12 – Session 7 (Week 6) – Evaluation </a:t>
            </a:r>
          </a:p>
          <a:p>
            <a:r>
              <a:rPr lang="en-US" sz="3200" dirty="0"/>
              <a:t>June 19 – Session 8 (Week 7) – Open Discussion</a:t>
            </a:r>
          </a:p>
          <a:p>
            <a:r>
              <a:rPr lang="en-US" sz="3200" dirty="0"/>
              <a:t>June 26 – Session 9 (Week 8) – Review &amp; Summary </a:t>
            </a:r>
          </a:p>
        </p:txBody>
      </p:sp>
    </p:spTree>
    <p:extLst>
      <p:ext uri="{BB962C8B-B14F-4D97-AF65-F5344CB8AC3E}">
        <p14:creationId xmlns:p14="http://schemas.microsoft.com/office/powerpoint/2010/main" val="2165768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a:xfrm>
            <a:off x="838200" y="365125"/>
            <a:ext cx="10515600" cy="1325563"/>
          </a:xfrm>
        </p:spPr>
        <p:txBody>
          <a:bodyPr>
            <a:normAutofit/>
          </a:bodyPr>
          <a:lstStyle/>
          <a:p>
            <a:r>
              <a:rPr lang="en-US" sz="3600" b="1" dirty="0">
                <a:solidFill>
                  <a:srgbClr val="822E7F"/>
                </a:solidFill>
                <a:latin typeface="Verdana" panose="020B0604030504040204" pitchFamily="34" charset="0"/>
                <a:ea typeface="Verdana" panose="020B0604030504040204" pitchFamily="34" charset="0"/>
                <a:cs typeface="Verdana" panose="020B0604030504040204" pitchFamily="34" charset="0"/>
              </a:rPr>
              <a:t>S.E.N.S.E. Program</a:t>
            </a:r>
            <a:endParaRPr lang="en-US" sz="3600" b="1" baseline="300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838200" y="1826082"/>
            <a:ext cx="5101206" cy="4489450"/>
          </a:xfrm>
        </p:spPr>
        <p:txBody>
          <a:bodyPr>
            <a:normAutofit/>
          </a:bodyPr>
          <a:lstStyle/>
          <a:p>
            <a:pPr marL="0" indent="0">
              <a:lnSpc>
                <a:spcPct val="100000"/>
              </a:lnSpc>
              <a:buNone/>
            </a:pPr>
            <a:r>
              <a:rPr lang="en-US" sz="2000" dirty="0">
                <a:latin typeface="Verdana" panose="020B0604030504040204" pitchFamily="34" charset="0"/>
                <a:ea typeface="Verdana" panose="020B0604030504040204" pitchFamily="34" charset="0"/>
              </a:rPr>
              <a:t>Follow this step-by-step approach called </a:t>
            </a:r>
            <a:r>
              <a:rPr lang="en-US" sz="2000" b="1" dirty="0">
                <a:latin typeface="Verdana" panose="020B0604030504040204" pitchFamily="34" charset="0"/>
                <a:ea typeface="Verdana" panose="020B0604030504040204" pitchFamily="34" charset="0"/>
              </a:rPr>
              <a:t>S.E.N.S.E.</a:t>
            </a:r>
            <a:r>
              <a:rPr lang="en-US" sz="2000" dirty="0">
                <a:latin typeface="Verdana" panose="020B0604030504040204" pitchFamily="34" charset="0"/>
                <a:ea typeface="Verdana" panose="020B0604030504040204" pitchFamily="34" charset="0"/>
              </a:rPr>
              <a:t>, which includes effective techniques and tips to create a healthier, happier you.</a:t>
            </a:r>
          </a:p>
          <a:p>
            <a:pPr marL="0" indent="0">
              <a:lnSpc>
                <a:spcPct val="100000"/>
              </a:lnSpc>
              <a:buNone/>
            </a:pPr>
            <a:r>
              <a:rPr lang="en-US" sz="3200" b="1" dirty="0">
                <a:solidFill>
                  <a:srgbClr val="822E7F"/>
                </a:solidFill>
                <a:latin typeface="Verdana" panose="020B0604030504040204" pitchFamily="34" charset="0"/>
                <a:ea typeface="Verdana" panose="020B0604030504040204" pitchFamily="34" charset="0"/>
                <a:cs typeface="Verdana" panose="020B0604030504040204" pitchFamily="34" charset="0"/>
              </a:rPr>
              <a:t>S</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 Supplementation</a:t>
            </a:r>
          </a:p>
          <a:p>
            <a:pPr marL="0" indent="0">
              <a:lnSpc>
                <a:spcPct val="100000"/>
              </a:lnSpc>
              <a:buNone/>
            </a:pPr>
            <a:r>
              <a:rPr lang="en-US" sz="3200" b="1" dirty="0">
                <a:solidFill>
                  <a:srgbClr val="275D38"/>
                </a:solidFill>
                <a:latin typeface="Verdana" panose="020B0604030504040204" pitchFamily="34" charset="0"/>
                <a:ea typeface="Verdana" panose="020B0604030504040204" pitchFamily="34" charset="0"/>
                <a:cs typeface="Verdana" panose="020B0604030504040204" pitchFamily="34" charset="0"/>
              </a:rPr>
              <a:t>E</a:t>
            </a:r>
            <a:r>
              <a:rPr lang="en-US" sz="2400" dirty="0">
                <a:latin typeface="Verdana" panose="020B0604030504040204" pitchFamily="34" charset="0"/>
                <a:ea typeface="Verdana" panose="020B0604030504040204" pitchFamily="34" charset="0"/>
                <a:cs typeface="Verdana" panose="020B0604030504040204" pitchFamily="34" charset="0"/>
              </a:rPr>
              <a:t> – Exercise</a:t>
            </a:r>
          </a:p>
          <a:p>
            <a:pPr marL="0" indent="0">
              <a:lnSpc>
                <a:spcPct val="100000"/>
              </a:lnSpc>
              <a:buNone/>
            </a:pPr>
            <a:r>
              <a:rPr lang="en-US" sz="3200" b="1" dirty="0">
                <a:solidFill>
                  <a:srgbClr val="822E7F"/>
                </a:solidFill>
                <a:latin typeface="Verdana" panose="020B0604030504040204" pitchFamily="34" charset="0"/>
                <a:ea typeface="Verdana" panose="020B0604030504040204" pitchFamily="34" charset="0"/>
                <a:cs typeface="Verdana" panose="020B0604030504040204" pitchFamily="34" charset="0"/>
              </a:rPr>
              <a:t>N</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 Nutrition</a:t>
            </a:r>
          </a:p>
          <a:p>
            <a:pPr marL="0" indent="0">
              <a:lnSpc>
                <a:spcPct val="100000"/>
              </a:lnSpc>
              <a:buNone/>
            </a:pPr>
            <a:r>
              <a:rPr lang="en-US" sz="3200" b="1" dirty="0">
                <a:solidFill>
                  <a:srgbClr val="275D38"/>
                </a:solidFill>
                <a:latin typeface="Verdana" panose="020B0604030504040204" pitchFamily="34" charset="0"/>
                <a:ea typeface="Verdana" panose="020B0604030504040204" pitchFamily="34" charset="0"/>
                <a:cs typeface="Verdana" panose="020B0604030504040204" pitchFamily="34" charset="0"/>
              </a:rPr>
              <a:t>S</a:t>
            </a:r>
            <a:r>
              <a:rPr lang="en-US" sz="2400" dirty="0">
                <a:latin typeface="Verdana" panose="020B0604030504040204" pitchFamily="34" charset="0"/>
                <a:ea typeface="Verdana" panose="020B0604030504040204" pitchFamily="34" charset="0"/>
                <a:cs typeface="Verdana" panose="020B0604030504040204" pitchFamily="34" charset="0"/>
              </a:rPr>
              <a:t> – Stress Management</a:t>
            </a:r>
          </a:p>
          <a:p>
            <a:pPr marL="0" indent="0">
              <a:lnSpc>
                <a:spcPct val="100000"/>
              </a:lnSpc>
              <a:buNone/>
            </a:pPr>
            <a:r>
              <a:rPr lang="en-US" sz="3200" b="1" dirty="0">
                <a:solidFill>
                  <a:srgbClr val="822E7F"/>
                </a:solidFill>
                <a:latin typeface="Verdana" panose="020B0604030504040204" pitchFamily="34" charset="0"/>
                <a:ea typeface="Verdana" panose="020B0604030504040204" pitchFamily="34" charset="0"/>
                <a:cs typeface="Verdana" panose="020B0604030504040204" pitchFamily="34" charset="0"/>
              </a:rPr>
              <a:t>E</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 Evaluation</a:t>
            </a:r>
          </a:p>
          <a:p>
            <a:pPr marL="0" indent="0">
              <a:lnSpc>
                <a:spcPct val="100000"/>
              </a:lnSpc>
              <a:buNone/>
            </a:pPr>
            <a:endPar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B62F902A-9FD1-4835-AEC9-2B8069FEA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0646" y="229729"/>
            <a:ext cx="1993362" cy="1596353"/>
          </a:xfrm>
          <a:prstGeom prst="rect">
            <a:avLst/>
          </a:prstGeom>
        </p:spPr>
      </p:pic>
      <p:pic>
        <p:nvPicPr>
          <p:cNvPr id="5" name="Picture 4">
            <a:extLst>
              <a:ext uri="{FF2B5EF4-FFF2-40B4-BE49-F238E27FC236}">
                <a16:creationId xmlns:a16="http://schemas.microsoft.com/office/drawing/2014/main" id="{D7DCA1FB-9EAA-488C-8158-7150557E3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2596" y="1961478"/>
            <a:ext cx="1828800" cy="1828800"/>
          </a:xfrm>
          <a:prstGeom prst="rect">
            <a:avLst/>
          </a:prstGeom>
        </p:spPr>
      </p:pic>
      <p:pic>
        <p:nvPicPr>
          <p:cNvPr id="18" name="Picture 17">
            <a:extLst>
              <a:ext uri="{FF2B5EF4-FFF2-40B4-BE49-F238E27FC236}">
                <a16:creationId xmlns:a16="http://schemas.microsoft.com/office/drawing/2014/main" id="{87C7772D-23E8-40C7-AED5-615648672E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2596" y="3966069"/>
            <a:ext cx="1828800" cy="1828800"/>
          </a:xfrm>
          <a:prstGeom prst="rect">
            <a:avLst/>
          </a:prstGeom>
        </p:spPr>
      </p:pic>
      <p:pic>
        <p:nvPicPr>
          <p:cNvPr id="20" name="Picture 19">
            <a:extLst>
              <a:ext uri="{FF2B5EF4-FFF2-40B4-BE49-F238E27FC236}">
                <a16:creationId xmlns:a16="http://schemas.microsoft.com/office/drawing/2014/main" id="{F0CB8D45-FE32-4A9F-A9BC-EA3794E4FE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1846" y="1961478"/>
            <a:ext cx="1828800" cy="1828800"/>
          </a:xfrm>
          <a:prstGeom prst="rect">
            <a:avLst/>
          </a:prstGeom>
        </p:spPr>
      </p:pic>
      <p:pic>
        <p:nvPicPr>
          <p:cNvPr id="26" name="Picture 25">
            <a:extLst>
              <a:ext uri="{FF2B5EF4-FFF2-40B4-BE49-F238E27FC236}">
                <a16:creationId xmlns:a16="http://schemas.microsoft.com/office/drawing/2014/main" id="{80DAA904-53F9-4BDE-B37F-432C727E57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1846" y="3966069"/>
            <a:ext cx="1828800" cy="1828800"/>
          </a:xfrm>
          <a:prstGeom prst="rect">
            <a:avLst/>
          </a:prstGeom>
        </p:spPr>
      </p:pic>
    </p:spTree>
    <p:extLst>
      <p:ext uri="{BB962C8B-B14F-4D97-AF65-F5344CB8AC3E}">
        <p14:creationId xmlns:p14="http://schemas.microsoft.com/office/powerpoint/2010/main" val="424320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p:txBody>
          <a:bodyPr>
            <a:normAutofit/>
          </a:bodyPr>
          <a:lstStyle/>
          <a:p>
            <a:r>
              <a:rPr lang="en-US" sz="3600" b="1" dirty="0">
                <a:solidFill>
                  <a:srgbClr val="822E7F"/>
                </a:solidFill>
                <a:latin typeface="Verdana" panose="020B0604030504040204" pitchFamily="34" charset="0"/>
                <a:ea typeface="Verdana" panose="020B0604030504040204" pitchFamily="34" charset="0"/>
                <a:cs typeface="Verdana" panose="020B0604030504040204" pitchFamily="34" charset="0"/>
              </a:rPr>
              <a:t>What’s in the Project b</a:t>
            </a:r>
            <a:r>
              <a:rPr lang="en-US" sz="3600" b="1" baseline="30000" dirty="0">
                <a:solidFill>
                  <a:srgbClr val="822E7F"/>
                </a:solidFill>
                <a:latin typeface="Verdana" panose="020B0604030504040204" pitchFamily="34" charset="0"/>
                <a:ea typeface="Verdana" panose="020B0604030504040204" pitchFamily="34" charset="0"/>
                <a:cs typeface="Verdana" panose="020B0604030504040204" pitchFamily="34" charset="0"/>
              </a:rPr>
              <a:t>3 </a:t>
            </a:r>
            <a:r>
              <a:rPr lang="en-US" sz="3600" b="1" dirty="0">
                <a:solidFill>
                  <a:srgbClr val="822E7F"/>
                </a:solidFill>
                <a:latin typeface="Verdana" panose="020B0604030504040204" pitchFamily="34" charset="0"/>
                <a:ea typeface="Verdana" panose="020B0604030504040204" pitchFamily="34" charset="0"/>
                <a:cs typeface="Verdana" panose="020B0604030504040204" pitchFamily="34" charset="0"/>
              </a:rPr>
              <a:t>Pack?</a:t>
            </a:r>
            <a:endParaRPr lang="en-US" sz="3600" b="1" baseline="300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p:txBody>
          <a:bodyPr>
            <a:normAutofit/>
          </a:bodyPr>
          <a:lstStyle/>
          <a:p>
            <a:pPr marL="0" indent="0">
              <a:lnSpc>
                <a:spcPct val="100000"/>
              </a:lnSpc>
              <a:buNone/>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Amare FundaMenta</a:t>
            </a:r>
            <a:r>
              <a:rPr lang="en-US" sz="2400" dirty="0">
                <a:latin typeface="Verdana" panose="020B0604030504040204" pitchFamily="34" charset="0"/>
                <a:ea typeface="Verdana" panose="020B0604030504040204" pitchFamily="34" charset="0"/>
                <a:cs typeface="Verdana" panose="020B0604030504040204" pitchFamily="34" charset="0"/>
              </a:rPr>
              <a:t>ls Pack (1), VitaGBX (1), GBX Protein (2), </a:t>
            </a:r>
          </a:p>
          <a:p>
            <a:pPr marL="0" indent="0">
              <a:lnSpc>
                <a:spcPct val="100000"/>
              </a:lnSpc>
              <a:buNone/>
            </a:pPr>
            <a:r>
              <a:rPr lang="en-US" sz="2400" dirty="0">
                <a:latin typeface="Verdana" panose="020B0604030504040204" pitchFamily="34" charset="0"/>
                <a:ea typeface="Verdana" panose="020B0604030504040204" pitchFamily="34" charset="0"/>
                <a:cs typeface="Verdana" panose="020B0604030504040204" pitchFamily="34" charset="0"/>
              </a:rPr>
              <a:t>GBX SeedFiber (1), GBX SuperFood (1)</a:t>
            </a:r>
            <a:endPar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a:extLst>
              <a:ext uri="{FF2B5EF4-FFF2-40B4-BE49-F238E27FC236}">
                <a16:creationId xmlns:a16="http://schemas.microsoft.com/office/drawing/2014/main" id="{F01354D8-624C-4B96-8797-144A129D3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7330" y="3768896"/>
            <a:ext cx="1828800" cy="1828800"/>
          </a:xfrm>
          <a:prstGeom prst="rect">
            <a:avLst/>
          </a:prstGeom>
        </p:spPr>
      </p:pic>
      <p:pic>
        <p:nvPicPr>
          <p:cNvPr id="10" name="Picture 9">
            <a:extLst>
              <a:ext uri="{FF2B5EF4-FFF2-40B4-BE49-F238E27FC236}">
                <a16:creationId xmlns:a16="http://schemas.microsoft.com/office/drawing/2014/main" id="{30C02804-25C8-4444-8C2E-638FA59C3B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9795" y="3850262"/>
            <a:ext cx="1828800" cy="1828800"/>
          </a:xfrm>
          <a:prstGeom prst="rect">
            <a:avLst/>
          </a:prstGeom>
        </p:spPr>
      </p:pic>
      <p:pic>
        <p:nvPicPr>
          <p:cNvPr id="12" name="Picture 11">
            <a:extLst>
              <a:ext uri="{FF2B5EF4-FFF2-40B4-BE49-F238E27FC236}">
                <a16:creationId xmlns:a16="http://schemas.microsoft.com/office/drawing/2014/main" id="{8511463F-99FE-4E23-AD94-D19ED9C20D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8508" y="4499668"/>
            <a:ext cx="1188720" cy="1188720"/>
          </a:xfrm>
          <a:prstGeom prst="rect">
            <a:avLst/>
          </a:prstGeom>
        </p:spPr>
      </p:pic>
      <p:pic>
        <p:nvPicPr>
          <p:cNvPr id="13" name="Picture 12">
            <a:extLst>
              <a:ext uri="{FF2B5EF4-FFF2-40B4-BE49-F238E27FC236}">
                <a16:creationId xmlns:a16="http://schemas.microsoft.com/office/drawing/2014/main" id="{A2767B72-D20F-4E7D-87D3-01762B7741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6166" y="4142211"/>
            <a:ext cx="1554480" cy="1554480"/>
          </a:xfrm>
          <a:prstGeom prst="rect">
            <a:avLst/>
          </a:prstGeom>
        </p:spPr>
      </p:pic>
      <p:pic>
        <p:nvPicPr>
          <p:cNvPr id="14" name="Picture 13">
            <a:extLst>
              <a:ext uri="{FF2B5EF4-FFF2-40B4-BE49-F238E27FC236}">
                <a16:creationId xmlns:a16="http://schemas.microsoft.com/office/drawing/2014/main" id="{77F0C832-EFD1-40FE-989E-D7D6320328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3239" y="3790668"/>
            <a:ext cx="3200400" cy="1828800"/>
          </a:xfrm>
          <a:prstGeom prst="rect">
            <a:avLst/>
          </a:prstGeom>
        </p:spPr>
      </p:pic>
      <p:pic>
        <p:nvPicPr>
          <p:cNvPr id="5" name="Picture 4">
            <a:extLst>
              <a:ext uri="{FF2B5EF4-FFF2-40B4-BE49-F238E27FC236}">
                <a16:creationId xmlns:a16="http://schemas.microsoft.com/office/drawing/2014/main" id="{6632E666-2AB6-4BA2-85A3-2C5C6634E048}"/>
              </a:ext>
            </a:extLst>
          </p:cNvPr>
          <p:cNvPicPr>
            <a:picLocks noChangeAspect="1"/>
          </p:cNvPicPr>
          <p:nvPr/>
        </p:nvPicPr>
        <p:blipFill rotWithShape="1">
          <a:blip r:embed="rId8">
            <a:extLst>
              <a:ext uri="{28A0092B-C50C-407E-A947-70E740481C1C}">
                <a14:useLocalDpi xmlns:a14="http://schemas.microsoft.com/office/drawing/2010/main" val="0"/>
              </a:ext>
            </a:extLst>
          </a:blip>
          <a:srcRect l="36184" t="20287" r="29373"/>
          <a:stretch/>
        </p:blipFill>
        <p:spPr>
          <a:xfrm>
            <a:off x="4733721" y="4397829"/>
            <a:ext cx="943819" cy="1457794"/>
          </a:xfrm>
          <a:prstGeom prst="rect">
            <a:avLst/>
          </a:prstGeom>
        </p:spPr>
      </p:pic>
    </p:spTree>
    <p:extLst>
      <p:ext uri="{BB962C8B-B14F-4D97-AF65-F5344CB8AC3E}">
        <p14:creationId xmlns:p14="http://schemas.microsoft.com/office/powerpoint/2010/main" val="13655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2859</TotalTime>
  <Words>2002</Words>
  <Application>Microsoft Macintosh PowerPoint</Application>
  <PresentationFormat>Widescreen</PresentationFormat>
  <Paragraphs>328</Paragraphs>
  <Slides>31</Slides>
  <Notes>19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31</vt:i4>
      </vt:variant>
    </vt:vector>
  </HeadingPairs>
  <TitlesOfParts>
    <vt:vector size="38" baseType="lpstr">
      <vt:lpstr>Aller</vt:lpstr>
      <vt:lpstr>Arial</vt:lpstr>
      <vt:lpstr>Calibri</vt:lpstr>
      <vt:lpstr>Calibri Light</vt:lpstr>
      <vt:lpstr>Times New Roman</vt:lpstr>
      <vt:lpstr>Verdana</vt:lpstr>
      <vt:lpstr>Office Theme</vt:lpstr>
      <vt:lpstr>Project b3 Overview</vt:lpstr>
      <vt:lpstr>PowerPoint Presentation</vt:lpstr>
      <vt:lpstr>PowerPoint Presentation</vt:lpstr>
      <vt:lpstr>THE THREE THINGS YOU SHOULD KNOW ABOUT MENTAL WELLNESS </vt:lpstr>
      <vt:lpstr>PowerPoint Presentation</vt:lpstr>
      <vt:lpstr>Project b3: BODY. BRAIN. BIOME.</vt:lpstr>
      <vt:lpstr>Topic Schedule (Wednesday 7-8pm MT) </vt:lpstr>
      <vt:lpstr>S.E.N.S.E. Program</vt:lpstr>
      <vt:lpstr>What’s in the Project b3 Pack?</vt:lpstr>
      <vt:lpstr>PowerPoint Presentation</vt:lpstr>
      <vt:lpstr>PowerPoint Presentation</vt:lpstr>
      <vt:lpstr>PowerPoint Presentation</vt:lpstr>
      <vt:lpstr>World’s First Award-Winning  Gut-Brain Axis Nutrition System!</vt:lpstr>
      <vt:lpstr>     CLINICAL STUDY</vt:lpstr>
      <vt:lpstr>MW3™ Probiotic Proprietary Blend</vt:lpstr>
      <vt:lpstr>MW3™ Prebiotic Proprietary Blend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Neuronal Atrophy (dead brain cells)</vt:lpstr>
      <vt:lpstr>PowerPoint Presentation</vt:lpstr>
      <vt:lpstr>Eight-Week Survey Results</vt:lpstr>
      <vt:lpstr>THE THREE THINGS YOU SHOULD KNOW ABOUT MENTAL WELLNESS </vt:lpstr>
      <vt:lpstr>What Benefits Should I Expect? </vt:lpstr>
      <vt:lpstr>Topic Schedule (Wednesday 7-8pm MT)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Weiher</dc:creator>
  <cp:lastModifiedBy>Shawn Talbott</cp:lastModifiedBy>
  <cp:revision>20</cp:revision>
  <dcterms:created xsi:type="dcterms:W3CDTF">2017-09-11T19:24:11Z</dcterms:created>
  <dcterms:modified xsi:type="dcterms:W3CDTF">2019-05-02T00:46:50Z</dcterms:modified>
</cp:coreProperties>
</file>