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3"/>
  </p:notesMasterIdLst>
  <p:sldIdLst>
    <p:sldId id="262" r:id="rId2"/>
    <p:sldId id="790" r:id="rId3"/>
    <p:sldId id="295" r:id="rId4"/>
    <p:sldId id="339" r:id="rId5"/>
    <p:sldId id="783" r:id="rId6"/>
    <p:sldId id="349" r:id="rId7"/>
    <p:sldId id="352" r:id="rId8"/>
    <p:sldId id="353" r:id="rId9"/>
    <p:sldId id="356" r:id="rId10"/>
    <p:sldId id="348" r:id="rId11"/>
    <p:sldId id="355" r:id="rId12"/>
    <p:sldId id="357" r:id="rId13"/>
    <p:sldId id="347" r:id="rId14"/>
    <p:sldId id="358" r:id="rId15"/>
    <p:sldId id="354" r:id="rId16"/>
    <p:sldId id="351" r:id="rId17"/>
    <p:sldId id="293" r:id="rId18"/>
    <p:sldId id="291" r:id="rId19"/>
    <p:sldId id="300" r:id="rId20"/>
    <p:sldId id="299" r:id="rId21"/>
    <p:sldId id="301" r:id="rId22"/>
    <p:sldId id="330" r:id="rId23"/>
    <p:sldId id="346" r:id="rId24"/>
    <p:sldId id="342" r:id="rId25"/>
    <p:sldId id="343" r:id="rId26"/>
    <p:sldId id="344" r:id="rId27"/>
    <p:sldId id="345" r:id="rId28"/>
    <p:sldId id="338" r:id="rId29"/>
    <p:sldId id="337" r:id="rId30"/>
    <p:sldId id="792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/>
    <p:restoredTop sz="94712"/>
  </p:normalViewPr>
  <p:slideViewPr>
    <p:cSldViewPr>
      <p:cViewPr varScale="1">
        <p:scale>
          <a:sx n="128" d="100"/>
          <a:sy n="128" d="100"/>
        </p:scale>
        <p:origin x="14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D32-335C-BC4F-B0D5-77FBC3A43FCD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885ED-54B0-A242-BB95-6A59FD5F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719A-B024-3148-BEE1-86D65B6D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D060E-EFF7-5A41-AB34-B978D4126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783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EEFD-EA56-6A46-BC53-9A60782A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F2D38-FC3A-0A46-85AE-95FDC5BD5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1077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4035E-6361-4C40-A5FB-1952A2856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2250" y="1447800"/>
            <a:ext cx="19621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C542D-C0E7-6843-8C1D-8F70F2B20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73405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9345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7444" y="365128"/>
            <a:ext cx="0" cy="1325563"/>
          </a:xfrm>
          <a:prstGeom prst="line">
            <a:avLst/>
          </a:prstGeom>
          <a:ln w="38100" cmpd="sng">
            <a:solidFill>
              <a:srgbClr val="6847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0" y="2003428"/>
            <a:ext cx="7886700" cy="276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E704F-E5BB-D54E-8CBC-3BCFFC83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631" y="6319164"/>
            <a:ext cx="2412738" cy="390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95844-DFBF-6E41-9C37-733CA95C762F}"/>
              </a:ext>
            </a:extLst>
          </p:cNvPr>
          <p:cNvCxnSpPr>
            <a:cxnSpLocks/>
          </p:cNvCxnSpPr>
          <p:nvPr userDrawn="1"/>
        </p:nvCxnSpPr>
        <p:spPr>
          <a:xfrm>
            <a:off x="4768226" y="6514192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2F1C81-082F-6943-9A32-74260F9AC187}"/>
              </a:ext>
            </a:extLst>
          </p:cNvPr>
          <p:cNvCxnSpPr>
            <a:cxnSpLocks/>
          </p:cNvCxnSpPr>
          <p:nvPr userDrawn="1"/>
        </p:nvCxnSpPr>
        <p:spPr>
          <a:xfrm>
            <a:off x="4014050" y="6514192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E96-939C-DD49-A719-E1DE0803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0072-219A-0D42-8052-2B557F38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6540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07CB-3BD6-D143-A9B6-DAFE6BA9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DCA0-4CE9-974E-9892-DD19F83B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452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2BB6-F6E9-5443-A417-CC437D75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669-1D8C-AD4C-BDAE-D0A20AAB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6BA62-2DF4-B142-8050-34F278DE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1328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2A0E-CD05-3E42-B7FB-A69F19CF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AA0E-662C-654B-983E-21702153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3C59A-0F75-8943-826A-403B40426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305E7-CF05-1D48-A00B-0FE4AE43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B9F37-C866-EA47-8062-FEE9EDF9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0185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E209-E05E-C94A-845B-007C4FCA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3841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481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61B1-91EC-1041-ABFE-4E0511E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9D4B-7316-1E44-A93E-0CD9F032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79A12-FD6B-DF43-91F7-C0B4E503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3109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C680-3C4E-114C-AC7A-0F493385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34869-383B-504B-8668-55D22D1B6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0EE7-40D7-4844-A865-EE7221B9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101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E84B4E7-AD21-7548-8D1D-C83CE2FEB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465716D-11CC-D649-8402-8626312B3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anose="020B06000405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anose="020B06000405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2105-4441-4406-849B-1692138A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50"/>
            <a:ext cx="9144000" cy="1824640"/>
          </a:xfrm>
        </p:spPr>
        <p:txBody>
          <a:bodyPr/>
          <a:lstStyle/>
          <a:p>
            <a:r>
              <a:rPr lang="en-US" dirty="0"/>
              <a:t>Project b3 May/June 2019</a:t>
            </a:r>
            <a:br>
              <a:rPr lang="en-US" dirty="0"/>
            </a:br>
            <a:r>
              <a:rPr lang="en-US" dirty="0"/>
              <a:t>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E589-29DC-4544-9C49-BB401D5AA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193" y="1843390"/>
            <a:ext cx="6858000" cy="1655762"/>
          </a:xfrm>
        </p:spPr>
        <p:txBody>
          <a:bodyPr/>
          <a:lstStyle/>
          <a:p>
            <a:r>
              <a:rPr lang="en-US" dirty="0"/>
              <a:t>Shawn Talbott, PhD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6BA77-2639-F541-B942-5B0D285E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86" y="3509963"/>
            <a:ext cx="4039427" cy="3653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2CDA0-F341-334F-A4A6-E05AD911647A}"/>
              </a:ext>
            </a:extLst>
          </p:cNvPr>
          <p:cNvSpPr txBox="1"/>
          <p:nvPr/>
        </p:nvSpPr>
        <p:spPr>
          <a:xfrm>
            <a:off x="1167984" y="597732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55B42-69DF-194B-8FD7-C000119425D6}"/>
              </a:ext>
            </a:extLst>
          </p:cNvPr>
          <p:cNvSpPr txBox="1"/>
          <p:nvPr/>
        </p:nvSpPr>
        <p:spPr>
          <a:xfrm>
            <a:off x="4115971" y="258955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Biome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B6BBC-3BE4-764A-BA63-B6487831C5BF}"/>
              </a:ext>
            </a:extLst>
          </p:cNvPr>
          <p:cNvSpPr txBox="1"/>
          <p:nvPr/>
        </p:nvSpPr>
        <p:spPr>
          <a:xfrm>
            <a:off x="7116346" y="583762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6938412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E709EC-A841-B34D-B23E-5FCB8E3C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189"/>
            <a:ext cx="6705600" cy="6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73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6E825-DFB0-4848-B96A-6A772C9E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031"/>
            <a:ext cx="4664402" cy="1136593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95C2B-E881-454D-8686-9FD2442B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21" y="-5803137"/>
            <a:ext cx="4724400" cy="116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98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C5621A-4750-974C-8C3E-31F61875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6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A32FBA-E7D7-9743-AC02-2D7158CB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03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E05A9E-792B-9344-9D77-E51BEB74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81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59226E-9FAF-974E-B7E7-8630E3C2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24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62289-0B72-C249-928C-3331A9D9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71F71-236C-494D-87C0-4A45F7B4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03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5E062B9-B101-6B4B-A3C2-B507C4BCA9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03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BCC06790-66BE-FD4A-A38E-37AC87BE1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856" y="5862"/>
            <a:ext cx="6858000" cy="9715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700" b="1" dirty="0">
                <a:solidFill>
                  <a:srgbClr val="0A0365"/>
                </a:solidFill>
              </a:rPr>
              <a:t>How effective is exercise for weight control?</a:t>
            </a:r>
            <a:endParaRPr lang="en-US" altLang="en-US" sz="2700" b="1" dirty="0">
              <a:solidFill>
                <a:srgbClr val="0A0365"/>
              </a:solidFill>
              <a:ea typeface="ヒラギノ明朝 Pro W6" panose="02020300000000000000" pitchFamily="18" charset="-128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50CF45B-E1D6-EB47-BF23-FE1491C4D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53400" cy="6553200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Exercise needed to promote negative energy balance</a:t>
            </a:r>
          </a:p>
          <a:p>
            <a:pPr marL="586979" lvl="1"/>
            <a:r>
              <a:rPr lang="en-US" altLang="en-US" sz="1600" dirty="0"/>
              <a:t>A LOT! (more than most of us do).</a:t>
            </a:r>
          </a:p>
          <a:p>
            <a:pPr marL="586979" lvl="1"/>
            <a:r>
              <a:rPr lang="en-US" altLang="en-US" sz="1600" dirty="0"/>
              <a:t>Taco Bell Burrito = 5 mile run</a:t>
            </a:r>
          </a:p>
          <a:p>
            <a:pPr marL="586979" lvl="1"/>
            <a:r>
              <a:rPr lang="en-US" altLang="en-US" sz="1600" dirty="0"/>
              <a:t>12 Hershey kisses = 30 min Lap swimming</a:t>
            </a:r>
          </a:p>
          <a:p>
            <a:pPr marL="586979" lvl="1"/>
            <a:r>
              <a:rPr lang="en-US" altLang="en-US" sz="1600" dirty="0"/>
              <a:t>6 Oreos = 30 min brisk walking</a:t>
            </a:r>
          </a:p>
          <a:p>
            <a:pPr marL="586979" lvl="1"/>
            <a:endParaRPr lang="en-US" altLang="en-US" sz="1600" dirty="0"/>
          </a:p>
          <a:p>
            <a:pPr marL="586979" lvl="1"/>
            <a:r>
              <a:rPr lang="en-US" altLang="en-US" sz="1600" dirty="0"/>
              <a:t>Researchers at the U Virginia have determined 250,00 crunches needed to burn 1 pound of fat. (100 crunches per day……………….…for 7 years!)</a:t>
            </a:r>
          </a:p>
          <a:p>
            <a:pPr marL="586979" lvl="1"/>
            <a:endParaRPr lang="en-US" altLang="en-US" sz="1600" dirty="0"/>
          </a:p>
          <a:p>
            <a:pPr marL="586979" lvl="1"/>
            <a:r>
              <a:rPr lang="en-US" altLang="en-US" sz="1600" dirty="0"/>
              <a:t>Duke University study = 30m/d brisk walking needed to PREVENT weight gain</a:t>
            </a:r>
          </a:p>
          <a:p>
            <a:pPr marL="887016" lvl="2"/>
            <a:r>
              <a:rPr lang="en-US" altLang="en-US" sz="1600" dirty="0"/>
              <a:t>no exercise = 2.5lbs gain in 8 months</a:t>
            </a:r>
          </a:p>
          <a:p>
            <a:pPr marL="887016" lvl="2"/>
            <a:r>
              <a:rPr lang="en-US" altLang="en-US" sz="1600" dirty="0"/>
              <a:t>jog 17 mile /week  = 10lbs fat loss (in 8 months)</a:t>
            </a:r>
          </a:p>
          <a:p>
            <a:pPr marL="887016" lvl="2"/>
            <a:r>
              <a:rPr lang="en-US" altLang="en-US" sz="1600" dirty="0"/>
              <a:t>Average  is 1lb fat gain/</a:t>
            </a:r>
            <a:r>
              <a:rPr lang="en-US" altLang="en-US" sz="1600" dirty="0" err="1"/>
              <a:t>yr</a:t>
            </a:r>
            <a:r>
              <a:rPr lang="en-US" altLang="en-US" sz="1600" dirty="0"/>
              <a:t> from age  25-55y</a:t>
            </a:r>
          </a:p>
          <a:p>
            <a:pPr marL="887016" lvl="2"/>
            <a:endParaRPr lang="en-US" altLang="en-US" sz="1600" dirty="0"/>
          </a:p>
          <a:p>
            <a:pPr marL="586979" lvl="1">
              <a:buNone/>
            </a:pPr>
            <a:r>
              <a:rPr lang="en-US" altLang="en-US" sz="1600" dirty="0">
                <a:solidFill>
                  <a:srgbClr val="F70F0F"/>
                </a:solidFill>
              </a:rPr>
              <a:t>Moral = exercise alone stinks for weight loss</a:t>
            </a:r>
          </a:p>
          <a:p>
            <a:pPr marL="586979" lvl="1">
              <a:buNone/>
            </a:pPr>
            <a:endParaRPr lang="en-US" altLang="en-US" sz="1600" dirty="0">
              <a:solidFill>
                <a:srgbClr val="F70F0F"/>
              </a:solidFill>
            </a:endParaRPr>
          </a:p>
          <a:p>
            <a:pPr marL="0" indent="0">
              <a:lnSpc>
                <a:spcPct val="90000"/>
              </a:lnSpc>
              <a:buClr>
                <a:srgbClr val="25CB99"/>
              </a:buClr>
              <a:buNone/>
            </a:pPr>
            <a:endParaRPr lang="en-US" altLang="en-US" sz="1600" dirty="0">
              <a:solidFill>
                <a:srgbClr val="25CB99"/>
              </a:solidFill>
            </a:endParaRPr>
          </a:p>
          <a:p>
            <a:pPr>
              <a:lnSpc>
                <a:spcPct val="90000"/>
              </a:lnSpc>
              <a:buClr>
                <a:srgbClr val="3733CA"/>
              </a:buClr>
              <a:buFont typeface="Times New Roman" panose="02020603050405020304" pitchFamily="18" charset="0"/>
              <a:buChar char="•"/>
            </a:pPr>
            <a:r>
              <a:rPr lang="en-US" altLang="en-US" sz="1600" i="1" dirty="0">
                <a:solidFill>
                  <a:srgbClr val="3733CA"/>
                </a:solidFill>
              </a:rPr>
              <a:t>You MUST cut calories from the diet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4D692B-3D53-C54C-8AFA-F64E8019417B}"/>
              </a:ext>
            </a:extLst>
          </p:cNvPr>
          <p:cNvGrpSpPr/>
          <p:nvPr/>
        </p:nvGrpSpPr>
        <p:grpSpPr>
          <a:xfrm>
            <a:off x="1828800" y="5505450"/>
            <a:ext cx="5086350" cy="305991"/>
            <a:chOff x="1828800" y="5505450"/>
            <a:chExt cx="5086350" cy="305991"/>
          </a:xfrm>
        </p:grpSpPr>
        <p:pic>
          <p:nvPicPr>
            <p:cNvPr id="58371" name="Picture 3">
              <a:extLst>
                <a:ext uri="{FF2B5EF4-FFF2-40B4-BE49-F238E27FC236}">
                  <a16:creationId xmlns:a16="http://schemas.microsoft.com/office/drawing/2014/main" id="{DFDAFF19-E704-0043-BF7D-21A92B34B6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0" y="5524500"/>
              <a:ext cx="800100" cy="28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2" name="Picture 4">
              <a:extLst>
                <a:ext uri="{FF2B5EF4-FFF2-40B4-BE49-F238E27FC236}">
                  <a16:creationId xmlns:a16="http://schemas.microsoft.com/office/drawing/2014/main" id="{0BB6F226-8C85-904E-A339-12704787D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562600"/>
              <a:ext cx="800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3" name="Picture 5">
              <a:extLst>
                <a:ext uri="{FF2B5EF4-FFF2-40B4-BE49-F238E27FC236}">
                  <a16:creationId xmlns:a16="http://schemas.microsoft.com/office/drawing/2014/main" id="{3CBCF7EC-DA54-834E-A133-C0E4FAD3EE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50" y="5505450"/>
              <a:ext cx="800100" cy="28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6">
              <a:extLst>
                <a:ext uri="{FF2B5EF4-FFF2-40B4-BE49-F238E27FC236}">
                  <a16:creationId xmlns:a16="http://schemas.microsoft.com/office/drawing/2014/main" id="{D3F0257E-8137-DC48-A8AE-93DADE1BBE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5543550"/>
              <a:ext cx="800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5" name="Picture 7">
              <a:extLst>
                <a:ext uri="{FF2B5EF4-FFF2-40B4-BE49-F238E27FC236}">
                  <a16:creationId xmlns:a16="http://schemas.microsoft.com/office/drawing/2014/main" id="{63F766B5-646F-4543-A290-A2DA7C5A9E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5505450"/>
              <a:ext cx="800100" cy="28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8">
              <a:extLst>
                <a:ext uri="{FF2B5EF4-FFF2-40B4-BE49-F238E27FC236}">
                  <a16:creationId xmlns:a16="http://schemas.microsoft.com/office/drawing/2014/main" id="{6480BE69-23BF-E244-9C89-C5EC0CF927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543550"/>
              <a:ext cx="800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47827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496154B-BD46-7D46-B92F-508C740A3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600200"/>
          </a:xfrm>
          <a:ln/>
        </p:spPr>
        <p:txBody>
          <a:bodyPr rIns="132080"/>
          <a:lstStyle/>
          <a:p>
            <a:r>
              <a:rPr lang="en-US" altLang="en-US" sz="3600"/>
              <a:t>Metabolic Rate </a:t>
            </a:r>
            <a:r>
              <a:rPr lang="en-US" altLang="en-US" sz="3600" i="1">
                <a:solidFill>
                  <a:srgbClr val="F70F0F"/>
                </a:solidFill>
              </a:rPr>
              <a:t>tends to</a:t>
            </a:r>
            <a:r>
              <a:rPr lang="en-US" altLang="en-US" sz="3600"/>
              <a:t> Drop with Age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E7F9C91-D9C5-CE4B-A192-ED67CF471A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19812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614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857250"/>
            <a:ext cx="5829300" cy="1200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Topic Schedule </a:t>
            </a:r>
            <a:r>
              <a:rPr lang="en-US" sz="2325" b="1" dirty="0"/>
              <a:t>(Wednesday 7-8pm MT)</a:t>
            </a:r>
            <a:br>
              <a:rPr lang="en-US" sz="2325" dirty="0"/>
            </a:br>
            <a:endParaRPr lang="en-US" sz="23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691" y="1829298"/>
            <a:ext cx="7193446" cy="4171452"/>
          </a:xfrm>
        </p:spPr>
        <p:txBody>
          <a:bodyPr>
            <a:noAutofit/>
          </a:bodyPr>
          <a:lstStyle/>
          <a:p>
            <a:r>
              <a:rPr lang="en-US" sz="2400" dirty="0"/>
              <a:t>May 1 – Session 1 (Week 0) – Overview </a:t>
            </a:r>
          </a:p>
          <a:p>
            <a:r>
              <a:rPr lang="en-US" sz="2400" dirty="0"/>
              <a:t>May 8 – Session 2 (Week 1) – Body/Brain/Biome</a:t>
            </a:r>
          </a:p>
          <a:p>
            <a:r>
              <a:rPr lang="en-US" sz="2400" dirty="0"/>
              <a:t>May 15 – Session 3 (Week 2) – Supplementation </a:t>
            </a:r>
          </a:p>
          <a:p>
            <a:r>
              <a:rPr lang="en-US" sz="2400" dirty="0"/>
              <a:t>May 22 – Session 4 (Week 3) – Exercise </a:t>
            </a:r>
          </a:p>
          <a:p>
            <a:r>
              <a:rPr lang="en-US" sz="2400" dirty="0"/>
              <a:t>May 29 – Session 5 (Week 4) – Nutrition </a:t>
            </a:r>
          </a:p>
          <a:p>
            <a:r>
              <a:rPr lang="en-US" sz="2400" dirty="0"/>
              <a:t>June 5 – Session 6 (Week 5) – Stress/Sleep </a:t>
            </a:r>
          </a:p>
          <a:p>
            <a:r>
              <a:rPr lang="en-US" sz="2400" dirty="0"/>
              <a:t>June 12 – Session 7 (Week 6) – Evaluation </a:t>
            </a:r>
          </a:p>
          <a:p>
            <a:r>
              <a:rPr lang="en-US" sz="2400" dirty="0"/>
              <a:t>June 19 – Session 8 (Week 7) – Open Discussion</a:t>
            </a:r>
          </a:p>
          <a:p>
            <a:r>
              <a:rPr lang="en-US" sz="2400" dirty="0"/>
              <a:t>June 26 – Session 9 (Week 8) – Review &amp; Summary </a:t>
            </a:r>
          </a:p>
        </p:txBody>
      </p:sp>
    </p:spTree>
    <p:extLst>
      <p:ext uri="{BB962C8B-B14F-4D97-AF65-F5344CB8AC3E}">
        <p14:creationId xmlns:p14="http://schemas.microsoft.com/office/powerpoint/2010/main" val="4362151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929A7CC-4220-914B-A5BC-5EB294C859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090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AD3E1FAF-16BF-644A-8A3E-853354E1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857251"/>
            <a:ext cx="5613797" cy="57031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/>
              <a:t>Basal Metabolic Rate (BMR)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F92145BE-3BCD-5F4D-B29B-D5EC0AF00B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05" y="2628900"/>
            <a:ext cx="178355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4D00FF84-36AB-F141-B685-7A156177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28950" y="2343150"/>
            <a:ext cx="5962650" cy="3571875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BMR is the rate at which our body burns fuel (calories)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When we diet, our body adjusts by slowing BMR</a:t>
            </a:r>
            <a:endParaRPr lang="en-US" altLang="en-US" b="1" dirty="0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752798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D180623A-0D8E-7643-BCE4-4462EA9CD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397" y="857251"/>
            <a:ext cx="4572000" cy="57031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>
                <a:solidFill>
                  <a:srgbClr val="F70F0F"/>
                </a:solidFill>
              </a:rPr>
              <a:t>Why Target BMR?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A56516C-B43E-4144-B636-6BC3F9424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0" y="2457450"/>
            <a:ext cx="6508242" cy="3543300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2700" b="1" dirty="0"/>
              <a:t>   Lean muscle mass requires more energy to sustain itself. You can burn more calories throughout the day and reach your weight management goals!</a:t>
            </a:r>
            <a:endParaRPr lang="en-US" altLang="en-US" sz="27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endParaRPr lang="en-US" altLang="en-US" sz="27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2700" b="1" dirty="0">
                <a:solidFill>
                  <a:srgbClr val="C50C0C"/>
                </a:solidFill>
              </a:rPr>
              <a:t>5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lbs</a:t>
            </a:r>
            <a:r>
              <a:rPr lang="en-US" altLang="en-US" sz="2700" b="1" dirty="0"/>
              <a:t> lean muscle = </a:t>
            </a:r>
            <a:r>
              <a:rPr lang="en-US" altLang="en-US" sz="2700" b="1" dirty="0">
                <a:solidFill>
                  <a:srgbClr val="C50C0C"/>
                </a:solidFill>
              </a:rPr>
              <a:t>200</a:t>
            </a:r>
            <a:r>
              <a:rPr lang="en-US" altLang="en-US" sz="2700" b="1" dirty="0"/>
              <a:t> extra calories</a:t>
            </a:r>
            <a:endParaRPr lang="en-US" altLang="en-US" sz="2700" b="1" dirty="0">
              <a:ea typeface="ヒラギノ明朝 Pro W6" panose="02020300000000000000" pitchFamily="18" charset="-128"/>
            </a:endParaRP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903EF152-8560-654A-8A06-2A7B944179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" y="3239935"/>
            <a:ext cx="126087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6C42C011-4326-4D44-8994-BF0EB9F237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85850"/>
            <a:ext cx="920354" cy="154305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3E7344B3-A1D1-0E47-B8A7-4718C87F104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1028701"/>
            <a:ext cx="792956" cy="123586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9445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98052A5-2D96-B642-B394-AB1E405D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6457950" cy="7429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/>
              <a:t>Strength Training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38FFB17C-44A0-164F-97C8-D1C62D7575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914400"/>
            <a:ext cx="5791200" cy="179427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E5938-77BC-B441-B693-D06588236B4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048000"/>
            <a:ext cx="8153400" cy="3810000"/>
          </a:xfrm>
          <a:prstGeom prst="rect">
            <a:avLst/>
          </a:prstGeom>
          <a:ln/>
        </p:spPr>
        <p:txBody>
          <a:bodyPr vert="horz" lIns="68580" tIns="34290" rIns="9906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Builds lean muscle mass, which increases BMR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Tones and defines the muscles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Improves posture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Helps maintain bone mineral density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/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399834"/>
                </a:solidFill>
              </a:rPr>
              <a:t>Recommendation:</a:t>
            </a:r>
            <a:r>
              <a:rPr lang="en-US" altLang="en-US" b="1" dirty="0">
                <a:solidFill>
                  <a:srgbClr val="399834"/>
                </a:solidFill>
              </a:rPr>
              <a:t> 20 minutes, 2x per week</a:t>
            </a:r>
            <a:endParaRPr lang="en-US" altLang="en-US" b="1" dirty="0"/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276847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FD82EABC-3618-8A49-B1D0-738A3423C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51997" cy="6286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 dirty="0"/>
              <a:t>Aerobic Exercise</a:t>
            </a:r>
            <a:r>
              <a:rPr lang="en-US" altLang="en-US" sz="4050" b="1" dirty="0"/>
              <a:t> </a:t>
            </a:r>
            <a:endParaRPr lang="en-US" altLang="en-US" sz="4050" b="1" dirty="0">
              <a:ea typeface="ヒラギノ明朝 Pro W6" panose="02020300000000000000" pitchFamily="18" charset="-128"/>
            </a:endParaRP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04EF9D1B-C7FD-1F43-B267-AFFF3169AB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549194" cy="1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F4BE6A9-276F-544E-B52E-CC5186F85DB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667000"/>
            <a:ext cx="8610599" cy="3947541"/>
          </a:xfrm>
          <a:prstGeom prst="rect">
            <a:avLst/>
          </a:prstGeom>
          <a:ln/>
        </p:spPr>
        <p:txBody>
          <a:bodyPr vert="horz" lIns="68580" tIns="34290" rIns="9906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Ability to perform work in the presence of oxygen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Any movement that involves the large muscles groups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Raises the heart rate for an extended period of time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399834"/>
                </a:solidFill>
              </a:rPr>
              <a:t>Recommendation:</a:t>
            </a:r>
            <a:r>
              <a:rPr lang="en-US" altLang="en-US" b="1" dirty="0">
                <a:solidFill>
                  <a:srgbClr val="399834"/>
                </a:solidFill>
              </a:rPr>
              <a:t> 30 minutes, 3x per week</a:t>
            </a:r>
            <a:endParaRPr lang="en-US" altLang="en-US" b="1" dirty="0">
              <a:solidFill>
                <a:srgbClr val="399834"/>
              </a:solidFill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0160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90066EDA-548F-4E42-A8D3-2D4B739C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50" y="165588"/>
            <a:ext cx="6457950" cy="6286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/>
              <a:t>Aerobic Exercise</a:t>
            </a: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1580DCC7-79D2-2C4D-937E-BC8A46F4CB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43051"/>
            <a:ext cx="1201341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>
            <a:extLst>
              <a:ext uri="{FF2B5EF4-FFF2-40B4-BE49-F238E27FC236}">
                <a16:creationId xmlns:a16="http://schemas.microsoft.com/office/drawing/2014/main" id="{C0116396-F0C6-C846-BA53-773B0ECDD4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2" y="1657350"/>
            <a:ext cx="108346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33749C8F-F147-FA49-A0DC-44918D1A97E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4" y="1485900"/>
            <a:ext cx="127992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9EF1D33A-1797-8244-9CAC-0AF15B7E0F3F}"/>
              </a:ext>
            </a:extLst>
          </p:cNvPr>
          <p:cNvSpPr>
            <a:spLocks/>
          </p:cNvSpPr>
          <p:nvPr/>
        </p:nvSpPr>
        <p:spPr bwMode="auto">
          <a:xfrm>
            <a:off x="1690687" y="3690937"/>
            <a:ext cx="12638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9D70E21-6692-DA4A-8B0E-13F7358F5A4C}"/>
              </a:ext>
            </a:extLst>
          </p:cNvPr>
          <p:cNvSpPr>
            <a:spLocks/>
          </p:cNvSpPr>
          <p:nvPr/>
        </p:nvSpPr>
        <p:spPr bwMode="auto">
          <a:xfrm>
            <a:off x="1752600" y="4457700"/>
            <a:ext cx="10329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Hiking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124114D2-28A9-DA43-862E-918EA0D5A92D}"/>
              </a:ext>
            </a:extLst>
          </p:cNvPr>
          <p:cNvSpPr>
            <a:spLocks/>
          </p:cNvSpPr>
          <p:nvPr/>
        </p:nvSpPr>
        <p:spPr bwMode="auto">
          <a:xfrm>
            <a:off x="3987403" y="3657600"/>
            <a:ext cx="11676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Cycling</a:t>
            </a: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46E372C6-4729-FB46-88BF-6721AAE39B5F}"/>
              </a:ext>
            </a:extLst>
          </p:cNvPr>
          <p:cNvSpPr>
            <a:spLocks/>
          </p:cNvSpPr>
          <p:nvPr/>
        </p:nvSpPr>
        <p:spPr bwMode="auto">
          <a:xfrm>
            <a:off x="5718572" y="3714750"/>
            <a:ext cx="22012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Power Walking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9E3F6E85-DAEA-7646-B8DC-5D1A3D7B206B}"/>
              </a:ext>
            </a:extLst>
          </p:cNvPr>
          <p:cNvSpPr>
            <a:spLocks/>
          </p:cNvSpPr>
          <p:nvPr/>
        </p:nvSpPr>
        <p:spPr bwMode="auto">
          <a:xfrm>
            <a:off x="3835004" y="4457700"/>
            <a:ext cx="15908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5581C584-57C3-4849-B32B-737F47905A0D}"/>
              </a:ext>
            </a:extLst>
          </p:cNvPr>
          <p:cNvSpPr>
            <a:spLocks/>
          </p:cNvSpPr>
          <p:nvPr/>
        </p:nvSpPr>
        <p:spPr bwMode="auto">
          <a:xfrm>
            <a:off x="5866210" y="4457700"/>
            <a:ext cx="13215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Aerobics</a:t>
            </a:r>
          </a:p>
        </p:txBody>
      </p:sp>
      <p:pic>
        <p:nvPicPr>
          <p:cNvPr id="69643" name="Picture 11">
            <a:extLst>
              <a:ext uri="{FF2B5EF4-FFF2-40B4-BE49-F238E27FC236}">
                <a16:creationId xmlns:a16="http://schemas.microsoft.com/office/drawing/2014/main" id="{154D074A-E4C4-3048-BADF-B0276B49623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1485900"/>
            <a:ext cx="115490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7125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186090B-C00B-CF48-96DC-5B8D82B29F7E}"/>
              </a:ext>
            </a:extLst>
          </p:cNvPr>
          <p:cNvSpPr>
            <a:spLocks/>
          </p:cNvSpPr>
          <p:nvPr/>
        </p:nvSpPr>
        <p:spPr bwMode="auto"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to increasing caloric expenditure: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between high intensity and low intensity exercise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Warm-up (~6min)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Cool-down (~6min)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minutes of Interval Training + 12min warm/cool = 30min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C34533-A9E0-D54E-82FA-50CD8DB0FAE8}"/>
              </a:ext>
            </a:extLst>
          </p:cNvPr>
          <p:cNvSpPr>
            <a:spLocks/>
          </p:cNvSpPr>
          <p:nvPr/>
        </p:nvSpPr>
        <p:spPr bwMode="auto">
          <a:xfrm>
            <a:off x="1343025" y="-23446"/>
            <a:ext cx="645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Training</a:t>
            </a:r>
          </a:p>
        </p:txBody>
      </p:sp>
    </p:spTree>
    <p:extLst>
      <p:ext uri="{BB962C8B-B14F-4D97-AF65-F5344CB8AC3E}">
        <p14:creationId xmlns:p14="http://schemas.microsoft.com/office/powerpoint/2010/main" val="21397764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1">
            <a:extLst>
              <a:ext uri="{FF2B5EF4-FFF2-40B4-BE49-F238E27FC236}">
                <a16:creationId xmlns:a16="http://schemas.microsoft.com/office/drawing/2014/main" id="{B46912B0-92D9-364D-A49E-64F1CE807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213592"/>
              </p:ext>
            </p:extLst>
          </p:nvPr>
        </p:nvGraphicFramePr>
        <p:xfrm>
          <a:off x="2486024" y="1899048"/>
          <a:ext cx="6124575" cy="427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3" imgW="10210800" imgH="6959600" progId="MSGraph.Chart.8">
                  <p:embed/>
                </p:oleObj>
              </mc:Choice>
              <mc:Fallback>
                <p:oleObj name="Chart" r:id="rId3" imgW="10210800" imgH="6959600" progId="MSGraph.Chart.8">
                  <p:embed/>
                  <p:pic>
                    <p:nvPicPr>
                      <p:cNvPr id="71681" name="Object 1">
                        <a:extLst>
                          <a:ext uri="{FF2B5EF4-FFF2-40B4-BE49-F238E27FC236}">
                            <a16:creationId xmlns:a16="http://schemas.microsoft.com/office/drawing/2014/main" id="{B46912B0-92D9-364D-A49E-64F1CE8075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4" y="1899048"/>
                        <a:ext cx="6124575" cy="427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Rectangle 2">
            <a:extLst>
              <a:ext uri="{FF2B5EF4-FFF2-40B4-BE49-F238E27FC236}">
                <a16:creationId xmlns:a16="http://schemas.microsoft.com/office/drawing/2014/main" id="{30E0D6C6-21F3-1B45-BEEF-89AAA0444C28}"/>
              </a:ext>
            </a:extLst>
          </p:cNvPr>
          <p:cNvSpPr>
            <a:spLocks/>
          </p:cNvSpPr>
          <p:nvPr/>
        </p:nvSpPr>
        <p:spPr bwMode="auto">
          <a:xfrm>
            <a:off x="381001" y="886084"/>
            <a:ext cx="5649644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Total Work Accomplished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Average Heart Rate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Calories Expended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Residual Caloric Expenditure (after)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F0F450C-2F4D-F34B-9803-368F1A6BC3F1}"/>
              </a:ext>
            </a:extLst>
          </p:cNvPr>
          <p:cNvSpPr>
            <a:spLocks/>
          </p:cNvSpPr>
          <p:nvPr/>
        </p:nvSpPr>
        <p:spPr bwMode="auto">
          <a:xfrm>
            <a:off x="1238250" y="4000500"/>
            <a:ext cx="137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013"/>
              </a:spcBef>
            </a:pPr>
            <a:r>
              <a:rPr lang="en-US" altLang="en-US" sz="1800" b="1">
                <a:solidFill>
                  <a:srgbClr val="189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 calories</a:t>
            </a:r>
          </a:p>
          <a:p>
            <a:pPr>
              <a:spcBef>
                <a:spcPts val="1013"/>
              </a:spcBef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13"/>
              </a:spcBef>
            </a:pPr>
            <a:r>
              <a:rPr lang="en-US" altLang="en-US" sz="1800" b="1">
                <a:solidFill>
                  <a:srgbClr val="3733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calories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4A9657BC-464B-584B-89D3-F97621230C62}"/>
              </a:ext>
            </a:extLst>
          </p:cNvPr>
          <p:cNvSpPr>
            <a:spLocks/>
          </p:cNvSpPr>
          <p:nvPr/>
        </p:nvSpPr>
        <p:spPr bwMode="auto">
          <a:xfrm rot="17340000">
            <a:off x="2903935" y="4413647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FC4CCF23-770D-BA4B-B1E6-4E540BB5E4FA}"/>
              </a:ext>
            </a:extLst>
          </p:cNvPr>
          <p:cNvSpPr>
            <a:spLocks/>
          </p:cNvSpPr>
          <p:nvPr/>
        </p:nvSpPr>
        <p:spPr bwMode="auto">
          <a:xfrm rot="3179999">
            <a:off x="6911579" y="2812256"/>
            <a:ext cx="1200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Cool-down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6837943C-073C-1E4E-AD37-C68FE6E4B949}"/>
              </a:ext>
            </a:extLst>
          </p:cNvPr>
          <p:cNvSpPr>
            <a:spLocks/>
          </p:cNvSpPr>
          <p:nvPr/>
        </p:nvSpPr>
        <p:spPr bwMode="auto">
          <a:xfrm>
            <a:off x="3714970" y="6389767"/>
            <a:ext cx="2286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013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minutes of exercise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A85A178C-A76B-1A4C-8DFA-881AF319E2FF}"/>
              </a:ext>
            </a:extLst>
          </p:cNvPr>
          <p:cNvSpPr>
            <a:spLocks/>
          </p:cNvSpPr>
          <p:nvPr/>
        </p:nvSpPr>
        <p:spPr bwMode="auto">
          <a:xfrm>
            <a:off x="1128894" y="72354"/>
            <a:ext cx="6858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Training vs. Steady State Exercise</a:t>
            </a:r>
          </a:p>
        </p:txBody>
      </p:sp>
    </p:spTree>
    <p:extLst>
      <p:ext uri="{BB962C8B-B14F-4D97-AF65-F5344CB8AC3E}">
        <p14:creationId xmlns:p14="http://schemas.microsoft.com/office/powerpoint/2010/main" val="4289357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1B15F-5799-8243-BE36-08941376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5416"/>
            <a:ext cx="8266109" cy="66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04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wall, person, outdoor&#13;&#10;&#13;&#10;Description automatically generated">
            <a:extLst>
              <a:ext uri="{FF2B5EF4-FFF2-40B4-BE49-F238E27FC236}">
                <a16:creationId xmlns:a16="http://schemas.microsoft.com/office/drawing/2014/main" id="{D9BA25BB-F9E6-3740-A4C7-2EF4D106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84" y="2301437"/>
            <a:ext cx="3334890" cy="1866900"/>
          </a:xfrm>
          <a:prstGeom prst="rect">
            <a:avLst/>
          </a:prstGeom>
        </p:spPr>
      </p:pic>
      <p:pic>
        <p:nvPicPr>
          <p:cNvPr id="5" name="Picture 4" descr="A person standing in a room&#13;&#10;&#13;&#10;Description automatically generated">
            <a:extLst>
              <a:ext uri="{FF2B5EF4-FFF2-40B4-BE49-F238E27FC236}">
                <a16:creationId xmlns:a16="http://schemas.microsoft.com/office/drawing/2014/main" id="{2CA54FCF-DBDE-A346-B85E-B450F734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267200"/>
            <a:ext cx="2438400" cy="1714500"/>
          </a:xfrm>
          <a:prstGeom prst="rect">
            <a:avLst/>
          </a:prstGeom>
        </p:spPr>
      </p:pic>
      <p:pic>
        <p:nvPicPr>
          <p:cNvPr id="9" name="Picture 8" descr="A picture containing person, outdoor, woman, ground&#13;&#10;&#13;&#10;Description automatically generated">
            <a:extLst>
              <a:ext uri="{FF2B5EF4-FFF2-40B4-BE49-F238E27FC236}">
                <a16:creationId xmlns:a16="http://schemas.microsoft.com/office/drawing/2014/main" id="{56189C28-F23A-D549-9607-B7730AC9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54" y="2463530"/>
            <a:ext cx="2547721" cy="1473740"/>
          </a:xfrm>
          <a:prstGeom prst="rect">
            <a:avLst/>
          </a:prstGeom>
        </p:spPr>
      </p:pic>
      <p:pic>
        <p:nvPicPr>
          <p:cNvPr id="11" name="Picture 10" descr="A picture containing text, person, outdoor, ground&#13;&#10;&#13;&#10;Description automatically generated">
            <a:extLst>
              <a:ext uri="{FF2B5EF4-FFF2-40B4-BE49-F238E27FC236}">
                <a16:creationId xmlns:a16="http://schemas.microsoft.com/office/drawing/2014/main" id="{93BB9D27-0760-894B-A105-2BA9563E0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629" y="228160"/>
            <a:ext cx="1514145" cy="2098676"/>
          </a:xfrm>
          <a:prstGeom prst="rect">
            <a:avLst/>
          </a:prstGeom>
        </p:spPr>
      </p:pic>
      <p:pic>
        <p:nvPicPr>
          <p:cNvPr id="13" name="Picture 12" descr="A person posing for the camera&#13;&#10;&#13;&#10;Description automatically generated">
            <a:extLst>
              <a:ext uri="{FF2B5EF4-FFF2-40B4-BE49-F238E27FC236}">
                <a16:creationId xmlns:a16="http://schemas.microsoft.com/office/drawing/2014/main" id="{1377F3C0-2A83-E945-925A-04B8381B0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926" y="34858"/>
            <a:ext cx="1572303" cy="2787650"/>
          </a:xfrm>
          <a:prstGeom prst="rect">
            <a:avLst/>
          </a:prstGeom>
        </p:spPr>
      </p:pic>
      <p:pic>
        <p:nvPicPr>
          <p:cNvPr id="15" name="Picture 14" descr="A person sitting in a room&#13;&#10;&#13;&#10;Description automatically generated">
            <a:extLst>
              <a:ext uri="{FF2B5EF4-FFF2-40B4-BE49-F238E27FC236}">
                <a16:creationId xmlns:a16="http://schemas.microsoft.com/office/drawing/2014/main" id="{2D61B04A-C137-7C42-9A5E-012A507E7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00" y="2704932"/>
            <a:ext cx="2445938" cy="2098675"/>
          </a:xfrm>
          <a:prstGeom prst="rect">
            <a:avLst/>
          </a:prstGeom>
        </p:spPr>
      </p:pic>
      <p:pic>
        <p:nvPicPr>
          <p:cNvPr id="17" name="Picture 16" descr="A picture containing ground, sitting&#13;&#10;&#13;&#10;Description automatically generated">
            <a:extLst>
              <a:ext uri="{FF2B5EF4-FFF2-40B4-BE49-F238E27FC236}">
                <a16:creationId xmlns:a16="http://schemas.microsoft.com/office/drawing/2014/main" id="{3E992737-375C-3B42-A69D-EAD650A81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709" y="5632585"/>
            <a:ext cx="3467100" cy="1155700"/>
          </a:xfrm>
          <a:prstGeom prst="rect">
            <a:avLst/>
          </a:prstGeom>
        </p:spPr>
      </p:pic>
      <p:pic>
        <p:nvPicPr>
          <p:cNvPr id="19" name="Picture 18" descr="A picture containing outdoor, person, building, skating&#13;&#10;&#13;&#10;Description automatically generated">
            <a:extLst>
              <a:ext uri="{FF2B5EF4-FFF2-40B4-BE49-F238E27FC236}">
                <a16:creationId xmlns:a16="http://schemas.microsoft.com/office/drawing/2014/main" id="{6C381D91-6348-9743-9E4D-F1EAB5D59C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975" y="152400"/>
            <a:ext cx="1485900" cy="1993900"/>
          </a:xfrm>
          <a:prstGeom prst="rect">
            <a:avLst/>
          </a:prstGeom>
        </p:spPr>
      </p:pic>
      <p:pic>
        <p:nvPicPr>
          <p:cNvPr id="21" name="Picture 20" descr="A person lying on a sidewalk&#13;&#10;&#13;&#10;Description automatically generated">
            <a:extLst>
              <a:ext uri="{FF2B5EF4-FFF2-40B4-BE49-F238E27FC236}">
                <a16:creationId xmlns:a16="http://schemas.microsoft.com/office/drawing/2014/main" id="{BEE28FCF-C121-FB41-9775-3A142D61F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85" y="812833"/>
            <a:ext cx="2803838" cy="1690352"/>
          </a:xfrm>
          <a:prstGeom prst="rect">
            <a:avLst/>
          </a:prstGeom>
        </p:spPr>
      </p:pic>
      <p:pic>
        <p:nvPicPr>
          <p:cNvPr id="23" name="Picture 22" descr="A picture containing person, outdoor, man, wall&#13;&#10;&#13;&#10;Description automatically generated">
            <a:extLst>
              <a:ext uri="{FF2B5EF4-FFF2-40B4-BE49-F238E27FC236}">
                <a16:creationId xmlns:a16="http://schemas.microsoft.com/office/drawing/2014/main" id="{FECB6539-234A-8B4D-88E9-69BA5D03BD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9930" y="5616102"/>
            <a:ext cx="2094194" cy="1201198"/>
          </a:xfrm>
          <a:prstGeom prst="rect">
            <a:avLst/>
          </a:prstGeom>
        </p:spPr>
      </p:pic>
      <p:pic>
        <p:nvPicPr>
          <p:cNvPr id="27" name="Picture 26" descr="A picture containing sky, person, outdoor, wall&#13;&#10;&#13;&#10;Description automatically generated">
            <a:extLst>
              <a:ext uri="{FF2B5EF4-FFF2-40B4-BE49-F238E27FC236}">
                <a16:creationId xmlns:a16="http://schemas.microsoft.com/office/drawing/2014/main" id="{57C660B9-EC01-0C41-90D4-3284C0E239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575" y="4267200"/>
            <a:ext cx="2489200" cy="2514600"/>
          </a:xfrm>
          <a:prstGeom prst="rect">
            <a:avLst/>
          </a:prstGeom>
        </p:spPr>
      </p:pic>
      <p:pic>
        <p:nvPicPr>
          <p:cNvPr id="29" name="Picture 28" descr="A person jumping up in the air&#13;&#10;&#13;&#10;Description automatically generated">
            <a:extLst>
              <a:ext uri="{FF2B5EF4-FFF2-40B4-BE49-F238E27FC236}">
                <a16:creationId xmlns:a16="http://schemas.microsoft.com/office/drawing/2014/main" id="{AF500AB4-9D3A-3C4C-997D-6781FB4B81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2309" y="3698875"/>
            <a:ext cx="1714500" cy="2514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324420-42DE-284F-9D0F-2FA1A7F3E464}"/>
              </a:ext>
            </a:extLst>
          </p:cNvPr>
          <p:cNvSpPr txBox="1"/>
          <p:nvPr/>
        </p:nvSpPr>
        <p:spPr>
          <a:xfrm>
            <a:off x="365125" y="82685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FlexSkills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027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1708E-E858-2C4E-BC3B-141C30F7B4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228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857250"/>
            <a:ext cx="5829300" cy="1200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Topic Schedule </a:t>
            </a:r>
            <a:r>
              <a:rPr lang="en-US" sz="2325" b="1" dirty="0"/>
              <a:t>(Wednesday 7-8pm MT)</a:t>
            </a:r>
            <a:br>
              <a:rPr lang="en-US" sz="2325" dirty="0"/>
            </a:br>
            <a:endParaRPr lang="en-US" sz="23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691" y="1829298"/>
            <a:ext cx="7193446" cy="4171452"/>
          </a:xfrm>
        </p:spPr>
        <p:txBody>
          <a:bodyPr>
            <a:noAutofit/>
          </a:bodyPr>
          <a:lstStyle/>
          <a:p>
            <a:r>
              <a:rPr lang="en-US" sz="2400" dirty="0"/>
              <a:t>May 1 – Session 1 (Week 0) – Overview </a:t>
            </a:r>
          </a:p>
          <a:p>
            <a:r>
              <a:rPr lang="en-US" sz="2400" dirty="0"/>
              <a:t>May 8 – Session 2 (Week 1) – Body/Brain/Biome</a:t>
            </a:r>
          </a:p>
          <a:p>
            <a:r>
              <a:rPr lang="en-US" sz="2400" dirty="0"/>
              <a:t>May 15 – Session 3 (Week 2) – Supplementation </a:t>
            </a:r>
          </a:p>
          <a:p>
            <a:r>
              <a:rPr lang="en-US" sz="2400" dirty="0"/>
              <a:t>May 22 – Session 4 (Week 3) – Exercise </a:t>
            </a:r>
          </a:p>
          <a:p>
            <a:r>
              <a:rPr lang="en-US" sz="2400" dirty="0"/>
              <a:t>May 29 – Session 5 (Week 4) – Nutrition </a:t>
            </a:r>
          </a:p>
          <a:p>
            <a:r>
              <a:rPr lang="en-US" sz="2400" dirty="0"/>
              <a:t>June 5 – Session 6 (Week 5) – Stress/Sleep </a:t>
            </a:r>
          </a:p>
          <a:p>
            <a:r>
              <a:rPr lang="en-US" sz="2400" dirty="0"/>
              <a:t>June 12 – Session 7 (Week 6) – Evaluation </a:t>
            </a:r>
          </a:p>
          <a:p>
            <a:r>
              <a:rPr lang="en-US" sz="2400" dirty="0"/>
              <a:t>June 19 – Session 8 (Week 7) – Open Discussion</a:t>
            </a:r>
          </a:p>
          <a:p>
            <a:r>
              <a:rPr lang="en-US" sz="2400" dirty="0"/>
              <a:t>June 26 – Session 9 (Week 8) – Review &amp; Summary </a:t>
            </a:r>
          </a:p>
        </p:txBody>
      </p:sp>
    </p:spTree>
    <p:extLst>
      <p:ext uri="{BB962C8B-B14F-4D97-AF65-F5344CB8AC3E}">
        <p14:creationId xmlns:p14="http://schemas.microsoft.com/office/powerpoint/2010/main" val="38870434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id="{87D4AA00-E4E1-1945-89DA-3AECC57EFC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006" r="51591" b="16000"/>
          <a:stretch>
            <a:fillRect/>
          </a:stretch>
        </p:blipFill>
        <p:spPr bwMode="auto">
          <a:xfrm>
            <a:off x="3175398" y="1657351"/>
            <a:ext cx="4539853" cy="38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70F0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413007C1-01AB-FD44-B422-C710D19B5087}"/>
              </a:ext>
            </a:extLst>
          </p:cNvPr>
          <p:cNvSpPr>
            <a:spLocks/>
          </p:cNvSpPr>
          <p:nvPr/>
        </p:nvSpPr>
        <p:spPr bwMode="auto">
          <a:xfrm>
            <a:off x="1346598" y="2800350"/>
            <a:ext cx="21575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</a:p>
          <a:p>
            <a:r>
              <a:rPr lang="en-US" altLang="en-US" sz="36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HEALTH!</a:t>
            </a:r>
          </a:p>
        </p:txBody>
      </p:sp>
    </p:spTree>
    <p:extLst>
      <p:ext uri="{BB962C8B-B14F-4D97-AF65-F5344CB8AC3E}">
        <p14:creationId xmlns:p14="http://schemas.microsoft.com/office/powerpoint/2010/main" val="177767210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20C26A9B-7CEC-6142-BD8F-352BC97CD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-107706"/>
            <a:ext cx="7789985" cy="12001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 dirty="0"/>
              <a:t>National Weight Control Registry</a:t>
            </a:r>
            <a:endParaRPr lang="en-US" altLang="en-US" b="1" dirty="0">
              <a:ea typeface="ヒラギノ明朝 Pro W6" panose="02020300000000000000" pitchFamily="18" charset="-128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6F07E87-2589-7942-83B6-1BD5062D0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415" y="1092444"/>
            <a:ext cx="8551985" cy="4708281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Database of 3,000+ </a:t>
            </a:r>
            <a:r>
              <a:rPr lang="en-US" altLang="en-US" sz="2400" b="1" dirty="0">
                <a:solidFill>
                  <a:srgbClr val="3733CA"/>
                </a:solidFill>
              </a:rPr>
              <a:t>“successful losers”</a:t>
            </a:r>
            <a:endParaRPr lang="en-US" altLang="en-US" sz="2400" b="1" dirty="0">
              <a:solidFill>
                <a:srgbClr val="3733CA"/>
              </a:solidFill>
              <a:ea typeface="ヒラギノ明朝 Pro W6" panose="02020300000000000000" pitchFamily="18" charset="-128"/>
            </a:endParaRPr>
          </a:p>
          <a:p>
            <a:pPr marL="586979" lvl="1"/>
            <a:r>
              <a:rPr lang="en-US" altLang="en-US" sz="2400" dirty="0"/>
              <a:t>30lb. weight loss maintained for 1+ years (avg. = 66lbs)</a:t>
            </a:r>
          </a:p>
          <a:p>
            <a:pPr marL="586979" lvl="1"/>
            <a:r>
              <a:rPr lang="en-US" altLang="en-US" sz="2400" b="1" dirty="0"/>
              <a:t>60-80 min/day of physical activity</a:t>
            </a:r>
          </a:p>
          <a:p>
            <a:pPr marL="586979" lvl="1"/>
            <a:r>
              <a:rPr lang="en-US" altLang="en-US" sz="2400" b="1" dirty="0"/>
              <a:t>1500-1800 calories/day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Get a buddy!</a:t>
            </a:r>
          </a:p>
          <a:p>
            <a:pPr marL="586979" lvl="1"/>
            <a:r>
              <a:rPr lang="en-US" altLang="en-US" sz="2400" dirty="0"/>
              <a:t>Participating with friends = </a:t>
            </a:r>
            <a:r>
              <a:rPr lang="en-US" altLang="en-US" sz="2400" b="1" i="1" dirty="0">
                <a:solidFill>
                  <a:srgbClr val="F70F0F"/>
                </a:solidFill>
              </a:rPr>
              <a:t>33% more weight loss</a:t>
            </a:r>
            <a:r>
              <a:rPr lang="en-US" altLang="en-US" sz="2400" dirty="0"/>
              <a:t> and 2-3x better maintenance (versus solo)</a:t>
            </a:r>
          </a:p>
          <a:p>
            <a:pPr marL="586979" lvl="1"/>
            <a:r>
              <a:rPr lang="en-US" altLang="en-US" sz="2400" dirty="0"/>
              <a:t>E-mail correspondence = </a:t>
            </a:r>
            <a:r>
              <a:rPr lang="en-US" altLang="en-US" sz="2400" b="1" i="1" dirty="0">
                <a:solidFill>
                  <a:srgbClr val="F70F0F"/>
                </a:solidFill>
              </a:rPr>
              <a:t>doubles</a:t>
            </a:r>
            <a:r>
              <a:rPr lang="en-US" altLang="en-US" sz="2400" dirty="0"/>
              <a:t> your weight loss (JAMA)</a:t>
            </a:r>
          </a:p>
        </p:txBody>
      </p:sp>
    </p:spTree>
    <p:extLst>
      <p:ext uri="{BB962C8B-B14F-4D97-AF65-F5344CB8AC3E}">
        <p14:creationId xmlns:p14="http://schemas.microsoft.com/office/powerpoint/2010/main" val="4093196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3D1-77F1-4D04-9718-13538D12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b</a:t>
            </a:r>
            <a:r>
              <a:rPr lang="en-US" sz="2700" b="1" baseline="30000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7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BODY. BRAIN. BIOME.</a:t>
            </a:r>
            <a:endParaRPr lang="en-US" sz="2700" b="1" baseline="30000" dirty="0">
              <a:solidFill>
                <a:srgbClr val="822E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6A9C-C778-4025-B841-6F0B7305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2405253"/>
            <a:ext cx="6743700" cy="1011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Amare FundaMentals Pack (1), VitaGBX (1), GBX Protein (2), GBX SeedFiber (1), GBX SuperFood (1)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2F902A-9FD1-4835-AEC9-2B8069FE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84" y="1029547"/>
            <a:ext cx="1495022" cy="1197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16108-BD05-4F97-863A-58123A79C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812"/>
            <a:ext cx="9144000" cy="32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9C4DD-9A08-1F48-87FE-E915F9D1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0530F7-F70F-7649-8B0A-AE464A08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49" y="-8343"/>
            <a:ext cx="4566451" cy="68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15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DCDFD4-97B0-514E-8232-63B55CD8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0"/>
            <a:ext cx="3845767" cy="6852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FD8B9-94B7-CE45-9D3E-2578899DD1F3}"/>
              </a:ext>
            </a:extLst>
          </p:cNvPr>
          <p:cNvSpPr txBox="1"/>
          <p:nvPr/>
        </p:nvSpPr>
        <p:spPr>
          <a:xfrm>
            <a:off x="4953000" y="228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“works” for men and women</a:t>
            </a:r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2718920-ED3E-9B44-80CE-2A7868D9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52600"/>
            <a:ext cx="4635178" cy="34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34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CCA5C5-8653-024C-AE75-2F6F5B45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3800" cy="6969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032B9-5B3F-C741-AE2D-0D63F355258D}"/>
              </a:ext>
            </a:extLst>
          </p:cNvPr>
          <p:cNvSpPr txBox="1"/>
          <p:nvPr/>
        </p:nvSpPr>
        <p:spPr>
          <a:xfrm>
            <a:off x="4953000" y="228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“works” for older and younger people</a:t>
            </a:r>
          </a:p>
        </p:txBody>
      </p: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794E5B8D-2434-8C43-BC50-A6C4CE49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58" y="1808947"/>
            <a:ext cx="4961184" cy="34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544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B5CC05-79C7-2C4E-BA67-9D5FA1CA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0"/>
            <a:ext cx="40269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30BED-E88E-BF47-ABC2-9E4E2FDF303C}"/>
              </a:ext>
            </a:extLst>
          </p:cNvPr>
          <p:cNvSpPr txBox="1"/>
          <p:nvPr/>
        </p:nvSpPr>
        <p:spPr>
          <a:xfrm>
            <a:off x="4953000" y="228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“works better” than other common forms of avoiding stress</a:t>
            </a:r>
          </a:p>
        </p:txBody>
      </p:sp>
      <p:pic>
        <p:nvPicPr>
          <p:cNvPr id="5" name="Picture 4" descr="A picture containing person, road, man, outdoor&#10;&#10;Description automatically generated">
            <a:extLst>
              <a:ext uri="{FF2B5EF4-FFF2-40B4-BE49-F238E27FC236}">
                <a16:creationId xmlns:a16="http://schemas.microsoft.com/office/drawing/2014/main" id="{C1752E25-0D13-6C49-90F7-267E8D57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17867"/>
            <a:ext cx="4572000" cy="2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38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CB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No Graphics">
      <a:majorFont>
        <a:latin typeface="Times New Roman"/>
        <a:ea typeface="ヒラギノ明朝 Pro W3"/>
        <a:cs typeface=""/>
      </a:majorFont>
      <a:minorFont>
        <a:latin typeface="Times New Roman"/>
        <a:ea typeface="ヒラギノ明朝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5CB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ヒラギノ明朝 Pro W3" panose="02020300000000000000" pitchFamily="18" charset="-128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5CB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ヒラギノ明朝 Pro W3" panose="02020300000000000000" pitchFamily="18" charset="-128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Title &amp; Bullets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Pages>0</Pages>
  <Words>785</Words>
  <Characters>0</Characters>
  <Application>Microsoft Macintosh PowerPoint</Application>
  <PresentationFormat>On-screen Show (4:3)</PresentationFormat>
  <Lines>0</Lines>
  <Paragraphs>116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Lucida Grande</vt:lpstr>
      <vt:lpstr>Times New Roman</vt:lpstr>
      <vt:lpstr>Verdana</vt:lpstr>
      <vt:lpstr>Title &amp; Bullets - No Graphics</vt:lpstr>
      <vt:lpstr>Chart</vt:lpstr>
      <vt:lpstr>Project b3 May/June 2019  Exercise</vt:lpstr>
      <vt:lpstr>Topic Schedule (Wednesday 7-8pm MT) </vt:lpstr>
      <vt:lpstr>PowerPoint Presentation</vt:lpstr>
      <vt:lpstr>National Weight Control Registry</vt:lpstr>
      <vt:lpstr>Project b3: BODY. BRAIN. BIOME.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effective is exercise for weight control?</vt:lpstr>
      <vt:lpstr>Metabolic Rate tends to Drop with Age</vt:lpstr>
      <vt:lpstr>PowerPoint Presentation</vt:lpstr>
      <vt:lpstr>Basal Metabolic Rate (BMR)</vt:lpstr>
      <vt:lpstr>Why Target BMR?</vt:lpstr>
      <vt:lpstr>Strength Training</vt:lpstr>
      <vt:lpstr>Aerobic Exercise </vt:lpstr>
      <vt:lpstr>Aerobic Exercise</vt:lpstr>
      <vt:lpstr>PowerPoint Presentation</vt:lpstr>
      <vt:lpstr>PowerPoint Presentation</vt:lpstr>
      <vt:lpstr>PowerPoint Presentation</vt:lpstr>
      <vt:lpstr>PowerPoint Presentation</vt:lpstr>
      <vt:lpstr>Topic Schedule (Wednesday 7-8pm MT)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Approach to Weight Loss (“TRA”) </dc:title>
  <dc:subject/>
  <dc:creator/>
  <cp:keywords/>
  <dc:description/>
  <cp:lastModifiedBy>Shawn Talbott</cp:lastModifiedBy>
  <cp:revision>24</cp:revision>
  <dcterms:modified xsi:type="dcterms:W3CDTF">2019-05-22T18:19:58Z</dcterms:modified>
</cp:coreProperties>
</file>