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3" r:id="rId2"/>
    <p:sldId id="796" r:id="rId3"/>
    <p:sldId id="799" r:id="rId4"/>
    <p:sldId id="785" r:id="rId5"/>
    <p:sldId id="765" r:id="rId6"/>
    <p:sldId id="763" r:id="rId7"/>
    <p:sldId id="291" r:id="rId8"/>
    <p:sldId id="791" r:id="rId9"/>
    <p:sldId id="792" r:id="rId10"/>
    <p:sldId id="764" r:id="rId11"/>
    <p:sldId id="797" r:id="rId12"/>
    <p:sldId id="798" r:id="rId13"/>
    <p:sldId id="794" r:id="rId14"/>
    <p:sldId id="795" r:id="rId15"/>
    <p:sldId id="766" r:id="rId16"/>
    <p:sldId id="800" r:id="rId17"/>
    <p:sldId id="2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3EFC9-026D-479C-99BC-91E2CC75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C5BB7-2E6C-47BC-A2C3-E75B04F19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7F8E6-6991-43F6-BF87-D3029198A34E}" type="datetimeFigureOut">
              <a:rPr lang="en-US" smtClean="0"/>
              <a:t>6/12/19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95CD5-7195-441B-9E69-2B248AABC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EB30-47A1-4B69-B24F-F2D2ADDAA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B343-5332-4E0B-936E-B27CE9A9A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D6C8E-84F4-A145-98E3-2FB24E0724D3}" type="datetimeFigureOut">
              <a:rPr lang="en-US" smtClean="0"/>
              <a:t>6/12/19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6BFA5-972D-314A-98DA-4FFFA7F0B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9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1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340A-1E8D-475A-91F4-E4E992D9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803" y="1122363"/>
            <a:ext cx="7560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031E7-3889-485A-86B7-59A3BB18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803" y="3602038"/>
            <a:ext cx="756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58EFE-9601-4ED6-924A-2DD4CCE9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11" y="2349023"/>
            <a:ext cx="4017522" cy="2409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2B375-A625-4841-9B60-75AB873727B3}"/>
              </a:ext>
            </a:extLst>
          </p:cNvPr>
          <p:cNvCxnSpPr>
            <a:cxnSpLocks/>
          </p:cNvCxnSpPr>
          <p:nvPr userDrawn="1"/>
        </p:nvCxnSpPr>
        <p:spPr>
          <a:xfrm>
            <a:off x="3346315" y="2850204"/>
            <a:ext cx="0" cy="115759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F3C7-62F4-43E4-BAEE-6EEEE2B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AB4-3489-4B5C-887F-9107A4C8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9327-F824-4D87-9D30-E13A1E7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933D-8927-4DBB-8CF7-FD63B18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9578-22DA-4F9B-A8CC-94EA6A2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3FBD4-A0B3-4A2B-B9AE-C3A5364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C834-AD18-4C7F-8252-78862353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AB808-44BF-4CB1-9876-D238ECBF0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16A5-DE8D-40EF-B446-4479704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6BC45-70B4-48B7-B9CA-53B35476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F853-19F3-42EF-9CC6-815E87AC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C7D-D33E-436D-811B-184FA750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113-2561-4E4C-B1F0-D034F551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9439-D9E0-4904-BC40-99641622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639D-B9CD-4402-B083-737D2D0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B76-B516-4118-A7AD-FC1C7E39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9E71-A350-4513-A36A-19F2BB7C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84219-33D8-438B-B6EC-C8A093B8F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F0E3-E9DF-466F-9D9B-E7BAB8D7B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7A44-BF04-4DB6-AA2D-2FB844B9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7F60-B7F9-42AF-9806-8299120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F45-D838-47CD-BED4-EAD3B5EF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7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7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E704F-E5BB-D54E-8CBC-3BCFFC837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795844-DFBF-6E41-9C37-733CA95C762F}"/>
              </a:ext>
            </a:extLst>
          </p:cNvPr>
          <p:cNvCxnSpPr>
            <a:cxnSpLocks/>
          </p:cNvCxnSpPr>
          <p:nvPr userDrawn="1"/>
        </p:nvCxnSpPr>
        <p:spPr>
          <a:xfrm>
            <a:off x="6357635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2F1C81-082F-6943-9A32-74260F9AC187}"/>
              </a:ext>
            </a:extLst>
          </p:cNvPr>
          <p:cNvCxnSpPr>
            <a:cxnSpLocks/>
          </p:cNvCxnSpPr>
          <p:nvPr userDrawn="1"/>
        </p:nvCxnSpPr>
        <p:spPr>
          <a:xfrm>
            <a:off x="5352067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6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51-BFC3-42E6-9A0D-7BBCBED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875C-F6B2-49CC-B04E-2F02C087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376F-C85B-46B5-87A7-9B21895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868E-0BC1-4649-8968-4B34C7E1A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77BC-22A0-4FBC-BE98-837A4969176D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C555A-F53C-464F-9280-44FEDD7B06B5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097-B926-45AA-BD74-299EA67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AA17-5744-4396-9226-4983AA86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5A775-7CB7-4ACC-B0E1-CD460D7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344-73C2-48BD-86B2-E34271A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8F1-B6B3-42E3-BDDE-04A8FBD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</p:spTree>
    <p:extLst>
      <p:ext uri="{BB962C8B-B14F-4D97-AF65-F5344CB8AC3E}">
        <p14:creationId xmlns:p14="http://schemas.microsoft.com/office/powerpoint/2010/main" val="333605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A0582-7024-4E27-A23F-0B40A35C634C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773D-6FC4-4740-B1AB-199C364D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FC33D-1742-4F43-9A2E-006B435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47B54-C325-485C-B741-0224A45C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C800-C9DB-426A-9B89-27100D20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E00AC-571C-4921-9FD0-85CADEF7A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288AB-A434-402A-96D8-6753D6AC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33D90-D731-498A-916B-4D4FA398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AC268-8CED-4A52-9A57-3048348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574-2BA1-425F-A8AF-3A72222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64E6-50E3-4061-948C-4DFB506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FAC6B-E992-4694-A503-3AB9EE7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8AC6-F162-41B5-8091-8188B76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30F9F-474D-4FDB-B0F5-24494DE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06669-8C94-4B4C-970C-B185084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0BAF-8204-47E0-A083-8401D1C8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B2FA7-8C85-4885-B3C9-ED8195F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5D20-B541-4EC9-8F8D-244AD04B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6E872-6604-4D6A-8D54-48EB26BD0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3E5-0F13-4CB7-9BBE-A49F2A05A824}" type="datetimeFigureOut">
              <a:rPr lang="en-US" smtClean="0"/>
              <a:t>6/12/19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31E3-5830-45C2-9626-E81ED4E9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BB35-A038-432D-BB65-3A06FED31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2105-4441-4406-849B-1692138A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B3 Study </a:t>
            </a:r>
            <a:br>
              <a:rPr lang="en-US" dirty="0"/>
            </a:br>
            <a:r>
              <a:rPr lang="en-US" dirty="0"/>
              <a:t>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6E589-29DC-4544-9C49-BB401D5A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Shawn Talbott, PhD</a:t>
            </a:r>
          </a:p>
        </p:txBody>
      </p:sp>
    </p:spTree>
    <p:extLst>
      <p:ext uri="{BB962C8B-B14F-4D97-AF65-F5344CB8AC3E}">
        <p14:creationId xmlns:p14="http://schemas.microsoft.com/office/powerpoint/2010/main" val="294086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3;&#10;&#13;&#10;Description automatically generated">
            <a:extLst>
              <a:ext uri="{FF2B5EF4-FFF2-40B4-BE49-F238E27FC236}">
                <a16:creationId xmlns:a16="http://schemas.microsoft.com/office/drawing/2014/main" id="{C006B4B9-7832-2840-A580-AD5191550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6" y="15352"/>
            <a:ext cx="6361521" cy="6855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BCA50-D728-3A4B-8837-71BB942B9438}"/>
              </a:ext>
            </a:extLst>
          </p:cNvPr>
          <p:cNvSpPr txBox="1"/>
          <p:nvPr/>
        </p:nvSpPr>
        <p:spPr>
          <a:xfrm>
            <a:off x="6808304" y="5818833"/>
            <a:ext cx="5076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Stephen Covey</a:t>
            </a:r>
          </a:p>
          <a:p>
            <a:r>
              <a:rPr lang="en-US" dirty="0"/>
              <a:t>First Things First</a:t>
            </a:r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=zV3gMTOEWt8</a:t>
            </a:r>
          </a:p>
        </p:txBody>
      </p:sp>
    </p:spTree>
    <p:extLst>
      <p:ext uri="{BB962C8B-B14F-4D97-AF65-F5344CB8AC3E}">
        <p14:creationId xmlns:p14="http://schemas.microsoft.com/office/powerpoint/2010/main" val="89316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967D7-B3AF-454C-9FE1-F2A3194B0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107" b="44703"/>
          <a:stretch/>
        </p:blipFill>
        <p:spPr>
          <a:xfrm>
            <a:off x="6643566" y="1295400"/>
            <a:ext cx="5548434" cy="3872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55567-1C8B-D84D-A18B-0A3044CC0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3" b="62048"/>
          <a:stretch/>
        </p:blipFill>
        <p:spPr>
          <a:xfrm>
            <a:off x="0" y="248478"/>
            <a:ext cx="6428085" cy="63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6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C49FAD-5C46-0D46-8819-CC8C534B8F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57" b="21089"/>
          <a:stretch/>
        </p:blipFill>
        <p:spPr>
          <a:xfrm>
            <a:off x="0" y="410818"/>
            <a:ext cx="5999665" cy="57646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7364C-A175-3645-B185-0E7CD7FE8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17" b="7259"/>
          <a:stretch/>
        </p:blipFill>
        <p:spPr>
          <a:xfrm>
            <a:off x="6366288" y="1838739"/>
            <a:ext cx="5825712" cy="31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9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674E7-7E87-9A44-BB19-F54676DA2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59EB2E-4EDF-D74B-AA27-A40FFA21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53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3CB0E9-636B-6644-961C-D2CCC9E8B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A55D-6BEE-2046-B5E1-D07C6B7D2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846"/>
          <a:stretch/>
        </p:blipFill>
        <p:spPr>
          <a:xfrm>
            <a:off x="0" y="-1"/>
            <a:ext cx="6471630" cy="5870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CD525E-5756-A84E-BFDC-A6B60E435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609" b="4622"/>
          <a:stretch/>
        </p:blipFill>
        <p:spPr>
          <a:xfrm>
            <a:off x="6200349" y="4068417"/>
            <a:ext cx="5991651" cy="277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72EF2-456D-CD4D-9F89-08ADF4E4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45" y="278297"/>
            <a:ext cx="11815169" cy="62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5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43" y="380171"/>
            <a:ext cx="6551544" cy="1200150"/>
          </a:xfrm>
        </p:spPr>
        <p:txBody>
          <a:bodyPr>
            <a:normAutofit/>
          </a:bodyPr>
          <a:lstStyle/>
          <a:p>
            <a:r>
              <a:rPr lang="en-US" b="1" dirty="0"/>
              <a:t>Topic Schedule </a:t>
            </a:r>
            <a:r>
              <a:rPr lang="en-US" sz="2325" b="1" dirty="0"/>
              <a:t>(Wednesday 7-8pm MT)</a:t>
            </a:r>
            <a:br>
              <a:rPr lang="en-US" sz="2325" dirty="0"/>
            </a:br>
            <a:endParaRPr lang="en-US" sz="2325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691" y="1829298"/>
            <a:ext cx="7193446" cy="4171452"/>
          </a:xfrm>
        </p:spPr>
        <p:txBody>
          <a:bodyPr>
            <a:noAutofit/>
          </a:bodyPr>
          <a:lstStyle/>
          <a:p>
            <a:r>
              <a:rPr lang="en-US" sz="2400" dirty="0"/>
              <a:t>May 1 – Session 1 (Week 0) – Overview </a:t>
            </a:r>
          </a:p>
          <a:p>
            <a:r>
              <a:rPr lang="en-US" sz="2400" dirty="0"/>
              <a:t>May 8 – Session 2 (Week 1) – Body/Brain/Biome</a:t>
            </a:r>
          </a:p>
          <a:p>
            <a:r>
              <a:rPr lang="en-US" sz="2400" dirty="0"/>
              <a:t>May 15 – Session 3 (Week 2) – Supplementation </a:t>
            </a:r>
          </a:p>
          <a:p>
            <a:r>
              <a:rPr lang="en-US" sz="2400" dirty="0"/>
              <a:t>May 22 – Session 4 (Week 3) – Exercise </a:t>
            </a:r>
          </a:p>
          <a:p>
            <a:r>
              <a:rPr lang="en-US" sz="2400" dirty="0"/>
              <a:t>May 29 – Session 5 (Week 4) – Nutrition </a:t>
            </a:r>
          </a:p>
          <a:p>
            <a:r>
              <a:rPr lang="en-US" sz="2400" dirty="0"/>
              <a:t>June 5 – Session 6 (Week 5) – Stress/Sleep </a:t>
            </a:r>
          </a:p>
          <a:p>
            <a:r>
              <a:rPr lang="en-US" sz="2400" dirty="0"/>
              <a:t>June 12 – Session 7 (Week 6) – Evaluation </a:t>
            </a:r>
          </a:p>
          <a:p>
            <a:r>
              <a:rPr lang="en-US" sz="2400" dirty="0"/>
              <a:t>June 19 – Session 8 (Week 7) – Open Discussion</a:t>
            </a:r>
          </a:p>
          <a:p>
            <a:r>
              <a:rPr lang="en-US" sz="2400" dirty="0"/>
              <a:t>June 26 – Session 9 (Week 8) – Review &amp; Summary </a:t>
            </a:r>
          </a:p>
        </p:txBody>
      </p:sp>
    </p:spTree>
    <p:extLst>
      <p:ext uri="{BB962C8B-B14F-4D97-AF65-F5344CB8AC3E}">
        <p14:creationId xmlns:p14="http://schemas.microsoft.com/office/powerpoint/2010/main" val="590543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B1C38E6C-AA24-664A-A9F1-53FD3FB294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006" r="51591" b="16000"/>
          <a:stretch>
            <a:fillRect/>
          </a:stretch>
        </p:blipFill>
        <p:spPr bwMode="auto">
          <a:xfrm>
            <a:off x="2336800" y="381001"/>
            <a:ext cx="80597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70F0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DA6FB0B-599C-8644-9255-48B0AB9467C0}"/>
              </a:ext>
            </a:extLst>
          </p:cNvPr>
          <p:cNvSpPr>
            <a:spLocks/>
          </p:cNvSpPr>
          <p:nvPr/>
        </p:nvSpPr>
        <p:spPr bwMode="auto">
          <a:xfrm>
            <a:off x="3920383" y="435531"/>
            <a:ext cx="31669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Thank You!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35F64C-E819-9549-8CDB-D32823705E3F}"/>
              </a:ext>
            </a:extLst>
          </p:cNvPr>
          <p:cNvSpPr>
            <a:spLocks/>
          </p:cNvSpPr>
          <p:nvPr/>
        </p:nvSpPr>
        <p:spPr bwMode="auto">
          <a:xfrm>
            <a:off x="8237538" y="0"/>
            <a:ext cx="243046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66852"/>
      </p:ext>
    </p:extLst>
  </p:cSld>
  <p:clrMapOvr>
    <a:masterClrMapping/>
  </p:clrMapOvr>
  <p:transition spd="med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CDB8A-62A2-7B49-8198-C7EC0F50C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146" y="0"/>
            <a:ext cx="17430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5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543" y="380171"/>
            <a:ext cx="6551544" cy="1200150"/>
          </a:xfrm>
        </p:spPr>
        <p:txBody>
          <a:bodyPr>
            <a:normAutofit/>
          </a:bodyPr>
          <a:lstStyle/>
          <a:p>
            <a:r>
              <a:rPr lang="en-US" b="1" dirty="0"/>
              <a:t>Topic Schedule </a:t>
            </a:r>
            <a:r>
              <a:rPr lang="en-US" sz="2325" b="1" dirty="0"/>
              <a:t>(Wednesday 7-8pm MT)</a:t>
            </a:r>
            <a:br>
              <a:rPr lang="en-US" sz="2325" dirty="0"/>
            </a:br>
            <a:endParaRPr lang="en-US" sz="2325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691" y="1829298"/>
            <a:ext cx="7193446" cy="4171452"/>
          </a:xfrm>
        </p:spPr>
        <p:txBody>
          <a:bodyPr>
            <a:noAutofit/>
          </a:bodyPr>
          <a:lstStyle/>
          <a:p>
            <a:r>
              <a:rPr lang="en-US" sz="2400" dirty="0"/>
              <a:t>May 1 – Session 1 (Week 0) – Overview </a:t>
            </a:r>
          </a:p>
          <a:p>
            <a:r>
              <a:rPr lang="en-US" sz="2400" dirty="0"/>
              <a:t>May 8 – Session 2 (Week 1) – Body/Brain/Biome</a:t>
            </a:r>
          </a:p>
          <a:p>
            <a:r>
              <a:rPr lang="en-US" sz="2400" dirty="0"/>
              <a:t>May 15 – Session 3 (Week 2) – Supplementation </a:t>
            </a:r>
          </a:p>
          <a:p>
            <a:r>
              <a:rPr lang="en-US" sz="2400" dirty="0"/>
              <a:t>May 22 – Session 4 (Week 3) – Exercise </a:t>
            </a:r>
          </a:p>
          <a:p>
            <a:r>
              <a:rPr lang="en-US" sz="2400" dirty="0"/>
              <a:t>May 29 – Session 5 (Week 4) – Nutrition </a:t>
            </a:r>
          </a:p>
          <a:p>
            <a:r>
              <a:rPr lang="en-US" sz="2400" dirty="0"/>
              <a:t>June 5 – Session 6 (Week 5) – Stress/Sleep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June 12 – Session 7 (Week 6) – Evaluation </a:t>
            </a:r>
          </a:p>
          <a:p>
            <a:r>
              <a:rPr lang="en-US" sz="2400" dirty="0"/>
              <a:t>June 19 – Session 8 (Week 7) – Open Discussion</a:t>
            </a:r>
          </a:p>
          <a:p>
            <a:r>
              <a:rPr lang="en-US" sz="2400" dirty="0"/>
              <a:t>June 26 – Session 9 (Week 8) – Review &amp; Summary </a:t>
            </a:r>
          </a:p>
        </p:txBody>
      </p:sp>
    </p:spTree>
    <p:extLst>
      <p:ext uri="{BB962C8B-B14F-4D97-AF65-F5344CB8AC3E}">
        <p14:creationId xmlns:p14="http://schemas.microsoft.com/office/powerpoint/2010/main" val="422667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13D1-77F1-4D04-9718-13538D12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S.E.N.S.E. Program</a:t>
            </a:r>
            <a:endParaRPr lang="en-US" sz="3600" b="1" baseline="30000" dirty="0">
              <a:solidFill>
                <a:srgbClr val="822E7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26A9C-C778-4025-B841-6F0B73051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6082"/>
            <a:ext cx="5101206" cy="448945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Follow this step-by-step approach called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</a:rPr>
              <a:t>S.E.N.S.E.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, which includes effective techniques and tips to create a healthier, happier you.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Supplementation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Exercise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Nutrition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275D3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Stress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822E7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Evaluation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2F902A-9FD1-4835-AEC9-2B8069FEA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46" y="229729"/>
            <a:ext cx="1993362" cy="1596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DCA1FB-9EAA-488C-8158-7150557E3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96" y="1961478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C7772D-23E8-40C7-AED5-615648672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96" y="3966069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CB8D45-FE32-4A9F-A9BC-EA3794E4F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46" y="1961478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DAA904-53F9-4BDE-B37F-432C727E5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46" y="3966069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0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0C5ED-98D0-8341-99A1-6577E0BD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-41939"/>
            <a:ext cx="8388626" cy="693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0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2CC8-D0DA-494A-AB06-F83FFE4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64703"/>
          </a:xfrm>
        </p:spPr>
        <p:txBody>
          <a:bodyPr/>
          <a:lstStyle/>
          <a:p>
            <a:r>
              <a:rPr lang="en-US" dirty="0"/>
              <a:t>“Evaluation” = Weekly Check-Ins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11D05-B8F6-3A44-8281-EBBF46266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704"/>
            <a:ext cx="10515600" cy="58740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Move</a:t>
            </a:r>
          </a:p>
          <a:p>
            <a:r>
              <a:rPr lang="en-US" dirty="0"/>
              <a:t>Eat (mindfully)</a:t>
            </a:r>
          </a:p>
          <a:p>
            <a:r>
              <a:rPr lang="en-US" dirty="0"/>
              <a:t>Breathe / Meditate</a:t>
            </a:r>
          </a:p>
          <a:p>
            <a:pPr lvl="1"/>
            <a:r>
              <a:rPr lang="en-US" dirty="0"/>
              <a:t>5-5-5 triangle x 4 = 60 seconds</a:t>
            </a:r>
          </a:p>
          <a:p>
            <a:pPr lvl="1"/>
            <a:r>
              <a:rPr lang="en-US" dirty="0"/>
              <a:t>Do this a few times, focusing on your breath</a:t>
            </a:r>
          </a:p>
          <a:p>
            <a:pPr lvl="1"/>
            <a:r>
              <a:rPr lang="en-US" dirty="0"/>
              <a:t>Refocus a wandering mind as needed back to breath </a:t>
            </a:r>
          </a:p>
          <a:p>
            <a:r>
              <a:rPr lang="en-US" dirty="0"/>
              <a:t>Prioritize</a:t>
            </a:r>
          </a:p>
          <a:p>
            <a:pPr lvl="1"/>
            <a:r>
              <a:rPr lang="en-US" dirty="0"/>
              <a:t>You can’t do it all (really, you can’t)</a:t>
            </a:r>
          </a:p>
          <a:p>
            <a:pPr lvl="1"/>
            <a:r>
              <a:rPr lang="en-US" dirty="0"/>
              <a:t>What are the MOST important things to get done TODAY? (big rocks)</a:t>
            </a:r>
          </a:p>
          <a:p>
            <a:r>
              <a:rPr lang="en-US" dirty="0"/>
              <a:t>Connect</a:t>
            </a:r>
          </a:p>
          <a:p>
            <a:pPr lvl="1"/>
            <a:r>
              <a:rPr lang="en-US" dirty="0"/>
              <a:t>Phone a Friend - Talk is better than text or email</a:t>
            </a:r>
          </a:p>
          <a:p>
            <a:r>
              <a:rPr lang="en-US" dirty="0"/>
              <a:t>Gratitude</a:t>
            </a:r>
          </a:p>
          <a:p>
            <a:pPr lvl="1"/>
            <a:r>
              <a:rPr lang="en-US" dirty="0"/>
              <a:t>What went </a:t>
            </a:r>
            <a:r>
              <a:rPr lang="en-US" dirty="0">
                <a:solidFill>
                  <a:srgbClr val="FF0000"/>
                </a:solidFill>
              </a:rPr>
              <a:t>well</a:t>
            </a:r>
            <a:r>
              <a:rPr lang="en-US" dirty="0"/>
              <a:t> today, yesterday, this week?</a:t>
            </a:r>
          </a:p>
          <a:p>
            <a:pPr lvl="1"/>
            <a:r>
              <a:rPr lang="en-US" dirty="0"/>
              <a:t>Gratitude Journal (phone notebook, sticky notes near bed…)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67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2B8C17E-CED9-4C43-9C63-BC863FF16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4113" y="0"/>
            <a:ext cx="7772400" cy="12954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dirty="0"/>
              <a:t>Putting it all together…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FE327653-FA29-CF4C-BD24-B41B861FB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8357" y="1013791"/>
            <a:ext cx="11698356" cy="5844209"/>
          </a:xfrm>
          <a:ln/>
        </p:spPr>
        <p:txBody>
          <a:bodyPr vert="horz" lIns="91440" tIns="45720" rIns="132080" bIns="45720" rtlCol="0">
            <a:noAutofit/>
          </a:bodyPr>
          <a:lstStyle/>
          <a:p>
            <a:pPr>
              <a:lnSpc>
                <a:spcPct val="90000"/>
              </a:lnSpc>
              <a:buClr>
                <a:srgbClr val="F70F0F"/>
              </a:buClr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F70F0F"/>
                </a:solidFill>
              </a:rPr>
              <a:t>Move!</a:t>
            </a:r>
          </a:p>
          <a:p>
            <a:pPr marL="782638" lvl="1"/>
            <a:r>
              <a:rPr lang="en-US" altLang="en-US" sz="1800" dirty="0"/>
              <a:t>HIIT and/or </a:t>
            </a:r>
            <a:r>
              <a:rPr lang="en-US" altLang="en-US" sz="1800" dirty="0" err="1"/>
              <a:t>FlexSkills</a:t>
            </a:r>
            <a:endParaRPr lang="en-US" altLang="en-US" sz="1800" dirty="0"/>
          </a:p>
          <a:p>
            <a:pPr marL="782638" lvl="1"/>
            <a:r>
              <a:rPr lang="en-US" altLang="en-US" sz="1800" dirty="0"/>
              <a:t>Burns calories / thermogenic / BMR maintenance</a:t>
            </a:r>
          </a:p>
          <a:p>
            <a:pPr marL="782638" lvl="1"/>
            <a:r>
              <a:rPr lang="en-US" altLang="en-US" sz="1800" dirty="0"/>
              <a:t>Improves insulin/blood sugar control</a:t>
            </a:r>
          </a:p>
          <a:p>
            <a:pPr marL="782638" lvl="1"/>
            <a:r>
              <a:rPr lang="en-US" altLang="en-US" sz="1800" dirty="0"/>
              <a:t>Improves cortisol control / stress response / thyroid function</a:t>
            </a:r>
          </a:p>
          <a:p>
            <a:pPr marL="782638" lvl="1"/>
            <a:r>
              <a:rPr lang="en-US" altLang="en-US" sz="1800" dirty="0"/>
              <a:t>Improves serotonin/norepinephrine/mood </a:t>
            </a:r>
            <a:r>
              <a:rPr lang="en-US" altLang="en-US" sz="1800" i="1" dirty="0"/>
              <a:t>better than</a:t>
            </a:r>
            <a:r>
              <a:rPr lang="en-US" altLang="en-US" sz="1800" dirty="0"/>
              <a:t> SSRI/anxiolytic drugs</a:t>
            </a:r>
          </a:p>
          <a:p>
            <a:pPr>
              <a:lnSpc>
                <a:spcPct val="90000"/>
              </a:lnSpc>
              <a:buClr>
                <a:srgbClr val="F70F0F"/>
              </a:buClr>
              <a:buFont typeface="Times New Roman" panose="02020603050405020304" pitchFamily="18" charset="0"/>
              <a:buChar char="•"/>
            </a:pPr>
            <a:endParaRPr lang="en-US" altLang="en-US" sz="1800" dirty="0">
              <a:solidFill>
                <a:srgbClr val="F70F0F"/>
              </a:solidFill>
            </a:endParaRPr>
          </a:p>
          <a:p>
            <a:pPr>
              <a:lnSpc>
                <a:spcPct val="90000"/>
              </a:lnSpc>
              <a:buClr>
                <a:srgbClr val="F70F0F"/>
              </a:buClr>
              <a:buFont typeface="Times New Roman" panose="02020603050405020304" pitchFamily="18" charset="0"/>
              <a:buChar char="•"/>
            </a:pPr>
            <a:r>
              <a:rPr lang="en-US" altLang="en-US" sz="1800" dirty="0">
                <a:solidFill>
                  <a:srgbClr val="F70F0F"/>
                </a:solidFill>
              </a:rPr>
              <a:t>Eat! (Mindfully)</a:t>
            </a:r>
          </a:p>
          <a:p>
            <a:pPr marL="782638" lvl="1"/>
            <a:r>
              <a:rPr lang="en-US" altLang="en-US" sz="1800" dirty="0"/>
              <a:t>National Weight Control Registry (1500-1800 calories/day)</a:t>
            </a:r>
          </a:p>
          <a:p>
            <a:pPr marL="782638" lvl="1"/>
            <a:r>
              <a:rPr lang="en-US" altLang="en-US" sz="1800" dirty="0"/>
              <a:t>Always combine pro/carbs/fat/fiber (Helping Hand)</a:t>
            </a:r>
          </a:p>
          <a:p>
            <a:pPr marL="782638" lvl="1"/>
            <a:r>
              <a:rPr lang="en-US" altLang="en-US" sz="1800" dirty="0"/>
              <a:t>Choose less processed (whole) foods whenever possible</a:t>
            </a:r>
          </a:p>
          <a:p>
            <a:pPr marL="782638" lvl="1"/>
            <a:r>
              <a:rPr lang="en-US" altLang="en-US" sz="1800" dirty="0"/>
              <a:t>Mediterranean style meals</a:t>
            </a:r>
          </a:p>
          <a:p>
            <a:pPr marL="782638" lvl="1"/>
            <a:r>
              <a:rPr lang="en-US" altLang="en-US" sz="1800" dirty="0"/>
              <a:t>Targeted Supplementation</a:t>
            </a:r>
          </a:p>
          <a:p>
            <a:pPr marL="782638" lvl="1"/>
            <a:r>
              <a:rPr lang="en-US" altLang="en-US" sz="1800" dirty="0"/>
              <a:t>Nourishes microbiome &amp; optimizes gut-brain-axis </a:t>
            </a:r>
          </a:p>
          <a:p>
            <a:pPr marL="782638" lvl="1">
              <a:buNone/>
            </a:pP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/>
              <a:t>Provides the foundation in terms of the main areas of metabolism…</a:t>
            </a:r>
          </a:p>
          <a:p>
            <a:pPr marL="782638" lvl="1">
              <a:buClr>
                <a:srgbClr val="F70F0F"/>
              </a:buClr>
              <a:buFont typeface="Times New Roman" panose="02020603050405020304" pitchFamily="18" charset="0"/>
              <a:buChar char="–"/>
            </a:pPr>
            <a:r>
              <a:rPr lang="en-US" altLang="en-US" sz="1800" dirty="0">
                <a:solidFill>
                  <a:srgbClr val="F70F0F"/>
                </a:solidFill>
              </a:rPr>
              <a:t>Cortisol (stress) / Testosterone (muscle mass &amp; libido) / Insulin (blood sugar) / Norepinephrine (mental focus)</a:t>
            </a:r>
          </a:p>
          <a:p>
            <a:pPr marL="782638" lvl="1">
              <a:buClr>
                <a:srgbClr val="F70F0F"/>
              </a:buClr>
              <a:buFont typeface="Times New Roman" panose="02020603050405020304" pitchFamily="18" charset="0"/>
              <a:buChar char="–"/>
            </a:pPr>
            <a:r>
              <a:rPr lang="en-US" altLang="en-US" sz="1800" dirty="0">
                <a:solidFill>
                  <a:srgbClr val="F70F0F"/>
                </a:solidFill>
              </a:rPr>
              <a:t>Serotonin (mood) / Thyroid (metabolism) / Dopamine (motivation)</a:t>
            </a:r>
          </a:p>
        </p:txBody>
      </p:sp>
    </p:spTree>
    <p:extLst>
      <p:ext uri="{BB962C8B-B14F-4D97-AF65-F5344CB8AC3E}">
        <p14:creationId xmlns:p14="http://schemas.microsoft.com/office/powerpoint/2010/main" val="3135747842"/>
      </p:ext>
    </p:extLst>
  </p:cSld>
  <p:clrMapOvr>
    <a:masterClrMapping/>
  </p:clrMapOvr>
  <p:transition spd="med"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8E0ED5-1F9E-2B4E-9FF0-C10F06EC5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9FCC5F-8380-2D48-8C1F-9FB9F4B2D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474" y="0"/>
            <a:ext cx="8319052" cy="681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5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58BBA2-1330-8B4C-8748-421708C84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" y="109330"/>
            <a:ext cx="12395516" cy="67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99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559</Words>
  <Application>Microsoft Macintosh PowerPoint</Application>
  <PresentationFormat>Widescreen</PresentationFormat>
  <Paragraphs>68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Aller</vt:lpstr>
      <vt:lpstr>Arial</vt:lpstr>
      <vt:lpstr>Calibri</vt:lpstr>
      <vt:lpstr>Calibri Light</vt:lpstr>
      <vt:lpstr>Times New Roman</vt:lpstr>
      <vt:lpstr>Verdana</vt:lpstr>
      <vt:lpstr>Office Theme</vt:lpstr>
      <vt:lpstr>Project B3 Study  Evaluation</vt:lpstr>
      <vt:lpstr>PowerPoint Presentation</vt:lpstr>
      <vt:lpstr>Topic Schedule (Wednesday 7-8pm MT) </vt:lpstr>
      <vt:lpstr>S.E.N.S.E. Program</vt:lpstr>
      <vt:lpstr>PowerPoint Presentation</vt:lpstr>
      <vt:lpstr>“Evaluation” = Weekly Check-Ins</vt:lpstr>
      <vt:lpstr>Putting it all together…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Topic Schedule (Wednesday 7-8pm MT)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B3 Study  Evaluation</dc:title>
  <dc:creator>Shawn Talbott</dc:creator>
  <cp:lastModifiedBy>Shawn Talbott</cp:lastModifiedBy>
  <cp:revision>4</cp:revision>
  <dcterms:created xsi:type="dcterms:W3CDTF">2019-03-20T15:03:05Z</dcterms:created>
  <dcterms:modified xsi:type="dcterms:W3CDTF">2019-06-12T21:42:26Z</dcterms:modified>
</cp:coreProperties>
</file>