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5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6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7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8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9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0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1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8" r:id="rId3"/>
    <p:sldMasterId id="2147483709" r:id="rId4"/>
    <p:sldMasterId id="2147483734" r:id="rId5"/>
    <p:sldMasterId id="2147483755" r:id="rId6"/>
    <p:sldMasterId id="2147483806" r:id="rId7"/>
    <p:sldMasterId id="2147483820" r:id="rId8"/>
    <p:sldMasterId id="2147483833" r:id="rId9"/>
    <p:sldMasterId id="2147483869" r:id="rId10"/>
    <p:sldMasterId id="2147483882" r:id="rId11"/>
    <p:sldMasterId id="2147483895" r:id="rId12"/>
    <p:sldMasterId id="2147483921" r:id="rId13"/>
    <p:sldMasterId id="2147483934" r:id="rId14"/>
    <p:sldMasterId id="2147483948" r:id="rId15"/>
    <p:sldMasterId id="2147483998" r:id="rId16"/>
    <p:sldMasterId id="2147484023" r:id="rId17"/>
    <p:sldMasterId id="2147484049" r:id="rId18"/>
    <p:sldMasterId id="2147484078" r:id="rId19"/>
    <p:sldMasterId id="2147484090" r:id="rId20"/>
    <p:sldMasterId id="2147484103" r:id="rId21"/>
    <p:sldMasterId id="2147484116" r:id="rId22"/>
  </p:sldMasterIdLst>
  <p:notesMasterIdLst>
    <p:notesMasterId r:id="rId67"/>
  </p:notesMasterIdLst>
  <p:sldIdLst>
    <p:sldId id="637" r:id="rId23"/>
    <p:sldId id="824" r:id="rId24"/>
    <p:sldId id="825" r:id="rId25"/>
    <p:sldId id="344" r:id="rId26"/>
    <p:sldId id="423" r:id="rId27"/>
    <p:sldId id="308" r:id="rId28"/>
    <p:sldId id="265" r:id="rId29"/>
    <p:sldId id="725" r:id="rId30"/>
    <p:sldId id="437" r:id="rId31"/>
    <p:sldId id="266" r:id="rId32"/>
    <p:sldId id="267" r:id="rId33"/>
    <p:sldId id="277" r:id="rId34"/>
    <p:sldId id="411" r:id="rId35"/>
    <p:sldId id="268" r:id="rId36"/>
    <p:sldId id="269" r:id="rId37"/>
    <p:sldId id="439" r:id="rId38"/>
    <p:sldId id="642" r:id="rId39"/>
    <p:sldId id="643" r:id="rId40"/>
    <p:sldId id="644" r:id="rId41"/>
    <p:sldId id="645" r:id="rId42"/>
    <p:sldId id="646" r:id="rId43"/>
    <p:sldId id="262" r:id="rId44"/>
    <p:sldId id="264" r:id="rId45"/>
    <p:sldId id="581" r:id="rId46"/>
    <p:sldId id="360" r:id="rId47"/>
    <p:sldId id="347" r:id="rId48"/>
    <p:sldId id="351" r:id="rId49"/>
    <p:sldId id="352" r:id="rId50"/>
    <p:sldId id="359" r:id="rId51"/>
    <p:sldId id="727" r:id="rId52"/>
    <p:sldId id="648" r:id="rId53"/>
    <p:sldId id="649" r:id="rId54"/>
    <p:sldId id="650" r:id="rId55"/>
    <p:sldId id="651" r:id="rId56"/>
    <p:sldId id="652" r:id="rId57"/>
    <p:sldId id="653" r:id="rId58"/>
    <p:sldId id="665" r:id="rId59"/>
    <p:sldId id="432" r:id="rId60"/>
    <p:sldId id="257" r:id="rId61"/>
    <p:sldId id="258" r:id="rId62"/>
    <p:sldId id="259" r:id="rId63"/>
    <p:sldId id="260" r:id="rId64"/>
    <p:sldId id="728" r:id="rId65"/>
    <p:sldId id="826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6699"/>
    <a:srgbClr val="2B59F3"/>
    <a:srgbClr val="2953DB"/>
    <a:srgbClr val="274EC6"/>
    <a:srgbClr val="000086"/>
    <a:srgbClr val="FF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3"/>
    <p:restoredTop sz="94490" autoAdjust="0"/>
  </p:normalViewPr>
  <p:slideViewPr>
    <p:cSldViewPr snapToGrid="0" snapToObjects="1">
      <p:cViewPr varScale="1">
        <p:scale>
          <a:sx n="121" d="100"/>
          <a:sy n="121" d="100"/>
        </p:scale>
        <p:origin x="197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10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slide" Target="slides/slide4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Lactobacillus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3515633915325804E-2"/>
          <c:y val="0.12921709550435684"/>
          <c:w val="0.94716069458708962"/>
          <c:h val="0.74230399327436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Lact1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Fundamentals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0.65500000000000003</c:v>
                </c:pt>
                <c:pt idx="1">
                  <c:v>0.38600000000000001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F8-A946-A896-5FEC12A9CF3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Lact2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Fundamentals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0.36499999999999999</c:v>
                </c:pt>
                <c:pt idx="1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F8-A946-A896-5FEC12A9CF3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Lact3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Fundamentals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0.53500000000000003</c:v>
                </c:pt>
                <c:pt idx="1">
                  <c:v>0.495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F8-A946-A896-5FEC12A9CF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84960448"/>
        <c:axId val="1970169936"/>
      </c:barChart>
      <c:catAx>
        <c:axId val="1984960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0169936"/>
        <c:crosses val="autoZero"/>
        <c:auto val="1"/>
        <c:lblAlgn val="ctr"/>
        <c:lblOffset val="100"/>
        <c:noMultiLvlLbl val="0"/>
      </c:catAx>
      <c:valAx>
        <c:axId val="197016993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4960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Bifidobacterium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3515633915325804E-2"/>
          <c:y val="0.12921709550435684"/>
          <c:w val="0.94716069458708962"/>
          <c:h val="0.74230399327436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Bif1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Fundamentals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0.93200000000000005</c:v>
                </c:pt>
                <c:pt idx="1">
                  <c:v>0.66400000000000003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F8-A946-A896-5FEC12A9CF3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Bif2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Fundamentals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0.76500000000000001</c:v>
                </c:pt>
                <c:pt idx="1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F8-A946-A896-5FEC12A9CF3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Bif3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Fundamentals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0.70499999999999996</c:v>
                </c:pt>
                <c:pt idx="1">
                  <c:v>0.86399999999999999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F8-A946-A896-5FEC12A9CF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84960448"/>
        <c:axId val="1970169936"/>
      </c:barChart>
      <c:catAx>
        <c:axId val="1984960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0169936"/>
        <c:crosses val="autoZero"/>
        <c:auto val="1"/>
        <c:lblAlgn val="ctr"/>
        <c:lblOffset val="100"/>
        <c:noMultiLvlLbl val="0"/>
      </c:catAx>
      <c:valAx>
        <c:axId val="197016993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4960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Composite Score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3515633915325804E-2"/>
          <c:y val="0.12921709550435684"/>
          <c:w val="0.94716069458708962"/>
          <c:h val="0.74230399327436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Fundamentals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6.6470000000000002</c:v>
                </c:pt>
                <c:pt idx="1">
                  <c:v>5.3490000000000002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F8-A946-A896-5FEC12A9CF3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Comp2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Fundamentals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6.0410000000000004</c:v>
                </c:pt>
                <c:pt idx="1">
                  <c:v>5.5810000000000004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F8-A946-A896-5FEC12A9CF3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Comp3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Fundamentals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6.3369999999999997</c:v>
                </c:pt>
                <c:pt idx="1">
                  <c:v>6.2670000000000003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F8-A946-A896-5FEC12A9CF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84960448"/>
        <c:axId val="1970169936"/>
      </c:barChart>
      <c:catAx>
        <c:axId val="1984960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0169936"/>
        <c:crosses val="autoZero"/>
        <c:auto val="1"/>
        <c:lblAlgn val="ctr"/>
        <c:lblOffset val="100"/>
        <c:noMultiLvlLbl val="0"/>
      </c:catAx>
      <c:valAx>
        <c:axId val="1970169936"/>
        <c:scaling>
          <c:orientation val="minMax"/>
          <c:max val="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4960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Global Mood State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Global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1">
                  <c:v>P</c:v>
                </c:pt>
                <c:pt idx="2">
                  <c:v>F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123</c:v>
                </c:pt>
                <c:pt idx="2">
                  <c:v>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0D-F14F-B148-06352709EBB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Global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1">
                  <c:v>P</c:v>
                </c:pt>
                <c:pt idx="2">
                  <c:v>F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  <c:pt idx="1">
                  <c:v>136</c:v>
                </c:pt>
                <c:pt idx="2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0D-F14F-B148-06352709EBB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1">
                  <c:v>P</c:v>
                </c:pt>
                <c:pt idx="2">
                  <c:v>F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270D-F14F-B148-06352709EB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22231600"/>
        <c:axId val="1722765120"/>
      </c:barChart>
      <c:catAx>
        <c:axId val="1722231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2765120"/>
        <c:crosses val="autoZero"/>
        <c:auto val="1"/>
        <c:lblAlgn val="ctr"/>
        <c:lblOffset val="100"/>
        <c:noMultiLvlLbl val="0"/>
      </c:catAx>
      <c:valAx>
        <c:axId val="1722765120"/>
        <c:scaling>
          <c:orientation val="minMax"/>
          <c:min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2231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 baseline="0"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Mood State Sub-Scales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Placebo (day 30)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Sheet1!$B$1:$G$1</c:f>
              <c:strCache>
                <c:ptCount val="6"/>
                <c:pt idx="0">
                  <c:v>Tension</c:v>
                </c:pt>
                <c:pt idx="1">
                  <c:v>Depression</c:v>
                </c:pt>
                <c:pt idx="2">
                  <c:v>Anger</c:v>
                </c:pt>
                <c:pt idx="3">
                  <c:v>Fatigue</c:v>
                </c:pt>
                <c:pt idx="4">
                  <c:v>Confusion</c:v>
                </c:pt>
                <c:pt idx="5">
                  <c:v>Vigor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11</c:v>
                </c:pt>
                <c:pt idx="1">
                  <c:v>11</c:v>
                </c:pt>
                <c:pt idx="2">
                  <c:v>13</c:v>
                </c:pt>
                <c:pt idx="3">
                  <c:v>11</c:v>
                </c:pt>
                <c:pt idx="4">
                  <c:v>7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F1-9843-9AF6-CC9764E1C4D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FundaMentals (day 30)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Sheet1!$B$1:$G$1</c:f>
              <c:strCache>
                <c:ptCount val="6"/>
                <c:pt idx="0">
                  <c:v>Tension</c:v>
                </c:pt>
                <c:pt idx="1">
                  <c:v>Depression</c:v>
                </c:pt>
                <c:pt idx="2">
                  <c:v>Anger</c:v>
                </c:pt>
                <c:pt idx="3">
                  <c:v>Fatigue</c:v>
                </c:pt>
                <c:pt idx="4">
                  <c:v>Confusion</c:v>
                </c:pt>
                <c:pt idx="5">
                  <c:v>Vigor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0">
                  <c:v>6</c:v>
                </c:pt>
                <c:pt idx="1">
                  <c:v>5</c:v>
                </c:pt>
                <c:pt idx="2">
                  <c:v>6</c:v>
                </c:pt>
                <c:pt idx="3">
                  <c:v>4</c:v>
                </c:pt>
                <c:pt idx="4">
                  <c:v>4</c:v>
                </c:pt>
                <c:pt idx="5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F1-9843-9AF6-CC9764E1C4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720591904"/>
        <c:axId val="1720265552"/>
      </c:barChart>
      <c:catAx>
        <c:axId val="1720591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0265552"/>
        <c:crosses val="autoZero"/>
        <c:auto val="1"/>
        <c:lblAlgn val="ctr"/>
        <c:lblOffset val="100"/>
        <c:noMultiLvlLbl val="0"/>
      </c:catAx>
      <c:valAx>
        <c:axId val="1720265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0591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0.33136</cdr:x>
      <cdr:y>0.3519</cdr:y>
    </cdr:from>
    <cdr:to>
      <cdr:x>0.41831</cdr:x>
      <cdr:y>0.5196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CAACF42-FF2E-D34A-81DC-2CD027354F4F}"/>
            </a:ext>
          </a:extLst>
        </cdr:cNvPr>
        <cdr:cNvSpPr txBox="1"/>
      </cdr:nvSpPr>
      <cdr:spPr>
        <a:xfrm xmlns:a="http://schemas.openxmlformats.org/drawingml/2006/main">
          <a:off x="3484419" y="191876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dirty="0"/>
            <a:t>-18%</a:t>
          </a:r>
        </a:p>
      </cdr:txBody>
    </cdr:sp>
  </cdr:relSizeAnchor>
  <cdr:relSizeAnchor xmlns:cdr="http://schemas.openxmlformats.org/drawingml/2006/chartDrawing">
    <cdr:from>
      <cdr:x>0.80033</cdr:x>
      <cdr:y>0.39764</cdr:y>
    </cdr:from>
    <cdr:to>
      <cdr:x>0.88729</cdr:x>
      <cdr:y>0.56534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4F7EB048-E7A7-1844-A12A-F754B817D3BB}"/>
            </a:ext>
          </a:extLst>
        </cdr:cNvPr>
        <cdr:cNvSpPr txBox="1"/>
      </cdr:nvSpPr>
      <cdr:spPr>
        <a:xfrm xmlns:a="http://schemas.openxmlformats.org/drawingml/2006/main">
          <a:off x="8415977" y="216814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800" dirty="0"/>
            <a:t>+28%</a:t>
          </a:r>
        </a:p>
      </cdr:txBody>
    </cdr:sp>
  </cdr:relSizeAnchor>
  <cdr:relSizeAnchor xmlns:cdr="http://schemas.openxmlformats.org/drawingml/2006/chartDrawing">
    <cdr:from>
      <cdr:x>0.15293</cdr:x>
      <cdr:y>0.30709</cdr:y>
    </cdr:from>
    <cdr:to>
      <cdr:x>0.37427</cdr:x>
      <cdr:y>0.30709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7CB8D636-ED9E-F949-9E35-6B7A22336B2F}"/>
            </a:ext>
          </a:extLst>
        </cdr:cNvPr>
        <cdr:cNvCxnSpPr/>
      </cdr:nvCxnSpPr>
      <cdr:spPr>
        <a:xfrm xmlns:a="http://schemas.openxmlformats.org/drawingml/2006/main">
          <a:off x="1608117" y="1674421"/>
          <a:ext cx="2327564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0.15293</cdr:x>
      <cdr:y>0.30927</cdr:y>
    </cdr:from>
    <cdr:to>
      <cdr:x>0.15293</cdr:x>
      <cdr:y>0.34847</cdr:y>
    </cdr:to>
    <cdr:cxnSp macro="">
      <cdr:nvCxnSpPr>
        <cdr:cNvPr id="8" name="Straight Connector 7">
          <a:extLst xmlns:a="http://schemas.openxmlformats.org/drawingml/2006/main">
            <a:ext uri="{FF2B5EF4-FFF2-40B4-BE49-F238E27FC236}">
              <a16:creationId xmlns:a16="http://schemas.microsoft.com/office/drawing/2014/main" id="{2BF690AE-26FD-CC4C-97A8-5B112091CA62}"/>
            </a:ext>
          </a:extLst>
        </cdr:cNvPr>
        <cdr:cNvCxnSpPr/>
      </cdr:nvCxnSpPr>
      <cdr:spPr>
        <a:xfrm xmlns:a="http://schemas.openxmlformats.org/drawingml/2006/main">
          <a:off x="1608117" y="1686296"/>
          <a:ext cx="0" cy="21375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0.37346</cdr:x>
      <cdr:y>0.30987</cdr:y>
    </cdr:from>
    <cdr:to>
      <cdr:x>0.37346</cdr:x>
      <cdr:y>0.34907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40033929-8726-B14A-B41F-FFC4A92FE47B}"/>
            </a:ext>
          </a:extLst>
        </cdr:cNvPr>
        <cdr:cNvCxnSpPr/>
      </cdr:nvCxnSpPr>
      <cdr:spPr>
        <a:xfrm xmlns:a="http://schemas.openxmlformats.org/drawingml/2006/main">
          <a:off x="3927104" y="1689594"/>
          <a:ext cx="0" cy="21375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0.62529</cdr:x>
      <cdr:y>0.32512</cdr:y>
    </cdr:from>
    <cdr:to>
      <cdr:x>0.84663</cdr:x>
      <cdr:y>0.32512</cdr:y>
    </cdr:to>
    <cdr:cxnSp macro="">
      <cdr:nvCxnSpPr>
        <cdr:cNvPr id="11" name="Straight Connector 10">
          <a:extLst xmlns:a="http://schemas.openxmlformats.org/drawingml/2006/main">
            <a:ext uri="{FF2B5EF4-FFF2-40B4-BE49-F238E27FC236}">
              <a16:creationId xmlns:a16="http://schemas.microsoft.com/office/drawing/2014/main" id="{422C659C-637B-F047-A09D-6FF42A357E49}"/>
            </a:ext>
          </a:extLst>
        </cdr:cNvPr>
        <cdr:cNvCxnSpPr/>
      </cdr:nvCxnSpPr>
      <cdr:spPr>
        <a:xfrm xmlns:a="http://schemas.openxmlformats.org/drawingml/2006/main">
          <a:off x="6575302" y="1772723"/>
          <a:ext cx="2327564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0.62642</cdr:x>
      <cdr:y>0.32512</cdr:y>
    </cdr:from>
    <cdr:to>
      <cdr:x>0.62642</cdr:x>
      <cdr:y>0.55319</cdr:y>
    </cdr:to>
    <cdr:cxnSp macro="">
      <cdr:nvCxnSpPr>
        <cdr:cNvPr id="12" name="Straight Connector 11">
          <a:extLst xmlns:a="http://schemas.openxmlformats.org/drawingml/2006/main">
            <a:ext uri="{FF2B5EF4-FFF2-40B4-BE49-F238E27FC236}">
              <a16:creationId xmlns:a16="http://schemas.microsoft.com/office/drawing/2014/main" id="{DD140AC4-9BC1-2D49-AC38-A8FE86725365}"/>
            </a:ext>
          </a:extLst>
        </cdr:cNvPr>
        <cdr:cNvCxnSpPr/>
      </cdr:nvCxnSpPr>
      <cdr:spPr>
        <a:xfrm xmlns:a="http://schemas.openxmlformats.org/drawingml/2006/main">
          <a:off x="6587177" y="1772722"/>
          <a:ext cx="0" cy="124361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0.84469</cdr:x>
      <cdr:y>0.32354</cdr:y>
    </cdr:from>
    <cdr:to>
      <cdr:x>0.84469</cdr:x>
      <cdr:y>0.39421</cdr:y>
    </cdr:to>
    <cdr:cxnSp macro="">
      <cdr:nvCxnSpPr>
        <cdr:cNvPr id="13" name="Straight Connector 12">
          <a:extLst xmlns:a="http://schemas.openxmlformats.org/drawingml/2006/main">
            <a:ext uri="{FF2B5EF4-FFF2-40B4-BE49-F238E27FC236}">
              <a16:creationId xmlns:a16="http://schemas.microsoft.com/office/drawing/2014/main" id="{F2756745-6E7A-E343-BAD5-A38CBCB44469}"/>
            </a:ext>
          </a:extLst>
        </cdr:cNvPr>
        <cdr:cNvCxnSpPr/>
      </cdr:nvCxnSpPr>
      <cdr:spPr>
        <a:xfrm xmlns:a="http://schemas.openxmlformats.org/drawingml/2006/main">
          <a:off x="8882413" y="1764145"/>
          <a:ext cx="0" cy="385289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0.33023</cdr:x>
      <cdr:y>0.25389</cdr:y>
    </cdr:from>
    <cdr:to>
      <cdr:x>0.41718</cdr:x>
      <cdr:y>0.42159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CAACF42-FF2E-D34A-81DC-2CD027354F4F}"/>
            </a:ext>
          </a:extLst>
        </cdr:cNvPr>
        <cdr:cNvSpPr txBox="1"/>
      </cdr:nvSpPr>
      <cdr:spPr>
        <a:xfrm xmlns:a="http://schemas.openxmlformats.org/drawingml/2006/main">
          <a:off x="3472544" y="138437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dirty="0"/>
            <a:t>-24%</a:t>
          </a:r>
        </a:p>
      </cdr:txBody>
    </cdr:sp>
  </cdr:relSizeAnchor>
  <cdr:relSizeAnchor xmlns:cdr="http://schemas.openxmlformats.org/drawingml/2006/chartDrawing">
    <cdr:from>
      <cdr:x>0.80146</cdr:x>
      <cdr:y>0.14935</cdr:y>
    </cdr:from>
    <cdr:to>
      <cdr:x>0.88842</cdr:x>
      <cdr:y>0.31705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4F7EB048-E7A7-1844-A12A-F754B817D3BB}"/>
            </a:ext>
          </a:extLst>
        </cdr:cNvPr>
        <cdr:cNvSpPr txBox="1"/>
      </cdr:nvSpPr>
      <cdr:spPr>
        <a:xfrm xmlns:a="http://schemas.openxmlformats.org/drawingml/2006/main">
          <a:off x="8427852" y="81435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800" dirty="0"/>
            <a:t>+30%</a:t>
          </a:r>
        </a:p>
      </cdr:txBody>
    </cdr:sp>
  </cdr:relSizeAnchor>
  <cdr:relSizeAnchor xmlns:cdr="http://schemas.openxmlformats.org/drawingml/2006/chartDrawing">
    <cdr:from>
      <cdr:x>0.15631</cdr:x>
      <cdr:y>0.11107</cdr:y>
    </cdr:from>
    <cdr:to>
      <cdr:x>0.37766</cdr:x>
      <cdr:y>0.11107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7CB8D636-ED9E-F949-9E35-6B7A22336B2F}"/>
            </a:ext>
          </a:extLst>
        </cdr:cNvPr>
        <cdr:cNvCxnSpPr/>
      </cdr:nvCxnSpPr>
      <cdr:spPr>
        <a:xfrm xmlns:a="http://schemas.openxmlformats.org/drawingml/2006/main">
          <a:off x="1643743" y="605641"/>
          <a:ext cx="2327564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0.15631</cdr:x>
      <cdr:y>0.11325</cdr:y>
    </cdr:from>
    <cdr:to>
      <cdr:x>0.15631</cdr:x>
      <cdr:y>0.15246</cdr:y>
    </cdr:to>
    <cdr:cxnSp macro="">
      <cdr:nvCxnSpPr>
        <cdr:cNvPr id="8" name="Straight Connector 7">
          <a:extLst xmlns:a="http://schemas.openxmlformats.org/drawingml/2006/main">
            <a:ext uri="{FF2B5EF4-FFF2-40B4-BE49-F238E27FC236}">
              <a16:creationId xmlns:a16="http://schemas.microsoft.com/office/drawing/2014/main" id="{2BF690AE-26FD-CC4C-97A8-5B112091CA62}"/>
            </a:ext>
          </a:extLst>
        </cdr:cNvPr>
        <cdr:cNvCxnSpPr/>
      </cdr:nvCxnSpPr>
      <cdr:spPr>
        <a:xfrm xmlns:a="http://schemas.openxmlformats.org/drawingml/2006/main">
          <a:off x="1643743" y="617516"/>
          <a:ext cx="0" cy="21375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0.37684</cdr:x>
      <cdr:y>0.11386</cdr:y>
    </cdr:from>
    <cdr:to>
      <cdr:x>0.37684</cdr:x>
      <cdr:y>0.23957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40033929-8726-B14A-B41F-FFC4A92FE47B}"/>
            </a:ext>
          </a:extLst>
        </cdr:cNvPr>
        <cdr:cNvCxnSpPr/>
      </cdr:nvCxnSpPr>
      <cdr:spPr>
        <a:xfrm xmlns:a="http://schemas.openxmlformats.org/drawingml/2006/main">
          <a:off x="3962730" y="620814"/>
          <a:ext cx="0" cy="68547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0.63432</cdr:x>
      <cdr:y>0.10515</cdr:y>
    </cdr:from>
    <cdr:to>
      <cdr:x>0.85567</cdr:x>
      <cdr:y>0.10515</cdr:y>
    </cdr:to>
    <cdr:cxnSp macro="">
      <cdr:nvCxnSpPr>
        <cdr:cNvPr id="11" name="Straight Connector 10">
          <a:extLst xmlns:a="http://schemas.openxmlformats.org/drawingml/2006/main">
            <a:ext uri="{FF2B5EF4-FFF2-40B4-BE49-F238E27FC236}">
              <a16:creationId xmlns:a16="http://schemas.microsoft.com/office/drawing/2014/main" id="{422C659C-637B-F047-A09D-6FF42A357E49}"/>
            </a:ext>
          </a:extLst>
        </cdr:cNvPr>
        <cdr:cNvCxnSpPr/>
      </cdr:nvCxnSpPr>
      <cdr:spPr>
        <a:xfrm xmlns:a="http://schemas.openxmlformats.org/drawingml/2006/main">
          <a:off x="6670305" y="573315"/>
          <a:ext cx="2327564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0.63545</cdr:x>
      <cdr:y>0.10515</cdr:y>
    </cdr:from>
    <cdr:to>
      <cdr:x>0.63545</cdr:x>
      <cdr:y>0.33322</cdr:y>
    </cdr:to>
    <cdr:cxnSp macro="">
      <cdr:nvCxnSpPr>
        <cdr:cNvPr id="12" name="Straight Connector 11">
          <a:extLst xmlns:a="http://schemas.openxmlformats.org/drawingml/2006/main">
            <a:ext uri="{FF2B5EF4-FFF2-40B4-BE49-F238E27FC236}">
              <a16:creationId xmlns:a16="http://schemas.microsoft.com/office/drawing/2014/main" id="{DD140AC4-9BC1-2D49-AC38-A8FE86725365}"/>
            </a:ext>
          </a:extLst>
        </cdr:cNvPr>
        <cdr:cNvCxnSpPr/>
      </cdr:nvCxnSpPr>
      <cdr:spPr>
        <a:xfrm xmlns:a="http://schemas.openxmlformats.org/drawingml/2006/main">
          <a:off x="6682180" y="573314"/>
          <a:ext cx="0" cy="124361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0.85372</cdr:x>
      <cdr:y>0.10357</cdr:y>
    </cdr:from>
    <cdr:to>
      <cdr:x>0.85372</cdr:x>
      <cdr:y>0.14157</cdr:y>
    </cdr:to>
    <cdr:cxnSp macro="">
      <cdr:nvCxnSpPr>
        <cdr:cNvPr id="13" name="Straight Connector 12">
          <a:extLst xmlns:a="http://schemas.openxmlformats.org/drawingml/2006/main">
            <a:ext uri="{FF2B5EF4-FFF2-40B4-BE49-F238E27FC236}">
              <a16:creationId xmlns:a16="http://schemas.microsoft.com/office/drawing/2014/main" id="{F2756745-6E7A-E343-BAD5-A38CBCB44469}"/>
            </a:ext>
          </a:extLst>
        </cdr:cNvPr>
        <cdr:cNvCxnSpPr/>
      </cdr:nvCxnSpPr>
      <cdr:spPr>
        <a:xfrm xmlns:a="http://schemas.openxmlformats.org/drawingml/2006/main">
          <a:off x="8977416" y="564737"/>
          <a:ext cx="0" cy="207159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0.33587</cdr:x>
      <cdr:y>0.25607</cdr:y>
    </cdr:from>
    <cdr:to>
      <cdr:x>0.42283</cdr:x>
      <cdr:y>0.42377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CAACF42-FF2E-D34A-81DC-2CD027354F4F}"/>
            </a:ext>
          </a:extLst>
        </cdr:cNvPr>
        <cdr:cNvSpPr txBox="1"/>
      </cdr:nvSpPr>
      <cdr:spPr>
        <a:xfrm xmlns:a="http://schemas.openxmlformats.org/drawingml/2006/main">
          <a:off x="3531921" y="139624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dirty="0"/>
            <a:t>-5%</a:t>
          </a:r>
        </a:p>
      </cdr:txBody>
    </cdr:sp>
  </cdr:relSizeAnchor>
  <cdr:relSizeAnchor xmlns:cdr="http://schemas.openxmlformats.org/drawingml/2006/chartDrawing">
    <cdr:from>
      <cdr:x>0.80824</cdr:x>
      <cdr:y>0.28656</cdr:y>
    </cdr:from>
    <cdr:to>
      <cdr:x>0.89519</cdr:x>
      <cdr:y>0.45426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4F7EB048-E7A7-1844-A12A-F754B817D3BB}"/>
            </a:ext>
          </a:extLst>
        </cdr:cNvPr>
        <cdr:cNvSpPr txBox="1"/>
      </cdr:nvSpPr>
      <cdr:spPr>
        <a:xfrm xmlns:a="http://schemas.openxmlformats.org/drawingml/2006/main">
          <a:off x="8499104" y="156250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800" dirty="0"/>
            <a:t>+17%</a:t>
          </a:r>
        </a:p>
      </cdr:txBody>
    </cdr:sp>
  </cdr:relSizeAnchor>
  <cdr:relSizeAnchor xmlns:cdr="http://schemas.openxmlformats.org/drawingml/2006/chartDrawing">
    <cdr:from>
      <cdr:x>0.15631</cdr:x>
      <cdr:y>0.11107</cdr:y>
    </cdr:from>
    <cdr:to>
      <cdr:x>0.37766</cdr:x>
      <cdr:y>0.11107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7CB8D636-ED9E-F949-9E35-6B7A22336B2F}"/>
            </a:ext>
          </a:extLst>
        </cdr:cNvPr>
        <cdr:cNvCxnSpPr/>
      </cdr:nvCxnSpPr>
      <cdr:spPr>
        <a:xfrm xmlns:a="http://schemas.openxmlformats.org/drawingml/2006/main">
          <a:off x="1643743" y="605641"/>
          <a:ext cx="2327564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0.15631</cdr:x>
      <cdr:y>0.11325</cdr:y>
    </cdr:from>
    <cdr:to>
      <cdr:x>0.15631</cdr:x>
      <cdr:y>0.32887</cdr:y>
    </cdr:to>
    <cdr:cxnSp macro="">
      <cdr:nvCxnSpPr>
        <cdr:cNvPr id="8" name="Straight Connector 7">
          <a:extLst xmlns:a="http://schemas.openxmlformats.org/drawingml/2006/main">
            <a:ext uri="{FF2B5EF4-FFF2-40B4-BE49-F238E27FC236}">
              <a16:creationId xmlns:a16="http://schemas.microsoft.com/office/drawing/2014/main" id="{2BF690AE-26FD-CC4C-97A8-5B112091CA62}"/>
            </a:ext>
          </a:extLst>
        </cdr:cNvPr>
        <cdr:cNvCxnSpPr/>
      </cdr:nvCxnSpPr>
      <cdr:spPr>
        <a:xfrm xmlns:a="http://schemas.openxmlformats.org/drawingml/2006/main">
          <a:off x="1643743" y="617516"/>
          <a:ext cx="0" cy="117565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0.37684</cdr:x>
      <cdr:y>0.11386</cdr:y>
    </cdr:from>
    <cdr:to>
      <cdr:x>0.37684</cdr:x>
      <cdr:y>0.23957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40033929-8726-B14A-B41F-FFC4A92FE47B}"/>
            </a:ext>
          </a:extLst>
        </cdr:cNvPr>
        <cdr:cNvCxnSpPr/>
      </cdr:nvCxnSpPr>
      <cdr:spPr>
        <a:xfrm xmlns:a="http://schemas.openxmlformats.org/drawingml/2006/main">
          <a:off x="3962730" y="620814"/>
          <a:ext cx="0" cy="68547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0.63432</cdr:x>
      <cdr:y>0.10515</cdr:y>
    </cdr:from>
    <cdr:to>
      <cdr:x>0.85567</cdr:x>
      <cdr:y>0.10515</cdr:y>
    </cdr:to>
    <cdr:cxnSp macro="">
      <cdr:nvCxnSpPr>
        <cdr:cNvPr id="11" name="Straight Connector 10">
          <a:extLst xmlns:a="http://schemas.openxmlformats.org/drawingml/2006/main">
            <a:ext uri="{FF2B5EF4-FFF2-40B4-BE49-F238E27FC236}">
              <a16:creationId xmlns:a16="http://schemas.microsoft.com/office/drawing/2014/main" id="{422C659C-637B-F047-A09D-6FF42A357E49}"/>
            </a:ext>
          </a:extLst>
        </cdr:cNvPr>
        <cdr:cNvCxnSpPr/>
      </cdr:nvCxnSpPr>
      <cdr:spPr>
        <a:xfrm xmlns:a="http://schemas.openxmlformats.org/drawingml/2006/main">
          <a:off x="6670305" y="573315"/>
          <a:ext cx="2327564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0.63545</cdr:x>
      <cdr:y>0.10515</cdr:y>
    </cdr:from>
    <cdr:to>
      <cdr:x>0.63545</cdr:x>
      <cdr:y>0.42034</cdr:y>
    </cdr:to>
    <cdr:cxnSp macro="">
      <cdr:nvCxnSpPr>
        <cdr:cNvPr id="12" name="Straight Connector 11">
          <a:extLst xmlns:a="http://schemas.openxmlformats.org/drawingml/2006/main">
            <a:ext uri="{FF2B5EF4-FFF2-40B4-BE49-F238E27FC236}">
              <a16:creationId xmlns:a16="http://schemas.microsoft.com/office/drawing/2014/main" id="{DD140AC4-9BC1-2D49-AC38-A8FE86725365}"/>
            </a:ext>
          </a:extLst>
        </cdr:cNvPr>
        <cdr:cNvCxnSpPr/>
      </cdr:nvCxnSpPr>
      <cdr:spPr>
        <a:xfrm xmlns:a="http://schemas.openxmlformats.org/drawingml/2006/main">
          <a:off x="6682180" y="573314"/>
          <a:ext cx="0" cy="1718623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0.85372</cdr:x>
      <cdr:y>0.10357</cdr:y>
    </cdr:from>
    <cdr:to>
      <cdr:x>0.85372</cdr:x>
      <cdr:y>0.28313</cdr:y>
    </cdr:to>
    <cdr:cxnSp macro="">
      <cdr:nvCxnSpPr>
        <cdr:cNvPr id="13" name="Straight Connector 12">
          <a:extLst xmlns:a="http://schemas.openxmlformats.org/drawingml/2006/main">
            <a:ext uri="{FF2B5EF4-FFF2-40B4-BE49-F238E27FC236}">
              <a16:creationId xmlns:a16="http://schemas.microsoft.com/office/drawing/2014/main" id="{F2756745-6E7A-E343-BAD5-A38CBCB44469}"/>
            </a:ext>
          </a:extLst>
        </cdr:cNvPr>
        <cdr:cNvCxnSpPr/>
      </cdr:nvCxnSpPr>
      <cdr:spPr>
        <a:xfrm xmlns:a="http://schemas.openxmlformats.org/drawingml/2006/main">
          <a:off x="8977416" y="564737"/>
          <a:ext cx="0" cy="97905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0.48854</cdr:x>
      <cdr:y>0.10732</cdr:y>
    </cdr:from>
    <cdr:to>
      <cdr:x>0.61354</cdr:x>
      <cdr:y>0.21446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2680335" y="343452"/>
          <a:ext cx="685800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dirty="0"/>
            <a:t>+25% </a:t>
          </a:r>
        </a:p>
      </cdr:txBody>
    </cdr:sp>
  </cdr:relSizeAnchor>
  <cdr:relSizeAnchor xmlns:cdr="http://schemas.openxmlformats.org/drawingml/2006/chartDrawing">
    <cdr:from>
      <cdr:x>0.09965</cdr:x>
      <cdr:y>0.14303</cdr:y>
    </cdr:from>
    <cdr:to>
      <cdr:x>0.36354</cdr:x>
      <cdr:y>0.50017</cdr:y>
    </cdr:to>
    <cdr:sp macro="" textlink="">
      <cdr:nvSpPr>
        <cdr:cNvPr id="3" name="Text Box 1"/>
        <cdr:cNvSpPr txBox="1"/>
      </cdr:nvSpPr>
      <cdr:spPr>
        <a:xfrm xmlns:a="http://schemas.openxmlformats.org/drawingml/2006/main">
          <a:off x="546735" y="457752"/>
          <a:ext cx="1447800" cy="1143000"/>
        </a:xfrm>
        <a:prstGeom xmlns:a="http://schemas.openxmlformats.org/drawingml/2006/main" prst="rect">
          <a:avLst/>
        </a:prstGeom>
      </cdr:spPr>
    </cdr:sp>
  </cdr:relSizeAnchor>
  <cdr:relSizeAnchor xmlns:cdr="http://schemas.openxmlformats.org/drawingml/2006/chartDrawing">
    <cdr:from>
      <cdr:x>0.23854</cdr:x>
      <cdr:y>0.14303</cdr:y>
    </cdr:from>
    <cdr:to>
      <cdr:x>0.33576</cdr:x>
      <cdr:y>0.25017</cdr:y>
    </cdr:to>
    <cdr:sp macro="" textlink="">
      <cdr:nvSpPr>
        <cdr:cNvPr id="4" name="Text Box 3"/>
        <cdr:cNvSpPr txBox="1"/>
      </cdr:nvSpPr>
      <cdr:spPr>
        <a:xfrm xmlns:a="http://schemas.openxmlformats.org/drawingml/2006/main">
          <a:off x="1308735" y="457752"/>
          <a:ext cx="533400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dirty="0"/>
            <a:t>-11%</a:t>
          </a:r>
        </a:p>
      </cdr:txBody>
    </cdr:sp>
  </cdr:relSizeAnchor>
  <cdr:relSizeAnchor xmlns:cdr="http://schemas.openxmlformats.org/drawingml/2006/chartDrawing">
    <cdr:from>
      <cdr:x>0.61354</cdr:x>
      <cdr:y>0.21446</cdr:y>
    </cdr:from>
    <cdr:to>
      <cdr:x>0.71076</cdr:x>
      <cdr:y>0.3216</cdr:y>
    </cdr:to>
    <cdr:sp macro="" textlink="">
      <cdr:nvSpPr>
        <cdr:cNvPr id="5" name="Text Box 1"/>
        <cdr:cNvSpPr txBox="1"/>
      </cdr:nvSpPr>
      <cdr:spPr>
        <a:xfrm xmlns:a="http://schemas.openxmlformats.org/drawingml/2006/main">
          <a:off x="3366135" y="686352"/>
          <a:ext cx="533400" cy="342900"/>
        </a:xfrm>
        <a:prstGeom xmlns:a="http://schemas.openxmlformats.org/drawingml/2006/main" prst="rect">
          <a:avLst/>
        </a:prstGeom>
      </cdr:spPr>
    </cdr:sp>
  </cdr:relSizeAnchor>
  <cdr:relSizeAnchor xmlns:cdr="http://schemas.openxmlformats.org/drawingml/2006/chartDrawing">
    <cdr:from>
      <cdr:x>0.65521</cdr:x>
      <cdr:y>0.3216</cdr:y>
    </cdr:from>
    <cdr:to>
      <cdr:x>0.76632</cdr:x>
      <cdr:y>0.42874</cdr:y>
    </cdr:to>
    <cdr:sp macro="" textlink="">
      <cdr:nvSpPr>
        <cdr:cNvPr id="6" name="Text Box 5"/>
        <cdr:cNvSpPr txBox="1"/>
      </cdr:nvSpPr>
      <cdr:spPr>
        <a:xfrm xmlns:a="http://schemas.openxmlformats.org/drawingml/2006/main">
          <a:off x="3594735" y="1029252"/>
          <a:ext cx="609600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dirty="0">
              <a:solidFill>
                <a:srgbClr val="FF0000"/>
              </a:solidFill>
            </a:rPr>
            <a:t>+22%</a:t>
          </a:r>
        </a:p>
      </cdr:txBody>
    </cdr:sp>
  </cdr:relSizeAnchor>
  <cdr:relSizeAnchor xmlns:cdr="http://schemas.openxmlformats.org/drawingml/2006/chartDrawing">
    <cdr:from>
      <cdr:x>0.45031</cdr:x>
      <cdr:y>0.17874</cdr:y>
    </cdr:from>
    <cdr:to>
      <cdr:x>0.62743</cdr:x>
      <cdr:y>0.17874</cdr:y>
    </cdr:to>
    <cdr:cxnSp macro="">
      <cdr:nvCxnSpPr>
        <cdr:cNvPr id="8" name="Straight Connector 7">
          <a:extLst xmlns:a="http://schemas.openxmlformats.org/drawingml/2006/main">
            <a:ext uri="{FF2B5EF4-FFF2-40B4-BE49-F238E27FC236}">
              <a16:creationId xmlns:a16="http://schemas.microsoft.com/office/drawing/2014/main" id="{8C7AE874-CDBD-FE46-BE0D-45151887778E}"/>
            </a:ext>
          </a:extLst>
        </cdr:cNvPr>
        <cdr:cNvCxnSpPr/>
      </cdr:nvCxnSpPr>
      <cdr:spPr>
        <a:xfrm xmlns:a="http://schemas.openxmlformats.org/drawingml/2006/main">
          <a:off x="4251366" y="1225799"/>
          <a:ext cx="1672127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0.62743</cdr:x>
      <cdr:y>0.17874</cdr:y>
    </cdr:from>
    <cdr:to>
      <cdr:x>0.62743</cdr:x>
      <cdr:y>0.5716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71F0371A-314D-7240-95A9-AEC30DB8E198}"/>
            </a:ext>
          </a:extLst>
        </cdr:cNvPr>
        <cdr:cNvCxnSpPr/>
      </cdr:nvCxnSpPr>
      <cdr:spPr>
        <a:xfrm xmlns:a="http://schemas.openxmlformats.org/drawingml/2006/main">
          <a:off x="3442335" y="572052"/>
          <a:ext cx="0" cy="125730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0.58576</cdr:x>
      <cdr:y>0.25017</cdr:y>
    </cdr:from>
    <cdr:to>
      <cdr:x>0.64132</cdr:x>
      <cdr:y>0.25017</cdr:y>
    </cdr:to>
    <cdr:cxnSp macro="">
      <cdr:nvCxnSpPr>
        <cdr:cNvPr id="12" name="Straight Connector 11">
          <a:extLst xmlns:a="http://schemas.openxmlformats.org/drawingml/2006/main">
            <a:ext uri="{FF2B5EF4-FFF2-40B4-BE49-F238E27FC236}">
              <a16:creationId xmlns:a16="http://schemas.microsoft.com/office/drawing/2014/main" id="{29C1E8CB-B46C-494A-943C-32F17CB24C10}"/>
            </a:ext>
          </a:extLst>
        </cdr:cNvPr>
        <cdr:cNvCxnSpPr/>
      </cdr:nvCxnSpPr>
      <cdr:spPr>
        <a:xfrm xmlns:a="http://schemas.openxmlformats.org/drawingml/2006/main" flipH="1">
          <a:off x="3213735" y="800652"/>
          <a:ext cx="30480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0.64132</cdr:x>
      <cdr:y>0.25017</cdr:y>
    </cdr:from>
    <cdr:to>
      <cdr:x>0.64132</cdr:x>
      <cdr:y>0.60732</cdr:y>
    </cdr:to>
    <cdr:cxnSp macro="">
      <cdr:nvCxnSpPr>
        <cdr:cNvPr id="14" name="Straight Connector 13">
          <a:extLst xmlns:a="http://schemas.openxmlformats.org/drawingml/2006/main">
            <a:ext uri="{FF2B5EF4-FFF2-40B4-BE49-F238E27FC236}">
              <a16:creationId xmlns:a16="http://schemas.microsoft.com/office/drawing/2014/main" id="{19F30F1E-EDC7-614F-BBB2-8655985ED8C9}"/>
            </a:ext>
          </a:extLst>
        </cdr:cNvPr>
        <cdr:cNvCxnSpPr/>
      </cdr:nvCxnSpPr>
      <cdr:spPr>
        <a:xfrm xmlns:a="http://schemas.openxmlformats.org/drawingml/2006/main">
          <a:off x="3518535" y="800652"/>
          <a:ext cx="0" cy="114300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0.37107</cdr:x>
      <cdr:y>0.17874</cdr:y>
    </cdr:from>
    <cdr:to>
      <cdr:x>0.39132</cdr:x>
      <cdr:y>0.17874</cdr:y>
    </cdr:to>
    <cdr:cxnSp macro="">
      <cdr:nvCxnSpPr>
        <cdr:cNvPr id="16" name="Straight Connector 15">
          <a:extLst xmlns:a="http://schemas.openxmlformats.org/drawingml/2006/main">
            <a:ext uri="{FF2B5EF4-FFF2-40B4-BE49-F238E27FC236}">
              <a16:creationId xmlns:a16="http://schemas.microsoft.com/office/drawing/2014/main" id="{24A88B46-D70C-ED4F-87B4-F9ED804039D0}"/>
            </a:ext>
          </a:extLst>
        </cdr:cNvPr>
        <cdr:cNvCxnSpPr/>
      </cdr:nvCxnSpPr>
      <cdr:spPr>
        <a:xfrm xmlns:a="http://schemas.openxmlformats.org/drawingml/2006/main" flipH="1">
          <a:off x="3503221" y="1225799"/>
          <a:ext cx="191187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0.37098</cdr:x>
      <cdr:y>0.17835</cdr:y>
    </cdr:from>
    <cdr:to>
      <cdr:x>0.37098</cdr:x>
      <cdr:y>0.33481</cdr:y>
    </cdr:to>
    <cdr:cxnSp macro="">
      <cdr:nvCxnSpPr>
        <cdr:cNvPr id="18" name="Straight Connector 17">
          <a:extLst xmlns:a="http://schemas.openxmlformats.org/drawingml/2006/main">
            <a:ext uri="{FF2B5EF4-FFF2-40B4-BE49-F238E27FC236}">
              <a16:creationId xmlns:a16="http://schemas.microsoft.com/office/drawing/2014/main" id="{D573A004-72F7-2647-875E-42AD189E4EA2}"/>
            </a:ext>
          </a:extLst>
        </cdr:cNvPr>
        <cdr:cNvCxnSpPr/>
      </cdr:nvCxnSpPr>
      <cdr:spPr>
        <a:xfrm xmlns:a="http://schemas.openxmlformats.org/drawingml/2006/main">
          <a:off x="3502380" y="1223158"/>
          <a:ext cx="0" cy="107296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0.10386</cdr:x>
      <cdr:y>0.55524</cdr:y>
    </cdr:from>
    <cdr:to>
      <cdr:x>0.20593</cdr:x>
      <cdr:y>0.66238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949717" y="2855870"/>
          <a:ext cx="933328" cy="551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-45%</a:t>
          </a:r>
        </a:p>
      </cdr:txBody>
    </cdr:sp>
  </cdr:relSizeAnchor>
  <cdr:relSizeAnchor xmlns:cdr="http://schemas.openxmlformats.org/drawingml/2006/chartDrawing">
    <cdr:from>
      <cdr:x>0.26723</cdr:x>
      <cdr:y>0.60926</cdr:y>
    </cdr:from>
    <cdr:to>
      <cdr:x>0.35747</cdr:x>
      <cdr:y>0.75212</cdr:y>
    </cdr:to>
    <cdr:sp macro="" textlink="">
      <cdr:nvSpPr>
        <cdr:cNvPr id="3" name="Text Box 2"/>
        <cdr:cNvSpPr txBox="1"/>
      </cdr:nvSpPr>
      <cdr:spPr>
        <a:xfrm xmlns:a="http://schemas.openxmlformats.org/drawingml/2006/main">
          <a:off x="2443551" y="3133729"/>
          <a:ext cx="825166" cy="73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-55%</a:t>
          </a:r>
        </a:p>
      </cdr:txBody>
    </cdr:sp>
  </cdr:relSizeAnchor>
  <cdr:relSizeAnchor xmlns:cdr="http://schemas.openxmlformats.org/drawingml/2006/chartDrawing">
    <cdr:from>
      <cdr:x>0.42601</cdr:x>
      <cdr:y>0.58095</cdr:y>
    </cdr:from>
    <cdr:to>
      <cdr:x>0.51673</cdr:x>
      <cdr:y>0.72381</cdr:y>
    </cdr:to>
    <cdr:sp macro="" textlink="">
      <cdr:nvSpPr>
        <cdr:cNvPr id="4" name="Text Box 3"/>
        <cdr:cNvSpPr txBox="1"/>
      </cdr:nvSpPr>
      <cdr:spPr>
        <a:xfrm xmlns:a="http://schemas.openxmlformats.org/drawingml/2006/main">
          <a:off x="5193860" y="3984186"/>
          <a:ext cx="1106059" cy="9797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-54%</a:t>
          </a:r>
        </a:p>
      </cdr:txBody>
    </cdr:sp>
  </cdr:relSizeAnchor>
  <cdr:relSizeAnchor xmlns:cdr="http://schemas.openxmlformats.org/drawingml/2006/chartDrawing">
    <cdr:from>
      <cdr:x>0.58894</cdr:x>
      <cdr:y>0.6351</cdr:y>
    </cdr:from>
    <cdr:to>
      <cdr:x>0.68161</cdr:x>
      <cdr:y>0.74224</cdr:y>
    </cdr:to>
    <cdr:sp macro="" textlink="">
      <cdr:nvSpPr>
        <cdr:cNvPr id="5" name="Text Box 4"/>
        <cdr:cNvSpPr txBox="1"/>
      </cdr:nvSpPr>
      <cdr:spPr>
        <a:xfrm xmlns:a="http://schemas.openxmlformats.org/drawingml/2006/main">
          <a:off x="5385267" y="3266637"/>
          <a:ext cx="847367" cy="5510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-64%</a:t>
          </a:r>
        </a:p>
      </cdr:txBody>
    </cdr:sp>
  </cdr:relSizeAnchor>
  <cdr:relSizeAnchor xmlns:cdr="http://schemas.openxmlformats.org/drawingml/2006/chartDrawing">
    <cdr:from>
      <cdr:x>0.74749</cdr:x>
      <cdr:y>0.64498</cdr:y>
    </cdr:from>
    <cdr:to>
      <cdr:x>0.83793</cdr:x>
      <cdr:y>0.75212</cdr:y>
    </cdr:to>
    <cdr:sp macro="" textlink="">
      <cdr:nvSpPr>
        <cdr:cNvPr id="6" name="Text Box 5"/>
        <cdr:cNvSpPr txBox="1"/>
      </cdr:nvSpPr>
      <cdr:spPr>
        <a:xfrm xmlns:a="http://schemas.openxmlformats.org/drawingml/2006/main">
          <a:off x="6835049" y="3317455"/>
          <a:ext cx="826992" cy="5510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-43%</a:t>
          </a:r>
        </a:p>
      </cdr:txBody>
    </cdr:sp>
  </cdr:relSizeAnchor>
  <cdr:relSizeAnchor xmlns:cdr="http://schemas.openxmlformats.org/drawingml/2006/chartDrawing">
    <cdr:from>
      <cdr:x>0.89631</cdr:x>
      <cdr:y>0.09559</cdr:y>
    </cdr:from>
    <cdr:to>
      <cdr:x>1</cdr:x>
      <cdr:y>0.27416</cdr:y>
    </cdr:to>
    <cdr:sp macro="" textlink="">
      <cdr:nvSpPr>
        <cdr:cNvPr id="7" name="Text Box 6"/>
        <cdr:cNvSpPr txBox="1"/>
      </cdr:nvSpPr>
      <cdr:spPr>
        <a:xfrm xmlns:a="http://schemas.openxmlformats.org/drawingml/2006/main">
          <a:off x="8195858" y="491667"/>
          <a:ext cx="948142" cy="918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+44%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FA2F-99A5-9545-BDE1-7D897CF793AF}" type="datetimeFigureOut">
              <a:rPr lang="en-US" smtClean="0"/>
              <a:t>5/17/19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BEAF7-AB13-F24B-A4D7-C57A5F53B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99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ashingtonpost.com/news/to-your-health/wp/2015/08/11/nih-more-than-1-in-10-american-adults-experience-chronic-pain/?utm_term=.4dd603a1f016" TargetMode="External"/><Relationship Id="rId13" Type="http://schemas.openxmlformats.org/officeDocument/2006/relationships/hyperlink" Target="https://www.nimh.nih.gov/health/statistics/prevalence/any-disorder-among-children.shtml" TargetMode="External"/><Relationship Id="rId18" Type="http://schemas.openxmlformats.org/officeDocument/2006/relationships/hyperlink" Target="https://www.cdc.gov/reproductivehealth/depression/index.htm" TargetMode="External"/><Relationship Id="rId26" Type="http://schemas.openxmlformats.org/officeDocument/2006/relationships/hyperlink" Target="http://www.acha.org/ACHA/Resources/Topics/MentalHealth.aspx" TargetMode="External"/><Relationship Id="rId3" Type="http://schemas.openxmlformats.org/officeDocument/2006/relationships/hyperlink" Target="https://www.cdc.gov/nchs/data/hus/hus13.pdf" TargetMode="External"/><Relationship Id="rId21" Type="http://schemas.openxmlformats.org/officeDocument/2006/relationships/hyperlink" Target="http://www.who.int/mediacentre/factsheets/fs369/en/" TargetMode="External"/><Relationship Id="rId7" Type="http://schemas.openxmlformats.org/officeDocument/2006/relationships/hyperlink" Target="https://nccih.nih.gov/news/press/08112015" TargetMode="External"/><Relationship Id="rId12" Type="http://schemas.openxmlformats.org/officeDocument/2006/relationships/hyperlink" Target="http://www.webmd.com/depression/tc/depression-in-childhood-and-adolescence-topic-overview#1" TargetMode="External"/><Relationship Id="rId17" Type="http://schemas.openxmlformats.org/officeDocument/2006/relationships/hyperlink" Target="https://www.drugabuse.gov/publications/drugfacts/treatment-statistics" TargetMode="External"/><Relationship Id="rId25" Type="http://schemas.openxmlformats.org/officeDocument/2006/relationships/hyperlink" Target="http://www.who.int/mental_health/world-mental-health-day/2016/en/" TargetMode="External"/><Relationship Id="rId2" Type="http://schemas.openxmlformats.org/officeDocument/2006/relationships/slide" Target="../slides/slide5.xml"/><Relationship Id="rId16" Type="http://schemas.openxmlformats.org/officeDocument/2006/relationships/hyperlink" Target="https://www.drugabuse.gov/related-topics/trends-statistics" TargetMode="External"/><Relationship Id="rId20" Type="http://schemas.openxmlformats.org/officeDocument/2006/relationships/hyperlink" Target="http://www.apa.org/pi/women/resources/reports/postpartum-depression.aspx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nccih.nih.gov/news/press/cost-spending-06222016" TargetMode="External"/><Relationship Id="rId11" Type="http://schemas.openxmlformats.org/officeDocument/2006/relationships/hyperlink" Target="https://www.nami.org/" TargetMode="External"/><Relationship Id="rId24" Type="http://schemas.openxmlformats.org/officeDocument/2006/relationships/hyperlink" Target="http://scitechconnect.elsevier.com/stress-health-epidemic-21st-century/" TargetMode="External"/><Relationship Id="rId5" Type="http://schemas.openxmlformats.org/officeDocument/2006/relationships/hyperlink" Target="https://nsduhweb.rti.org/respweb/homepage.cfm" TargetMode="External"/><Relationship Id="rId15" Type="http://schemas.openxmlformats.org/officeDocument/2006/relationships/hyperlink" Target="http://www.who.int/mediacentre/news/releases/2014/suicide-prevention-report/en/" TargetMode="External"/><Relationship Id="rId23" Type="http://schemas.openxmlformats.org/officeDocument/2006/relationships/hyperlink" Target="http://www.businessnewsdaily.com/2267-workplace-stress-health-epidemic-perventable-employee-assistance-programs.html" TargetMode="External"/><Relationship Id="rId10" Type="http://schemas.openxmlformats.org/officeDocument/2006/relationships/hyperlink" Target="http://www.healthline.com/health/depression/facts-statistics-infographic" TargetMode="External"/><Relationship Id="rId19" Type="http://schemas.openxmlformats.org/officeDocument/2006/relationships/hyperlink" Target="http://postpartumprogress.org/the-facts-about-postpartum-depression/" TargetMode="External"/><Relationship Id="rId4" Type="http://schemas.openxmlformats.org/officeDocument/2006/relationships/hyperlink" Target="http://jamanetwork.com/journals/jama/fullarticle/2467552" TargetMode="External"/><Relationship Id="rId9" Type="http://schemas.openxmlformats.org/officeDocument/2006/relationships/hyperlink" Target="https://www.nimh.nih.gov/health/publications/depression/index.shtml" TargetMode="External"/><Relationship Id="rId14" Type="http://schemas.openxmlformats.org/officeDocument/2006/relationships/hyperlink" Target="https://www.nytimes.com/2016/04/22/health/us-suicide-rate-surges-to-a-30-year-high.html?_r=0" TargetMode="External"/><Relationship Id="rId22" Type="http://schemas.openxmlformats.org/officeDocument/2006/relationships/hyperlink" Target="http://www.who.int/mediacentre/factsheets/fs396/en/" TargetMode="External"/><Relationship Id="rId27" Type="http://schemas.openxmlformats.org/officeDocument/2006/relationships/hyperlink" Target="http://www.apa.org/monitor/2014/09/cover-pressure.aspx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Americans spend over $100 billion annually on “feel better” products, from painkillers and anti-depressants to alternative and complementary therapies</a:t>
            </a:r>
          </a:p>
          <a:p>
            <a:endParaRPr lang="en-US" sz="1100" b="1" dirty="0"/>
          </a:p>
          <a:p>
            <a:r>
              <a:rPr lang="en-US" sz="1100" b="1" dirty="0"/>
              <a:t>Nearly 100 million Americans suffer from occasional aches and pains – and is one of the most common reasons that people look to complementary and alternative medicine (CAM) for non-pharmaceutical options</a:t>
            </a:r>
          </a:p>
          <a:p>
            <a:r>
              <a:rPr lang="en-US" sz="1100" b="1" i="1" dirty="0"/>
              <a:t> </a:t>
            </a:r>
            <a:endParaRPr lang="en-US" sz="1100" b="1" dirty="0"/>
          </a:p>
          <a:p>
            <a:r>
              <a:rPr lang="en-US" sz="1100" b="1" dirty="0"/>
              <a:t>Globally, more than 350 million people are affected by feelings of depression each year</a:t>
            </a:r>
          </a:p>
          <a:p>
            <a:endParaRPr lang="en-US" sz="1100" b="1" dirty="0"/>
          </a:p>
          <a:p>
            <a:r>
              <a:rPr lang="en-US" sz="1100" b="1" dirty="0"/>
              <a:t>Nearly 90% of adolescents struggle with feelings of depression and anxiety before the age of 18</a:t>
            </a:r>
          </a:p>
          <a:p>
            <a:endParaRPr lang="en-US" sz="1100" b="1" dirty="0"/>
          </a:p>
          <a:p>
            <a:r>
              <a:rPr lang="en-US" sz="1100" b="1" dirty="0"/>
              <a:t>Globally, more than 800,000 people die by suicide every year – around one person every 40 seconds. In the United States, more than 40,000 Americans commit suicide each year – that’s more than 100 suicides per day</a:t>
            </a:r>
          </a:p>
          <a:p>
            <a:endParaRPr lang="en-US" sz="1100" b="1" dirty="0"/>
          </a:p>
          <a:p>
            <a:r>
              <a:rPr lang="en-US" sz="1100" b="1" dirty="0"/>
              <a:t>Every year, more than 24 million people, some as young as 12 years old, receive treatment for illicit drug or alcohol abuse</a:t>
            </a:r>
          </a:p>
          <a:p>
            <a:r>
              <a:rPr lang="en-US" sz="1100" b="1" i="1" dirty="0"/>
              <a:t> </a:t>
            </a:r>
            <a:endParaRPr lang="en-US" sz="1100" b="1" dirty="0"/>
          </a:p>
          <a:p>
            <a:r>
              <a:rPr lang="en-US" sz="1100" b="1" dirty="0"/>
              <a:t>Approximately 1 in 5 new mothers in the U.S. have postpartum depression each year</a:t>
            </a:r>
          </a:p>
          <a:p>
            <a:r>
              <a:rPr lang="en-US" sz="1100" b="1" dirty="0"/>
              <a:t> </a:t>
            </a:r>
          </a:p>
          <a:p>
            <a:r>
              <a:rPr lang="en-US" sz="1100" b="1" dirty="0"/>
              <a:t>The World Health Organization calls stress “the health epidemic of the 21st century” with more than 350 million people affected around the world</a:t>
            </a:r>
          </a:p>
          <a:p>
            <a:r>
              <a:rPr lang="en-US" sz="1100" b="1" i="1" dirty="0"/>
              <a:t> </a:t>
            </a:r>
            <a:endParaRPr lang="en-US" sz="1100" b="1" dirty="0"/>
          </a:p>
          <a:p>
            <a:r>
              <a:rPr lang="en-US" sz="1100" b="1" dirty="0"/>
              <a:t>More than 80% of the nation’s 20 million college students feel “exhausted and overwhelmed by stress” - and more than one-third feel “depressed” to the point of dysfunction</a:t>
            </a:r>
          </a:p>
          <a:p>
            <a:r>
              <a:rPr lang="en-US" b="1" dirty="0"/>
              <a:t> 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083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Shawn’s verbiage:</a:t>
            </a:r>
          </a:p>
          <a:p>
            <a:endParaRPr lang="en-US" dirty="0"/>
          </a:p>
          <a:p>
            <a:r>
              <a:rPr lang="en-US" b="1" dirty="0"/>
              <a:t>Americans spend over $100 billion annually on “feel better” products, from painkillers and anti-depressants to alternative and complementary therapies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Nearly 100 million Americans suffer from occasional aches and pains – and is one of the most common reasons that people look to complementary and alternative medicine (CAM) for non-pharmaceutical options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b="1" dirty="0"/>
              <a:t>Globally, more than 350 million people are affected by feelings of depression each year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Nearly 90% of adolescents struggle with feelings of depression and anxiety before the age of 18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Globally, more than 800,000 people die by suicide every year – around one person every 40 seconds. In the United States, more than 40,000 Americans commit suicide each year – that’s more than 100 suicides per day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Every year, more than 24 million people, some as young as 12 years old, receive treatment for illicit drug or alcohol abuse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b="1" dirty="0"/>
              <a:t>Approximately 1 in 5 new mothers in the U.S. have postpartum depression each year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The World Health Organization calls stress “the health epidemic of the 21st century” with more than 350 million people affected around the world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b="1" dirty="0"/>
              <a:t>More than 80% of the nation’s 20 million college students feel “exhausted and overwhelmed by stress” - and more than one-third feel “depressed” to the point of dysfunction</a:t>
            </a:r>
            <a:endParaRPr lang="en-US" dirty="0"/>
          </a:p>
          <a:p>
            <a:endParaRPr lang="en-US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SOURCES:</a:t>
            </a:r>
          </a:p>
          <a:p>
            <a:r>
              <a:rPr lang="en-US" b="1" dirty="0"/>
              <a:t>Grim Reality Statistics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Americans spend over $100 billion annually on “feel better” products, from painkillers and anti-depressants to alternative and complementary therapies</a:t>
            </a:r>
            <a:endParaRPr lang="en-US" dirty="0"/>
          </a:p>
          <a:p>
            <a:r>
              <a:rPr lang="en-US" i="1" dirty="0"/>
              <a:t> Centers for Disease Control and Prevention (CDC) </a:t>
            </a:r>
            <a:r>
              <a:rPr lang="en-US" i="1" u="sng" dirty="0">
                <a:hlinkClick r:id="rId3"/>
              </a:rPr>
              <a:t>https://www.cdc.gov/nchs/data/hus/hus13.pdf</a:t>
            </a:r>
            <a:r>
              <a:rPr lang="en-US" i="1" dirty="0"/>
              <a:t>;</a:t>
            </a:r>
            <a:endParaRPr lang="en-US" dirty="0"/>
          </a:p>
          <a:p>
            <a:r>
              <a:rPr lang="en-US" i="1" dirty="0"/>
              <a:t>Journal of the American Medical Association (JAMA) Trends in Prescription Drug Use Among Adults in the United States From 1999-2012 </a:t>
            </a:r>
            <a:r>
              <a:rPr lang="en-US" i="1" u="sng" dirty="0">
                <a:hlinkClick r:id="rId4"/>
              </a:rPr>
              <a:t>http://jamanetwork.com/journals/jama/fullarticle/2467552</a:t>
            </a:r>
            <a:r>
              <a:rPr lang="en-US" i="1" dirty="0"/>
              <a:t>; National Survey on Drug Use and Health </a:t>
            </a:r>
            <a:r>
              <a:rPr lang="en-US" i="1" u="sng" dirty="0">
                <a:hlinkClick r:id="rId5"/>
              </a:rPr>
              <a:t>https://nsduhweb.rti.org/respweb/homepage.cfm</a:t>
            </a:r>
            <a:r>
              <a:rPr lang="en-US" i="1" dirty="0"/>
              <a:t>; National Center for Complementary and Integrative Medicine (NCCIM)  </a:t>
            </a:r>
            <a:r>
              <a:rPr lang="en-US" i="1" u="sng" dirty="0">
                <a:hlinkClick r:id="rId6"/>
              </a:rPr>
              <a:t>https://nccih.nih.gov/news/press/cost-spending-06222016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Nearly 100 million Americans suffer from occasional aches and pains – and is one of the most common reasons that people look to complementary and alternative medicine (CAM) for non-pharmaceutical options</a:t>
            </a:r>
            <a:endParaRPr lang="en-US" dirty="0"/>
          </a:p>
          <a:p>
            <a:r>
              <a:rPr lang="en-US" i="1" dirty="0"/>
              <a:t>National Institutes of Health (NIH), National Center for Complementary and Integrative Medicine (NCCIM), National Health Interview Survey (NHIS) </a:t>
            </a:r>
            <a:r>
              <a:rPr lang="en-US" i="1" u="sng" dirty="0">
                <a:hlinkClick r:id="rId7"/>
              </a:rPr>
              <a:t>https://nccih.nih.gov/news/press/08112015</a:t>
            </a:r>
            <a:r>
              <a:rPr lang="en-US" i="1" dirty="0"/>
              <a:t>; Washington Post </a:t>
            </a:r>
            <a:r>
              <a:rPr lang="en-US" i="1" u="sng" dirty="0">
                <a:hlinkClick r:id="rId8"/>
              </a:rPr>
              <a:t>https://www.washingtonpost.com/news/to-your-health/wp/2015/08/11/nih-more-than-1-in-10-american-adults-experience-chronic-pain/?utm_term=.4dd603a1f016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b="1" dirty="0"/>
              <a:t>Globally, more than 350 million people are affected by feelings of depression each year</a:t>
            </a:r>
            <a:endParaRPr lang="en-US" dirty="0"/>
          </a:p>
          <a:p>
            <a:r>
              <a:rPr lang="en-US" i="1" dirty="0"/>
              <a:t>National Institute for Mental Health (NIMH) </a:t>
            </a:r>
            <a:r>
              <a:rPr lang="en-US" i="1" u="sng" dirty="0">
                <a:hlinkClick r:id="rId9"/>
              </a:rPr>
              <a:t>https://www.nimh.nih.gov/health/publications/depression/index.shtml</a:t>
            </a:r>
            <a:r>
              <a:rPr lang="en-US" i="1" dirty="0"/>
              <a:t>; Healthline </a:t>
            </a:r>
            <a:r>
              <a:rPr lang="en-US" i="1" u="sng" dirty="0">
                <a:hlinkClick r:id="rId10"/>
              </a:rPr>
              <a:t>http://www.healthline.com/health/depression/facts-statistics-infographic</a:t>
            </a:r>
            <a:r>
              <a:rPr lang="en-US" i="1" dirty="0"/>
              <a:t>; National Alliance on Mental Illness (NAMI) </a:t>
            </a:r>
            <a:r>
              <a:rPr lang="en-US" i="1" u="sng" dirty="0">
                <a:hlinkClick r:id="rId11"/>
              </a:rPr>
              <a:t>https://www.nami.org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Nearly 90% of adolescents struggle with feelings of depression and anxiety before the age of 18</a:t>
            </a:r>
            <a:endParaRPr lang="en-US" dirty="0"/>
          </a:p>
          <a:p>
            <a:r>
              <a:rPr lang="en-US" i="1" dirty="0"/>
              <a:t>Depression in Children and Teens, WebMD </a:t>
            </a:r>
            <a:r>
              <a:rPr lang="en-US" i="1" u="sng" dirty="0">
                <a:hlinkClick r:id="rId12"/>
              </a:rPr>
              <a:t>http://www.webmd.com/depression/tc/depression-in-childhood-and-adolescence-topic-overview#1</a:t>
            </a:r>
            <a:r>
              <a:rPr lang="en-US" i="1" dirty="0"/>
              <a:t>; National Institute of Mental Health (NIMH) </a:t>
            </a:r>
            <a:r>
              <a:rPr lang="en-US" i="1" u="sng" dirty="0">
                <a:hlinkClick r:id="rId13"/>
              </a:rPr>
              <a:t>https://www.nimh.nih.gov/health/statistics/prevalence/any-disorder-among-children.shtml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b="1" dirty="0"/>
              <a:t>Globally, more than 800,000 people die by suicide every year – around one person every 40 seconds. In the United States, more than 40,000 Americans commit suicide each year – that’s more than 100 suicides per day.</a:t>
            </a:r>
            <a:endParaRPr lang="en-US" dirty="0"/>
          </a:p>
          <a:p>
            <a:r>
              <a:rPr lang="en-US" i="1" dirty="0"/>
              <a:t> Centers for Disease Control &amp; Prevention, National Center for Health Statistics, Increase in Suicide in the United States, 1999–2014, NCHS Data Brief No. 241, April 2016; New York Times </a:t>
            </a:r>
            <a:r>
              <a:rPr lang="en-US" i="1" u="sng" dirty="0">
                <a:hlinkClick r:id="rId14"/>
              </a:rPr>
              <a:t>https://www.nytimes.com/2016/04/22/health/us-suicide-rate-surges-to-a-30-year-high.html?_r=0</a:t>
            </a:r>
            <a:r>
              <a:rPr lang="en-US" i="1" dirty="0"/>
              <a:t>; World Health Organization (WHO) </a:t>
            </a:r>
            <a:r>
              <a:rPr lang="en-US" i="1" u="sng" dirty="0">
                <a:hlinkClick r:id="rId15"/>
              </a:rPr>
              <a:t>http://www.who.int/mediacentre/news/releases/2014/suicide-prevention-report/en/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Every year, more than 24 million people, some as young as 12 years old, receive treatment for illicit drug or alcohol abuse</a:t>
            </a:r>
            <a:endParaRPr lang="en-US" dirty="0"/>
          </a:p>
          <a:p>
            <a:r>
              <a:rPr lang="en-US" i="1" dirty="0"/>
              <a:t>National Institutes of Health (NIH); National Institute on Drug Abuse (NIDA) </a:t>
            </a:r>
            <a:r>
              <a:rPr lang="en-US" i="1" u="sng" dirty="0">
                <a:hlinkClick r:id="rId16"/>
              </a:rPr>
              <a:t>https://www.drugabuse.gov/related-topics/trends-statistics</a:t>
            </a:r>
            <a:r>
              <a:rPr lang="en-US" i="1" dirty="0"/>
              <a:t>; Substance Abuse and Mental Health Services Administration’s (SAMHSA’s) National Survey on Drug Use and Health </a:t>
            </a:r>
            <a:r>
              <a:rPr lang="en-US" i="1" u="sng" dirty="0">
                <a:hlinkClick r:id="rId17"/>
              </a:rPr>
              <a:t>https://www.drugabuse.gov/publications/drugfacts/treatment-statistics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b="1" dirty="0"/>
              <a:t>Approximately 1 in 5 new mothers in the U.S. have postpartum depression each year</a:t>
            </a:r>
            <a:endParaRPr lang="en-US" dirty="0"/>
          </a:p>
          <a:p>
            <a:r>
              <a:rPr lang="en-US" i="1" dirty="0"/>
              <a:t>Centers for Disease Control and Prevention </a:t>
            </a:r>
            <a:r>
              <a:rPr lang="en-US" i="1" u="sng" dirty="0">
                <a:hlinkClick r:id="rId18"/>
              </a:rPr>
              <a:t>https://www.cdc.gov/reproductivehealth/depression/index.htm</a:t>
            </a:r>
            <a:r>
              <a:rPr lang="en-US" i="1" dirty="0"/>
              <a:t>; Postpartum Progress </a:t>
            </a:r>
            <a:r>
              <a:rPr lang="en-US" i="1" u="sng" dirty="0">
                <a:hlinkClick r:id="rId19"/>
              </a:rPr>
              <a:t>http://postpartumprogress.org/the-facts-about-postpartum-depression/</a:t>
            </a:r>
            <a:r>
              <a:rPr lang="en-US" i="1" dirty="0"/>
              <a:t>; American Psychological Association (APA) </a:t>
            </a:r>
            <a:r>
              <a:rPr lang="en-US" i="1" u="sng" dirty="0">
                <a:hlinkClick r:id="rId20"/>
              </a:rPr>
              <a:t>http://www.apa.org/pi/women/resources/reports/postpartum-depression.aspx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The World Health Organization calls stress “the health epidemic of the 21st century” with more than 350 million people affected around the world</a:t>
            </a:r>
            <a:endParaRPr lang="en-US" dirty="0"/>
          </a:p>
          <a:p>
            <a:r>
              <a:rPr lang="en-US" i="1" dirty="0"/>
              <a:t>World Health Organization (WHO) </a:t>
            </a:r>
            <a:r>
              <a:rPr lang="en-US" i="1" u="sng" dirty="0">
                <a:hlinkClick r:id="rId21"/>
              </a:rPr>
              <a:t>http://www.who.int/mediacentre/factsheets/fs369/en/</a:t>
            </a:r>
            <a:r>
              <a:rPr lang="en-US" i="1" dirty="0"/>
              <a:t>; </a:t>
            </a:r>
            <a:r>
              <a:rPr lang="en-US" i="1" u="sng" dirty="0">
                <a:hlinkClick r:id="rId22"/>
              </a:rPr>
              <a:t>http://www.who.int/mediacentre/factsheets/fs396/en/</a:t>
            </a:r>
            <a:r>
              <a:rPr lang="en-US" i="1" dirty="0"/>
              <a:t>; Business News Daily </a:t>
            </a:r>
            <a:r>
              <a:rPr lang="en-US" i="1" u="sng" dirty="0">
                <a:hlinkClick r:id="rId23"/>
              </a:rPr>
              <a:t>http://www.businessnewsdaily.com/2267-workplace-stress-health-epidemic-perventable-employee-assistance-programs.html</a:t>
            </a:r>
            <a:r>
              <a:rPr lang="en-US" i="1" dirty="0"/>
              <a:t>; Stress: Concepts, Cognition, Emotion, and Behavior </a:t>
            </a:r>
            <a:r>
              <a:rPr lang="en-US" i="1" u="sng" dirty="0">
                <a:hlinkClick r:id="rId24"/>
              </a:rPr>
              <a:t>http://scitechconnect.elsevier.com/stress-health-epidemic-21st-century/</a:t>
            </a:r>
            <a:r>
              <a:rPr lang="en-US" i="1" dirty="0"/>
              <a:t>; WHO World Mental Health </a:t>
            </a:r>
            <a:r>
              <a:rPr lang="en-US" i="1" u="sng" dirty="0">
                <a:hlinkClick r:id="rId25"/>
              </a:rPr>
              <a:t>http://www.who.int/mental_health/world-mental-health-day/2016/en/</a:t>
            </a:r>
            <a:endParaRPr lang="en-US" dirty="0"/>
          </a:p>
          <a:p>
            <a:r>
              <a:rPr lang="en-US" i="1" dirty="0"/>
              <a:t>  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b="1" dirty="0"/>
              <a:t>More than 80% of the nation’s 20 million college students feel “exhausted and overwhelmed by stress” - and more than one-third feel “depressed” to the point of dysfunction</a:t>
            </a:r>
            <a:endParaRPr lang="en-US" dirty="0"/>
          </a:p>
          <a:p>
            <a:r>
              <a:rPr lang="en-US" i="1" dirty="0"/>
              <a:t>American College Health Association </a:t>
            </a:r>
            <a:r>
              <a:rPr lang="en-US" i="1" u="sng" dirty="0">
                <a:hlinkClick r:id="rId26"/>
              </a:rPr>
              <a:t>http://www.acha.org/ACHA/Resources/Topics/MentalHealth.aspx</a:t>
            </a:r>
            <a:r>
              <a:rPr lang="en-US" i="1" dirty="0"/>
              <a:t>; American Psychological Association (APA) </a:t>
            </a:r>
            <a:r>
              <a:rPr lang="en-US" i="1" u="sng" dirty="0">
                <a:hlinkClick r:id="rId27"/>
              </a:rPr>
              <a:t>http://www.apa.org/monitor/2014/09/cover-pressure.aspx</a:t>
            </a:r>
            <a:r>
              <a:rPr lang="en-US" i="1" dirty="0"/>
              <a:t>; </a:t>
            </a:r>
            <a:endParaRPr lang="en-US" dirty="0"/>
          </a:p>
          <a:p>
            <a:r>
              <a:rPr lang="en-US" dirty="0"/>
              <a:t> 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970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EAF7-AB13-F24B-A4D7-C57A5F53BF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68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164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Following 30-days of supplementation with Amare’s </a:t>
            </a:r>
            <a:r>
              <a:rPr lang="en-US" dirty="0" err="1"/>
              <a:t>FundaMentals</a:t>
            </a:r>
            <a:r>
              <a:rPr lang="en-US" dirty="0"/>
              <a:t> Pack (</a:t>
            </a:r>
            <a:r>
              <a:rPr lang="en-US" dirty="0" err="1"/>
              <a:t>Mentabiotics</a:t>
            </a:r>
            <a:r>
              <a:rPr lang="en-US" dirty="0"/>
              <a:t>, </a:t>
            </a:r>
            <a:r>
              <a:rPr lang="en-US" dirty="0" err="1"/>
              <a:t>MentaFocus</a:t>
            </a:r>
            <a:r>
              <a:rPr lang="en-US" dirty="0"/>
              <a:t>, and </a:t>
            </a:r>
            <a:r>
              <a:rPr lang="en-US" dirty="0" err="1"/>
              <a:t>MentaSync</a:t>
            </a:r>
            <a:r>
              <a:rPr lang="en-US" dirty="0"/>
              <a:t>), the </a:t>
            </a:r>
            <a:r>
              <a:rPr lang="en-US" dirty="0" err="1"/>
              <a:t>FundaMentals</a:t>
            </a:r>
            <a:r>
              <a:rPr lang="en-US" dirty="0"/>
              <a:t> group showed significant improvements (compared to Placebo) in populations of “good” gut bacteria and overall microbiome balance, as well as significantly better psychological mood states.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BE996-8C0E-5645-82B2-64F4F82905E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21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8.jpe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8.jpe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8.jpe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8.jpeg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1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8.jpeg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8.jpeg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8.jpeg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8.jpeg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jpe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jpe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4.jpe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39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654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5613" y="1"/>
            <a:ext cx="2209800" cy="6049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86" y="1"/>
            <a:ext cx="6481763" cy="6049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4983706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26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178" y="5577679"/>
            <a:ext cx="1705224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414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1339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93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1716635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6004865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33109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3415183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4651864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068827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330316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46410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109562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122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4810881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2966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6411522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40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40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746795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55" y="5577228"/>
            <a:ext cx="1704975" cy="118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348"/>
            <a:ext cx="3468688" cy="11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2068"/>
            <a:ext cx="819150" cy="104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627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5341877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3694709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2371939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474946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4729559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511564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496114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37444" y="365126"/>
            <a:ext cx="0" cy="1325563"/>
          </a:xfrm>
          <a:prstGeom prst="line">
            <a:avLst/>
          </a:prstGeom>
          <a:ln w="38100" cmpd="sng">
            <a:solidFill>
              <a:srgbClr val="402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28650" y="2003426"/>
            <a:ext cx="7886700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797" y="6357726"/>
            <a:ext cx="3002407" cy="3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8793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456858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5299207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3877349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3000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4785383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74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74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5781628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55" y="5577228"/>
            <a:ext cx="1704975" cy="118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348"/>
            <a:ext cx="3468688" cy="11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2068"/>
            <a:ext cx="819150" cy="104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608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2316628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0094979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0217564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023409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578314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13309-FEE7-3A4B-83ED-53F7E4B01B0A}" type="datetimeFigureOut">
              <a:rPr lang="en-US"/>
              <a:pPr>
                <a:defRPr/>
              </a:pPr>
              <a:t>5/17/19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43F1A-B31F-E947-A571-3EEA3143F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4655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754955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3960427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606746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407028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3919143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2981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917155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55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55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891357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55" y="5577228"/>
            <a:ext cx="1704975" cy="118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348"/>
            <a:ext cx="3468688" cy="11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2068"/>
            <a:ext cx="819150" cy="104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64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151867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0039704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212790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D5428-0466-294B-B95D-CC256CFDEB7D}" type="datetimeFigureOut">
              <a:rPr lang="en-US"/>
              <a:pPr>
                <a:defRPr/>
              </a:pPr>
              <a:t>5/17/19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E3DE3-9852-6843-A8D4-E0F4E0FE71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5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1082653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0680538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4625959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8369258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186687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0735637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7459211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2937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6860107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11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11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061336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4080C0"/>
              </a:gs>
              <a:gs pos="50000">
                <a:srgbClr val="FFFFFF"/>
              </a:gs>
              <a:gs pos="100000">
                <a:srgbClr val="4080C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228625" y="5601041"/>
            <a:ext cx="2784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5601041"/>
            <a:ext cx="356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65" y="5601041"/>
            <a:ext cx="8985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7411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609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449170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9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27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9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27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66224-7195-3D42-A4CA-EC72957E4342}" type="datetimeFigureOut">
              <a:rPr lang="en-US"/>
              <a:pPr>
                <a:defRPr/>
              </a:pPr>
              <a:t>5/17/19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E53B7-15F2-3445-88D3-F518D695C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5547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8846908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4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0795226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8432782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9926108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523146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330701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7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5429223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1064198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6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251914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74638"/>
            <a:ext cx="2095500" cy="38750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83446" y="274638"/>
            <a:ext cx="3231654" cy="38750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13542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6ED2C-C706-410A-9244-A958FF4B62F3}" type="datetimeFigureOut">
              <a:rPr lang="en-US" smtClean="0"/>
              <a:t>5/17/19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54AEF-19FE-491A-B2D5-1F7BBBAE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1534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412876"/>
            <a:ext cx="4114800" cy="32316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6"/>
            <a:ext cx="4114800" cy="32316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9265212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412876"/>
            <a:ext cx="8382000" cy="471924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30323117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93" y="3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43" y="5577228"/>
            <a:ext cx="1704975" cy="118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348"/>
            <a:ext cx="3468688" cy="11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2068"/>
            <a:ext cx="819150" cy="104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667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4688103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68387271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0395144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6602706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3790357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5872090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0441927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10255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852395"/>
      </p:ext>
    </p:extLst>
  </p:cSld>
  <p:clrMapOvr>
    <a:masterClrMapping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7400521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8412716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3040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3108840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312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312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4924999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30915"/>
          </a:xfrm>
        </p:spPr>
        <p:txBody>
          <a:bodyPr/>
          <a:lstStyle>
            <a:lvl1pPr marL="0" indent="0" algn="ctr">
              <a:buFontTx/>
              <a:buNone/>
              <a:defRPr sz="3600" smtClean="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US" altLang="en-US" noProof="0" dirty="0"/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1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pic>
        <p:nvPicPr>
          <p:cNvPr id="6042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291" y="5438938"/>
            <a:ext cx="1674922" cy="126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8" name="Picture 12" descr="DGSOM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904" y="5499940"/>
            <a:ext cx="35687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4242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5111711"/>
      </p:ext>
    </p:extLst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938140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48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8364315"/>
      </p:ext>
    </p:extLst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06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06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470838"/>
      </p:ext>
    </p:extLst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6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3426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470066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23426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413859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49" y="5664202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2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6" y="5662617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6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66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4574210"/>
      </p:ext>
    </p:extLst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6981639"/>
      </p:ext>
    </p:extLst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113901"/>
      </p:ext>
    </p:extLst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28987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172530"/>
      </p:ext>
    </p:extLst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768378"/>
      </p:ext>
    </p:extLst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55614" y="1412876"/>
            <a:ext cx="4507387" cy="2699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2481194"/>
      </p:ext>
    </p:extLst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7367" y="230189"/>
            <a:ext cx="2957733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0063973"/>
      </p:ext>
    </p:extLst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02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64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4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1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1716635"/>
      </p:ext>
    </p:extLst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6004865"/>
      </p:ext>
    </p:extLst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33109"/>
      </p:ext>
    </p:extLst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48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341518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9" indent="0" algn="ctr">
              <a:buNone/>
              <a:defRPr/>
            </a:lvl3pPr>
            <a:lvl4pPr marL="1371463" indent="0" algn="ctr">
              <a:buNone/>
              <a:defRPr/>
            </a:lvl4pPr>
            <a:lvl5pPr marL="1828618" indent="0" algn="ctr">
              <a:buNone/>
              <a:defRPr/>
            </a:lvl5pPr>
            <a:lvl6pPr marL="2285772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693945"/>
      </p:ext>
    </p:extLst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4651864"/>
      </p:ext>
    </p:extLst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6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470066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068827"/>
      </p:ext>
    </p:extLst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330316"/>
      </p:ext>
    </p:extLst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46410"/>
      </p:ext>
    </p:extLst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1095629"/>
      </p:ext>
    </p:extLst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4810881"/>
      </p:ext>
    </p:extLst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797" y="1412876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6411522"/>
      </p:ext>
    </p:extLst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189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746795"/>
      </p:ext>
    </p:extLst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30915"/>
          </a:xfrm>
        </p:spPr>
        <p:txBody>
          <a:bodyPr/>
          <a:lstStyle>
            <a:lvl1pPr marL="0" indent="0" algn="ctr">
              <a:buFontTx/>
              <a:buNone/>
              <a:defRPr sz="3600" smtClean="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US" altLang="en-US" noProof="0" dirty="0"/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1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pic>
        <p:nvPicPr>
          <p:cNvPr id="6042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291" y="5438938"/>
            <a:ext cx="1674922" cy="126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8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904" y="5499940"/>
            <a:ext cx="35687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4242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511171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70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7564854"/>
      </p:ext>
    </p:extLst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938140"/>
      </p:ext>
    </p:extLst>
  </p:cSld>
  <p:clrMapOvr>
    <a:masterClrMapping/>
  </p:clrMapOvr>
  <p:transition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48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8364315"/>
      </p:ext>
    </p:extLst>
  </p:cSld>
  <p:clrMapOvr>
    <a:masterClrMapping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06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06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470838"/>
      </p:ext>
    </p:extLst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6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3426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470066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23426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4138598"/>
      </p:ext>
    </p:extLst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6981639"/>
      </p:ext>
    </p:extLst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113901"/>
      </p:ext>
    </p:extLst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28987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172530"/>
      </p:ext>
    </p:extLst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768378"/>
      </p:ext>
    </p:extLst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55614" y="1412876"/>
            <a:ext cx="4507387" cy="2699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2481194"/>
      </p:ext>
    </p:extLst>
  </p:cSld>
  <p:clrMapOvr>
    <a:masterClrMapping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7367" y="230189"/>
            <a:ext cx="2957733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006397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6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8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2912705"/>
      </p:ext>
    </p:extLst>
  </p:cSld>
  <p:clrMapOvr>
    <a:masterClrMapping/>
  </p:clrMapOvr>
  <p:transition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9566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815646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82040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6200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713071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399482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534436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257582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13303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604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5250790"/>
      </p:ext>
    </p:extLst>
  </p:cSld>
  <p:clrMapOvr>
    <a:masterClrMapping/>
  </p:clrMapOvr>
  <p:transition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469734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ote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797" y="6357726"/>
            <a:ext cx="3002407" cy="3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1754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00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63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3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50863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0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1716635"/>
      </p:ext>
    </p:extLst>
  </p:cSld>
  <p:clrMapOvr>
    <a:masterClrMapping/>
  </p:clrMapOvr>
  <p:transition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6004865"/>
      </p:ext>
    </p:extLst>
  </p:cSld>
  <p:clrMapOvr>
    <a:masterClrMapping/>
  </p:clrMapOvr>
  <p:transition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33109"/>
      </p:ext>
    </p:extLst>
  </p:cSld>
  <p:clrMapOvr>
    <a:masterClrMapping/>
  </p:clrMapOvr>
  <p:transition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3415183"/>
      </p:ext>
    </p:extLst>
  </p:cSld>
  <p:clrMapOvr>
    <a:masterClrMapping/>
  </p:clrMapOvr>
  <p:transition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4651864"/>
      </p:ext>
    </p:extLst>
  </p:cSld>
  <p:clrMapOvr>
    <a:masterClrMapping/>
  </p:clrMapOvr>
  <p:transition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068827"/>
      </p:ext>
    </p:extLst>
  </p:cSld>
  <p:clrMapOvr>
    <a:masterClrMapping/>
  </p:clrMapOvr>
  <p:transition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330316"/>
      </p:ext>
    </p:extLst>
  </p:cSld>
  <p:clrMapOvr>
    <a:masterClrMapping/>
  </p:clrMapOvr>
  <p:transition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4641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3439091"/>
      </p:ext>
    </p:extLst>
  </p:cSld>
  <p:clrMapOvr>
    <a:masterClrMapping/>
  </p:clrMapOvr>
  <p:transition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1095629"/>
      </p:ext>
    </p:extLst>
  </p:cSld>
  <p:clrMapOvr>
    <a:masterClrMapping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4810881"/>
      </p:ext>
    </p:extLst>
  </p:cSld>
  <p:clrMapOvr>
    <a:masterClrMapping/>
  </p:clrMapOvr>
  <p:transition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6411522"/>
      </p:ext>
    </p:extLst>
  </p:cSld>
  <p:clrMapOvr>
    <a:masterClrMapping/>
  </p:clrMapOvr>
  <p:transition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8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30188"/>
            <a:ext cx="6134100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746795"/>
      </p:ext>
    </p:extLst>
  </p:cSld>
  <p:clrMapOvr>
    <a:masterClrMapping/>
  </p:clrMapOvr>
  <p:transition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00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63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3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50863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0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566325"/>
      </p:ext>
    </p:extLst>
  </p:cSld>
  <p:clrMapOvr>
    <a:masterClrMapping/>
  </p:clrMapOvr>
  <p:transition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1391388"/>
      </p:ext>
    </p:extLst>
  </p:cSld>
  <p:clrMapOvr>
    <a:masterClrMapping/>
  </p:clrMapOvr>
  <p:transition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772144"/>
      </p:ext>
    </p:extLst>
  </p:cSld>
  <p:clrMapOvr>
    <a:masterClrMapping/>
  </p:clrMapOvr>
  <p:transition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6558561"/>
      </p:ext>
    </p:extLst>
  </p:cSld>
  <p:clrMapOvr>
    <a:masterClrMapping/>
  </p:clrMapOvr>
  <p:transition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7342600"/>
      </p:ext>
    </p:extLst>
  </p:cSld>
  <p:clrMapOvr>
    <a:masterClrMapping/>
  </p:clrMapOvr>
  <p:transition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912659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847785"/>
      </p:ext>
    </p:extLst>
  </p:cSld>
  <p:clrMapOvr>
    <a:masterClrMapping/>
  </p:clrMapOvr>
  <p:transition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7509281"/>
      </p:ext>
    </p:extLst>
  </p:cSld>
  <p:clrMapOvr>
    <a:masterClrMapping/>
  </p:clrMapOvr>
  <p:transition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633497"/>
      </p:ext>
    </p:extLst>
  </p:cSld>
  <p:clrMapOvr>
    <a:masterClrMapping/>
  </p:clrMapOvr>
  <p:transition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7029"/>
      </p:ext>
    </p:extLst>
  </p:cSld>
  <p:clrMapOvr>
    <a:masterClrMapping/>
  </p:clrMapOvr>
  <p:transition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9795332"/>
      </p:ext>
    </p:extLst>
  </p:cSld>
  <p:clrMapOvr>
    <a:masterClrMapping/>
  </p:clrMapOvr>
  <p:transition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8846436"/>
      </p:ext>
    </p:extLst>
  </p:cSld>
  <p:clrMapOvr>
    <a:masterClrMapping/>
  </p:clrMapOvr>
  <p:transition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8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30188"/>
            <a:ext cx="6134100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3519212"/>
      </p:ext>
    </p:extLst>
  </p:cSld>
  <p:clrMapOvr>
    <a:masterClrMapping/>
  </p:clrMapOvr>
  <p:transition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8325" y="5438775"/>
            <a:ext cx="167481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1438" y="5500688"/>
            <a:ext cx="356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22288"/>
          </a:xfrm>
        </p:spPr>
        <p:txBody>
          <a:bodyPr/>
          <a:lstStyle>
            <a:lvl1pPr marL="0" indent="0" algn="ctr">
              <a:buFontTx/>
              <a:buNone/>
              <a:defRPr sz="3600" smtClean="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US" altLang="en-US" noProof="0" dirty="0"/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0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579208"/>
      </p:ext>
    </p:extLst>
  </p:cSld>
  <p:clrMapOvr>
    <a:masterClrMapping/>
  </p:clrMapOvr>
  <p:transition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8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30188"/>
            <a:ext cx="6134100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2972"/>
            <a:ext cx="8229600" cy="64633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81000" y="1412875"/>
            <a:ext cx="8382000" cy="438582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412875"/>
            <a:ext cx="4114800" cy="2516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516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9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61508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4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1483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7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917174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56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56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616390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326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16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228625" y="5600700"/>
            <a:ext cx="2784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5600700"/>
            <a:ext cx="356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30915"/>
          </a:xfrm>
        </p:spPr>
        <p:txBody>
          <a:bodyPr/>
          <a:lstStyle>
            <a:lvl1pPr marL="0" indent="0" algn="ctr">
              <a:buFontTx/>
              <a:buNone/>
              <a:defRPr sz="3600" smtClean="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50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325062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13"/>
            <a:ext cx="6400800" cy="44242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7354015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823486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4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269359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246651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971541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6693028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083957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7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4327312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088490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129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4919" y="1412880"/>
            <a:ext cx="4298099" cy="29134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488600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3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57359" y="230239"/>
            <a:ext cx="3157788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970074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13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1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6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50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6989180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2839165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923634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4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8636315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923865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793710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8675798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63549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818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7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3805064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1620013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6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4222104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3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39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8558050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13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1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6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6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66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9801667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9" indent="0" algn="ctr">
              <a:buNone/>
              <a:defRPr/>
            </a:lvl3pPr>
            <a:lvl4pPr marL="1371463" indent="0" algn="ctr">
              <a:buNone/>
              <a:defRPr/>
            </a:lvl4pPr>
            <a:lvl5pPr marL="1828618" indent="0" algn="ctr">
              <a:buNone/>
              <a:defRPr/>
            </a:lvl5pPr>
            <a:lvl6pPr marL="2285772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85437638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06668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6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8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3951022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3608350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381381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90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2401484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050272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9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9742870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4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0001670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7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9511502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56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56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7308741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13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1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6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50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566325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1391388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772144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4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655856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932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7342600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9126598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7509281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633497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7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7029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9795332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6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8846436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3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39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3519212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49" y="5664202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2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6" y="5662617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6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66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4574210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9" indent="0" algn="ctr">
              <a:buNone/>
              <a:defRPr/>
            </a:lvl3pPr>
            <a:lvl4pPr marL="1371463" indent="0" algn="ctr">
              <a:buNone/>
              <a:defRPr/>
            </a:lvl4pPr>
            <a:lvl5pPr marL="1828618" indent="0" algn="ctr">
              <a:buNone/>
              <a:defRPr/>
            </a:lvl5pPr>
            <a:lvl6pPr marL="2285772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69394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119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7564854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6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8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2912705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5250790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3439091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847785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579208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9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615081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4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14835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7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9171748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56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56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616390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622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3" indent="0" algn="ctr">
              <a:buNone/>
              <a:defRPr/>
            </a:lvl7pPr>
            <a:lvl8pPr marL="3200240" indent="0" algn="ctr">
              <a:buNone/>
              <a:defRPr/>
            </a:lvl8pPr>
            <a:lvl9pPr marL="36574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9128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3876532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3" indent="0">
              <a:buNone/>
              <a:defRPr sz="1400"/>
            </a:lvl7pPr>
            <a:lvl8pPr marL="3200240" indent="0">
              <a:buNone/>
              <a:defRPr sz="1400"/>
            </a:lvl8pPr>
            <a:lvl9pPr marL="3657417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5173597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" y="1066801"/>
            <a:ext cx="4344988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44" y="1066801"/>
            <a:ext cx="4346575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3912856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8799800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9719317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140572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7665056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8233861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097009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10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0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2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heme" Target="../theme/theme11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14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2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theme" Target="../theme/theme12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26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image" Target="../media/image2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theme" Target="../theme/theme13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8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image" Target="../media/image2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50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theme" Target="../theme/theme15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63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image" Target="../media/image2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image" Target="../media/image22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theme" Target="../theme/theme17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87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image" Target="../media/image2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9.xml"/><Relationship Id="rId2" Type="http://schemas.openxmlformats.org/officeDocument/2006/relationships/slideLayout" Target="../slideLayouts/slideLayout199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image" Target="../media/image24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theme" Target="../theme/theme20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23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image" Target="../media/image2.jpe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theme" Target="../theme/theme21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35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Relationship Id="rId14" Type="http://schemas.openxmlformats.org/officeDocument/2006/relationships/image" Target="../media/image2.jpe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13" Type="http://schemas.openxmlformats.org/officeDocument/2006/relationships/slideLayout" Target="../slideLayouts/slideLayout258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25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47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Relationship Id="rId14" Type="http://schemas.openxmlformats.org/officeDocument/2006/relationships/slideLayout" Target="../slideLayouts/slideLayout25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10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7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67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10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1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4FD1F-F953-7E47-BE3B-0595ACC9F5A3}" type="datetimeFigureOut">
              <a:rPr lang="en-US" smtClean="0"/>
              <a:t>5/17/19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9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413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69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26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126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5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1271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205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8336" y="6383866"/>
            <a:ext cx="484187" cy="41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7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89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830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98309" name="Line 17"/>
          <p:cNvSpPr>
            <a:spLocks noChangeShapeType="1"/>
          </p:cNvSpPr>
          <p:nvPr/>
        </p:nvSpPr>
        <p:spPr bwMode="auto">
          <a:xfrm>
            <a:off x="457200" y="632392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4978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98311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383"/>
            <a:ext cx="466725" cy="45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2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83495"/>
            <a:ext cx="484187" cy="40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452"/>
            <a:ext cx="795338" cy="4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80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00357" name="Line 17"/>
          <p:cNvSpPr>
            <a:spLocks noChangeShapeType="1"/>
          </p:cNvSpPr>
          <p:nvPr/>
        </p:nvSpPr>
        <p:spPr bwMode="auto">
          <a:xfrm>
            <a:off x="457200" y="632392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4978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00359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375"/>
            <a:ext cx="466725" cy="45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83487"/>
            <a:ext cx="484187" cy="40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1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452"/>
            <a:ext cx="795338" cy="4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58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5365" name="Line 17"/>
          <p:cNvSpPr>
            <a:spLocks noChangeShapeType="1"/>
          </p:cNvSpPr>
          <p:nvPr/>
        </p:nvSpPr>
        <p:spPr bwMode="auto">
          <a:xfrm>
            <a:off x="457200" y="632392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4978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5367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354"/>
            <a:ext cx="466725" cy="45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83466"/>
            <a:ext cx="484187" cy="40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452"/>
            <a:ext cx="795338" cy="4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58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41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3492500" y="6522836"/>
            <a:ext cx="2273300" cy="276964"/>
            <a:chOff x="4306" y="4109"/>
            <a:chExt cx="1432" cy="175"/>
          </a:xfrm>
        </p:grpSpPr>
        <p:sp>
          <p:nvSpPr>
            <p:cNvPr id="1031" name="Text Box 19"/>
            <p:cNvSpPr txBox="1">
              <a:spLocks noChangeArrowheads="1"/>
            </p:cNvSpPr>
            <p:nvPr/>
          </p:nvSpPr>
          <p:spPr bwMode="auto">
            <a:xfrm>
              <a:off x="4463" y="4109"/>
              <a:ext cx="1275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>
                  <a:solidFill>
                    <a:srgbClr val="376FA7"/>
                  </a:solidFill>
                  <a:cs typeface="Arial" charset="0"/>
                </a:rPr>
                <a:t>The Oppenheimer Center</a:t>
              </a:r>
            </a:p>
          </p:txBody>
        </p:sp>
        <p:pic>
          <p:nvPicPr>
            <p:cNvPr id="17415" name="Picture 6" descr="Untitled-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6" y="4123"/>
              <a:ext cx="17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3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4080C0"/>
              </a:gs>
              <a:gs pos="50000">
                <a:srgbClr val="FFFFFF"/>
              </a:gs>
              <a:gs pos="100000">
                <a:srgbClr val="4080C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6pPr>
      <a:lvl7pPr marL="914400"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7pPr>
      <a:lvl8pPr marL="1371600"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8pPr>
      <a:lvl9pPr marL="1828800"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6"/>
        </a:buBlip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800">
          <a:solidFill>
            <a:schemeClr val="bg1"/>
          </a:solidFill>
          <a:latin typeface="+mn-lt"/>
          <a:ea typeface="+mn-ea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5pPr>
      <a:lvl6pPr marL="24050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6pPr>
      <a:lvl7pPr marL="28622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7pPr>
      <a:lvl8pPr marL="33194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8pPr>
      <a:lvl9pPr marL="37766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45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593" y="3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7173" name="Line 17"/>
          <p:cNvSpPr>
            <a:spLocks noChangeShapeType="1"/>
          </p:cNvSpPr>
          <p:nvPr/>
        </p:nvSpPr>
        <p:spPr bwMode="auto">
          <a:xfrm>
            <a:off x="457200" y="632392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4978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7175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0" y="6361342"/>
            <a:ext cx="466725" cy="45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8" y="6383454"/>
            <a:ext cx="484187" cy="40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452"/>
            <a:ext cx="795338" cy="4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6"/>
            <a:ext cx="8382000" cy="251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27477" y="6533801"/>
            <a:ext cx="5489046" cy="276999"/>
            <a:chOff x="2410349" y="6533798"/>
            <a:chExt cx="5489046" cy="276999"/>
          </a:xfrm>
        </p:grpSpPr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2410349" y="6533798"/>
              <a:ext cx="548904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en-US" sz="1200" b="1" dirty="0">
                  <a:solidFill>
                    <a:srgbClr val="376FA7"/>
                  </a:solidFill>
                  <a:cs typeface="Arial" charset="0"/>
                </a:rPr>
                <a:t>G Oppenheimer Center for Neurobiology of Stress and Resilience</a:t>
              </a:r>
            </a:p>
          </p:txBody>
        </p:sp>
        <p:pic>
          <p:nvPicPr>
            <p:cNvPr id="12" name="Picture 23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15558" y="6535137"/>
              <a:ext cx="328506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0" r:id="rId12"/>
  </p:sldLayoutIdLst>
  <p:transition>
    <p:fade/>
  </p:transition>
  <p:txStyles>
    <p:titleStyle>
      <a:lvl1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5"/>
        </a:buBlip>
        <a:defRPr sz="30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6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126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15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1271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77" y="6361114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5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6"/>
            <a:ext cx="8382000" cy="251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27477" y="6533801"/>
            <a:ext cx="5489046" cy="276999"/>
            <a:chOff x="2410349" y="6533798"/>
            <a:chExt cx="5489046" cy="276999"/>
          </a:xfrm>
        </p:grpSpPr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2410349" y="6533798"/>
              <a:ext cx="548904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en-US" sz="1200" b="1" dirty="0">
                  <a:solidFill>
                    <a:srgbClr val="376FA7"/>
                  </a:solidFill>
                  <a:cs typeface="Arial" charset="0"/>
                </a:rPr>
                <a:t>G Oppenheimer Center for Neurobiology of Stress and Resilience</a:t>
              </a:r>
            </a:p>
          </p:txBody>
        </p:sp>
        <p:pic>
          <p:nvPicPr>
            <p:cNvPr id="12" name="Picture 23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15558" y="6535137"/>
              <a:ext cx="328506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</p:sldLayoutIdLst>
  <p:transition>
    <p:fade/>
  </p:transition>
  <p:txStyles>
    <p:titleStyle>
      <a:lvl1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5"/>
        </a:buBlip>
        <a:defRPr sz="30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128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  <p:sldLayoutId id="214748413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AD6574F-1970-4BA9-9439-EF1448745364}" type="slidenum">
              <a:rPr lang="en-US"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819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1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30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46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61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866" indent="-34286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2886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040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194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348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50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5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81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736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126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13"/>
            <a:ext cx="7848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1271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75" y="6361113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736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02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13"/>
            <a:ext cx="7848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75" y="6361113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grpSp>
        <p:nvGrpSpPr>
          <p:cNvPr id="1029" name="Group 1"/>
          <p:cNvGrpSpPr>
            <a:grpSpLocks/>
          </p:cNvGrpSpPr>
          <p:nvPr/>
        </p:nvGrpSpPr>
        <p:grpSpPr bwMode="auto">
          <a:xfrm>
            <a:off x="1827213" y="6534150"/>
            <a:ext cx="5489575" cy="276225"/>
            <a:chOff x="2410349" y="6533798"/>
            <a:chExt cx="5489046" cy="276999"/>
          </a:xfrm>
        </p:grpSpPr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2410349" y="6533798"/>
              <a:ext cx="548904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  <a:defRPr/>
              </a:pPr>
              <a:r>
                <a:rPr lang="en-US" altLang="en-US" sz="1200" b="1" dirty="0">
                  <a:solidFill>
                    <a:srgbClr val="376FA7"/>
                  </a:solidFill>
                  <a:cs typeface="Arial" charset="0"/>
                </a:rPr>
                <a:t>G Oppenheimer Center for Neurobiology of Stress and Resilience</a:t>
              </a:r>
            </a:p>
          </p:txBody>
        </p:sp>
        <p:pic>
          <p:nvPicPr>
            <p:cNvPr id="1031" name="Picture 23"/>
            <p:cNvPicPr>
              <a:picLocks noChangeAspect="1" noChangeArrowheads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415558" y="6535137"/>
              <a:ext cx="328506" cy="27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  <p:sldLayoutId id="2147484130" r:id="rId14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MS PGothic" pitchFamily="34" charset="-128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MS PGothic" pitchFamily="34" charset="-128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MS PGothic" pitchFamily="34" charset="-128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MS PGothic" pitchFamily="34" charset="-128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ts val="1200"/>
        </a:spcAft>
        <a:buBlip>
          <a:blip r:embed="rId17"/>
        </a:buBlip>
        <a:defRPr sz="3000">
          <a:solidFill>
            <a:schemeClr val="bg1"/>
          </a:solidFill>
          <a:latin typeface="Arial" charset="0"/>
          <a:ea typeface="MS PGothic" pitchFamily="34" charset="-128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ts val="12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MS PGothic" pitchFamily="34" charset="-128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ts val="12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MS PGothic" pitchFamily="34" charset="-128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ts val="12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MS PGothic" pitchFamily="34" charset="-128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ts val="12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MS PGothic" pitchFamily="34" charset="-128"/>
          <a:cs typeface="ＭＳ Ｐゴシック"/>
        </a:defRPr>
      </a:lvl5pPr>
      <a:lvl6pPr marL="23987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48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31" tIns="45716" rIns="91431" bIns="45716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26"/>
            <a:ext cx="7848600" cy="30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80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43" y="6361114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6" y="6383340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ransition>
    <p:fade/>
  </p:transition>
  <p:txStyles>
    <p:titleStyle>
      <a:lvl1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154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309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463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618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28" indent="-347628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289" indent="-279372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2886" indent="-287309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484" indent="-287309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667" indent="-288896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473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627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2782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69935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7192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7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24580" name="Picture 23" descr="Untitled-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857" y="6545263"/>
            <a:ext cx="2746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1600">
              <a:solidFill>
                <a:srgbClr val="FFFFFF"/>
              </a:solidFill>
              <a:cs typeface="ＭＳ Ｐゴシック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5"/>
        </a:buBlip>
        <a:defRPr sz="30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6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30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3317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1600">
              <a:solidFill>
                <a:srgbClr val="4D4D4D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2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3319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63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28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53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32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3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31" tIns="45716" rIns="91431" bIns="45716"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1600">
              <a:solidFill>
                <a:srgbClr val="4D4D4D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14"/>
            <a:ext cx="7848600" cy="30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2535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63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transition>
    <p:fade/>
  </p:transition>
  <p:txStyles>
    <p:titleStyle>
      <a:lvl1pPr algn="ctr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154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309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463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618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6075" indent="-346075" algn="l" defTabSz="911225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39775" indent="-277813" algn="l" defTabSz="911225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1413" indent="-285750" algn="l" defTabSz="911225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3050" indent="-285750" algn="l" defTabSz="911225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6275" indent="-287338" algn="l" defTabSz="911225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473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627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2782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69935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30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02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2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63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48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31" tIns="45716" rIns="91431" bIns="45716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26"/>
            <a:ext cx="7848600" cy="30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" name="Picture 10" descr="DGSOM_RGB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80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6" descr="cnslogo_twitte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43" y="6361114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7" descr="DD_60logo__small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6" y="6383340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</p:sldLayoutIdLst>
  <p:transition>
    <p:fade/>
  </p:transition>
  <p:txStyles>
    <p:titleStyle>
      <a:lvl1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154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309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463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618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28" indent="-347628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289" indent="-279372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2886" indent="-287309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484" indent="-287309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667" indent="-288896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473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627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2782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69935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PB_hor_BW_xsml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02658" y="6491288"/>
            <a:ext cx="12604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8" descr="bullet_web"/>
          <p:cNvPicPr>
            <a:picLocks noChangeAspect="1" noChangeArrowheads="1"/>
          </p:cNvPicPr>
          <p:nvPr/>
        </p:nvPicPr>
        <p:blipFill>
          <a:blip r:embed="rId14" cstate="print"/>
          <a:srcRect b="97313"/>
          <a:stretch>
            <a:fillRect/>
          </a:stretch>
        </p:blipFill>
        <p:spPr bwMode="auto">
          <a:xfrm>
            <a:off x="3207" y="-6350"/>
            <a:ext cx="91408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1455" y="0"/>
            <a:ext cx="883126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2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474" y="1066801"/>
            <a:ext cx="8843963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1653" name="Rectangle 5"/>
          <p:cNvSpPr>
            <a:spLocks noChangeArrowheads="1"/>
          </p:cNvSpPr>
          <p:nvPr/>
        </p:nvSpPr>
        <p:spPr bwMode="auto">
          <a:xfrm>
            <a:off x="8877300" y="6148395"/>
            <a:ext cx="2667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333333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791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5pPr>
      <a:lvl6pPr marL="457177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6pPr>
      <a:lvl7pPr marL="914354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7pPr>
      <a:lvl8pPr marL="1371532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8pPr>
      <a:lvl9pPr marL="1828709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9pPr>
    </p:titleStyle>
    <p:bodyStyle>
      <a:lvl1pPr marL="228589" indent="-228589" algn="l" rtl="0" eaLnBrk="0" fontAlgn="base" hangingPunct="0">
        <a:spcBef>
          <a:spcPct val="35000"/>
        </a:spcBef>
        <a:spcAft>
          <a:spcPct val="0"/>
        </a:spcAft>
        <a:buChar char="•"/>
        <a:defRPr sz="2000">
          <a:solidFill>
            <a:srgbClr val="333333"/>
          </a:solidFill>
          <a:latin typeface="+mn-lt"/>
          <a:ea typeface="+mn-ea"/>
          <a:cs typeface="+mn-cs"/>
        </a:defRPr>
      </a:lvl1pPr>
      <a:lvl2pPr marL="685766" indent="-228589" algn="l" rtl="0" eaLnBrk="0" fontAlgn="base" hangingPunct="0">
        <a:spcBef>
          <a:spcPct val="35000"/>
        </a:spcBef>
        <a:spcAft>
          <a:spcPct val="0"/>
        </a:spcAft>
        <a:buChar char="–"/>
        <a:defRPr>
          <a:solidFill>
            <a:srgbClr val="333333"/>
          </a:solidFill>
          <a:latin typeface="+mn-lt"/>
        </a:defRPr>
      </a:lvl2pPr>
      <a:lvl3pPr marL="1142943" indent="-228589" algn="l" rtl="0" eaLnBrk="0" fontAlgn="base" hangingPunct="0">
        <a:spcBef>
          <a:spcPct val="35000"/>
        </a:spcBef>
        <a:spcAft>
          <a:spcPct val="0"/>
        </a:spcAft>
        <a:buFont typeface="Arial" pitchFamily="34" charset="0"/>
        <a:buChar char="–"/>
        <a:defRPr sz="1600">
          <a:solidFill>
            <a:srgbClr val="333333"/>
          </a:solidFill>
          <a:latin typeface="+mn-lt"/>
        </a:defRPr>
      </a:lvl3pPr>
      <a:lvl4pPr marL="1600120" indent="-228589" algn="l" rtl="0" eaLnBrk="0" fontAlgn="base" hangingPunct="0">
        <a:spcBef>
          <a:spcPct val="35000"/>
        </a:spcBef>
        <a:spcAft>
          <a:spcPct val="0"/>
        </a:spcAft>
        <a:buChar char="–"/>
        <a:defRPr sz="1400">
          <a:solidFill>
            <a:srgbClr val="333333"/>
          </a:solidFill>
          <a:latin typeface="+mn-lt"/>
        </a:defRPr>
      </a:lvl4pPr>
      <a:lvl5pPr marL="2057297" indent="-228589" algn="l" rtl="0" eaLnBrk="0" fontAlgn="base" hangingPunct="0">
        <a:spcBef>
          <a:spcPct val="35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5pPr>
      <a:lvl6pPr marL="2514474" indent="-228589" algn="l" rtl="0" fontAlgn="base">
        <a:spcBef>
          <a:spcPct val="35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6pPr>
      <a:lvl7pPr marL="2971651" indent="-228589" algn="l" rtl="0" fontAlgn="base">
        <a:spcBef>
          <a:spcPct val="35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7pPr>
      <a:lvl8pPr marL="3428829" indent="-228589" algn="l" rtl="0" fontAlgn="base">
        <a:spcBef>
          <a:spcPct val="35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8pPr>
      <a:lvl9pPr marL="3886006" indent="-228589" algn="l" rtl="0" fontAlgn="base">
        <a:spcBef>
          <a:spcPct val="35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8.pn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2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C0DF9C2E-F90E-409D-9053-F2FCA2A1C3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8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1DEC1FE4-D8F7-6340-8C09-94C2E66D7676}"/>
              </a:ext>
            </a:extLst>
          </p:cNvPr>
          <p:cNvSpPr>
            <a:spLocks/>
          </p:cNvSpPr>
          <p:nvPr/>
        </p:nvSpPr>
        <p:spPr bwMode="auto">
          <a:xfrm>
            <a:off x="1543050" y="1512094"/>
            <a:ext cx="22288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0479" bIns="0" anchor="ctr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1050"/>
              </a:spcBef>
            </a:pPr>
            <a:r>
              <a:rPr lang="en-US" altLang="en-US" sz="1800" b="1" dirty="0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Why Zebras Don’t Get Ulcers…</a:t>
            </a:r>
          </a:p>
          <a:p>
            <a:pPr algn="ctr">
              <a:spcBef>
                <a:spcPts val="863"/>
              </a:spcBef>
            </a:pP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Robert Sapolsky, PhD</a:t>
            </a:r>
          </a:p>
          <a:p>
            <a:pPr algn="ctr">
              <a:lnSpc>
                <a:spcPct val="50000"/>
              </a:lnSpc>
              <a:spcBef>
                <a:spcPts val="788"/>
              </a:spcBef>
            </a:pPr>
            <a:r>
              <a:rPr lang="en-US" altLang="en-US" sz="135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Stanford University</a:t>
            </a:r>
          </a:p>
          <a:p>
            <a:pPr algn="ctr">
              <a:lnSpc>
                <a:spcPct val="50000"/>
              </a:lnSpc>
              <a:spcBef>
                <a:spcPts val="788"/>
              </a:spcBef>
            </a:pPr>
            <a:r>
              <a:rPr lang="en-US" altLang="en-US" sz="135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Stress Physiology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ADF22DCA-42E7-1F45-923E-70A9B1EEA21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971801"/>
            <a:ext cx="1281113" cy="19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35288845-30BB-9D42-A823-2837079D9F6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189185"/>
            <a:ext cx="5307724" cy="654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269933"/>
      </p:ext>
    </p:extLst>
  </p:cSld>
  <p:clrMapOvr>
    <a:masterClrMapping/>
  </p:clrMapOvr>
  <p:transition spd="med">
    <p:cover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7E759571-F3E3-844C-B2FA-17CFA71ACA62}"/>
              </a:ext>
            </a:extLst>
          </p:cNvPr>
          <p:cNvSpPr>
            <a:spLocks/>
          </p:cNvSpPr>
          <p:nvPr/>
        </p:nvSpPr>
        <p:spPr bwMode="auto">
          <a:xfrm>
            <a:off x="1810941" y="1272779"/>
            <a:ext cx="19050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0479" bIns="0" anchor="ctr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1050"/>
              </a:spcBef>
            </a:pPr>
            <a:r>
              <a:rPr lang="en-US" altLang="en-US" sz="1800" b="1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Humans are </a:t>
            </a:r>
            <a:r>
              <a:rPr lang="en-US" altLang="en-US" sz="1800" b="1" i="1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not</a:t>
            </a:r>
            <a:r>
              <a:rPr lang="en-US" altLang="en-US" sz="1800" b="1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Zebras…</a:t>
            </a:r>
          </a:p>
          <a:p>
            <a:pPr algn="ctr">
              <a:spcBef>
                <a:spcPts val="788"/>
              </a:spcBef>
            </a:pPr>
            <a:r>
              <a:rPr lang="en-US" altLang="en-US" sz="135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…and are not meant to harbor </a:t>
            </a:r>
            <a:r>
              <a:rPr lang="en-US" altLang="en-US" sz="1350" i="1">
                <a:solidFill>
                  <a:srgbClr val="25CB9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chronic</a:t>
            </a:r>
            <a:r>
              <a:rPr lang="en-US" altLang="en-US" sz="135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stress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3F073B22-87D8-5D41-A434-D615E0CC5F1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0"/>
            <a:ext cx="5314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A8E566-790E-0743-A872-AEE209311CD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735" y="2822903"/>
            <a:ext cx="1649412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696589"/>
      </p:ext>
    </p:extLst>
  </p:cSld>
  <p:clrMapOvr>
    <a:masterClrMapping/>
  </p:clrMapOvr>
  <p:transition spd="med">
    <p:cover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>
            <a:extLst>
              <a:ext uri="{FF2B5EF4-FFF2-40B4-BE49-F238E27FC236}">
                <a16:creationId xmlns:a16="http://schemas.microsoft.com/office/drawing/2014/main" id="{836E8C51-C9FA-F248-8804-081DDE1A86F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>
            <a:extLst>
              <a:ext uri="{FF2B5EF4-FFF2-40B4-BE49-F238E27FC236}">
                <a16:creationId xmlns:a16="http://schemas.microsoft.com/office/drawing/2014/main" id="{B77C50F6-F68D-3147-BCA9-F832D25305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37322" y="1714500"/>
            <a:ext cx="3446859" cy="1428750"/>
          </a:xfrm>
          <a:ln/>
        </p:spPr>
        <p:txBody>
          <a:bodyPr vert="horz" lIns="68580" tIns="34290" rIns="99060" bIns="34290" rtlCol="0" anchor="ctr">
            <a:normAutofit/>
          </a:bodyPr>
          <a:lstStyle/>
          <a:p>
            <a:r>
              <a:rPr lang="en-US" altLang="en-US" sz="165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Neuronal Atrophy</a:t>
            </a:r>
            <a:br>
              <a:rPr lang="en-US" altLang="en-US" sz="1800">
                <a:latin typeface="Arial" panose="020B0604020202020204" pitchFamily="34" charset="0"/>
                <a:ea typeface="ヒラギノ角ゴ Pro W3" panose="020B0300000000000000" pitchFamily="34" charset="-128"/>
                <a:sym typeface="Arial" panose="020B0604020202020204" pitchFamily="34" charset="0"/>
              </a:rPr>
            </a:br>
            <a:r>
              <a:rPr lang="en-US" altLang="en-US" sz="1725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(dead brain cells)</a:t>
            </a:r>
            <a:endParaRPr lang="en-US" altLang="en-US" sz="1725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169E792A-1052-7940-B3DB-35FF0ACB0364}"/>
              </a:ext>
            </a:extLst>
          </p:cNvPr>
          <p:cNvSpPr>
            <a:spLocks/>
          </p:cNvSpPr>
          <p:nvPr/>
        </p:nvSpPr>
        <p:spPr bwMode="auto">
          <a:xfrm>
            <a:off x="1122129" y="5412001"/>
            <a:ext cx="355289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0479" bIns="0" anchor="ctr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5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Normal Stress / Normal Cortisol</a:t>
            </a:r>
          </a:p>
          <a:p>
            <a:pPr algn="ctr"/>
            <a:r>
              <a:rPr lang="en-US" altLang="en-US" b="1">
                <a:cs typeface="Times New Roman" panose="02020603050405020304" pitchFamily="18" charset="0"/>
              </a:rPr>
              <a:t>Healthy, Large, Many Projections, Optimal Function</a:t>
            </a: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72A3772C-A6AA-1C49-B91A-DC90895E97E5}"/>
              </a:ext>
            </a:extLst>
          </p:cNvPr>
          <p:cNvSpPr>
            <a:spLocks/>
          </p:cNvSpPr>
          <p:nvPr/>
        </p:nvSpPr>
        <p:spPr bwMode="auto">
          <a:xfrm>
            <a:off x="5513180" y="5323241"/>
            <a:ext cx="235269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0479" bIns="0" anchor="ctr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5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High Stress / High Cortisol</a:t>
            </a:r>
          </a:p>
          <a:p>
            <a:pPr algn="ctr"/>
            <a:r>
              <a:rPr lang="en-US" altLang="en-US" b="1">
                <a:cs typeface="Times New Roman" panose="02020603050405020304" pitchFamily="18" charset="0"/>
              </a:rPr>
              <a:t>Small, Thin, Disrupted</a:t>
            </a:r>
          </a:p>
          <a:p>
            <a:pPr algn="ctr"/>
            <a:r>
              <a:rPr lang="en-US" altLang="en-US" b="1">
                <a:cs typeface="Times New Roman" panose="02020603050405020304" pitchFamily="18" charset="0"/>
              </a:rPr>
              <a:t>Structural Damage, Poor Function</a:t>
            </a:r>
          </a:p>
        </p:txBody>
      </p:sp>
    </p:spTree>
    <p:extLst>
      <p:ext uri="{BB962C8B-B14F-4D97-AF65-F5344CB8AC3E}">
        <p14:creationId xmlns:p14="http://schemas.microsoft.com/office/powerpoint/2010/main" val="4215438972"/>
      </p:ext>
    </p:extLst>
  </p:cSld>
  <p:clrMapOvr>
    <a:masterClrMapping/>
  </p:clrMapOvr>
  <p:transition spd="med">
    <p:cover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44B4FFE-13D0-4E4F-9971-48B1C9A3E731}"/>
              </a:ext>
            </a:extLst>
          </p:cNvPr>
          <p:cNvGrpSpPr>
            <a:grpSpLocks/>
          </p:cNvGrpSpPr>
          <p:nvPr/>
        </p:nvGrpSpPr>
        <p:grpSpPr bwMode="auto">
          <a:xfrm>
            <a:off x="4835232" y="857251"/>
            <a:ext cx="3454003" cy="5156597"/>
            <a:chOff x="2401" y="2553"/>
            <a:chExt cx="1349" cy="1334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19D0634C-AB1E-F840-BC3B-E52C469F0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1" y="2553"/>
              <a:ext cx="1349" cy="133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CD3218FA-BD1E-4443-862F-A6154BA51D7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4" y="2576"/>
              <a:ext cx="1320" cy="1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068827E1-474B-494A-8653-E20B6EB0C681}"/>
              </a:ext>
            </a:extLst>
          </p:cNvPr>
          <p:cNvGrpSpPr>
            <a:grpSpLocks/>
          </p:cNvGrpSpPr>
          <p:nvPr/>
        </p:nvGrpSpPr>
        <p:grpSpPr bwMode="auto">
          <a:xfrm>
            <a:off x="1431235" y="857250"/>
            <a:ext cx="3403997" cy="5143500"/>
            <a:chOff x="497" y="2561"/>
            <a:chExt cx="1326" cy="1326"/>
          </a:xfrm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694E2D6D-1BDC-5441-A19D-4FEE55513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" y="2561"/>
              <a:ext cx="1326" cy="132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1451FB14-61F0-374D-9B3C-14C4F6B6B19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" y="2584"/>
              <a:ext cx="1288" cy="129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Rectangle 8">
            <a:extLst>
              <a:ext uri="{FF2B5EF4-FFF2-40B4-BE49-F238E27FC236}">
                <a16:creationId xmlns:a16="http://schemas.microsoft.com/office/drawing/2014/main" id="{CF0A193E-CE3E-B145-A9E2-7F8AAACA2A03}"/>
              </a:ext>
            </a:extLst>
          </p:cNvPr>
          <p:cNvSpPr txBox="1">
            <a:spLocks noChangeArrowheads="1"/>
          </p:cNvSpPr>
          <p:nvPr/>
        </p:nvSpPr>
        <p:spPr>
          <a:xfrm>
            <a:off x="1431235" y="857251"/>
            <a:ext cx="6858000" cy="603647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800" dirty="0">
                <a:solidFill>
                  <a:schemeClr val="bg1"/>
                </a:solidFill>
              </a:rPr>
              <a:t>Abdominal Fat Accumulation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79D99389-6FE4-834F-AA2C-99D56D649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235" y="5680584"/>
            <a:ext cx="3403997" cy="34624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en-US" sz="1650">
                <a:solidFill>
                  <a:srgbClr val="FFFFFF"/>
                </a:solidFill>
                <a:latin typeface="Arial" panose="020B0604020202020204" pitchFamily="34" charset="0"/>
              </a:rPr>
              <a:t>High Stress / High Cortisol</a:t>
            </a:r>
            <a:endParaRPr lang="en-US" altLang="en-US" sz="1650">
              <a:solidFill>
                <a:srgbClr val="01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0032A9C3-F633-734D-8DC1-4E087E342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5232" y="5655581"/>
            <a:ext cx="3454003" cy="34624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en-US" sz="1650">
                <a:solidFill>
                  <a:srgbClr val="FFFFFF"/>
                </a:solidFill>
                <a:latin typeface="Arial" panose="020B0604020202020204" pitchFamily="34" charset="0"/>
              </a:rPr>
              <a:t>Normal Stress / Normal Cortisol</a:t>
            </a:r>
            <a:endParaRPr lang="en-US" altLang="en-US" sz="1650">
              <a:solidFill>
                <a:srgbClr val="01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D3AD893A-C1FE-1D45-AC1A-2689D18F2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235" y="3421834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350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D90ADF75-92ED-D743-85C4-C76917278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5233" y="3421834"/>
            <a:ext cx="184731" cy="3000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350"/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1CCA6F18-227A-294C-92B6-C6DF02AC5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704" y="3396831"/>
            <a:ext cx="184731" cy="3000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296884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C9E15DEC-6362-A845-9F7C-E67EBB5525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1" y="857250"/>
            <a:ext cx="6604397" cy="1028700"/>
          </a:xfrm>
          <a:ln/>
        </p:spPr>
        <p:txBody>
          <a:bodyPr vert="horz" lIns="68580" tIns="34290" rIns="99060" bIns="34290" rtlCol="0" anchor="ctr">
            <a:normAutofit/>
          </a:bodyPr>
          <a:lstStyle/>
          <a:p>
            <a:r>
              <a:rPr lang="en-US" altLang="en-US" sz="2400" b="1">
                <a:latin typeface="Lucida Grande" panose="020B0600040502020204" pitchFamily="34" charset="0"/>
                <a:cs typeface="Lucida Grande" panose="020B0600040502020204" pitchFamily="34" charset="0"/>
                <a:sym typeface="Lucida Grande" panose="020B0600040502020204" pitchFamily="34" charset="0"/>
              </a:rPr>
              <a:t>“Normal” Diurnal Cortisol Rhythm</a:t>
            </a:r>
            <a:endParaRPr lang="en-US" altLang="en-US" sz="2400" b="1">
              <a:latin typeface="Lucida Grande" panose="020B0600040502020204" pitchFamily="34" charset="0"/>
              <a:ea typeface="ヒラギノ角ゴ Pro W6" panose="020B0300000000000000" pitchFamily="34" charset="-128"/>
              <a:sym typeface="Lucida Grande" panose="020B0600040502020204" pitchFamily="34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78344B18-D5FB-E846-BC4E-E871E9F96B2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2" y="1600200"/>
            <a:ext cx="8825948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780181"/>
      </p:ext>
    </p:extLst>
  </p:cSld>
  <p:clrMapOvr>
    <a:masterClrMapping/>
  </p:clrMapOvr>
  <p:transition spd="med">
    <p:cover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AA3E6975-B819-B64B-A105-3A67AB5E4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8187" y="273269"/>
            <a:ext cx="10460129" cy="642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36696"/>
      </p:ext>
    </p:extLst>
  </p:cSld>
  <p:clrMapOvr>
    <a:masterClrMapping/>
  </p:clrMapOvr>
  <p:transition spd="med">
    <p:cover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2BC7C1-FC59-4F41-80A0-C9CBAA93F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139700"/>
            <a:ext cx="6629399" cy="66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17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28C3A8-854B-414E-B1B0-009BCD2ED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8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DB7BB2A1-8092-45E0-9C66-A6B0FE73B5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2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A3766993-E890-4910-84EB-8CD3A0439E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628650" y="3334911"/>
            <a:ext cx="7886700" cy="308429"/>
          </a:xfrm>
          <a:prstGeom prst="rect">
            <a:avLst/>
          </a:prstGeom>
          <a:gradFill>
            <a:gsLst>
              <a:gs pos="0">
                <a:srgbClr val="800000"/>
              </a:gs>
              <a:gs pos="21000">
                <a:srgbClr val="FF6600"/>
              </a:gs>
              <a:gs pos="35000">
                <a:srgbClr val="FFFF00"/>
              </a:gs>
              <a:gs pos="9000">
                <a:srgbClr val="FF0000"/>
              </a:gs>
              <a:gs pos="53000">
                <a:srgbClr val="008000"/>
              </a:gs>
              <a:gs pos="62000">
                <a:srgbClr val="0000FF"/>
              </a:gs>
              <a:gs pos="80000">
                <a:srgbClr val="000090"/>
              </a:gs>
              <a:gs pos="99000">
                <a:srgbClr val="660066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428" y="3701647"/>
            <a:ext cx="288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DISEASE STATUS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8510" y="3701647"/>
            <a:ext cx="288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“TYPICAL”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52204" y="3701647"/>
            <a:ext cx="288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OPTIMIZED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4143" y="4002539"/>
            <a:ext cx="93889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Depression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Anxiety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Diabetes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Obesity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Heart Disease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Autoimmune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69074" y="4002540"/>
            <a:ext cx="89640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Fatigue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Tension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Sad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Brain Fog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Headaches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Acne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Eczema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61519" y="4002539"/>
            <a:ext cx="883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Energetic 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Calmness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Happy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Sharp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Creative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Clear Skin</a:t>
            </a:r>
          </a:p>
        </p:txBody>
      </p:sp>
      <p:sp>
        <p:nvSpPr>
          <p:cNvPr id="3" name="Rectangle 2"/>
          <p:cNvSpPr/>
          <p:nvPr/>
        </p:nvSpPr>
        <p:spPr>
          <a:xfrm>
            <a:off x="1898195" y="4002539"/>
            <a:ext cx="9804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Arthritis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Fibromyalgia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CFS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Dementia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 / ADHD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Alzheimer’s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17855" y="4002539"/>
            <a:ext cx="8912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Congestion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URTI’s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Joint Pain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Muscle Pain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Bloated 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Chubby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67001" y="4002539"/>
            <a:ext cx="732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Rarely Sick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Flexible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Strong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Resilient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4607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421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5787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ORANGE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27363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YELLOW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9100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GREEN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7845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BLUE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42090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INDIGO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2160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VIOLET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8650" y="5091782"/>
            <a:ext cx="7886700" cy="308429"/>
          </a:xfrm>
          <a:prstGeom prst="rect">
            <a:avLst/>
          </a:prstGeom>
          <a:gradFill>
            <a:gsLst>
              <a:gs pos="0">
                <a:srgbClr val="800000"/>
              </a:gs>
              <a:gs pos="21000">
                <a:srgbClr val="FF6600"/>
              </a:gs>
              <a:gs pos="35000">
                <a:srgbClr val="FFFF00"/>
              </a:gs>
              <a:gs pos="9000">
                <a:srgbClr val="FF0000"/>
              </a:gs>
              <a:gs pos="53000">
                <a:srgbClr val="008000"/>
              </a:gs>
              <a:gs pos="62000">
                <a:srgbClr val="0000FF"/>
              </a:gs>
              <a:gs pos="80000">
                <a:srgbClr val="000090"/>
              </a:gs>
              <a:gs pos="99000">
                <a:srgbClr val="660066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81244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67882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54519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41157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27794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14432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01069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87707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74345" y="3305028"/>
            <a:ext cx="479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10</a:t>
            </a: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628650" y="1234678"/>
            <a:ext cx="7886700" cy="994172"/>
          </a:xfrm>
        </p:spPr>
        <p:txBody>
          <a:bodyPr>
            <a:noAutofit/>
          </a:bodyPr>
          <a:lstStyle/>
          <a:p>
            <a:r>
              <a:rPr lang="en-US" sz="2100" dirty="0">
                <a:solidFill>
                  <a:srgbClr val="822E7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THREE THINGS YOU SHOULD KNOW ABOUT</a:t>
            </a:r>
            <a:b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MENTAL WELLNESS</a:t>
            </a:r>
            <a:b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solidFill>
                <a:srgbClr val="822E7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730501" y="2132861"/>
            <a:ext cx="8527799" cy="83399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you feel is not just in your head </a:t>
            </a:r>
            <a:r>
              <a:rPr lang="mr-IN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  <a:cs typeface="Aller Light"/>
              </a:rPr>
              <a:t>–</a:t>
            </a: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it’s also in your gut.</a:t>
            </a:r>
          </a:p>
          <a:p>
            <a:pPr>
              <a:buFont typeface="+mj-lt"/>
              <a:buAutoNum type="arabicPeriod"/>
            </a:pP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Our “second brain” includes the Microbiome and plays a major role in mental wellness.</a:t>
            </a:r>
          </a:p>
          <a:p>
            <a:pPr>
              <a:buFont typeface="+mj-lt"/>
              <a:buAutoNum type="arabicPeriod"/>
            </a:pP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You can now DO something NATURALLY to improve your mental wellness.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28650" y="3105216"/>
            <a:ext cx="78867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 ARE YOU ON THE MENTAL WELLNESS CONTINUUM? </a:t>
            </a:r>
            <a:r>
              <a:rPr lang="en-US" sz="1050" i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(Circle your current number)</a:t>
            </a:r>
          </a:p>
        </p:txBody>
      </p:sp>
      <p:sp>
        <p:nvSpPr>
          <p:cNvPr id="5" name="Oval 4"/>
          <p:cNvSpPr/>
          <p:nvPr/>
        </p:nvSpPr>
        <p:spPr>
          <a:xfrm>
            <a:off x="850098" y="5028156"/>
            <a:ext cx="423581" cy="423581"/>
          </a:xfrm>
          <a:prstGeom prst="ellipse">
            <a:avLst/>
          </a:prstGeom>
          <a:solidFill>
            <a:srgbClr val="800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023078" y="5028156"/>
            <a:ext cx="423581" cy="423581"/>
          </a:xfrm>
          <a:prstGeom prst="ellipse">
            <a:avLst/>
          </a:prstGeom>
          <a:solidFill>
            <a:srgbClr val="FF66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3196059" y="5028156"/>
            <a:ext cx="423581" cy="423581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369039" y="5028156"/>
            <a:ext cx="423581" cy="423581"/>
          </a:xfrm>
          <a:prstGeom prst="ellipse">
            <a:avLst/>
          </a:prstGeom>
          <a:solidFill>
            <a:srgbClr val="008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5542020" y="5028156"/>
            <a:ext cx="423581" cy="423581"/>
          </a:xfrm>
          <a:prstGeom prst="ellipse">
            <a:avLst/>
          </a:prstGeom>
          <a:solidFill>
            <a:srgbClr val="0000FF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6715000" y="5028156"/>
            <a:ext cx="423581" cy="423581"/>
          </a:xfrm>
          <a:prstGeom prst="ellipse">
            <a:avLst/>
          </a:prstGeom>
          <a:solidFill>
            <a:srgbClr val="00009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7887980" y="5028156"/>
            <a:ext cx="423581" cy="423581"/>
          </a:xfrm>
          <a:prstGeom prst="ellipse">
            <a:avLst/>
          </a:prstGeom>
          <a:solidFill>
            <a:srgbClr val="660066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5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9145FFD7-C71D-4D24-8615-7BB0D7AF50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9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4B99DD13-E773-4E5D-8725-714840A358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2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1590430"/>
            <a:ext cx="2283714" cy="30449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36" y="1590430"/>
            <a:ext cx="2283714" cy="30449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38" y="1377772"/>
            <a:ext cx="2516886" cy="3355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2069" y="621797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Obese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Overeating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49593" y="621797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Obese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Overeating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77081" y="495604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Germ-free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68" y="2450643"/>
            <a:ext cx="771905" cy="7719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2069" y="4956062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</a:rPr>
              <a:t>Obesogenic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microbiota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77081" y="621792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Lean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16293" y="4956062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</a:rPr>
              <a:t>Obesogenic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microbiota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5750433" y="2183862"/>
            <a:ext cx="1152206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2305199" y="3257550"/>
            <a:ext cx="1920240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13186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2" y="1518535"/>
            <a:ext cx="2366010" cy="3154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668" y="1518535"/>
            <a:ext cx="2366010" cy="3154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28" y="1518535"/>
            <a:ext cx="2366010" cy="3154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9407" y="624077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Timid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“Introvert”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50233" y="624077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Outgoing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“Extrovert”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174" y="2454303"/>
            <a:ext cx="771905" cy="771905"/>
          </a:xfrm>
          <a:prstGeom prst="rect">
            <a:avLst/>
          </a:prstGeom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589407" y="4958957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99"/>
                </a:solidFill>
                <a:latin typeface="Calibri" panose="020F0502020204030204" pitchFamily="34" charset="0"/>
              </a:rPr>
              <a:t>Normal gut microbes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2133" y="4958945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99"/>
                </a:solidFill>
                <a:latin typeface="Calibri" panose="020F0502020204030204" pitchFamily="34" charset="0"/>
              </a:rPr>
              <a:t>Germ-free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70573" y="624077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ooper Black"/>
                <a:cs typeface="Cooper Black"/>
              </a:rPr>
              <a:t>Timid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ooper Black"/>
                <a:cs typeface="Cooper Black"/>
              </a:rPr>
              <a:t>“Introvert”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91833" y="4958945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99"/>
                </a:solidFill>
                <a:latin typeface="Calibri" panose="020F0502020204030204" pitchFamily="34" charset="0"/>
              </a:rPr>
              <a:t>Transplanted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057549" y="3257550"/>
            <a:ext cx="2181076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5750433" y="2269587"/>
            <a:ext cx="1152206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81316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6-09-09 05.19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87" y="446087"/>
            <a:ext cx="8044167" cy="18707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71728" y="6294580"/>
            <a:ext cx="2135520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libri"/>
              </a:rPr>
              <a:t>Z</a:t>
            </a:r>
            <a:r>
              <a:rPr lang="en-US" i="1" dirty="0" err="1">
                <a:solidFill>
                  <a:prstClr val="black"/>
                </a:solidFill>
                <a:latin typeface="Calibri"/>
              </a:rPr>
              <a:t>heng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 P et al, 2016</a:t>
            </a:r>
          </a:p>
        </p:txBody>
      </p:sp>
      <p:pic>
        <p:nvPicPr>
          <p:cNvPr id="6" name="Picture 5" descr="Screenshot 2016-09-09 05.20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72" y="2491334"/>
            <a:ext cx="8083447" cy="3030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99738" y="446074"/>
            <a:ext cx="2489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871AA"/>
                </a:solidFill>
                <a:latin typeface="Arial"/>
                <a:ea typeface="ＭＳ Ｐゴシック"/>
                <a:cs typeface="ＭＳ Ｐゴシック"/>
              </a:rPr>
              <a:t>Depression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66" y="5288308"/>
            <a:ext cx="1331612" cy="1775483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>
            <a:off x="990600" y="4965701"/>
            <a:ext cx="457200" cy="12103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11976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DA05B-4B83-AF48-B060-5BD75151E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" y="0"/>
            <a:ext cx="9133217" cy="686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20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C706F0-5DF6-2E49-86CC-4E68DB9C6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573"/>
            <a:ext cx="9144000" cy="480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19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C64A3A-81A0-5041-86D5-6EDD41070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028E7A-C248-4C4E-86B3-C148FD70A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845821"/>
            <a:ext cx="7048500" cy="518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70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D38C05-1267-6F42-B8C4-F7655C74D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41450"/>
            <a:ext cx="9217247" cy="400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40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FEEB3-1CF7-5440-86B8-0E0C9C24C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173" y="837879"/>
            <a:ext cx="5136927" cy="516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17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F0F885-F6D9-4D49-B257-98095208F1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" y="857251"/>
            <a:ext cx="9162288" cy="51526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3B51AC-88E5-F34B-ACA7-FBB915142561}"/>
              </a:ext>
            </a:extLst>
          </p:cNvPr>
          <p:cNvSpPr/>
          <p:nvPr/>
        </p:nvSpPr>
        <p:spPr>
          <a:xfrm>
            <a:off x="429768" y="857250"/>
            <a:ext cx="4352544" cy="5143502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DE417B-E0F3-F247-A964-D1E148D1514C}"/>
              </a:ext>
            </a:extLst>
          </p:cNvPr>
          <p:cNvSpPr/>
          <p:nvPr/>
        </p:nvSpPr>
        <p:spPr>
          <a:xfrm>
            <a:off x="475583" y="2115216"/>
            <a:ext cx="43525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</a:rPr>
              <a:t>20+ years of experience developing nutritional products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900" dirty="0">
              <a:solidFill>
                <a:prstClr val="black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</a:rPr>
              <a:t>Fellow of the American College of Nutrition, the American College of Sports Medicine, and the American Institute of Stress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900" dirty="0">
              <a:solidFill>
                <a:prstClr val="black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</a:rPr>
              <a:t>Author of two academic textbooks, an award-winning documentary film, and several best-selling books that have been translated into multiple languages.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900" dirty="0">
              <a:solidFill>
                <a:prstClr val="black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</a:rPr>
              <a:t>Featured guest on The Dr. Oz Show, Ask Dr. Nandi, The TED stage and the White House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900" dirty="0">
              <a:solidFill>
                <a:prstClr val="black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</a:rPr>
              <a:t>Served as a nutrition educator for elite-level athletes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900" dirty="0">
              <a:solidFill>
                <a:prstClr val="black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</a:rPr>
              <a:t>Diplomate of the International Olympic Committee’s (IOC) Sports Nutrition program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black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 err="1">
                <a:solidFill>
                  <a:srgbClr val="FF0000"/>
                </a:solidFill>
              </a:rPr>
              <a:t>ShawnTalbott.com</a:t>
            </a:r>
            <a:r>
              <a:rPr lang="en-US" sz="1350" dirty="0">
                <a:solidFill>
                  <a:srgbClr val="FF0000"/>
                </a:solidFill>
              </a:rPr>
              <a:t> / </a:t>
            </a:r>
            <a:r>
              <a:rPr lang="en-US" sz="1350" dirty="0" err="1">
                <a:solidFill>
                  <a:srgbClr val="FF0000"/>
                </a:solidFill>
              </a:rPr>
              <a:t>Amare.com</a:t>
            </a:r>
            <a:endParaRPr lang="en-US" sz="135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550E30-877B-8C4F-9FCA-5B345DE066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8895" y="5440948"/>
            <a:ext cx="1133475" cy="4286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F8FFAF-D015-464C-9AC0-BB1A3B5178CE}"/>
              </a:ext>
            </a:extLst>
          </p:cNvPr>
          <p:cNvSpPr/>
          <p:nvPr/>
        </p:nvSpPr>
        <p:spPr>
          <a:xfrm>
            <a:off x="693683" y="1698908"/>
            <a:ext cx="362606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PhD, CNS, LDN, FACSM, FAIS, FACN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CF7774-1997-744E-BD74-757213258DAC}"/>
              </a:ext>
            </a:extLst>
          </p:cNvPr>
          <p:cNvSpPr/>
          <p:nvPr/>
        </p:nvSpPr>
        <p:spPr>
          <a:xfrm>
            <a:off x="1182680" y="1421909"/>
            <a:ext cx="280557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Amare’s Chief Science Officer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748DA2-7A21-A94A-9DF2-5FCE96CEBB67}"/>
              </a:ext>
            </a:extLst>
          </p:cNvPr>
          <p:cNvSpPr/>
          <p:nvPr/>
        </p:nvSpPr>
        <p:spPr>
          <a:xfrm>
            <a:off x="1273071" y="1125899"/>
            <a:ext cx="2528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Dr. Shawn Talbott</a:t>
            </a:r>
          </a:p>
        </p:txBody>
      </p:sp>
    </p:spTree>
    <p:extLst>
      <p:ext uri="{BB962C8B-B14F-4D97-AF65-F5344CB8AC3E}">
        <p14:creationId xmlns:p14="http://schemas.microsoft.com/office/powerpoint/2010/main" val="17174689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772B17-3A71-6641-A7FB-C850A4E44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3111500"/>
            <a:ext cx="6756400" cy="3746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418A67-F4A6-5946-A0A7-68F91D135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228" y="6637721"/>
            <a:ext cx="3864895" cy="2202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314286-2897-694C-AFBD-13602833D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790"/>
            <a:ext cx="7672730" cy="300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76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1DE9EF41-1374-4765-99F1-EAA0074ECD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1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AD045E5F-3645-4E19-8C44-ACB693F15B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0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C6FF3-06C3-46FB-9392-85CC46CE8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0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536B1F15-BA79-4C44-8389-1F5615484D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7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5DA11531-DBB0-4823-B765-150B1EFF64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6853B2-8D6E-4E2F-A76E-D772802B2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8F543FC6-F2B2-43D1-A503-AB128E6241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9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08122E-205F-4EA3-9750-876C55396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95" y="1894217"/>
            <a:ext cx="8685009" cy="33189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168B2D-0DAB-2D49-88A0-FA70C6C8FE30}"/>
              </a:ext>
            </a:extLst>
          </p:cNvPr>
          <p:cNvSpPr txBox="1"/>
          <p:nvPr/>
        </p:nvSpPr>
        <p:spPr>
          <a:xfrm>
            <a:off x="518949" y="416889"/>
            <a:ext cx="79017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Effect of Coordinated Probiotic/Prebiotic/</a:t>
            </a:r>
            <a:r>
              <a:rPr lang="en-US" b="1" dirty="0" err="1"/>
              <a:t>Phytobiotic</a:t>
            </a:r>
            <a:r>
              <a:rPr lang="en-US" b="1" dirty="0"/>
              <a:t> Supplementation</a:t>
            </a:r>
          </a:p>
          <a:p>
            <a:r>
              <a:rPr lang="en-US" b="1" dirty="0"/>
              <a:t>on</a:t>
            </a:r>
            <a:r>
              <a:rPr lang="en-US" dirty="0"/>
              <a:t> </a:t>
            </a:r>
            <a:r>
              <a:rPr lang="en-US" b="1" dirty="0"/>
              <a:t>Microbiome Balance and Psychological Mood State in Healthy Stressed Adults</a:t>
            </a:r>
          </a:p>
          <a:p>
            <a:endParaRPr lang="en-US" b="1" dirty="0"/>
          </a:p>
          <a:p>
            <a:r>
              <a:rPr lang="en-US" b="1" dirty="0"/>
              <a:t>Accepted = Functional Foods in Health &amp; Disease Journal (</a:t>
            </a:r>
            <a:r>
              <a:rPr lang="en-US" b="1" dirty="0" err="1"/>
              <a:t>www.FFHDJ.com</a:t>
            </a:r>
            <a:r>
              <a:rPr lang="en-US" b="1" dirty="0"/>
              <a:t>)</a:t>
            </a:r>
          </a:p>
          <a:p>
            <a:endParaRPr lang="en-US" dirty="0"/>
          </a:p>
        </p:txBody>
      </p:sp>
      <p:pic>
        <p:nvPicPr>
          <p:cNvPr id="12" name="Picture 11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62F41985-3690-9A48-92CD-B96027CDA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161" y="5528441"/>
            <a:ext cx="840895" cy="124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892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654F108-283B-8B44-BD37-F0AEEFB234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400546"/>
          <a:ext cx="7886700" cy="4089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8326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EBCCD-B760-4A37-A63A-6D94ECBB6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GRIM REALITY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3C056-6048-4202-B949-6658A37BBD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9606" y="2150411"/>
            <a:ext cx="4038094" cy="30278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37E9E8-FE52-4834-819B-116E5D60B990}"/>
              </a:ext>
            </a:extLst>
          </p:cNvPr>
          <p:cNvSpPr txBox="1"/>
          <p:nvPr/>
        </p:nvSpPr>
        <p:spPr>
          <a:xfrm>
            <a:off x="147145" y="2150410"/>
            <a:ext cx="6139355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Americans spend over $100 billion annually on “feel better” products, from painkillers and anti-depressants to alternative and complementary therapies </a:t>
            </a: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million Americans suffer from chronic pain – this is one of the top reasons for the $100 billion expenditure</a:t>
            </a: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350 million people globally are affected by depression each year – another major reason for the $100 billion expenditure</a:t>
            </a: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90% of adolescents have a depressive disorder before the age of 18</a:t>
            </a:r>
          </a:p>
          <a:p>
            <a:endParaRPr 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8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654F108-283B-8B44-BD37-F0AEEFB234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400546"/>
          <a:ext cx="7886700" cy="4089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38328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654F108-283B-8B44-BD37-F0AEEFB234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400546"/>
          <a:ext cx="7886700" cy="4089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28976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5839534-DEFE-D645-8C89-EB02A04E184A}"/>
              </a:ext>
            </a:extLst>
          </p:cNvPr>
          <p:cNvGraphicFramePr/>
          <p:nvPr/>
        </p:nvGraphicFramePr>
        <p:xfrm>
          <a:off x="1122219" y="857250"/>
          <a:ext cx="7080662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112917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5A9FBFE-9EF4-5846-9367-AE50B4E616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3423582"/>
              </p:ext>
            </p:extLst>
          </p:nvPr>
        </p:nvGraphicFramePr>
        <p:xfrm>
          <a:off x="0" y="857250"/>
          <a:ext cx="914400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138529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628650" y="3334911"/>
            <a:ext cx="7886700" cy="308429"/>
          </a:xfrm>
          <a:prstGeom prst="rect">
            <a:avLst/>
          </a:prstGeom>
          <a:gradFill>
            <a:gsLst>
              <a:gs pos="0">
                <a:srgbClr val="800000"/>
              </a:gs>
              <a:gs pos="21000">
                <a:srgbClr val="FF6600"/>
              </a:gs>
              <a:gs pos="35000">
                <a:srgbClr val="FFFF00"/>
              </a:gs>
              <a:gs pos="9000">
                <a:srgbClr val="FF0000"/>
              </a:gs>
              <a:gs pos="53000">
                <a:srgbClr val="008000"/>
              </a:gs>
              <a:gs pos="62000">
                <a:srgbClr val="0000FF"/>
              </a:gs>
              <a:gs pos="80000">
                <a:srgbClr val="000090"/>
              </a:gs>
              <a:gs pos="99000">
                <a:srgbClr val="660066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428" y="3701647"/>
            <a:ext cx="288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DISEASE STATUS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8510" y="3701647"/>
            <a:ext cx="288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“TYPICAL”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52204" y="3701647"/>
            <a:ext cx="288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OPTIMIZED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4143" y="4002539"/>
            <a:ext cx="93889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Depression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Anxiety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Diabetes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Obesity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Heart Disease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Autoimmune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69074" y="4002540"/>
            <a:ext cx="89640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Fatigue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Tension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Sad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Brain Fog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Headaches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Acne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Eczema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61519" y="4002539"/>
            <a:ext cx="883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Energetic 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Calmness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Happy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Sharp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Creative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Clear Skin</a:t>
            </a:r>
          </a:p>
        </p:txBody>
      </p:sp>
      <p:sp>
        <p:nvSpPr>
          <p:cNvPr id="3" name="Rectangle 2"/>
          <p:cNvSpPr/>
          <p:nvPr/>
        </p:nvSpPr>
        <p:spPr>
          <a:xfrm>
            <a:off x="1898195" y="4002539"/>
            <a:ext cx="9804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Arthritis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Fibromyalgia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CFS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Dementia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 / ADHD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Alzheimer’s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17855" y="4002539"/>
            <a:ext cx="8912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Congestion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URTI’s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Joint Pain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Muscle Pain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Bloated 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Chubby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67001" y="4002539"/>
            <a:ext cx="732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Rarely Sick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Flexible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Strong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Resilient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4607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421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5787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ORANGE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27363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YELLOW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9100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GREEN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7845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BLUE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42090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INDIGO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2160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VIOLET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8650" y="5091782"/>
            <a:ext cx="7886700" cy="308429"/>
          </a:xfrm>
          <a:prstGeom prst="rect">
            <a:avLst/>
          </a:prstGeom>
          <a:gradFill>
            <a:gsLst>
              <a:gs pos="0">
                <a:srgbClr val="800000"/>
              </a:gs>
              <a:gs pos="21000">
                <a:srgbClr val="FF6600"/>
              </a:gs>
              <a:gs pos="35000">
                <a:srgbClr val="FFFF00"/>
              </a:gs>
              <a:gs pos="9000">
                <a:srgbClr val="FF0000"/>
              </a:gs>
              <a:gs pos="53000">
                <a:srgbClr val="008000"/>
              </a:gs>
              <a:gs pos="62000">
                <a:srgbClr val="0000FF"/>
              </a:gs>
              <a:gs pos="80000">
                <a:srgbClr val="000090"/>
              </a:gs>
              <a:gs pos="99000">
                <a:srgbClr val="660066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81244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67882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54519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41157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27794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14432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01069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87707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74345" y="3305028"/>
            <a:ext cx="479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10</a:t>
            </a: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628650" y="1234678"/>
            <a:ext cx="7886700" cy="994172"/>
          </a:xfrm>
        </p:spPr>
        <p:txBody>
          <a:bodyPr>
            <a:noAutofit/>
          </a:bodyPr>
          <a:lstStyle/>
          <a:p>
            <a:r>
              <a:rPr lang="en-US" sz="2100" dirty="0">
                <a:solidFill>
                  <a:srgbClr val="822E7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THREE THINGS YOU SHOULD KNOW ABOUT</a:t>
            </a:r>
            <a:b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MENTAL WELLNESS</a:t>
            </a:r>
            <a:b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solidFill>
                <a:srgbClr val="822E7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730501" y="2132861"/>
            <a:ext cx="8527799" cy="83399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you feel is not just in your head </a:t>
            </a:r>
            <a:r>
              <a:rPr lang="mr-IN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  <a:cs typeface="Aller Light"/>
              </a:rPr>
              <a:t>–</a:t>
            </a: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it’s also in your gut.</a:t>
            </a:r>
          </a:p>
          <a:p>
            <a:pPr>
              <a:buFont typeface="+mj-lt"/>
              <a:buAutoNum type="arabicPeriod"/>
            </a:pP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Our “second brain” includes the Microbiome and plays a major role in mental wellness.</a:t>
            </a:r>
          </a:p>
          <a:p>
            <a:pPr>
              <a:buFont typeface="+mj-lt"/>
              <a:buAutoNum type="arabicPeriod"/>
            </a:pP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You can now DO something NATURALLY to improve your mental wellness.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28650" y="3105216"/>
            <a:ext cx="78867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 ARE YOU ON THE MENTAL WELLNESS CONTINUUM? </a:t>
            </a:r>
            <a:r>
              <a:rPr lang="en-US" sz="1050" i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(Circle your current number)</a:t>
            </a:r>
          </a:p>
        </p:txBody>
      </p:sp>
      <p:sp>
        <p:nvSpPr>
          <p:cNvPr id="5" name="Oval 4"/>
          <p:cNvSpPr/>
          <p:nvPr/>
        </p:nvSpPr>
        <p:spPr>
          <a:xfrm>
            <a:off x="850098" y="5028156"/>
            <a:ext cx="423581" cy="423581"/>
          </a:xfrm>
          <a:prstGeom prst="ellipse">
            <a:avLst/>
          </a:prstGeom>
          <a:solidFill>
            <a:srgbClr val="800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023078" y="5028156"/>
            <a:ext cx="423581" cy="423581"/>
          </a:xfrm>
          <a:prstGeom prst="ellipse">
            <a:avLst/>
          </a:prstGeom>
          <a:solidFill>
            <a:srgbClr val="FF66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3196059" y="5028156"/>
            <a:ext cx="423581" cy="423581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369039" y="5028156"/>
            <a:ext cx="423581" cy="423581"/>
          </a:xfrm>
          <a:prstGeom prst="ellipse">
            <a:avLst/>
          </a:prstGeom>
          <a:solidFill>
            <a:srgbClr val="008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5542020" y="5028156"/>
            <a:ext cx="423581" cy="423581"/>
          </a:xfrm>
          <a:prstGeom prst="ellipse">
            <a:avLst/>
          </a:prstGeom>
          <a:solidFill>
            <a:srgbClr val="0000FF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6715000" y="5028156"/>
            <a:ext cx="423581" cy="423581"/>
          </a:xfrm>
          <a:prstGeom prst="ellipse">
            <a:avLst/>
          </a:prstGeom>
          <a:solidFill>
            <a:srgbClr val="00009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7887980" y="5028156"/>
            <a:ext cx="423581" cy="423581"/>
          </a:xfrm>
          <a:prstGeom prst="ellipse">
            <a:avLst/>
          </a:prstGeom>
          <a:solidFill>
            <a:srgbClr val="660066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14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EBCCD-B760-4A37-A63A-6D94ECBB6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GRIM REALITY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3C056-6048-4202-B949-6658A37BBD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9606" y="2150411"/>
            <a:ext cx="4038094" cy="30278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37E9E8-FE52-4834-819B-116E5D60B990}"/>
              </a:ext>
            </a:extLst>
          </p:cNvPr>
          <p:cNvSpPr txBox="1"/>
          <p:nvPr/>
        </p:nvSpPr>
        <p:spPr>
          <a:xfrm>
            <a:off x="283779" y="2125266"/>
            <a:ext cx="600272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800,000 people die of suicide each year – that’s over 2000 suicides per day</a:t>
            </a: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 million people, some as young as 12 years old, received treatment for illicit drug or alcohol abuse in 2016</a:t>
            </a: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in 5 new mothers in the U.S. report postpartum depression each year</a:t>
            </a: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World Health Organization calls stress “the health epidemic of the 21st century”</a:t>
            </a: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85% of the nation’s 20 million college students reported feeling overwhelmed by stress - and more than 35% reported feeling “depressed” to the point of dysfunction</a:t>
            </a:r>
          </a:p>
        </p:txBody>
      </p:sp>
    </p:spTree>
    <p:extLst>
      <p:ext uri="{BB962C8B-B14F-4D97-AF65-F5344CB8AC3E}">
        <p14:creationId xmlns:p14="http://schemas.microsoft.com/office/powerpoint/2010/main" val="49622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3124201"/>
            <a:ext cx="1238250" cy="60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2314575"/>
            <a:ext cx="12573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307" y="1819276"/>
            <a:ext cx="732235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1209676"/>
            <a:ext cx="1362075" cy="48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981326"/>
            <a:ext cx="920354" cy="35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4219575"/>
            <a:ext cx="1215629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2133600"/>
            <a:ext cx="114419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86" y="3248025"/>
            <a:ext cx="931069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1" y="4786313"/>
            <a:ext cx="1232297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660" y="1590676"/>
            <a:ext cx="1109663" cy="24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70" y="1562101"/>
            <a:ext cx="732235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6" y="4095750"/>
            <a:ext cx="1031081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124" y="3857625"/>
            <a:ext cx="73461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953000"/>
            <a:ext cx="15906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5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6" y="3848101"/>
            <a:ext cx="1212056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6" name="Picture 16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295900"/>
            <a:ext cx="14097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7" name="Picture 17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1282304"/>
            <a:ext cx="8382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8" name="Rectangle 18"/>
          <p:cNvSpPr>
            <a:spLocks/>
          </p:cNvSpPr>
          <p:nvPr/>
        </p:nvSpPr>
        <p:spPr bwMode="auto">
          <a:xfrm>
            <a:off x="1085212" y="2213946"/>
            <a:ext cx="7269619" cy="2146742"/>
          </a:xfrm>
          <a:prstGeom prst="rect">
            <a:avLst/>
          </a:prstGeom>
          <a:noFill/>
          <a:ln>
            <a:noFill/>
          </a:ln>
          <a:effectLst>
            <a:outerShdw blurRad="127000" dist="1143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13950" b="1">
                <a:solidFill>
                  <a:srgbClr val="FF7F00"/>
                </a:solidFill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$100B+</a:t>
            </a:r>
          </a:p>
        </p:txBody>
      </p:sp>
    </p:spTree>
    <p:extLst>
      <p:ext uri="{BB962C8B-B14F-4D97-AF65-F5344CB8AC3E}">
        <p14:creationId xmlns:p14="http://schemas.microsoft.com/office/powerpoint/2010/main" val="53678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3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4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5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5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6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6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9200"/>
                            </p:stCondLst>
                            <p:childTnLst>
                              <p:par>
                                <p:cTn id="7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9700"/>
                            </p:stCondLst>
                            <p:childTnLst>
                              <p:par>
                                <p:cTn id="8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400"/>
                            </p:stCondLst>
                            <p:childTnLst>
                              <p:par>
                                <p:cTn id="8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9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6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6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8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>
            <a:extLst>
              <a:ext uri="{FF2B5EF4-FFF2-40B4-BE49-F238E27FC236}">
                <a16:creationId xmlns:a16="http://schemas.microsoft.com/office/drawing/2014/main" id="{002BEE27-2EF1-B847-B39A-E8FE853903D8}"/>
              </a:ext>
            </a:extLst>
          </p:cNvPr>
          <p:cNvGrpSpPr>
            <a:grpSpLocks/>
          </p:cNvGrpSpPr>
          <p:nvPr/>
        </p:nvGrpSpPr>
        <p:grpSpPr bwMode="auto">
          <a:xfrm>
            <a:off x="1390650" y="1181100"/>
            <a:ext cx="6515100" cy="1009650"/>
            <a:chOff x="0" y="0"/>
            <a:chExt cx="5472" cy="848"/>
          </a:xfrm>
        </p:grpSpPr>
        <p:sp>
          <p:nvSpPr>
            <p:cNvPr id="8194" name="AutoShape 2">
              <a:extLst>
                <a:ext uri="{FF2B5EF4-FFF2-40B4-BE49-F238E27FC236}">
                  <a16:creationId xmlns:a16="http://schemas.microsoft.com/office/drawing/2014/main" id="{754BFA73-6222-284E-88F8-F5ACCEC09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72" cy="848"/>
            </a:xfrm>
            <a:prstGeom prst="rightArrow">
              <a:avLst>
                <a:gd name="adj1" fmla="val 52380"/>
                <a:gd name="adj2" fmla="val 164428"/>
              </a:avLst>
            </a:prstGeom>
            <a:gradFill rotWithShape="0">
              <a:gsLst>
                <a:gs pos="0">
                  <a:srgbClr val="FCF119"/>
                </a:gs>
                <a:gs pos="100000">
                  <a:srgbClr val="4A0909"/>
                </a:gs>
              </a:gsLst>
              <a:lin ang="0" scaled="1"/>
            </a:gradFill>
            <a:ln w="9525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8195" name="Rectangle 3">
              <a:extLst>
                <a:ext uri="{FF2B5EF4-FFF2-40B4-BE49-F238E27FC236}">
                  <a16:creationId xmlns:a16="http://schemas.microsoft.com/office/drawing/2014/main" id="{FB2D45BF-B939-5545-A66F-3A3C9EF33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0" y="200"/>
              <a:ext cx="1385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0479" bIns="0">
              <a:spAutoFit/>
            </a:bodyPr>
            <a:lstStyle>
              <a:lvl1pPr marL="39688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3300" b="1">
                  <a:solidFill>
                    <a:srgbClr val="FCFE1A"/>
                  </a:solidFill>
                  <a:cs typeface="Times New Roman" panose="02020603050405020304" pitchFamily="18" charset="0"/>
                </a:rPr>
                <a:t>STRESS</a:t>
              </a:r>
            </a:p>
          </p:txBody>
        </p:sp>
      </p:grpSp>
      <p:sp>
        <p:nvSpPr>
          <p:cNvPr id="8196" name="Rectangle 4">
            <a:extLst>
              <a:ext uri="{FF2B5EF4-FFF2-40B4-BE49-F238E27FC236}">
                <a16:creationId xmlns:a16="http://schemas.microsoft.com/office/drawing/2014/main" id="{C14735CE-E418-FF4F-902D-60E61803C25D}"/>
              </a:ext>
            </a:extLst>
          </p:cNvPr>
          <p:cNvSpPr>
            <a:spLocks/>
          </p:cNvSpPr>
          <p:nvPr/>
        </p:nvSpPr>
        <p:spPr bwMode="auto">
          <a:xfrm>
            <a:off x="1390650" y="2743200"/>
            <a:ext cx="2804934" cy="1200329"/>
          </a:xfrm>
          <a:prstGeom prst="rect">
            <a:avLst/>
          </a:prstGeom>
          <a:solidFill>
            <a:srgbClr val="000000"/>
          </a:solidFill>
          <a:ln w="25400">
            <a:solidFill>
              <a:srgbClr val="FCFE1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0" tIns="0" rIns="3047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100" b="1">
                <a:solidFill>
                  <a:srgbClr val="FCFE1A"/>
                </a:solidFill>
                <a:cs typeface="Times New Roman" panose="02020603050405020304" pitchFamily="18" charset="0"/>
              </a:rPr>
              <a:t>        ACUTE STRESS</a:t>
            </a:r>
          </a:p>
          <a:p>
            <a:pPr>
              <a:buClr>
                <a:srgbClr val="FCFE1A"/>
              </a:buClr>
              <a:buSzPct val="150000"/>
              <a:buFont typeface="Times New Roman" panose="02020603050405020304" pitchFamily="18" charset="0"/>
              <a:buChar char="•"/>
            </a:pPr>
            <a:r>
              <a:rPr lang="en-US" altLang="en-US" sz="2100" b="1">
                <a:solidFill>
                  <a:srgbClr val="FCFE1A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1800" b="1">
                <a:solidFill>
                  <a:srgbClr val="FCFE1A"/>
                </a:solidFill>
                <a:cs typeface="Times New Roman" panose="02020603050405020304" pitchFamily="18" charset="0"/>
              </a:rPr>
              <a:t>brief</a:t>
            </a:r>
          </a:p>
          <a:p>
            <a:pPr>
              <a:buClr>
                <a:srgbClr val="FCFE1A"/>
              </a:buClr>
              <a:buSzPct val="150000"/>
              <a:buFont typeface="Times New Roman" panose="02020603050405020304" pitchFamily="18" charset="0"/>
              <a:buChar char="•"/>
            </a:pPr>
            <a:r>
              <a:rPr lang="en-US" altLang="en-US" sz="1800" b="1">
                <a:solidFill>
                  <a:srgbClr val="FCFE1A"/>
                </a:solidFill>
                <a:cs typeface="Times New Roman" panose="02020603050405020304" pitchFamily="18" charset="0"/>
              </a:rPr>
              <a:t>  normal circadian rhythm</a:t>
            </a:r>
          </a:p>
          <a:p>
            <a:pPr>
              <a:buClr>
                <a:srgbClr val="FCFE1A"/>
              </a:buClr>
              <a:buSzPct val="150000"/>
              <a:buFont typeface="Times New Roman" panose="02020603050405020304" pitchFamily="18" charset="0"/>
              <a:buChar char="•"/>
            </a:pPr>
            <a:r>
              <a:rPr lang="en-US" altLang="en-US" sz="1800" b="1">
                <a:solidFill>
                  <a:srgbClr val="FCFE1A"/>
                </a:solidFill>
                <a:cs typeface="Times New Roman" panose="02020603050405020304" pitchFamily="18" charset="0"/>
              </a:rPr>
              <a:t>  adaptive</a:t>
            </a:r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747362D4-D407-4244-83A0-E0B8AFA2BAEC}"/>
              </a:ext>
            </a:extLst>
          </p:cNvPr>
          <p:cNvSpPr>
            <a:spLocks/>
          </p:cNvSpPr>
          <p:nvPr/>
        </p:nvSpPr>
        <p:spPr bwMode="auto">
          <a:xfrm>
            <a:off x="4546997" y="2743200"/>
            <a:ext cx="3343275" cy="1209675"/>
          </a:xfrm>
          <a:prstGeom prst="rect">
            <a:avLst/>
          </a:prstGeom>
          <a:solidFill>
            <a:srgbClr val="000000"/>
          </a:solidFill>
          <a:ln w="25400">
            <a:solidFill>
              <a:srgbClr val="F8671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3047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100" b="1">
                <a:solidFill>
                  <a:srgbClr val="F86711"/>
                </a:solidFill>
                <a:cs typeface="Times New Roman" panose="02020603050405020304" pitchFamily="18" charset="0"/>
              </a:rPr>
              <a:t>    CHRONIC STRESS</a:t>
            </a:r>
          </a:p>
          <a:p>
            <a:pPr>
              <a:buClr>
                <a:srgbClr val="F86711"/>
              </a:buClr>
              <a:buSzPct val="150000"/>
              <a:buFont typeface="Times New Roman" panose="02020603050405020304" pitchFamily="18" charset="0"/>
              <a:buChar char="•"/>
            </a:pPr>
            <a:r>
              <a:rPr lang="en-US" altLang="en-US" sz="2100" b="1">
                <a:solidFill>
                  <a:srgbClr val="F86711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1800" b="1">
                <a:solidFill>
                  <a:srgbClr val="F86711"/>
                </a:solidFill>
                <a:cs typeface="Times New Roman" panose="02020603050405020304" pitchFamily="18" charset="0"/>
              </a:rPr>
              <a:t>prolonged &amp; repeated</a:t>
            </a:r>
          </a:p>
          <a:p>
            <a:pPr>
              <a:buClr>
                <a:srgbClr val="F86711"/>
              </a:buClr>
              <a:buSzPct val="150000"/>
              <a:buFont typeface="Times New Roman" panose="02020603050405020304" pitchFamily="18" charset="0"/>
              <a:buChar char="•"/>
            </a:pPr>
            <a:r>
              <a:rPr lang="en-US" altLang="en-US" sz="1800" b="1">
                <a:solidFill>
                  <a:srgbClr val="F86711"/>
                </a:solidFill>
                <a:cs typeface="Times New Roman" panose="02020603050405020304" pitchFamily="18" charset="0"/>
              </a:rPr>
              <a:t>  disrupted circadian rhythm</a:t>
            </a:r>
          </a:p>
          <a:p>
            <a:pPr>
              <a:buClr>
                <a:srgbClr val="F86711"/>
              </a:buClr>
              <a:buSzPct val="150000"/>
              <a:buFont typeface="Times New Roman" panose="02020603050405020304" pitchFamily="18" charset="0"/>
              <a:buChar char="•"/>
            </a:pPr>
            <a:r>
              <a:rPr lang="en-US" altLang="en-US" sz="1800" b="1">
                <a:solidFill>
                  <a:srgbClr val="F86711"/>
                </a:solidFill>
                <a:cs typeface="Times New Roman" panose="02020603050405020304" pitchFamily="18" charset="0"/>
              </a:rPr>
              <a:t>  maladaptive</a:t>
            </a:r>
          </a:p>
        </p:txBody>
      </p:sp>
    </p:spTree>
    <p:extLst>
      <p:ext uri="{BB962C8B-B14F-4D97-AF65-F5344CB8AC3E}">
        <p14:creationId xmlns:p14="http://schemas.microsoft.com/office/powerpoint/2010/main" val="3780303080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 autoUpdateAnimBg="0"/>
      <p:bldP spid="8197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1"/>
            <a:ext cx="10310648" cy="790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4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A6AB65-3CB9-6948-9C6A-189E8F27C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144" y="2187049"/>
            <a:ext cx="4183856" cy="30228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25AB14-8230-1547-908F-0DD680774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" y="2357437"/>
            <a:ext cx="4756638" cy="2576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A08A4C-A70E-AF4D-995F-6B7715D0BD45}"/>
              </a:ext>
            </a:extLst>
          </p:cNvPr>
          <p:cNvSpPr txBox="1"/>
          <p:nvPr/>
        </p:nvSpPr>
        <p:spPr>
          <a:xfrm>
            <a:off x="1323975" y="1091637"/>
            <a:ext cx="54038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Yerkes-Dodson Curve of Human Performance</a:t>
            </a:r>
          </a:p>
        </p:txBody>
      </p:sp>
    </p:spTree>
    <p:extLst>
      <p:ext uri="{BB962C8B-B14F-4D97-AF65-F5344CB8AC3E}">
        <p14:creationId xmlns:p14="http://schemas.microsoft.com/office/powerpoint/2010/main" val="23389368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4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0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1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5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CNS_201402">
  <a:themeElements>
    <a:clrScheme name="1_CNS_201402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1_CNS_201402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CNS_201402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6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cnsr_2016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8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cnsr_2016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9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6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_cnsr_2016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NS_DDW_2015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4_Default Design">
  <a:themeElements>
    <a:clrScheme name="14_Default Design 1">
      <a:dk1>
        <a:srgbClr val="333333"/>
      </a:dk1>
      <a:lt1>
        <a:srgbClr val="FFFFFF"/>
      </a:lt1>
      <a:dk2>
        <a:srgbClr val="333333"/>
      </a:dk2>
      <a:lt2>
        <a:srgbClr val="747679"/>
      </a:lt2>
      <a:accent1>
        <a:srgbClr val="9C132E"/>
      </a:accent1>
      <a:accent2>
        <a:srgbClr val="315EA1"/>
      </a:accent2>
      <a:accent3>
        <a:srgbClr val="FFFFFF"/>
      </a:accent3>
      <a:accent4>
        <a:srgbClr val="2A2A2A"/>
      </a:accent4>
      <a:accent5>
        <a:srgbClr val="CBAAAD"/>
      </a:accent5>
      <a:accent6>
        <a:srgbClr val="2B5491"/>
      </a:accent6>
      <a:hlink>
        <a:srgbClr val="8EBAC8"/>
      </a:hlink>
      <a:folHlink>
        <a:srgbClr val="F2AF32"/>
      </a:folHlink>
    </a:clrScheme>
    <a:fontScheme name="1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4_Default Design 1">
        <a:dk1>
          <a:srgbClr val="333333"/>
        </a:dk1>
        <a:lt1>
          <a:srgbClr val="FFFFFF"/>
        </a:lt1>
        <a:dk2>
          <a:srgbClr val="333333"/>
        </a:dk2>
        <a:lt2>
          <a:srgbClr val="747679"/>
        </a:lt2>
        <a:accent1>
          <a:srgbClr val="9C132E"/>
        </a:accent1>
        <a:accent2>
          <a:srgbClr val="315EA1"/>
        </a:accent2>
        <a:accent3>
          <a:srgbClr val="FFFFFF"/>
        </a:accent3>
        <a:accent4>
          <a:srgbClr val="2A2A2A"/>
        </a:accent4>
        <a:accent5>
          <a:srgbClr val="CBAAAD"/>
        </a:accent5>
        <a:accent6>
          <a:srgbClr val="2B5491"/>
        </a:accent6>
        <a:hlink>
          <a:srgbClr val="8EBAC8"/>
        </a:hlink>
        <a:folHlink>
          <a:srgbClr val="F2AF3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6361</TotalTime>
  <Words>836</Words>
  <Application>Microsoft Macintosh PowerPoint</Application>
  <PresentationFormat>On-screen Show (4:3)</PresentationFormat>
  <Paragraphs>306</Paragraphs>
  <Slides>44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22</vt:i4>
      </vt:variant>
      <vt:variant>
        <vt:lpstr>Slide Titles</vt:lpstr>
      </vt:variant>
      <vt:variant>
        <vt:i4>44</vt:i4>
      </vt:variant>
    </vt:vector>
  </HeadingPairs>
  <TitlesOfParts>
    <vt:vector size="72" baseType="lpstr">
      <vt:lpstr>Arial</vt:lpstr>
      <vt:lpstr>Calibri</vt:lpstr>
      <vt:lpstr>Cooper Black</vt:lpstr>
      <vt:lpstr>Lucida Grande</vt:lpstr>
      <vt:lpstr>Times New Roman</vt:lpstr>
      <vt:lpstr>Verdana</vt:lpstr>
      <vt:lpstr>Office Theme</vt:lpstr>
      <vt:lpstr>1_Blank Presentation</vt:lpstr>
      <vt:lpstr>cns_041613</vt:lpstr>
      <vt:lpstr>CNS_DDW_2015</vt:lpstr>
      <vt:lpstr>4_cns_041613</vt:lpstr>
      <vt:lpstr>8_cns_041613</vt:lpstr>
      <vt:lpstr>5_cns_041613</vt:lpstr>
      <vt:lpstr>10_cns_041613</vt:lpstr>
      <vt:lpstr>14_Default Design</vt:lpstr>
      <vt:lpstr>14_cns_041613</vt:lpstr>
      <vt:lpstr>20_cns_041613</vt:lpstr>
      <vt:lpstr>21_cns_041613</vt:lpstr>
      <vt:lpstr>15_cns_041613</vt:lpstr>
      <vt:lpstr>3_CNS_201402</vt:lpstr>
      <vt:lpstr>16_cns_041613</vt:lpstr>
      <vt:lpstr>cnsr_2016</vt:lpstr>
      <vt:lpstr>18_cns_041613</vt:lpstr>
      <vt:lpstr>1_cnsr_2016</vt:lpstr>
      <vt:lpstr>5_Office Theme</vt:lpstr>
      <vt:lpstr>19_cns_041613</vt:lpstr>
      <vt:lpstr>6_cns_041613</vt:lpstr>
      <vt:lpstr>2_cnsr_2016</vt:lpstr>
      <vt:lpstr>PowerPoint Presentation</vt:lpstr>
      <vt:lpstr>THE THREE THINGS YOU SHOULD KNOW ABOUT MENTAL WELLNESS </vt:lpstr>
      <vt:lpstr>PowerPoint Presentation</vt:lpstr>
      <vt:lpstr>GRIM REALITY</vt:lpstr>
      <vt:lpstr>GRIM REALITY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Neuronal Atrophy (dead brain cells)</vt:lpstr>
      <vt:lpstr>PowerPoint Presentation</vt:lpstr>
      <vt:lpstr>“Normal” Diurnal Cortisol Rhythm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THREE THINGS YOU SHOULD KNOW ABOUT MENTAL WELLNESS </vt:lpstr>
    </vt:vector>
  </TitlesOfParts>
  <Company>UCLA CNS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PPts for TEDx talk</dc:title>
  <dc:creator>Emeran Mayer</dc:creator>
  <cp:lastModifiedBy>Shawn Talbott</cp:lastModifiedBy>
  <cp:revision>196</cp:revision>
  <cp:lastPrinted>2015-05-18T23:46:04Z</cp:lastPrinted>
  <dcterms:created xsi:type="dcterms:W3CDTF">2015-04-21T17:26:37Z</dcterms:created>
  <dcterms:modified xsi:type="dcterms:W3CDTF">2019-05-17T16:16:08Z</dcterms:modified>
</cp:coreProperties>
</file>