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 autoCompressPictures="0">
  <p:sldMasterIdLst>
    <p:sldMasterId id="2147483837" r:id="rId1"/>
  </p:sldMasterIdLst>
  <p:notesMasterIdLst>
    <p:notesMasterId r:id="rId43"/>
  </p:notesMasterIdLst>
  <p:handoutMasterIdLst>
    <p:handoutMasterId r:id="rId44"/>
  </p:handoutMasterIdLst>
  <p:sldIdLst>
    <p:sldId id="329" r:id="rId2"/>
    <p:sldId id="344" r:id="rId3"/>
    <p:sldId id="423" r:id="rId4"/>
    <p:sldId id="332" r:id="rId5"/>
    <p:sldId id="333" r:id="rId6"/>
    <p:sldId id="334" r:id="rId7"/>
    <p:sldId id="336" r:id="rId8"/>
    <p:sldId id="335" r:id="rId9"/>
    <p:sldId id="363" r:id="rId10"/>
    <p:sldId id="364" r:id="rId11"/>
    <p:sldId id="365" r:id="rId12"/>
    <p:sldId id="366" r:id="rId13"/>
    <p:sldId id="416" r:id="rId14"/>
    <p:sldId id="367" r:id="rId15"/>
    <p:sldId id="440" r:id="rId16"/>
    <p:sldId id="431" r:id="rId17"/>
    <p:sldId id="432" r:id="rId18"/>
    <p:sldId id="340" r:id="rId19"/>
    <p:sldId id="392" r:id="rId20"/>
    <p:sldId id="437" r:id="rId21"/>
    <p:sldId id="420" r:id="rId22"/>
    <p:sldId id="424" r:id="rId23"/>
    <p:sldId id="347" r:id="rId24"/>
    <p:sldId id="359" r:id="rId25"/>
    <p:sldId id="393" r:id="rId26"/>
    <p:sldId id="394" r:id="rId27"/>
    <p:sldId id="348" r:id="rId28"/>
    <p:sldId id="362" r:id="rId29"/>
    <p:sldId id="396" r:id="rId30"/>
    <p:sldId id="486" r:id="rId31"/>
    <p:sldId id="462" r:id="rId32"/>
    <p:sldId id="464" r:id="rId33"/>
    <p:sldId id="467" r:id="rId34"/>
    <p:sldId id="469" r:id="rId35"/>
    <p:sldId id="350" r:id="rId36"/>
    <p:sldId id="374" r:id="rId37"/>
    <p:sldId id="401" r:id="rId38"/>
    <p:sldId id="402" r:id="rId39"/>
    <p:sldId id="354" r:id="rId40"/>
    <p:sldId id="380" r:id="rId41"/>
    <p:sldId id="429" r:id="rId42"/>
  </p:sldIdLst>
  <p:sldSz cx="12192000" cy="6858000"/>
  <p:notesSz cx="7023100" cy="9309100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alibri Light" panose="020F0302020204030204" pitchFamily="34" charset="0"/>
      <p:regular r:id="rId49"/>
      <p:italic r:id="rId50"/>
    </p:embeddedFont>
    <p:embeddedFont>
      <p:font typeface="Verdana" panose="020B0604030504040204" pitchFamily="34" charset="0"/>
      <p:regular r:id="rId51"/>
      <p:bold r:id="rId52"/>
      <p:italic r:id="rId53"/>
      <p:boldItalic r:id="rId5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2A56"/>
    <a:srgbClr val="68478D"/>
    <a:srgbClr val="AEDAF1"/>
    <a:srgbClr val="245D38"/>
    <a:srgbClr val="47A647"/>
    <a:srgbClr val="003B71"/>
    <a:srgbClr val="3F7F96"/>
    <a:srgbClr val="660066"/>
    <a:srgbClr val="003C71"/>
    <a:srgbClr val="003F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01"/>
    <p:restoredTop sz="94286" autoAdjust="0"/>
  </p:normalViewPr>
  <p:slideViewPr>
    <p:cSldViewPr snapToGrid="0">
      <p:cViewPr varScale="1">
        <p:scale>
          <a:sx n="120" d="100"/>
          <a:sy n="120" d="100"/>
        </p:scale>
        <p:origin x="888" y="192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4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52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18DAEE8-2AD6-451C-990B-DA45371CBF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DCC8A1-5FB4-45EB-BC0A-D6D9B18787F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9DECED13-4167-48AF-AF35-CF723716B53B}" type="datetimeFigureOut">
              <a:rPr lang="en-US" smtClean="0"/>
              <a:t>5/16/19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0ECE9-50DB-403D-BC21-283F0CD16C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21D1CF-0C76-49A4-BF7A-7D3388B9F49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0E383BD-8F5D-47A9-B040-652A2729B9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3174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817B500B-B81B-4D49-9B34-FE39AB034042}" type="datetimeFigureOut">
              <a:rPr lang="en-US" smtClean="0"/>
              <a:t>5/16/19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62EBB34B-1EE1-7046-9BB4-E3528EEDFA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21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321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913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85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3134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8298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9248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2976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0454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2824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3985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53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3220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8094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3199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612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Add callouts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3818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Verdana"/>
                <a:cs typeface="Verdana"/>
              </a:rPr>
              <a:t>Bullet colors are different colors</a:t>
            </a:r>
          </a:p>
          <a:p>
            <a:endParaRPr lang="en-US" dirty="0">
              <a:ea typeface="Verdana"/>
              <a:cs typeface="Verdana"/>
            </a:endParaRPr>
          </a:p>
          <a:p>
            <a:endParaRPr lang="en-US" dirty="0">
              <a:ea typeface="Verdana"/>
              <a:cs typeface="Verdan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2654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4250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r>
              <a:rPr lang="en-US" sz="1100" b="1" dirty="0">
                <a:solidFill>
                  <a:srgbClr val="FF0000"/>
                </a:solidFill>
              </a:rPr>
              <a:t>Amazonian Hunters </a:t>
            </a:r>
            <a:r>
              <a:rPr lang="en-US" sz="1100" dirty="0">
                <a:solidFill>
                  <a:srgbClr val="FF0000"/>
                </a:solidFill>
              </a:rPr>
              <a:t>call guayusa the “Night Watchman” because it sharpens their awareness and gives them energy when heading into the jungle at night to hunt. Guayusa's effect is usually experienced as a bright and focused energy thanks to healthy synergistic compounds that help balance the naturally occurring caffeine. </a:t>
            </a:r>
          </a:p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4634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115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r>
              <a:rPr lang="en-US" dirty="0"/>
              <a:t>Talbott and Talbott: Effect of Monocot Grass Extract (MGE) on mood state and sleep patterns in moderately stress subjects. Journal of the International Society of Sports Nutrition 2013 10(Suppl 1):P26.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985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759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751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322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1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772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4665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78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93C3-172E-BD47-8059-FD9EFE4A5A0A}" type="datetimeFigureOut">
              <a:rPr lang="en-US" smtClean="0"/>
              <a:t>5/16/19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8CE78-8DE1-7A43-A7E0-D6A106AC096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7995E0-F0C5-2745-ADDC-DA96E3D178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F2A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Shape 10">
            <a:extLst>
              <a:ext uri="{FF2B5EF4-FFF2-40B4-BE49-F238E27FC236}">
                <a16:creationId xmlns:a16="http://schemas.microsoft.com/office/drawing/2014/main" id="{CBCA1BF2-1DD4-404E-83B8-2A32594DF81B}"/>
              </a:ext>
            </a:extLst>
          </p:cNvPr>
          <p:cNvSpPr/>
          <p:nvPr userDrawn="1"/>
        </p:nvSpPr>
        <p:spPr>
          <a:xfrm>
            <a:off x="1149186" y="2318063"/>
            <a:ext cx="54300" cy="1191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482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93C3-172E-BD47-8059-FD9EFE4A5A0A}" type="datetimeFigureOut">
              <a:rPr lang="en-US" smtClean="0"/>
              <a:t>5/16/19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8CE78-8DE1-7A43-A7E0-D6A106AC09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059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93C3-172E-BD47-8059-FD9EFE4A5A0A}" type="datetimeFigureOut">
              <a:rPr lang="en-US" smtClean="0"/>
              <a:t>5/16/19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8CE78-8DE1-7A43-A7E0-D6A106AC09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817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9D0AEF-AC61-44BE-B018-77FD962BCD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452" t="23560" r="10373" b="37300"/>
          <a:stretch/>
        </p:blipFill>
        <p:spPr>
          <a:xfrm>
            <a:off x="4094396" y="6357725"/>
            <a:ext cx="1121115" cy="354831"/>
          </a:xfrm>
          <a:prstGeom prst="rect">
            <a:avLst/>
          </a:prstGeom>
        </p:spPr>
      </p:pic>
      <p:pic>
        <p:nvPicPr>
          <p:cNvPr id="6" name="Picture 5" descr="footer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006"/>
          <a:stretch/>
        </p:blipFill>
        <p:spPr>
          <a:xfrm>
            <a:off x="5215511" y="6357726"/>
            <a:ext cx="2882094" cy="31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53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83259" y="365125"/>
            <a:ext cx="0" cy="1325563"/>
          </a:xfrm>
          <a:prstGeom prst="line">
            <a:avLst/>
          </a:prstGeom>
          <a:ln w="38100" cmpd="sng">
            <a:solidFill>
              <a:srgbClr val="402B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838200" y="2003425"/>
            <a:ext cx="10515600" cy="2765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B3C03B-62D6-4521-83C7-86876ADD77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452" t="23560" r="10373" b="37300"/>
          <a:stretch/>
        </p:blipFill>
        <p:spPr>
          <a:xfrm>
            <a:off x="4094396" y="6357725"/>
            <a:ext cx="1121115" cy="354831"/>
          </a:xfrm>
          <a:prstGeom prst="rect">
            <a:avLst/>
          </a:prstGeom>
        </p:spPr>
      </p:pic>
      <p:pic>
        <p:nvPicPr>
          <p:cNvPr id="15" name="Picture 14" descr="footer.png">
            <a:extLst>
              <a:ext uri="{FF2B5EF4-FFF2-40B4-BE49-F238E27FC236}">
                <a16:creationId xmlns:a16="http://schemas.microsoft.com/office/drawing/2014/main" id="{A71C7B26-170B-4959-9EEE-188633C02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006"/>
          <a:stretch/>
        </p:blipFill>
        <p:spPr>
          <a:xfrm>
            <a:off x="5215511" y="6357726"/>
            <a:ext cx="2882094" cy="31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91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40F8C5-F2B1-4BF1-8003-BC5DE45F7A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453" t="16065" b="29515"/>
          <a:stretch/>
        </p:blipFill>
        <p:spPr>
          <a:xfrm>
            <a:off x="191193" y="2802202"/>
            <a:ext cx="3275214" cy="12352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5829" y="2524027"/>
            <a:ext cx="6276170" cy="1809946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3354567" y="2853765"/>
            <a:ext cx="0" cy="1150471"/>
          </a:xfrm>
          <a:prstGeom prst="line">
            <a:avLst/>
          </a:prstGeom>
          <a:ln w="3810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4095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259340-BE0C-4607-885F-8407C3EFE8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225" t="20420" r="6788" b="33301"/>
          <a:stretch/>
        </p:blipFill>
        <p:spPr>
          <a:xfrm>
            <a:off x="685114" y="334755"/>
            <a:ext cx="269557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8244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259340-BE0C-4607-885F-8407C3EFE8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225" t="20420" r="6788" b="33301"/>
          <a:stretch/>
        </p:blipFill>
        <p:spPr>
          <a:xfrm>
            <a:off x="685114" y="334755"/>
            <a:ext cx="269557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9317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073F18-2EC0-47AF-BEE2-A35130E2CE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225" t="20420" r="6788" b="33301"/>
          <a:stretch/>
        </p:blipFill>
        <p:spPr>
          <a:xfrm>
            <a:off x="685114" y="334755"/>
            <a:ext cx="269557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381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rgbClr val="3F2A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9429F-7550-4A72-87D0-61B9776C6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7D507-582A-4134-9542-6E6024CB4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93C3-172E-BD47-8059-FD9EFE4A5A0A}" type="datetimeFigureOut">
              <a:rPr lang="en-US" smtClean="0"/>
              <a:t>5/16/19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112BEA-8DD8-43FC-9D5E-8A6ED51D4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F90D62-A743-4C44-8B4B-E6DC90A46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8CE78-8DE1-7A43-A7E0-D6A106AC096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9BFE08-AF80-46A8-9067-577088C0A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228" t="23282" r="11367" b="34880"/>
          <a:stretch/>
        </p:blipFill>
        <p:spPr>
          <a:xfrm>
            <a:off x="8830249" y="6384123"/>
            <a:ext cx="1157645" cy="3904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6975C8-A98D-4C93-9822-BC4C3B6ECBDA}"/>
              </a:ext>
            </a:extLst>
          </p:cNvPr>
          <p:cNvSpPr txBox="1"/>
          <p:nvPr userDrawn="1"/>
        </p:nvSpPr>
        <p:spPr>
          <a:xfrm>
            <a:off x="9970815" y="6475381"/>
            <a:ext cx="2215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85000"/>
                  </a:schemeClr>
                </a:solidFill>
              </a:rPr>
              <a:t>THE MENTAL WELLNESS COMPANY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B47ABE2-DDF7-4972-8893-DE8FDBCC87C6}"/>
              </a:ext>
            </a:extLst>
          </p:cNvPr>
          <p:cNvCxnSpPr/>
          <p:nvPr userDrawn="1"/>
        </p:nvCxnSpPr>
        <p:spPr>
          <a:xfrm>
            <a:off x="10014892" y="6488042"/>
            <a:ext cx="0" cy="26161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760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772000" y="2560600"/>
            <a:ext cx="72400" cy="158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897925" y="3634656"/>
            <a:ext cx="9144000" cy="103028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ller Light" charset="0"/>
                <a:ea typeface="Aller Light" charset="0"/>
                <a:cs typeface="Aller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</a:t>
            </a:r>
            <a:r>
              <a:rPr lang="en-US" err="1"/>
              <a:t>styl</a:t>
            </a:r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963333" y="6222936"/>
            <a:ext cx="6265333" cy="4448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bg2">
                    <a:lumMod val="25000"/>
                  </a:schemeClr>
                </a:solidFill>
                <a:latin typeface="Aller Light" charset="0"/>
                <a:ea typeface="Aller Light" charset="0"/>
                <a:cs typeface="Aller Light" charset="0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A</a:t>
            </a:r>
            <a:r>
              <a:rPr lang="en-US" sz="2800" baseline="0" dirty="0">
                <a:solidFill>
                  <a:schemeClr val="bg1"/>
                </a:solidFill>
              </a:rPr>
              <a:t> MENTAL WELLNESS COMPANY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372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93C3-172E-BD47-8059-FD9EFE4A5A0A}" type="datetimeFigureOut">
              <a:rPr lang="en-US" smtClean="0"/>
              <a:t>5/16/19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8CE78-8DE1-7A43-A7E0-D6A106AC09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8208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31"/>
          <p:cNvSpPr/>
          <p:nvPr userDrawn="1"/>
        </p:nvSpPr>
        <p:spPr>
          <a:xfrm rot="5400000" flipH="1">
            <a:off x="6060950" y="744834"/>
            <a:ext cx="73152" cy="121889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 dirty="0"/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790949"/>
          </a:xfrm>
        </p:spPr>
        <p:txBody>
          <a:bodyPr>
            <a:normAutofit/>
          </a:bodyPr>
          <a:lstStyle>
            <a:lvl1pPr>
              <a:defRPr sz="1013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Shape 30"/>
          <p:cNvSpPr/>
          <p:nvPr userDrawn="1"/>
        </p:nvSpPr>
        <p:spPr>
          <a:xfrm>
            <a:off x="708699" y="4151200"/>
            <a:ext cx="36576" cy="90079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 dirty="0"/>
          </a:p>
        </p:txBody>
      </p:sp>
      <p:sp>
        <p:nvSpPr>
          <p:cNvPr id="5" name="Shape 22"/>
          <p:cNvSpPr txBox="1">
            <a:spLocks noGrp="1"/>
          </p:cNvSpPr>
          <p:nvPr>
            <p:ph type="title"/>
          </p:nvPr>
        </p:nvSpPr>
        <p:spPr>
          <a:xfrm>
            <a:off x="934316" y="4286462"/>
            <a:ext cx="10323368" cy="900799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defRPr sz="3600">
                <a:solidFill>
                  <a:schemeClr val="bg2">
                    <a:lumMod val="50000"/>
                  </a:schemeClr>
                </a:solidFill>
                <a:latin typeface="Aller Light" charset="0"/>
                <a:ea typeface="Aller Light" charset="0"/>
                <a:cs typeface="Aller Light" charset="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28"/>
          <p:cNvSpPr txBox="1">
            <a:spLocks noGrp="1"/>
          </p:cNvSpPr>
          <p:nvPr>
            <p:ph type="body" idx="1"/>
          </p:nvPr>
        </p:nvSpPr>
        <p:spPr>
          <a:xfrm>
            <a:off x="934316" y="5051999"/>
            <a:ext cx="10323368" cy="112046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lvl="0" indent="0" algn="l">
              <a:spcBef>
                <a:spcPts val="0"/>
              </a:spcBef>
              <a:buFont typeface="Wingdings" charset="2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lvl="1">
              <a:spcBef>
                <a:spcPts val="0"/>
              </a:spcBef>
              <a:buChar char="○"/>
              <a:defRPr/>
            </a:lvl2pPr>
            <a:lvl3pPr lvl="2">
              <a:spcBef>
                <a:spcPts val="0"/>
              </a:spcBef>
              <a:buChar char="■"/>
              <a:defRPr/>
            </a:lvl3pPr>
            <a:lvl4pPr lvl="3">
              <a:spcBef>
                <a:spcPts val="0"/>
              </a:spcBef>
              <a:buChar char="●"/>
              <a:defRPr/>
            </a:lvl4pPr>
            <a:lvl5pPr lvl="4">
              <a:spcBef>
                <a:spcPts val="0"/>
              </a:spcBef>
              <a:buChar char="○"/>
              <a:defRPr/>
            </a:lvl5pPr>
            <a:lvl6pPr lvl="5">
              <a:spcBef>
                <a:spcPts val="0"/>
              </a:spcBef>
              <a:buChar char="■"/>
              <a:defRPr/>
            </a:lvl6pPr>
            <a:lvl7pPr lvl="6">
              <a:spcBef>
                <a:spcPts val="0"/>
              </a:spcBef>
              <a:buChar char="●"/>
              <a:defRPr/>
            </a:lvl7pPr>
            <a:lvl8pPr lvl="7">
              <a:spcBef>
                <a:spcPts val="0"/>
              </a:spcBef>
              <a:buChar char="○"/>
              <a:defRPr/>
            </a:lvl8pPr>
            <a:lvl9pPr lvl="8">
              <a:spcBef>
                <a:spcPts val="0"/>
              </a:spcBef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1072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772000" y="2560600"/>
            <a:ext cx="72400" cy="158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97925" y="3634656"/>
            <a:ext cx="9200658" cy="112395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ller Light" charset="0"/>
                <a:ea typeface="Aller Light" charset="0"/>
                <a:cs typeface="Aller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2963333" y="6222936"/>
            <a:ext cx="6265333" cy="4448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bg2">
                    <a:lumMod val="25000"/>
                  </a:schemeClr>
                </a:solidFill>
                <a:latin typeface="Aller Light" charset="0"/>
                <a:ea typeface="Aller Light" charset="0"/>
                <a:cs typeface="Aller Light" charset="0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A</a:t>
            </a:r>
            <a:r>
              <a:rPr lang="en-US" sz="2800" baseline="0" dirty="0">
                <a:solidFill>
                  <a:schemeClr val="bg1"/>
                </a:solidFill>
              </a:rPr>
              <a:t> MENTAL WELLNESS COMPANY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9907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772000" y="2560600"/>
            <a:ext cx="72400" cy="158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97925" y="3634656"/>
            <a:ext cx="9200658" cy="112395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ller Light" charset="0"/>
                <a:ea typeface="Aller Light" charset="0"/>
                <a:cs typeface="Aller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2963333" y="6222936"/>
            <a:ext cx="6265333" cy="4448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bg2">
                    <a:lumMod val="25000"/>
                  </a:schemeClr>
                </a:solidFill>
                <a:latin typeface="Aller Light" charset="0"/>
                <a:ea typeface="Aller Light" charset="0"/>
                <a:cs typeface="Aller Light" charset="0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A</a:t>
            </a:r>
            <a:r>
              <a:rPr lang="en-US" sz="2800" baseline="0" dirty="0">
                <a:solidFill>
                  <a:schemeClr val="bg1"/>
                </a:solidFill>
              </a:rPr>
              <a:t> MENTAL WELLNESS COMPANY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4368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1125899" y="727460"/>
            <a:ext cx="10550284" cy="114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ller Light" charset="0"/>
                <a:ea typeface="Aller Light" charset="0"/>
                <a:cs typeface="Aller Light" charset="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1125899" y="2112935"/>
            <a:ext cx="10550284" cy="4059524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457189" lvl="0" indent="-457189">
              <a:spcBef>
                <a:spcPts val="0"/>
              </a:spcBef>
              <a:buFont typeface="Wingdings" charset="2"/>
              <a:buChar char="v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lvl="1">
              <a:spcBef>
                <a:spcPts val="0"/>
              </a:spcBef>
              <a:buChar char="○"/>
              <a:defRPr/>
            </a:lvl2pPr>
            <a:lvl3pPr lvl="2">
              <a:spcBef>
                <a:spcPts val="0"/>
              </a:spcBef>
              <a:buChar char="■"/>
              <a:defRPr/>
            </a:lvl3pPr>
            <a:lvl4pPr lvl="3">
              <a:spcBef>
                <a:spcPts val="0"/>
              </a:spcBef>
              <a:buChar char="●"/>
              <a:defRPr/>
            </a:lvl4pPr>
            <a:lvl5pPr lvl="4">
              <a:spcBef>
                <a:spcPts val="0"/>
              </a:spcBef>
              <a:buChar char="○"/>
              <a:defRPr/>
            </a:lvl5pPr>
            <a:lvl6pPr lvl="5">
              <a:spcBef>
                <a:spcPts val="0"/>
              </a:spcBef>
              <a:buChar char="■"/>
              <a:defRPr/>
            </a:lvl6pPr>
            <a:lvl7pPr lvl="6">
              <a:spcBef>
                <a:spcPts val="0"/>
              </a:spcBef>
              <a:buChar char="●"/>
              <a:defRPr/>
            </a:lvl7pPr>
            <a:lvl8pPr lvl="7">
              <a:spcBef>
                <a:spcPts val="0"/>
              </a:spcBef>
              <a:buChar char="○"/>
              <a:defRPr/>
            </a:lvl8pPr>
            <a:lvl9pPr lvl="8">
              <a:spcBef>
                <a:spcPts val="0"/>
              </a:spcBef>
              <a:buChar char="■"/>
              <a:defRPr/>
            </a:lvl9pPr>
          </a:lstStyle>
          <a:p>
            <a:endParaRPr/>
          </a:p>
        </p:txBody>
      </p:sp>
      <p:sp>
        <p:nvSpPr>
          <p:cNvPr id="30" name="Shape 30"/>
          <p:cNvSpPr/>
          <p:nvPr/>
        </p:nvSpPr>
        <p:spPr>
          <a:xfrm>
            <a:off x="1089699" y="684100"/>
            <a:ext cx="72400" cy="9007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 dirty="0"/>
          </a:p>
        </p:txBody>
      </p:sp>
      <p:sp>
        <p:nvSpPr>
          <p:cNvPr id="31" name="Shape 31"/>
          <p:cNvSpPr/>
          <p:nvPr/>
        </p:nvSpPr>
        <p:spPr>
          <a:xfrm rot="5400000" flipH="1">
            <a:off x="6059425" y="725380"/>
            <a:ext cx="73152" cy="1219200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553249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31"/>
          <p:cNvSpPr/>
          <p:nvPr userDrawn="1"/>
        </p:nvSpPr>
        <p:spPr>
          <a:xfrm rot="5400000" flipH="1">
            <a:off x="6070094" y="735690"/>
            <a:ext cx="54864" cy="121889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 dirty="0"/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790949"/>
          </a:xfrm>
        </p:spPr>
        <p:txBody>
          <a:bodyPr>
            <a:normAutofit/>
          </a:bodyPr>
          <a:lstStyle>
            <a:lvl1pPr>
              <a:defRPr sz="1013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Shape 28"/>
          <p:cNvSpPr txBox="1">
            <a:spLocks noGrp="1"/>
          </p:cNvSpPr>
          <p:nvPr>
            <p:ph type="body" idx="1"/>
          </p:nvPr>
        </p:nvSpPr>
        <p:spPr>
          <a:xfrm>
            <a:off x="285750" y="5078990"/>
            <a:ext cx="11544300" cy="112046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lvl="0" indent="0" algn="ctr">
              <a:spcBef>
                <a:spcPts val="0"/>
              </a:spcBef>
              <a:buFont typeface="Wingdings" charset="2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lvl="1">
              <a:spcBef>
                <a:spcPts val="0"/>
              </a:spcBef>
              <a:buChar char="○"/>
              <a:defRPr/>
            </a:lvl2pPr>
            <a:lvl3pPr lvl="2">
              <a:spcBef>
                <a:spcPts val="0"/>
              </a:spcBef>
              <a:buChar char="■"/>
              <a:defRPr/>
            </a:lvl3pPr>
            <a:lvl4pPr lvl="3">
              <a:spcBef>
                <a:spcPts val="0"/>
              </a:spcBef>
              <a:buChar char="●"/>
              <a:defRPr/>
            </a:lvl4pPr>
            <a:lvl5pPr lvl="4">
              <a:spcBef>
                <a:spcPts val="0"/>
              </a:spcBef>
              <a:buChar char="○"/>
              <a:defRPr/>
            </a:lvl5pPr>
            <a:lvl6pPr lvl="5">
              <a:spcBef>
                <a:spcPts val="0"/>
              </a:spcBef>
              <a:buChar char="■"/>
              <a:defRPr/>
            </a:lvl6pPr>
            <a:lvl7pPr lvl="6">
              <a:spcBef>
                <a:spcPts val="0"/>
              </a:spcBef>
              <a:buChar char="●"/>
              <a:defRPr/>
            </a:lvl7pPr>
            <a:lvl8pPr lvl="7">
              <a:spcBef>
                <a:spcPts val="0"/>
              </a:spcBef>
              <a:buChar char="○"/>
              <a:defRPr/>
            </a:lvl8pPr>
            <a:lvl9pPr lvl="8">
              <a:spcBef>
                <a:spcPts val="0"/>
              </a:spcBef>
              <a:buChar char="■"/>
              <a:defRPr/>
            </a:lvl9pPr>
          </a:lstStyle>
          <a:p>
            <a:endParaRPr/>
          </a:p>
        </p:txBody>
      </p:sp>
      <p:sp>
        <p:nvSpPr>
          <p:cNvPr id="5" name="Shape 33"/>
          <p:cNvSpPr txBox="1">
            <a:spLocks noGrp="1"/>
          </p:cNvSpPr>
          <p:nvPr>
            <p:ph type="title"/>
          </p:nvPr>
        </p:nvSpPr>
        <p:spPr>
          <a:xfrm>
            <a:off x="3152264" y="3985647"/>
            <a:ext cx="5811272" cy="70563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>
                <a:latin typeface="Aller Light" charset="0"/>
                <a:ea typeface="Aller Light" charset="0"/>
                <a:cs typeface="Aller Light" charset="0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Rectangle 5"/>
          <p:cNvSpPr/>
          <p:nvPr userDrawn="1"/>
        </p:nvSpPr>
        <p:spPr>
          <a:xfrm>
            <a:off x="4760498" y="4836321"/>
            <a:ext cx="2336800" cy="50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7814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1231408" y="463702"/>
            <a:ext cx="10379424" cy="114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ller Light" charset="0"/>
                <a:ea typeface="Aller Light" charset="0"/>
                <a:cs typeface="Aller Light" charset="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1125900" y="2112934"/>
            <a:ext cx="10379425" cy="3947727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457189" lvl="0" indent="-457189">
              <a:spcBef>
                <a:spcPts val="0"/>
              </a:spcBef>
              <a:buFont typeface="Wingdings" charset="2"/>
              <a:buChar char="v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lvl="1">
              <a:spcBef>
                <a:spcPts val="0"/>
              </a:spcBef>
              <a:buChar char="○"/>
              <a:defRPr/>
            </a:lvl2pPr>
            <a:lvl3pPr lvl="2">
              <a:spcBef>
                <a:spcPts val="0"/>
              </a:spcBef>
              <a:buChar char="■"/>
              <a:defRPr/>
            </a:lvl3pPr>
            <a:lvl4pPr lvl="3">
              <a:spcBef>
                <a:spcPts val="0"/>
              </a:spcBef>
              <a:buChar char="●"/>
              <a:defRPr/>
            </a:lvl4pPr>
            <a:lvl5pPr lvl="4">
              <a:spcBef>
                <a:spcPts val="0"/>
              </a:spcBef>
              <a:buChar char="○"/>
              <a:defRPr/>
            </a:lvl5pPr>
            <a:lvl6pPr lvl="5">
              <a:spcBef>
                <a:spcPts val="0"/>
              </a:spcBef>
              <a:buChar char="■"/>
              <a:defRPr/>
            </a:lvl6pPr>
            <a:lvl7pPr lvl="6">
              <a:spcBef>
                <a:spcPts val="0"/>
              </a:spcBef>
              <a:buChar char="●"/>
              <a:defRPr/>
            </a:lvl7pPr>
            <a:lvl8pPr lvl="7">
              <a:spcBef>
                <a:spcPts val="0"/>
              </a:spcBef>
              <a:buChar char="○"/>
              <a:defRPr/>
            </a:lvl8pPr>
            <a:lvl9pPr lvl="8">
              <a:spcBef>
                <a:spcPts val="0"/>
              </a:spcBef>
              <a:buChar char="■"/>
              <a:defRPr/>
            </a:lvl9pPr>
          </a:lstStyle>
          <a:p>
            <a:endParaRPr/>
          </a:p>
        </p:txBody>
      </p:sp>
      <p:sp>
        <p:nvSpPr>
          <p:cNvPr id="30" name="Shape 30"/>
          <p:cNvSpPr/>
          <p:nvPr/>
        </p:nvSpPr>
        <p:spPr>
          <a:xfrm>
            <a:off x="1046372" y="463702"/>
            <a:ext cx="54864" cy="9007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 dirty="0"/>
          </a:p>
        </p:txBody>
      </p:sp>
      <p:sp>
        <p:nvSpPr>
          <p:cNvPr id="31" name="Shape 31"/>
          <p:cNvSpPr/>
          <p:nvPr/>
        </p:nvSpPr>
        <p:spPr>
          <a:xfrm>
            <a:off x="12136533" y="1"/>
            <a:ext cx="54864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873464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1125900" y="563333"/>
            <a:ext cx="9864569" cy="114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>
                <a:latin typeface="Aller Light" charset="0"/>
                <a:ea typeface="Aller Light" charset="0"/>
                <a:cs typeface="Aller Light" charset="0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1125901" y="2147267"/>
            <a:ext cx="9864569" cy="400174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buChar char="●"/>
              <a:defRPr sz="1867"/>
            </a:lvl1pPr>
            <a:lvl2pPr lvl="1" rtl="0">
              <a:spcBef>
                <a:spcPts val="0"/>
              </a:spcBef>
              <a:buSzPct val="100000"/>
              <a:buChar char="○"/>
              <a:defRPr sz="1867"/>
            </a:lvl2pPr>
            <a:lvl3pPr lvl="2" rtl="0">
              <a:spcBef>
                <a:spcPts val="0"/>
              </a:spcBef>
              <a:buSzPct val="100000"/>
              <a:buChar char="■"/>
              <a:defRPr sz="1867"/>
            </a:lvl3pPr>
            <a:lvl4pPr lvl="3" rtl="0">
              <a:spcBef>
                <a:spcPts val="0"/>
              </a:spcBef>
              <a:buSzPct val="100000"/>
              <a:buChar char="●"/>
              <a:defRPr sz="1867"/>
            </a:lvl4pPr>
            <a:lvl5pPr lvl="4" rtl="0">
              <a:spcBef>
                <a:spcPts val="0"/>
              </a:spcBef>
              <a:buSzPct val="100000"/>
              <a:buChar char="○"/>
              <a:defRPr sz="1867"/>
            </a:lvl5pPr>
            <a:lvl6pPr lvl="5" rtl="0">
              <a:spcBef>
                <a:spcPts val="0"/>
              </a:spcBef>
              <a:buSzPct val="100000"/>
              <a:buChar char="■"/>
              <a:defRPr sz="1867"/>
            </a:lvl6pPr>
            <a:lvl7pPr lvl="6" rtl="0">
              <a:spcBef>
                <a:spcPts val="0"/>
              </a:spcBef>
              <a:buSzPct val="100000"/>
              <a:buChar char="●"/>
              <a:defRPr sz="1867"/>
            </a:lvl7pPr>
            <a:lvl8pPr lvl="7" rtl="0">
              <a:spcBef>
                <a:spcPts val="0"/>
              </a:spcBef>
              <a:buSzPct val="100000"/>
              <a:buChar char="○"/>
              <a:defRPr sz="1867"/>
            </a:lvl8pPr>
            <a:lvl9pPr lvl="8" rtl="0">
              <a:spcBef>
                <a:spcPts val="0"/>
              </a:spcBef>
              <a:buSzPct val="100000"/>
              <a:buChar char="■"/>
              <a:defRPr sz="1867"/>
            </a:lvl9pPr>
          </a:lstStyle>
          <a:p>
            <a:endParaRPr/>
          </a:p>
        </p:txBody>
      </p:sp>
      <p:sp>
        <p:nvSpPr>
          <p:cNvPr id="37" name="Shape 37"/>
          <p:cNvSpPr/>
          <p:nvPr/>
        </p:nvSpPr>
        <p:spPr>
          <a:xfrm>
            <a:off x="997289" y="563333"/>
            <a:ext cx="54864" cy="9052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 dirty="0"/>
          </a:p>
        </p:txBody>
      </p:sp>
      <p:sp>
        <p:nvSpPr>
          <p:cNvPr id="38" name="Shape 38"/>
          <p:cNvSpPr/>
          <p:nvPr/>
        </p:nvSpPr>
        <p:spPr>
          <a:xfrm>
            <a:off x="12136533" y="1"/>
            <a:ext cx="36576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8411483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12119600" y="1"/>
            <a:ext cx="724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 dirty="0"/>
          </a:p>
        </p:txBody>
      </p:sp>
      <p:sp>
        <p:nvSpPr>
          <p:cNvPr id="5" name="Shape 33"/>
          <p:cNvSpPr txBox="1">
            <a:spLocks noGrp="1"/>
          </p:cNvSpPr>
          <p:nvPr>
            <p:ph type="title"/>
          </p:nvPr>
        </p:nvSpPr>
        <p:spPr>
          <a:xfrm>
            <a:off x="5385459" y="331335"/>
            <a:ext cx="6311239" cy="70563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>
                <a:latin typeface="Aller Light" charset="0"/>
                <a:ea typeface="Aller Light" charset="0"/>
                <a:cs typeface="Aller Light" charset="0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34"/>
          <p:cNvSpPr txBox="1">
            <a:spLocks noGrp="1"/>
          </p:cNvSpPr>
          <p:nvPr>
            <p:ph type="body" idx="1"/>
          </p:nvPr>
        </p:nvSpPr>
        <p:spPr>
          <a:xfrm>
            <a:off x="5452101" y="1431934"/>
            <a:ext cx="6311240" cy="4693232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marL="0" lvl="0" indent="0" algn="ctr" rtl="0">
              <a:spcBef>
                <a:spcPts val="0"/>
              </a:spcBef>
              <a:buSzPct val="100000"/>
              <a:buFont typeface="Wingdings" charset="2"/>
              <a:buNone/>
              <a:defRPr sz="2800"/>
            </a:lvl1pPr>
            <a:lvl2pPr lvl="1" rtl="0">
              <a:spcBef>
                <a:spcPts val="0"/>
              </a:spcBef>
              <a:buSzPct val="100000"/>
              <a:buChar char="○"/>
              <a:defRPr sz="1867"/>
            </a:lvl2pPr>
            <a:lvl3pPr lvl="2" rtl="0">
              <a:spcBef>
                <a:spcPts val="0"/>
              </a:spcBef>
              <a:buSzPct val="100000"/>
              <a:buChar char="■"/>
              <a:defRPr sz="1867"/>
            </a:lvl3pPr>
            <a:lvl4pPr lvl="3" rtl="0">
              <a:spcBef>
                <a:spcPts val="0"/>
              </a:spcBef>
              <a:buSzPct val="100000"/>
              <a:buChar char="●"/>
              <a:defRPr sz="1867"/>
            </a:lvl4pPr>
            <a:lvl5pPr lvl="4" rtl="0">
              <a:spcBef>
                <a:spcPts val="0"/>
              </a:spcBef>
              <a:buSzPct val="100000"/>
              <a:buChar char="○"/>
              <a:defRPr sz="1867"/>
            </a:lvl5pPr>
            <a:lvl6pPr lvl="5" rtl="0">
              <a:spcBef>
                <a:spcPts val="0"/>
              </a:spcBef>
              <a:buSzPct val="100000"/>
              <a:buChar char="■"/>
              <a:defRPr sz="1867"/>
            </a:lvl6pPr>
            <a:lvl7pPr lvl="6" rtl="0">
              <a:spcBef>
                <a:spcPts val="0"/>
              </a:spcBef>
              <a:buSzPct val="100000"/>
              <a:buChar char="●"/>
              <a:defRPr sz="1867"/>
            </a:lvl7pPr>
            <a:lvl8pPr lvl="7" rtl="0">
              <a:spcBef>
                <a:spcPts val="0"/>
              </a:spcBef>
              <a:buSzPct val="100000"/>
              <a:buChar char="○"/>
              <a:defRPr sz="1867"/>
            </a:lvl8pPr>
            <a:lvl9pPr lvl="8" rtl="0">
              <a:spcBef>
                <a:spcPts val="0"/>
              </a:spcBef>
              <a:buSzPct val="100000"/>
              <a:buChar char="■"/>
              <a:defRPr sz="1867"/>
            </a:lvl9pPr>
          </a:lstStyle>
          <a:p>
            <a:endParaRPr/>
          </a:p>
        </p:txBody>
      </p:sp>
      <p:sp>
        <p:nvSpPr>
          <p:cNvPr id="7" name="Rectangle 6"/>
          <p:cNvSpPr/>
          <p:nvPr userDrawn="1"/>
        </p:nvSpPr>
        <p:spPr>
          <a:xfrm>
            <a:off x="7372679" y="1205666"/>
            <a:ext cx="2336800" cy="50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9050" y="0"/>
            <a:ext cx="5029200" cy="6074365"/>
          </a:xfrm>
        </p:spPr>
        <p:txBody>
          <a:bodyPr>
            <a:normAutofit/>
          </a:bodyPr>
          <a:lstStyle>
            <a:lvl1pPr>
              <a:defRPr sz="1013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27396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12119600" y="1"/>
            <a:ext cx="724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 dirty="0"/>
          </a:p>
        </p:txBody>
      </p:sp>
      <p:sp>
        <p:nvSpPr>
          <p:cNvPr id="5" name="Shape 33"/>
          <p:cNvSpPr txBox="1">
            <a:spLocks noGrp="1"/>
          </p:cNvSpPr>
          <p:nvPr>
            <p:ph type="title"/>
          </p:nvPr>
        </p:nvSpPr>
        <p:spPr>
          <a:xfrm>
            <a:off x="398196" y="295203"/>
            <a:ext cx="6311239" cy="70563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>
                <a:latin typeface="Aller Light" charset="0"/>
                <a:ea typeface="Aller Light" charset="0"/>
                <a:cs typeface="Aller Light" charset="0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34"/>
          <p:cNvSpPr txBox="1">
            <a:spLocks noGrp="1"/>
          </p:cNvSpPr>
          <p:nvPr>
            <p:ph type="body" idx="1"/>
          </p:nvPr>
        </p:nvSpPr>
        <p:spPr>
          <a:xfrm>
            <a:off x="426737" y="1363635"/>
            <a:ext cx="6311240" cy="4693232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marL="0" lvl="0" indent="0" algn="ctr" rtl="0">
              <a:spcBef>
                <a:spcPts val="0"/>
              </a:spcBef>
              <a:buSzPct val="100000"/>
              <a:buFont typeface="Wingdings" charset="2"/>
              <a:buNone/>
              <a:defRPr sz="2800"/>
            </a:lvl1pPr>
            <a:lvl2pPr lvl="1" rtl="0">
              <a:spcBef>
                <a:spcPts val="0"/>
              </a:spcBef>
              <a:buSzPct val="100000"/>
              <a:buChar char="○"/>
              <a:defRPr sz="1867"/>
            </a:lvl2pPr>
            <a:lvl3pPr lvl="2" rtl="0">
              <a:spcBef>
                <a:spcPts val="0"/>
              </a:spcBef>
              <a:buSzPct val="100000"/>
              <a:buChar char="■"/>
              <a:defRPr sz="1867"/>
            </a:lvl3pPr>
            <a:lvl4pPr lvl="3" rtl="0">
              <a:spcBef>
                <a:spcPts val="0"/>
              </a:spcBef>
              <a:buSzPct val="100000"/>
              <a:buChar char="●"/>
              <a:defRPr sz="1867"/>
            </a:lvl4pPr>
            <a:lvl5pPr lvl="4" rtl="0">
              <a:spcBef>
                <a:spcPts val="0"/>
              </a:spcBef>
              <a:buSzPct val="100000"/>
              <a:buChar char="○"/>
              <a:defRPr sz="1867"/>
            </a:lvl5pPr>
            <a:lvl6pPr lvl="5" rtl="0">
              <a:spcBef>
                <a:spcPts val="0"/>
              </a:spcBef>
              <a:buSzPct val="100000"/>
              <a:buChar char="■"/>
              <a:defRPr sz="1867"/>
            </a:lvl6pPr>
            <a:lvl7pPr lvl="6" rtl="0">
              <a:spcBef>
                <a:spcPts val="0"/>
              </a:spcBef>
              <a:buSzPct val="100000"/>
              <a:buChar char="●"/>
              <a:defRPr sz="1867"/>
            </a:lvl7pPr>
            <a:lvl8pPr lvl="7" rtl="0">
              <a:spcBef>
                <a:spcPts val="0"/>
              </a:spcBef>
              <a:buSzPct val="100000"/>
              <a:buChar char="○"/>
              <a:defRPr sz="1867"/>
            </a:lvl8pPr>
            <a:lvl9pPr lvl="8" rtl="0">
              <a:spcBef>
                <a:spcPts val="0"/>
              </a:spcBef>
              <a:buSzPct val="100000"/>
              <a:buChar char="■"/>
              <a:defRPr sz="1867"/>
            </a:lvl9pPr>
          </a:lstStyle>
          <a:p>
            <a:endParaRPr/>
          </a:p>
        </p:txBody>
      </p:sp>
      <p:sp>
        <p:nvSpPr>
          <p:cNvPr id="7" name="Rectangle 6"/>
          <p:cNvSpPr/>
          <p:nvPr userDrawn="1"/>
        </p:nvSpPr>
        <p:spPr>
          <a:xfrm>
            <a:off x="2347315" y="1137367"/>
            <a:ext cx="2336800" cy="50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162800" y="-17498"/>
            <a:ext cx="5029200" cy="6074365"/>
          </a:xfrm>
        </p:spPr>
        <p:txBody>
          <a:bodyPr>
            <a:normAutofit/>
          </a:bodyPr>
          <a:lstStyle>
            <a:lvl1pPr>
              <a:defRPr sz="1013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24239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12119600" y="1"/>
            <a:ext cx="724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 dirty="0"/>
          </a:p>
        </p:txBody>
      </p:sp>
      <p:sp>
        <p:nvSpPr>
          <p:cNvPr id="6" name="Shape 33"/>
          <p:cNvSpPr txBox="1">
            <a:spLocks noGrp="1"/>
          </p:cNvSpPr>
          <p:nvPr>
            <p:ph type="title"/>
          </p:nvPr>
        </p:nvSpPr>
        <p:spPr>
          <a:xfrm>
            <a:off x="599136" y="844198"/>
            <a:ext cx="5811272" cy="70563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>
                <a:latin typeface="Aller Light" charset="0"/>
                <a:ea typeface="Aller Light" charset="0"/>
                <a:cs typeface="Aller Light" charset="0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34"/>
          <p:cNvSpPr txBox="1">
            <a:spLocks noGrp="1"/>
          </p:cNvSpPr>
          <p:nvPr>
            <p:ph type="body" idx="1"/>
          </p:nvPr>
        </p:nvSpPr>
        <p:spPr>
          <a:xfrm>
            <a:off x="599136" y="1920976"/>
            <a:ext cx="5937131" cy="4191957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marL="0" lvl="0" indent="0" algn="ctr" rtl="0">
              <a:spcBef>
                <a:spcPts val="0"/>
              </a:spcBef>
              <a:buSzPct val="100000"/>
              <a:buFont typeface="Wingdings" charset="2"/>
              <a:buNone/>
              <a:defRPr sz="2800"/>
            </a:lvl1pPr>
            <a:lvl2pPr lvl="1" rtl="0">
              <a:spcBef>
                <a:spcPts val="0"/>
              </a:spcBef>
              <a:buSzPct val="100000"/>
              <a:buChar char="○"/>
              <a:defRPr sz="1867"/>
            </a:lvl2pPr>
            <a:lvl3pPr lvl="2" rtl="0">
              <a:spcBef>
                <a:spcPts val="0"/>
              </a:spcBef>
              <a:buSzPct val="100000"/>
              <a:buChar char="■"/>
              <a:defRPr sz="1867"/>
            </a:lvl3pPr>
            <a:lvl4pPr lvl="3" rtl="0">
              <a:spcBef>
                <a:spcPts val="0"/>
              </a:spcBef>
              <a:buSzPct val="100000"/>
              <a:buChar char="●"/>
              <a:defRPr sz="1867"/>
            </a:lvl4pPr>
            <a:lvl5pPr lvl="4" rtl="0">
              <a:spcBef>
                <a:spcPts val="0"/>
              </a:spcBef>
              <a:buSzPct val="100000"/>
              <a:buChar char="○"/>
              <a:defRPr sz="1867"/>
            </a:lvl5pPr>
            <a:lvl6pPr lvl="5" rtl="0">
              <a:spcBef>
                <a:spcPts val="0"/>
              </a:spcBef>
              <a:buSzPct val="100000"/>
              <a:buChar char="■"/>
              <a:defRPr sz="1867"/>
            </a:lvl6pPr>
            <a:lvl7pPr lvl="6" rtl="0">
              <a:spcBef>
                <a:spcPts val="0"/>
              </a:spcBef>
              <a:buSzPct val="100000"/>
              <a:buChar char="●"/>
              <a:defRPr sz="1867"/>
            </a:lvl7pPr>
            <a:lvl8pPr lvl="7" rtl="0">
              <a:spcBef>
                <a:spcPts val="0"/>
              </a:spcBef>
              <a:buSzPct val="100000"/>
              <a:buChar char="○"/>
              <a:defRPr sz="1867"/>
            </a:lvl8pPr>
            <a:lvl9pPr lvl="8" rtl="0">
              <a:spcBef>
                <a:spcPts val="0"/>
              </a:spcBef>
              <a:buSzPct val="100000"/>
              <a:buChar char="■"/>
              <a:defRPr sz="1867"/>
            </a:lvl9pPr>
          </a:lstStyle>
          <a:p>
            <a:endParaRPr/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942665" y="1"/>
            <a:ext cx="5176933" cy="6112932"/>
          </a:xfrm>
          <a:custGeom>
            <a:avLst/>
            <a:gdLst>
              <a:gd name="connsiteX0" fmla="*/ 2596233 w 6993468"/>
              <a:gd name="connsiteY0" fmla="*/ 0 h 6858000"/>
              <a:gd name="connsiteX1" fmla="*/ 6993468 w 6993468"/>
              <a:gd name="connsiteY1" fmla="*/ 0 h 6858000"/>
              <a:gd name="connsiteX2" fmla="*/ 6993468 w 6993468"/>
              <a:gd name="connsiteY2" fmla="*/ 6858000 h 6858000"/>
              <a:gd name="connsiteX3" fmla="*/ 2596233 w 6993468"/>
              <a:gd name="connsiteY3" fmla="*/ 6858000 h 6858000"/>
              <a:gd name="connsiteX4" fmla="*/ 0 w 699346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3468" h="6858000">
                <a:moveTo>
                  <a:pt x="2596233" y="0"/>
                </a:moveTo>
                <a:lnTo>
                  <a:pt x="6993468" y="0"/>
                </a:lnTo>
                <a:lnTo>
                  <a:pt x="6993468" y="6858000"/>
                </a:lnTo>
                <a:lnTo>
                  <a:pt x="2596233" y="6858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id-ID"/>
          </a:p>
        </p:txBody>
      </p:sp>
      <p:sp>
        <p:nvSpPr>
          <p:cNvPr id="8" name="Rectangle 7"/>
          <p:cNvSpPr/>
          <p:nvPr userDrawn="1"/>
        </p:nvSpPr>
        <p:spPr>
          <a:xfrm>
            <a:off x="2171704" y="1710002"/>
            <a:ext cx="2336800" cy="50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116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93C3-172E-BD47-8059-FD9EFE4A5A0A}" type="datetimeFigureOut">
              <a:rPr lang="en-US" smtClean="0"/>
              <a:t>5/16/19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8CE78-8DE1-7A43-A7E0-D6A106AC09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8874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12119600" y="1"/>
            <a:ext cx="724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 dirty="0"/>
          </a:p>
        </p:txBody>
      </p:sp>
      <p:sp>
        <p:nvSpPr>
          <p:cNvPr id="5" name="Shape 33"/>
          <p:cNvSpPr txBox="1">
            <a:spLocks noGrp="1"/>
          </p:cNvSpPr>
          <p:nvPr>
            <p:ph type="title"/>
          </p:nvPr>
        </p:nvSpPr>
        <p:spPr>
          <a:xfrm>
            <a:off x="5226601" y="978791"/>
            <a:ext cx="5811272" cy="70563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>
                <a:latin typeface="Aller Light" charset="0"/>
                <a:ea typeface="Aller Light" charset="0"/>
                <a:cs typeface="Aller Light" charset="0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34"/>
          <p:cNvSpPr txBox="1">
            <a:spLocks noGrp="1"/>
          </p:cNvSpPr>
          <p:nvPr>
            <p:ph type="body" idx="1"/>
          </p:nvPr>
        </p:nvSpPr>
        <p:spPr>
          <a:xfrm>
            <a:off x="5385461" y="2072623"/>
            <a:ext cx="5811273" cy="4001743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marL="0" lvl="0" indent="0" algn="ctr" rtl="0">
              <a:spcBef>
                <a:spcPts val="0"/>
              </a:spcBef>
              <a:buSzPct val="100000"/>
              <a:buFont typeface="Wingdings" charset="2"/>
              <a:buNone/>
              <a:defRPr sz="2800"/>
            </a:lvl1pPr>
            <a:lvl2pPr lvl="1" rtl="0">
              <a:spcBef>
                <a:spcPts val="0"/>
              </a:spcBef>
              <a:buSzPct val="100000"/>
              <a:buChar char="○"/>
              <a:defRPr sz="1867"/>
            </a:lvl2pPr>
            <a:lvl3pPr lvl="2" rtl="0">
              <a:spcBef>
                <a:spcPts val="0"/>
              </a:spcBef>
              <a:buSzPct val="100000"/>
              <a:buChar char="■"/>
              <a:defRPr sz="1867"/>
            </a:lvl3pPr>
            <a:lvl4pPr lvl="3" rtl="0">
              <a:spcBef>
                <a:spcPts val="0"/>
              </a:spcBef>
              <a:buSzPct val="100000"/>
              <a:buChar char="●"/>
              <a:defRPr sz="1867"/>
            </a:lvl4pPr>
            <a:lvl5pPr lvl="4" rtl="0">
              <a:spcBef>
                <a:spcPts val="0"/>
              </a:spcBef>
              <a:buSzPct val="100000"/>
              <a:buChar char="○"/>
              <a:defRPr sz="1867"/>
            </a:lvl5pPr>
            <a:lvl6pPr lvl="5" rtl="0">
              <a:spcBef>
                <a:spcPts val="0"/>
              </a:spcBef>
              <a:buSzPct val="100000"/>
              <a:buChar char="■"/>
              <a:defRPr sz="1867"/>
            </a:lvl6pPr>
            <a:lvl7pPr lvl="6" rtl="0">
              <a:spcBef>
                <a:spcPts val="0"/>
              </a:spcBef>
              <a:buSzPct val="100000"/>
              <a:buChar char="●"/>
              <a:defRPr sz="1867"/>
            </a:lvl7pPr>
            <a:lvl8pPr lvl="7" rtl="0">
              <a:spcBef>
                <a:spcPts val="0"/>
              </a:spcBef>
              <a:buSzPct val="100000"/>
              <a:buChar char="○"/>
              <a:defRPr sz="1867"/>
            </a:lvl8pPr>
            <a:lvl9pPr lvl="8" rtl="0">
              <a:spcBef>
                <a:spcPts val="0"/>
              </a:spcBef>
              <a:buSzPct val="100000"/>
              <a:buChar char="■"/>
              <a:defRPr sz="1867"/>
            </a:lvl9pPr>
          </a:lstStyle>
          <a:p>
            <a:endParaRPr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-1" y="16933"/>
            <a:ext cx="4758267" cy="6276933"/>
          </a:xfrm>
          <a:custGeom>
            <a:avLst/>
            <a:gdLst>
              <a:gd name="connsiteX0" fmla="*/ 2596233 w 6993468"/>
              <a:gd name="connsiteY0" fmla="*/ 0 h 6858000"/>
              <a:gd name="connsiteX1" fmla="*/ 6993468 w 6993468"/>
              <a:gd name="connsiteY1" fmla="*/ 0 h 6858000"/>
              <a:gd name="connsiteX2" fmla="*/ 6993468 w 6993468"/>
              <a:gd name="connsiteY2" fmla="*/ 6858000 h 6858000"/>
              <a:gd name="connsiteX3" fmla="*/ 2596233 w 6993468"/>
              <a:gd name="connsiteY3" fmla="*/ 6858000 h 6858000"/>
              <a:gd name="connsiteX4" fmla="*/ 0 w 699346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3468" h="6858000">
                <a:moveTo>
                  <a:pt x="2596233" y="0"/>
                </a:moveTo>
                <a:lnTo>
                  <a:pt x="6993468" y="0"/>
                </a:lnTo>
                <a:lnTo>
                  <a:pt x="6993468" y="6858000"/>
                </a:lnTo>
                <a:lnTo>
                  <a:pt x="2596233" y="6858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id-ID"/>
          </a:p>
        </p:txBody>
      </p:sp>
      <p:sp>
        <p:nvSpPr>
          <p:cNvPr id="8" name="Rectangle 7"/>
          <p:cNvSpPr/>
          <p:nvPr userDrawn="1"/>
        </p:nvSpPr>
        <p:spPr>
          <a:xfrm>
            <a:off x="6963837" y="1853122"/>
            <a:ext cx="2336800" cy="50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5535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2"/>
          <p:cNvSpPr>
            <a:spLocks noGrp="1"/>
          </p:cNvSpPr>
          <p:nvPr>
            <p:ph type="pic" idx="11"/>
          </p:nvPr>
        </p:nvSpPr>
        <p:spPr>
          <a:xfrm>
            <a:off x="6100092" y="864020"/>
            <a:ext cx="6100233" cy="4221163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2" name="Рисунок 2"/>
          <p:cNvSpPr>
            <a:spLocks noGrp="1"/>
          </p:cNvSpPr>
          <p:nvPr>
            <p:ph type="pic" idx="10"/>
          </p:nvPr>
        </p:nvSpPr>
        <p:spPr>
          <a:xfrm>
            <a:off x="2" y="864021"/>
            <a:ext cx="6100233" cy="4221163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911425" y="5445226"/>
            <a:ext cx="5748651" cy="1126063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text</a:t>
            </a:r>
            <a:endParaRPr lang="ru-RU"/>
          </a:p>
          <a:p>
            <a:pPr lvl="0"/>
            <a:endParaRPr lang="ru-RU"/>
          </a:p>
        </p:txBody>
      </p:sp>
      <p:sp>
        <p:nvSpPr>
          <p:cNvPr id="6" name="Прямоугольник 10">
            <a:extLst>
              <a:ext uri="{FF2B5EF4-FFF2-40B4-BE49-F238E27FC236}">
                <a16:creationId xmlns:a16="http://schemas.microsoft.com/office/drawing/2014/main" id="{91F747B0-12CD-4085-917D-9181D316B948}"/>
              </a:ext>
            </a:extLst>
          </p:cNvPr>
          <p:cNvSpPr/>
          <p:nvPr userDrawn="1"/>
        </p:nvSpPr>
        <p:spPr>
          <a:xfrm>
            <a:off x="0" y="0"/>
            <a:ext cx="12192000" cy="1412776"/>
          </a:xfrm>
          <a:prstGeom prst="rect">
            <a:avLst/>
          </a:prstGeom>
          <a:gradFill flip="none" rotWithShape="1">
            <a:gsLst>
              <a:gs pos="0">
                <a:srgbClr val="C7ABD1">
                  <a:tint val="66000"/>
                  <a:satMod val="160000"/>
                </a:srgbClr>
              </a:gs>
              <a:gs pos="50000">
                <a:srgbClr val="C7ABD1">
                  <a:tint val="44500"/>
                  <a:satMod val="160000"/>
                </a:srgbClr>
              </a:gs>
              <a:gs pos="100000">
                <a:srgbClr val="C7ABD1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395191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93C3-172E-BD47-8059-FD9EFE4A5A0A}" type="datetimeFigureOut">
              <a:rPr lang="en-US" smtClean="0"/>
              <a:t>5/16/19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8CE78-8DE1-7A43-A7E0-D6A106AC09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080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93C3-172E-BD47-8059-FD9EFE4A5A0A}" type="datetimeFigureOut">
              <a:rPr lang="en-US" smtClean="0"/>
              <a:t>5/16/19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8CE78-8DE1-7A43-A7E0-D6A106AC09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305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93C3-172E-BD47-8059-FD9EFE4A5A0A}" type="datetimeFigureOut">
              <a:rPr lang="en-US" smtClean="0"/>
              <a:t>5/16/19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8CE78-8DE1-7A43-A7E0-D6A106AC09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956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93C3-172E-BD47-8059-FD9EFE4A5A0A}" type="datetimeFigureOut">
              <a:rPr lang="en-US" smtClean="0"/>
              <a:t>5/16/19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8CE78-8DE1-7A43-A7E0-D6A106AC096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18820D-E39D-2449-9441-C2BB468BAA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767" r="58554"/>
          <a:stretch/>
        </p:blipFill>
        <p:spPr>
          <a:xfrm>
            <a:off x="10025636" y="6293867"/>
            <a:ext cx="150751" cy="5289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9C403B-5401-B84C-8ECC-EDC68D8621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5452" t="23560" r="10373" b="37300"/>
          <a:stretch/>
        </p:blipFill>
        <p:spPr>
          <a:xfrm>
            <a:off x="8904521" y="6377129"/>
            <a:ext cx="1121115" cy="354831"/>
          </a:xfrm>
          <a:prstGeom prst="rect">
            <a:avLst/>
          </a:prstGeom>
        </p:spPr>
      </p:pic>
      <p:pic>
        <p:nvPicPr>
          <p:cNvPr id="7" name="Picture 6" descr="footer.png">
            <a:extLst>
              <a:ext uri="{FF2B5EF4-FFF2-40B4-BE49-F238E27FC236}">
                <a16:creationId xmlns:a16="http://schemas.microsoft.com/office/drawing/2014/main" id="{46EDC898-A5D3-0941-976D-6ADF934F6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006"/>
          <a:stretch/>
        </p:blipFill>
        <p:spPr>
          <a:xfrm>
            <a:off x="10023072" y="6450496"/>
            <a:ext cx="1942082" cy="21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483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93C3-172E-BD47-8059-FD9EFE4A5A0A}" type="datetimeFigureOut">
              <a:rPr lang="en-US" smtClean="0"/>
              <a:t>5/16/19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8CE78-8DE1-7A43-A7E0-D6A106AC09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981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93C3-172E-BD47-8059-FD9EFE4A5A0A}" type="datetimeFigureOut">
              <a:rPr lang="en-US" smtClean="0"/>
              <a:t>5/16/19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8CE78-8DE1-7A43-A7E0-D6A106AC09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857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C93C3-172E-BD47-8059-FD9EFE4A5A0A}" type="datetimeFigureOut">
              <a:rPr lang="en-US" smtClean="0"/>
              <a:t>5/16/19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8CE78-8DE1-7A43-A7E0-D6A106AC09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936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  <p:sldLayoutId id="2147483850" r:id="rId13"/>
    <p:sldLayoutId id="2147483829" r:id="rId14"/>
    <p:sldLayoutId id="2147483835" r:id="rId15"/>
    <p:sldLayoutId id="2147483836" r:id="rId16"/>
    <p:sldLayoutId id="2147483832" r:id="rId17"/>
    <p:sldLayoutId id="2147483834" r:id="rId18"/>
    <p:sldLayoutId id="2147483818" r:id="rId19"/>
    <p:sldLayoutId id="2147483821" r:id="rId20"/>
    <p:sldLayoutId id="2147483826" r:id="rId21"/>
    <p:sldLayoutId id="2147483827" r:id="rId22"/>
    <p:sldLayoutId id="2147483662" r:id="rId23"/>
    <p:sldLayoutId id="2147483677" r:id="rId24"/>
    <p:sldLayoutId id="2147483664" r:id="rId25"/>
    <p:sldLayoutId id="2147483665" r:id="rId26"/>
    <p:sldLayoutId id="2147483668" r:id="rId27"/>
    <p:sldLayoutId id="2147483678" r:id="rId28"/>
    <p:sldLayoutId id="2147483669" r:id="rId29"/>
    <p:sldLayoutId id="2147483674" r:id="rId30"/>
    <p:sldLayoutId id="2147483683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1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7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Relationship Id="rId14" Type="http://schemas.openxmlformats.org/officeDocument/2006/relationships/image" Target="../media/image3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48.png"/><Relationship Id="rId18" Type="http://schemas.openxmlformats.org/officeDocument/2006/relationships/image" Target="../media/image53.svg"/><Relationship Id="rId3" Type="http://schemas.openxmlformats.org/officeDocument/2006/relationships/image" Target="../media/image38.png"/><Relationship Id="rId21" Type="http://schemas.openxmlformats.org/officeDocument/2006/relationships/image" Target="../media/image5.png"/><Relationship Id="rId7" Type="http://schemas.openxmlformats.org/officeDocument/2006/relationships/image" Target="../media/image42.png"/><Relationship Id="rId12" Type="http://schemas.openxmlformats.org/officeDocument/2006/relationships/image" Target="../media/image47.sv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1.svg"/><Relationship Id="rId20" Type="http://schemas.openxmlformats.org/officeDocument/2006/relationships/image" Target="../media/image55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svg"/><Relationship Id="rId19" Type="http://schemas.openxmlformats.org/officeDocument/2006/relationships/image" Target="../media/image54.png"/><Relationship Id="rId4" Type="http://schemas.openxmlformats.org/officeDocument/2006/relationships/image" Target="../media/image39.svg"/><Relationship Id="rId9" Type="http://schemas.openxmlformats.org/officeDocument/2006/relationships/image" Target="../media/image44.png"/><Relationship Id="rId14" Type="http://schemas.openxmlformats.org/officeDocument/2006/relationships/image" Target="../media/image4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sv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12" Type="http://schemas.openxmlformats.org/officeDocument/2006/relationships/image" Target="../media/image6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11" Type="http://schemas.openxmlformats.org/officeDocument/2006/relationships/image" Target="../media/image65.svg"/><Relationship Id="rId5" Type="http://schemas.openxmlformats.org/officeDocument/2006/relationships/image" Target="../media/image59.sv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svg"/><Relationship Id="rId1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svg"/><Relationship Id="rId3" Type="http://schemas.openxmlformats.org/officeDocument/2006/relationships/image" Target="../media/image68.png"/><Relationship Id="rId7" Type="http://schemas.openxmlformats.org/officeDocument/2006/relationships/image" Target="../media/image72.sv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5" Type="http://schemas.openxmlformats.org/officeDocument/2006/relationships/image" Target="../media/image70.svg"/><Relationship Id="rId15" Type="http://schemas.openxmlformats.org/officeDocument/2006/relationships/image" Target="../media/image80.svg"/><Relationship Id="rId10" Type="http://schemas.openxmlformats.org/officeDocument/2006/relationships/image" Target="../media/image75.png"/><Relationship Id="rId4" Type="http://schemas.openxmlformats.org/officeDocument/2006/relationships/image" Target="../media/image69.svg"/><Relationship Id="rId9" Type="http://schemas.openxmlformats.org/officeDocument/2006/relationships/image" Target="../media/image74.svg"/><Relationship Id="rId14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13" Type="http://schemas.openxmlformats.org/officeDocument/2006/relationships/image" Target="../media/image89.png"/><Relationship Id="rId18" Type="http://schemas.openxmlformats.org/officeDocument/2006/relationships/image" Target="../media/image94.svg"/><Relationship Id="rId26" Type="http://schemas.openxmlformats.org/officeDocument/2006/relationships/image" Target="../media/image102.svg"/><Relationship Id="rId3" Type="http://schemas.openxmlformats.org/officeDocument/2006/relationships/image" Target="../media/image81.png"/><Relationship Id="rId21" Type="http://schemas.openxmlformats.org/officeDocument/2006/relationships/image" Target="../media/image97.png"/><Relationship Id="rId7" Type="http://schemas.openxmlformats.org/officeDocument/2006/relationships/image" Target="../media/image83.png"/><Relationship Id="rId12" Type="http://schemas.openxmlformats.org/officeDocument/2006/relationships/image" Target="../media/image88.svg"/><Relationship Id="rId17" Type="http://schemas.openxmlformats.org/officeDocument/2006/relationships/image" Target="../media/image93.png"/><Relationship Id="rId25" Type="http://schemas.openxmlformats.org/officeDocument/2006/relationships/image" Target="../media/image10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92.svg"/><Relationship Id="rId20" Type="http://schemas.openxmlformats.org/officeDocument/2006/relationships/image" Target="../media/image96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svg"/><Relationship Id="rId11" Type="http://schemas.openxmlformats.org/officeDocument/2006/relationships/image" Target="../media/image87.png"/><Relationship Id="rId24" Type="http://schemas.openxmlformats.org/officeDocument/2006/relationships/image" Target="../media/image100.svg"/><Relationship Id="rId5" Type="http://schemas.openxmlformats.org/officeDocument/2006/relationships/image" Target="../media/image71.png"/><Relationship Id="rId15" Type="http://schemas.openxmlformats.org/officeDocument/2006/relationships/image" Target="../media/image91.png"/><Relationship Id="rId23" Type="http://schemas.openxmlformats.org/officeDocument/2006/relationships/image" Target="../media/image99.png"/><Relationship Id="rId10" Type="http://schemas.openxmlformats.org/officeDocument/2006/relationships/image" Target="../media/image86.svg"/><Relationship Id="rId19" Type="http://schemas.openxmlformats.org/officeDocument/2006/relationships/image" Target="../media/image95.png"/><Relationship Id="rId4" Type="http://schemas.openxmlformats.org/officeDocument/2006/relationships/image" Target="../media/image82.svg"/><Relationship Id="rId9" Type="http://schemas.openxmlformats.org/officeDocument/2006/relationships/image" Target="../media/image85.png"/><Relationship Id="rId14" Type="http://schemas.openxmlformats.org/officeDocument/2006/relationships/image" Target="../media/image90.svg"/><Relationship Id="rId22" Type="http://schemas.openxmlformats.org/officeDocument/2006/relationships/image" Target="../media/image98.svg"/><Relationship Id="rId27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10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6.jpg"/><Relationship Id="rId4" Type="http://schemas.openxmlformats.org/officeDocument/2006/relationships/image" Target="../media/image115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0.svg"/><Relationship Id="rId5" Type="http://schemas.openxmlformats.org/officeDocument/2006/relationships/image" Target="../media/image119.png"/><Relationship Id="rId4" Type="http://schemas.openxmlformats.org/officeDocument/2006/relationships/image" Target="../media/image11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5.svg"/><Relationship Id="rId4" Type="http://schemas.openxmlformats.org/officeDocument/2006/relationships/image" Target="../media/image1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08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7.png"/><Relationship Id="rId5" Type="http://schemas.openxmlformats.org/officeDocument/2006/relationships/image" Target="../media/image128.png"/><Relationship Id="rId4" Type="http://schemas.openxmlformats.org/officeDocument/2006/relationships/image" Target="../media/image12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9.jpg"/><Relationship Id="rId7" Type="http://schemas.openxmlformats.org/officeDocument/2006/relationships/image" Target="../media/image133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2.png"/><Relationship Id="rId5" Type="http://schemas.openxmlformats.org/officeDocument/2006/relationships/image" Target="../media/image131.jpg"/><Relationship Id="rId4" Type="http://schemas.openxmlformats.org/officeDocument/2006/relationships/image" Target="../media/image130.jpg"/><Relationship Id="rId9" Type="http://schemas.openxmlformats.org/officeDocument/2006/relationships/image" Target="../media/image127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6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37.png"/><Relationship Id="rId7" Type="http://schemas.openxmlformats.org/officeDocument/2006/relationships/image" Target="../media/image141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0.png"/><Relationship Id="rId5" Type="http://schemas.openxmlformats.org/officeDocument/2006/relationships/image" Target="../media/image139.svg"/><Relationship Id="rId4" Type="http://schemas.openxmlformats.org/officeDocument/2006/relationships/image" Target="../media/image138.png"/><Relationship Id="rId9" Type="http://schemas.openxmlformats.org/officeDocument/2006/relationships/image" Target="../media/image108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42.jpg"/><Relationship Id="rId7" Type="http://schemas.openxmlformats.org/officeDocument/2006/relationships/image" Target="../media/image146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5.png"/><Relationship Id="rId11" Type="http://schemas.openxmlformats.org/officeDocument/2006/relationships/image" Target="../media/image141.svg"/><Relationship Id="rId5" Type="http://schemas.openxmlformats.org/officeDocument/2006/relationships/image" Target="../media/image144.jpg"/><Relationship Id="rId10" Type="http://schemas.openxmlformats.org/officeDocument/2006/relationships/image" Target="../media/image140.png"/><Relationship Id="rId4" Type="http://schemas.openxmlformats.org/officeDocument/2006/relationships/image" Target="../media/image143.jpg"/><Relationship Id="rId9" Type="http://schemas.openxmlformats.org/officeDocument/2006/relationships/image" Target="../media/image139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2.sv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0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9.png"/><Relationship Id="rId4" Type="http://schemas.openxmlformats.org/officeDocument/2006/relationships/image" Target="../media/image158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sv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7.sv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4.svg"/><Relationship Id="rId5" Type="http://schemas.openxmlformats.org/officeDocument/2006/relationships/image" Target="../media/image163.png"/><Relationship Id="rId4" Type="http://schemas.openxmlformats.org/officeDocument/2006/relationships/image" Target="../media/image1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7" Type="http://schemas.openxmlformats.org/officeDocument/2006/relationships/image" Target="../media/image167.svg"/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6.png"/><Relationship Id="rId5" Type="http://schemas.openxmlformats.org/officeDocument/2006/relationships/image" Target="../media/image176.png"/><Relationship Id="rId4" Type="http://schemas.openxmlformats.org/officeDocument/2006/relationships/image" Target="../media/image175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7" Type="http://schemas.openxmlformats.org/officeDocument/2006/relationships/image" Target="../media/image175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4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B20C43-6B04-48A2-A53C-EECE8DB1C3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01" t="21851" r="7361" b="33302"/>
          <a:stretch/>
        </p:blipFill>
        <p:spPr>
          <a:xfrm>
            <a:off x="758278" y="304283"/>
            <a:ext cx="2994572" cy="103489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388735" y="488124"/>
            <a:ext cx="6888865" cy="7073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2">
                    <a:lumMod val="25000"/>
                  </a:schemeClr>
                </a:solidFill>
                <a:latin typeface="Aller"/>
                <a:ea typeface="Aller Light" charset="0"/>
                <a:cs typeface="Aller"/>
              </a:defRPr>
            </a:lvl1pPr>
          </a:lstStyle>
          <a:p>
            <a:pPr algn="ctr"/>
            <a:r>
              <a:rPr lang="en-US" sz="48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MENTAL WELLNESS</a:t>
            </a:r>
          </a:p>
        </p:txBody>
      </p:sp>
    </p:spTree>
    <p:extLst>
      <p:ext uri="{BB962C8B-B14F-4D97-AF65-F5344CB8AC3E}">
        <p14:creationId xmlns:p14="http://schemas.microsoft.com/office/powerpoint/2010/main" val="95444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48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2DCDDD8-641B-4379-8748-13BFEBFE43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9018"/>
          <a:stretch/>
        </p:blipFill>
        <p:spPr>
          <a:xfrm>
            <a:off x="0" y="0"/>
            <a:ext cx="8711254" cy="6488042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DE5CF730-FCDA-47C6-BDF0-643E87CB3C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68397" y="323849"/>
            <a:ext cx="5588483" cy="130492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F1C1436-EDEA-4DA2-B699-5751934E46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9693" y="338280"/>
            <a:ext cx="4341223" cy="7337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11F9ED2-2445-47E6-9802-18AE6254B6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794610" y="6586269"/>
            <a:ext cx="2238375" cy="1905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8E0C58D-4C86-409E-A17B-9F402A0E513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21885"/>
          <a:stretch/>
        </p:blipFill>
        <p:spPr>
          <a:xfrm>
            <a:off x="8711254" y="1206875"/>
            <a:ext cx="1897182" cy="157788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D9D33F5-6589-4CB4-ABFC-541ECA34CDD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22071"/>
          <a:stretch/>
        </p:blipFill>
        <p:spPr>
          <a:xfrm>
            <a:off x="10299192" y="2858830"/>
            <a:ext cx="1892808" cy="166743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99BE884C-5847-47DC-BBF4-8DD49745F76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25251"/>
          <a:stretch/>
        </p:blipFill>
        <p:spPr>
          <a:xfrm>
            <a:off x="8711254" y="4562213"/>
            <a:ext cx="1892808" cy="16671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458751" y="1485606"/>
            <a:ext cx="18221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Healthy Inflammatory Balance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37134" y="3132164"/>
            <a:ext cx="18221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Robust Immune Protection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604062" y="4935003"/>
            <a:ext cx="18221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Optimal Digestive Process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F987A67-65A9-4B0B-8443-8D9772ED3D93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4228" t="23282" r="11367" b="34880"/>
          <a:stretch/>
        </p:blipFill>
        <p:spPr>
          <a:xfrm>
            <a:off x="8830249" y="6384123"/>
            <a:ext cx="1157645" cy="39045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CC5637E-15D9-4B57-AEEB-C8E0458B914D}"/>
              </a:ext>
            </a:extLst>
          </p:cNvPr>
          <p:cNvSpPr txBox="1"/>
          <p:nvPr/>
        </p:nvSpPr>
        <p:spPr>
          <a:xfrm>
            <a:off x="9970815" y="6475381"/>
            <a:ext cx="2215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85000"/>
                  </a:schemeClr>
                </a:solidFill>
              </a:rPr>
              <a:t>THE MENTAL WELLNESS COMPANY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BDC6DF0-EDE3-45DF-BAA2-E7AABB3F94BC}"/>
              </a:ext>
            </a:extLst>
          </p:cNvPr>
          <p:cNvCxnSpPr/>
          <p:nvPr/>
        </p:nvCxnSpPr>
        <p:spPr>
          <a:xfrm>
            <a:off x="10014892" y="6488042"/>
            <a:ext cx="0" cy="26161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027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rc 23">
            <a:extLst>
              <a:ext uri="{FF2B5EF4-FFF2-40B4-BE49-F238E27FC236}">
                <a16:creationId xmlns:a16="http://schemas.microsoft.com/office/drawing/2014/main" id="{D7B16650-0023-42E9-93A6-EC264A73CE70}"/>
              </a:ext>
            </a:extLst>
          </p:cNvPr>
          <p:cNvSpPr/>
          <p:nvPr/>
        </p:nvSpPr>
        <p:spPr>
          <a:xfrm rot="2695530">
            <a:off x="3784535" y="1103402"/>
            <a:ext cx="5973941" cy="5461017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A2CA1E15-CB9B-4736-BF2C-5C7E9C58B88D}"/>
              </a:ext>
            </a:extLst>
          </p:cNvPr>
          <p:cNvSpPr/>
          <p:nvPr/>
        </p:nvSpPr>
        <p:spPr>
          <a:xfrm rot="14075322">
            <a:off x="1959071" y="1633593"/>
            <a:ext cx="5973941" cy="5461017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37FCEA5-78BD-43D6-9393-00FD2E9F6A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19033" y="1711390"/>
            <a:ext cx="3488349" cy="394335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9FD8A34-0E6C-4877-9BB5-8CFA9CB48A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23068" y="1177637"/>
            <a:ext cx="1911591" cy="87665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35549C2-5895-4125-8A09-8C4F522177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82659" y="1211918"/>
            <a:ext cx="1824281" cy="87094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692F606D-5465-41E9-8E07-28C907A1F9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162711" y="2082865"/>
            <a:ext cx="1188720" cy="118872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90967BB-16EF-46C1-97D3-A29DFA67EB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73012" y="3623551"/>
            <a:ext cx="1188720" cy="118872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D086ACF-C9B0-44D9-B9C9-C5FC011D47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253270" y="5149497"/>
            <a:ext cx="1188720" cy="118872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948AA0B5-B3EB-4F01-A40D-90AEDEED5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553221" y="2082865"/>
            <a:ext cx="1188720" cy="118872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BC5E90CB-FC66-467F-A3ED-4B3A4FE5DAC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805278" y="3618173"/>
            <a:ext cx="1188720" cy="118872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D090EC72-5BA9-49B9-91EC-C44FA63BA41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334727" y="5147876"/>
            <a:ext cx="1188720" cy="11887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971" y="1957944"/>
            <a:ext cx="2130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“Butterflies in our stomach” form when we’re in love or anxious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0751" y="3683065"/>
            <a:ext cx="17694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Fear or sadness makes us “sick to our stomach”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8971" y="4942017"/>
            <a:ext cx="219770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Acute stress can suppress our appetite (short-term), while chronic stress can increase appetite and cravings for comfort foods (stress-eating)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741941" y="2018666"/>
            <a:ext cx="24687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When we eat, receptors in the gut cause the release of enzymes to aid digestion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014892" y="3412314"/>
            <a:ext cx="222983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Gut cells, including microbiome bacteria, send signals to the brain via nerves and hormones to indicate hunger or satiety (fullness)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523448" y="5057608"/>
            <a:ext cx="26872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gut produces as much as 60%-90% of neurotransmitters involved in mental wellness, including dopamine and serotonin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5ADEDA-9D3A-49C7-A646-5689B3E3F7E8}"/>
              </a:ext>
            </a:extLst>
          </p:cNvPr>
          <p:cNvSpPr txBox="1"/>
          <p:nvPr/>
        </p:nvSpPr>
        <p:spPr>
          <a:xfrm>
            <a:off x="2847630" y="202905"/>
            <a:ext cx="7364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GOES BOTH WAYS…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97E1104-3617-45F6-BDCB-CE8467E3E440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4228" t="23282" r="11367" b="34880"/>
          <a:stretch/>
        </p:blipFill>
        <p:spPr>
          <a:xfrm>
            <a:off x="8830249" y="6384123"/>
            <a:ext cx="1157645" cy="39045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C2B22E5-EFF4-4B96-85E5-8D1767C669D3}"/>
              </a:ext>
            </a:extLst>
          </p:cNvPr>
          <p:cNvSpPr txBox="1"/>
          <p:nvPr/>
        </p:nvSpPr>
        <p:spPr>
          <a:xfrm>
            <a:off x="9970815" y="6475381"/>
            <a:ext cx="2215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85000"/>
                  </a:schemeClr>
                </a:solidFill>
              </a:rPr>
              <a:t>THE MENTAL WELLNESS COMPANY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E319E3E-AC0F-419A-85C6-20BBE13A043A}"/>
              </a:ext>
            </a:extLst>
          </p:cNvPr>
          <p:cNvCxnSpPr/>
          <p:nvPr/>
        </p:nvCxnSpPr>
        <p:spPr>
          <a:xfrm>
            <a:off x="10014892" y="6488042"/>
            <a:ext cx="0" cy="26161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408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73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A665CD7-790B-4248-B519-564AF742EE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7"/>
          <a:stretch/>
        </p:blipFill>
        <p:spPr>
          <a:xfrm>
            <a:off x="8591634" y="-1"/>
            <a:ext cx="3228891" cy="6858001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D2F6725-069E-429A-B57E-49560138D5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62274" y="106775"/>
            <a:ext cx="6000750" cy="111442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0772671-44C3-4AC5-8806-6C00D5AAF2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62273" y="1306626"/>
            <a:ext cx="6000751" cy="7667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FD30B5-EB0E-4985-B6FD-0645F9CCEFED}"/>
              </a:ext>
            </a:extLst>
          </p:cNvPr>
          <p:cNvSpPr txBox="1"/>
          <p:nvPr/>
        </p:nvSpPr>
        <p:spPr>
          <a:xfrm>
            <a:off x="2962274" y="1277433"/>
            <a:ext cx="6000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2B105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sz="2400" b="1" dirty="0">
                <a:solidFill>
                  <a:srgbClr val="2B105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“Axis” </a:t>
            </a:r>
            <a:r>
              <a:rPr lang="en-US" sz="2400" dirty="0">
                <a:solidFill>
                  <a:srgbClr val="2B105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between the Gut and the</a:t>
            </a:r>
            <a:br>
              <a:rPr lang="en-US" sz="2400" dirty="0">
                <a:solidFill>
                  <a:srgbClr val="2B105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dirty="0">
                <a:solidFill>
                  <a:srgbClr val="2B105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Brain coordinates communications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E5AB94E-3BBA-4D82-B34E-2C6411D84F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04865" y="2318846"/>
            <a:ext cx="7411058" cy="142846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39FDD4D2-C90E-433B-BA18-1FB06AD371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04868" y="3819233"/>
            <a:ext cx="7411056" cy="143394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2BC69296-8F8C-4AC6-8FD9-D14A07E081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00825" y="5333278"/>
            <a:ext cx="7595500" cy="14392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CF0DF6-2DF0-4C70-BDEC-28967A01530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4228" t="23282" r="11367" b="34880"/>
          <a:stretch/>
        </p:blipFill>
        <p:spPr>
          <a:xfrm>
            <a:off x="8830249" y="6384123"/>
            <a:ext cx="1157645" cy="3904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542221F-3735-4006-BC37-B29CA63E924A}"/>
              </a:ext>
            </a:extLst>
          </p:cNvPr>
          <p:cNvSpPr txBox="1"/>
          <p:nvPr/>
        </p:nvSpPr>
        <p:spPr>
          <a:xfrm>
            <a:off x="9970815" y="6475381"/>
            <a:ext cx="2215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85000"/>
                  </a:schemeClr>
                </a:solidFill>
              </a:rPr>
              <a:t>THE MENTAL WELLNESS COMPANY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902EDFD-85C7-4C51-AEE3-EB81666FD214}"/>
              </a:ext>
            </a:extLst>
          </p:cNvPr>
          <p:cNvCxnSpPr/>
          <p:nvPr/>
        </p:nvCxnSpPr>
        <p:spPr>
          <a:xfrm>
            <a:off x="10014892" y="6488042"/>
            <a:ext cx="0" cy="26161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239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0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>
            <a:extLst>
              <a:ext uri="{FF2B5EF4-FFF2-40B4-BE49-F238E27FC236}">
                <a16:creationId xmlns:a16="http://schemas.microsoft.com/office/drawing/2014/main" id="{55D3B5E0-DF65-4FAB-8D27-BEA07B96B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38875" y="5872913"/>
            <a:ext cx="5811140" cy="235422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AE6C2E3-2346-479C-AE66-5002ED672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8875" y="2781761"/>
            <a:ext cx="5811140" cy="235422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D635838D-0A0C-4550-B929-8960B1538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38875" y="4353068"/>
            <a:ext cx="5811140" cy="23542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2036C338-8222-4730-828D-DDCCFD1E9C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0" y="12504"/>
            <a:ext cx="10287000" cy="26778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5EFB96-DE8A-4B17-B6C0-E6AACD87AC86}"/>
              </a:ext>
            </a:extLst>
          </p:cNvPr>
          <p:cNvSpPr txBox="1"/>
          <p:nvPr/>
        </p:nvSpPr>
        <p:spPr>
          <a:xfrm>
            <a:off x="3167545" y="138041"/>
            <a:ext cx="2571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Balance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05B6C7-D7C0-4404-A74B-FE18722766EC}"/>
              </a:ext>
            </a:extLst>
          </p:cNvPr>
          <p:cNvSpPr txBox="1"/>
          <p:nvPr/>
        </p:nvSpPr>
        <p:spPr>
          <a:xfrm>
            <a:off x="4253457" y="421550"/>
            <a:ext cx="3951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GUT</a:t>
            </a:r>
            <a:endParaRPr lang="en-US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AED520-9480-43DD-819E-6A8C620B7D6D}"/>
              </a:ext>
            </a:extLst>
          </p:cNvPr>
          <p:cNvSpPr txBox="1"/>
          <p:nvPr/>
        </p:nvSpPr>
        <p:spPr>
          <a:xfrm>
            <a:off x="5304367" y="775493"/>
            <a:ext cx="6544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NUTRITION</a:t>
            </a:r>
            <a:endParaRPr lang="en-US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CCCA663-700A-4690-BD33-C7FFA06993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67562" y="2385496"/>
            <a:ext cx="4095750" cy="100965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C2A7CFC3-9893-4053-8CA7-01F140B369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3843170"/>
            <a:ext cx="6229054" cy="126223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AC98E2C-9527-4056-AA95-72B2F93C00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15607" y="3924443"/>
            <a:ext cx="4257675" cy="85725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0E85153-8610-41CF-93E7-4B07F73C673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072312" y="5493806"/>
            <a:ext cx="4286250" cy="89535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1695" y="3832412"/>
            <a:ext cx="6238874" cy="1262230"/>
          </a:xfrm>
          <a:prstGeom prst="rect">
            <a:avLst/>
          </a:prstGeom>
          <a:solidFill>
            <a:srgbClr val="4837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15834" y="2324913"/>
            <a:ext cx="6238874" cy="1262230"/>
          </a:xfrm>
          <a:prstGeom prst="rect">
            <a:avLst/>
          </a:prstGeom>
          <a:solidFill>
            <a:srgbClr val="4837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9821" y="2347010"/>
            <a:ext cx="61924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PROBIOTICS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Probiotic foods contain live “good bacteria” which support mental wellness and aid digestion. Examples include fermented foods such as yogurt, kefir, kimchi, kombucha, sauerkraut, miso, tempeh, and probiotic supplements.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9610" y="3912990"/>
            <a:ext cx="61530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PREBIOTICS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Prebiotic foods contain fibers and carbohydrates that can be fermented and digested by gut bacteria to serve as a fuel source and encourage growth of beneficial bacteria. Examples include asparagus, bananas, green leafy vegetables, garlic, leeks, onions, chicory, ginger, and prebiotic supplements.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" y="5379715"/>
            <a:ext cx="6238874" cy="1262230"/>
          </a:xfrm>
          <a:prstGeom prst="rect">
            <a:avLst/>
          </a:prstGeom>
          <a:solidFill>
            <a:srgbClr val="4837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9610" y="5410665"/>
            <a:ext cx="61530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PHYTOBIOTICS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Phytobiotic foods are rich in flavonoids which protect good bacteria and establish a hospitable environment for the growth of good and displacement of bad bacteria.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Examples include apples, grapes, dark chocolate, and berries.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1531F9B-4192-4DAD-AA2E-847BB0B77531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4228" t="23282" r="11367" b="34880"/>
          <a:stretch/>
        </p:blipFill>
        <p:spPr>
          <a:xfrm>
            <a:off x="8830249" y="6384123"/>
            <a:ext cx="1157645" cy="39045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58473DC-9C0B-4FA3-9B62-C78036919216}"/>
              </a:ext>
            </a:extLst>
          </p:cNvPr>
          <p:cNvSpPr txBox="1"/>
          <p:nvPr/>
        </p:nvSpPr>
        <p:spPr>
          <a:xfrm>
            <a:off x="9970815" y="6475381"/>
            <a:ext cx="2215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85000"/>
                  </a:schemeClr>
                </a:solidFill>
              </a:rPr>
              <a:t>THE MENTAL WELLNESS COMPANY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BC16935-67AA-4BD9-9562-179382FE3E19}"/>
              </a:ext>
            </a:extLst>
          </p:cNvPr>
          <p:cNvCxnSpPr/>
          <p:nvPr/>
        </p:nvCxnSpPr>
        <p:spPr>
          <a:xfrm>
            <a:off x="10014892" y="6488042"/>
            <a:ext cx="0" cy="26161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965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48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27B10A0A-24F9-41F2-A0A2-8B4ADCF31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46901" y="5879580"/>
            <a:ext cx="5669156" cy="4571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C7A43DE-48DD-49C3-BD1E-FC5766C3A5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6426" y="4293844"/>
            <a:ext cx="5669156" cy="4571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14A7401-268D-4AEA-9C63-639C1A258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48025" y="2560612"/>
            <a:ext cx="5669156" cy="4571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02E38F1E-C758-43B5-BBE2-40CBC1DA8D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05000" y="12504"/>
            <a:ext cx="10287000" cy="267788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40CC9D7-DC34-463D-A27A-BC2982B6FF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71207" y="179714"/>
            <a:ext cx="5620544" cy="170623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089910F-703E-4710-8D90-37E80ED9E4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74970" y="1890290"/>
            <a:ext cx="1251585" cy="156448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5DD6AD7-AF3B-4BCA-983D-E357F5AF8D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4272" y="2217233"/>
            <a:ext cx="2220681" cy="73247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D6DF715-FFC2-4D65-81F0-982F3BA30F3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952367" y="1781299"/>
            <a:ext cx="3128797" cy="18382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B55719-8337-4A12-B4F1-9FAF9F648CEE}"/>
              </a:ext>
            </a:extLst>
          </p:cNvPr>
          <p:cNvSpPr txBox="1"/>
          <p:nvPr/>
        </p:nvSpPr>
        <p:spPr>
          <a:xfrm>
            <a:off x="9013445" y="1901316"/>
            <a:ext cx="29926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B105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Mindfulness</a:t>
            </a:r>
            <a:br>
              <a:rPr lang="en-US" sz="1600" b="1" dirty="0">
                <a:solidFill>
                  <a:srgbClr val="2B105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>
                <a:solidFill>
                  <a:srgbClr val="2B105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Practice such as </a:t>
            </a:r>
            <a:br>
              <a:rPr lang="en-US" sz="1600" dirty="0">
                <a:solidFill>
                  <a:srgbClr val="2B105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>
                <a:solidFill>
                  <a:srgbClr val="2B105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meditation, yoga, gratitude, and mindful breathing reduce stress and anxiety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D10C2F0-E7AA-42BC-8805-FB51038236C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80633" y="3132802"/>
            <a:ext cx="2607447" cy="226939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02358393-A10C-43A5-A269-89C3946FEF2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413892" y="3529463"/>
            <a:ext cx="1095375" cy="14763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8F0F0C1-4850-44EB-BF23-64679D24788C}"/>
              </a:ext>
            </a:extLst>
          </p:cNvPr>
          <p:cNvSpPr txBox="1"/>
          <p:nvPr/>
        </p:nvSpPr>
        <p:spPr>
          <a:xfrm>
            <a:off x="643636" y="3208900"/>
            <a:ext cx="25019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B105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Sleep</a:t>
            </a:r>
            <a:br>
              <a:rPr lang="en-US" sz="1600" b="1" dirty="0">
                <a:solidFill>
                  <a:srgbClr val="2B105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>
                <a:solidFill>
                  <a:srgbClr val="2B105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Inadequate or poor quality sleep increases stress hormone exposure (cortisol) and interferes with mood and mental function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4E790FF6-858E-4896-AD88-1286945F504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291137" y="5402192"/>
            <a:ext cx="1609725" cy="10668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C6FF1E30-F3EC-4056-B689-B58851EBA80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31538" y="5552766"/>
            <a:ext cx="1705636" cy="773058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0A6AE5B5-6F3C-4C60-8A47-1532E63C325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8952367" y="4672672"/>
            <a:ext cx="3128797" cy="170935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4607206-0837-48B7-95DF-EA654A656D60}"/>
              </a:ext>
            </a:extLst>
          </p:cNvPr>
          <p:cNvSpPr txBox="1"/>
          <p:nvPr/>
        </p:nvSpPr>
        <p:spPr>
          <a:xfrm>
            <a:off x="9013445" y="4711740"/>
            <a:ext cx="29926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B105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Physical Activity</a:t>
            </a:r>
            <a:br>
              <a:rPr lang="en-US" sz="1600" b="1" i="1" dirty="0">
                <a:solidFill>
                  <a:srgbClr val="2B105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>
                <a:solidFill>
                  <a:srgbClr val="2B105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Regular exercise is shown to reduce stress, anxiety, and depression as effectively as antidepressant drugs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BB90EB38-1EA3-4A4A-8C0B-72D47DE525A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632837" y="3951625"/>
            <a:ext cx="1753841" cy="6280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A315C13-AAA3-4694-B50D-58CB7A81FA6D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14228" t="23282" r="11367" b="34880"/>
          <a:stretch/>
        </p:blipFill>
        <p:spPr>
          <a:xfrm>
            <a:off x="8830249" y="6384123"/>
            <a:ext cx="1157645" cy="39045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E0E7C4D-44E3-4C91-A183-7FC815D022F5}"/>
              </a:ext>
            </a:extLst>
          </p:cNvPr>
          <p:cNvSpPr txBox="1"/>
          <p:nvPr/>
        </p:nvSpPr>
        <p:spPr>
          <a:xfrm>
            <a:off x="9970815" y="6475381"/>
            <a:ext cx="2215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85000"/>
                  </a:schemeClr>
                </a:solidFill>
              </a:rPr>
              <a:t>THE MENTAL WELLNESS COMPANY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B9673DA-980B-4CCB-8A6E-81F0A2A3FA2D}"/>
              </a:ext>
            </a:extLst>
          </p:cNvPr>
          <p:cNvCxnSpPr/>
          <p:nvPr/>
        </p:nvCxnSpPr>
        <p:spPr>
          <a:xfrm>
            <a:off x="10014892" y="6488042"/>
            <a:ext cx="0" cy="26161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045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838200" y="3303548"/>
            <a:ext cx="10515600" cy="411238"/>
          </a:xfrm>
          <a:prstGeom prst="rect">
            <a:avLst/>
          </a:prstGeom>
          <a:gradFill>
            <a:gsLst>
              <a:gs pos="0">
                <a:srgbClr val="800000"/>
              </a:gs>
              <a:gs pos="21000">
                <a:srgbClr val="FF6600"/>
              </a:gs>
              <a:gs pos="35000">
                <a:srgbClr val="FFFF00"/>
              </a:gs>
              <a:gs pos="9000">
                <a:srgbClr val="FF0000"/>
              </a:gs>
              <a:gs pos="53000">
                <a:srgbClr val="008000"/>
              </a:gs>
              <a:gs pos="62000">
                <a:srgbClr val="0000FF"/>
              </a:gs>
              <a:gs pos="80000">
                <a:srgbClr val="000090"/>
              </a:gs>
              <a:gs pos="99000">
                <a:srgbClr val="660066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0571" y="3792529"/>
            <a:ext cx="384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DISEASE STATUS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71347" y="3792529"/>
            <a:ext cx="384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“NORMAL”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02938" y="3792529"/>
            <a:ext cx="384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OPTIMIZED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8857" y="4193719"/>
            <a:ext cx="1251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Depression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Anxiety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Diabetes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Obesity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Heart Disease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Autoimmune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59283" y="4193719"/>
            <a:ext cx="10613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Fatigue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Tension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Sad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Brain Fog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Headaches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Acne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Eczema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16075" y="4193719"/>
            <a:ext cx="977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Energetic 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Calmness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Happy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Sharp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Creative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Clear Skin</a:t>
            </a:r>
          </a:p>
        </p:txBody>
      </p:sp>
      <p:sp>
        <p:nvSpPr>
          <p:cNvPr id="3" name="Rectangle 2"/>
          <p:cNvSpPr/>
          <p:nvPr/>
        </p:nvSpPr>
        <p:spPr>
          <a:xfrm>
            <a:off x="2530928" y="4193719"/>
            <a:ext cx="11883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Arthritis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Fibromyalgia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CFS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Dementia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 / ADHD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Alzheimer’s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57139" y="4193719"/>
            <a:ext cx="11883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Congestion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URTI’s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Joint Pain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Muscle Pain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Bloated 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Chubby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822667" y="4193719"/>
            <a:ext cx="977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Rarely Sick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Flexible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Lean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Strong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Resilient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59475" y="3263704"/>
            <a:ext cx="63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2281" y="6123801"/>
            <a:ext cx="1016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RED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474382" y="6123801"/>
            <a:ext cx="1016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ORANGE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36483" y="6123801"/>
            <a:ext cx="1016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YELLOW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88001" y="6123801"/>
            <a:ext cx="1016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GREEN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171268" y="6123801"/>
            <a:ext cx="1016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BLUE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722786" y="6123801"/>
            <a:ext cx="1016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INDIGO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295467" y="6123801"/>
            <a:ext cx="1016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VIOLET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38200" y="5646043"/>
            <a:ext cx="10515600" cy="411238"/>
          </a:xfrm>
          <a:prstGeom prst="rect">
            <a:avLst/>
          </a:prstGeom>
          <a:gradFill>
            <a:gsLst>
              <a:gs pos="0">
                <a:srgbClr val="800000"/>
              </a:gs>
              <a:gs pos="21000">
                <a:srgbClr val="FF6600"/>
              </a:gs>
              <a:gs pos="35000">
                <a:srgbClr val="FFFF00"/>
              </a:gs>
              <a:gs pos="9000">
                <a:srgbClr val="FF0000"/>
              </a:gs>
              <a:gs pos="53000">
                <a:srgbClr val="008000"/>
              </a:gs>
              <a:gs pos="62000">
                <a:srgbClr val="0000FF"/>
              </a:gs>
              <a:gs pos="80000">
                <a:srgbClr val="000090"/>
              </a:gs>
              <a:gs pos="99000">
                <a:srgbClr val="660066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108325" y="3263704"/>
            <a:ext cx="63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157175" y="3263704"/>
            <a:ext cx="63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206025" y="3263704"/>
            <a:ext cx="63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54875" y="3263704"/>
            <a:ext cx="63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303725" y="3263704"/>
            <a:ext cx="63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352575" y="3263704"/>
            <a:ext cx="63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7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401425" y="3263704"/>
            <a:ext cx="63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450275" y="3263704"/>
            <a:ext cx="63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499126" y="3263704"/>
            <a:ext cx="63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10</a:t>
            </a:r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838200" y="503237"/>
            <a:ext cx="10515600" cy="1325563"/>
          </a:xfrm>
        </p:spPr>
        <p:txBody>
          <a:bodyPr>
            <a:noAutofit/>
          </a:bodyPr>
          <a:lstStyle/>
          <a:p>
            <a:r>
              <a:rPr lang="en-US" sz="2800" b="0" dirty="0">
                <a:solidFill>
                  <a:srgbClr val="822E7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THREE THINGS YOU SHOULD KNOW ABOUT</a:t>
            </a:r>
            <a:br>
              <a:rPr lang="en-US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MENTAL WELLNESS</a:t>
            </a:r>
            <a:br>
              <a:rPr lang="en-US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400" dirty="0">
              <a:solidFill>
                <a:srgbClr val="822E7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974002" y="1700814"/>
            <a:ext cx="11370398" cy="1111996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en-US" sz="180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 you feel is not just in your head </a:t>
            </a:r>
            <a:r>
              <a:rPr lang="mr-IN" sz="180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  <a:cs typeface="Aller Light"/>
              </a:rPr>
              <a:t>–</a:t>
            </a:r>
            <a:r>
              <a:rPr lang="en-US" sz="180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it’s also in your gut.</a:t>
            </a:r>
          </a:p>
          <a:p>
            <a:pPr>
              <a:buFont typeface="+mj-lt"/>
              <a:buAutoNum type="arabicPeriod"/>
            </a:pPr>
            <a:r>
              <a:rPr lang="en-US" sz="180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Our “second brain” includes the Microbiome and plays a major role in mental wellness.</a:t>
            </a:r>
          </a:p>
          <a:p>
            <a:pPr>
              <a:buFont typeface="+mj-lt"/>
              <a:buAutoNum type="arabicPeriod"/>
            </a:pPr>
            <a:r>
              <a:rPr lang="en-US" sz="180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You can now DO something NATURALLY to improve your mental wellness.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38200" y="2997288"/>
            <a:ext cx="1051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WHERE ARE YOU ON THE MENTAL WELLNESS CONTINUUM? </a:t>
            </a:r>
            <a:r>
              <a:rPr lang="en-US" sz="1400" i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(Circle your current number)</a:t>
            </a:r>
          </a:p>
        </p:txBody>
      </p:sp>
      <p:sp>
        <p:nvSpPr>
          <p:cNvPr id="5" name="Oval 4"/>
          <p:cNvSpPr/>
          <p:nvPr/>
        </p:nvSpPr>
        <p:spPr>
          <a:xfrm>
            <a:off x="1133463" y="5561207"/>
            <a:ext cx="564775" cy="564775"/>
          </a:xfrm>
          <a:prstGeom prst="ellipse">
            <a:avLst/>
          </a:prstGeom>
          <a:solidFill>
            <a:srgbClr val="8000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/>
          <p:cNvSpPr/>
          <p:nvPr/>
        </p:nvSpPr>
        <p:spPr>
          <a:xfrm>
            <a:off x="2697437" y="5561207"/>
            <a:ext cx="564775" cy="564775"/>
          </a:xfrm>
          <a:prstGeom prst="ellipse">
            <a:avLst/>
          </a:prstGeom>
          <a:solidFill>
            <a:srgbClr val="FF66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/>
          <p:cNvSpPr/>
          <p:nvPr/>
        </p:nvSpPr>
        <p:spPr>
          <a:xfrm>
            <a:off x="4261411" y="5561207"/>
            <a:ext cx="564775" cy="564775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40"/>
          <p:cNvSpPr/>
          <p:nvPr/>
        </p:nvSpPr>
        <p:spPr>
          <a:xfrm>
            <a:off x="5825385" y="5561207"/>
            <a:ext cx="564775" cy="564775"/>
          </a:xfrm>
          <a:prstGeom prst="ellipse">
            <a:avLst/>
          </a:prstGeom>
          <a:solidFill>
            <a:srgbClr val="0080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41"/>
          <p:cNvSpPr/>
          <p:nvPr/>
        </p:nvSpPr>
        <p:spPr>
          <a:xfrm>
            <a:off x="7389359" y="5561207"/>
            <a:ext cx="564775" cy="564775"/>
          </a:xfrm>
          <a:prstGeom prst="ellipse">
            <a:avLst/>
          </a:prstGeom>
          <a:solidFill>
            <a:srgbClr val="0000FF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/>
          <p:cNvSpPr/>
          <p:nvPr/>
        </p:nvSpPr>
        <p:spPr>
          <a:xfrm>
            <a:off x="8953333" y="5561207"/>
            <a:ext cx="564775" cy="564775"/>
          </a:xfrm>
          <a:prstGeom prst="ellipse">
            <a:avLst/>
          </a:prstGeom>
          <a:solidFill>
            <a:srgbClr val="00009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10517306" y="5561207"/>
            <a:ext cx="564775" cy="564775"/>
          </a:xfrm>
          <a:prstGeom prst="ellipse">
            <a:avLst/>
          </a:prstGeom>
          <a:solidFill>
            <a:srgbClr val="660066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36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B2FF2BC-42A1-4ED0-B0B1-4A7332556D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5" t="15083" r="249" b="2656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" y="1319040"/>
            <a:ext cx="12192000" cy="707141"/>
          </a:xfrm>
          <a:prstGeom prst="rect">
            <a:avLst/>
          </a:prstGeom>
          <a:solidFill>
            <a:srgbClr val="402B5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95275" y="1286089"/>
            <a:ext cx="11602558" cy="85460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ea typeface="Aller Light" charset="0"/>
                <a:cs typeface="Aller"/>
              </a:defRPr>
            </a:lvl1pPr>
          </a:lstStyle>
          <a:p>
            <a:pPr algn="ctr"/>
            <a:r>
              <a:rPr lang="en-US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AMARE FUNDAMENTALS PACK</a:t>
            </a:r>
            <a:endParaRPr lang="en-US" sz="3600" b="0" dirty="0">
              <a:solidFill>
                <a:schemeClr val="tx2">
                  <a:lumMod val="40000"/>
                  <a:lumOff val="6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7008840" y="2173644"/>
            <a:ext cx="2594685" cy="1722962"/>
          </a:xfrm>
          <a:prstGeom prst="rect">
            <a:avLst/>
          </a:prstGeom>
        </p:spPr>
        <p:txBody>
          <a:bodyPr anchor="t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ea typeface="+mn-ea"/>
                <a:cs typeface="Alle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ller Light"/>
                <a:ea typeface="+mn-ea"/>
                <a:cs typeface="Aller Light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ourier New"/>
              <a:buChar char="o"/>
              <a:defRPr sz="2000" b="0" i="0" kern="1200" baseline="0">
                <a:solidFill>
                  <a:srgbClr val="595959"/>
                </a:solidFill>
                <a:latin typeface="Aller Light"/>
                <a:ea typeface="+mn-ea"/>
                <a:cs typeface="Aller Light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20000"/>
              </a:spcBef>
              <a:buSzTx/>
              <a:buNone/>
              <a:defRPr/>
            </a:pP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 NutrAward Winner for </a:t>
            </a:r>
            <a:b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“BEST NEW FINISHED PRODUCT”</a:t>
            </a:r>
            <a:endParaRPr lang="ru-RU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A425EA-516D-4CF1-896C-AB6B8848C4EE}"/>
              </a:ext>
            </a:extLst>
          </p:cNvPr>
          <p:cNvSpPr txBox="1"/>
          <p:nvPr/>
        </p:nvSpPr>
        <p:spPr>
          <a:xfrm>
            <a:off x="9963764" y="1444291"/>
            <a:ext cx="359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™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CAEA5E-118A-4B72-83D3-9B6171D9F4E2}"/>
              </a:ext>
            </a:extLst>
          </p:cNvPr>
          <p:cNvSpPr txBox="1"/>
          <p:nvPr/>
        </p:nvSpPr>
        <p:spPr>
          <a:xfrm>
            <a:off x="295275" y="6396952"/>
            <a:ext cx="3076078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4A6AD2-D241-4AEC-87DB-A71EE76B0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3461" y="2906649"/>
            <a:ext cx="1903228" cy="3070884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234429E-F072-4E27-83E8-7B634D3EC7F5}"/>
              </a:ext>
            </a:extLst>
          </p:cNvPr>
          <p:cNvSpPr txBox="1">
            <a:spLocks/>
          </p:cNvSpPr>
          <p:nvPr/>
        </p:nvSpPr>
        <p:spPr>
          <a:xfrm>
            <a:off x="3693351" y="503454"/>
            <a:ext cx="8007869" cy="684803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ea typeface="+mn-ea"/>
                <a:cs typeface="Alle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ller Light"/>
                <a:ea typeface="+mn-ea"/>
                <a:cs typeface="Aller Light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ourier New"/>
              <a:buChar char="o"/>
              <a:defRPr sz="2000" b="0" i="0" kern="1200" baseline="0">
                <a:solidFill>
                  <a:srgbClr val="595959"/>
                </a:solidFill>
                <a:latin typeface="Aller Light"/>
                <a:ea typeface="+mn-ea"/>
                <a:cs typeface="Aller Light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ct val="20000"/>
              </a:spcBef>
              <a:buSzTx/>
              <a:buNone/>
              <a:defRPr/>
            </a:pP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World’s First Award-Winning Gut-Brain Axis </a:t>
            </a:r>
            <a:b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Nutrition System</a:t>
            </a:r>
            <a:endParaRPr lang="ru-RU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06C228-3625-40BE-8A29-458A05126A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225" t="20420" r="6788" b="33301"/>
          <a:stretch/>
        </p:blipFill>
        <p:spPr>
          <a:xfrm>
            <a:off x="685114" y="334755"/>
            <a:ext cx="269557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7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113D1-77F1-4D04-9718-13538D120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	 CLINICAL STUDY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26A9C-C778-4025-B841-6F0B730513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719172"/>
            <a:ext cx="10848975" cy="134816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68478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Amare FundaMentals Pack has been clinically proven to: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81C2DD-05B7-42A6-9D0E-EACD2EBD97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45141" r="10784" b="30522"/>
          <a:stretch/>
        </p:blipFill>
        <p:spPr>
          <a:xfrm>
            <a:off x="504825" y="21718"/>
            <a:ext cx="4371975" cy="1668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08122E-205F-4EA3-9750-876C553967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2250377"/>
            <a:ext cx="106680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907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74611AEF-C853-4A51-BF1B-DC42A8215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70629" y="436566"/>
            <a:ext cx="1701032" cy="15963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6C9897-DEC6-4A56-936B-B2CE8273A2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5852" y="2034184"/>
            <a:ext cx="3478183" cy="389639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33864" y="3007665"/>
            <a:ext cx="4796317" cy="230832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24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most comprehensive combination of unique strains of probiotics, prebiotics, and phytobiotics that have been scientifically shown to improve mental wellness.*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007DA1-A4DC-4E00-A52F-273BA08C785D}"/>
              </a:ext>
            </a:extLst>
          </p:cNvPr>
          <p:cNvSpPr txBox="1"/>
          <p:nvPr/>
        </p:nvSpPr>
        <p:spPr>
          <a:xfrm>
            <a:off x="6585561" y="773077"/>
            <a:ext cx="14679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AMARE’S FLAGSHIP PRODUCT</a:t>
            </a:r>
          </a:p>
        </p:txBody>
      </p:sp>
      <p:pic>
        <p:nvPicPr>
          <p:cNvPr id="21" name="Graphic 12">
            <a:extLst>
              <a:ext uri="{FF2B5EF4-FFF2-40B4-BE49-F238E27FC236}">
                <a16:creationId xmlns:a16="http://schemas.microsoft.com/office/drawing/2014/main" id="{74611AEF-C853-4A51-BF1B-DC42A8215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70013" y="446498"/>
            <a:ext cx="1690449" cy="158642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89ED6E2-21F5-4694-8A38-5F166B2448A5}"/>
              </a:ext>
            </a:extLst>
          </p:cNvPr>
          <p:cNvSpPr txBox="1"/>
          <p:nvPr/>
        </p:nvSpPr>
        <p:spPr>
          <a:xfrm>
            <a:off x="8345043" y="665355"/>
            <a:ext cx="15403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SUPPORTS FEEL-GOOD 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NEUROTRANS-MITTERS</a:t>
            </a:r>
          </a:p>
        </p:txBody>
      </p:sp>
      <p:pic>
        <p:nvPicPr>
          <p:cNvPr id="23" name="Graphic 12">
            <a:extLst>
              <a:ext uri="{FF2B5EF4-FFF2-40B4-BE49-F238E27FC236}">
                <a16:creationId xmlns:a16="http://schemas.microsoft.com/office/drawing/2014/main" id="{74611AEF-C853-4A51-BF1B-DC42A8215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72580" y="436565"/>
            <a:ext cx="1701033" cy="159635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E952B41-55AA-4411-841E-19D4A172FD36}"/>
              </a:ext>
            </a:extLst>
          </p:cNvPr>
          <p:cNvSpPr txBox="1"/>
          <p:nvPr/>
        </p:nvSpPr>
        <p:spPr>
          <a:xfrm>
            <a:off x="10118068" y="773077"/>
            <a:ext cx="1602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INCREASES GOOD BACTERIA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C05D11-1BD7-479A-9B05-CB6A0C58BA63}"/>
              </a:ext>
            </a:extLst>
          </p:cNvPr>
          <p:cNvSpPr txBox="1"/>
          <p:nvPr/>
        </p:nvSpPr>
        <p:spPr>
          <a:xfrm>
            <a:off x="295275" y="6396832"/>
            <a:ext cx="3076078" cy="369332"/>
          </a:xfrm>
          <a:prstGeom prst="rect">
            <a:avLst/>
          </a:prstGeom>
          <a:noFill/>
          <a:ln>
            <a:solidFill>
              <a:srgbClr val="2B1054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ECB7C5F-22D9-4FB5-8AAB-6738642719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8" t="51527" r="10103" b="29528"/>
          <a:stretch/>
        </p:blipFill>
        <p:spPr>
          <a:xfrm>
            <a:off x="783755" y="280902"/>
            <a:ext cx="5096542" cy="16459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E836043-4B35-40EE-B853-267C6E4EE4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525" y="1875984"/>
            <a:ext cx="2798997" cy="640080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EDE9B94-8185-48DC-9584-94E516FCBD73}"/>
              </a:ext>
            </a:extLst>
          </p:cNvPr>
          <p:cNvSpPr/>
          <p:nvPr/>
        </p:nvSpPr>
        <p:spPr>
          <a:xfrm>
            <a:off x="7324660" y="4829175"/>
            <a:ext cx="3549715" cy="1177925"/>
          </a:xfrm>
          <a:prstGeom prst="roundRect">
            <a:avLst/>
          </a:prstGeom>
          <a:noFill/>
          <a:ln w="38100">
            <a:solidFill>
              <a:srgbClr val="822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963E7AA-1A37-4BE7-8E59-C0C2CB199E4C}"/>
              </a:ext>
            </a:extLst>
          </p:cNvPr>
          <p:cNvSpPr txBox="1"/>
          <p:nvPr/>
        </p:nvSpPr>
        <p:spPr>
          <a:xfrm>
            <a:off x="7361800" y="4941083"/>
            <a:ext cx="2042550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Item Code: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Retail Price: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Wholesale Price: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Subscribe &amp; Save: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7865CF2-6CE4-4463-857E-17DD07996C47}"/>
              </a:ext>
            </a:extLst>
          </p:cNvPr>
          <p:cNvSpPr txBox="1"/>
          <p:nvPr/>
        </p:nvSpPr>
        <p:spPr>
          <a:xfrm>
            <a:off x="9296400" y="4940554"/>
            <a:ext cx="1643337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S001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$100.00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$74.95 / 65 PV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$66.95 / 58 PV</a:t>
            </a:r>
          </a:p>
        </p:txBody>
      </p:sp>
    </p:spTree>
    <p:extLst>
      <p:ext uri="{BB962C8B-B14F-4D97-AF65-F5344CB8AC3E}">
        <p14:creationId xmlns:p14="http://schemas.microsoft.com/office/powerpoint/2010/main" val="116623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E01252A-147B-4204-98EE-7916D2C83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1097" y="488040"/>
            <a:ext cx="4215408" cy="577404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87584BA-5B6C-4DD9-91B3-7F4011381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82287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MENTABIOTICS</a:t>
            </a:r>
            <a:br>
              <a:rPr lang="en-US" b="1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600" b="1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KEY INGREDIENTS</a:t>
            </a:r>
            <a:endParaRPr lang="en-US" sz="3200" dirty="0">
              <a:solidFill>
                <a:srgbClr val="82287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35A3A90-4E7F-4DE6-9284-13D9E79B4D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003425"/>
            <a:ext cx="5387788" cy="31735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Suntheanine 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Increases Alpha Waves 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“Relaxed alertness”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374498-CC0E-4CAB-9871-B9AC07DF5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7600" y="3418302"/>
            <a:ext cx="2843784" cy="28437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F3CE4AD-F6A9-45D5-B0E5-AC798B81B932}"/>
              </a:ext>
            </a:extLst>
          </p:cNvPr>
          <p:cNvSpPr txBox="1"/>
          <p:nvPr/>
        </p:nvSpPr>
        <p:spPr>
          <a:xfrm>
            <a:off x="5139795" y="473686"/>
            <a:ext cx="359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2287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™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0CB59E-8BBE-4BA7-B462-BF47C5EB47D9}"/>
              </a:ext>
            </a:extLst>
          </p:cNvPr>
          <p:cNvSpPr txBox="1"/>
          <p:nvPr/>
        </p:nvSpPr>
        <p:spPr>
          <a:xfrm>
            <a:off x="295275" y="6396832"/>
            <a:ext cx="3076078" cy="369332"/>
          </a:xfrm>
          <a:prstGeom prst="rect">
            <a:avLst/>
          </a:prstGeom>
          <a:noFill/>
          <a:ln>
            <a:solidFill>
              <a:srgbClr val="2B1054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</p:spTree>
    <p:extLst>
      <p:ext uri="{BB962C8B-B14F-4D97-AF65-F5344CB8AC3E}">
        <p14:creationId xmlns:p14="http://schemas.microsoft.com/office/powerpoint/2010/main" val="220141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EBCCD-B760-4A37-A63A-6D94ECBB6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GRIM REALITY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33C056-6048-4202-B949-6658A37BBD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2808" y="1724214"/>
            <a:ext cx="5384125" cy="40371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37E9E8-FE52-4834-819B-116E5D60B990}"/>
              </a:ext>
            </a:extLst>
          </p:cNvPr>
          <p:cNvSpPr txBox="1"/>
          <p:nvPr/>
        </p:nvSpPr>
        <p:spPr>
          <a:xfrm>
            <a:off x="838200" y="1724214"/>
            <a:ext cx="7543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Americans spend over $100 billion annually on “feel better” products, from painkillers and anti-depressants to alternative and complementary therapies 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 million Americans suffer from chronic pain – this is one of the top reasons for the $100 billion expenditure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350 million people globally are affected by depression each year – another major reason for the $100 billion expenditure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90% of adolescents have a depressive disorder before the age of 18</a:t>
            </a:r>
          </a:p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81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GBX+ proprietary blend…</a:t>
            </a:r>
            <a:br>
              <a:rPr lang="en-US" sz="4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600" dirty="0">
                <a:solidFill>
                  <a:srgbClr val="82287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Patent Pending and Exclusive to Amare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371353" y="2066229"/>
            <a:ext cx="7696200" cy="102659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Applephenon: Asian Apple Fruit extract</a:t>
            </a:r>
            <a:br>
              <a:rPr lang="en-US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Supports gut health, immune function, &amp; inflammatory balance*</a:t>
            </a:r>
          </a:p>
          <a:p>
            <a:pPr marL="0" indent="0">
              <a:buNone/>
            </a:pPr>
            <a:endParaRPr lang="en-US" sz="1800" b="1" i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FB49662-C2EA-40BD-8774-EA26BF3BAA64}"/>
              </a:ext>
            </a:extLst>
          </p:cNvPr>
          <p:cNvSpPr txBox="1">
            <a:spLocks/>
          </p:cNvSpPr>
          <p:nvPr/>
        </p:nvSpPr>
        <p:spPr>
          <a:xfrm>
            <a:off x="3371353" y="3555462"/>
            <a:ext cx="7696200" cy="10265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Enovita: French Grape Seed extract</a:t>
            </a:r>
            <a:br>
              <a:rPr lang="en-US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Enhances blood flow, cardiovascular tone, &amp; cellular defenses*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8CA0DE9-A252-4DA7-999A-641B131DD36B}"/>
              </a:ext>
            </a:extLst>
          </p:cNvPr>
          <p:cNvSpPr txBox="1">
            <a:spLocks/>
          </p:cNvSpPr>
          <p:nvPr/>
        </p:nvSpPr>
        <p:spPr>
          <a:xfrm>
            <a:off x="3371353" y="5096579"/>
            <a:ext cx="7696200" cy="10265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Enzogenol: New Zealand Pine Bark extract</a:t>
            </a:r>
            <a:br>
              <a:rPr lang="en-US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Improves neurotransmitter balance, mental focus, &amp; psychological vigor*</a:t>
            </a:r>
            <a:endParaRPr lang="en-US" sz="2000" b="1" i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2F63EF-51FB-4EC1-97A1-89AEE6AC4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340" y="1848007"/>
            <a:ext cx="1463040" cy="14630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3E2E80-FABC-4EE4-8AE6-4C7C50982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5675" y="3337240"/>
            <a:ext cx="1463040" cy="14630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AE23D8-60AE-4949-9235-B67627253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5675" y="4878357"/>
            <a:ext cx="1463040" cy="14630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7DFE8-5C44-4B41-85C5-25FF6A2B4B57}"/>
              </a:ext>
            </a:extLst>
          </p:cNvPr>
          <p:cNvSpPr txBox="1"/>
          <p:nvPr/>
        </p:nvSpPr>
        <p:spPr>
          <a:xfrm>
            <a:off x="295275" y="6396832"/>
            <a:ext cx="3076078" cy="369332"/>
          </a:xfrm>
          <a:prstGeom prst="rect">
            <a:avLst/>
          </a:prstGeom>
          <a:noFill/>
          <a:ln>
            <a:solidFill>
              <a:srgbClr val="2B1054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</p:spTree>
    <p:extLst>
      <p:ext uri="{BB962C8B-B14F-4D97-AF65-F5344CB8AC3E}">
        <p14:creationId xmlns:p14="http://schemas.microsoft.com/office/powerpoint/2010/main" val="268269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YOUR GUT…</a:t>
            </a:r>
            <a:br>
              <a:rPr lang="en-US" sz="4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600" dirty="0">
                <a:solidFill>
                  <a:srgbClr val="82287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PROBIOTIC STRAIN MATTERS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657600" y="2063875"/>
            <a:ext cx="7696200" cy="102659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Lactobacillus rhamnosus R0011:</a:t>
            </a:r>
            <a:br>
              <a:rPr lang="en-US" sz="3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Reduces stress by lowering cortisol exposure and improves GABA neurotransmission*</a:t>
            </a:r>
          </a:p>
          <a:p>
            <a:pPr marL="0" indent="0">
              <a:buNone/>
            </a:pPr>
            <a:endParaRPr lang="en-US" sz="2000" b="1" i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827F237-5CE0-4709-A14B-BE39205313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25759" y="3364849"/>
            <a:ext cx="1463040" cy="146304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7FB0526-30B3-41B6-ACDD-2753313CEC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25759" y="1845653"/>
            <a:ext cx="1463040" cy="146304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A48A02E2-6340-49BE-A5FD-DCF630F6C5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25759" y="4884044"/>
            <a:ext cx="1463040" cy="1463040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FB49662-C2EA-40BD-8774-EA26BF3BAA64}"/>
              </a:ext>
            </a:extLst>
          </p:cNvPr>
          <p:cNvSpPr txBox="1">
            <a:spLocks/>
          </p:cNvSpPr>
          <p:nvPr/>
        </p:nvSpPr>
        <p:spPr>
          <a:xfrm>
            <a:off x="3657600" y="3579062"/>
            <a:ext cx="7696200" cy="10265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Bifidobacterium longum R0175:</a:t>
            </a:r>
            <a:br>
              <a:rPr lang="en-US" sz="3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Enhances calmness by decreasing anxiety indices and improves cognitive function*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8CA0DE9-A252-4DA7-999A-641B131DD36B}"/>
              </a:ext>
            </a:extLst>
          </p:cNvPr>
          <p:cNvSpPr txBox="1">
            <a:spLocks/>
          </p:cNvSpPr>
          <p:nvPr/>
        </p:nvSpPr>
        <p:spPr>
          <a:xfrm>
            <a:off x="3657600" y="5102266"/>
            <a:ext cx="7696200" cy="10265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Lactobacillus helveticus R0052:</a:t>
            </a:r>
            <a:br>
              <a:rPr lang="en-US" sz="3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Improves mood by decreasing neuro-inflammation and increasing serotonin*</a:t>
            </a:r>
            <a:endParaRPr lang="en-US" sz="2400" b="1" i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211EC1-086B-4929-84DF-0B08B570A787}"/>
              </a:ext>
            </a:extLst>
          </p:cNvPr>
          <p:cNvSpPr txBox="1"/>
          <p:nvPr/>
        </p:nvSpPr>
        <p:spPr>
          <a:xfrm>
            <a:off x="295275" y="6396832"/>
            <a:ext cx="3076078" cy="369332"/>
          </a:xfrm>
          <a:prstGeom prst="rect">
            <a:avLst/>
          </a:prstGeom>
          <a:noFill/>
          <a:ln>
            <a:solidFill>
              <a:srgbClr val="2B1054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88FFACE-E330-46BF-875C-1CCC94C0E380}"/>
              </a:ext>
            </a:extLst>
          </p:cNvPr>
          <p:cNvSpPr txBox="1">
            <a:spLocks/>
          </p:cNvSpPr>
          <p:nvPr/>
        </p:nvSpPr>
        <p:spPr>
          <a:xfrm>
            <a:off x="264825" y="2392506"/>
            <a:ext cx="1577385" cy="3693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Stress</a:t>
            </a:r>
            <a:endParaRPr lang="en-US" sz="2000" b="1" i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3F7CC23-678A-4C7C-A0D8-3F7B56273D1F}"/>
              </a:ext>
            </a:extLst>
          </p:cNvPr>
          <p:cNvSpPr txBox="1">
            <a:spLocks/>
          </p:cNvSpPr>
          <p:nvPr/>
        </p:nvSpPr>
        <p:spPr>
          <a:xfrm>
            <a:off x="264825" y="3739651"/>
            <a:ext cx="1577385" cy="5979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Anxiety/</a:t>
            </a:r>
            <a:b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Cognition</a:t>
            </a:r>
            <a:endParaRPr lang="en-US" sz="1800" b="1" i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29738144-26D6-4667-A99E-7075D513002C}"/>
              </a:ext>
            </a:extLst>
          </p:cNvPr>
          <p:cNvSpPr txBox="1">
            <a:spLocks/>
          </p:cNvSpPr>
          <p:nvPr/>
        </p:nvSpPr>
        <p:spPr>
          <a:xfrm>
            <a:off x="264825" y="5430897"/>
            <a:ext cx="1577385" cy="3693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Mood</a:t>
            </a:r>
            <a:endParaRPr lang="en-US" sz="2000" b="1" i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66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Prebiotic proprietary blend…</a:t>
            </a:r>
            <a:br>
              <a:rPr lang="en-US" sz="4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600" dirty="0">
                <a:solidFill>
                  <a:srgbClr val="82287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Supports the growth of preferred bacteria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371353" y="2870791"/>
            <a:ext cx="7696200" cy="195209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Bimuno</a:t>
            </a:r>
            <a:r>
              <a:rPr lang="en-US" sz="2400" b="1" i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® </a:t>
            </a:r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GOS (</a:t>
            </a:r>
            <a:r>
              <a:rPr lang="en-US" sz="24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Galacto</a:t>
            </a:r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-Oligo-Saccharides)</a:t>
            </a:r>
            <a:br>
              <a:rPr lang="en-US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Resets and increases friendly gut bacteria, maintains immune health, controls inflammation in the body, supports your microbiome balance, highly effective and natural way of increasing preferred bacteria in your gut.*</a:t>
            </a:r>
          </a:p>
          <a:p>
            <a:pPr marL="0" indent="0">
              <a:buNone/>
            </a:pPr>
            <a:endParaRPr lang="en-US" sz="1800" b="1" i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FB49662-C2EA-40BD-8774-EA26BF3BAA64}"/>
              </a:ext>
            </a:extLst>
          </p:cNvPr>
          <p:cNvSpPr txBox="1">
            <a:spLocks/>
          </p:cNvSpPr>
          <p:nvPr/>
        </p:nvSpPr>
        <p:spPr>
          <a:xfrm>
            <a:off x="3371353" y="4887942"/>
            <a:ext cx="7696200" cy="13228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SunFiber</a:t>
            </a:r>
            <a:r>
              <a:rPr lang="en-US" sz="2400" b="1" i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® </a:t>
            </a:r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Galactomannan Fiber – aka PHGG (partially hydrolyzed guar gum)</a:t>
            </a:r>
            <a:br>
              <a:rPr lang="en-US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Helps improve the growth and vitality of beneficial bacteria, including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Bifidobacteria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Lactobacillus.*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C7DFE8-5C44-4B41-85C5-25FF6A2B4B57}"/>
              </a:ext>
            </a:extLst>
          </p:cNvPr>
          <p:cNvSpPr txBox="1"/>
          <p:nvPr/>
        </p:nvSpPr>
        <p:spPr>
          <a:xfrm>
            <a:off x="295275" y="6396832"/>
            <a:ext cx="3076078" cy="369332"/>
          </a:xfrm>
          <a:prstGeom prst="rect">
            <a:avLst/>
          </a:prstGeom>
          <a:noFill/>
          <a:ln>
            <a:solidFill>
              <a:srgbClr val="2B1054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7C15FC-3DBD-4246-8631-F62515C50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43" y="2915434"/>
            <a:ext cx="2670829" cy="806183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4D3EC19-6F42-4D11-BB77-ADC83EEF53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2639" y="5123448"/>
            <a:ext cx="2718033" cy="555583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C4BE845-9ECE-4ED5-B32E-4CBC7589B7D3}"/>
              </a:ext>
            </a:extLst>
          </p:cNvPr>
          <p:cNvSpPr txBox="1">
            <a:spLocks/>
          </p:cNvSpPr>
          <p:nvPr/>
        </p:nvSpPr>
        <p:spPr>
          <a:xfrm>
            <a:off x="838199" y="1899969"/>
            <a:ext cx="10229353" cy="8061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These prebiotics support the growth and vitality of a range of beneficial gut bacteria, particularly Lactobacillus and Bifidobacterium species (featured in MentaBiotics).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b="1" i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53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97B7D0CA-1111-4F8C-95DD-72DD9541B9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0376" t="46864" r="15005" b="23927"/>
          <a:stretch/>
        </p:blipFill>
        <p:spPr>
          <a:xfrm>
            <a:off x="409409" y="-453969"/>
            <a:ext cx="4876421" cy="35573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A69336-013C-4CB1-B3B4-10F20606DE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6605" y="2042921"/>
            <a:ext cx="1529380" cy="310896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5E9DB3A-6864-4161-811A-8D9A1288529E}"/>
              </a:ext>
            </a:extLst>
          </p:cNvPr>
          <p:cNvSpPr/>
          <p:nvPr/>
        </p:nvSpPr>
        <p:spPr>
          <a:xfrm>
            <a:off x="721521" y="2940249"/>
            <a:ext cx="4582519" cy="230832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24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Supercharge your brain with key phytonutrients clinically shown to support focus, mental sharpness, clarity, creativity, and cognitive functioning.*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0296A8A-0B30-49CB-847C-4CFD6CEC82BF}"/>
              </a:ext>
            </a:extLst>
          </p:cNvPr>
          <p:cNvSpPr/>
          <p:nvPr/>
        </p:nvSpPr>
        <p:spPr>
          <a:xfrm>
            <a:off x="7324660" y="4829175"/>
            <a:ext cx="3549715" cy="1177925"/>
          </a:xfrm>
          <a:prstGeom prst="roundRect">
            <a:avLst/>
          </a:prstGeom>
          <a:noFill/>
          <a:ln w="38100">
            <a:solidFill>
              <a:srgbClr val="822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7D7973-2A31-4FF5-952D-5FF3FE82E6A4}"/>
              </a:ext>
            </a:extLst>
          </p:cNvPr>
          <p:cNvSpPr txBox="1"/>
          <p:nvPr/>
        </p:nvSpPr>
        <p:spPr>
          <a:xfrm>
            <a:off x="7361800" y="4941083"/>
            <a:ext cx="2042550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Item Code: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Retail Price: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Wholesale Price: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Subscribe &amp; Save: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ABC2EF-B046-48E6-BC02-5D308E971155}"/>
              </a:ext>
            </a:extLst>
          </p:cNvPr>
          <p:cNvSpPr txBox="1"/>
          <p:nvPr/>
        </p:nvSpPr>
        <p:spPr>
          <a:xfrm>
            <a:off x="9296400" y="4940554"/>
            <a:ext cx="1643337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S002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$60.00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$44.95 / 39 PV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$39.95 / 35 PV</a:t>
            </a:r>
          </a:p>
        </p:txBody>
      </p:sp>
      <p:pic>
        <p:nvPicPr>
          <p:cNvPr id="20" name="Graphic 12">
            <a:extLst>
              <a:ext uri="{FF2B5EF4-FFF2-40B4-BE49-F238E27FC236}">
                <a16:creationId xmlns:a16="http://schemas.microsoft.com/office/drawing/2014/main" id="{74611AEF-C853-4A51-BF1B-DC42A82156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66664" y="436566"/>
            <a:ext cx="1701032" cy="15963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3B3D185-97F2-4AFB-8944-4B9521F83C85}"/>
              </a:ext>
            </a:extLst>
          </p:cNvPr>
          <p:cNvSpPr txBox="1"/>
          <p:nvPr/>
        </p:nvSpPr>
        <p:spPr>
          <a:xfrm>
            <a:off x="6534165" y="696133"/>
            <a:ext cx="15660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AMPLIFIES ATTENTION &amp; ALERTNESS</a:t>
            </a:r>
          </a:p>
        </p:txBody>
      </p:sp>
      <p:pic>
        <p:nvPicPr>
          <p:cNvPr id="24" name="Graphic 12">
            <a:extLst>
              <a:ext uri="{FF2B5EF4-FFF2-40B4-BE49-F238E27FC236}">
                <a16:creationId xmlns:a16="http://schemas.microsoft.com/office/drawing/2014/main" id="{74611AEF-C853-4A51-BF1B-DC42A82156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70013" y="446498"/>
            <a:ext cx="1690449" cy="1586421"/>
          </a:xfrm>
          <a:prstGeom prst="rect">
            <a:avLst/>
          </a:prstGeom>
        </p:spPr>
      </p:pic>
      <p:pic>
        <p:nvPicPr>
          <p:cNvPr id="25" name="Graphic 12">
            <a:extLst>
              <a:ext uri="{FF2B5EF4-FFF2-40B4-BE49-F238E27FC236}">
                <a16:creationId xmlns:a16="http://schemas.microsoft.com/office/drawing/2014/main" id="{74611AEF-C853-4A51-BF1B-DC42A82156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47956" y="446567"/>
            <a:ext cx="1701033" cy="15963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60821E7-8011-4AB8-A882-20DE209F6796}"/>
              </a:ext>
            </a:extLst>
          </p:cNvPr>
          <p:cNvSpPr txBox="1"/>
          <p:nvPr/>
        </p:nvSpPr>
        <p:spPr>
          <a:xfrm>
            <a:off x="8357555" y="819243"/>
            <a:ext cx="1515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ENHANCES BRAIN ACTIVATION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AC0F3F-B386-4FAF-AE3B-6CACF198574D}"/>
              </a:ext>
            </a:extLst>
          </p:cNvPr>
          <p:cNvSpPr txBox="1"/>
          <p:nvPr/>
        </p:nvSpPr>
        <p:spPr>
          <a:xfrm>
            <a:off x="10150272" y="706135"/>
            <a:ext cx="1496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PROMOTES CLARITY COGNITION CREATIVITY 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445828F-06CD-42D0-846F-76DB59D4D6C1}"/>
              </a:ext>
            </a:extLst>
          </p:cNvPr>
          <p:cNvSpPr txBox="1"/>
          <p:nvPr/>
        </p:nvSpPr>
        <p:spPr>
          <a:xfrm>
            <a:off x="295275" y="6396832"/>
            <a:ext cx="3076078" cy="369332"/>
          </a:xfrm>
          <a:prstGeom prst="rect">
            <a:avLst/>
          </a:prstGeom>
          <a:noFill/>
          <a:ln>
            <a:solidFill>
              <a:srgbClr val="2B1054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</p:spTree>
    <p:extLst>
      <p:ext uri="{BB962C8B-B14F-4D97-AF65-F5344CB8AC3E}">
        <p14:creationId xmlns:p14="http://schemas.microsoft.com/office/powerpoint/2010/main" val="133163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041D14-E79C-411C-A8C0-DAD9FA315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383" y="2411443"/>
            <a:ext cx="1188720" cy="11887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FAC4270-119C-498E-A62A-A83DC58C8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57" y="3620026"/>
            <a:ext cx="1188720" cy="11887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769F47F-6BA5-4377-A49D-FA48750FD7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109" y="4890770"/>
            <a:ext cx="1188720" cy="118872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1B0ED60-6882-4618-BBFA-8930665EBE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19480" y="717582"/>
            <a:ext cx="1941189" cy="5683087"/>
          </a:xfrm>
          <a:prstGeom prst="rect">
            <a:avLst/>
          </a:prstGeom>
        </p:spPr>
      </p:pic>
      <p:pic>
        <p:nvPicPr>
          <p:cNvPr id="16" name="Graphic 3">
            <a:extLst>
              <a:ext uri="{FF2B5EF4-FFF2-40B4-BE49-F238E27FC236}">
                <a16:creationId xmlns:a16="http://schemas.microsoft.com/office/drawing/2014/main" id="{97B7D0CA-1111-4F8C-95DD-72DD9541B9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60376" t="46864" r="15005" b="23927"/>
          <a:stretch/>
        </p:blipFill>
        <p:spPr>
          <a:xfrm>
            <a:off x="932927" y="-454797"/>
            <a:ext cx="4427698" cy="322999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9514386" y="373844"/>
            <a:ext cx="1574157" cy="1574157"/>
          </a:xfrm>
          <a:prstGeom prst="ellipse">
            <a:avLst/>
          </a:prstGeom>
          <a:noFill/>
          <a:ln w="38100">
            <a:solidFill>
              <a:srgbClr val="8228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2287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86330" y="1997201"/>
            <a:ext cx="2884473" cy="2031325"/>
          </a:xfrm>
          <a:prstGeom prst="rect">
            <a:avLst/>
          </a:prstGeom>
          <a:ln w="38100">
            <a:solidFill>
              <a:srgbClr val="82287E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6A6B6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brain is an extremely complex &amp; powerful system. Fuel it with the right nutrients for enhanced mental focus &amp; cognitive function.</a:t>
            </a:r>
            <a:endParaRPr lang="en-US" dirty="0">
              <a:solidFill>
                <a:srgbClr val="6A6B6D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13835" y="4912777"/>
            <a:ext cx="40724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Improves both working memory and recognition memory and reduces functional brain age by 12 years*</a:t>
            </a:r>
            <a:r>
              <a:rPr lang="en-US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‡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</a:p>
        </p:txBody>
      </p:sp>
      <p:cxnSp>
        <p:nvCxnSpPr>
          <p:cNvPr id="22" name="Elbow Connector 21"/>
          <p:cNvCxnSpPr>
            <a:cxnSpLocks/>
            <a:stCxn id="11" idx="2"/>
            <a:endCxn id="10" idx="2"/>
          </p:cNvCxnSpPr>
          <p:nvPr/>
        </p:nvCxnSpPr>
        <p:spPr>
          <a:xfrm rot="5400000" flipH="1" flipV="1">
            <a:off x="7087674" y="1601815"/>
            <a:ext cx="2867603" cy="1985819"/>
          </a:xfrm>
          <a:prstGeom prst="bentConnector4">
            <a:avLst>
              <a:gd name="adj1" fmla="val -7972"/>
              <a:gd name="adj2" fmla="val 86313"/>
            </a:avLst>
          </a:prstGeom>
          <a:ln w="38100">
            <a:solidFill>
              <a:srgbClr val="8228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31537A7-D779-4FFA-B1C9-3BE15B99DDA1}"/>
              </a:ext>
            </a:extLst>
          </p:cNvPr>
          <p:cNvSpPr/>
          <p:nvPr/>
        </p:nvSpPr>
        <p:spPr>
          <a:xfrm>
            <a:off x="2013834" y="2682637"/>
            <a:ext cx="371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Restores “youthful” brain function*</a:t>
            </a:r>
            <a:r>
              <a:rPr lang="en-US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‡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E316FF-72FD-46F2-862A-20E55C31D974}"/>
              </a:ext>
            </a:extLst>
          </p:cNvPr>
          <p:cNvSpPr/>
          <p:nvPr/>
        </p:nvSpPr>
        <p:spPr>
          <a:xfrm>
            <a:off x="2013834" y="3614221"/>
            <a:ext cx="35968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Increases short-term and long-term memory by increasing visual and verbal recall by </a:t>
            </a:r>
            <a:r>
              <a:rPr lang="en-US" b="1" dirty="0">
                <a:solidFill>
                  <a:srgbClr val="82287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28%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r>
              <a:rPr lang="en-US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‡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9F54E6-3F20-4489-994A-3771DC4272BA}"/>
              </a:ext>
            </a:extLst>
          </p:cNvPr>
          <p:cNvSpPr txBox="1"/>
          <p:nvPr/>
        </p:nvSpPr>
        <p:spPr>
          <a:xfrm>
            <a:off x="5823909" y="1513920"/>
            <a:ext cx="3409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n w="19050">
                  <a:solidFill>
                    <a:srgbClr val="3F2A56"/>
                  </a:solidFill>
                </a:ln>
                <a:noFill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GUT – </a:t>
            </a:r>
            <a:r>
              <a:rPr lang="en-US" sz="2400" dirty="0">
                <a:ln w="19050">
                  <a:solidFill>
                    <a:srgbClr val="3F2A56"/>
                  </a:solidFill>
                </a:ln>
                <a:solidFill>
                  <a:srgbClr val="2B105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BRAIN</a:t>
            </a:r>
            <a:r>
              <a:rPr lang="en-US" sz="2400" dirty="0">
                <a:ln w="19050">
                  <a:solidFill>
                    <a:srgbClr val="3F2A56"/>
                  </a:solidFill>
                </a:ln>
                <a:noFill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AXIS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3A3CB8-56E4-42F6-8316-08587BBC89A9}"/>
              </a:ext>
            </a:extLst>
          </p:cNvPr>
          <p:cNvSpPr txBox="1"/>
          <p:nvPr/>
        </p:nvSpPr>
        <p:spPr>
          <a:xfrm>
            <a:off x="295275" y="6396832"/>
            <a:ext cx="3076078" cy="369332"/>
          </a:xfrm>
          <a:prstGeom prst="rect">
            <a:avLst/>
          </a:prstGeom>
          <a:noFill/>
          <a:ln>
            <a:solidFill>
              <a:srgbClr val="2B1054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DECCF3-04AC-4A59-AF08-2062686919A9}"/>
              </a:ext>
            </a:extLst>
          </p:cNvPr>
          <p:cNvSpPr txBox="1"/>
          <p:nvPr/>
        </p:nvSpPr>
        <p:spPr>
          <a:xfrm>
            <a:off x="8763425" y="6550720"/>
            <a:ext cx="3076078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‡BASED ON KEY INGREDIENTS CLINICAL STUDIES</a:t>
            </a:r>
          </a:p>
        </p:txBody>
      </p:sp>
    </p:spTree>
    <p:extLst>
      <p:ext uri="{BB962C8B-B14F-4D97-AF65-F5344CB8AC3E}">
        <p14:creationId xmlns:p14="http://schemas.microsoft.com/office/powerpoint/2010/main" val="132827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49896CA-8866-44FB-AF40-A71A46E19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82287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MENTAFOCUS</a:t>
            </a:r>
            <a:br>
              <a:rPr lang="en-US" b="1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600" b="1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KEY INGREDIENTS</a:t>
            </a:r>
            <a:endParaRPr lang="en-US" sz="3200" dirty="0">
              <a:solidFill>
                <a:srgbClr val="82287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35A3A90-4E7F-4DE6-9284-13D9E79B4D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003425"/>
            <a:ext cx="5387788" cy="31735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POMx 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Enhances Brain Activation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E508B7-76DE-4C58-BADB-D4915F919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1612" y="365125"/>
            <a:ext cx="3216619" cy="62831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E2E54C-1072-442A-B500-C73F08313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317947"/>
            <a:ext cx="2843784" cy="28437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15036E-F5B7-4C48-B03D-4660096E3855}"/>
              </a:ext>
            </a:extLst>
          </p:cNvPr>
          <p:cNvSpPr txBox="1"/>
          <p:nvPr/>
        </p:nvSpPr>
        <p:spPr>
          <a:xfrm>
            <a:off x="4700883" y="473686"/>
            <a:ext cx="359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2287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™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DF2BD4-AC6D-4E62-862D-7476C3F7F03A}"/>
              </a:ext>
            </a:extLst>
          </p:cNvPr>
          <p:cNvSpPr txBox="1"/>
          <p:nvPr/>
        </p:nvSpPr>
        <p:spPr>
          <a:xfrm>
            <a:off x="295275" y="6396832"/>
            <a:ext cx="3076078" cy="369332"/>
          </a:xfrm>
          <a:prstGeom prst="rect">
            <a:avLst/>
          </a:prstGeom>
          <a:noFill/>
          <a:ln>
            <a:solidFill>
              <a:srgbClr val="2B1054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</p:spTree>
    <p:extLst>
      <p:ext uri="{BB962C8B-B14F-4D97-AF65-F5344CB8AC3E}">
        <p14:creationId xmlns:p14="http://schemas.microsoft.com/office/powerpoint/2010/main" val="93950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81E9613-FB31-4B4A-8018-74CF3B49A1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1" y="1594688"/>
            <a:ext cx="5590032" cy="482076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4BCEF47-FBED-4146-88AB-810D66E26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82287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MENTAFOCUS</a:t>
            </a:r>
            <a:br>
              <a:rPr lang="en-US" b="1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600" b="1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KEY INGREDIENTS</a:t>
            </a:r>
            <a:endParaRPr lang="en-US" sz="3200" dirty="0">
              <a:solidFill>
                <a:srgbClr val="82287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35A3A90-4E7F-4DE6-9284-13D9E79B4D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003425"/>
            <a:ext cx="5387788" cy="31735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Enzogenol 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Improves Memory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D1AD73-1618-4697-A2E1-E1267E696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489369"/>
            <a:ext cx="2843784" cy="28437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A1096A-E53F-4C9A-844F-21964E30C893}"/>
              </a:ext>
            </a:extLst>
          </p:cNvPr>
          <p:cNvSpPr txBox="1"/>
          <p:nvPr/>
        </p:nvSpPr>
        <p:spPr>
          <a:xfrm>
            <a:off x="4700883" y="473686"/>
            <a:ext cx="359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2287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™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71E9BA-60DB-4667-A4F8-F56E6B8C8C00}"/>
              </a:ext>
            </a:extLst>
          </p:cNvPr>
          <p:cNvSpPr txBox="1"/>
          <p:nvPr/>
        </p:nvSpPr>
        <p:spPr>
          <a:xfrm>
            <a:off x="295275" y="6396832"/>
            <a:ext cx="3076078" cy="369332"/>
          </a:xfrm>
          <a:prstGeom prst="rect">
            <a:avLst/>
          </a:prstGeom>
          <a:noFill/>
          <a:ln>
            <a:solidFill>
              <a:srgbClr val="2B1054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</p:spTree>
    <p:extLst>
      <p:ext uri="{BB962C8B-B14F-4D97-AF65-F5344CB8AC3E}">
        <p14:creationId xmlns:p14="http://schemas.microsoft.com/office/powerpoint/2010/main" val="225230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579BD4F-FEC0-42A9-8841-B7368FB62C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6501" y="1948965"/>
            <a:ext cx="2202742" cy="326868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51340FA-125F-4016-81E2-23E0E56616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3992" y="366802"/>
            <a:ext cx="3240746" cy="204783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5E9DB3A-6864-4161-811A-8D9A1288529E}"/>
              </a:ext>
            </a:extLst>
          </p:cNvPr>
          <p:cNvSpPr/>
          <p:nvPr/>
        </p:nvSpPr>
        <p:spPr>
          <a:xfrm>
            <a:off x="865619" y="2861051"/>
            <a:ext cx="50021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Optimize the communication sync of chemical messengers between your brain and your gut with the clinically studied key ingredients in MentaSync.*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84F9479-18FB-470B-9485-64CD442B5B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34782" y="946640"/>
            <a:ext cx="2691699" cy="815666"/>
          </a:xfrm>
          <a:prstGeom prst="rect">
            <a:avLst/>
          </a:prstGeom>
        </p:spPr>
      </p:pic>
      <p:pic>
        <p:nvPicPr>
          <p:cNvPr id="26" name="Graphic 12">
            <a:extLst>
              <a:ext uri="{FF2B5EF4-FFF2-40B4-BE49-F238E27FC236}">
                <a16:creationId xmlns:a16="http://schemas.microsoft.com/office/drawing/2014/main" id="{74611AEF-C853-4A51-BF1B-DC42A82156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18412" y="436566"/>
            <a:ext cx="1701032" cy="1596353"/>
          </a:xfrm>
          <a:prstGeom prst="rect">
            <a:avLst/>
          </a:prstGeom>
        </p:spPr>
      </p:pic>
      <p:pic>
        <p:nvPicPr>
          <p:cNvPr id="27" name="Graphic 12">
            <a:extLst>
              <a:ext uri="{FF2B5EF4-FFF2-40B4-BE49-F238E27FC236}">
                <a16:creationId xmlns:a16="http://schemas.microsoft.com/office/drawing/2014/main" id="{74611AEF-C853-4A51-BF1B-DC42A82156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70013" y="446498"/>
            <a:ext cx="1690449" cy="1586421"/>
          </a:xfrm>
          <a:prstGeom prst="rect">
            <a:avLst/>
          </a:prstGeom>
        </p:spPr>
      </p:pic>
      <p:pic>
        <p:nvPicPr>
          <p:cNvPr id="28" name="Graphic 12">
            <a:extLst>
              <a:ext uri="{FF2B5EF4-FFF2-40B4-BE49-F238E27FC236}">
                <a16:creationId xmlns:a16="http://schemas.microsoft.com/office/drawing/2014/main" id="{74611AEF-C853-4A51-BF1B-DC42A82156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47956" y="446567"/>
            <a:ext cx="1701033" cy="15963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3B3D185-97F2-4AFB-8944-4B9521F83C85}"/>
              </a:ext>
            </a:extLst>
          </p:cNvPr>
          <p:cNvSpPr txBox="1"/>
          <p:nvPr/>
        </p:nvSpPr>
        <p:spPr>
          <a:xfrm>
            <a:off x="6293898" y="777267"/>
            <a:ext cx="1888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IMPROVES </a:t>
            </a:r>
            <a:b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GUT-BRAIN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COMMUNICATION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0821E7-8011-4AB8-A882-20DE209F6796}"/>
              </a:ext>
            </a:extLst>
          </p:cNvPr>
          <p:cNvSpPr txBox="1"/>
          <p:nvPr/>
        </p:nvSpPr>
        <p:spPr>
          <a:xfrm>
            <a:off x="8260455" y="649886"/>
            <a:ext cx="17095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BALANCES SIGNALING BETWEEN CELLS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AC0F3F-B386-4FAF-AE3B-6CACF198574D}"/>
              </a:ext>
            </a:extLst>
          </p:cNvPr>
          <p:cNvSpPr txBox="1"/>
          <p:nvPr/>
        </p:nvSpPr>
        <p:spPr>
          <a:xfrm>
            <a:off x="9933688" y="813046"/>
            <a:ext cx="1871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ENHANCES </a:t>
            </a:r>
            <a:b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BIO-CHEMICAL 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COMMUNICATION</a:t>
            </a:r>
            <a:endParaRPr lang="en-US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ECEC590-7A56-4158-9AA1-20C32C9AB510}"/>
              </a:ext>
            </a:extLst>
          </p:cNvPr>
          <p:cNvSpPr/>
          <p:nvPr/>
        </p:nvSpPr>
        <p:spPr>
          <a:xfrm>
            <a:off x="7337751" y="4812287"/>
            <a:ext cx="3549715" cy="1177925"/>
          </a:xfrm>
          <a:prstGeom prst="roundRect">
            <a:avLst/>
          </a:prstGeom>
          <a:noFill/>
          <a:ln w="38100">
            <a:solidFill>
              <a:srgbClr val="822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ACDCDC2-BCF9-4BB7-ADD6-FDC5FEF3558D}"/>
              </a:ext>
            </a:extLst>
          </p:cNvPr>
          <p:cNvSpPr txBox="1"/>
          <p:nvPr/>
        </p:nvSpPr>
        <p:spPr>
          <a:xfrm>
            <a:off x="7374891" y="4924195"/>
            <a:ext cx="2042550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Item Code: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Retail Price: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Wholesale Price: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Subscribe &amp; Save: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37635F-3B50-477A-8886-2BD2D3C995E8}"/>
              </a:ext>
            </a:extLst>
          </p:cNvPr>
          <p:cNvSpPr txBox="1"/>
          <p:nvPr/>
        </p:nvSpPr>
        <p:spPr>
          <a:xfrm>
            <a:off x="9309491" y="4923666"/>
            <a:ext cx="1643337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S003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$74.00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$54.95 / 47 PV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$48.95 / 42 PV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B82A8A8-631A-4356-882B-2AA948D842C8}"/>
              </a:ext>
            </a:extLst>
          </p:cNvPr>
          <p:cNvSpPr txBox="1"/>
          <p:nvPr/>
        </p:nvSpPr>
        <p:spPr>
          <a:xfrm>
            <a:off x="295275" y="6396832"/>
            <a:ext cx="3076078" cy="369332"/>
          </a:xfrm>
          <a:prstGeom prst="rect">
            <a:avLst/>
          </a:prstGeom>
          <a:noFill/>
          <a:ln>
            <a:solidFill>
              <a:srgbClr val="2B1054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</p:spTree>
    <p:extLst>
      <p:ext uri="{BB962C8B-B14F-4D97-AF65-F5344CB8AC3E}">
        <p14:creationId xmlns:p14="http://schemas.microsoft.com/office/powerpoint/2010/main" val="377871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10D13DB-EF1E-4F5D-8082-E541DD153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57" y="2377290"/>
            <a:ext cx="1188720" cy="11887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C4CED39-5F17-43D3-B837-2BFA27ABE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109" y="3634124"/>
            <a:ext cx="1188720" cy="11887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7B3027D-53C9-438D-B964-61D8FFCC1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57" y="4886522"/>
            <a:ext cx="1188720" cy="118872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FEDE1A0-E7DA-4220-9662-8A8A5FE468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23060" y="717582"/>
            <a:ext cx="1945893" cy="5696857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9508927" y="1127154"/>
            <a:ext cx="1574157" cy="1574157"/>
          </a:xfrm>
          <a:prstGeom prst="ellipse">
            <a:avLst/>
          </a:prstGeom>
          <a:noFill/>
          <a:ln w="38100">
            <a:solidFill>
              <a:srgbClr val="8228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2287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86330" y="1913250"/>
            <a:ext cx="2884473" cy="3139321"/>
          </a:xfrm>
          <a:prstGeom prst="rect">
            <a:avLst/>
          </a:prstGeom>
          <a:ln w="38100">
            <a:solidFill>
              <a:srgbClr val="82287E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6A6B6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gut &amp; brain are connected by a link known as the “axis”, which is an important component of the gut-brain axis system. It is the primary connection between our two brains and is greatly responsible for our overall well-being.</a:t>
            </a:r>
            <a:endParaRPr lang="en-US" dirty="0">
              <a:solidFill>
                <a:srgbClr val="6A6B6D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13835" y="5157716"/>
            <a:ext cx="38866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Increases psychological vigor by </a:t>
            </a:r>
            <a:r>
              <a:rPr lang="en-US" b="1" dirty="0">
                <a:solidFill>
                  <a:srgbClr val="82287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21%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r>
              <a:rPr lang="en-US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‡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2" name="Elbow Connector 21"/>
          <p:cNvCxnSpPr>
            <a:stCxn id="11" idx="2"/>
            <a:endCxn id="10" idx="2"/>
          </p:cNvCxnSpPr>
          <p:nvPr/>
        </p:nvCxnSpPr>
        <p:spPr>
          <a:xfrm rot="5400000" flipH="1" flipV="1">
            <a:off x="6949578" y="2493222"/>
            <a:ext cx="3138338" cy="1980360"/>
          </a:xfrm>
          <a:prstGeom prst="bentConnector4">
            <a:avLst>
              <a:gd name="adj1" fmla="val -7284"/>
              <a:gd name="adj2" fmla="val 86413"/>
            </a:avLst>
          </a:prstGeom>
          <a:ln w="38100">
            <a:solidFill>
              <a:srgbClr val="8228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CDC0A96E-9EAB-4A2B-8C72-1970092DCDEB}"/>
              </a:ext>
            </a:extLst>
          </p:cNvPr>
          <p:cNvSpPr/>
          <p:nvPr/>
        </p:nvSpPr>
        <p:spPr>
          <a:xfrm>
            <a:off x="2013834" y="2461601"/>
            <a:ext cx="38866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Balances normal signaling between cells of the gut, brain, and immune system.*</a:t>
            </a:r>
            <a:r>
              <a:rPr lang="en-US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‡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DD2E5E8-9C59-421C-A2B8-65DBA516F55F}"/>
              </a:ext>
            </a:extLst>
          </p:cNvPr>
          <p:cNvSpPr/>
          <p:nvPr/>
        </p:nvSpPr>
        <p:spPr>
          <a:xfrm>
            <a:off x="2013834" y="3489820"/>
            <a:ext cx="38866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Enhances GBX (gut-brain axis) signaling and gut barrier function via alpha-glucans, beta-glucans, SCFAs (butyrate) and zinc-carnosine*</a:t>
            </a:r>
            <a:r>
              <a:rPr lang="en-US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‡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55D28E-3912-43DC-85C8-7E1F0A9C2C7C}"/>
              </a:ext>
            </a:extLst>
          </p:cNvPr>
          <p:cNvSpPr txBox="1"/>
          <p:nvPr/>
        </p:nvSpPr>
        <p:spPr>
          <a:xfrm>
            <a:off x="5814974" y="1412125"/>
            <a:ext cx="3427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n w="19050">
                  <a:solidFill>
                    <a:srgbClr val="3F2A56"/>
                  </a:solidFill>
                </a:ln>
                <a:noFill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GUT – BRAIN - </a:t>
            </a:r>
            <a:r>
              <a:rPr lang="en-US" sz="2400" dirty="0">
                <a:ln w="19050">
                  <a:solidFill>
                    <a:srgbClr val="3F2A56"/>
                  </a:solidFill>
                </a:ln>
                <a:solidFill>
                  <a:srgbClr val="2B105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AXIS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5E53B309-BC53-4849-9C29-1D00914998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67626" y="175195"/>
            <a:ext cx="2678303" cy="1692424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D8D86119-6674-4066-9286-EE3AF2F446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500771" y="648110"/>
            <a:ext cx="2224545" cy="67410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CC6C24B-F65D-4654-8C05-D0FDBA088DC3}"/>
              </a:ext>
            </a:extLst>
          </p:cNvPr>
          <p:cNvSpPr txBox="1"/>
          <p:nvPr/>
        </p:nvSpPr>
        <p:spPr>
          <a:xfrm>
            <a:off x="295275" y="6396832"/>
            <a:ext cx="3076078" cy="369332"/>
          </a:xfrm>
          <a:prstGeom prst="rect">
            <a:avLst/>
          </a:prstGeom>
          <a:noFill/>
          <a:ln>
            <a:solidFill>
              <a:srgbClr val="2B1054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FE7F0A-FA50-4C21-A158-B76D3C91232E}"/>
              </a:ext>
            </a:extLst>
          </p:cNvPr>
          <p:cNvSpPr txBox="1"/>
          <p:nvPr/>
        </p:nvSpPr>
        <p:spPr>
          <a:xfrm>
            <a:off x="8763425" y="6550720"/>
            <a:ext cx="3076078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‡BASED ON KEY INGREDIENTS CLINICAL STUDIES</a:t>
            </a:r>
          </a:p>
        </p:txBody>
      </p:sp>
    </p:spTree>
    <p:extLst>
      <p:ext uri="{BB962C8B-B14F-4D97-AF65-F5344CB8AC3E}">
        <p14:creationId xmlns:p14="http://schemas.microsoft.com/office/powerpoint/2010/main" val="188370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" y="1319040"/>
            <a:ext cx="12192000" cy="707141"/>
          </a:xfrm>
          <a:prstGeom prst="rect">
            <a:avLst/>
          </a:prstGeom>
          <a:solidFill>
            <a:srgbClr val="402B5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25132" y="1286089"/>
            <a:ext cx="10541073" cy="85460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ea typeface="Aller Light" charset="0"/>
                <a:cs typeface="Aller"/>
              </a:defRPr>
            </a:lvl1pPr>
          </a:lstStyle>
          <a:p>
            <a:pPr algn="ctr"/>
            <a:r>
              <a:rPr lang="en-US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AMARE FUNDAMENTALS  PACK</a:t>
            </a:r>
            <a:endParaRPr lang="en-US" sz="3600" b="0" dirty="0">
              <a:solidFill>
                <a:schemeClr val="tx2">
                  <a:lumMod val="40000"/>
                  <a:lumOff val="6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3677653" y="637845"/>
            <a:ext cx="8514347" cy="524639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ea typeface="+mn-ea"/>
                <a:cs typeface="Alle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ller Light"/>
                <a:ea typeface="+mn-ea"/>
                <a:cs typeface="Aller Light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ourier New"/>
              <a:buChar char="o"/>
              <a:defRPr sz="2000" b="0" i="0" kern="1200" baseline="0">
                <a:solidFill>
                  <a:srgbClr val="595959"/>
                </a:solidFill>
                <a:latin typeface="Aller Light"/>
                <a:ea typeface="+mn-ea"/>
                <a:cs typeface="Aller Light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ct val="20000"/>
              </a:spcBef>
              <a:buSzTx/>
              <a:buNone/>
              <a:defRPr/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World’s First Award-Winning Gut-Brain Axis Nutrition System</a:t>
            </a:r>
            <a:endParaRPr lang="ru-RU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553CA25-1526-4794-B63E-9B560C9BAFBD}"/>
              </a:ext>
            </a:extLst>
          </p:cNvPr>
          <p:cNvSpPr/>
          <p:nvPr/>
        </p:nvSpPr>
        <p:spPr>
          <a:xfrm>
            <a:off x="8247018" y="2226792"/>
            <a:ext cx="3753832" cy="1118429"/>
          </a:xfrm>
          <a:prstGeom prst="roundRect">
            <a:avLst/>
          </a:prstGeom>
          <a:solidFill>
            <a:srgbClr val="82287E">
              <a:alpha val="8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77BC54-EA88-406B-ABC2-70B27AACCF47}"/>
              </a:ext>
            </a:extLst>
          </p:cNvPr>
          <p:cNvSpPr txBox="1"/>
          <p:nvPr/>
        </p:nvSpPr>
        <p:spPr>
          <a:xfrm>
            <a:off x="8303099" y="2326592"/>
            <a:ext cx="20119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Verdana" panose="020B0604030504040204" pitchFamily="34" charset="0"/>
              </a:rPr>
              <a:t>Item Code:</a:t>
            </a:r>
            <a:br>
              <a:rPr lang="en-US" sz="1400" b="1" dirty="0">
                <a:solidFill>
                  <a:schemeClr val="bg1"/>
                </a:solidFill>
                <a:latin typeface="Verdana" panose="020B0604030504040204" pitchFamily="34" charset="0"/>
              </a:rPr>
            </a:br>
            <a:r>
              <a:rPr lang="en-US" sz="1400" b="1" dirty="0">
                <a:solidFill>
                  <a:schemeClr val="bg1"/>
                </a:solidFill>
                <a:latin typeface="Verdana" panose="020B0604030504040204" pitchFamily="34" charset="0"/>
              </a:rPr>
              <a:t>Retail Price:</a:t>
            </a:r>
            <a:br>
              <a:rPr lang="en-US" sz="1400" b="1" dirty="0">
                <a:solidFill>
                  <a:schemeClr val="bg1"/>
                </a:solidFill>
                <a:latin typeface="Verdana" panose="020B0604030504040204" pitchFamily="34" charset="0"/>
              </a:rPr>
            </a:br>
            <a:r>
              <a:rPr lang="en-US" sz="1400" b="1" dirty="0">
                <a:solidFill>
                  <a:schemeClr val="bg1"/>
                </a:solidFill>
                <a:latin typeface="Verdana" panose="020B0604030504040204" pitchFamily="34" charset="0"/>
              </a:rPr>
              <a:t>Wholesale Price:</a:t>
            </a:r>
            <a:br>
              <a:rPr lang="en-US" sz="1400" b="1" dirty="0">
                <a:solidFill>
                  <a:schemeClr val="bg1"/>
                </a:solidFill>
                <a:latin typeface="Verdana" panose="020B0604030504040204" pitchFamily="34" charset="0"/>
              </a:rPr>
            </a:br>
            <a:r>
              <a:rPr lang="en-US" sz="1400" b="1" dirty="0">
                <a:solidFill>
                  <a:schemeClr val="bg1"/>
                </a:solidFill>
                <a:latin typeface="Verdana" panose="020B0604030504040204" pitchFamily="34" charset="0"/>
              </a:rPr>
              <a:t>Subscribe &amp; Save: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62FF08-E119-4DE2-94AD-2F06D1D36344}"/>
              </a:ext>
            </a:extLst>
          </p:cNvPr>
          <p:cNvSpPr txBox="1"/>
          <p:nvPr/>
        </p:nvSpPr>
        <p:spPr>
          <a:xfrm>
            <a:off x="10174824" y="2339293"/>
            <a:ext cx="18821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</a:rPr>
              <a:t>P001</a:t>
            </a:r>
            <a:b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</a:rPr>
              <a:t>$234.00</a:t>
            </a:r>
            <a:b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</a:rPr>
              <a:t>$149.95 / 120 PV</a:t>
            </a:r>
            <a:b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</a:rPr>
              <a:t>$134.95 / 108 PV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A1EAB0-E477-4602-97AA-48E4B4B18204}"/>
              </a:ext>
            </a:extLst>
          </p:cNvPr>
          <p:cNvSpPr txBox="1"/>
          <p:nvPr/>
        </p:nvSpPr>
        <p:spPr>
          <a:xfrm>
            <a:off x="8247018" y="1445878"/>
            <a:ext cx="359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™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0B79E3-44ED-4127-A4E8-50D509563BF4}"/>
              </a:ext>
            </a:extLst>
          </p:cNvPr>
          <p:cNvSpPr txBox="1"/>
          <p:nvPr/>
        </p:nvSpPr>
        <p:spPr>
          <a:xfrm>
            <a:off x="295275" y="6396952"/>
            <a:ext cx="3076078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B54F74E-6146-40CB-86D0-5EF1383A3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58" y="3865483"/>
            <a:ext cx="1247256" cy="2012464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A450FD8-FED7-4FFB-8FE5-7938BD08F145}"/>
              </a:ext>
            </a:extLst>
          </p:cNvPr>
          <p:cNvSpPr txBox="1">
            <a:spLocks/>
          </p:cNvSpPr>
          <p:nvPr/>
        </p:nvSpPr>
        <p:spPr>
          <a:xfrm>
            <a:off x="47044" y="2293641"/>
            <a:ext cx="2594685" cy="1722962"/>
          </a:xfrm>
          <a:prstGeom prst="rect">
            <a:avLst/>
          </a:prstGeom>
        </p:spPr>
        <p:txBody>
          <a:bodyPr anchor="t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ea typeface="+mn-ea"/>
                <a:cs typeface="Alle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ller Light"/>
                <a:ea typeface="+mn-ea"/>
                <a:cs typeface="Aller Light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ourier New"/>
              <a:buChar char="o"/>
              <a:defRPr sz="2000" b="0" i="0" kern="1200" baseline="0">
                <a:solidFill>
                  <a:srgbClr val="595959"/>
                </a:solidFill>
                <a:latin typeface="Aller Light"/>
                <a:ea typeface="+mn-ea"/>
                <a:cs typeface="Aller Light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20000"/>
              </a:spcBef>
              <a:buSzTx/>
              <a:buNone/>
              <a:defRPr/>
            </a:pPr>
            <a:r>
              <a:rPr lang="en-US" sz="19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 NutrAward Winner for </a:t>
            </a:r>
            <a:br>
              <a:rPr lang="en-US" sz="19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9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“BEST NEW FINISHED PRODUCT”</a:t>
            </a:r>
            <a:endParaRPr lang="ru-RU" sz="19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22F08F5-3852-4742-BBFB-7C7BB2DC2D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25" t="20420" r="6788" b="33301"/>
          <a:stretch/>
        </p:blipFill>
        <p:spPr>
          <a:xfrm>
            <a:off x="685114" y="334755"/>
            <a:ext cx="269557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88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EBCCD-B760-4A37-A63A-6D94ECBB6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GRIM REALITY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33C056-6048-4202-B949-6658A37BBD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2808" y="1724214"/>
            <a:ext cx="5384125" cy="40371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37E9E8-FE52-4834-819B-116E5D60B990}"/>
              </a:ext>
            </a:extLst>
          </p:cNvPr>
          <p:cNvSpPr txBox="1"/>
          <p:nvPr/>
        </p:nvSpPr>
        <p:spPr>
          <a:xfrm>
            <a:off x="838200" y="1690688"/>
            <a:ext cx="7543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800,000 people die of suicide each year – that’s over 2000 suicides per day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 million people, some as young as 12 years old, received treatment for illicit drug or alcohol abuse in 2016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in 5 new mothers in the U.S. report postpartum depression each year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World Health Organization calls stress “the health epidemic of the 21st century”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85% of the nation’s 20 million college students reported feeling overwhelmed by stress - and more than 35% reported feeling “depressed” to the point of dysfunction</a:t>
            </a:r>
          </a:p>
        </p:txBody>
      </p:sp>
    </p:spTree>
    <p:extLst>
      <p:ext uri="{BB962C8B-B14F-4D97-AF65-F5344CB8AC3E}">
        <p14:creationId xmlns:p14="http://schemas.microsoft.com/office/powerpoint/2010/main" val="1664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6B85CB3-420C-432C-85B8-AEBBED444F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7" b="22139"/>
          <a:stretch/>
        </p:blipFill>
        <p:spPr>
          <a:xfrm>
            <a:off x="0" y="0"/>
            <a:ext cx="12191999" cy="68580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" y="1319040"/>
            <a:ext cx="12192000" cy="707141"/>
          </a:xfrm>
          <a:prstGeom prst="rect">
            <a:avLst/>
          </a:prstGeom>
          <a:solidFill>
            <a:srgbClr val="91288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878179" y="1296950"/>
            <a:ext cx="6435641" cy="85460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ea typeface="Aller Light" charset="0"/>
                <a:cs typeface="Aller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AMARE KIDS</a:t>
            </a:r>
            <a:endParaRPr lang="en-US" b="0" dirty="0">
              <a:solidFill>
                <a:schemeClr val="tx2">
                  <a:lumMod val="40000"/>
                  <a:lumOff val="6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3680214" y="731072"/>
            <a:ext cx="8416307" cy="412963"/>
          </a:xfrm>
          <a:prstGeom prst="rect">
            <a:avLst/>
          </a:prstGeom>
        </p:spPr>
        <p:txBody>
          <a:bodyPr anchor="t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ea typeface="+mn-ea"/>
                <a:cs typeface="Alle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ller Light"/>
                <a:ea typeface="+mn-ea"/>
                <a:cs typeface="Aller Light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ourier New"/>
              <a:buChar char="o"/>
              <a:defRPr sz="2000" b="0" i="0" kern="1200" baseline="0">
                <a:solidFill>
                  <a:srgbClr val="595959"/>
                </a:solidFill>
                <a:latin typeface="Aller Light"/>
                <a:ea typeface="+mn-ea"/>
                <a:cs typeface="Aller Light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20000"/>
              </a:spcBef>
              <a:buSzTx/>
              <a:buNone/>
              <a:defRPr/>
            </a:pPr>
            <a:r>
              <a:rPr lang="en-US" sz="24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Daily Essential Nutrients for Healthy Kids and Teens*</a:t>
            </a:r>
            <a:endParaRPr lang="ru-RU" sz="2400" dirty="0">
              <a:solidFill>
                <a:srgbClr val="3F2A5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A425EA-516D-4CF1-896C-AB6B8848C4EE}"/>
              </a:ext>
            </a:extLst>
          </p:cNvPr>
          <p:cNvSpPr txBox="1"/>
          <p:nvPr/>
        </p:nvSpPr>
        <p:spPr>
          <a:xfrm>
            <a:off x="7991702" y="1421061"/>
            <a:ext cx="385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™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364BEF-232C-40EE-A691-8E55D6B9F831}"/>
              </a:ext>
            </a:extLst>
          </p:cNvPr>
          <p:cNvSpPr txBox="1"/>
          <p:nvPr/>
        </p:nvSpPr>
        <p:spPr>
          <a:xfrm>
            <a:off x="295275" y="6396952"/>
            <a:ext cx="3076078" cy="369332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  <p:pic>
        <p:nvPicPr>
          <p:cNvPr id="8" name="Picture 7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5EF833B9-02C6-42F1-997B-887A91D5A3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1" t="21090" r="6342" b="32632"/>
          <a:stretch/>
        </p:blipFill>
        <p:spPr>
          <a:xfrm>
            <a:off x="685114" y="334754"/>
            <a:ext cx="2695575" cy="92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1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DB4E7FE-F738-4ED9-A457-5EA143F8AC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87"/>
          <a:stretch/>
        </p:blipFill>
        <p:spPr>
          <a:xfrm>
            <a:off x="7764754" y="2190504"/>
            <a:ext cx="2669076" cy="28162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FA5CAE-3F2C-492D-9100-4BC1FC965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036" y="257929"/>
            <a:ext cx="4788361" cy="15961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5982" y="3007665"/>
            <a:ext cx="58824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Kids FundaMentals™ is an all-in-one product that supports the entire gut-brain axis (GBX) of growing kids and teens. Featuring nutrients scientifically shown to improve mental wellness, this easy-to-digest formula is perfect for kids and teens of all ages.*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DC98EE-359D-4442-9F94-4C4E23006A89}"/>
              </a:ext>
            </a:extLst>
          </p:cNvPr>
          <p:cNvSpPr txBox="1"/>
          <p:nvPr/>
        </p:nvSpPr>
        <p:spPr>
          <a:xfrm>
            <a:off x="1287679" y="1648798"/>
            <a:ext cx="4159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3F2A56"/>
                </a:solidFill>
                <a:latin typeface="Verdana" panose="020B0604030504040204" pitchFamily="34" charset="0"/>
              </a:rPr>
              <a:t>all-in-one gut-brain axis nutrition for kids &amp; teens*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7D03134-33DD-439A-B112-E6BA75429E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61782" y="373900"/>
            <a:ext cx="1700784" cy="159612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5DEC198E-D9C3-4B6B-A652-CEC6C7EABD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64956" y="373900"/>
            <a:ext cx="1700784" cy="159612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7FAF9637-9350-4A5A-9AE0-19EE61B70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99308" y="391232"/>
            <a:ext cx="1700784" cy="159612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D7390D2-6AF6-45DD-B37B-39D19A26139B}"/>
              </a:ext>
            </a:extLst>
          </p:cNvPr>
          <p:cNvSpPr txBox="1"/>
          <p:nvPr/>
        </p:nvSpPr>
        <p:spPr>
          <a:xfrm>
            <a:off x="6492068" y="604516"/>
            <a:ext cx="169136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INGREDIENTS SHOWN TO IMPROVE MENTAL WELLNESS*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21A19EF-F034-40F5-9CBF-AACC86489D9B}"/>
              </a:ext>
            </a:extLst>
          </p:cNvPr>
          <p:cNvSpPr txBox="1"/>
          <p:nvPr/>
        </p:nvSpPr>
        <p:spPr>
          <a:xfrm>
            <a:off x="8282248" y="604516"/>
            <a:ext cx="1660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SUPPORTS ENTIRE GUT-BRAIN AXIS*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F133E83-1C4A-46A2-85D3-9A25BF47A402}"/>
              </a:ext>
            </a:extLst>
          </p:cNvPr>
          <p:cNvSpPr txBox="1"/>
          <p:nvPr/>
        </p:nvSpPr>
        <p:spPr>
          <a:xfrm>
            <a:off x="10150904" y="710295"/>
            <a:ext cx="15975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EASY-TO-DIGEST FORMULA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621CE6-CFAC-407E-B908-8981C92E9C4E}"/>
              </a:ext>
            </a:extLst>
          </p:cNvPr>
          <p:cNvSpPr txBox="1"/>
          <p:nvPr/>
        </p:nvSpPr>
        <p:spPr>
          <a:xfrm>
            <a:off x="295275" y="6396832"/>
            <a:ext cx="3076078" cy="369332"/>
          </a:xfrm>
          <a:prstGeom prst="rect">
            <a:avLst/>
          </a:prstGeom>
          <a:noFill/>
          <a:ln>
            <a:solidFill>
              <a:srgbClr val="2B1054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A8CB1E7-5D28-4694-84D2-F0A006141261}"/>
              </a:ext>
            </a:extLst>
          </p:cNvPr>
          <p:cNvSpPr/>
          <p:nvPr/>
        </p:nvSpPr>
        <p:spPr>
          <a:xfrm>
            <a:off x="7337751" y="5139380"/>
            <a:ext cx="4014290" cy="1123633"/>
          </a:xfrm>
          <a:prstGeom prst="roundRect">
            <a:avLst/>
          </a:prstGeom>
          <a:noFill/>
          <a:ln w="38100">
            <a:solidFill>
              <a:srgbClr val="9128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1288D"/>
              </a:solidFill>
              <a:latin typeface="Verdan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0DF57C-4695-497C-A54F-74B429556E25}"/>
              </a:ext>
            </a:extLst>
          </p:cNvPr>
          <p:cNvSpPr txBox="1"/>
          <p:nvPr/>
        </p:nvSpPr>
        <p:spPr>
          <a:xfrm>
            <a:off x="7374891" y="5227224"/>
            <a:ext cx="2042550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Item Code: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Retail Price: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Wholesale Price: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Subscribe &amp; Save: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05F2CF-7F30-48EB-B9A9-D8032774F246}"/>
              </a:ext>
            </a:extLst>
          </p:cNvPr>
          <p:cNvSpPr txBox="1"/>
          <p:nvPr/>
        </p:nvSpPr>
        <p:spPr>
          <a:xfrm>
            <a:off x="9381683" y="5226695"/>
            <a:ext cx="2042550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S017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$90.00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$66.95 / 56 PV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$59.95 / 50 PV</a:t>
            </a:r>
          </a:p>
        </p:txBody>
      </p:sp>
    </p:spTree>
    <p:extLst>
      <p:ext uri="{BB962C8B-B14F-4D97-AF65-F5344CB8AC3E}">
        <p14:creationId xmlns:p14="http://schemas.microsoft.com/office/powerpoint/2010/main" val="314422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8F3DCAE-FCA5-4F4C-8620-85FE4D360A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926" y="1863963"/>
            <a:ext cx="2743200" cy="2743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18EA99-EC5E-41C7-A895-9176930BBB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575" y="1863963"/>
            <a:ext cx="2743200" cy="274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EB1BC-66BF-4258-AF01-69FC4EB4FC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009" y="1863963"/>
            <a:ext cx="2743200" cy="2743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BAB0CC8-8B96-4D2E-8EE8-560070260E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1818" y="48123"/>
            <a:ext cx="4788361" cy="159612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B4CD6AF-19E7-4278-966B-AA09FFA22D6D}"/>
              </a:ext>
            </a:extLst>
          </p:cNvPr>
          <p:cNvSpPr/>
          <p:nvPr/>
        </p:nvSpPr>
        <p:spPr>
          <a:xfrm>
            <a:off x="4473855" y="4376331"/>
            <a:ext cx="32442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Supports the growth and vitality of a range of beneficial gut bacteria*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8088B80-1622-4480-9384-76F7AC27BE27}"/>
              </a:ext>
            </a:extLst>
          </p:cNvPr>
          <p:cNvSpPr/>
          <p:nvPr/>
        </p:nvSpPr>
        <p:spPr>
          <a:xfrm>
            <a:off x="7873774" y="4376331"/>
            <a:ext cx="34576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Increases short-term and long-term memory by increasing visual and verbal recall by </a:t>
            </a:r>
            <a:r>
              <a:rPr lang="en-US" sz="2000" b="1" dirty="0">
                <a:solidFill>
                  <a:srgbClr val="82287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28%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9C34F8-616C-4D5A-97ED-FA0588AC4A58}"/>
              </a:ext>
            </a:extLst>
          </p:cNvPr>
          <p:cNvSpPr/>
          <p:nvPr/>
        </p:nvSpPr>
        <p:spPr>
          <a:xfrm>
            <a:off x="780304" y="4376331"/>
            <a:ext cx="349065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Have equivalent benefits to the Amare FundaMentals Pack</a:t>
            </a:r>
            <a:r>
              <a:rPr lang="en-US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TM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a one scoop serving for kids and teens of all ages*</a:t>
            </a:r>
            <a:endParaRPr lang="en-US" baseline="30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CDE1E0-0E82-4E80-9BDD-433E64F5282D}"/>
              </a:ext>
            </a:extLst>
          </p:cNvPr>
          <p:cNvSpPr txBox="1"/>
          <p:nvPr/>
        </p:nvSpPr>
        <p:spPr>
          <a:xfrm>
            <a:off x="3477000" y="1284106"/>
            <a:ext cx="52379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3F2A56"/>
                </a:solidFill>
                <a:latin typeface="Verdana" panose="020B0604030504040204" pitchFamily="34" charset="0"/>
              </a:rPr>
              <a:t>all-in-one gut-brain axis nutrition for kids &amp; teens*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330616-74FD-4976-8879-3E0E66EAC8BC}"/>
              </a:ext>
            </a:extLst>
          </p:cNvPr>
          <p:cNvSpPr txBox="1"/>
          <p:nvPr/>
        </p:nvSpPr>
        <p:spPr>
          <a:xfrm>
            <a:off x="295275" y="6396832"/>
            <a:ext cx="3076078" cy="369332"/>
          </a:xfrm>
          <a:prstGeom prst="rect">
            <a:avLst/>
          </a:prstGeom>
          <a:noFill/>
          <a:ln>
            <a:solidFill>
              <a:srgbClr val="2B1054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1508C3-E0A5-4DC9-AFF1-D4E87D88E559}"/>
              </a:ext>
            </a:extLst>
          </p:cNvPr>
          <p:cNvSpPr txBox="1"/>
          <p:nvPr/>
        </p:nvSpPr>
        <p:spPr>
          <a:xfrm>
            <a:off x="8763425" y="6473776"/>
            <a:ext cx="3076078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‡BASED ON KEY INGREDIENTS CLINICAL STUDIES</a:t>
            </a:r>
          </a:p>
        </p:txBody>
      </p:sp>
    </p:spTree>
    <p:extLst>
      <p:ext uri="{BB962C8B-B14F-4D97-AF65-F5344CB8AC3E}">
        <p14:creationId xmlns:p14="http://schemas.microsoft.com/office/powerpoint/2010/main" val="420367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412332-DC03-4454-9362-42F7D8D99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849" y="36676"/>
            <a:ext cx="4997008" cy="16656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9397" y="2483932"/>
            <a:ext cx="610390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275D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Kids VitaGBX</a:t>
            </a:r>
            <a:r>
              <a:rPr lang="en-US" sz="2000" baseline="30000" dirty="0">
                <a:solidFill>
                  <a:srgbClr val="275D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® </a:t>
            </a:r>
            <a:r>
              <a:rPr lang="en-US" sz="2000" dirty="0">
                <a:solidFill>
                  <a:srgbClr val="275D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is a comprehensive multivitamin for kids and teens that combines more than 50 vitamins, minerals, amino acids, and phytonutrients. Packed with pure nutrients kids need as they grow and develop, our easy-to-digest chewable tablets feature both our Bright Mind Proprietary Blend (for mind support) and Amare GBX+ Proprietary Blend (for gut-brain axis support) to empower a well-balanced body and mind. Features a delicious, fruity flavor — perfect for kids and teens of all ages.* </a:t>
            </a:r>
            <a:endParaRPr lang="en-US" sz="2000" dirty="0">
              <a:solidFill>
                <a:srgbClr val="275D3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DC98EE-359D-4442-9F94-4C4E23006A89}"/>
              </a:ext>
            </a:extLst>
          </p:cNvPr>
          <p:cNvSpPr txBox="1"/>
          <p:nvPr/>
        </p:nvSpPr>
        <p:spPr>
          <a:xfrm>
            <a:off x="1429132" y="1648798"/>
            <a:ext cx="3722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75D38"/>
                </a:solidFill>
                <a:latin typeface="Verdana" panose="020B0604030504040204" pitchFamily="34" charset="0"/>
              </a:rPr>
              <a:t>premium nutrition for a healthy body and mind*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7D03134-33DD-439A-B112-E6BA75429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30604" y="373900"/>
            <a:ext cx="1700784" cy="159612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5DEC198E-D9C3-4B6B-A652-CEC6C7EAB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64956" y="373900"/>
            <a:ext cx="1700784" cy="159612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7FAF9637-9350-4A5A-9AE0-19EE61B706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87997" y="352165"/>
            <a:ext cx="1700784" cy="15961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0621CE6-CFAC-407E-B908-8981C92E9C4E}"/>
              </a:ext>
            </a:extLst>
          </p:cNvPr>
          <p:cNvSpPr txBox="1"/>
          <p:nvPr/>
        </p:nvSpPr>
        <p:spPr>
          <a:xfrm>
            <a:off x="295275" y="6396832"/>
            <a:ext cx="3076078" cy="369332"/>
          </a:xfrm>
          <a:prstGeom prst="rect">
            <a:avLst/>
          </a:prstGeom>
          <a:noFill/>
          <a:ln>
            <a:solidFill>
              <a:srgbClr val="2B1054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A8CB1E7-5D28-4694-84D2-F0A006141261}"/>
              </a:ext>
            </a:extLst>
          </p:cNvPr>
          <p:cNvSpPr/>
          <p:nvPr/>
        </p:nvSpPr>
        <p:spPr>
          <a:xfrm>
            <a:off x="7337751" y="5155825"/>
            <a:ext cx="3827554" cy="1138603"/>
          </a:xfrm>
          <a:prstGeom prst="roundRect">
            <a:avLst/>
          </a:prstGeom>
          <a:noFill/>
          <a:ln w="38100">
            <a:solidFill>
              <a:srgbClr val="275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1288D"/>
              </a:solidFill>
              <a:latin typeface="Verdan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0DF57C-4695-497C-A54F-74B429556E25}"/>
              </a:ext>
            </a:extLst>
          </p:cNvPr>
          <p:cNvSpPr txBox="1"/>
          <p:nvPr/>
        </p:nvSpPr>
        <p:spPr>
          <a:xfrm>
            <a:off x="7374891" y="5243669"/>
            <a:ext cx="2042550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Item Code: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Retail Price: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Wholesale Price: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Subscribe &amp; Save: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05F2CF-7F30-48EB-B9A9-D8032774F246}"/>
              </a:ext>
            </a:extLst>
          </p:cNvPr>
          <p:cNvSpPr txBox="1"/>
          <p:nvPr/>
        </p:nvSpPr>
        <p:spPr>
          <a:xfrm>
            <a:off x="9309491" y="5243140"/>
            <a:ext cx="1855814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S020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$48.00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$35.95 / 25 PV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$31.95 / 22 PV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6A8293-6C8C-42C1-B0EC-04A30EE77B3F}"/>
              </a:ext>
            </a:extLst>
          </p:cNvPr>
          <p:cNvSpPr txBox="1"/>
          <p:nvPr/>
        </p:nvSpPr>
        <p:spPr>
          <a:xfrm>
            <a:off x="6410572" y="660224"/>
            <a:ext cx="17051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PERFECT FOR KIDS AND TEENS OF ALL AGES*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0D1811-6C21-462F-A835-AB381CE4D49A}"/>
              </a:ext>
            </a:extLst>
          </p:cNvPr>
          <p:cNvSpPr txBox="1"/>
          <p:nvPr/>
        </p:nvSpPr>
        <p:spPr>
          <a:xfrm>
            <a:off x="8284988" y="510240"/>
            <a:ext cx="1660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CONTAINS BENEFICIAL VITAMINS AND MINERALS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61316DB-C703-41CF-AF96-42D750F355E4}"/>
              </a:ext>
            </a:extLst>
          </p:cNvPr>
          <p:cNvSpPr txBox="1"/>
          <p:nvPr/>
        </p:nvSpPr>
        <p:spPr>
          <a:xfrm>
            <a:off x="10226893" y="563572"/>
            <a:ext cx="162299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CONTAINS MORE THAN </a:t>
            </a: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</a:t>
            </a:r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NUTRIENTS*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14D36E1-FCB5-49B7-8114-7D6D0E6E84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4264" y="2156464"/>
            <a:ext cx="1411978" cy="319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6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B4B90C9-E7E5-4C47-ACE5-3FB7C7B14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7494" y="-166720"/>
            <a:ext cx="4997008" cy="166566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B4CD6AF-19E7-4278-966B-AA09FFA22D6D}"/>
              </a:ext>
            </a:extLst>
          </p:cNvPr>
          <p:cNvSpPr/>
          <p:nvPr/>
        </p:nvSpPr>
        <p:spPr>
          <a:xfrm>
            <a:off x="4395564" y="4111955"/>
            <a:ext cx="340086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 more than 50 vitamins, minerals, amino acids and phytonutrients for a well-balanced body and mind specifically for kids and teens.*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8088B80-1622-4480-9384-76F7AC27BE27}"/>
              </a:ext>
            </a:extLst>
          </p:cNvPr>
          <p:cNvSpPr/>
          <p:nvPr/>
        </p:nvSpPr>
        <p:spPr>
          <a:xfrm>
            <a:off x="8043875" y="4250566"/>
            <a:ext cx="34008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Enhance optimal functionality of the gut-brain axis specifically for kids and teens.*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9C34F8-616C-4D5A-97ED-FA0588AC4A58}"/>
              </a:ext>
            </a:extLst>
          </p:cNvPr>
          <p:cNvSpPr/>
          <p:nvPr/>
        </p:nvSpPr>
        <p:spPr>
          <a:xfrm>
            <a:off x="509218" y="4376331"/>
            <a:ext cx="38477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Improve concentration, attention and alertness in the developing brain.*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CDE1E0-0E82-4E80-9BDD-433E64F5282D}"/>
              </a:ext>
            </a:extLst>
          </p:cNvPr>
          <p:cNvSpPr txBox="1"/>
          <p:nvPr/>
        </p:nvSpPr>
        <p:spPr>
          <a:xfrm>
            <a:off x="4260361" y="1284106"/>
            <a:ext cx="3671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75D38"/>
                </a:solidFill>
                <a:latin typeface="Verdana" panose="020B0604030504040204" pitchFamily="34" charset="0"/>
              </a:rPr>
              <a:t>premium nutrition for a healthy body and mind*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330616-74FD-4976-8879-3E0E66EAC8BC}"/>
              </a:ext>
            </a:extLst>
          </p:cNvPr>
          <p:cNvSpPr txBox="1"/>
          <p:nvPr/>
        </p:nvSpPr>
        <p:spPr>
          <a:xfrm>
            <a:off x="295275" y="6396832"/>
            <a:ext cx="3076078" cy="369332"/>
          </a:xfrm>
          <a:prstGeom prst="rect">
            <a:avLst/>
          </a:prstGeom>
          <a:noFill/>
          <a:ln>
            <a:solidFill>
              <a:srgbClr val="2B1054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883FC2-0AD1-4A2D-93A9-7C8089C7D0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480" y="1686185"/>
            <a:ext cx="2743200" cy="2743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621B5D2-CC9B-4E2B-AE1B-09AAE6AEFD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3864" y="1708009"/>
            <a:ext cx="2721376" cy="27213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58F8453-018B-4797-9A95-D5F15EA4A3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9015" y="1686185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5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356371A8-CE01-4752-9C55-DBCF866247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569" t="30088" r="35366" b="46325"/>
          <a:stretch/>
        </p:blipFill>
        <p:spPr>
          <a:xfrm>
            <a:off x="916009" y="430462"/>
            <a:ext cx="5430603" cy="21317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B6CAF0-5CC5-4258-BE42-83CF358B36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2208" y="1906107"/>
            <a:ext cx="2883033" cy="28830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8257" y="2799434"/>
            <a:ext cx="542302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3B7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next-generation mental energy product that delivers rapid improvements in brain and physical performance, without the jitters or crash you might get from many high-stimulant or high-sugar energy drinks.*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DC98EE-359D-4442-9F94-4C4E23006A89}"/>
              </a:ext>
            </a:extLst>
          </p:cNvPr>
          <p:cNvSpPr txBox="1"/>
          <p:nvPr/>
        </p:nvSpPr>
        <p:spPr>
          <a:xfrm>
            <a:off x="1287615" y="1815353"/>
            <a:ext cx="4364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B71"/>
                </a:solidFill>
                <a:latin typeface="Verdana" panose="020B0604030504040204" pitchFamily="34" charset="0"/>
              </a:rPr>
              <a:t>supports mental energy and </a:t>
            </a:r>
            <a:br>
              <a:rPr lang="en-US" sz="2000" b="1" dirty="0">
                <a:solidFill>
                  <a:srgbClr val="003B71"/>
                </a:solidFill>
                <a:latin typeface="Verdana" panose="020B0604030504040204" pitchFamily="34" charset="0"/>
              </a:rPr>
            </a:br>
            <a:r>
              <a:rPr lang="en-US" sz="2000" b="1" dirty="0">
                <a:solidFill>
                  <a:srgbClr val="003B71"/>
                </a:solidFill>
                <a:latin typeface="Verdana" panose="020B0604030504040204" pitchFamily="34" charset="0"/>
              </a:rPr>
              <a:t>performance*</a:t>
            </a:r>
          </a:p>
        </p:txBody>
      </p:sp>
      <p:pic>
        <p:nvPicPr>
          <p:cNvPr id="26" name="Graphic 12">
            <a:extLst>
              <a:ext uri="{FF2B5EF4-FFF2-40B4-BE49-F238E27FC236}">
                <a16:creationId xmlns:a16="http://schemas.microsoft.com/office/drawing/2014/main" id="{74611AEF-C853-4A51-BF1B-DC42A82156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63728" y="436798"/>
            <a:ext cx="1700784" cy="1596121"/>
          </a:xfrm>
          <a:prstGeom prst="rect">
            <a:avLst/>
          </a:prstGeom>
        </p:spPr>
      </p:pic>
      <p:pic>
        <p:nvPicPr>
          <p:cNvPr id="27" name="Graphic 12">
            <a:extLst>
              <a:ext uri="{FF2B5EF4-FFF2-40B4-BE49-F238E27FC236}">
                <a16:creationId xmlns:a16="http://schemas.microsoft.com/office/drawing/2014/main" id="{74611AEF-C853-4A51-BF1B-DC42A82156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07731" y="436798"/>
            <a:ext cx="1700784" cy="1596121"/>
          </a:xfrm>
          <a:prstGeom prst="rect">
            <a:avLst/>
          </a:prstGeom>
        </p:spPr>
      </p:pic>
      <p:pic>
        <p:nvPicPr>
          <p:cNvPr id="28" name="Graphic 12">
            <a:extLst>
              <a:ext uri="{FF2B5EF4-FFF2-40B4-BE49-F238E27FC236}">
                <a16:creationId xmlns:a16="http://schemas.microsoft.com/office/drawing/2014/main" id="{74611AEF-C853-4A51-BF1B-DC42A82156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58400" y="430462"/>
            <a:ext cx="1700784" cy="159612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A007DA1-A4DC-4E00-A52F-273BA08C785D}"/>
              </a:ext>
            </a:extLst>
          </p:cNvPr>
          <p:cNvSpPr txBox="1"/>
          <p:nvPr/>
        </p:nvSpPr>
        <p:spPr>
          <a:xfrm>
            <a:off x="6450606" y="951522"/>
            <a:ext cx="17885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ALL-NATURAL</a:t>
            </a:r>
            <a:b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SYNTHETICS</a:t>
            </a:r>
            <a:endParaRPr lang="en-US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9ED6E2-21F5-4694-8A38-5F166B2448A5}"/>
              </a:ext>
            </a:extLst>
          </p:cNvPr>
          <p:cNvSpPr txBox="1"/>
          <p:nvPr/>
        </p:nvSpPr>
        <p:spPr>
          <a:xfrm>
            <a:off x="8346295" y="755363"/>
            <a:ext cx="15494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LONG-LASTING STAMINA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89ED6E2-21F5-4694-8A38-5F166B2448A5}"/>
              </a:ext>
            </a:extLst>
          </p:cNvPr>
          <p:cNvSpPr txBox="1"/>
          <p:nvPr/>
        </p:nvSpPr>
        <p:spPr>
          <a:xfrm>
            <a:off x="10134070" y="905356"/>
            <a:ext cx="1549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MENTAL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DBF39695-1002-47D8-8E8B-C581FF760B1D}"/>
              </a:ext>
            </a:extLst>
          </p:cNvPr>
          <p:cNvSpPr/>
          <p:nvPr/>
        </p:nvSpPr>
        <p:spPr>
          <a:xfrm>
            <a:off x="7337751" y="4812287"/>
            <a:ext cx="3549715" cy="1177925"/>
          </a:xfrm>
          <a:prstGeom prst="roundRect">
            <a:avLst/>
          </a:prstGeom>
          <a:noFill/>
          <a:ln w="38100">
            <a:solidFill>
              <a:srgbClr val="003B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B61B4E5-6232-4658-8430-11A31FAFD55D}"/>
              </a:ext>
            </a:extLst>
          </p:cNvPr>
          <p:cNvSpPr txBox="1"/>
          <p:nvPr/>
        </p:nvSpPr>
        <p:spPr>
          <a:xfrm>
            <a:off x="7374891" y="4924195"/>
            <a:ext cx="2042550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Item Code: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Retail Price: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Wholesale Price: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Subscribe &amp; Save: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526309C-5C32-47E5-974D-8B02DED27B65}"/>
              </a:ext>
            </a:extLst>
          </p:cNvPr>
          <p:cNvSpPr txBox="1"/>
          <p:nvPr/>
        </p:nvSpPr>
        <p:spPr>
          <a:xfrm>
            <a:off x="9309491" y="4923666"/>
            <a:ext cx="1643337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S005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$60.00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$44.95 / 36 PV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$39.95 / 32 PV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67AD1B4-CBD3-4705-9C92-67C58F220E93}"/>
              </a:ext>
            </a:extLst>
          </p:cNvPr>
          <p:cNvSpPr txBox="1"/>
          <p:nvPr/>
        </p:nvSpPr>
        <p:spPr>
          <a:xfrm>
            <a:off x="295275" y="6396832"/>
            <a:ext cx="3076078" cy="369332"/>
          </a:xfrm>
          <a:prstGeom prst="rect">
            <a:avLst/>
          </a:prstGeom>
          <a:noFill/>
          <a:ln>
            <a:solidFill>
              <a:srgbClr val="2B1054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</p:spTree>
    <p:extLst>
      <p:ext uri="{BB962C8B-B14F-4D97-AF65-F5344CB8AC3E}">
        <p14:creationId xmlns:p14="http://schemas.microsoft.com/office/powerpoint/2010/main" val="303523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CD6C3A-FFFD-456D-9B5C-48EC569F00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841" y="1744496"/>
            <a:ext cx="2743200" cy="2743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48B506-210B-4116-A797-B1723C43E1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5243" y="1749586"/>
            <a:ext cx="2743200" cy="2743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8FF696-6B22-4954-850B-DD2C352049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1997" y="1744496"/>
            <a:ext cx="2743200" cy="27432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DC0A96E-9EAB-4A2B-8C72-1970092DCDEB}"/>
              </a:ext>
            </a:extLst>
          </p:cNvPr>
          <p:cNvSpPr/>
          <p:nvPr/>
        </p:nvSpPr>
        <p:spPr>
          <a:xfrm>
            <a:off x="496654" y="4377263"/>
            <a:ext cx="36115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Rapid improvements in mental energy, acuity, and alertness*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B4CD6AF-19E7-4278-966B-AA09FFA22D6D}"/>
              </a:ext>
            </a:extLst>
          </p:cNvPr>
          <p:cNvSpPr/>
          <p:nvPr/>
        </p:nvSpPr>
        <p:spPr>
          <a:xfrm>
            <a:off x="4474688" y="4371174"/>
            <a:ext cx="28243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Increases energy levels and endurance*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8088B80-1622-4480-9384-76F7AC27BE27}"/>
              </a:ext>
            </a:extLst>
          </p:cNvPr>
          <p:cNvSpPr/>
          <p:nvPr/>
        </p:nvSpPr>
        <p:spPr>
          <a:xfrm>
            <a:off x="7906494" y="4371174"/>
            <a:ext cx="37542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Provides energy without the jitters or crash from other high-stimulant or high-sugar energy drinks*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612ABEB2-AF52-44E4-BD1D-CEE5BB6A99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0569" t="30088" r="35366" b="46325"/>
          <a:stretch/>
        </p:blipFill>
        <p:spPr>
          <a:xfrm>
            <a:off x="3335714" y="-62835"/>
            <a:ext cx="5430603" cy="21317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3693973-C0EC-40C0-A4FE-F5220056314F}"/>
              </a:ext>
            </a:extLst>
          </p:cNvPr>
          <p:cNvSpPr txBox="1"/>
          <p:nvPr/>
        </p:nvSpPr>
        <p:spPr>
          <a:xfrm>
            <a:off x="3673312" y="1322056"/>
            <a:ext cx="43581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B71"/>
                </a:solidFill>
                <a:latin typeface="Verdana" panose="020B0604030504040204" pitchFamily="34" charset="0"/>
              </a:rPr>
              <a:t>supports mental energy and </a:t>
            </a:r>
            <a:br>
              <a:rPr lang="en-US" sz="2000" b="1" dirty="0">
                <a:solidFill>
                  <a:srgbClr val="003B71"/>
                </a:solidFill>
                <a:latin typeface="Verdana" panose="020B0604030504040204" pitchFamily="34" charset="0"/>
              </a:rPr>
            </a:br>
            <a:r>
              <a:rPr lang="en-US" sz="2000" b="1" dirty="0">
                <a:solidFill>
                  <a:srgbClr val="003B71"/>
                </a:solidFill>
                <a:latin typeface="Verdana" panose="020B0604030504040204" pitchFamily="34" charset="0"/>
              </a:rPr>
              <a:t>performance*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2BB926-80E0-40E8-B4EC-453F8FBCE888}"/>
              </a:ext>
            </a:extLst>
          </p:cNvPr>
          <p:cNvSpPr txBox="1"/>
          <p:nvPr/>
        </p:nvSpPr>
        <p:spPr>
          <a:xfrm>
            <a:off x="295275" y="6396832"/>
            <a:ext cx="3076078" cy="369332"/>
          </a:xfrm>
          <a:prstGeom prst="rect">
            <a:avLst/>
          </a:prstGeom>
          <a:noFill/>
          <a:ln>
            <a:solidFill>
              <a:srgbClr val="2B1054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</p:spTree>
    <p:extLst>
      <p:ext uri="{BB962C8B-B14F-4D97-AF65-F5344CB8AC3E}">
        <p14:creationId xmlns:p14="http://schemas.microsoft.com/office/powerpoint/2010/main" val="1452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26D68F93-47F2-4C73-8616-E789AB867F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003425"/>
            <a:ext cx="5387788" cy="31735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Guayusa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Amazonian Awareness Enhancer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5FDD00-CCFC-44C5-BE51-7A3D886F9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988" y="1690688"/>
            <a:ext cx="3810000" cy="3810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16C2097-25FA-4015-A873-A2B86A40406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3F7F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ENERGY+</a:t>
            </a:r>
            <a:br>
              <a:rPr lang="en-US" b="1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600" b="1" dirty="0">
                <a:solidFill>
                  <a:srgbClr val="003B7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KEY INGREDIENTS</a:t>
            </a:r>
            <a:endParaRPr lang="en-US" sz="3200" dirty="0">
              <a:solidFill>
                <a:srgbClr val="003B7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42964D-9B1A-4FD9-A9C6-B07F2B61AD92}"/>
              </a:ext>
            </a:extLst>
          </p:cNvPr>
          <p:cNvSpPr txBox="1"/>
          <p:nvPr/>
        </p:nvSpPr>
        <p:spPr>
          <a:xfrm>
            <a:off x="295275" y="6396832"/>
            <a:ext cx="3076078" cy="369332"/>
          </a:xfrm>
          <a:prstGeom prst="rect">
            <a:avLst/>
          </a:prstGeom>
          <a:noFill/>
          <a:ln>
            <a:solidFill>
              <a:srgbClr val="2B1054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</p:spTree>
    <p:extLst>
      <p:ext uri="{BB962C8B-B14F-4D97-AF65-F5344CB8AC3E}">
        <p14:creationId xmlns:p14="http://schemas.microsoft.com/office/powerpoint/2010/main" val="412254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626E61-C148-425C-81FF-554411A66E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5909" y="1549905"/>
            <a:ext cx="7845963" cy="4770027"/>
          </a:xfrm>
          <a:prstGeom prst="rect">
            <a:avLst/>
          </a:prstGeom>
        </p:spPr>
      </p:pic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26D68F93-47F2-4C73-8616-E789AB867F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003425"/>
            <a:ext cx="5387788" cy="31735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Enzogenol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Calms “monkey mind”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EF3AE2-5015-4197-88D4-36C579A3E65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3F7F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ENERGY+</a:t>
            </a:r>
            <a:br>
              <a:rPr lang="en-US" b="1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600" b="1" dirty="0">
                <a:solidFill>
                  <a:srgbClr val="003B7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KEY INGREDIENTS</a:t>
            </a:r>
            <a:endParaRPr lang="en-US" sz="3200" dirty="0">
              <a:solidFill>
                <a:srgbClr val="003B7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215779-0733-4B3A-AAE2-D6E6F6A2D020}"/>
              </a:ext>
            </a:extLst>
          </p:cNvPr>
          <p:cNvSpPr txBox="1"/>
          <p:nvPr/>
        </p:nvSpPr>
        <p:spPr>
          <a:xfrm>
            <a:off x="295275" y="6396832"/>
            <a:ext cx="3076078" cy="369332"/>
          </a:xfrm>
          <a:prstGeom prst="rect">
            <a:avLst/>
          </a:prstGeom>
          <a:noFill/>
          <a:ln>
            <a:solidFill>
              <a:srgbClr val="2B1054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</p:spTree>
    <p:extLst>
      <p:ext uri="{BB962C8B-B14F-4D97-AF65-F5344CB8AC3E}">
        <p14:creationId xmlns:p14="http://schemas.microsoft.com/office/powerpoint/2010/main" val="392942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2A0929-621D-4436-A7C2-ABFEB7375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397" y="2915412"/>
            <a:ext cx="2194560" cy="219456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E98EF5C-3E1A-4333-BFCB-721092B04A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0309" t="30357" r="39389" b="45917"/>
          <a:stretch/>
        </p:blipFill>
        <p:spPr>
          <a:xfrm>
            <a:off x="943664" y="480470"/>
            <a:ext cx="3730237" cy="20525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3147" y="1906994"/>
            <a:ext cx="2061946" cy="39532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2167" y="3048768"/>
            <a:ext cx="39959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3B7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key ingredients in Sleep+ have multiple scientific studies that show significant benefits including helping you to fall asleep faster, stay asleep longer, and experience higher quality plus more rejuvenating sleep.*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DC98EE-359D-4442-9F94-4C4E23006A89}"/>
              </a:ext>
            </a:extLst>
          </p:cNvPr>
          <p:cNvSpPr txBox="1"/>
          <p:nvPr/>
        </p:nvSpPr>
        <p:spPr>
          <a:xfrm>
            <a:off x="555162" y="1892638"/>
            <a:ext cx="3949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B71"/>
                </a:solidFill>
                <a:latin typeface="Verdana" panose="020B0604030504040204" pitchFamily="34" charset="0"/>
              </a:rPr>
              <a:t>rejuvenating, refreshing,</a:t>
            </a:r>
            <a:br>
              <a:rPr lang="en-US" sz="2000" b="1" dirty="0">
                <a:solidFill>
                  <a:srgbClr val="003B71"/>
                </a:solidFill>
                <a:latin typeface="Verdana" panose="020B0604030504040204" pitchFamily="34" charset="0"/>
              </a:rPr>
            </a:br>
            <a:r>
              <a:rPr lang="en-US" sz="2000" b="1" dirty="0">
                <a:solidFill>
                  <a:srgbClr val="003B71"/>
                </a:solidFill>
                <a:latin typeface="Verdana" panose="020B0604030504040204" pitchFamily="34" charset="0"/>
              </a:rPr>
              <a:t>restful sleep*</a:t>
            </a:r>
          </a:p>
        </p:txBody>
      </p:sp>
      <p:pic>
        <p:nvPicPr>
          <p:cNvPr id="17" name="Graphic 12">
            <a:extLst>
              <a:ext uri="{FF2B5EF4-FFF2-40B4-BE49-F238E27FC236}">
                <a16:creationId xmlns:a16="http://schemas.microsoft.com/office/drawing/2014/main" id="{421EAC70-C25B-449F-AE21-00F2A14ADC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63728" y="436798"/>
            <a:ext cx="1700784" cy="1596121"/>
          </a:xfrm>
          <a:prstGeom prst="rect">
            <a:avLst/>
          </a:prstGeom>
        </p:spPr>
      </p:pic>
      <p:pic>
        <p:nvPicPr>
          <p:cNvPr id="22" name="Graphic 12">
            <a:extLst>
              <a:ext uri="{FF2B5EF4-FFF2-40B4-BE49-F238E27FC236}">
                <a16:creationId xmlns:a16="http://schemas.microsoft.com/office/drawing/2014/main" id="{2384502F-028A-4AA0-9EFC-F054893F66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7731" y="436798"/>
            <a:ext cx="1700784" cy="1596121"/>
          </a:xfrm>
          <a:prstGeom prst="rect">
            <a:avLst/>
          </a:prstGeom>
        </p:spPr>
      </p:pic>
      <p:pic>
        <p:nvPicPr>
          <p:cNvPr id="24" name="Graphic 12">
            <a:extLst>
              <a:ext uri="{FF2B5EF4-FFF2-40B4-BE49-F238E27FC236}">
                <a16:creationId xmlns:a16="http://schemas.microsoft.com/office/drawing/2014/main" id="{F55E2C0A-2073-41F0-917E-FABCC999E2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58400" y="430462"/>
            <a:ext cx="1700784" cy="159612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C7C0BB7-7C3F-4641-AEF1-D3C4F9861868}"/>
              </a:ext>
            </a:extLst>
          </p:cNvPr>
          <p:cNvSpPr txBox="1"/>
          <p:nvPr/>
        </p:nvSpPr>
        <p:spPr>
          <a:xfrm>
            <a:off x="6571783" y="720690"/>
            <a:ext cx="1572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FALL ASLEEP FASTER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584C1F9-A16B-49DC-BC20-FB8E054EE30F}"/>
              </a:ext>
            </a:extLst>
          </p:cNvPr>
          <p:cNvSpPr txBox="1"/>
          <p:nvPr/>
        </p:nvSpPr>
        <p:spPr>
          <a:xfrm>
            <a:off x="8320104" y="744083"/>
            <a:ext cx="1585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STAY ASLEEP LONGER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2999C4-9BAB-4DFF-B80B-4B6C30C12869}"/>
              </a:ext>
            </a:extLst>
          </p:cNvPr>
          <p:cNvSpPr txBox="1"/>
          <p:nvPr/>
        </p:nvSpPr>
        <p:spPr>
          <a:xfrm>
            <a:off x="10116024" y="743501"/>
            <a:ext cx="1585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IMPROVES SLEEP QUALITY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64E9F76-1ED6-4121-8370-96139EE3779B}"/>
              </a:ext>
            </a:extLst>
          </p:cNvPr>
          <p:cNvSpPr/>
          <p:nvPr/>
        </p:nvSpPr>
        <p:spPr>
          <a:xfrm>
            <a:off x="7337751" y="4812287"/>
            <a:ext cx="3549715" cy="1177925"/>
          </a:xfrm>
          <a:prstGeom prst="roundRect">
            <a:avLst/>
          </a:prstGeom>
          <a:noFill/>
          <a:ln w="38100">
            <a:solidFill>
              <a:srgbClr val="003B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0ABE69E-5C62-4693-B920-35ECD9940E8F}"/>
              </a:ext>
            </a:extLst>
          </p:cNvPr>
          <p:cNvSpPr txBox="1"/>
          <p:nvPr/>
        </p:nvSpPr>
        <p:spPr>
          <a:xfrm>
            <a:off x="7374891" y="4924195"/>
            <a:ext cx="2042550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Item Code: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Retail Price: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Wholesale Price: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Subscribe &amp; Save: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0F45A56-56A2-4194-A601-D05BDCCA79E6}"/>
              </a:ext>
            </a:extLst>
          </p:cNvPr>
          <p:cNvSpPr txBox="1"/>
          <p:nvPr/>
        </p:nvSpPr>
        <p:spPr>
          <a:xfrm>
            <a:off x="9309491" y="4923666"/>
            <a:ext cx="1643337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S008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$80.00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$59.95 / 52 PV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$53.95 / 46 PV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4300378-4E73-4E13-9462-C70A90BC7E96}"/>
              </a:ext>
            </a:extLst>
          </p:cNvPr>
          <p:cNvSpPr txBox="1"/>
          <p:nvPr/>
        </p:nvSpPr>
        <p:spPr>
          <a:xfrm>
            <a:off x="295275" y="6396832"/>
            <a:ext cx="3076078" cy="369332"/>
          </a:xfrm>
          <a:prstGeom prst="rect">
            <a:avLst/>
          </a:prstGeom>
          <a:noFill/>
          <a:ln>
            <a:solidFill>
              <a:srgbClr val="2B1054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</p:spTree>
    <p:extLst>
      <p:ext uri="{BB962C8B-B14F-4D97-AF65-F5344CB8AC3E}">
        <p14:creationId xmlns:p14="http://schemas.microsoft.com/office/powerpoint/2010/main" val="398398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18204" y="5587225"/>
            <a:ext cx="5177796" cy="609313"/>
          </a:xfrm>
          <a:prstGeom prst="rect">
            <a:avLst/>
          </a:prstGeom>
          <a:solidFill>
            <a:srgbClr val="3F2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BUT IS THIS THE RIGHT SOLUTON?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NEW Science of</a:t>
            </a:r>
            <a:br>
              <a:rPr lang="en-US" sz="4000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000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Mental Wellness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38200" y="1931335"/>
            <a:ext cx="6019800" cy="35591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Science has forever focused on the BRAIN as the primary source to addressing mental wellness problems &amp; answers. </a:t>
            </a: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We’ve been relying highly on antidepressants and other forms of serotonin reuptake inhibitors (SSRIs) to resolve these issues.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A306A0-D21D-4B25-B73B-5954C2856F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2471" y="1895407"/>
            <a:ext cx="4917871" cy="298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6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A7BA91-A23C-4956-B840-0F2618A4B4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80" y="1791369"/>
            <a:ext cx="2743200" cy="274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7D432A-DBA0-4E4F-B58A-6F301F0EE3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1861" y="1772319"/>
            <a:ext cx="2743200" cy="2743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F6DCFD-D322-4EC8-AFE9-8483DE2641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7105" y="1791369"/>
            <a:ext cx="2743200" cy="27432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B4CD6AF-19E7-4278-966B-AA09FFA22D6D}"/>
              </a:ext>
            </a:extLst>
          </p:cNvPr>
          <p:cNvSpPr/>
          <p:nvPr/>
        </p:nvSpPr>
        <p:spPr>
          <a:xfrm>
            <a:off x="4378456" y="4346531"/>
            <a:ext cx="29700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Improvement in sleep quality*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8088B80-1622-4480-9384-76F7AC27BE27}"/>
              </a:ext>
            </a:extLst>
          </p:cNvPr>
          <p:cNvSpPr/>
          <p:nvPr/>
        </p:nvSpPr>
        <p:spPr>
          <a:xfrm>
            <a:off x="7711148" y="4363062"/>
            <a:ext cx="376556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Fall asleep faster by </a:t>
            </a:r>
            <a:r>
              <a:rPr lang="en-US" sz="2800" b="1" dirty="0">
                <a:solidFill>
                  <a:srgbClr val="3F7F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33%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wake up fewer times each night by </a:t>
            </a:r>
            <a:r>
              <a:rPr lang="en-US" sz="2800" b="1" dirty="0">
                <a:solidFill>
                  <a:srgbClr val="3F7F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30%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9C34F8-616C-4D5A-97ED-FA0588AC4A58}"/>
              </a:ext>
            </a:extLst>
          </p:cNvPr>
          <p:cNvSpPr/>
          <p:nvPr/>
        </p:nvSpPr>
        <p:spPr>
          <a:xfrm>
            <a:off x="1000956" y="4365615"/>
            <a:ext cx="28524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Improvement in sleep efficiency*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664CC3C-DACF-4AB5-9325-EFC650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0309" t="30357" r="39389" b="45917"/>
          <a:stretch/>
        </p:blipFill>
        <p:spPr>
          <a:xfrm>
            <a:off x="4294237" y="-178747"/>
            <a:ext cx="3730237" cy="20525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CC86F8A-E623-4764-AB8D-76B9E906DACE}"/>
              </a:ext>
            </a:extLst>
          </p:cNvPr>
          <p:cNvSpPr txBox="1"/>
          <p:nvPr/>
        </p:nvSpPr>
        <p:spPr>
          <a:xfrm>
            <a:off x="3991411" y="1233421"/>
            <a:ext cx="4136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B71"/>
                </a:solidFill>
                <a:latin typeface="Verdana" panose="020B0604030504040204" pitchFamily="34" charset="0"/>
              </a:rPr>
              <a:t>rejuvenating, refreshing,</a:t>
            </a:r>
            <a:br>
              <a:rPr lang="en-US" sz="2000" b="1" dirty="0">
                <a:solidFill>
                  <a:srgbClr val="003B71"/>
                </a:solidFill>
                <a:latin typeface="Verdana" panose="020B0604030504040204" pitchFamily="34" charset="0"/>
              </a:rPr>
            </a:br>
            <a:r>
              <a:rPr lang="en-US" sz="2000" b="1" dirty="0">
                <a:solidFill>
                  <a:srgbClr val="003B71"/>
                </a:solidFill>
                <a:latin typeface="Verdana" panose="020B0604030504040204" pitchFamily="34" charset="0"/>
              </a:rPr>
              <a:t>restful sleep*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1FD87A-6D5C-406B-A40E-15F4720DB424}"/>
              </a:ext>
            </a:extLst>
          </p:cNvPr>
          <p:cNvSpPr txBox="1"/>
          <p:nvPr/>
        </p:nvSpPr>
        <p:spPr>
          <a:xfrm>
            <a:off x="295275" y="6396832"/>
            <a:ext cx="3076078" cy="369332"/>
          </a:xfrm>
          <a:prstGeom prst="rect">
            <a:avLst/>
          </a:prstGeom>
          <a:noFill/>
          <a:ln>
            <a:solidFill>
              <a:srgbClr val="2B1054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</p:spTree>
    <p:extLst>
      <p:ext uri="{BB962C8B-B14F-4D97-AF65-F5344CB8AC3E}">
        <p14:creationId xmlns:p14="http://schemas.microsoft.com/office/powerpoint/2010/main" val="307018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838200" y="3303548"/>
            <a:ext cx="10515600" cy="411238"/>
          </a:xfrm>
          <a:prstGeom prst="rect">
            <a:avLst/>
          </a:prstGeom>
          <a:gradFill>
            <a:gsLst>
              <a:gs pos="0">
                <a:srgbClr val="800000"/>
              </a:gs>
              <a:gs pos="21000">
                <a:srgbClr val="FF6600"/>
              </a:gs>
              <a:gs pos="35000">
                <a:srgbClr val="FFFF00"/>
              </a:gs>
              <a:gs pos="9000">
                <a:srgbClr val="FF0000"/>
              </a:gs>
              <a:gs pos="53000">
                <a:srgbClr val="008000"/>
              </a:gs>
              <a:gs pos="62000">
                <a:srgbClr val="0000FF"/>
              </a:gs>
              <a:gs pos="80000">
                <a:srgbClr val="000090"/>
              </a:gs>
              <a:gs pos="99000">
                <a:srgbClr val="660066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0571" y="3792529"/>
            <a:ext cx="384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DISEASE STATUS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71347" y="3792529"/>
            <a:ext cx="384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“NORMAL”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02938" y="3792529"/>
            <a:ext cx="384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OPTIMIZED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8857" y="4193719"/>
            <a:ext cx="1251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Depression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Anxiety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Diabetes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Obesity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Heart Disease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Autoimmune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59283" y="4193719"/>
            <a:ext cx="10613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Fatigue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Tension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Sad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Brain Fog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Headaches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Acne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Eczema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16075" y="4193719"/>
            <a:ext cx="977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Energetic 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Calmness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Happy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Sharp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Creative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Clear Skin</a:t>
            </a:r>
          </a:p>
        </p:txBody>
      </p:sp>
      <p:sp>
        <p:nvSpPr>
          <p:cNvPr id="3" name="Rectangle 2"/>
          <p:cNvSpPr/>
          <p:nvPr/>
        </p:nvSpPr>
        <p:spPr>
          <a:xfrm>
            <a:off x="2530928" y="4193719"/>
            <a:ext cx="11883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Arthritis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Fibromyalgia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CFS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Dementia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 / ADHD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Alzheimer’s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57139" y="4193719"/>
            <a:ext cx="11883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Congestion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URTI’s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Joint Pain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Muscle Pain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Bloated 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Chubby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822667" y="4193719"/>
            <a:ext cx="977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Rarely Sick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Flexible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Lean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Strong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Resilient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59475" y="3263704"/>
            <a:ext cx="63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2281" y="6123801"/>
            <a:ext cx="1016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RED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474382" y="6123801"/>
            <a:ext cx="1016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ORANGE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36483" y="6123801"/>
            <a:ext cx="1016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YELLOW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88001" y="6123801"/>
            <a:ext cx="1016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GREEN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171268" y="6123801"/>
            <a:ext cx="1016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BLUE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722786" y="6123801"/>
            <a:ext cx="1016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INDIGO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295467" y="6123801"/>
            <a:ext cx="1016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VIOLET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38200" y="5646043"/>
            <a:ext cx="10515600" cy="411238"/>
          </a:xfrm>
          <a:prstGeom prst="rect">
            <a:avLst/>
          </a:prstGeom>
          <a:gradFill>
            <a:gsLst>
              <a:gs pos="0">
                <a:srgbClr val="800000"/>
              </a:gs>
              <a:gs pos="21000">
                <a:srgbClr val="FF6600"/>
              </a:gs>
              <a:gs pos="35000">
                <a:srgbClr val="FFFF00"/>
              </a:gs>
              <a:gs pos="9000">
                <a:srgbClr val="FF0000"/>
              </a:gs>
              <a:gs pos="53000">
                <a:srgbClr val="008000"/>
              </a:gs>
              <a:gs pos="62000">
                <a:srgbClr val="0000FF"/>
              </a:gs>
              <a:gs pos="80000">
                <a:srgbClr val="000090"/>
              </a:gs>
              <a:gs pos="99000">
                <a:srgbClr val="660066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108325" y="3263704"/>
            <a:ext cx="63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157175" y="3263704"/>
            <a:ext cx="63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206025" y="3263704"/>
            <a:ext cx="63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54875" y="3263704"/>
            <a:ext cx="63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303725" y="3263704"/>
            <a:ext cx="63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352575" y="3263704"/>
            <a:ext cx="63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7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401425" y="3263704"/>
            <a:ext cx="63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450275" y="3263704"/>
            <a:ext cx="63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499126" y="3263704"/>
            <a:ext cx="63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10</a:t>
            </a:r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838200" y="503237"/>
            <a:ext cx="10515600" cy="1325563"/>
          </a:xfrm>
        </p:spPr>
        <p:txBody>
          <a:bodyPr>
            <a:noAutofit/>
          </a:bodyPr>
          <a:lstStyle/>
          <a:p>
            <a:r>
              <a:rPr lang="en-US" sz="2800" b="0" dirty="0">
                <a:solidFill>
                  <a:srgbClr val="822E7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THREE THINGS YOU SHOULD KNOW ABOUT</a:t>
            </a:r>
            <a:br>
              <a:rPr lang="en-US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MENTAL WELLNESS</a:t>
            </a:r>
            <a:br>
              <a:rPr lang="en-US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400" dirty="0">
              <a:solidFill>
                <a:srgbClr val="822E7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974002" y="1700814"/>
            <a:ext cx="11370398" cy="1111996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en-US" sz="180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 you feel is not just in your head </a:t>
            </a:r>
            <a:r>
              <a:rPr lang="mr-IN" sz="180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  <a:cs typeface="Aller Light"/>
              </a:rPr>
              <a:t>–</a:t>
            </a:r>
            <a:r>
              <a:rPr lang="en-US" sz="180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it’s also in your gut.</a:t>
            </a:r>
          </a:p>
          <a:p>
            <a:pPr>
              <a:buFont typeface="+mj-lt"/>
              <a:buAutoNum type="arabicPeriod"/>
            </a:pPr>
            <a:r>
              <a:rPr lang="en-US" sz="180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Our “second brain” includes the Microbiome and plays a major role in mental wellness.</a:t>
            </a:r>
          </a:p>
          <a:p>
            <a:pPr>
              <a:buFont typeface="+mj-lt"/>
              <a:buAutoNum type="arabicPeriod"/>
            </a:pPr>
            <a:r>
              <a:rPr lang="en-US" sz="180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You can now DO something NATURALLY to improve your mental wellness.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38200" y="2997288"/>
            <a:ext cx="1051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WHERE ARE YOU ON THE MENTAL WELLNESS CONTINUUM? </a:t>
            </a:r>
            <a:r>
              <a:rPr lang="en-US" sz="1400" i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(Circle your current number)</a:t>
            </a:r>
          </a:p>
        </p:txBody>
      </p:sp>
      <p:sp>
        <p:nvSpPr>
          <p:cNvPr id="5" name="Oval 4"/>
          <p:cNvSpPr/>
          <p:nvPr/>
        </p:nvSpPr>
        <p:spPr>
          <a:xfrm>
            <a:off x="1133463" y="5561207"/>
            <a:ext cx="564775" cy="564775"/>
          </a:xfrm>
          <a:prstGeom prst="ellipse">
            <a:avLst/>
          </a:prstGeom>
          <a:solidFill>
            <a:srgbClr val="8000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/>
          <p:cNvSpPr/>
          <p:nvPr/>
        </p:nvSpPr>
        <p:spPr>
          <a:xfrm>
            <a:off x="2697437" y="5561207"/>
            <a:ext cx="564775" cy="564775"/>
          </a:xfrm>
          <a:prstGeom prst="ellipse">
            <a:avLst/>
          </a:prstGeom>
          <a:solidFill>
            <a:srgbClr val="FF66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/>
          <p:cNvSpPr/>
          <p:nvPr/>
        </p:nvSpPr>
        <p:spPr>
          <a:xfrm>
            <a:off x="4261411" y="5561207"/>
            <a:ext cx="564775" cy="564775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40"/>
          <p:cNvSpPr/>
          <p:nvPr/>
        </p:nvSpPr>
        <p:spPr>
          <a:xfrm>
            <a:off x="5825385" y="5561207"/>
            <a:ext cx="564775" cy="564775"/>
          </a:xfrm>
          <a:prstGeom prst="ellipse">
            <a:avLst/>
          </a:prstGeom>
          <a:solidFill>
            <a:srgbClr val="0080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41"/>
          <p:cNvSpPr/>
          <p:nvPr/>
        </p:nvSpPr>
        <p:spPr>
          <a:xfrm>
            <a:off x="7389359" y="5561207"/>
            <a:ext cx="564775" cy="564775"/>
          </a:xfrm>
          <a:prstGeom prst="ellipse">
            <a:avLst/>
          </a:prstGeom>
          <a:solidFill>
            <a:srgbClr val="0000FF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/>
          <p:cNvSpPr/>
          <p:nvPr/>
        </p:nvSpPr>
        <p:spPr>
          <a:xfrm>
            <a:off x="8953333" y="5561207"/>
            <a:ext cx="564775" cy="564775"/>
          </a:xfrm>
          <a:prstGeom prst="ellipse">
            <a:avLst/>
          </a:prstGeom>
          <a:solidFill>
            <a:srgbClr val="00009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10517306" y="5561207"/>
            <a:ext cx="564775" cy="564775"/>
          </a:xfrm>
          <a:prstGeom prst="ellipse">
            <a:avLst/>
          </a:prstGeom>
          <a:solidFill>
            <a:srgbClr val="660066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28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RECENT SCIENTIFIC </a:t>
            </a:r>
            <a:br>
              <a:rPr lang="en-US" sz="4000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000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DISCOVERIES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38200" y="2003425"/>
            <a:ext cx="6154271" cy="4321175"/>
          </a:xfrm>
        </p:spPr>
        <p:txBody>
          <a:bodyPr>
            <a:no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Science now tells us that we actually have a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SECOND BRAIN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There has been a massive scientific shift towards the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MICROBIOME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also known as our gut and second brain, as being the source to addressing mental wellness issues.</a:t>
            </a:r>
          </a:p>
          <a:p>
            <a:pPr marL="0" indent="0"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09474" y="6192253"/>
            <a:ext cx="4844715" cy="665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7144" y="0"/>
            <a:ext cx="4564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363F4ECE-BA9E-4A00-8DFD-1F59BF9E1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31195" y="748659"/>
            <a:ext cx="1922162" cy="56273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8200" y="5238840"/>
            <a:ext cx="4164273" cy="1042898"/>
          </a:xfrm>
          <a:prstGeom prst="rect">
            <a:avLst/>
          </a:prstGeom>
          <a:solidFill>
            <a:srgbClr val="3F2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YOUR GUT IS CONSIDERED YOUR SECOND BRAIN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DID YOU KNOW?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38200" y="1690688"/>
            <a:ext cx="8077200" cy="319881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90% of the cells in your body are non-human</a:t>
            </a:r>
            <a:b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500" b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>
              <a:buClr>
                <a:srgbClr val="604A7B"/>
              </a:buClr>
              <a:buFont typeface="Arial" charset="0"/>
              <a:buChar char="•"/>
            </a:pPr>
            <a:r>
              <a:rPr lang="en-US" sz="20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Human genes = ~23,000</a:t>
            </a:r>
          </a:p>
          <a:p>
            <a:pPr lvl="1">
              <a:buClr>
                <a:srgbClr val="604A7B"/>
              </a:buClr>
              <a:buFont typeface="Arial" charset="0"/>
              <a:buChar char="•"/>
            </a:pPr>
            <a:r>
              <a:rPr lang="en-US" sz="20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Bacterial genes= ~20 million </a:t>
            </a:r>
          </a:p>
          <a:p>
            <a:pPr marL="457200" lvl="1" indent="0">
              <a:buClr>
                <a:srgbClr val="604A7B"/>
              </a:buClr>
              <a:buNone/>
            </a:pPr>
            <a:r>
              <a:rPr lang="en-US" sz="20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(~1,000x </a:t>
            </a:r>
            <a:r>
              <a:rPr lang="en-US" sz="2000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MORE</a:t>
            </a:r>
            <a:r>
              <a:rPr lang="en-US" sz="20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than human genes)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microbiome is an ecological community of trillions of bacteria living symbiotically in/on our body</a:t>
            </a:r>
            <a:b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500" b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sz="2000" dirty="0">
                <a:solidFill>
                  <a:srgbClr val="604A7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“2</a:t>
            </a:r>
            <a:r>
              <a:rPr lang="en-US" sz="2000" baseline="30000" dirty="0">
                <a:solidFill>
                  <a:srgbClr val="604A7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nd</a:t>
            </a:r>
            <a:r>
              <a:rPr lang="en-US" sz="2000" dirty="0">
                <a:solidFill>
                  <a:srgbClr val="604A7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Brain” = 3-4 lbs (approximately the same size as our 1</a:t>
            </a:r>
            <a:r>
              <a:rPr lang="en-US" sz="2000" baseline="30000" dirty="0">
                <a:solidFill>
                  <a:srgbClr val="604A7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</a:t>
            </a:r>
            <a:r>
              <a:rPr lang="en-US" sz="2000" dirty="0">
                <a:solidFill>
                  <a:srgbClr val="604A7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brain)</a:t>
            </a:r>
          </a:p>
        </p:txBody>
      </p:sp>
    </p:spTree>
    <p:extLst>
      <p:ext uri="{BB962C8B-B14F-4D97-AF65-F5344CB8AC3E}">
        <p14:creationId xmlns:p14="http://schemas.microsoft.com/office/powerpoint/2010/main" val="137413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IMPORTANT IS YOUR </a:t>
            </a:r>
            <a:br>
              <a:rPr lang="en-US" sz="4000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000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MICROBIOME?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38201" y="1763576"/>
            <a:ext cx="6081065" cy="2488832"/>
          </a:xfrm>
        </p:spPr>
        <p:txBody>
          <a:bodyPr>
            <a:no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Communicates with the brain to regulate health, weight, immune function, digestive function, mood, and overall mental health. </a:t>
            </a:r>
            <a:b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5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we put in our bodies affects the microbiome, which in turn affects our mind and other crucial bodily systems</a:t>
            </a:r>
          </a:p>
        </p:txBody>
      </p:sp>
      <p:sp>
        <p:nvSpPr>
          <p:cNvPr id="8" name="Rectangle 7"/>
          <p:cNvSpPr/>
          <p:nvPr/>
        </p:nvSpPr>
        <p:spPr>
          <a:xfrm>
            <a:off x="1251284" y="4056878"/>
            <a:ext cx="2085474" cy="362837"/>
          </a:xfrm>
          <a:prstGeom prst="rect">
            <a:avLst/>
          </a:prstGeom>
          <a:solidFill>
            <a:srgbClr val="3F2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BALANCE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9200" y="4419715"/>
            <a:ext cx="2149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Feeling Great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19200" y="4918183"/>
            <a:ext cx="2857729" cy="362837"/>
          </a:xfrm>
          <a:prstGeom prst="rect">
            <a:avLst/>
          </a:prstGeom>
          <a:solidFill>
            <a:srgbClr val="3F2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 OF BALANCE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87116" y="5281020"/>
            <a:ext cx="5530207" cy="9848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Feeling fatigue, sad, tense, hungry, heavy, bloated, confused, stiff/sore</a:t>
            </a: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7384951" y="1758042"/>
            <a:ext cx="1936849" cy="18043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rgbClr val="604A7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microbiome plays an important role in the way you feel mentally &amp; physically.</a:t>
            </a:r>
          </a:p>
        </p:txBody>
      </p:sp>
      <p:sp>
        <p:nvSpPr>
          <p:cNvPr id="14" name="Oval 13"/>
          <p:cNvSpPr/>
          <p:nvPr/>
        </p:nvSpPr>
        <p:spPr>
          <a:xfrm>
            <a:off x="9514386" y="2384385"/>
            <a:ext cx="1574157" cy="1574157"/>
          </a:xfrm>
          <a:prstGeom prst="ellipse">
            <a:avLst/>
          </a:prstGeom>
          <a:noFill/>
          <a:ln w="38100">
            <a:solidFill>
              <a:srgbClr val="3F2A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013762" y="4942466"/>
            <a:ext cx="24080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82287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explains why you have those “GUT FEELINGS”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4E174E25-3E18-48F0-AFFC-D0DD7A84A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31195" y="748659"/>
            <a:ext cx="1922162" cy="56273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840DF5A-250B-46FA-B1BC-0269E0AA7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5394" y="3562350"/>
            <a:ext cx="1380116" cy="1380116"/>
          </a:xfrm>
          <a:prstGeom prst="rect">
            <a:avLst/>
          </a:prstGeom>
        </p:spPr>
      </p:pic>
      <p:cxnSp>
        <p:nvCxnSpPr>
          <p:cNvPr id="16" name="Straight Connector 15"/>
          <p:cNvCxnSpPr>
            <a:cxnSpLocks/>
          </p:cNvCxnSpPr>
          <p:nvPr/>
        </p:nvCxnSpPr>
        <p:spPr>
          <a:xfrm flipV="1">
            <a:off x="8633342" y="3472406"/>
            <a:ext cx="962071" cy="585734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700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81CEF924-F816-48E5-9ABF-26FD246E6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20628" y="748659"/>
            <a:ext cx="1922163" cy="56273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DO YOUR “TWO BRAINS”</a:t>
            </a:r>
            <a:br>
              <a:rPr lang="en-US" sz="3200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200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COMMUNICATE?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38198" y="3092016"/>
            <a:ext cx="3976688" cy="142773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Clr>
                <a:srgbClr val="604A7B"/>
              </a:buClr>
              <a:buFont typeface="Arial" charset="0"/>
              <a:buChar char="•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“wires” – nerves</a:t>
            </a:r>
          </a:p>
          <a:p>
            <a:pPr>
              <a:buClr>
                <a:srgbClr val="604A7B"/>
              </a:buClr>
              <a:buFont typeface="Arial" charset="0"/>
              <a:buChar char="•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“chemicals” – neurotransmitters/hormones</a:t>
            </a:r>
          </a:p>
          <a:p>
            <a:pPr>
              <a:buClr>
                <a:srgbClr val="604A7B"/>
              </a:buClr>
              <a:buFont typeface="Arial" charset="0"/>
              <a:buChar char="•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“cells” – immune system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8199" y="1688366"/>
            <a:ext cx="7206535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Our “two brains” communicate through a highly extensive, multi-directional network, known as the </a:t>
            </a:r>
            <a:r>
              <a:rPr lang="en-US" sz="2000" b="1" dirty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gut-brain axis </a:t>
            </a:r>
            <a:r>
              <a:rPr lang="en-US" sz="20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 what we refer to as the</a:t>
            </a:r>
            <a:r>
              <a:rPr lang="en-US" sz="2000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GBX</a:t>
            </a:r>
            <a:r>
              <a:rPr lang="en-US" sz="2000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8198" y="2685209"/>
            <a:ext cx="5887678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200" b="1" u="sng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NETWORK CONSISTS OF: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90317" y="3562350"/>
            <a:ext cx="523850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GBX connects our</a:t>
            </a:r>
          </a:p>
          <a:p>
            <a:pPr algn="r"/>
            <a:r>
              <a:rPr lang="en-US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nervous system (brain)</a:t>
            </a:r>
          </a:p>
          <a:p>
            <a:pPr algn="r"/>
            <a:r>
              <a:rPr lang="en-US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immune system (axis) </a:t>
            </a:r>
            <a:r>
              <a:rPr lang="en-US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r"/>
            <a:r>
              <a:rPr lang="en-US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en-US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gastrointestinal system (gut)</a:t>
            </a:r>
          </a:p>
          <a:p>
            <a:pPr algn="r"/>
            <a:r>
              <a:rPr lang="en-US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 a vast array of cellular and biochemical messengers throughout the entire body, which include the microbiome, hormones, cytokines, and neurotransmitters.</a:t>
            </a:r>
            <a:endParaRPr lang="en-US" sz="1600" dirty="0">
              <a:solidFill>
                <a:srgbClr val="3F2A5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/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8952426" y="3310359"/>
            <a:ext cx="805032" cy="0"/>
          </a:xfrm>
          <a:prstGeom prst="straightConnector1">
            <a:avLst/>
          </a:prstGeom>
          <a:ln w="38100">
            <a:solidFill>
              <a:srgbClr val="3F2A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157742" y="4688078"/>
            <a:ext cx="794684" cy="0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cxnSpLocks/>
          </p:cNvCxnSpPr>
          <p:nvPr/>
        </p:nvCxnSpPr>
        <p:spPr>
          <a:xfrm>
            <a:off x="8952426" y="3310359"/>
            <a:ext cx="0" cy="1377719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8157742" y="4365589"/>
            <a:ext cx="524939" cy="0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cxnSpLocks/>
          </p:cNvCxnSpPr>
          <p:nvPr/>
        </p:nvCxnSpPr>
        <p:spPr>
          <a:xfrm flipV="1">
            <a:off x="8682681" y="2173263"/>
            <a:ext cx="0" cy="2192326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8682681" y="2173262"/>
            <a:ext cx="1392195" cy="0"/>
          </a:xfrm>
          <a:prstGeom prst="straightConnector1">
            <a:avLst/>
          </a:prstGeom>
          <a:ln w="38100">
            <a:solidFill>
              <a:srgbClr val="3F2A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8157742" y="4039878"/>
            <a:ext cx="262469" cy="0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8420211" y="947351"/>
            <a:ext cx="0" cy="3092527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8420211" y="955589"/>
            <a:ext cx="1580524" cy="0"/>
          </a:xfrm>
          <a:prstGeom prst="straightConnector1">
            <a:avLst/>
          </a:prstGeom>
          <a:ln w="38100">
            <a:solidFill>
              <a:srgbClr val="3F2A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932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0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26F174-E09F-4B78-8D0A-86BF63CB2B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28" t="23282" r="11367" b="34880"/>
          <a:stretch/>
        </p:blipFill>
        <p:spPr>
          <a:xfrm>
            <a:off x="8830249" y="6384123"/>
            <a:ext cx="1157645" cy="39045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CE9E025-9076-486E-A9EE-02E95A2216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2515" y="1083948"/>
            <a:ext cx="4488770" cy="56657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DA6B85-2987-4217-8E4B-EC72F4947701}"/>
              </a:ext>
            </a:extLst>
          </p:cNvPr>
          <p:cNvSpPr txBox="1"/>
          <p:nvPr/>
        </p:nvSpPr>
        <p:spPr>
          <a:xfrm>
            <a:off x="238210" y="1774982"/>
            <a:ext cx="3322704" cy="45704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 dirty="0">
                <a:solidFill>
                  <a:srgbClr val="98C7E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TWO Brains?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7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solidFill>
                  <a:srgbClr val="98C7E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Did you know that we have two brains? One in our head and one in our gut - the </a:t>
            </a:r>
            <a:r>
              <a:rPr lang="en-US" sz="2000" b="1" dirty="0">
                <a:solidFill>
                  <a:srgbClr val="98C7E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2nd brain. </a:t>
            </a:r>
            <a:r>
              <a:rPr lang="en-US" sz="2000" dirty="0">
                <a:solidFill>
                  <a:srgbClr val="98C7E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They are connected by a communication axis. </a:t>
            </a:r>
          </a:p>
          <a:p>
            <a:r>
              <a:rPr lang="en-US" sz="2000" dirty="0">
                <a:solidFill>
                  <a:srgbClr val="98C7E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emerging science </a:t>
            </a:r>
            <a:br>
              <a:rPr lang="en-US" sz="2000" dirty="0">
                <a:solidFill>
                  <a:srgbClr val="98C7E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solidFill>
                  <a:srgbClr val="98C7E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the </a:t>
            </a:r>
            <a:r>
              <a:rPr lang="en-US" sz="2000" b="1" dirty="0">
                <a:solidFill>
                  <a:srgbClr val="98C7E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Gut-Brain Axis </a:t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solidFill>
                  <a:srgbClr val="98C7E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(GBX) indicates that </a:t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solidFill>
                  <a:srgbClr val="98C7E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many mental wellness </a:t>
            </a:r>
          </a:p>
          <a:p>
            <a:r>
              <a:rPr lang="en-US" sz="2000" dirty="0">
                <a:solidFill>
                  <a:srgbClr val="98C7E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issues originate </a:t>
            </a:r>
          </a:p>
          <a:p>
            <a:r>
              <a:rPr lang="en-US" sz="2000" dirty="0">
                <a:solidFill>
                  <a:srgbClr val="98C7E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 imbalances in </a:t>
            </a:r>
          </a:p>
          <a:p>
            <a:r>
              <a:rPr lang="en-US" sz="2000" dirty="0">
                <a:solidFill>
                  <a:srgbClr val="98C7E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GBX.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0F9E7C-82F6-4EC0-BCA2-1B203B179547}"/>
              </a:ext>
            </a:extLst>
          </p:cNvPr>
          <p:cNvSpPr txBox="1"/>
          <p:nvPr/>
        </p:nvSpPr>
        <p:spPr>
          <a:xfrm>
            <a:off x="8033657" y="1728815"/>
            <a:ext cx="4094843" cy="497059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2400" b="1" dirty="0">
                <a:solidFill>
                  <a:srgbClr val="98C7E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100% Human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7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srgbClr val="98C7E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Did you know that we have </a:t>
            </a:r>
          </a:p>
          <a:p>
            <a:pPr algn="r"/>
            <a:r>
              <a:rPr lang="en-US" dirty="0">
                <a:solidFill>
                  <a:srgbClr val="98C7E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~100 trillion microorganisms across more than 10,000 different species (Microbiota) in our GI tract?  Compare that to our ~10 trillion human body cells and we are only </a:t>
            </a:r>
            <a:r>
              <a:rPr lang="en-US" b="1" dirty="0">
                <a:solidFill>
                  <a:srgbClr val="98C7E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10% human</a:t>
            </a:r>
            <a:r>
              <a:rPr lang="en-US" dirty="0">
                <a:solidFill>
                  <a:srgbClr val="98C7E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 Those same microbiota have ~9 million genes (Microbiome) compared to our </a:t>
            </a:r>
          </a:p>
          <a:p>
            <a:pPr algn="r"/>
            <a:r>
              <a:rPr lang="en-US" dirty="0">
                <a:solidFill>
                  <a:srgbClr val="98C7E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~23,000 human genes.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srgbClr val="98C7E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Therefore based on </a:t>
            </a:r>
            <a:endParaRPr lang="en-US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/>
            <a:r>
              <a:rPr lang="en-US" dirty="0">
                <a:solidFill>
                  <a:srgbClr val="98C7E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 count,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/>
            <a:r>
              <a:rPr lang="en-US" dirty="0">
                <a:solidFill>
                  <a:srgbClr val="98C7E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are 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/>
            <a:r>
              <a:rPr lang="en-US" b="1" dirty="0">
                <a:solidFill>
                  <a:srgbClr val="98C7E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less than 1% human</a:t>
            </a:r>
            <a:r>
              <a:rPr lang="en-US" dirty="0">
                <a:solidFill>
                  <a:srgbClr val="98C7E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/>
            <a:endParaRPr lang="en-US" sz="1400" b="1" dirty="0">
              <a:solidFill>
                <a:srgbClr val="98C7E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A9CDC55-7E25-4A8A-B1F2-D6E99D452C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69339" y="4106917"/>
            <a:ext cx="2147577" cy="182008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06F0184-A156-42B8-851D-ED78503A9B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27589" y="5701031"/>
            <a:ext cx="1000125" cy="44767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0135263-82E1-43A7-9EFC-2E7840DFB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97371" y="4854049"/>
            <a:ext cx="3345369" cy="14693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A2BA693-522B-4100-B3AA-5C19154BF78F}"/>
              </a:ext>
            </a:extLst>
          </p:cNvPr>
          <p:cNvSpPr txBox="1"/>
          <p:nvPr/>
        </p:nvSpPr>
        <p:spPr>
          <a:xfrm>
            <a:off x="5676485" y="4903209"/>
            <a:ext cx="33662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Just like weeds compete with flowers in a garden, “bad” bacteria compete with “good” bacteria within our gut. In a healthy and balanced microbiome, “bad” bacteria struggle to flourish.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4E93A3-84FB-40A3-BAB2-02191A7162AB}"/>
              </a:ext>
            </a:extLst>
          </p:cNvPr>
          <p:cNvSpPr txBox="1"/>
          <p:nvPr/>
        </p:nvSpPr>
        <p:spPr>
          <a:xfrm>
            <a:off x="9970815" y="6475381"/>
            <a:ext cx="2215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85000"/>
                  </a:schemeClr>
                </a:solidFill>
              </a:rPr>
              <a:t>THE MENTAL WELLNESS COMPANY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98EFD8E-40AD-41B4-A3C5-A5B4AD773BD9}"/>
              </a:ext>
            </a:extLst>
          </p:cNvPr>
          <p:cNvCxnSpPr/>
          <p:nvPr/>
        </p:nvCxnSpPr>
        <p:spPr>
          <a:xfrm>
            <a:off x="10014892" y="6488042"/>
            <a:ext cx="0" cy="26161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497D932-F597-4A55-B6F8-57F049012CC4}"/>
              </a:ext>
            </a:extLst>
          </p:cNvPr>
          <p:cNvSpPr txBox="1"/>
          <p:nvPr/>
        </p:nvSpPr>
        <p:spPr>
          <a:xfrm>
            <a:off x="2322576" y="107427"/>
            <a:ext cx="8151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HEALTHY</a:t>
            </a:r>
            <a:r>
              <a:rPr lang="en-US" sz="4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GUT</a:t>
            </a:r>
            <a:r>
              <a:rPr lang="en-US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HEALTHY</a:t>
            </a:r>
            <a:r>
              <a:rPr lang="en-US" sz="4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MIND</a:t>
            </a:r>
            <a:endParaRPr lang="en-US" sz="4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32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2737</Words>
  <Application>Microsoft Macintosh PowerPoint</Application>
  <PresentationFormat>Widescreen</PresentationFormat>
  <Paragraphs>401</Paragraphs>
  <Slides>41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Calibri</vt:lpstr>
      <vt:lpstr>Arial</vt:lpstr>
      <vt:lpstr>Wingdings</vt:lpstr>
      <vt:lpstr>Verdana</vt:lpstr>
      <vt:lpstr>Aller Light</vt:lpstr>
      <vt:lpstr>Calibri Light</vt:lpstr>
      <vt:lpstr>Office Theme</vt:lpstr>
      <vt:lpstr>PowerPoint Presentation</vt:lpstr>
      <vt:lpstr>GRIM REALITY</vt:lpstr>
      <vt:lpstr>GRIM REALITY</vt:lpstr>
      <vt:lpstr>The NEW Science of Mental Wellness</vt:lpstr>
      <vt:lpstr>RECENT SCIENTIFIC  DISCOVERIES</vt:lpstr>
      <vt:lpstr>DID YOU KNOW?</vt:lpstr>
      <vt:lpstr>HOW IMPORTANT IS YOUR  MICROBIOME?</vt:lpstr>
      <vt:lpstr>HOW DO YOUR “TWO BRAINS” COMMUNICATE?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THREE THINGS YOU SHOULD KNOW ABOUT MENTAL WELLNESS </vt:lpstr>
      <vt:lpstr>PowerPoint Presentation</vt:lpstr>
      <vt:lpstr>     CLINICAL STUDY</vt:lpstr>
      <vt:lpstr>PowerPoint Presentation</vt:lpstr>
      <vt:lpstr>MENTABIOTICS KEY INGREDIENTS</vt:lpstr>
      <vt:lpstr>GBX+ proprietary blend… Patent Pending and Exclusive to Amare</vt:lpstr>
      <vt:lpstr>FOR YOUR GUT… THE PROBIOTIC STRAIN MATTERS</vt:lpstr>
      <vt:lpstr>Prebiotic proprietary blend… Supports the growth of preferred bacteria</vt:lpstr>
      <vt:lpstr>PowerPoint Presentation</vt:lpstr>
      <vt:lpstr>PowerPoint Presentation</vt:lpstr>
      <vt:lpstr>MENTAFOCUS KEY INGREDIENTS</vt:lpstr>
      <vt:lpstr>MENTAFOCUS KEY INGREDIENTS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THREE THINGS YOU SHOULD KNOW ABOUT MENTAL WELLNESS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Amare Global</dc:title>
  <dc:creator/>
  <cp:lastModifiedBy/>
  <cp:revision>74</cp:revision>
  <dcterms:modified xsi:type="dcterms:W3CDTF">2019-05-16T20:45:57Z</dcterms:modified>
</cp:coreProperties>
</file>