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0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1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709" r:id="rId4"/>
    <p:sldMasterId id="2147483734" r:id="rId5"/>
    <p:sldMasterId id="2147483755" r:id="rId6"/>
    <p:sldMasterId id="2147483806" r:id="rId7"/>
    <p:sldMasterId id="2147483820" r:id="rId8"/>
    <p:sldMasterId id="2147483833" r:id="rId9"/>
    <p:sldMasterId id="2147483869" r:id="rId10"/>
    <p:sldMasterId id="2147483882" r:id="rId11"/>
    <p:sldMasterId id="2147483895" r:id="rId12"/>
    <p:sldMasterId id="2147483921" r:id="rId13"/>
    <p:sldMasterId id="2147483934" r:id="rId14"/>
    <p:sldMasterId id="2147483948" r:id="rId15"/>
    <p:sldMasterId id="2147483998" r:id="rId16"/>
    <p:sldMasterId id="2147484023" r:id="rId17"/>
    <p:sldMasterId id="2147484049" r:id="rId18"/>
    <p:sldMasterId id="2147484078" r:id="rId19"/>
    <p:sldMasterId id="2147484090" r:id="rId20"/>
    <p:sldMasterId id="2147484103" r:id="rId21"/>
    <p:sldMasterId id="2147484116" r:id="rId22"/>
  </p:sldMasterIdLst>
  <p:notesMasterIdLst>
    <p:notesMasterId r:id="rId65"/>
  </p:notesMasterIdLst>
  <p:sldIdLst>
    <p:sldId id="637" r:id="rId23"/>
    <p:sldId id="825" r:id="rId24"/>
    <p:sldId id="256" r:id="rId25"/>
    <p:sldId id="824" r:id="rId26"/>
    <p:sldId id="827" r:id="rId27"/>
    <p:sldId id="829" r:id="rId28"/>
    <p:sldId id="828" r:id="rId29"/>
    <p:sldId id="344" r:id="rId30"/>
    <p:sldId id="423" r:id="rId31"/>
    <p:sldId id="265" r:id="rId32"/>
    <p:sldId id="725" r:id="rId33"/>
    <p:sldId id="437" r:id="rId34"/>
    <p:sldId id="435" r:id="rId35"/>
    <p:sldId id="266" r:id="rId36"/>
    <p:sldId id="267" r:id="rId37"/>
    <p:sldId id="277" r:id="rId38"/>
    <p:sldId id="411" r:id="rId39"/>
    <p:sldId id="268" r:id="rId40"/>
    <p:sldId id="269" r:id="rId41"/>
    <p:sldId id="642" r:id="rId42"/>
    <p:sldId id="643" r:id="rId43"/>
    <p:sldId id="644" r:id="rId44"/>
    <p:sldId id="645" r:id="rId45"/>
    <p:sldId id="646" r:id="rId46"/>
    <p:sldId id="262" r:id="rId47"/>
    <p:sldId id="264" r:id="rId48"/>
    <p:sldId id="581" r:id="rId49"/>
    <p:sldId id="729" r:id="rId50"/>
    <p:sldId id="347" r:id="rId51"/>
    <p:sldId id="351" r:id="rId52"/>
    <p:sldId id="352" r:id="rId53"/>
    <p:sldId id="652" r:id="rId54"/>
    <p:sldId id="653" r:id="rId55"/>
    <p:sldId id="967" r:id="rId56"/>
    <p:sldId id="432" r:id="rId57"/>
    <p:sldId id="979" r:id="rId58"/>
    <p:sldId id="778" r:id="rId59"/>
    <p:sldId id="779" r:id="rId60"/>
    <p:sldId id="780" r:id="rId61"/>
    <p:sldId id="766" r:id="rId62"/>
    <p:sldId id="970" r:id="rId63"/>
    <p:sldId id="826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2B59F3"/>
    <a:srgbClr val="2953DB"/>
    <a:srgbClr val="274EC6"/>
    <a:srgbClr val="00008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2"/>
    <p:restoredTop sz="94490" autoAdjust="0"/>
  </p:normalViewPr>
  <p:slideViewPr>
    <p:cSldViewPr snapToGrid="0" snapToObjects="1">
      <p:cViewPr varScale="1">
        <p:scale>
          <a:sx n="143" d="100"/>
          <a:sy n="143" d="100"/>
        </p:scale>
        <p:origin x="17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FA2F-99A5-9545-BDE1-7D897CF793AF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EAF7-AB13-F24B-A4D7-C57A5F53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post.com/news/to-your-health/wp/2015/08/11/nih-more-than-1-in-10-american-adults-experience-chronic-pain/?utm_term=.4dd603a1f016" TargetMode="External"/><Relationship Id="rId13" Type="http://schemas.openxmlformats.org/officeDocument/2006/relationships/hyperlink" Target="https://www.nimh.nih.gov/health/statistics/prevalence/any-disorder-among-children.shtml" TargetMode="External"/><Relationship Id="rId18" Type="http://schemas.openxmlformats.org/officeDocument/2006/relationships/hyperlink" Target="https://www.cdc.gov/reproductivehealth/depression/index.htm" TargetMode="External"/><Relationship Id="rId26" Type="http://schemas.openxmlformats.org/officeDocument/2006/relationships/hyperlink" Target="http://www.acha.org/ACHA/Resources/Topics/MentalHealth.aspx" TargetMode="External"/><Relationship Id="rId3" Type="http://schemas.openxmlformats.org/officeDocument/2006/relationships/hyperlink" Target="https://www.cdc.gov/nchs/data/hus/hus13.pdf" TargetMode="External"/><Relationship Id="rId21" Type="http://schemas.openxmlformats.org/officeDocument/2006/relationships/hyperlink" Target="http://www.who.int/mediacentre/factsheets/fs369/en/" TargetMode="External"/><Relationship Id="rId7" Type="http://schemas.openxmlformats.org/officeDocument/2006/relationships/hyperlink" Target="https://nccih.nih.gov/news/press/08112015" TargetMode="External"/><Relationship Id="rId12" Type="http://schemas.openxmlformats.org/officeDocument/2006/relationships/hyperlink" Target="http://www.webmd.com/depression/tc/depression-in-childhood-and-adolescence-topic-overview#1" TargetMode="External"/><Relationship Id="rId17" Type="http://schemas.openxmlformats.org/officeDocument/2006/relationships/hyperlink" Target="https://www.drugabuse.gov/publications/drugfacts/treatment-statistics" TargetMode="External"/><Relationship Id="rId25" Type="http://schemas.openxmlformats.org/officeDocument/2006/relationships/hyperlink" Target="http://www.who.int/mental_health/world-mental-health-day/2016/en/" TargetMode="External"/><Relationship Id="rId2" Type="http://schemas.openxmlformats.org/officeDocument/2006/relationships/slide" Target="../slides/slide9.xml"/><Relationship Id="rId16" Type="http://schemas.openxmlformats.org/officeDocument/2006/relationships/hyperlink" Target="https://www.drugabuse.gov/related-topics/trends-statistics" TargetMode="External"/><Relationship Id="rId20" Type="http://schemas.openxmlformats.org/officeDocument/2006/relationships/hyperlink" Target="http://www.apa.org/pi/women/resources/reports/postpartum-depression.aspx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ccih.nih.gov/news/press/cost-spending-06222016" TargetMode="External"/><Relationship Id="rId11" Type="http://schemas.openxmlformats.org/officeDocument/2006/relationships/hyperlink" Target="https://www.nami.org/" TargetMode="External"/><Relationship Id="rId24" Type="http://schemas.openxmlformats.org/officeDocument/2006/relationships/hyperlink" Target="http://scitechconnect.elsevier.com/stress-health-epidemic-21st-century/" TargetMode="External"/><Relationship Id="rId5" Type="http://schemas.openxmlformats.org/officeDocument/2006/relationships/hyperlink" Target="https://nsduhweb.rti.org/respweb/homepage.cfm" TargetMode="External"/><Relationship Id="rId15" Type="http://schemas.openxmlformats.org/officeDocument/2006/relationships/hyperlink" Target="http://www.who.int/mediacentre/news/releases/2014/suicide-prevention-report/en/" TargetMode="External"/><Relationship Id="rId23" Type="http://schemas.openxmlformats.org/officeDocument/2006/relationships/hyperlink" Target="http://www.businessnewsdaily.com/2267-workplace-stress-health-epidemic-perventable-employee-assistance-programs.html" TargetMode="External"/><Relationship Id="rId10" Type="http://schemas.openxmlformats.org/officeDocument/2006/relationships/hyperlink" Target="http://www.healthline.com/health/depression/facts-statistics-infographic" TargetMode="External"/><Relationship Id="rId19" Type="http://schemas.openxmlformats.org/officeDocument/2006/relationships/hyperlink" Target="http://postpartumprogress.org/the-facts-about-postpartum-depression/" TargetMode="External"/><Relationship Id="rId4" Type="http://schemas.openxmlformats.org/officeDocument/2006/relationships/hyperlink" Target="http://jamanetwork.com/journals/jama/fullarticle/2467552" TargetMode="External"/><Relationship Id="rId9" Type="http://schemas.openxmlformats.org/officeDocument/2006/relationships/hyperlink" Target="https://www.nimh.nih.gov/health/publications/depression/index.shtml" TargetMode="External"/><Relationship Id="rId14" Type="http://schemas.openxmlformats.org/officeDocument/2006/relationships/hyperlink" Target="https://www.nytimes.com/2016/04/22/health/us-suicide-rate-surges-to-a-30-year-high.html?_r=0" TargetMode="External"/><Relationship Id="rId22" Type="http://schemas.openxmlformats.org/officeDocument/2006/relationships/hyperlink" Target="http://www.who.int/mediacentre/factsheets/fs396/en/" TargetMode="External"/><Relationship Id="rId27" Type="http://schemas.openxmlformats.org/officeDocument/2006/relationships/hyperlink" Target="http://www.apa.org/monitor/2014/09/cover-pressure.aspx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Americans spend over $100 billion annually on “feel better” products, from painkillers and anti-depressants to alternative and complementary therapies</a:t>
            </a:r>
          </a:p>
          <a:p>
            <a:endParaRPr lang="en-US" sz="1100" b="1" dirty="0"/>
          </a:p>
          <a:p>
            <a:r>
              <a:rPr lang="en-US" sz="1100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Globally, more than 350 million people are affected by feelings of depression each year</a:t>
            </a:r>
          </a:p>
          <a:p>
            <a:endParaRPr lang="en-US" sz="1100" b="1" dirty="0"/>
          </a:p>
          <a:p>
            <a:r>
              <a:rPr lang="en-US" sz="1100" b="1" dirty="0"/>
              <a:t>Nearly 90% of adolescents struggle with feelings of depression and anxiety before the age of 18</a:t>
            </a:r>
          </a:p>
          <a:p>
            <a:endParaRPr lang="en-US" sz="1100" b="1" dirty="0"/>
          </a:p>
          <a:p>
            <a:r>
              <a:rPr lang="en-US" sz="1100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</a:p>
          <a:p>
            <a:endParaRPr lang="en-US" sz="1100" b="1" dirty="0"/>
          </a:p>
          <a:p>
            <a:r>
              <a:rPr lang="en-US" sz="1100" b="1" dirty="0"/>
              <a:t>Every year, more than 24 million people, some as young as 12 years old, receive treatment for illicit drug or alcohol abuse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Approximately 1 in 5 new mothers in the U.S. have postpartum depression each year</a:t>
            </a:r>
          </a:p>
          <a:p>
            <a:r>
              <a:rPr lang="en-US" sz="1100" b="1" dirty="0"/>
              <a:t> </a:t>
            </a:r>
          </a:p>
          <a:p>
            <a:r>
              <a:rPr lang="en-US" sz="1100" b="1" dirty="0"/>
              <a:t>The World Health Organization calls stress “the health epidemic of the 21st century” with more than 350 million people affected around the world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More than 80% of the nation’s 20 million college students feel “exhausted and overwhelmed by stress” - and more than one-third feel “depressed” to the point of dysfunction</a:t>
            </a:r>
          </a:p>
          <a:p>
            <a:r>
              <a:rPr lang="en-US" b="1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8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Shawn’s verbiage:</a:t>
            </a:r>
          </a:p>
          <a:p>
            <a:endParaRPr lang="en-US" dirty="0"/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SOURCES:</a:t>
            </a:r>
          </a:p>
          <a:p>
            <a:r>
              <a:rPr lang="en-US" b="1" dirty="0"/>
              <a:t>Grim Reality Statistics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r>
              <a:rPr lang="en-US" i="1" dirty="0"/>
              <a:t> Centers for Disease Control and Prevention (CDC) </a:t>
            </a:r>
            <a:r>
              <a:rPr lang="en-US" i="1" u="sng" dirty="0">
                <a:hlinkClick r:id="rId3"/>
              </a:rPr>
              <a:t>https://www.cdc.gov/nchs/data/hus/hus13.pdf</a:t>
            </a:r>
            <a:r>
              <a:rPr lang="en-US" i="1" dirty="0"/>
              <a:t>;</a:t>
            </a:r>
            <a:endParaRPr lang="en-US" dirty="0"/>
          </a:p>
          <a:p>
            <a:r>
              <a:rPr lang="en-US" i="1" dirty="0"/>
              <a:t>Journal of the American Medical Association (JAMA) Trends in Prescription Drug Use Among Adults in the United States From 1999-2012 </a:t>
            </a:r>
            <a:r>
              <a:rPr lang="en-US" i="1" u="sng" dirty="0">
                <a:hlinkClick r:id="rId4"/>
              </a:rPr>
              <a:t>http://jamanetwork.com/journals/jama/fullarticle/2467552</a:t>
            </a:r>
            <a:r>
              <a:rPr lang="en-US" i="1" dirty="0"/>
              <a:t>; National Survey on Drug Use and Health </a:t>
            </a:r>
            <a:r>
              <a:rPr lang="en-US" i="1" u="sng" dirty="0">
                <a:hlinkClick r:id="rId5"/>
              </a:rPr>
              <a:t>https://nsduhweb.rti.org/respweb/homepage.cfm</a:t>
            </a:r>
            <a:r>
              <a:rPr lang="en-US" i="1" dirty="0"/>
              <a:t>; National Center for Complementary and Integrative Medicine (NCCIM)  </a:t>
            </a:r>
            <a:r>
              <a:rPr lang="en-US" i="1" u="sng" dirty="0">
                <a:hlinkClick r:id="rId6"/>
              </a:rPr>
              <a:t>https://nccih.nih.gov/news/press/cost-spending-06222016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National Institutes of Health (NIH), National Center for Complementary and Integrative Medicine (NCCIM), National Health Interview Survey (NHIS) </a:t>
            </a:r>
            <a:r>
              <a:rPr lang="en-US" i="1" u="sng" dirty="0">
                <a:hlinkClick r:id="rId7"/>
              </a:rPr>
              <a:t>https://nccih.nih.gov/news/press/08112015</a:t>
            </a:r>
            <a:r>
              <a:rPr lang="en-US" i="1" dirty="0"/>
              <a:t>; Washington Post </a:t>
            </a:r>
            <a:r>
              <a:rPr lang="en-US" i="1" u="sng" dirty="0">
                <a:hlinkClick r:id="rId8"/>
              </a:rPr>
              <a:t>https://www.washingtonpost.com/news/to-your-health/wp/2015/08/11/nih-more-than-1-in-10-american-adults-experience-chronic-pain/?utm_term=.4dd603a1f016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r>
              <a:rPr lang="en-US" i="1" dirty="0"/>
              <a:t>National Institute for Mental Health (NIMH) </a:t>
            </a:r>
            <a:r>
              <a:rPr lang="en-US" i="1" u="sng" dirty="0">
                <a:hlinkClick r:id="rId9"/>
              </a:rPr>
              <a:t>https://www.nimh.nih.gov/health/publications/depression/index.shtml</a:t>
            </a:r>
            <a:r>
              <a:rPr lang="en-US" i="1" dirty="0"/>
              <a:t>; Healthline </a:t>
            </a:r>
            <a:r>
              <a:rPr lang="en-US" i="1" u="sng" dirty="0">
                <a:hlinkClick r:id="rId10"/>
              </a:rPr>
              <a:t>http://www.healthline.com/health/depression/facts-statistics-infographic</a:t>
            </a:r>
            <a:r>
              <a:rPr lang="en-US" i="1" dirty="0"/>
              <a:t>; National Alliance on Mental Illness (NAMI) </a:t>
            </a:r>
            <a:r>
              <a:rPr lang="en-US" i="1" u="sng" dirty="0">
                <a:hlinkClick r:id="rId11"/>
              </a:rPr>
              <a:t>https://www.nami.org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r>
              <a:rPr lang="en-US" i="1" dirty="0"/>
              <a:t>Depression in Children and Teens, WebMD </a:t>
            </a:r>
            <a:r>
              <a:rPr lang="en-US" i="1" u="sng" dirty="0">
                <a:hlinkClick r:id="rId12"/>
              </a:rPr>
              <a:t>http://www.webmd.com/depression/tc/depression-in-childhood-and-adolescence-topic-overview#1</a:t>
            </a:r>
            <a:r>
              <a:rPr lang="en-US" i="1" dirty="0"/>
              <a:t>; National Institute of Mental Health (NIMH) </a:t>
            </a:r>
            <a:r>
              <a:rPr lang="en-US" i="1" u="sng" dirty="0">
                <a:hlinkClick r:id="rId13"/>
              </a:rPr>
              <a:t>https://www.nimh.nih.gov/health/statistics/prevalence/any-disorder-among-children.shtml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day.</a:t>
            </a:r>
            <a:endParaRPr lang="en-US" dirty="0"/>
          </a:p>
          <a:p>
            <a:r>
              <a:rPr lang="en-US" i="1" dirty="0"/>
              <a:t> Centers for Disease Control &amp; Prevention, National Center for Health Statistics, Increase in Suicide in the United States, 1999–2014, NCHS Data Brief No. 241, April 2016; New York Times </a:t>
            </a:r>
            <a:r>
              <a:rPr lang="en-US" i="1" u="sng" dirty="0">
                <a:hlinkClick r:id="rId14"/>
              </a:rPr>
              <a:t>https://www.nytimes.com/2016/04/22/health/us-suicide-rate-surges-to-a-30-year-high.html?_r=0</a:t>
            </a:r>
            <a:r>
              <a:rPr lang="en-US" i="1" dirty="0"/>
              <a:t>; World Health Organization (WHO) </a:t>
            </a:r>
            <a:r>
              <a:rPr lang="en-US" i="1" u="sng" dirty="0">
                <a:hlinkClick r:id="rId15"/>
              </a:rPr>
              <a:t>http://www.who.int/mediacentre/news/releases/2014/suicide-prevention-report/en/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National Institutes of Health (NIH); National Institute on Drug Abuse (NIDA) </a:t>
            </a:r>
            <a:r>
              <a:rPr lang="en-US" i="1" u="sng" dirty="0">
                <a:hlinkClick r:id="rId16"/>
              </a:rPr>
              <a:t>https://www.drugabuse.gov/related-topics/trends-statistics</a:t>
            </a:r>
            <a:r>
              <a:rPr lang="en-US" i="1" dirty="0"/>
              <a:t>; Substance Abuse and Mental Health Services Administration’s (SAMHSA’s) National Survey on Drug Use and Health </a:t>
            </a:r>
            <a:r>
              <a:rPr lang="en-US" i="1" u="sng" dirty="0">
                <a:hlinkClick r:id="rId17"/>
              </a:rPr>
              <a:t>https://www.drugabuse.gov/publications/drugfacts/treatment-statistics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i="1" dirty="0"/>
              <a:t>Centers for Disease Control and Prevention </a:t>
            </a:r>
            <a:r>
              <a:rPr lang="en-US" i="1" u="sng" dirty="0">
                <a:hlinkClick r:id="rId18"/>
              </a:rPr>
              <a:t>https://www.cdc.gov/reproductivehealth/depression/index.htm</a:t>
            </a:r>
            <a:r>
              <a:rPr lang="en-US" i="1" dirty="0"/>
              <a:t>; Postpartum Progress </a:t>
            </a:r>
            <a:r>
              <a:rPr lang="en-US" i="1" u="sng" dirty="0">
                <a:hlinkClick r:id="rId19"/>
              </a:rPr>
              <a:t>http://postpartumprogress.org/the-facts-about-postpartum-depression/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0"/>
              </a:rPr>
              <a:t>http://www.apa.org/pi/women/resources/reports/postpartum-depression.aspx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World Health Organization (WHO) </a:t>
            </a:r>
            <a:r>
              <a:rPr lang="en-US" i="1" u="sng" dirty="0">
                <a:hlinkClick r:id="rId21"/>
              </a:rPr>
              <a:t>http://www.who.int/mediacentre/factsheets/fs369/en/</a:t>
            </a:r>
            <a:r>
              <a:rPr lang="en-US" i="1" dirty="0"/>
              <a:t>; </a:t>
            </a:r>
            <a:r>
              <a:rPr lang="en-US" i="1" u="sng" dirty="0">
                <a:hlinkClick r:id="rId22"/>
              </a:rPr>
              <a:t>http://www.who.int/mediacentre/factsheets/fs396/en/</a:t>
            </a:r>
            <a:r>
              <a:rPr lang="en-US" i="1" dirty="0"/>
              <a:t>; Business News Daily </a:t>
            </a:r>
            <a:r>
              <a:rPr lang="en-US" i="1" u="sng" dirty="0">
                <a:hlinkClick r:id="rId23"/>
              </a:rPr>
              <a:t>http://www.businessnewsdaily.com/2267-workplace-stress-health-epidemic-perventable-employee-assistance-programs.html</a:t>
            </a:r>
            <a:r>
              <a:rPr lang="en-US" i="1" dirty="0"/>
              <a:t>; Stress: Concepts, Cognition, Emotion, and Behavior </a:t>
            </a:r>
            <a:r>
              <a:rPr lang="en-US" i="1" u="sng" dirty="0">
                <a:hlinkClick r:id="rId24"/>
              </a:rPr>
              <a:t>http://scitechconnect.elsevier.com/stress-health-epidemic-21st-century/</a:t>
            </a:r>
            <a:r>
              <a:rPr lang="en-US" i="1" dirty="0"/>
              <a:t>; WHO World Mental Health </a:t>
            </a:r>
            <a:r>
              <a:rPr lang="en-US" i="1" u="sng" dirty="0">
                <a:hlinkClick r:id="rId25"/>
              </a:rPr>
              <a:t>http://www.who.int/mental_health/world-mental-health-day/2016/en/</a:t>
            </a:r>
            <a:endParaRPr lang="en-US" dirty="0"/>
          </a:p>
          <a:p>
            <a:r>
              <a:rPr lang="en-US" i="1" dirty="0"/>
              <a:t>  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r>
              <a:rPr lang="en-US" i="1" dirty="0"/>
              <a:t>American College Health Association </a:t>
            </a:r>
            <a:r>
              <a:rPr lang="en-US" i="1" u="sng" dirty="0">
                <a:hlinkClick r:id="rId26"/>
              </a:rPr>
              <a:t>http://www.acha.org/ACHA/Resources/Topics/MentalHealth.aspx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7"/>
              </a:rPr>
              <a:t>http://www.apa.org/monitor/2014/09/cover-pressure.aspx</a:t>
            </a:r>
            <a:r>
              <a:rPr lang="en-US" i="1" dirty="0"/>
              <a:t>; 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6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23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98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9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92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1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jpe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jpe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jpe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8.jpe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54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97009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"/>
            <a:ext cx="22098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86" y="1"/>
            <a:ext cx="6481763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837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78" y="5577679"/>
            <a:ext cx="170522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41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1339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3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2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66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0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0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2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4187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9470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7193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94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72955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51156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7444" y="365126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8650" y="2003426"/>
            <a:ext cx="78867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7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6114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6858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99207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877349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0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785383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74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74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8162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8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85750" y="6063258"/>
            <a:ext cx="8572501" cy="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>
                <a:hueOff val="109194"/>
                <a:satOff val="-4874"/>
                <a:lumOff val="12971"/>
              </a:schemeClr>
            </a:solidFill>
            <a:miter lim="400000"/>
          </a:ln>
        </p:spPr>
        <p:txBody>
          <a:bodyPr lIns="0" tIns="0" rIns="0" bIns="0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" name="Shape 14"/>
          <p:cNvSpPr/>
          <p:nvPr/>
        </p:nvSpPr>
        <p:spPr>
          <a:xfrm>
            <a:off x="285750" y="6098977"/>
            <a:ext cx="8572501" cy="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>
                <a:hueOff val="109194"/>
                <a:satOff val="-4874"/>
                <a:lumOff val="12971"/>
              </a:schemeClr>
            </a:solidFill>
            <a:miter lim="400000"/>
          </a:ln>
        </p:spPr>
        <p:txBody>
          <a:bodyPr lIns="0" tIns="0" rIns="0" bIns="0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259750" y="6192738"/>
            <a:ext cx="8617149" cy="2857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266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1" y="4152305"/>
            <a:ext cx="8643938" cy="148232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250031" y="5625703"/>
            <a:ext cx="8643938" cy="35718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703"/>
              </a:spcBef>
              <a:buClrTx/>
              <a:buSzTx/>
              <a:buFontTx/>
              <a:buNone/>
              <a:defRPr sz="1687">
                <a:solidFill>
                  <a:srgbClr val="5C86B9"/>
                </a:solidFill>
              </a:defRPr>
            </a:lvl1pPr>
            <a:lvl2pPr marL="0" indent="160729">
              <a:spcBef>
                <a:spcPts val="703"/>
              </a:spcBef>
              <a:buClrTx/>
              <a:buSzTx/>
              <a:buFontTx/>
              <a:buNone/>
              <a:defRPr sz="1687">
                <a:solidFill>
                  <a:srgbClr val="5C86B9"/>
                </a:solidFill>
              </a:defRPr>
            </a:lvl2pPr>
            <a:lvl3pPr marL="0" indent="321457">
              <a:spcBef>
                <a:spcPts val="703"/>
              </a:spcBef>
              <a:buClrTx/>
              <a:buSzTx/>
              <a:buFontTx/>
              <a:buNone/>
              <a:defRPr sz="1687">
                <a:solidFill>
                  <a:srgbClr val="5C86B9"/>
                </a:solidFill>
              </a:defRPr>
            </a:lvl3pPr>
            <a:lvl4pPr marL="0" indent="482186">
              <a:spcBef>
                <a:spcPts val="703"/>
              </a:spcBef>
              <a:buClrTx/>
              <a:buSzTx/>
              <a:buFontTx/>
              <a:buNone/>
              <a:defRPr sz="1687">
                <a:solidFill>
                  <a:srgbClr val="5C86B9"/>
                </a:solidFill>
              </a:defRPr>
            </a:lvl4pPr>
            <a:lvl5pPr marL="0" indent="642915">
              <a:spcBef>
                <a:spcPts val="703"/>
              </a:spcBef>
              <a:buClrTx/>
              <a:buSzTx/>
              <a:buFontTx/>
              <a:buNone/>
              <a:defRPr sz="1687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922146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81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5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5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4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1867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397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3309-FEE7-3A4B-83ED-53F7E4B01B0A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3F1A-B31F-E947-A571-3EEA3143F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6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7900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265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8053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2595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36925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6687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5637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459211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37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60107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1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1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133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5428-0466-294B-B95D-CC256CFDEB7D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3DE3-9852-6843-A8D4-E0F4E0FE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1041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1041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5" y="5601041"/>
            <a:ext cx="89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91703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6908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795226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3278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92610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23146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701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429223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64198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191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6224-7195-3D42-A4CA-EC72957E4342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53B7-15F2-3445-88D3-F518D695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54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3875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3446" y="274638"/>
            <a:ext cx="3231654" cy="3875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542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265212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6"/>
            <a:ext cx="8382000" cy="471924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0323117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6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68810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87271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95144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602706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790357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72090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4419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ED2C-C706-410A-9244-A958FF4B62F3}" type="datetimeFigureOut">
              <a:rPr lang="en-US" smtClean="0"/>
              <a:t>4/5/19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4AEF-19FE-491A-B2D5-1F7BBBAE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3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102554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0052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12716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4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0884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312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312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24999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52395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2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4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797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18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6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5646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204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307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948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43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758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3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60451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6973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75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5" y="5438775"/>
            <a:ext cx="16748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5500688"/>
            <a:ext cx="356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22288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43858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0700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0700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5062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13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5401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3486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69359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665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1541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9302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0839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273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8490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919" y="1412880"/>
            <a:ext cx="4298099" cy="2913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8600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7359" y="230239"/>
            <a:ext cx="3157788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0074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98918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8391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3634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363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2386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93710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757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63549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506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2001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22210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580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80166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3763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06668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95102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083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1381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0148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502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7428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16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1150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0874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6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28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765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7359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66801"/>
            <a:ext cx="4344988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44" y="1066801"/>
            <a:ext cx="4346575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9128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9980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7193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4057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66505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2338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image" Target="../media/image2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8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D1F-F953-7E47-BE3B-0595ACC9F5A3}" type="datetimeFigureOut">
              <a:rPr lang="en-US" smtClean="0"/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31" r:id="rId12"/>
    <p:sldLayoutId id="214748413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6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5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20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36" y="6383866"/>
            <a:ext cx="484187" cy="4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98309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9831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83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95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75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87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365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5367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54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66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6522836"/>
            <a:ext cx="2273300" cy="276964"/>
            <a:chOff x="4306" y="4109"/>
            <a:chExt cx="1432" cy="175"/>
          </a:xfrm>
        </p:grpSpPr>
        <p:sp>
          <p:nvSpPr>
            <p:cNvPr id="1031" name="Text Box 19"/>
            <p:cNvSpPr txBox="1">
              <a:spLocks noChangeArrowheads="1"/>
            </p:cNvSpPr>
            <p:nvPr/>
          </p:nvSpPr>
          <p:spPr bwMode="auto">
            <a:xfrm>
              <a:off x="4463" y="4109"/>
              <a:ext cx="127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376FA7"/>
                  </a:solidFill>
                  <a:cs typeface="Arial" charset="0"/>
                </a:rPr>
                <a:t>The Oppenheimer Center</a:t>
              </a:r>
            </a:p>
          </p:txBody>
        </p:sp>
        <p:pic>
          <p:nvPicPr>
            <p:cNvPr id="17415" name="Picture 6" descr="Untitled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123"/>
              <a:ext cx="1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800">
          <a:solidFill>
            <a:schemeClr val="bg1"/>
          </a:solidFill>
          <a:latin typeface="+mn-lt"/>
          <a:ea typeface="+mn-ea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5pPr>
      <a:lvl6pPr marL="24050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6pPr>
      <a:lvl7pPr marL="28622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7pPr>
      <a:lvl8pPr marL="33194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8pPr>
      <a:lvl9pPr marL="37766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45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173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717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0" y="6361342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8" y="6383454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5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7" y="6361114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13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D6574F-1970-4BA9-9439-EF1448745364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8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029" name="Group 1"/>
          <p:cNvGrpSpPr>
            <a:grpSpLocks/>
          </p:cNvGrpSpPr>
          <p:nvPr/>
        </p:nvGrpSpPr>
        <p:grpSpPr bwMode="auto">
          <a:xfrm>
            <a:off x="1827213" y="6534150"/>
            <a:ext cx="5489575" cy="276225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031" name="Picture 23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7"/>
        </a:buBlip>
        <a:defRPr sz="3000">
          <a:solidFill>
            <a:schemeClr val="bg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192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4580" name="Picture 23" descr="Untitled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57" y="6545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331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2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4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253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fade/>
  </p:transition>
  <p:txStyles>
    <p:titleStyle>
      <a:lvl1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6075" indent="-346075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39775" indent="-277813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1413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3050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6275" indent="-287338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B_hor_BW_xsm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658" y="6491288"/>
            <a:ext cx="1260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bullet_web"/>
          <p:cNvPicPr>
            <a:picLocks noChangeAspect="1" noChangeArrowheads="1"/>
          </p:cNvPicPr>
          <p:nvPr/>
        </p:nvPicPr>
        <p:blipFill>
          <a:blip r:embed="rId14" cstate="print"/>
          <a:srcRect b="97313"/>
          <a:stretch>
            <a:fillRect/>
          </a:stretch>
        </p:blipFill>
        <p:spPr bwMode="auto">
          <a:xfrm>
            <a:off x="3207" y="-6350"/>
            <a:ext cx="914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455" y="0"/>
            <a:ext cx="88312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74" y="1066801"/>
            <a:ext cx="88439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8877300" y="6148395"/>
            <a:ext cx="26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1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9pPr>
    </p:titleStyle>
    <p:bodyStyle>
      <a:lvl1pPr marL="228589" indent="-22858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2pPr>
      <a:lvl3pPr marL="1142943" indent="-228589" algn="l" rtl="0" eaLnBrk="0" fontAlgn="base" hangingPunct="0">
        <a:spcBef>
          <a:spcPct val="35000"/>
        </a:spcBef>
        <a:spcAft>
          <a:spcPct val="0"/>
        </a:spcAft>
        <a:buFont typeface="Arial" pitchFamily="34" charset="0"/>
        <a:buChar char="–"/>
        <a:defRPr sz="1600">
          <a:solidFill>
            <a:srgbClr val="333333"/>
          </a:solidFill>
          <a:latin typeface="+mn-lt"/>
        </a:defRPr>
      </a:lvl3pPr>
      <a:lvl4pPr marL="1600120" indent="-228589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</a:defRPr>
      </a:lvl4pPr>
      <a:lvl5pPr marL="2057297" indent="-228589" algn="l" rtl="0" eaLnBrk="0" fontAlgn="base" hangingPunct="0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5pPr>
      <a:lvl6pPr marL="2514474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651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8829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006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>
            <a:extLst>
              <a:ext uri="{FF2B5EF4-FFF2-40B4-BE49-F238E27FC236}">
                <a16:creationId xmlns:a16="http://schemas.microsoft.com/office/drawing/2014/main" id="{002BEE27-2EF1-B847-B39A-E8FE853903D8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1181100"/>
            <a:ext cx="6515100" cy="1009650"/>
            <a:chOff x="0" y="0"/>
            <a:chExt cx="5472" cy="848"/>
          </a:xfrm>
        </p:grpSpPr>
        <p:sp>
          <p:nvSpPr>
            <p:cNvPr id="8194" name="AutoShape 2">
              <a:extLst>
                <a:ext uri="{FF2B5EF4-FFF2-40B4-BE49-F238E27FC236}">
                  <a16:creationId xmlns:a16="http://schemas.microsoft.com/office/drawing/2014/main" id="{754BFA73-6222-284E-88F8-F5ACCEC0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72" cy="848"/>
            </a:xfrm>
            <a:prstGeom prst="rightArrow">
              <a:avLst>
                <a:gd name="adj1" fmla="val 52380"/>
                <a:gd name="adj2" fmla="val 164428"/>
              </a:avLst>
            </a:prstGeom>
            <a:gradFill rotWithShape="0">
              <a:gsLst>
                <a:gs pos="0">
                  <a:srgbClr val="FCF119"/>
                </a:gs>
                <a:gs pos="100000">
                  <a:srgbClr val="4A0909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FB2D45BF-B939-5545-A66F-3A3C9EF3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00"/>
              <a:ext cx="1385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3300" b="1">
                  <a:solidFill>
                    <a:srgbClr val="FCFE1A"/>
                  </a:solidFill>
                  <a:cs typeface="Times New Roman" panose="02020603050405020304" pitchFamily="18" charset="0"/>
                </a:rPr>
                <a:t>STRESS</a:t>
              </a:r>
            </a:p>
          </p:txBody>
        </p:sp>
      </p:grpSp>
      <p:sp>
        <p:nvSpPr>
          <p:cNvPr id="8196" name="Rectangle 4">
            <a:extLst>
              <a:ext uri="{FF2B5EF4-FFF2-40B4-BE49-F238E27FC236}">
                <a16:creationId xmlns:a16="http://schemas.microsoft.com/office/drawing/2014/main" id="{C14735CE-E418-FF4F-902D-60E61803C25D}"/>
              </a:ext>
            </a:extLst>
          </p:cNvPr>
          <p:cNvSpPr>
            <a:spLocks/>
          </p:cNvSpPr>
          <p:nvPr/>
        </p:nvSpPr>
        <p:spPr bwMode="auto">
          <a:xfrm>
            <a:off x="1390650" y="2743200"/>
            <a:ext cx="2804934" cy="1200329"/>
          </a:xfrm>
          <a:prstGeom prst="rect">
            <a:avLst/>
          </a:prstGeom>
          <a:solidFill>
            <a:srgbClr val="000000"/>
          </a:solidFill>
          <a:ln w="25400">
            <a:solidFill>
              <a:srgbClr val="FCFE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3047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solidFill>
                  <a:srgbClr val="FCFE1A"/>
                </a:solidFill>
                <a:cs typeface="Times New Roman" panose="02020603050405020304" pitchFamily="18" charset="0"/>
              </a:rPr>
              <a:t>        ACUTE STRESS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100" b="1">
                <a:solidFill>
                  <a:srgbClr val="FCFE1A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brief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  normal circadian rhythm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  adaptive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47362D4-D407-4244-83A0-E0B8AFA2BAEC}"/>
              </a:ext>
            </a:extLst>
          </p:cNvPr>
          <p:cNvSpPr>
            <a:spLocks/>
          </p:cNvSpPr>
          <p:nvPr/>
        </p:nvSpPr>
        <p:spPr bwMode="auto">
          <a:xfrm>
            <a:off x="4546997" y="2743200"/>
            <a:ext cx="3343275" cy="1209675"/>
          </a:xfrm>
          <a:prstGeom prst="rect">
            <a:avLst/>
          </a:prstGeom>
          <a:solidFill>
            <a:srgbClr val="000000"/>
          </a:solidFill>
          <a:ln w="25400">
            <a:solidFill>
              <a:srgbClr val="F8671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3047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solidFill>
                  <a:srgbClr val="F86711"/>
                </a:solidFill>
                <a:cs typeface="Times New Roman" panose="02020603050405020304" pitchFamily="18" charset="0"/>
              </a:rPr>
              <a:t>    CHRONIC STRESS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100" b="1">
                <a:solidFill>
                  <a:srgbClr val="F86711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prolonged &amp; repeated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  disrupted circadian rhythm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  maladaptive</a:t>
            </a:r>
          </a:p>
        </p:txBody>
      </p:sp>
    </p:spTree>
    <p:extLst>
      <p:ext uri="{BB962C8B-B14F-4D97-AF65-F5344CB8AC3E}">
        <p14:creationId xmlns:p14="http://schemas.microsoft.com/office/powerpoint/2010/main" val="378030308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1"/>
            <a:ext cx="10310648" cy="79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6AB65-3CB9-6948-9C6A-189E8F27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44" y="2187049"/>
            <a:ext cx="4183856" cy="3022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5AB14-8230-1547-908F-0DD68077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" y="2357437"/>
            <a:ext cx="4756638" cy="257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08A4C-A70E-AF4D-995F-6B7715D0BD45}"/>
              </a:ext>
            </a:extLst>
          </p:cNvPr>
          <p:cNvSpPr txBox="1"/>
          <p:nvPr/>
        </p:nvSpPr>
        <p:spPr>
          <a:xfrm>
            <a:off x="1323975" y="1091637"/>
            <a:ext cx="5403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Yerkes-Dodson Curve of Human Performance</a:t>
            </a:r>
          </a:p>
        </p:txBody>
      </p:sp>
    </p:spTree>
    <p:extLst>
      <p:ext uri="{BB962C8B-B14F-4D97-AF65-F5344CB8AC3E}">
        <p14:creationId xmlns:p14="http://schemas.microsoft.com/office/powerpoint/2010/main" val="233893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2B0AE-6D2D-374C-B7FE-9C780882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189F4-019E-CC4D-BB53-6E656D3D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89" y="976520"/>
            <a:ext cx="7715622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4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DEC1FE4-D8F7-6340-8C09-94C2E66D7676}"/>
              </a:ext>
            </a:extLst>
          </p:cNvPr>
          <p:cNvSpPr>
            <a:spLocks/>
          </p:cNvSpPr>
          <p:nvPr/>
        </p:nvSpPr>
        <p:spPr bwMode="auto">
          <a:xfrm>
            <a:off x="1543050" y="1512094"/>
            <a:ext cx="2228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050"/>
              </a:spcBef>
            </a:pPr>
            <a:r>
              <a:rPr lang="en-US" altLang="en-US" sz="1800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Zebras Don’t Get Ulcers…</a:t>
            </a:r>
          </a:p>
          <a:p>
            <a:pPr algn="ctr">
              <a:spcBef>
                <a:spcPts val="863"/>
              </a:spcBef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Robert Sapolsky, PhD</a:t>
            </a:r>
          </a:p>
          <a:p>
            <a:pPr algn="ctr">
              <a:lnSpc>
                <a:spcPct val="50000"/>
              </a:lnSpc>
              <a:spcBef>
                <a:spcPts val="788"/>
              </a:spcBef>
            </a:pPr>
            <a:r>
              <a:rPr lang="en-US" altLang="en-US" sz="135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Stanford University</a:t>
            </a:r>
          </a:p>
          <a:p>
            <a:pPr algn="ctr">
              <a:lnSpc>
                <a:spcPct val="50000"/>
              </a:lnSpc>
              <a:spcBef>
                <a:spcPts val="788"/>
              </a:spcBef>
            </a:pPr>
            <a:r>
              <a:rPr lang="en-US" altLang="en-US" sz="135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Physiology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F22DCA-42E7-1F45-923E-70A9B1EEA2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1"/>
            <a:ext cx="12811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5288845-30BB-9D42-A823-2837079D9F6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89185"/>
            <a:ext cx="5307724" cy="65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69933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7E759571-F3E3-844C-B2FA-17CFA71ACA62}"/>
              </a:ext>
            </a:extLst>
          </p:cNvPr>
          <p:cNvSpPr>
            <a:spLocks/>
          </p:cNvSpPr>
          <p:nvPr/>
        </p:nvSpPr>
        <p:spPr bwMode="auto">
          <a:xfrm>
            <a:off x="1810941" y="1272779"/>
            <a:ext cx="1905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050"/>
              </a:spcBef>
            </a:pP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Humans are </a:t>
            </a:r>
            <a:r>
              <a:rPr lang="en-US" altLang="en-US" sz="1800" b="1" i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</a:t>
            </a: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Zebras…</a:t>
            </a:r>
          </a:p>
          <a:p>
            <a:pPr algn="ctr">
              <a:spcBef>
                <a:spcPts val="788"/>
              </a:spcBef>
            </a:pPr>
            <a:r>
              <a:rPr lang="en-US" altLang="en-US" sz="1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…and are not meant to harbor </a:t>
            </a:r>
            <a:r>
              <a:rPr lang="en-US" altLang="en-US" sz="1350" i="1">
                <a:solidFill>
                  <a:srgbClr val="25CB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</a:t>
            </a:r>
            <a:r>
              <a:rPr lang="en-US" altLang="en-US" sz="1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stress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073B22-87D8-5D41-A434-D615E0CC5F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0"/>
            <a:ext cx="531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8E566-790E-0743-A872-AEE209311CD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35" y="2822903"/>
            <a:ext cx="16494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696589"/>
      </p:ext>
    </p:extLst>
  </p:cSld>
  <p:clrMapOvr>
    <a:masterClrMapping/>
  </p:clrMapOvr>
  <p:transition spd="med"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836E8C51-C9FA-F248-8804-081DDE1A86F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B77C50F6-F68D-3147-BCA9-F832D2530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7322" y="1714500"/>
            <a:ext cx="3446859" cy="142875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165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Neuronal Atrophy</a:t>
            </a:r>
            <a:br>
              <a:rPr lang="en-US" altLang="en-US" sz="180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1725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(dead brain cells)</a:t>
            </a:r>
            <a:endParaRPr lang="en-US" altLang="en-US" sz="1725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9E792A-1052-7940-B3DB-35FF0ACB0364}"/>
              </a:ext>
            </a:extLst>
          </p:cNvPr>
          <p:cNvSpPr>
            <a:spLocks/>
          </p:cNvSpPr>
          <p:nvPr/>
        </p:nvSpPr>
        <p:spPr bwMode="auto">
          <a:xfrm>
            <a:off x="1122129" y="5412001"/>
            <a:ext cx="35528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Normal Stress / Normal Cortisol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Healthy, Large, Many Projections, Optimal Function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72A3772C-A6AA-1C49-B91A-DC90895E97E5}"/>
              </a:ext>
            </a:extLst>
          </p:cNvPr>
          <p:cNvSpPr>
            <a:spLocks/>
          </p:cNvSpPr>
          <p:nvPr/>
        </p:nvSpPr>
        <p:spPr bwMode="auto">
          <a:xfrm>
            <a:off x="5513180" y="5323241"/>
            <a:ext cx="235269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Stress / High Cortisol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Small, Thin, Disrupted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Structural Damage, Poor Function</a:t>
            </a:r>
          </a:p>
        </p:txBody>
      </p:sp>
    </p:spTree>
    <p:extLst>
      <p:ext uri="{BB962C8B-B14F-4D97-AF65-F5344CB8AC3E}">
        <p14:creationId xmlns:p14="http://schemas.microsoft.com/office/powerpoint/2010/main" val="4215438972"/>
      </p:ext>
    </p:extLst>
  </p:cSld>
  <p:clrMapOvr>
    <a:masterClrMapping/>
  </p:clrMapOvr>
  <p:transition spd="med">
    <p:cover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4B4FFE-13D0-4E4F-9971-48B1C9A3E731}"/>
              </a:ext>
            </a:extLst>
          </p:cNvPr>
          <p:cNvGrpSpPr>
            <a:grpSpLocks/>
          </p:cNvGrpSpPr>
          <p:nvPr/>
        </p:nvGrpSpPr>
        <p:grpSpPr bwMode="auto">
          <a:xfrm>
            <a:off x="4835232" y="857251"/>
            <a:ext cx="3454003" cy="5156597"/>
            <a:chOff x="2401" y="2553"/>
            <a:chExt cx="1349" cy="133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9D0634C-AB1E-F840-BC3B-E52C469F0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" y="2553"/>
              <a:ext cx="1349" cy="133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D3218FA-BD1E-4443-862F-A6154BA51D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576"/>
              <a:ext cx="1320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68827E1-474B-494A-8653-E20B6EB0C681}"/>
              </a:ext>
            </a:extLst>
          </p:cNvPr>
          <p:cNvGrpSpPr>
            <a:grpSpLocks/>
          </p:cNvGrpSpPr>
          <p:nvPr/>
        </p:nvGrpSpPr>
        <p:grpSpPr bwMode="auto">
          <a:xfrm>
            <a:off x="1431235" y="857250"/>
            <a:ext cx="3403997" cy="5143500"/>
            <a:chOff x="497" y="2561"/>
            <a:chExt cx="1326" cy="1326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94E2D6D-1BDC-5441-A19D-4FEE5551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" y="2561"/>
              <a:ext cx="1326" cy="132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451FB14-61F0-374D-9B3C-14C4F6B6B1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584"/>
              <a:ext cx="1288" cy="12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CF0A193E-CE3E-B145-A9E2-7F8AAACA2A03}"/>
              </a:ext>
            </a:extLst>
          </p:cNvPr>
          <p:cNvSpPr txBox="1">
            <a:spLocks noChangeArrowheads="1"/>
          </p:cNvSpPr>
          <p:nvPr/>
        </p:nvSpPr>
        <p:spPr>
          <a:xfrm>
            <a:off x="1431235" y="857251"/>
            <a:ext cx="6858000" cy="60364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>
                <a:solidFill>
                  <a:schemeClr val="bg1"/>
                </a:solidFill>
              </a:rPr>
              <a:t>Abdominal Fat Accumulation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9D99389-6FE4-834F-AA2C-99D56D64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35" y="5680584"/>
            <a:ext cx="3403997" cy="3462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50">
                <a:solidFill>
                  <a:srgbClr val="FFFFFF"/>
                </a:solidFill>
                <a:latin typeface="Arial" panose="020B0604020202020204" pitchFamily="34" charset="0"/>
              </a:rPr>
              <a:t>High Stress / High Cortisol</a:t>
            </a:r>
            <a:endParaRPr lang="en-US" altLang="en-US" sz="165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032A9C3-F633-734D-8DC1-4E087E34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232" y="5655581"/>
            <a:ext cx="3454003" cy="3462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50">
                <a:solidFill>
                  <a:srgbClr val="FFFFFF"/>
                </a:solidFill>
                <a:latin typeface="Arial" panose="020B0604020202020204" pitchFamily="34" charset="0"/>
              </a:rPr>
              <a:t>Normal Stress / Normal Cortisol</a:t>
            </a:r>
            <a:endParaRPr lang="en-US" altLang="en-US" sz="165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3AD893A-C1FE-1D45-AC1A-2689D18F2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235" y="342183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D90ADF75-92ED-D743-85C4-C7691727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233" y="3421834"/>
            <a:ext cx="184731" cy="30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CCA6F18-227A-294C-92B6-C6DF02AC5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704" y="3396831"/>
            <a:ext cx="184731" cy="30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9688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E15DEC-6362-A845-9F7C-E67EBB552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1" y="857250"/>
            <a:ext cx="6604397" cy="102870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24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“Normal” Diurnal Cortisol Rhythm</a:t>
            </a:r>
            <a:endParaRPr lang="en-US" altLang="en-US" sz="24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8344B18-D5FB-E846-BC4E-E871E9F96B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1600200"/>
            <a:ext cx="882594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80181"/>
      </p:ext>
    </p:extLst>
  </p:cSld>
  <p:clrMapOvr>
    <a:masterClrMapping/>
  </p:clrMapOvr>
  <p:transition spd="med">
    <p:cover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A3E6975-B819-B64B-A105-3A67AB5E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187" y="273269"/>
            <a:ext cx="10460129" cy="64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6696"/>
      </p:ext>
    </p:extLst>
  </p:cSld>
  <p:clrMapOvr>
    <a:masterClrMapping/>
  </p:clrMapOvr>
  <p:transition spd="med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F0F885-F6D9-4D49-B257-98095208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857251"/>
            <a:ext cx="9162288" cy="51526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3B51AC-88E5-F34B-ACA7-FBB915142561}"/>
              </a:ext>
            </a:extLst>
          </p:cNvPr>
          <p:cNvSpPr/>
          <p:nvPr/>
        </p:nvSpPr>
        <p:spPr>
          <a:xfrm>
            <a:off x="429768" y="857250"/>
            <a:ext cx="4352544" cy="514350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E417B-E0F3-F247-A964-D1E148D1514C}"/>
              </a:ext>
            </a:extLst>
          </p:cNvPr>
          <p:cNvSpPr/>
          <p:nvPr/>
        </p:nvSpPr>
        <p:spPr>
          <a:xfrm>
            <a:off x="475583" y="2115216"/>
            <a:ext cx="43525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20+ years of experience developing nutritional products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Fellow of the American College of Nutrition, the American College of Sports Medicine, and the American Institute of Stress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Author of two academic textbooks, an award-winning documentary film, and several best-selling books that have been translated into multiple languages.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Featured guest on The Dr. Oz Show, Ask Dr. Nandi, The TED stage and the White House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Served as a nutrition educator for elite-level athletes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Diplomate of the International Olympic Committee’s (IOC) Sports Nutrition program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solidFill>
                  <a:srgbClr val="FF0000"/>
                </a:solidFill>
              </a:rPr>
              <a:t>ShawnTalbott.com</a:t>
            </a:r>
            <a:r>
              <a:rPr lang="en-US" sz="1350" dirty="0">
                <a:solidFill>
                  <a:srgbClr val="FF0000"/>
                </a:solidFill>
              </a:rPr>
              <a:t> / </a:t>
            </a:r>
            <a:r>
              <a:rPr lang="en-US" sz="1350" dirty="0" err="1">
                <a:solidFill>
                  <a:srgbClr val="FF0000"/>
                </a:solidFill>
              </a:rPr>
              <a:t>Amare.com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50E30-877B-8C4F-9FCA-5B345DE066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895" y="5440948"/>
            <a:ext cx="113347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F8FFAF-D015-464C-9AC0-BB1A3B5178CE}"/>
              </a:ext>
            </a:extLst>
          </p:cNvPr>
          <p:cNvSpPr/>
          <p:nvPr/>
        </p:nvSpPr>
        <p:spPr>
          <a:xfrm>
            <a:off x="693683" y="1698908"/>
            <a:ext cx="362606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PhD, CNS, LDN, FACSM, FAIS, FACN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F7774-1997-744E-BD74-757213258DAC}"/>
              </a:ext>
            </a:extLst>
          </p:cNvPr>
          <p:cNvSpPr/>
          <p:nvPr/>
        </p:nvSpPr>
        <p:spPr>
          <a:xfrm>
            <a:off x="1182680" y="1421909"/>
            <a:ext cx="28055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Amare’s Chief Science Officer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748DA2-7A21-A94A-9DF2-5FCE96CEBB67}"/>
              </a:ext>
            </a:extLst>
          </p:cNvPr>
          <p:cNvSpPr/>
          <p:nvPr/>
        </p:nvSpPr>
        <p:spPr>
          <a:xfrm>
            <a:off x="1273071" y="1125899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Shawn Talbott</a:t>
            </a:r>
          </a:p>
        </p:txBody>
      </p:sp>
    </p:spTree>
    <p:extLst>
      <p:ext uri="{BB962C8B-B14F-4D97-AF65-F5344CB8AC3E}">
        <p14:creationId xmlns:p14="http://schemas.microsoft.com/office/powerpoint/2010/main" val="1717468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3766993-E890-4910-84EB-8CD3A0439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069" y="62179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9593" y="62179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7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8" y="2450643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069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6293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50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305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407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023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74" y="2454303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89407" y="495895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57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1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57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750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316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" y="446087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728" y="6294580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2" y="2491334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9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6" y="5288308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990600" y="4965701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1976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E36720-FA2C-3D45-80AB-42A6B83C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10" y="199698"/>
            <a:ext cx="6873955" cy="66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0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C706F0-5DF6-2E49-86CC-4E68DB9C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73"/>
            <a:ext cx="9144000" cy="48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ctrTitle"/>
          </p:nvPr>
        </p:nvSpPr>
        <p:spPr>
          <a:xfrm>
            <a:off x="250031" y="4152305"/>
            <a:ext cx="8893969" cy="114247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32308">
              <a:defRPr sz="4736" spc="-94"/>
            </a:lvl1pPr>
          </a:lstStyle>
          <a:p>
            <a:r>
              <a:rPr dirty="0"/>
              <a:t>12 Fitness Tips from the </a:t>
            </a:r>
            <a:br>
              <a:rPr lang="en-US" dirty="0"/>
            </a:br>
            <a:r>
              <a:rPr dirty="0"/>
              <a:t>“World’s Fittest CEO”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Shawn M. Talbott, PhD, LDN, CNS, FACSM, FACN, FAIS</a:t>
            </a:r>
          </a:p>
        </p:txBody>
      </p:sp>
      <p:pic>
        <p:nvPicPr>
          <p:cNvPr id="138" name="CEO Endurance Ru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281" y="598378"/>
            <a:ext cx="4445439" cy="3334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195830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64A3A-81A0-5041-86D5-6EDD4107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28E7A-C248-4C4E-86B3-C148FD70A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45821"/>
            <a:ext cx="70485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70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38C05-1267-6F42-B8C4-F7655C74D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1450"/>
            <a:ext cx="9217247" cy="40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40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DA11531-DBB0-4823-B765-150B1EFF6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6853B2-8D6E-4E2F-A76E-D772802B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01E467-9EBC-4C86-979F-69B28D0EF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25" b="1" dirty="0">
                <a:solidFill>
                  <a:srgbClr val="3F2A56"/>
                </a:solidFill>
                <a:cs typeface="Verdana" panose="020B0604030504040204" pitchFamily="34" charset="0"/>
              </a:rPr>
              <a:t>World’s First Award-Winning </a:t>
            </a:r>
            <a:br>
              <a:rPr lang="en-US" sz="2625" b="1" dirty="0">
                <a:solidFill>
                  <a:srgbClr val="3F2A56"/>
                </a:solidFill>
                <a:cs typeface="Verdana" panose="020B0604030504040204" pitchFamily="34" charset="0"/>
              </a:rPr>
            </a:br>
            <a:r>
              <a:rPr lang="en-US" sz="2625" b="1" dirty="0">
                <a:solidFill>
                  <a:srgbClr val="3F2A56"/>
                </a:solidFill>
                <a:cs typeface="Verdana" panose="020B0604030504040204" pitchFamily="34" charset="0"/>
              </a:rPr>
              <a:t>Gut-Brain Axis Nutrition System!</a:t>
            </a:r>
            <a:endParaRPr lang="en-US" sz="2625" dirty="0">
              <a:solidFill>
                <a:srgbClr val="3F2A56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808C774-D141-42D4-AAFE-3DFBED77DBF5}"/>
              </a:ext>
            </a:extLst>
          </p:cNvPr>
          <p:cNvSpPr txBox="1">
            <a:spLocks/>
          </p:cNvSpPr>
          <p:nvPr/>
        </p:nvSpPr>
        <p:spPr>
          <a:xfrm>
            <a:off x="628650" y="2146629"/>
            <a:ext cx="7886700" cy="101112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5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65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NutrAward</a:t>
            </a:r>
            <a:r>
              <a:rPr lang="en-US" sz="165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recognizes companies that are investing in rigorous and measurable scientific studies to prove the efficacy of their proprietary ingredients or technologies.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B27930-C586-4599-A8A3-03B77D57BA4E}"/>
              </a:ext>
            </a:extLst>
          </p:cNvPr>
          <p:cNvSpPr txBox="1">
            <a:spLocks/>
          </p:cNvSpPr>
          <p:nvPr/>
        </p:nvSpPr>
        <p:spPr>
          <a:xfrm>
            <a:off x="628650" y="3042241"/>
            <a:ext cx="3111353" cy="245083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Submissions are judged on their merit in the following areas: </a:t>
            </a:r>
          </a:p>
          <a:p>
            <a:r>
              <a:rPr lang="en-US" sz="1575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Viable product</a:t>
            </a:r>
          </a:p>
          <a:p>
            <a:r>
              <a:rPr lang="en-US" sz="1575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Emerging category</a:t>
            </a:r>
          </a:p>
          <a:p>
            <a:r>
              <a:rPr lang="en-US" sz="1575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 product concept</a:t>
            </a:r>
          </a:p>
          <a:p>
            <a:r>
              <a:rPr lang="en-US" sz="1575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Distinct health application</a:t>
            </a:r>
          </a:p>
          <a:p>
            <a:r>
              <a:rPr lang="en-US" sz="1575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packaging</a:t>
            </a:r>
          </a:p>
          <a:p>
            <a:r>
              <a:rPr lang="en-US" sz="1575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Matchless marketing</a:t>
            </a:r>
          </a:p>
          <a:p>
            <a:endParaRPr lang="en-US" sz="16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07143-C36C-479D-B96F-EE574C0C5C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003" y="2803009"/>
            <a:ext cx="4782346" cy="2690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6F524-5460-440D-BA68-B1CBA89EE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2" t="10529" r="4762" b="11882"/>
          <a:stretch/>
        </p:blipFill>
        <p:spPr>
          <a:xfrm>
            <a:off x="6999235" y="1069929"/>
            <a:ext cx="1523114" cy="111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5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5" y="1894217"/>
            <a:ext cx="8685009" cy="3318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68B2D-0DAB-2D49-88A0-FA70C6C8FE30}"/>
              </a:ext>
            </a:extLst>
          </p:cNvPr>
          <p:cNvSpPr txBox="1"/>
          <p:nvPr/>
        </p:nvSpPr>
        <p:spPr>
          <a:xfrm>
            <a:off x="518949" y="416889"/>
            <a:ext cx="7901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Effect of Coordinated Probiotic/Prebiotic/</a:t>
            </a:r>
            <a:r>
              <a:rPr lang="en-US" b="1" dirty="0" err="1"/>
              <a:t>Phytobiotic</a:t>
            </a:r>
            <a:r>
              <a:rPr lang="en-US" b="1" dirty="0"/>
              <a:t> Supplementation</a:t>
            </a:r>
          </a:p>
          <a:p>
            <a:r>
              <a:rPr lang="en-US" b="1" dirty="0"/>
              <a:t>on</a:t>
            </a:r>
            <a:r>
              <a:rPr lang="en-US" dirty="0"/>
              <a:t> </a:t>
            </a:r>
            <a:r>
              <a:rPr lang="en-US" b="1" dirty="0"/>
              <a:t>Microbiome Balance and Psychological Mood State in Healthy Stressed Adults</a:t>
            </a:r>
          </a:p>
          <a:p>
            <a:endParaRPr lang="en-US" b="1" dirty="0"/>
          </a:p>
          <a:p>
            <a:r>
              <a:rPr lang="en-US" b="1" dirty="0"/>
              <a:t>Accepted = Functional Foods in Health &amp; Disease Journal (</a:t>
            </a:r>
            <a:r>
              <a:rPr lang="en-US" b="1" dirty="0" err="1"/>
              <a:t>www.FFHDJ.com</a:t>
            </a:r>
            <a:r>
              <a:rPr lang="en-US" b="1" dirty="0"/>
              <a:t>)</a:t>
            </a:r>
          </a:p>
          <a:p>
            <a:endParaRPr lang="en-US" dirty="0"/>
          </a:p>
        </p:txBody>
      </p:sp>
      <p:pic>
        <p:nvPicPr>
          <p:cNvPr id="12" name="Picture 1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2F41985-3690-9A48-92CD-B96027CDA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161" y="5528441"/>
            <a:ext cx="840895" cy="12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9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A4-B132-4B91-ACF9-A5C0B689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F2A56"/>
                </a:solidFill>
              </a:rPr>
              <a:t>Portions of Data Presented at: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BB0E9-7DB0-41AD-A11E-5E744645C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659" y="1417638"/>
            <a:ext cx="8517591" cy="4983162"/>
          </a:xfrm>
        </p:spPr>
        <p:txBody>
          <a:bodyPr>
            <a:normAutofit fontScale="32500" lnSpcReduction="20000"/>
          </a:bodyPr>
          <a:lstStyle/>
          <a:p>
            <a:r>
              <a:rPr lang="en-US" sz="5000" b="1" dirty="0"/>
              <a:t>American College of Nutrition</a:t>
            </a:r>
          </a:p>
          <a:p>
            <a:pPr lvl="1"/>
            <a:r>
              <a:rPr lang="en-US" sz="5000" dirty="0"/>
              <a:t>November 2017 — Alexandria VA (“Outstanding Research” Award)</a:t>
            </a:r>
          </a:p>
          <a:p>
            <a:pPr lvl="1"/>
            <a:endParaRPr lang="en-US" sz="5000" dirty="0"/>
          </a:p>
          <a:p>
            <a:r>
              <a:rPr lang="en-US" sz="5000" b="1" dirty="0"/>
              <a:t>Experimental Biology</a:t>
            </a:r>
          </a:p>
          <a:p>
            <a:pPr lvl="1"/>
            <a:r>
              <a:rPr lang="en-US" sz="5000" dirty="0"/>
              <a:t>April 2018 — San Diego, CA</a:t>
            </a:r>
          </a:p>
          <a:p>
            <a:pPr lvl="1"/>
            <a:endParaRPr lang="en-US" sz="5000" dirty="0"/>
          </a:p>
          <a:p>
            <a:r>
              <a:rPr lang="en-US" sz="5000" b="1" dirty="0"/>
              <a:t>American College of Sports Medicine</a:t>
            </a:r>
          </a:p>
          <a:p>
            <a:pPr lvl="1"/>
            <a:r>
              <a:rPr lang="en-US" sz="5000" dirty="0"/>
              <a:t>May 2018 — Minneapolis, MN</a:t>
            </a:r>
          </a:p>
          <a:p>
            <a:pPr lvl="1"/>
            <a:endParaRPr lang="en-US" sz="5000" dirty="0"/>
          </a:p>
          <a:p>
            <a:r>
              <a:rPr lang="en-US" sz="5000" b="1" dirty="0"/>
              <a:t>Mental Health America — Fit for the Future Conference</a:t>
            </a:r>
          </a:p>
          <a:p>
            <a:pPr lvl="1"/>
            <a:r>
              <a:rPr lang="en-US" sz="5000" dirty="0"/>
              <a:t>June 2018 — Washington DC</a:t>
            </a:r>
          </a:p>
          <a:p>
            <a:pPr lvl="1"/>
            <a:endParaRPr lang="en-US" sz="5000" dirty="0"/>
          </a:p>
          <a:p>
            <a:r>
              <a:rPr lang="en-US" sz="5000" b="1" dirty="0"/>
              <a:t>Microbiome Movement — Gut Brain Axis</a:t>
            </a:r>
          </a:p>
          <a:p>
            <a:pPr lvl="1"/>
            <a:r>
              <a:rPr lang="en-US" sz="5000" dirty="0"/>
              <a:t>November 2018 — Boston, MA</a:t>
            </a:r>
          </a:p>
          <a:p>
            <a:pPr lvl="1"/>
            <a:endParaRPr lang="en-US" sz="5000" dirty="0"/>
          </a:p>
          <a:p>
            <a:r>
              <a:rPr lang="en-US" sz="5000" b="1" dirty="0"/>
              <a:t>American Mental Wellness Awareness Association</a:t>
            </a:r>
          </a:p>
          <a:p>
            <a:pPr lvl="1"/>
            <a:r>
              <a:rPr lang="en-US" sz="5000" dirty="0"/>
              <a:t>November 2018 — Hershey, PA</a:t>
            </a:r>
          </a:p>
          <a:p>
            <a:endParaRPr lang="en-US" sz="5000" dirty="0"/>
          </a:p>
          <a:p>
            <a:r>
              <a:rPr lang="en-US" sz="5000" dirty="0"/>
              <a:t>Medical, Nutrition, Biochemistry, Molecular Biology, Physiology, Psychology, Counselors, Policy…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37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D7B7C2-2AAB-4297-9E6C-2239B9BC66AA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82287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MENTABIOTICS  SUGAR FREE</a:t>
            </a:r>
            <a:br>
              <a:rPr lang="en-US" sz="3300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700" b="1" dirty="0">
                <a:solidFill>
                  <a:srgbClr val="003C7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MW3</a:t>
            </a:r>
            <a:r>
              <a:rPr lang="en-US" sz="2700" b="1" baseline="30000" dirty="0">
                <a:solidFill>
                  <a:srgbClr val="003C7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TM</a:t>
            </a:r>
            <a:r>
              <a:rPr lang="en-US" sz="2700" b="1" dirty="0">
                <a:solidFill>
                  <a:srgbClr val="003C7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Probiotic Proprietary Blend</a:t>
            </a:r>
            <a:endParaRPr lang="en-US" sz="2400" dirty="0">
              <a:solidFill>
                <a:srgbClr val="82287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A9752-7947-49ED-A884-F24CCB716299}"/>
              </a:ext>
            </a:extLst>
          </p:cNvPr>
          <p:cNvSpPr txBox="1"/>
          <p:nvPr/>
        </p:nvSpPr>
        <p:spPr>
          <a:xfrm>
            <a:off x="221456" y="5654874"/>
            <a:ext cx="2307059" cy="30008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7E36BD-1445-4EC4-AA83-FE43FDF85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0559" y="2182553"/>
            <a:ext cx="6804791" cy="3105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/>
              <a:t>Our blend contains unique and specific probiotic strains targeted to enhance overall mental wellness.* </a:t>
            </a:r>
            <a:endParaRPr lang="en-US" sz="1500" u="sng" dirty="0"/>
          </a:p>
          <a:p>
            <a:pPr marL="0" indent="0">
              <a:buNone/>
            </a:pPr>
            <a:r>
              <a:rPr lang="en-US" sz="1500" u="sng" dirty="0"/>
              <a:t>MW3 Probiotic Strains: </a:t>
            </a:r>
            <a:endParaRPr lang="en-US" sz="1500" dirty="0"/>
          </a:p>
          <a:p>
            <a:r>
              <a:rPr lang="en-US" sz="1500" b="1" i="1" dirty="0">
                <a:solidFill>
                  <a:srgbClr val="003C71"/>
                </a:solidFill>
              </a:rPr>
              <a:t>Lactobacillus rhamnosus R0011 </a:t>
            </a:r>
            <a:r>
              <a:rPr lang="en-US" sz="1500" i="1" dirty="0"/>
              <a:t>—</a:t>
            </a:r>
            <a:r>
              <a:rPr lang="en-US" sz="1500" dirty="0"/>
              <a:t> Reduces stress by lowering cortisol exposure and improves GABA neurotransmission* 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sz="1500" b="1" i="1" dirty="0">
                <a:solidFill>
                  <a:srgbClr val="003C71"/>
                </a:solidFill>
              </a:rPr>
              <a:t>Bifidobacterium longum R0175</a:t>
            </a:r>
            <a:r>
              <a:rPr lang="en-US" sz="1500" b="1" i="1" dirty="0"/>
              <a:t> </a:t>
            </a:r>
            <a:r>
              <a:rPr lang="en-US" sz="1500" i="1" dirty="0"/>
              <a:t>—</a:t>
            </a:r>
            <a:r>
              <a:rPr lang="en-US" sz="1500" dirty="0"/>
              <a:t> Enhances calmness by decreasing anxiety indices and improves cognitive function* 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sz="1500" b="1" i="1" dirty="0">
                <a:solidFill>
                  <a:srgbClr val="003C71"/>
                </a:solidFill>
              </a:rPr>
              <a:t>Lactobacillus helveticus R0052</a:t>
            </a:r>
            <a:r>
              <a:rPr lang="en-US" sz="1500" b="1" i="1" dirty="0"/>
              <a:t> </a:t>
            </a:r>
            <a:r>
              <a:rPr lang="en-US" sz="1500" i="1" dirty="0"/>
              <a:t>—</a:t>
            </a:r>
            <a:r>
              <a:rPr lang="en-US" sz="1500" dirty="0"/>
              <a:t> Improves mood by decreasing neuro-inflammation and increasing serotonin*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022100-D930-4590-9C58-E0617E8E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8" y="2182553"/>
            <a:ext cx="1428750" cy="1428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8F37CD-AF6A-4282-B2D7-8F38FE5242C9}"/>
              </a:ext>
            </a:extLst>
          </p:cNvPr>
          <p:cNvSpPr txBox="1"/>
          <p:nvPr/>
        </p:nvSpPr>
        <p:spPr>
          <a:xfrm>
            <a:off x="3886744" y="12031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6660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B87260-095A-4E15-8320-5D24D4A11E47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82287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MENTABIOTICS  SUGAR FREE</a:t>
            </a:r>
            <a:br>
              <a:rPr lang="en-US" sz="3300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700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MW3</a:t>
            </a:r>
            <a:r>
              <a:rPr lang="en-US" sz="2700" b="1" baseline="30000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TM</a:t>
            </a:r>
            <a:r>
              <a:rPr lang="en-US" sz="2700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Prebiotic Proprietary Blend</a:t>
            </a:r>
            <a:endParaRPr lang="en-US" sz="2400" dirty="0">
              <a:solidFill>
                <a:srgbClr val="82287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5172C5C-FBBC-4872-8DEC-006FC7BC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8" y="2184407"/>
            <a:ext cx="1428750" cy="142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A9752-7947-49ED-A884-F24CCB716299}"/>
              </a:ext>
            </a:extLst>
          </p:cNvPr>
          <p:cNvSpPr txBox="1"/>
          <p:nvPr/>
        </p:nvSpPr>
        <p:spPr>
          <a:xfrm>
            <a:off x="221456" y="5654874"/>
            <a:ext cx="2307059" cy="30008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7E36BD-1445-4EC4-AA83-FE43FDF85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0559" y="2184406"/>
            <a:ext cx="6804791" cy="34704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/>
              <a:t>Our MW3 Prebiotic Proprietary Blend provides optimal gut support by feeding the specific mental wellness probiotic strains found in our MW3 Probiotic Proprietary Blend.* </a:t>
            </a:r>
          </a:p>
          <a:p>
            <a:pPr marL="0" indent="0">
              <a:buNone/>
            </a:pPr>
            <a:r>
              <a:rPr lang="en-US" sz="1500" u="sng" dirty="0"/>
              <a:t>MW3 Prebiotic Fibers: </a:t>
            </a:r>
            <a:endParaRPr lang="en-US" dirty="0"/>
          </a:p>
          <a:p>
            <a:r>
              <a:rPr lang="en-US" sz="1350" b="1" dirty="0">
                <a:solidFill>
                  <a:srgbClr val="822D7E"/>
                </a:solidFill>
              </a:rPr>
              <a:t>IsoFiber™ </a:t>
            </a:r>
            <a:r>
              <a:rPr lang="en-US" sz="1350" dirty="0"/>
              <a:t>(Iso-Malto-Oligosaccharides) — Contains a combination of naturally occurring prebiotic plant fibers that are clinically shown to improve the growth of specific probiotic strains featured in Kids FundaMentals™ and now MentaBiotics</a:t>
            </a:r>
            <a:r>
              <a:rPr lang="en-US" sz="1350" baseline="30000" dirty="0"/>
              <a:t>®</a:t>
            </a:r>
            <a:r>
              <a:rPr lang="en-US" sz="1350" dirty="0"/>
              <a:t> Sugar Free! </a:t>
            </a:r>
          </a:p>
          <a:p>
            <a:r>
              <a:rPr lang="en-US" sz="1350" b="1" dirty="0">
                <a:solidFill>
                  <a:srgbClr val="822D7E"/>
                </a:solidFill>
              </a:rPr>
              <a:t>Bimuno</a:t>
            </a:r>
            <a:r>
              <a:rPr lang="en-US" sz="1350" b="1" baseline="30000" dirty="0">
                <a:solidFill>
                  <a:srgbClr val="822D7E"/>
                </a:solidFill>
              </a:rPr>
              <a:t>®</a:t>
            </a:r>
            <a:r>
              <a:rPr lang="en-US" sz="1350" b="1" dirty="0">
                <a:solidFill>
                  <a:srgbClr val="822D7E"/>
                </a:solidFill>
              </a:rPr>
              <a:t> </a:t>
            </a:r>
            <a:r>
              <a:rPr lang="en-US" sz="1350" dirty="0"/>
              <a:t>(Galacto-Oligo-Saccharides) — Resets and increases friendly gut bacteria, maintains immune health, controls inflammation in the body and supports microbiome balance. Is highly effective and a natural way of increasing preferred bacteria in the gut. Plays an important role in feeding Bifidobacteria probiotic strains.* </a:t>
            </a:r>
            <a:endParaRPr lang="en-US" dirty="0"/>
          </a:p>
          <a:p>
            <a:r>
              <a:rPr lang="en-US" sz="1350" b="1" dirty="0">
                <a:solidFill>
                  <a:srgbClr val="822D7E"/>
                </a:solidFill>
              </a:rPr>
              <a:t>SunFiber</a:t>
            </a:r>
            <a:r>
              <a:rPr lang="en-US" sz="1350" b="1" baseline="30000" dirty="0">
                <a:solidFill>
                  <a:srgbClr val="822D7E"/>
                </a:solidFill>
              </a:rPr>
              <a:t>®</a:t>
            </a:r>
            <a:r>
              <a:rPr lang="en-US" sz="1350" b="1" dirty="0">
                <a:solidFill>
                  <a:srgbClr val="822D7E"/>
                </a:solidFill>
              </a:rPr>
              <a:t> </a:t>
            </a:r>
            <a:r>
              <a:rPr lang="en-US" sz="1350" dirty="0"/>
              <a:t>(Galactomannan Fiber) — Helps improve the growth and vitality of beneficial bacteria, including Bifidobacteria and Lactobacillus.*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6CE34-2A0C-47BF-8AE4-5FB3C485FB54}"/>
              </a:ext>
            </a:extLst>
          </p:cNvPr>
          <p:cNvSpPr txBox="1"/>
          <p:nvPr/>
        </p:nvSpPr>
        <p:spPr>
          <a:xfrm>
            <a:off x="3886744" y="12031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1668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1A9752-7947-49ED-A884-F24CCB716299}"/>
              </a:ext>
            </a:extLst>
          </p:cNvPr>
          <p:cNvSpPr txBox="1"/>
          <p:nvPr/>
        </p:nvSpPr>
        <p:spPr>
          <a:xfrm>
            <a:off x="221456" y="5654874"/>
            <a:ext cx="2307059" cy="30008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5B9B2E3-861A-4EF6-8593-2A945F2EB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" y="2239864"/>
            <a:ext cx="7993856" cy="33004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170B62-60D2-4164-970C-437364E523D3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2287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MENTABIOTICS  SUGAR FREE</a:t>
            </a:r>
            <a:br>
              <a:rPr lang="en-US" sz="3300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25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MW3</a:t>
            </a:r>
            <a:r>
              <a:rPr lang="en-US" sz="2625" b="1" baseline="30000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TM</a:t>
            </a:r>
            <a:r>
              <a:rPr lang="en-US" sz="2625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Prebiotic/Probiotic Proprietary Blend</a:t>
            </a:r>
            <a:endParaRPr lang="en-US" sz="2400" dirty="0">
              <a:solidFill>
                <a:srgbClr val="82287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DE4AE-C819-4023-A77F-894CCB3C2D31}"/>
              </a:ext>
            </a:extLst>
          </p:cNvPr>
          <p:cNvSpPr txBox="1"/>
          <p:nvPr/>
        </p:nvSpPr>
        <p:spPr>
          <a:xfrm>
            <a:off x="3886744" y="12031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0775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9074" y="4002540"/>
            <a:ext cx="8964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1519" y="4002539"/>
            <a:ext cx="88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5" y="4002539"/>
            <a:ext cx="980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07D6-1305-4360-8B37-7348ABEE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402B56"/>
                </a:solidFill>
                <a:cs typeface="Verdana" panose="020B0604030504040204" pitchFamily="34" charset="0"/>
              </a:rPr>
              <a:t>GBX+ Proprietary Blend…</a:t>
            </a:r>
            <a:br>
              <a:rPr lang="en-US" sz="4500" dirty="0"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82287E"/>
                </a:solidFill>
                <a:cs typeface="Verdana" panose="020B0604030504040204" pitchFamily="34" charset="0"/>
              </a:rPr>
              <a:t>Patent Pending and Exclusive to Amare</a:t>
            </a:r>
            <a:endParaRPr lang="en-US" sz="2700" dirty="0">
              <a:solidFill>
                <a:srgbClr val="3F2A5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3BA69-CB0C-4299-8264-E65AB678B1BF}"/>
              </a:ext>
            </a:extLst>
          </p:cNvPr>
          <p:cNvSpPr txBox="1"/>
          <p:nvPr/>
        </p:nvSpPr>
        <p:spPr>
          <a:xfrm>
            <a:off x="221456" y="5654874"/>
            <a:ext cx="2307059" cy="30008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8B799D-FC27-4B3E-AF2E-8845C00B8446}"/>
              </a:ext>
            </a:extLst>
          </p:cNvPr>
          <p:cNvSpPr txBox="1">
            <a:spLocks/>
          </p:cNvSpPr>
          <p:nvPr/>
        </p:nvSpPr>
        <p:spPr>
          <a:xfrm>
            <a:off x="1975409" y="2368716"/>
            <a:ext cx="5772150" cy="7699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Applephenon</a:t>
            </a:r>
            <a:r>
              <a:rPr lang="en-US" sz="18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Asian Apple Fruit Extract</a:t>
            </a:r>
            <a:br>
              <a:rPr lang="en-US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Supports gut health, immune function and inflammatory balance*</a:t>
            </a:r>
          </a:p>
          <a:p>
            <a:pPr algn="l"/>
            <a:endParaRPr lang="en-US" sz="1350" b="1" i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054E80D-FF84-47CF-A4CD-6CA9CA256FEE}"/>
              </a:ext>
            </a:extLst>
          </p:cNvPr>
          <p:cNvSpPr txBox="1">
            <a:spLocks/>
          </p:cNvSpPr>
          <p:nvPr/>
        </p:nvSpPr>
        <p:spPr>
          <a:xfrm>
            <a:off x="1975409" y="3485641"/>
            <a:ext cx="5772150" cy="7699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Enovita</a:t>
            </a:r>
            <a:r>
              <a:rPr lang="en-US" sz="18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French Grape Seed Extract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blood flow, cardiovascular tone and cellular defenses*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8434B54-FD4F-4530-8C68-5ABCA4CEBA77}"/>
              </a:ext>
            </a:extLst>
          </p:cNvPr>
          <p:cNvSpPr txBox="1">
            <a:spLocks/>
          </p:cNvSpPr>
          <p:nvPr/>
        </p:nvSpPr>
        <p:spPr>
          <a:xfrm>
            <a:off x="1975409" y="4641478"/>
            <a:ext cx="5772150" cy="7699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Enzogenol</a:t>
            </a:r>
            <a:r>
              <a:rPr lang="en-US" sz="18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New Zealand Pine Bark Extract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neurotransmitter balance, mental focus and psychological vigor*</a:t>
            </a:r>
            <a:endParaRPr lang="en-US" sz="1500" b="1" i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61A819-BCEA-4767-A2A7-143CDC6CEC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99" y="2205049"/>
            <a:ext cx="1097280" cy="10972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7D462-79FB-494D-AAC1-B7027EADD3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321974"/>
            <a:ext cx="1097280" cy="10972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F154F3-08D3-4D06-8508-17B5200913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477811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10CBA-840B-45F2-BD9E-A5978EE3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F2A56"/>
                </a:solidFill>
              </a:rPr>
              <a:t>Why is FundaMentals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FB659-90B0-4CA2-9929-BA7E2FBD0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68478D"/>
                </a:solidFill>
              </a:rPr>
              <a:t>World’s 1</a:t>
            </a:r>
            <a:r>
              <a:rPr lang="en-US" sz="2000" b="1" baseline="30000" dirty="0">
                <a:solidFill>
                  <a:srgbClr val="68478D"/>
                </a:solidFill>
              </a:rPr>
              <a:t>st</a:t>
            </a:r>
            <a:r>
              <a:rPr lang="en-US" sz="2000" b="1" dirty="0">
                <a:solidFill>
                  <a:srgbClr val="68478D"/>
                </a:solidFill>
              </a:rPr>
              <a:t> comprehensive/holistic GBX system</a:t>
            </a:r>
          </a:p>
          <a:p>
            <a:pPr lvl="1"/>
            <a:r>
              <a:rPr lang="en-US" sz="2000" dirty="0"/>
              <a:t>Addresses each level of GBX balance</a:t>
            </a:r>
          </a:p>
          <a:p>
            <a:pPr lvl="1"/>
            <a:r>
              <a:rPr lang="en-US" sz="2000" dirty="0"/>
              <a:t>Microbiome modulation</a:t>
            </a:r>
          </a:p>
          <a:p>
            <a:pPr lvl="1"/>
            <a:r>
              <a:rPr lang="en-US" sz="2000" dirty="0"/>
              <a:t>Gut integrity</a:t>
            </a:r>
          </a:p>
          <a:p>
            <a:pPr lvl="1"/>
            <a:r>
              <a:rPr lang="en-US" sz="2000" dirty="0"/>
              <a:t>Immune priming</a:t>
            </a:r>
          </a:p>
          <a:p>
            <a:pPr lvl="1"/>
            <a:r>
              <a:rPr lang="en-US" sz="2000" dirty="0"/>
              <a:t>Inflammatory balance</a:t>
            </a:r>
          </a:p>
          <a:p>
            <a:pPr lvl="1"/>
            <a:r>
              <a:rPr lang="en-US" sz="2000" dirty="0"/>
              <a:t>Neurotransmitter signaling</a:t>
            </a:r>
          </a:p>
          <a:p>
            <a:r>
              <a:rPr lang="en-US" sz="2000" b="1" dirty="0">
                <a:solidFill>
                  <a:srgbClr val="68478D"/>
                </a:solidFill>
              </a:rPr>
              <a:t>Specific probiotic strains for depression/anxiety/stress</a:t>
            </a:r>
          </a:p>
          <a:p>
            <a:r>
              <a:rPr lang="en-US" sz="2000" b="1" dirty="0">
                <a:solidFill>
                  <a:srgbClr val="68478D"/>
                </a:solidFill>
              </a:rPr>
              <a:t>Specific prebiotics fibers for stress/resilience</a:t>
            </a:r>
          </a:p>
          <a:p>
            <a:r>
              <a:rPr lang="en-US" sz="2000" b="1" dirty="0">
                <a:solidFill>
                  <a:srgbClr val="68478D"/>
                </a:solidFill>
              </a:rPr>
              <a:t>Patent-pending phytonutrients for GBX support </a:t>
            </a:r>
          </a:p>
          <a:p>
            <a:r>
              <a:rPr lang="en-US" sz="2000" b="1" dirty="0">
                <a:solidFill>
                  <a:srgbClr val="68478D"/>
                </a:solidFill>
              </a:rPr>
              <a:t>Scientifically-supported formula</a:t>
            </a:r>
          </a:p>
          <a:p>
            <a:pPr lvl="1"/>
            <a:r>
              <a:rPr lang="en-US" sz="2000" dirty="0"/>
              <a:t>6 peer-reviewed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985986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9074" y="4002540"/>
            <a:ext cx="8964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1519" y="4002539"/>
            <a:ext cx="88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5" y="4002539"/>
            <a:ext cx="980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7D58-1927-4749-BFFF-8CB4C323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60" y="255307"/>
            <a:ext cx="3875483" cy="623234"/>
          </a:xfrm>
        </p:spPr>
        <p:txBody>
          <a:bodyPr anchor="b">
            <a:normAutofit/>
          </a:bodyPr>
          <a:lstStyle/>
          <a:p>
            <a:r>
              <a:rPr lang="en-US" sz="3100" dirty="0"/>
              <a:t>Gutting it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00489-CF7B-A64E-8061-D50C434E9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" y="1153366"/>
            <a:ext cx="5235387" cy="4162705"/>
          </a:xfrm>
        </p:spPr>
        <p:txBody>
          <a:bodyPr>
            <a:normAutofit/>
          </a:bodyPr>
          <a:lstStyle/>
          <a:p>
            <a:r>
              <a:rPr lang="en-US" sz="2000" dirty="0"/>
              <a:t>Nutrient Digestion/Absorption </a:t>
            </a:r>
            <a:r>
              <a:rPr lang="en-US" sz="1800" dirty="0"/>
              <a:t>(leaky gut)</a:t>
            </a:r>
          </a:p>
          <a:p>
            <a:r>
              <a:rPr lang="en-US" sz="2000" dirty="0"/>
              <a:t>GI Comfort/Distress</a:t>
            </a:r>
          </a:p>
          <a:p>
            <a:r>
              <a:rPr lang="en-US" sz="2000" dirty="0"/>
              <a:t>Immune Function </a:t>
            </a:r>
            <a:r>
              <a:rPr lang="en-US" sz="1800" dirty="0"/>
              <a:t>(URTIs/Allergies)</a:t>
            </a:r>
          </a:p>
          <a:p>
            <a:r>
              <a:rPr lang="en-US" sz="2000" dirty="0"/>
              <a:t>Inflammation/Recovery</a:t>
            </a:r>
          </a:p>
          <a:p>
            <a:r>
              <a:rPr lang="en-US" sz="2000" dirty="0"/>
              <a:t>Metabolism </a:t>
            </a:r>
            <a:r>
              <a:rPr lang="en-US" sz="1800" dirty="0"/>
              <a:t>(cortisol, glucose, thyroid, belly fat)</a:t>
            </a:r>
          </a:p>
          <a:p>
            <a:r>
              <a:rPr lang="en-US" sz="2000" dirty="0"/>
              <a:t>Focus – Engagement – Flow – Zone </a:t>
            </a:r>
          </a:p>
          <a:p>
            <a:r>
              <a:rPr lang="en-US" sz="2000" dirty="0"/>
              <a:t>Choke/Clutch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2BFF5-9505-6645-951C-AA99491E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4" r="29820" b="1"/>
          <a:stretch/>
        </p:blipFill>
        <p:spPr>
          <a:xfrm>
            <a:off x="4907758" y="1"/>
            <a:ext cx="4236241" cy="6856412"/>
          </a:xfrm>
          <a:custGeom>
            <a:avLst/>
            <a:gdLst>
              <a:gd name="connsiteX0" fmla="*/ 0 w 6470464"/>
              <a:gd name="connsiteY0" fmla="*/ 0 h 6856412"/>
              <a:gd name="connsiteX1" fmla="*/ 6470464 w 6470464"/>
              <a:gd name="connsiteY1" fmla="*/ 0 h 6856412"/>
              <a:gd name="connsiteX2" fmla="*/ 6470464 w 6470464"/>
              <a:gd name="connsiteY2" fmla="*/ 6856412 h 6856412"/>
              <a:gd name="connsiteX3" fmla="*/ 753 w 6470464"/>
              <a:gd name="connsiteY3" fmla="*/ 6856412 h 6856412"/>
              <a:gd name="connsiteX4" fmla="*/ 83736 w 6470464"/>
              <a:gd name="connsiteY4" fmla="*/ 6682434 h 6856412"/>
              <a:gd name="connsiteX5" fmla="*/ 777103 w 6470464"/>
              <a:gd name="connsiteY5" fmla="*/ 3428997 h 6856412"/>
              <a:gd name="connsiteX6" fmla="*/ 83736 w 6470464"/>
              <a:gd name="connsiteY6" fmla="*/ 175558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517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98D3D5-3949-F84B-A050-CCEECD763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249830"/>
            <a:ext cx="8077199" cy="65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0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718E87A-7C30-F144-8583-D1817BC97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0" y="167127"/>
            <a:ext cx="8443259" cy="4824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5C11B-6FC5-8848-BEDD-74938A4EFEEF}"/>
              </a:ext>
            </a:extLst>
          </p:cNvPr>
          <p:cNvSpPr txBox="1"/>
          <p:nvPr/>
        </p:nvSpPr>
        <p:spPr>
          <a:xfrm>
            <a:off x="0" y="4611231"/>
            <a:ext cx="91970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Bacteroides (red) = immune system</a:t>
            </a:r>
          </a:p>
          <a:p>
            <a:r>
              <a:rPr lang="en-US" sz="1400" dirty="0" err="1"/>
              <a:t>Prevotella</a:t>
            </a:r>
            <a:r>
              <a:rPr lang="en-US" sz="1400" dirty="0"/>
              <a:t> (blue) = high in endurance athletes and vegetarians</a:t>
            </a:r>
          </a:p>
          <a:p>
            <a:r>
              <a:rPr lang="en-US" sz="1400" dirty="0" err="1"/>
              <a:t>Lachnospiraceae</a:t>
            </a:r>
            <a:r>
              <a:rPr lang="en-US" sz="1400" dirty="0"/>
              <a:t> (orange) = produce butyric acid</a:t>
            </a:r>
          </a:p>
          <a:p>
            <a:r>
              <a:rPr lang="en-US" sz="1400" dirty="0" err="1"/>
              <a:t>Faecalibacterium</a:t>
            </a:r>
            <a:r>
              <a:rPr lang="en-US" sz="1400" dirty="0"/>
              <a:t> (green) = breaks down fiber into </a:t>
            </a:r>
            <a:r>
              <a:rPr lang="en-US" sz="1400" dirty="0" err="1"/>
              <a:t>butyrates</a:t>
            </a:r>
            <a:endParaRPr lang="en-US" sz="1400" dirty="0"/>
          </a:p>
          <a:p>
            <a:r>
              <a:rPr lang="en-US" sz="1400" dirty="0" err="1"/>
              <a:t>Roseburia</a:t>
            </a:r>
            <a:r>
              <a:rPr lang="en-US" sz="1400" dirty="0"/>
              <a:t> (light green) = turns fiber into butyric acid.</a:t>
            </a:r>
          </a:p>
          <a:p>
            <a:r>
              <a:rPr lang="en-US" sz="1400" dirty="0"/>
              <a:t>Acinetobacter (light blue) = don’t know much about the role of this soil-based bacteria, but some are antibiotic-resistant</a:t>
            </a:r>
          </a:p>
          <a:p>
            <a:r>
              <a:rPr lang="en-US" sz="1400" dirty="0" err="1"/>
              <a:t>Ruminococcaceae</a:t>
            </a:r>
            <a:r>
              <a:rPr lang="en-US" sz="1400" dirty="0"/>
              <a:t> (purple) = convert resistant starches into short-chain fatty acids</a:t>
            </a:r>
          </a:p>
          <a:p>
            <a:r>
              <a:rPr lang="en-US" sz="1400" dirty="0"/>
              <a:t>Bacillus (yellow) = immune system</a:t>
            </a:r>
          </a:p>
          <a:p>
            <a:r>
              <a:rPr lang="en-US" sz="1400" dirty="0"/>
              <a:t>Clostridium (pink) = famous for C. botu­linum and C. difficile, most are harmless, keep the whole bacteria population stable</a:t>
            </a:r>
          </a:p>
          <a:p>
            <a:r>
              <a:rPr lang="en-US" sz="1400" dirty="0"/>
              <a:t>Other (gray) = thousands of additional strains of bacteria</a:t>
            </a:r>
          </a:p>
        </p:txBody>
      </p:sp>
      <p:pic>
        <p:nvPicPr>
          <p:cNvPr id="6" name="Picture 5" descr="A picture containing man, person, indoor&#10;&#10;Description automatically generated">
            <a:extLst>
              <a:ext uri="{FF2B5EF4-FFF2-40B4-BE49-F238E27FC236}">
                <a16:creationId xmlns:a16="http://schemas.microsoft.com/office/drawing/2014/main" id="{596248D6-8B15-C74D-BF3D-B31153C48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r="19570"/>
          <a:stretch/>
        </p:blipFill>
        <p:spPr>
          <a:xfrm>
            <a:off x="2214281" y="0"/>
            <a:ext cx="893459" cy="1066800"/>
          </a:xfrm>
          <a:prstGeom prst="rect">
            <a:avLst/>
          </a:prstGeom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5A722FD-DA97-FF45-ADD7-DDF399007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45" t="-15966" r="26345" b="15966"/>
          <a:stretch/>
        </p:blipFill>
        <p:spPr>
          <a:xfrm>
            <a:off x="5683623" y="-170329"/>
            <a:ext cx="1129553" cy="1066800"/>
          </a:xfrm>
          <a:prstGeom prst="rect">
            <a:avLst/>
          </a:prstGeom>
        </p:spPr>
      </p:pic>
      <p:pic>
        <p:nvPicPr>
          <p:cNvPr id="10" name="Picture 9" descr="A person riding on top of a mountain&#10;&#10;Description automatically generated">
            <a:extLst>
              <a:ext uri="{FF2B5EF4-FFF2-40B4-BE49-F238E27FC236}">
                <a16:creationId xmlns:a16="http://schemas.microsoft.com/office/drawing/2014/main" id="{3A19425D-F3D2-5F4A-855F-73D318626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724" y="0"/>
            <a:ext cx="89345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147145" y="2150410"/>
            <a:ext cx="613935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Americans spend over $100 billion annually on “feel better” products, from painkillers and anti-depressants to alternative and complementary therapies 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million Americans suffer from chronic pain – this is one of the top reasons for the $100 billion expenditure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million people globally are affected by depression each year – another major reason for the $100 billion expenditure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adolescents have a depressive disorder before the age of 18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283779" y="2125266"/>
            <a:ext cx="600272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800,000 people die of suicide each year – that’s over 2000 suicides per day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million people, some as young as 12 years old, received treatment for illicit drug or alcohol abuse in 2016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in 5 new mothers in the U.S. report postpartum depression each year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Health Organization calls stress “the health epidemic of the 21st century”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85% of the nation’s 20 million college students reported feeling overwhelmed by stress - and more than 35% reported feeling “depressed” to the point of dysfunction</a:t>
            </a:r>
          </a:p>
        </p:txBody>
      </p:sp>
    </p:spTree>
    <p:extLst>
      <p:ext uri="{BB962C8B-B14F-4D97-AF65-F5344CB8AC3E}">
        <p14:creationId xmlns:p14="http://schemas.microsoft.com/office/powerpoint/2010/main" val="4962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CNS_201402">
  <a:themeElements>
    <a:clrScheme name="1_CNS_201402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1_CNS_20140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NS_201402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NS_DDW_2015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Default Design">
  <a:themeElements>
    <a:clrScheme name="14_Default Design 1">
      <a:dk1>
        <a:srgbClr val="333333"/>
      </a:dk1>
      <a:lt1>
        <a:srgbClr val="FFFFFF"/>
      </a:lt1>
      <a:dk2>
        <a:srgbClr val="333333"/>
      </a:dk2>
      <a:lt2>
        <a:srgbClr val="747679"/>
      </a:lt2>
      <a:accent1>
        <a:srgbClr val="9C132E"/>
      </a:accent1>
      <a:accent2>
        <a:srgbClr val="315EA1"/>
      </a:accent2>
      <a:accent3>
        <a:srgbClr val="FFFFFF"/>
      </a:accent3>
      <a:accent4>
        <a:srgbClr val="2A2A2A"/>
      </a:accent4>
      <a:accent5>
        <a:srgbClr val="CBAAAD"/>
      </a:accent5>
      <a:accent6>
        <a:srgbClr val="2B5491"/>
      </a:accent6>
      <a:hlink>
        <a:srgbClr val="8EBAC8"/>
      </a:hlink>
      <a:folHlink>
        <a:srgbClr val="F2AF32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Default Design 1">
        <a:dk1>
          <a:srgbClr val="333333"/>
        </a:dk1>
        <a:lt1>
          <a:srgbClr val="FFFFFF"/>
        </a:lt1>
        <a:dk2>
          <a:srgbClr val="333333"/>
        </a:dk2>
        <a:lt2>
          <a:srgbClr val="747679"/>
        </a:lt2>
        <a:accent1>
          <a:srgbClr val="9C132E"/>
        </a:accent1>
        <a:accent2>
          <a:srgbClr val="315EA1"/>
        </a:accent2>
        <a:accent3>
          <a:srgbClr val="FFFFFF"/>
        </a:accent3>
        <a:accent4>
          <a:srgbClr val="2A2A2A"/>
        </a:accent4>
        <a:accent5>
          <a:srgbClr val="CBAAAD"/>
        </a:accent5>
        <a:accent6>
          <a:srgbClr val="2B5491"/>
        </a:accent6>
        <a:hlink>
          <a:srgbClr val="8EBAC8"/>
        </a:hlink>
        <a:folHlink>
          <a:srgbClr val="F2AF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6413</TotalTime>
  <Words>1490</Words>
  <Application>Microsoft Macintosh PowerPoint</Application>
  <PresentationFormat>On-screen Show (4:3)</PresentationFormat>
  <Paragraphs>374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42</vt:i4>
      </vt:variant>
    </vt:vector>
  </HeadingPairs>
  <TitlesOfParts>
    <vt:vector size="71" baseType="lpstr">
      <vt:lpstr>Arial</vt:lpstr>
      <vt:lpstr>Calibri</vt:lpstr>
      <vt:lpstr>Cooper Black</vt:lpstr>
      <vt:lpstr>Helvetica</vt:lpstr>
      <vt:lpstr>Lucida Grande</vt:lpstr>
      <vt:lpstr>Times New Roman</vt:lpstr>
      <vt:lpstr>Verdana</vt:lpstr>
      <vt:lpstr>Office Theme</vt:lpstr>
      <vt:lpstr>1_Blank Presentation</vt:lpstr>
      <vt:lpstr>cns_041613</vt:lpstr>
      <vt:lpstr>CNS_DDW_2015</vt:lpstr>
      <vt:lpstr>4_cns_041613</vt:lpstr>
      <vt:lpstr>8_cns_041613</vt:lpstr>
      <vt:lpstr>5_cns_041613</vt:lpstr>
      <vt:lpstr>10_cns_041613</vt:lpstr>
      <vt:lpstr>14_Default Design</vt:lpstr>
      <vt:lpstr>14_cns_041613</vt:lpstr>
      <vt:lpstr>20_cns_041613</vt:lpstr>
      <vt:lpstr>21_cns_041613</vt:lpstr>
      <vt:lpstr>15_cns_041613</vt:lpstr>
      <vt:lpstr>3_CNS_201402</vt:lpstr>
      <vt:lpstr>16_cns_041613</vt:lpstr>
      <vt:lpstr>cnsr_2016</vt:lpstr>
      <vt:lpstr>18_cns_041613</vt:lpstr>
      <vt:lpstr>1_cnsr_2016</vt:lpstr>
      <vt:lpstr>5_Office Theme</vt:lpstr>
      <vt:lpstr>19_cns_041613</vt:lpstr>
      <vt:lpstr>6_cns_041613</vt:lpstr>
      <vt:lpstr>2_cnsr_2016</vt:lpstr>
      <vt:lpstr>PowerPoint Presentation</vt:lpstr>
      <vt:lpstr>PowerPoint Presentation</vt:lpstr>
      <vt:lpstr>12 Fitness Tips from the  “World’s Fittest CEO”</vt:lpstr>
      <vt:lpstr>THE THREE THINGS YOU SHOULD KNOW ABOUT MENTAL WELLNESS </vt:lpstr>
      <vt:lpstr>Gutting it Out?</vt:lpstr>
      <vt:lpstr>PowerPoint Presentation</vt:lpstr>
      <vt:lpstr>PowerPoint Presentation</vt:lpstr>
      <vt:lpstr>GRIM REALITY</vt:lpstr>
      <vt:lpstr>GRIM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Neuronal Atrophy (dead brain cells)</vt:lpstr>
      <vt:lpstr>PowerPoint Presentation</vt:lpstr>
      <vt:lpstr>“Normal” Diurnal Cortisol 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World’s First Award-Winning  Gut-Brain Axis Nutrition System!</vt:lpstr>
      <vt:lpstr>PowerPoint Presentation</vt:lpstr>
      <vt:lpstr>Portions of Data Presented at:</vt:lpstr>
      <vt:lpstr>PowerPoint Presentation</vt:lpstr>
      <vt:lpstr>PowerPoint Presentation</vt:lpstr>
      <vt:lpstr>PowerPoint Presentation</vt:lpstr>
      <vt:lpstr>GBX+ Proprietary Blend… Patent Pending and Exclusive to Amare</vt:lpstr>
      <vt:lpstr>Why is FundaMentals Different?</vt:lpstr>
      <vt:lpstr>THE THREE THINGS YOU SHOULD KNOW ABOUT MENTAL WELLNESS </vt:lpstr>
    </vt:vector>
  </TitlesOfParts>
  <Company>UCLA CNS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 for TEDx talk</dc:title>
  <dc:creator>Emeran Mayer</dc:creator>
  <cp:lastModifiedBy>Shawn Talbott</cp:lastModifiedBy>
  <cp:revision>205</cp:revision>
  <cp:lastPrinted>2015-05-18T23:46:04Z</cp:lastPrinted>
  <dcterms:created xsi:type="dcterms:W3CDTF">2015-04-21T17:26:37Z</dcterms:created>
  <dcterms:modified xsi:type="dcterms:W3CDTF">2019-04-05T23:11:04Z</dcterms:modified>
</cp:coreProperties>
</file>