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3"/>
  </p:notesMasterIdLst>
  <p:sldIdLst>
    <p:sldId id="264" r:id="rId2"/>
    <p:sldId id="265" r:id="rId3"/>
    <p:sldId id="266" r:id="rId4"/>
    <p:sldId id="267" r:id="rId5"/>
    <p:sldId id="268" r:id="rId6"/>
    <p:sldId id="349" r:id="rId7"/>
    <p:sldId id="354" r:id="rId8"/>
    <p:sldId id="360" r:id="rId9"/>
    <p:sldId id="363" r:id="rId10"/>
    <p:sldId id="358" r:id="rId11"/>
    <p:sldId id="347" r:id="rId12"/>
    <p:sldId id="351" r:id="rId13"/>
    <p:sldId id="352" r:id="rId14"/>
    <p:sldId id="359" r:id="rId15"/>
    <p:sldId id="759" r:id="rId16"/>
    <p:sldId id="778" r:id="rId17"/>
    <p:sldId id="779" r:id="rId18"/>
    <p:sldId id="780" r:id="rId19"/>
    <p:sldId id="287" r:id="rId20"/>
    <p:sldId id="727" r:id="rId21"/>
    <p:sldId id="766" r:id="rId22"/>
    <p:sldId id="392" r:id="rId23"/>
    <p:sldId id="979" r:id="rId24"/>
    <p:sldId id="968" r:id="rId25"/>
    <p:sldId id="970" r:id="rId26"/>
    <p:sldId id="293" r:id="rId27"/>
    <p:sldId id="310" r:id="rId28"/>
    <p:sldId id="317" r:id="rId29"/>
    <p:sldId id="330" r:id="rId30"/>
    <p:sldId id="334" r:id="rId31"/>
    <p:sldId id="337" r:id="rId32"/>
  </p:sldIdLst>
  <p:sldSz cx="12192000" cy="6858000"/>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84" autoAdjust="0"/>
    <p:restoredTop sz="94694"/>
  </p:normalViewPr>
  <p:slideViewPr>
    <p:cSldViewPr snapToGrid="0">
      <p:cViewPr varScale="1">
        <p:scale>
          <a:sx n="121" d="100"/>
          <a:sy n="121" d="100"/>
        </p:scale>
        <p:origin x="1048" y="176"/>
      </p:cViewPr>
      <p:guideLst/>
    </p:cSldViewPr>
  </p:slideViewPr>
  <p:notesTextViewPr>
    <p:cViewPr>
      <p:scale>
        <a:sx n="1" d="1"/>
        <a:sy n="1" d="1"/>
      </p:scale>
      <p:origin x="0" y="0"/>
    </p:cViewPr>
  </p:notesTextViewPr>
  <p:sorterViewPr>
    <p:cViewPr>
      <p:scale>
        <a:sx n="140" d="100"/>
        <a:sy n="1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51168E-8939-8349-BB0C-3B42681EE2AF}" type="datetimeFigureOut">
              <a:rPr lang="en-US" smtClean="0"/>
              <a:t>4/1/19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0BD147-C91F-B342-9435-24744EEAD023}" type="slidenum">
              <a:rPr lang="en-US" smtClean="0"/>
              <a:t>‹#›</a:t>
            </a:fld>
            <a:endParaRPr lang="en-US"/>
          </a:p>
        </p:txBody>
      </p:sp>
    </p:spTree>
    <p:extLst>
      <p:ext uri="{BB962C8B-B14F-4D97-AF65-F5344CB8AC3E}">
        <p14:creationId xmlns:p14="http://schemas.microsoft.com/office/powerpoint/2010/main" val="3838432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t>16</a:t>
            </a:fld>
            <a:endParaRPr lang="en-US" dirty="0"/>
          </a:p>
        </p:txBody>
      </p:sp>
    </p:spTree>
    <p:extLst>
      <p:ext uri="{BB962C8B-B14F-4D97-AF65-F5344CB8AC3E}">
        <p14:creationId xmlns:p14="http://schemas.microsoft.com/office/powerpoint/2010/main" val="459525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t>17</a:t>
            </a:fld>
            <a:endParaRPr lang="en-US" dirty="0"/>
          </a:p>
        </p:txBody>
      </p:sp>
    </p:spTree>
    <p:extLst>
      <p:ext uri="{BB962C8B-B14F-4D97-AF65-F5344CB8AC3E}">
        <p14:creationId xmlns:p14="http://schemas.microsoft.com/office/powerpoint/2010/main" val="325399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t>18</a:t>
            </a:fld>
            <a:endParaRPr lang="en-US" dirty="0"/>
          </a:p>
        </p:txBody>
      </p:sp>
    </p:spTree>
    <p:extLst>
      <p:ext uri="{BB962C8B-B14F-4D97-AF65-F5344CB8AC3E}">
        <p14:creationId xmlns:p14="http://schemas.microsoft.com/office/powerpoint/2010/main" val="3824335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32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dirty="0">
                <a:ea typeface="Verdana" panose="020B0604030504040204" pitchFamily="34" charset="0"/>
                <a:cs typeface="Verdana" panose="020B0604030504040204" pitchFamily="34" charset="0"/>
              </a:rPr>
              <a:t>Shawn:  Slide: </a:t>
            </a:r>
            <a:r>
              <a:rPr lang="en-US" b="1" i="1" u="sng" dirty="0">
                <a:ea typeface="Verdana" panose="020B0604030504040204" pitchFamily="34" charset="0"/>
                <a:cs typeface="Verdana" panose="020B0604030504040204" pitchFamily="34" charset="0"/>
              </a:rPr>
              <a:t>Key Ingredients: MentaBiotics pg.25</a:t>
            </a:r>
            <a:r>
              <a:rPr lang="en-US" b="1" i="1" dirty="0">
                <a:ea typeface="Verdana" panose="020B0604030504040204" pitchFamily="34" charset="0"/>
                <a:cs typeface="Verdana" panose="020B0604030504040204" pitchFamily="34" charset="0"/>
              </a:rPr>
              <a:t> -- </a:t>
            </a:r>
            <a:r>
              <a:rPr lang="en-US" i="1" dirty="0">
                <a:ea typeface="Verdana" panose="020B0604030504040204" pitchFamily="34" charset="0"/>
                <a:cs typeface="Verdana" panose="020B0604030504040204" pitchFamily="34" charset="0"/>
              </a:rPr>
              <a:t>The way we formulated the products is to give you a graded response. Some benefits will come on early, some will come on medium, and some will come on later. So early stage benefits we can deliver through amino acids, such as Suntheanine. Suntheanine is naturally found in green tea leaves. This ingredient cant take your brain from a state of beta-waves that are associated with being tense and anxious or irritable, and shift you within a matter of 60—75 minutes into a state characterized by more alpha-waves. These alpha-waves are associated with a state of relaxed alertness, being in the zone, being more relaxed but not drowsy. Some of the other benefits that you are going to experience, those feelings of good mood, those feelings of less anxiety, that will be days to early weeks. Then the actual re-setting of the microbiome, depending on how out of balance you are, that might be more towards the end of the weeks. That way, we are able to give people early benefits they can feel quickly, and they don’t have to say , "I'm going to take this product for six months before I actually feel anything." </a:t>
            </a:r>
            <a:endParaRPr lang="en-US" b="1" i="1" dirty="0">
              <a:ea typeface="Verdana" panose="020B0604030504040204" pitchFamily="34" charset="0"/>
              <a:cs typeface="Verdana" panose="020B0604030504040204" pitchFamily="34" charset="0"/>
            </a:endParaRPr>
          </a:p>
          <a:p>
            <a:pPr>
              <a:defRPr/>
            </a:pPr>
            <a:endParaRPr lang="en-US" b="1" dirty="0">
              <a:ea typeface="Verdana" panose="020B0604030504040204" pitchFamily="34" charset="0"/>
              <a:cs typeface="Verdana" panose="020B0604030504040204" pitchFamily="34" charset="0"/>
            </a:endParaRPr>
          </a:p>
          <a:p>
            <a:pPr>
              <a:defRPr/>
            </a:pPr>
            <a:endParaRPr lang="en-US" b="1" dirty="0">
              <a:ea typeface="Verdana" panose="020B0604030504040204" pitchFamily="34" charset="0"/>
              <a:cs typeface="Verdana" panose="020B0604030504040204" pitchFamily="34" charset="0"/>
            </a:endParaRPr>
          </a:p>
          <a:p>
            <a:pPr>
              <a:defRPr/>
            </a:pPr>
            <a:endParaRPr lang="en-US" b="1" dirty="0">
              <a:ea typeface="Verdana" panose="020B0604030504040204" pitchFamily="34" charset="0"/>
              <a:cs typeface="Verdana" panose="020B0604030504040204" pitchFamily="34" charset="0"/>
            </a:endParaRPr>
          </a:p>
          <a:p>
            <a:pPr>
              <a:defRPr/>
            </a:pPr>
            <a:endParaRPr lang="en-US" b="1" dirty="0">
              <a:ea typeface="Verdana" panose="020B0604030504040204" pitchFamily="34" charset="0"/>
              <a:cs typeface="Verdana" panose="020B0604030504040204" pitchFamily="34" charset="0"/>
            </a:endParaRPr>
          </a:p>
          <a:p>
            <a:pPr>
              <a:defRPr/>
            </a:pPr>
            <a:endParaRPr lang="en-US" b="1" dirty="0">
              <a:ea typeface="Verdana" panose="020B0604030504040204" pitchFamily="34" charset="0"/>
              <a:cs typeface="Verdana" panose="020B0604030504040204" pitchFamily="34" charset="0"/>
            </a:endParaRPr>
          </a:p>
          <a:p>
            <a:pPr>
              <a:defRPr/>
            </a:pPr>
            <a:r>
              <a:rPr lang="en-US" b="1" dirty="0">
                <a:ea typeface="Verdana" panose="020B0604030504040204" pitchFamily="34" charset="0"/>
                <a:cs typeface="Verdana" panose="020B0604030504040204" pitchFamily="34" charset="0"/>
              </a:rPr>
              <a:t>Sources</a:t>
            </a:r>
            <a:endParaRPr lang="en-US" b="1" dirty="0"/>
          </a:p>
          <a:p>
            <a:pPr>
              <a:defRPr/>
            </a:pPr>
            <a:r>
              <a:rPr lang="en-US" kern="1200" dirty="0">
                <a:effectLst/>
                <a:latin typeface="+mn-lt"/>
                <a:ea typeface="+mn-ea"/>
                <a:cs typeface="+mn-cs"/>
              </a:rPr>
              <a:t>Nobre et al. </a:t>
            </a:r>
            <a:r>
              <a:rPr lang="en-US" b="1" kern="1200" dirty="0">
                <a:effectLst/>
                <a:latin typeface="+mn-lt"/>
                <a:ea typeface="+mn-ea"/>
                <a:cs typeface="+mn-cs"/>
              </a:rPr>
              <a:t>L-theanine, a natural constituent in tea, and its effect on mental state </a:t>
            </a:r>
            <a:r>
              <a:rPr lang="en-US" i="1" kern="1200" dirty="0">
                <a:effectLst/>
                <a:latin typeface="+mn-lt"/>
                <a:ea typeface="+mn-ea"/>
                <a:cs typeface="+mn-cs"/>
              </a:rPr>
              <a:t>Asia Pac J Clin Nutr 2008;17 (S1):167-168</a:t>
            </a:r>
            <a:r>
              <a:rPr lang="en-US" i="1" dirty="0"/>
              <a:t> </a:t>
            </a:r>
            <a:endParaRPr lang="en-US"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22</a:t>
            </a:fld>
            <a:endParaRPr lang="en-US" dirty="0"/>
          </a:p>
        </p:txBody>
      </p:sp>
    </p:spTree>
    <p:extLst>
      <p:ext uri="{BB962C8B-B14F-4D97-AF65-F5344CB8AC3E}">
        <p14:creationId xmlns:p14="http://schemas.microsoft.com/office/powerpoint/2010/main" val="152083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3F974-F790-424B-9E30-9AA2D97560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4EF0BD-3AAA-A44B-8E43-FF8534ECC1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58902-12A2-6247-9ADD-40BC60440B6D}"/>
              </a:ext>
            </a:extLst>
          </p:cNvPr>
          <p:cNvSpPr>
            <a:spLocks noGrp="1"/>
          </p:cNvSpPr>
          <p:nvPr>
            <p:ph type="dt" sz="half" idx="10"/>
          </p:nvPr>
        </p:nvSpPr>
        <p:spPr/>
        <p:txBody>
          <a:bodyPr/>
          <a:lstStyle/>
          <a:p>
            <a:fld id="{5AAF32BA-31D4-4BE4-9DCA-BB64AA9A0275}" type="datetimeFigureOut">
              <a:rPr lang="en-US" smtClean="0"/>
              <a:t>4/1/19</a:t>
            </a:fld>
            <a:endParaRPr lang="en-US"/>
          </a:p>
        </p:txBody>
      </p:sp>
      <p:sp>
        <p:nvSpPr>
          <p:cNvPr id="5" name="Footer Placeholder 4">
            <a:extLst>
              <a:ext uri="{FF2B5EF4-FFF2-40B4-BE49-F238E27FC236}">
                <a16:creationId xmlns:a16="http://schemas.microsoft.com/office/drawing/2014/main" id="{6AAF491B-8FFF-554A-ABFA-83C6DBFDB4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DA09C-8D90-A04E-AB52-C03066568F15}"/>
              </a:ext>
            </a:extLst>
          </p:cNvPr>
          <p:cNvSpPr>
            <a:spLocks noGrp="1"/>
          </p:cNvSpPr>
          <p:nvPr>
            <p:ph type="sldNum" sz="quarter" idx="12"/>
          </p:nvPr>
        </p:nvSpPr>
        <p:spPr/>
        <p:txBody>
          <a:bodyPr/>
          <a:lstStyle/>
          <a:p>
            <a:fld id="{435EDDEA-08AF-4D0D-BE13-93F953ECD5F1}" type="slidenum">
              <a:rPr lang="en-US" smtClean="0"/>
              <a:t>‹#›</a:t>
            </a:fld>
            <a:endParaRPr lang="en-US"/>
          </a:p>
        </p:txBody>
      </p:sp>
    </p:spTree>
    <p:extLst>
      <p:ext uri="{BB962C8B-B14F-4D97-AF65-F5344CB8AC3E}">
        <p14:creationId xmlns:p14="http://schemas.microsoft.com/office/powerpoint/2010/main" val="3957062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BE3A9-61F9-A845-98AD-37406C6C9B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DA3FBE-712F-904C-9DF0-78EED4536F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447060-B5A7-634F-9311-F250166333DF}"/>
              </a:ext>
            </a:extLst>
          </p:cNvPr>
          <p:cNvSpPr>
            <a:spLocks noGrp="1"/>
          </p:cNvSpPr>
          <p:nvPr>
            <p:ph type="dt" sz="half" idx="10"/>
          </p:nvPr>
        </p:nvSpPr>
        <p:spPr/>
        <p:txBody>
          <a:bodyPr/>
          <a:lstStyle/>
          <a:p>
            <a:fld id="{5AAF32BA-31D4-4BE4-9DCA-BB64AA9A0275}" type="datetimeFigureOut">
              <a:rPr lang="en-US" smtClean="0"/>
              <a:t>4/1/19</a:t>
            </a:fld>
            <a:endParaRPr lang="en-US"/>
          </a:p>
        </p:txBody>
      </p:sp>
      <p:sp>
        <p:nvSpPr>
          <p:cNvPr id="5" name="Footer Placeholder 4">
            <a:extLst>
              <a:ext uri="{FF2B5EF4-FFF2-40B4-BE49-F238E27FC236}">
                <a16:creationId xmlns:a16="http://schemas.microsoft.com/office/drawing/2014/main" id="{77CE3B3E-8949-2C4F-940D-BC031943B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620361-061E-CA44-8FFF-A1D0A283C610}"/>
              </a:ext>
            </a:extLst>
          </p:cNvPr>
          <p:cNvSpPr>
            <a:spLocks noGrp="1"/>
          </p:cNvSpPr>
          <p:nvPr>
            <p:ph type="sldNum" sz="quarter" idx="12"/>
          </p:nvPr>
        </p:nvSpPr>
        <p:spPr/>
        <p:txBody>
          <a:bodyPr/>
          <a:lstStyle/>
          <a:p>
            <a:fld id="{435EDDEA-08AF-4D0D-BE13-93F953ECD5F1}" type="slidenum">
              <a:rPr lang="en-US" smtClean="0"/>
              <a:t>‹#›</a:t>
            </a:fld>
            <a:endParaRPr lang="en-US"/>
          </a:p>
        </p:txBody>
      </p:sp>
    </p:spTree>
    <p:extLst>
      <p:ext uri="{BB962C8B-B14F-4D97-AF65-F5344CB8AC3E}">
        <p14:creationId xmlns:p14="http://schemas.microsoft.com/office/powerpoint/2010/main" val="2367402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9C9320-F9AC-1548-9838-9C1A67AA95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FF4D99-CC36-8C45-B507-8AE2179BD7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C4F7A8-1404-EA46-B02C-5D324447561F}"/>
              </a:ext>
            </a:extLst>
          </p:cNvPr>
          <p:cNvSpPr>
            <a:spLocks noGrp="1"/>
          </p:cNvSpPr>
          <p:nvPr>
            <p:ph type="dt" sz="half" idx="10"/>
          </p:nvPr>
        </p:nvSpPr>
        <p:spPr/>
        <p:txBody>
          <a:bodyPr/>
          <a:lstStyle/>
          <a:p>
            <a:fld id="{5AAF32BA-31D4-4BE4-9DCA-BB64AA9A0275}" type="datetimeFigureOut">
              <a:rPr lang="en-US" smtClean="0"/>
              <a:t>4/1/19</a:t>
            </a:fld>
            <a:endParaRPr lang="en-US"/>
          </a:p>
        </p:txBody>
      </p:sp>
      <p:sp>
        <p:nvSpPr>
          <p:cNvPr id="5" name="Footer Placeholder 4">
            <a:extLst>
              <a:ext uri="{FF2B5EF4-FFF2-40B4-BE49-F238E27FC236}">
                <a16:creationId xmlns:a16="http://schemas.microsoft.com/office/drawing/2014/main" id="{51E05FFE-9BEC-6E44-82B0-1E3F6748A3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8F160E-340F-1A41-AACA-AA2344D79C12}"/>
              </a:ext>
            </a:extLst>
          </p:cNvPr>
          <p:cNvSpPr>
            <a:spLocks noGrp="1"/>
          </p:cNvSpPr>
          <p:nvPr>
            <p:ph type="sldNum" sz="quarter" idx="12"/>
          </p:nvPr>
        </p:nvSpPr>
        <p:spPr/>
        <p:txBody>
          <a:bodyPr/>
          <a:lstStyle/>
          <a:p>
            <a:fld id="{435EDDEA-08AF-4D0D-BE13-93F953ECD5F1}" type="slidenum">
              <a:rPr lang="en-US" smtClean="0"/>
              <a:t>‹#›</a:t>
            </a:fld>
            <a:endParaRPr lang="en-US"/>
          </a:p>
        </p:txBody>
      </p:sp>
    </p:spTree>
    <p:extLst>
      <p:ext uri="{BB962C8B-B14F-4D97-AF65-F5344CB8AC3E}">
        <p14:creationId xmlns:p14="http://schemas.microsoft.com/office/powerpoint/2010/main" val="1156313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402B56"/>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a:t>Click to edit Master text styles</a:t>
            </a:r>
          </a:p>
          <a:p>
            <a:pPr lvl="1"/>
            <a:r>
              <a:rPr lang="en-US"/>
              <a:t>Second level</a:t>
            </a:r>
          </a:p>
          <a:p>
            <a:pPr lvl="2"/>
            <a:r>
              <a:rPr lang="en-US"/>
              <a:t>Third level</a:t>
            </a:r>
          </a:p>
        </p:txBody>
      </p:sp>
      <p:pic>
        <p:nvPicPr>
          <p:cNvPr id="9" name="Picture 8" descr="foote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ext uri="{BB962C8B-B14F-4D97-AF65-F5344CB8AC3E}">
        <p14:creationId xmlns:p14="http://schemas.microsoft.com/office/powerpoint/2010/main" val="848246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87C90-D0E8-BD4E-B0CA-A8868BE61D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53DC19-8A13-C642-954D-4BBFA2C5CE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B37AA4-F655-DB4F-AA23-477537C37EF1}"/>
              </a:ext>
            </a:extLst>
          </p:cNvPr>
          <p:cNvSpPr>
            <a:spLocks noGrp="1"/>
          </p:cNvSpPr>
          <p:nvPr>
            <p:ph type="dt" sz="half" idx="10"/>
          </p:nvPr>
        </p:nvSpPr>
        <p:spPr/>
        <p:txBody>
          <a:bodyPr/>
          <a:lstStyle/>
          <a:p>
            <a:fld id="{5AAF32BA-31D4-4BE4-9DCA-BB64AA9A0275}" type="datetimeFigureOut">
              <a:rPr lang="en-US" smtClean="0"/>
              <a:t>4/1/19</a:t>
            </a:fld>
            <a:endParaRPr lang="en-US"/>
          </a:p>
        </p:txBody>
      </p:sp>
      <p:sp>
        <p:nvSpPr>
          <p:cNvPr id="5" name="Footer Placeholder 4">
            <a:extLst>
              <a:ext uri="{FF2B5EF4-FFF2-40B4-BE49-F238E27FC236}">
                <a16:creationId xmlns:a16="http://schemas.microsoft.com/office/drawing/2014/main" id="{ED8A9F1A-9621-BD49-8A47-50E4E50747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F80678-45FB-F949-8EE1-A336248327F7}"/>
              </a:ext>
            </a:extLst>
          </p:cNvPr>
          <p:cNvSpPr>
            <a:spLocks noGrp="1"/>
          </p:cNvSpPr>
          <p:nvPr>
            <p:ph type="sldNum" sz="quarter" idx="12"/>
          </p:nvPr>
        </p:nvSpPr>
        <p:spPr/>
        <p:txBody>
          <a:bodyPr/>
          <a:lstStyle/>
          <a:p>
            <a:fld id="{435EDDEA-08AF-4D0D-BE13-93F953ECD5F1}" type="slidenum">
              <a:rPr lang="en-US" smtClean="0"/>
              <a:t>‹#›</a:t>
            </a:fld>
            <a:endParaRPr lang="en-US"/>
          </a:p>
        </p:txBody>
      </p:sp>
    </p:spTree>
    <p:extLst>
      <p:ext uri="{BB962C8B-B14F-4D97-AF65-F5344CB8AC3E}">
        <p14:creationId xmlns:p14="http://schemas.microsoft.com/office/powerpoint/2010/main" val="2854126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978C3-EDD1-4D4A-B5DC-267FD227ED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A67B90-30E5-D646-8B3E-37AB04481E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08907B-064B-D442-827E-DF2E73471EDD}"/>
              </a:ext>
            </a:extLst>
          </p:cNvPr>
          <p:cNvSpPr>
            <a:spLocks noGrp="1"/>
          </p:cNvSpPr>
          <p:nvPr>
            <p:ph type="dt" sz="half" idx="10"/>
          </p:nvPr>
        </p:nvSpPr>
        <p:spPr/>
        <p:txBody>
          <a:bodyPr/>
          <a:lstStyle/>
          <a:p>
            <a:fld id="{5AAF32BA-31D4-4BE4-9DCA-BB64AA9A0275}" type="datetimeFigureOut">
              <a:rPr lang="en-US" smtClean="0"/>
              <a:t>4/1/19</a:t>
            </a:fld>
            <a:endParaRPr lang="en-US"/>
          </a:p>
        </p:txBody>
      </p:sp>
      <p:sp>
        <p:nvSpPr>
          <p:cNvPr id="5" name="Footer Placeholder 4">
            <a:extLst>
              <a:ext uri="{FF2B5EF4-FFF2-40B4-BE49-F238E27FC236}">
                <a16:creationId xmlns:a16="http://schemas.microsoft.com/office/drawing/2014/main" id="{546AF9EE-284E-0A47-B41C-1AADDF2B83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2FC0FD-E6EE-3C43-9715-4F8C932BB66D}"/>
              </a:ext>
            </a:extLst>
          </p:cNvPr>
          <p:cNvSpPr>
            <a:spLocks noGrp="1"/>
          </p:cNvSpPr>
          <p:nvPr>
            <p:ph type="sldNum" sz="quarter" idx="12"/>
          </p:nvPr>
        </p:nvSpPr>
        <p:spPr/>
        <p:txBody>
          <a:bodyPr/>
          <a:lstStyle/>
          <a:p>
            <a:fld id="{435EDDEA-08AF-4D0D-BE13-93F953ECD5F1}" type="slidenum">
              <a:rPr lang="en-US" smtClean="0"/>
              <a:t>‹#›</a:t>
            </a:fld>
            <a:endParaRPr lang="en-US"/>
          </a:p>
        </p:txBody>
      </p:sp>
    </p:spTree>
    <p:extLst>
      <p:ext uri="{BB962C8B-B14F-4D97-AF65-F5344CB8AC3E}">
        <p14:creationId xmlns:p14="http://schemas.microsoft.com/office/powerpoint/2010/main" val="172885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38A8C-904C-2D45-AB70-C448541AA6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98233E-6F0C-184F-9F66-34F2D7F0A3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3FDD08-CCFE-D64E-9227-016875AC80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0A466C-B902-1343-88E2-DEB932D4F7B4}"/>
              </a:ext>
            </a:extLst>
          </p:cNvPr>
          <p:cNvSpPr>
            <a:spLocks noGrp="1"/>
          </p:cNvSpPr>
          <p:nvPr>
            <p:ph type="dt" sz="half" idx="10"/>
          </p:nvPr>
        </p:nvSpPr>
        <p:spPr/>
        <p:txBody>
          <a:bodyPr/>
          <a:lstStyle/>
          <a:p>
            <a:fld id="{5AAF32BA-31D4-4BE4-9DCA-BB64AA9A0275}" type="datetimeFigureOut">
              <a:rPr lang="en-US" smtClean="0"/>
              <a:t>4/1/19</a:t>
            </a:fld>
            <a:endParaRPr lang="en-US"/>
          </a:p>
        </p:txBody>
      </p:sp>
      <p:sp>
        <p:nvSpPr>
          <p:cNvPr id="6" name="Footer Placeholder 5">
            <a:extLst>
              <a:ext uri="{FF2B5EF4-FFF2-40B4-BE49-F238E27FC236}">
                <a16:creationId xmlns:a16="http://schemas.microsoft.com/office/drawing/2014/main" id="{F2A191B1-F733-184E-A73D-AF79565FCB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A68A3C-AA19-8A44-B0E1-7625B1F54E90}"/>
              </a:ext>
            </a:extLst>
          </p:cNvPr>
          <p:cNvSpPr>
            <a:spLocks noGrp="1"/>
          </p:cNvSpPr>
          <p:nvPr>
            <p:ph type="sldNum" sz="quarter" idx="12"/>
          </p:nvPr>
        </p:nvSpPr>
        <p:spPr/>
        <p:txBody>
          <a:bodyPr/>
          <a:lstStyle/>
          <a:p>
            <a:fld id="{435EDDEA-08AF-4D0D-BE13-93F953ECD5F1}" type="slidenum">
              <a:rPr lang="en-US" smtClean="0"/>
              <a:t>‹#›</a:t>
            </a:fld>
            <a:endParaRPr lang="en-US"/>
          </a:p>
        </p:txBody>
      </p:sp>
    </p:spTree>
    <p:extLst>
      <p:ext uri="{BB962C8B-B14F-4D97-AF65-F5344CB8AC3E}">
        <p14:creationId xmlns:p14="http://schemas.microsoft.com/office/powerpoint/2010/main" val="90988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1B8B4-5103-5F4C-A840-CF61C102DF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F99CDE-D5BF-FF4A-A351-24C5103C6D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9DB28A-7D7C-194D-A856-C489BDC92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EDFC59-E061-B14D-A233-6D6EB8F4F7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DD74AC-CC6D-3D4F-935E-039520D2DD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219538-B109-0043-8AC4-8D9000991B70}"/>
              </a:ext>
            </a:extLst>
          </p:cNvPr>
          <p:cNvSpPr>
            <a:spLocks noGrp="1"/>
          </p:cNvSpPr>
          <p:nvPr>
            <p:ph type="dt" sz="half" idx="10"/>
          </p:nvPr>
        </p:nvSpPr>
        <p:spPr/>
        <p:txBody>
          <a:bodyPr/>
          <a:lstStyle/>
          <a:p>
            <a:fld id="{5AAF32BA-31D4-4BE4-9DCA-BB64AA9A0275}" type="datetimeFigureOut">
              <a:rPr lang="en-US" smtClean="0"/>
              <a:t>4/1/19</a:t>
            </a:fld>
            <a:endParaRPr lang="en-US"/>
          </a:p>
        </p:txBody>
      </p:sp>
      <p:sp>
        <p:nvSpPr>
          <p:cNvPr id="8" name="Footer Placeholder 7">
            <a:extLst>
              <a:ext uri="{FF2B5EF4-FFF2-40B4-BE49-F238E27FC236}">
                <a16:creationId xmlns:a16="http://schemas.microsoft.com/office/drawing/2014/main" id="{4DDD1794-D4F1-6440-9CC8-21515DFF3E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B0D684-A49B-154D-B5EE-6E8B242A9BD0}"/>
              </a:ext>
            </a:extLst>
          </p:cNvPr>
          <p:cNvSpPr>
            <a:spLocks noGrp="1"/>
          </p:cNvSpPr>
          <p:nvPr>
            <p:ph type="sldNum" sz="quarter" idx="12"/>
          </p:nvPr>
        </p:nvSpPr>
        <p:spPr/>
        <p:txBody>
          <a:bodyPr/>
          <a:lstStyle/>
          <a:p>
            <a:fld id="{435EDDEA-08AF-4D0D-BE13-93F953ECD5F1}" type="slidenum">
              <a:rPr lang="en-US" smtClean="0"/>
              <a:t>‹#›</a:t>
            </a:fld>
            <a:endParaRPr lang="en-US"/>
          </a:p>
        </p:txBody>
      </p:sp>
    </p:spTree>
    <p:extLst>
      <p:ext uri="{BB962C8B-B14F-4D97-AF65-F5344CB8AC3E}">
        <p14:creationId xmlns:p14="http://schemas.microsoft.com/office/powerpoint/2010/main" val="1689186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3835-79FC-4F46-B83F-29934CBFDB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315EA6-385A-5F44-8B38-FF94954FF646}"/>
              </a:ext>
            </a:extLst>
          </p:cNvPr>
          <p:cNvSpPr>
            <a:spLocks noGrp="1"/>
          </p:cNvSpPr>
          <p:nvPr>
            <p:ph type="dt" sz="half" idx="10"/>
          </p:nvPr>
        </p:nvSpPr>
        <p:spPr/>
        <p:txBody>
          <a:bodyPr/>
          <a:lstStyle/>
          <a:p>
            <a:fld id="{5AAF32BA-31D4-4BE4-9DCA-BB64AA9A0275}" type="datetimeFigureOut">
              <a:rPr lang="en-US" smtClean="0"/>
              <a:t>4/1/19</a:t>
            </a:fld>
            <a:endParaRPr lang="en-US"/>
          </a:p>
        </p:txBody>
      </p:sp>
      <p:sp>
        <p:nvSpPr>
          <p:cNvPr id="4" name="Footer Placeholder 3">
            <a:extLst>
              <a:ext uri="{FF2B5EF4-FFF2-40B4-BE49-F238E27FC236}">
                <a16:creationId xmlns:a16="http://schemas.microsoft.com/office/drawing/2014/main" id="{EF27913B-7D9C-004E-9976-BA0A2CCED9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AC6111-16B2-014E-ABC7-0ADD1E5669EC}"/>
              </a:ext>
            </a:extLst>
          </p:cNvPr>
          <p:cNvSpPr>
            <a:spLocks noGrp="1"/>
          </p:cNvSpPr>
          <p:nvPr>
            <p:ph type="sldNum" sz="quarter" idx="12"/>
          </p:nvPr>
        </p:nvSpPr>
        <p:spPr/>
        <p:txBody>
          <a:bodyPr/>
          <a:lstStyle/>
          <a:p>
            <a:fld id="{435EDDEA-08AF-4D0D-BE13-93F953ECD5F1}" type="slidenum">
              <a:rPr lang="en-US" smtClean="0"/>
              <a:t>‹#›</a:t>
            </a:fld>
            <a:endParaRPr lang="en-US"/>
          </a:p>
        </p:txBody>
      </p:sp>
    </p:spTree>
    <p:extLst>
      <p:ext uri="{BB962C8B-B14F-4D97-AF65-F5344CB8AC3E}">
        <p14:creationId xmlns:p14="http://schemas.microsoft.com/office/powerpoint/2010/main" val="1315915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E62030-17E4-DE4C-8CC4-0EBB93CDA974}"/>
              </a:ext>
            </a:extLst>
          </p:cNvPr>
          <p:cNvSpPr>
            <a:spLocks noGrp="1"/>
          </p:cNvSpPr>
          <p:nvPr>
            <p:ph type="dt" sz="half" idx="10"/>
          </p:nvPr>
        </p:nvSpPr>
        <p:spPr/>
        <p:txBody>
          <a:bodyPr/>
          <a:lstStyle/>
          <a:p>
            <a:fld id="{5AAF32BA-31D4-4BE4-9DCA-BB64AA9A0275}" type="datetimeFigureOut">
              <a:rPr lang="en-US" smtClean="0"/>
              <a:t>4/1/19</a:t>
            </a:fld>
            <a:endParaRPr lang="en-US"/>
          </a:p>
        </p:txBody>
      </p:sp>
      <p:sp>
        <p:nvSpPr>
          <p:cNvPr id="3" name="Footer Placeholder 2">
            <a:extLst>
              <a:ext uri="{FF2B5EF4-FFF2-40B4-BE49-F238E27FC236}">
                <a16:creationId xmlns:a16="http://schemas.microsoft.com/office/drawing/2014/main" id="{8CD46043-4D06-A649-8519-BF4CE47C0F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F23133-5DAA-8247-B4A0-D8EDD149A5AC}"/>
              </a:ext>
            </a:extLst>
          </p:cNvPr>
          <p:cNvSpPr>
            <a:spLocks noGrp="1"/>
          </p:cNvSpPr>
          <p:nvPr>
            <p:ph type="sldNum" sz="quarter" idx="12"/>
          </p:nvPr>
        </p:nvSpPr>
        <p:spPr/>
        <p:txBody>
          <a:bodyPr/>
          <a:lstStyle/>
          <a:p>
            <a:fld id="{435EDDEA-08AF-4D0D-BE13-93F953ECD5F1}" type="slidenum">
              <a:rPr lang="en-US" smtClean="0"/>
              <a:t>‹#›</a:t>
            </a:fld>
            <a:endParaRPr lang="en-US"/>
          </a:p>
        </p:txBody>
      </p:sp>
    </p:spTree>
    <p:extLst>
      <p:ext uri="{BB962C8B-B14F-4D97-AF65-F5344CB8AC3E}">
        <p14:creationId xmlns:p14="http://schemas.microsoft.com/office/powerpoint/2010/main" val="994512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A3D35-620B-3848-B878-739EDEECDD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747E28-0D07-6043-A235-3743905AE6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2608FC-0D45-EF4E-81DB-8D90C988DC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309561-A52A-F84F-8649-62DA2A457BF8}"/>
              </a:ext>
            </a:extLst>
          </p:cNvPr>
          <p:cNvSpPr>
            <a:spLocks noGrp="1"/>
          </p:cNvSpPr>
          <p:nvPr>
            <p:ph type="dt" sz="half" idx="10"/>
          </p:nvPr>
        </p:nvSpPr>
        <p:spPr/>
        <p:txBody>
          <a:bodyPr/>
          <a:lstStyle/>
          <a:p>
            <a:fld id="{5AAF32BA-31D4-4BE4-9DCA-BB64AA9A0275}" type="datetimeFigureOut">
              <a:rPr lang="en-US" smtClean="0"/>
              <a:t>4/1/19</a:t>
            </a:fld>
            <a:endParaRPr lang="en-US"/>
          </a:p>
        </p:txBody>
      </p:sp>
      <p:sp>
        <p:nvSpPr>
          <p:cNvPr id="6" name="Footer Placeholder 5">
            <a:extLst>
              <a:ext uri="{FF2B5EF4-FFF2-40B4-BE49-F238E27FC236}">
                <a16:creationId xmlns:a16="http://schemas.microsoft.com/office/drawing/2014/main" id="{112A6B7B-55F7-8D47-AC42-6B426CBE52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8F4706-3687-FA4D-B949-1BF722F4F479}"/>
              </a:ext>
            </a:extLst>
          </p:cNvPr>
          <p:cNvSpPr>
            <a:spLocks noGrp="1"/>
          </p:cNvSpPr>
          <p:nvPr>
            <p:ph type="sldNum" sz="quarter" idx="12"/>
          </p:nvPr>
        </p:nvSpPr>
        <p:spPr/>
        <p:txBody>
          <a:bodyPr/>
          <a:lstStyle/>
          <a:p>
            <a:fld id="{435EDDEA-08AF-4D0D-BE13-93F953ECD5F1}" type="slidenum">
              <a:rPr lang="en-US" smtClean="0"/>
              <a:t>‹#›</a:t>
            </a:fld>
            <a:endParaRPr lang="en-US"/>
          </a:p>
        </p:txBody>
      </p:sp>
    </p:spTree>
    <p:extLst>
      <p:ext uri="{BB962C8B-B14F-4D97-AF65-F5344CB8AC3E}">
        <p14:creationId xmlns:p14="http://schemas.microsoft.com/office/powerpoint/2010/main" val="1811705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4A18F-B797-3046-AA02-9E09536041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B40B33-3BEC-5A40-B0D4-52FFF3482F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1ED947-5A6A-3147-A79E-17779C40C6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E57156-E09A-184E-B716-0DE91253AA1F}"/>
              </a:ext>
            </a:extLst>
          </p:cNvPr>
          <p:cNvSpPr>
            <a:spLocks noGrp="1"/>
          </p:cNvSpPr>
          <p:nvPr>
            <p:ph type="dt" sz="half" idx="10"/>
          </p:nvPr>
        </p:nvSpPr>
        <p:spPr/>
        <p:txBody>
          <a:bodyPr/>
          <a:lstStyle/>
          <a:p>
            <a:fld id="{5AAF32BA-31D4-4BE4-9DCA-BB64AA9A0275}" type="datetimeFigureOut">
              <a:rPr lang="en-US" smtClean="0"/>
              <a:t>4/1/19</a:t>
            </a:fld>
            <a:endParaRPr lang="en-US"/>
          </a:p>
        </p:txBody>
      </p:sp>
      <p:sp>
        <p:nvSpPr>
          <p:cNvPr id="6" name="Footer Placeholder 5">
            <a:extLst>
              <a:ext uri="{FF2B5EF4-FFF2-40B4-BE49-F238E27FC236}">
                <a16:creationId xmlns:a16="http://schemas.microsoft.com/office/drawing/2014/main" id="{754959F4-896B-3C46-910C-883E5FC2F5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A99A3B-2C48-7B43-86DD-DA6CCA3E1FF3}"/>
              </a:ext>
            </a:extLst>
          </p:cNvPr>
          <p:cNvSpPr>
            <a:spLocks noGrp="1"/>
          </p:cNvSpPr>
          <p:nvPr>
            <p:ph type="sldNum" sz="quarter" idx="12"/>
          </p:nvPr>
        </p:nvSpPr>
        <p:spPr/>
        <p:txBody>
          <a:bodyPr/>
          <a:lstStyle/>
          <a:p>
            <a:fld id="{435EDDEA-08AF-4D0D-BE13-93F953ECD5F1}" type="slidenum">
              <a:rPr lang="en-US" smtClean="0"/>
              <a:t>‹#›</a:t>
            </a:fld>
            <a:endParaRPr lang="en-US"/>
          </a:p>
        </p:txBody>
      </p:sp>
    </p:spTree>
    <p:extLst>
      <p:ext uri="{BB962C8B-B14F-4D97-AF65-F5344CB8AC3E}">
        <p14:creationId xmlns:p14="http://schemas.microsoft.com/office/powerpoint/2010/main" val="891264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4C6B4C-6A54-4041-B1E0-C2B6671858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38CE45-6F0E-7D4A-94F7-4714E9410F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2231F8-FF04-4940-9463-695AC27DF1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AF32BA-31D4-4BE4-9DCA-BB64AA9A0275}" type="datetimeFigureOut">
              <a:rPr lang="en-US" smtClean="0"/>
              <a:t>4/1/19</a:t>
            </a:fld>
            <a:endParaRPr lang="en-US"/>
          </a:p>
        </p:txBody>
      </p:sp>
      <p:sp>
        <p:nvSpPr>
          <p:cNvPr id="5" name="Footer Placeholder 4">
            <a:extLst>
              <a:ext uri="{FF2B5EF4-FFF2-40B4-BE49-F238E27FC236}">
                <a16:creationId xmlns:a16="http://schemas.microsoft.com/office/drawing/2014/main" id="{D2442283-273D-B14E-AB40-AD0D940E37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D8472C-2F0D-E448-AB8B-B095E38D25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5EDDEA-08AF-4D0D-BE13-93F953ECD5F1}" type="slidenum">
              <a:rPr lang="en-US" smtClean="0"/>
              <a:t>‹#›</a:t>
            </a:fld>
            <a:endParaRPr lang="en-US"/>
          </a:p>
        </p:txBody>
      </p:sp>
    </p:spTree>
    <p:extLst>
      <p:ext uri="{BB962C8B-B14F-4D97-AF65-F5344CB8AC3E}">
        <p14:creationId xmlns:p14="http://schemas.microsoft.com/office/powerpoint/2010/main" val="46524527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7.xml"/><Relationship Id="rId4" Type="http://schemas.openxmlformats.org/officeDocument/2006/relationships/image" Target="../media/image29.emf"/></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image" Target="../media/image10.tiff"/><Relationship Id="rId7" Type="http://schemas.openxmlformats.org/officeDocument/2006/relationships/image" Target="../media/image14.tiff"/><Relationship Id="rId2" Type="http://schemas.openxmlformats.org/officeDocument/2006/relationships/image" Target="../media/image9.tiff"/><Relationship Id="rId1" Type="http://schemas.openxmlformats.org/officeDocument/2006/relationships/slideLayout" Target="../slideLayouts/slideLayout7.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28C3A8-854B-414E-B1B0-009BCD2EDA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2315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DDA0D5-E528-2D4F-A936-7354793321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623"/>
            <a:ext cx="5546859" cy="6909246"/>
          </a:xfrm>
          <a:prstGeom prst="rect">
            <a:avLst/>
          </a:prstGeom>
        </p:spPr>
      </p:pic>
      <p:sp>
        <p:nvSpPr>
          <p:cNvPr id="2" name="TextBox 1">
            <a:extLst>
              <a:ext uri="{FF2B5EF4-FFF2-40B4-BE49-F238E27FC236}">
                <a16:creationId xmlns:a16="http://schemas.microsoft.com/office/drawing/2014/main" id="{DEED8918-46AA-F84F-9185-B300770A0A02}"/>
              </a:ext>
            </a:extLst>
          </p:cNvPr>
          <p:cNvSpPr txBox="1"/>
          <p:nvPr/>
        </p:nvSpPr>
        <p:spPr>
          <a:xfrm>
            <a:off x="7847578" y="1359398"/>
            <a:ext cx="1385316" cy="3785652"/>
          </a:xfrm>
          <a:prstGeom prst="rect">
            <a:avLst/>
          </a:prstGeom>
          <a:noFill/>
        </p:spPr>
        <p:txBody>
          <a:bodyPr wrap="none" rtlCol="0">
            <a:spAutoFit/>
          </a:bodyPr>
          <a:lstStyle/>
          <a:p>
            <a:r>
              <a:rPr lang="en-US" sz="2400" dirty="0"/>
              <a:t>Food?</a:t>
            </a:r>
          </a:p>
          <a:p>
            <a:r>
              <a:rPr lang="en-US" sz="2400" dirty="0"/>
              <a:t>Gluten?</a:t>
            </a:r>
          </a:p>
          <a:p>
            <a:r>
              <a:rPr lang="en-US" sz="2400" dirty="0"/>
              <a:t>Milk?</a:t>
            </a:r>
          </a:p>
          <a:p>
            <a:r>
              <a:rPr lang="en-US" sz="2400" dirty="0"/>
              <a:t>Casein?</a:t>
            </a:r>
          </a:p>
          <a:p>
            <a:r>
              <a:rPr lang="en-US" sz="2400" dirty="0"/>
              <a:t>Texture?</a:t>
            </a:r>
          </a:p>
          <a:p>
            <a:r>
              <a:rPr lang="en-US" sz="2400" dirty="0"/>
              <a:t>Sugar?</a:t>
            </a:r>
          </a:p>
          <a:p>
            <a:endParaRPr lang="en-US" sz="2400" dirty="0"/>
          </a:p>
          <a:p>
            <a:endParaRPr lang="en-US" sz="2400" dirty="0"/>
          </a:p>
          <a:p>
            <a:endParaRPr lang="en-US" sz="2400" dirty="0"/>
          </a:p>
          <a:p>
            <a:r>
              <a:rPr lang="en-US" sz="2400" dirty="0"/>
              <a:t>Sunburn?</a:t>
            </a:r>
          </a:p>
        </p:txBody>
      </p:sp>
    </p:spTree>
    <p:extLst>
      <p:ext uri="{BB962C8B-B14F-4D97-AF65-F5344CB8AC3E}">
        <p14:creationId xmlns:p14="http://schemas.microsoft.com/office/powerpoint/2010/main" val="406477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dissolve">
                                      <p:cBhvr>
                                        <p:cTn id="13" dur="500"/>
                                        <p:tgtEl>
                                          <p:spTgt spid="2">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dissolve">
                                      <p:cBhvr>
                                        <p:cTn id="16" dur="500"/>
                                        <p:tgtEl>
                                          <p:spTgt spid="2">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dissolve">
                                      <p:cBhvr>
                                        <p:cTn id="19" dur="500"/>
                                        <p:tgtEl>
                                          <p:spTgt spid="2">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dissolve">
                                      <p:cBhvr>
                                        <p:cTn id="22" dur="500"/>
                                        <p:tgtEl>
                                          <p:spTgt spid="2">
                                            <p:txEl>
                                              <p:pRg st="5" end="5"/>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animEffect transition="in" filter="dissolve">
                                      <p:cBhvr>
                                        <p:cTn id="25"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C706F0-5DF6-2E49-86CC-4E68DB9C6D88}"/>
              </a:ext>
            </a:extLst>
          </p:cNvPr>
          <p:cNvPicPr>
            <a:picLocks noChangeAspect="1"/>
          </p:cNvPicPr>
          <p:nvPr/>
        </p:nvPicPr>
        <p:blipFill>
          <a:blip r:embed="rId2"/>
          <a:stretch>
            <a:fillRect/>
          </a:stretch>
        </p:blipFill>
        <p:spPr>
          <a:xfrm>
            <a:off x="0" y="223097"/>
            <a:ext cx="12192000" cy="6411805"/>
          </a:xfrm>
          <a:prstGeom prst="rect">
            <a:avLst/>
          </a:prstGeom>
        </p:spPr>
      </p:pic>
    </p:spTree>
    <p:extLst>
      <p:ext uri="{BB962C8B-B14F-4D97-AF65-F5344CB8AC3E}">
        <p14:creationId xmlns:p14="http://schemas.microsoft.com/office/powerpoint/2010/main" val="1769762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C64A3A-81A0-5041-86D5-6EDD41070B7F}"/>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2028E7A-C248-4C4E-86B3-C148FD70A0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9333" y="-15239"/>
            <a:ext cx="9398000" cy="6916928"/>
          </a:xfrm>
          <a:prstGeom prst="rect">
            <a:avLst/>
          </a:prstGeom>
        </p:spPr>
      </p:pic>
    </p:spTree>
    <p:extLst>
      <p:ext uri="{BB962C8B-B14F-4D97-AF65-F5344CB8AC3E}">
        <p14:creationId xmlns:p14="http://schemas.microsoft.com/office/powerpoint/2010/main" val="2139175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D38C05-1267-6F42-B8C4-F7655C74D8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8934"/>
            <a:ext cx="12289663" cy="5338174"/>
          </a:xfrm>
          <a:prstGeom prst="rect">
            <a:avLst/>
          </a:prstGeom>
        </p:spPr>
      </p:pic>
    </p:spTree>
    <p:extLst>
      <p:ext uri="{BB962C8B-B14F-4D97-AF65-F5344CB8AC3E}">
        <p14:creationId xmlns:p14="http://schemas.microsoft.com/office/powerpoint/2010/main" val="3811111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FFEEB3-1CF7-5440-86B8-0E0C9C24C4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4231" y="-25828"/>
            <a:ext cx="6849236" cy="6883828"/>
          </a:xfrm>
          <a:prstGeom prst="rect">
            <a:avLst/>
          </a:prstGeom>
        </p:spPr>
      </p:pic>
    </p:spTree>
    <p:extLst>
      <p:ext uri="{BB962C8B-B14F-4D97-AF65-F5344CB8AC3E}">
        <p14:creationId xmlns:p14="http://schemas.microsoft.com/office/powerpoint/2010/main" val="1290395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DB2390B-1582-4C78-8221-FFD45A39C753}"/>
              </a:ext>
            </a:extLst>
          </p:cNvPr>
          <p:cNvPicPr>
            <a:picLocks noChangeAspect="1"/>
          </p:cNvPicPr>
          <p:nvPr/>
        </p:nvPicPr>
        <p:blipFill>
          <a:blip r:embed="rId2"/>
          <a:stretch>
            <a:fillRect/>
          </a:stretch>
        </p:blipFill>
        <p:spPr>
          <a:xfrm>
            <a:off x="762000" y="2250377"/>
            <a:ext cx="10668000" cy="4076700"/>
          </a:xfrm>
          <a:prstGeom prst="rect">
            <a:avLst/>
          </a:prstGeom>
        </p:spPr>
      </p:pic>
      <p:sp>
        <p:nvSpPr>
          <p:cNvPr id="6" name="Title 5">
            <a:extLst>
              <a:ext uri="{FF2B5EF4-FFF2-40B4-BE49-F238E27FC236}">
                <a16:creationId xmlns:a16="http://schemas.microsoft.com/office/drawing/2014/main" id="{9A01E467-9EBC-4C86-979F-69B28D0EFB2E}"/>
              </a:ext>
            </a:extLst>
          </p:cNvPr>
          <p:cNvSpPr>
            <a:spLocks noGrp="1"/>
          </p:cNvSpPr>
          <p:nvPr>
            <p:ph type="title"/>
          </p:nvPr>
        </p:nvSpPr>
        <p:spPr/>
        <p:txBody>
          <a:bodyPr>
            <a:normAutofit/>
          </a:bodyPr>
          <a:lstStyle/>
          <a:p>
            <a:r>
              <a:rPr lang="en-US" b="1" dirty="0">
                <a:solidFill>
                  <a:srgbClr val="3F2A56"/>
                </a:solidFill>
                <a:cs typeface="Verdana" panose="020B0604030504040204" pitchFamily="34" charset="0"/>
              </a:rPr>
              <a:t>Clinical Study</a:t>
            </a:r>
            <a:endParaRPr lang="en-US" dirty="0">
              <a:solidFill>
                <a:srgbClr val="3F2A56"/>
              </a:solidFill>
            </a:endParaRPr>
          </a:p>
        </p:txBody>
      </p:sp>
      <p:sp>
        <p:nvSpPr>
          <p:cNvPr id="13" name="Text Placeholder 2">
            <a:extLst>
              <a:ext uri="{FF2B5EF4-FFF2-40B4-BE49-F238E27FC236}">
                <a16:creationId xmlns:a16="http://schemas.microsoft.com/office/drawing/2014/main" id="{797DCFA8-D508-45A1-9C6B-95BB2DD53E4E}"/>
              </a:ext>
            </a:extLst>
          </p:cNvPr>
          <p:cNvSpPr txBox="1">
            <a:spLocks/>
          </p:cNvSpPr>
          <p:nvPr/>
        </p:nvSpPr>
        <p:spPr>
          <a:xfrm>
            <a:off x="762000" y="1741770"/>
            <a:ext cx="10848975" cy="1325563"/>
          </a:xfrm>
          <a:prstGeom prst="rect">
            <a:avLst/>
          </a:prstGeom>
        </p:spPr>
        <p:txBody>
          <a:bodyPr vert="horz" lIns="91440" tIns="45720" rIns="91440" bIns="45720" rtlCol="0" anchor="t">
            <a:normAutofit/>
          </a:bodyPr>
          <a:lstStyle>
            <a:defPPr>
              <a:defRPr lang="en-US"/>
            </a:defPPr>
            <a:lvl1pPr marL="0" algn="ctr" defTabSz="914400" rtl="0" eaLnBrk="1" latinLnBrk="0" hangingPunct="1">
              <a:defRPr sz="1200" kern="1200">
                <a:solidFill>
                  <a:schemeClr val="tx1">
                    <a:tint val="75000"/>
                  </a:schemeClr>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b="1" dirty="0">
                <a:solidFill>
                  <a:srgbClr val="68478D"/>
                </a:solidFill>
                <a:ea typeface="Verdana" panose="020B0604030504040204" pitchFamily="34" charset="0"/>
                <a:cs typeface="Verdana" panose="020B0604030504040204" pitchFamily="34" charset="0"/>
              </a:rPr>
              <a:t>The Amare FundaMentals Pack</a:t>
            </a:r>
            <a:r>
              <a:rPr lang="en-US" sz="2000" b="1" baseline="30000" dirty="0">
                <a:solidFill>
                  <a:srgbClr val="68478D"/>
                </a:solidFill>
                <a:ea typeface="Verdana" panose="020B0604030504040204" pitchFamily="34" charset="0"/>
                <a:cs typeface="Verdana" panose="020B0604030504040204" pitchFamily="34" charset="0"/>
              </a:rPr>
              <a:t>®</a:t>
            </a:r>
            <a:r>
              <a:rPr lang="en-US" sz="2000" b="1" dirty="0">
                <a:solidFill>
                  <a:srgbClr val="68478D"/>
                </a:solidFill>
                <a:ea typeface="Verdana" panose="020B0604030504040204" pitchFamily="34" charset="0"/>
                <a:cs typeface="Verdana" panose="020B0604030504040204" pitchFamily="34" charset="0"/>
              </a:rPr>
              <a:t> has been clinically proven to:</a:t>
            </a:r>
          </a:p>
        </p:txBody>
      </p:sp>
    </p:spTree>
    <p:extLst>
      <p:ext uri="{BB962C8B-B14F-4D97-AF65-F5344CB8AC3E}">
        <p14:creationId xmlns:p14="http://schemas.microsoft.com/office/powerpoint/2010/main" val="426109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7D7B7C2-2AAB-4297-9E6C-2239B9BC66AA}"/>
              </a:ext>
            </a:extLst>
          </p:cNvPr>
          <p:cNvSpPr txBox="1">
            <a:spLocks/>
          </p:cNvSpPr>
          <p:nvPr/>
        </p:nvSpPr>
        <p:spPr>
          <a:xfrm>
            <a:off x="838200" y="365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Verdana" panose="020B0604030504040204" pitchFamily="34" charset="0"/>
                <a:ea typeface="+mj-ea"/>
                <a:cs typeface="+mj-cs"/>
              </a:defRPr>
            </a:lvl1pPr>
          </a:lstStyle>
          <a:p>
            <a:r>
              <a:rPr lang="en-US" dirty="0">
                <a:solidFill>
                  <a:srgbClr val="82287E"/>
                </a:solidFill>
                <a:ea typeface="Verdana" panose="020B0604030504040204" pitchFamily="34" charset="0"/>
                <a:cs typeface="Verdana" panose="020B0604030504040204" pitchFamily="34" charset="0"/>
              </a:rPr>
              <a:t>MENTABIOTICS  SUGAR FREE</a:t>
            </a:r>
            <a:br>
              <a:rPr lang="en-US" b="1" dirty="0">
                <a:solidFill>
                  <a:srgbClr val="402B56"/>
                </a:solidFill>
                <a:ea typeface="Verdana" panose="020B0604030504040204" pitchFamily="34" charset="0"/>
                <a:cs typeface="Verdana" panose="020B0604030504040204" pitchFamily="34" charset="0"/>
              </a:rPr>
            </a:br>
            <a:r>
              <a:rPr lang="en-US" sz="3600" b="1" dirty="0">
                <a:solidFill>
                  <a:srgbClr val="003C71"/>
                </a:solidFill>
                <a:ea typeface="Verdana" panose="020B0604030504040204" pitchFamily="34" charset="0"/>
                <a:cs typeface="Verdana" panose="020B0604030504040204" pitchFamily="34" charset="0"/>
              </a:rPr>
              <a:t>MW3</a:t>
            </a:r>
            <a:r>
              <a:rPr lang="en-US" sz="3600" b="1" baseline="30000" dirty="0">
                <a:solidFill>
                  <a:srgbClr val="003C71"/>
                </a:solidFill>
                <a:ea typeface="Verdana" panose="020B0604030504040204" pitchFamily="34" charset="0"/>
                <a:cs typeface="Verdana" panose="020B0604030504040204" pitchFamily="34" charset="0"/>
              </a:rPr>
              <a:t>TM</a:t>
            </a:r>
            <a:r>
              <a:rPr lang="en-US" sz="3600" b="1" dirty="0">
                <a:solidFill>
                  <a:srgbClr val="003C71"/>
                </a:solidFill>
                <a:ea typeface="Verdana" panose="020B0604030504040204" pitchFamily="34" charset="0"/>
                <a:cs typeface="Verdana" panose="020B0604030504040204" pitchFamily="34" charset="0"/>
              </a:rPr>
              <a:t> Probiotic Proprietary Blend</a:t>
            </a:r>
            <a:endParaRPr lang="en-US" sz="3200" dirty="0">
              <a:solidFill>
                <a:srgbClr val="82287E"/>
              </a:solidFill>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9D1A9752-7947-49ED-A884-F24CCB71629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9" name="Text Placeholder 18">
            <a:extLst>
              <a:ext uri="{FF2B5EF4-FFF2-40B4-BE49-F238E27FC236}">
                <a16:creationId xmlns:a16="http://schemas.microsoft.com/office/drawing/2014/main" id="{F87E36BD-1445-4EC4-AA83-FE43FDF85F96}"/>
              </a:ext>
            </a:extLst>
          </p:cNvPr>
          <p:cNvSpPr>
            <a:spLocks noGrp="1"/>
          </p:cNvSpPr>
          <p:nvPr>
            <p:ph type="body" sz="quarter" idx="11"/>
          </p:nvPr>
        </p:nvSpPr>
        <p:spPr>
          <a:xfrm>
            <a:off x="2280744" y="1767070"/>
            <a:ext cx="9073055" cy="4140903"/>
          </a:xfrm>
        </p:spPr>
        <p:txBody>
          <a:bodyPr>
            <a:normAutofit/>
          </a:bodyPr>
          <a:lstStyle/>
          <a:p>
            <a:pPr marL="0" indent="0">
              <a:buNone/>
            </a:pPr>
            <a:r>
              <a:rPr lang="en-US" sz="2000" dirty="0"/>
              <a:t>Our blend contains unique and specific probiotic strains targeted to enhance overall mental wellness.* </a:t>
            </a:r>
            <a:endParaRPr lang="en-US" sz="2000" u="sng" dirty="0"/>
          </a:p>
          <a:p>
            <a:pPr marL="0" indent="0">
              <a:buNone/>
            </a:pPr>
            <a:r>
              <a:rPr lang="en-US" sz="2000" u="sng" dirty="0"/>
              <a:t>MW3 Probiotic Strains: </a:t>
            </a:r>
            <a:endParaRPr lang="en-US" sz="2000" dirty="0"/>
          </a:p>
          <a:p>
            <a:r>
              <a:rPr lang="en-US" sz="2000" b="1" i="1" dirty="0">
                <a:solidFill>
                  <a:srgbClr val="003C71"/>
                </a:solidFill>
              </a:rPr>
              <a:t>Lactobacillus rhamnosus R0011 </a:t>
            </a:r>
            <a:r>
              <a:rPr lang="en-US" sz="2000" i="1" dirty="0"/>
              <a:t>—</a:t>
            </a:r>
            <a:r>
              <a:rPr lang="en-US" sz="2000" dirty="0"/>
              <a:t> Reduces stress by lowering cortisol exposure and improves GABA neurotransmission* </a:t>
            </a:r>
          </a:p>
          <a:p>
            <a:pPr marL="0" indent="0">
              <a:buNone/>
            </a:pPr>
            <a:endParaRPr lang="en-US" sz="2000" dirty="0"/>
          </a:p>
          <a:p>
            <a:r>
              <a:rPr lang="en-US" sz="2000" b="1" i="1" dirty="0">
                <a:solidFill>
                  <a:srgbClr val="003C71"/>
                </a:solidFill>
              </a:rPr>
              <a:t>Bifidobacterium longum R0175</a:t>
            </a:r>
            <a:r>
              <a:rPr lang="en-US" sz="2000" b="1" i="1" dirty="0"/>
              <a:t> </a:t>
            </a:r>
            <a:r>
              <a:rPr lang="en-US" sz="2000" i="1" dirty="0"/>
              <a:t>—</a:t>
            </a:r>
            <a:r>
              <a:rPr lang="en-US" sz="2000" dirty="0"/>
              <a:t> Enhances calmness by decreasing anxiety indices and improves cognitive function* </a:t>
            </a:r>
          </a:p>
          <a:p>
            <a:pPr marL="0" indent="0">
              <a:buNone/>
            </a:pPr>
            <a:endParaRPr lang="en-US" sz="2000" dirty="0"/>
          </a:p>
          <a:p>
            <a:r>
              <a:rPr lang="en-US" sz="2000" b="1" i="1" dirty="0">
                <a:solidFill>
                  <a:srgbClr val="003C71"/>
                </a:solidFill>
              </a:rPr>
              <a:t>Lactobacillus helveticus R0052</a:t>
            </a:r>
            <a:r>
              <a:rPr lang="en-US" sz="2000" b="1" i="1" dirty="0"/>
              <a:t> </a:t>
            </a:r>
            <a:r>
              <a:rPr lang="en-US" sz="2000" i="1" dirty="0"/>
              <a:t>—</a:t>
            </a:r>
            <a:r>
              <a:rPr lang="en-US" sz="2000" dirty="0"/>
              <a:t> Improves mood by decreasing neuro-inflammation and increasing serotonin* </a:t>
            </a:r>
          </a:p>
        </p:txBody>
      </p:sp>
      <p:pic>
        <p:nvPicPr>
          <p:cNvPr id="23" name="Picture 22">
            <a:extLst>
              <a:ext uri="{FF2B5EF4-FFF2-40B4-BE49-F238E27FC236}">
                <a16:creationId xmlns:a16="http://schemas.microsoft.com/office/drawing/2014/main" id="{3D022100-D930-4590-9C58-E0617E8E55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744" y="1767070"/>
            <a:ext cx="1905000" cy="1905000"/>
          </a:xfrm>
          <a:prstGeom prst="rect">
            <a:avLst/>
          </a:prstGeom>
        </p:spPr>
      </p:pic>
      <p:sp>
        <p:nvSpPr>
          <p:cNvPr id="11" name="TextBox 10">
            <a:extLst>
              <a:ext uri="{FF2B5EF4-FFF2-40B4-BE49-F238E27FC236}">
                <a16:creationId xmlns:a16="http://schemas.microsoft.com/office/drawing/2014/main" id="{BF8F37CD-AF6A-4282-B2D7-8F38FE5242C9}"/>
              </a:ext>
            </a:extLst>
          </p:cNvPr>
          <p:cNvSpPr txBox="1"/>
          <p:nvPr/>
        </p:nvSpPr>
        <p:spPr>
          <a:xfrm>
            <a:off x="5182325" y="461168"/>
            <a:ext cx="364202"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3398176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BB87260-095A-4E15-8320-5D24D4A11E47}"/>
              </a:ext>
            </a:extLst>
          </p:cNvPr>
          <p:cNvSpPr txBox="1">
            <a:spLocks/>
          </p:cNvSpPr>
          <p:nvPr/>
        </p:nvSpPr>
        <p:spPr>
          <a:xfrm>
            <a:off x="838200" y="365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Verdana" panose="020B0604030504040204" pitchFamily="34" charset="0"/>
                <a:ea typeface="+mj-ea"/>
                <a:cs typeface="+mj-cs"/>
              </a:defRPr>
            </a:lvl1pPr>
          </a:lstStyle>
          <a:p>
            <a:r>
              <a:rPr lang="en-US" dirty="0">
                <a:solidFill>
                  <a:srgbClr val="82287E"/>
                </a:solidFill>
                <a:ea typeface="Verdana" panose="020B0604030504040204" pitchFamily="34" charset="0"/>
                <a:cs typeface="Verdana" panose="020B0604030504040204" pitchFamily="34" charset="0"/>
              </a:rPr>
              <a:t>MENTABIOTICS  SUGAR FREE</a:t>
            </a:r>
            <a:br>
              <a:rPr lang="en-US" b="1" dirty="0">
                <a:solidFill>
                  <a:srgbClr val="402B56"/>
                </a:solidFill>
                <a:ea typeface="Verdana" panose="020B0604030504040204" pitchFamily="34" charset="0"/>
                <a:cs typeface="Verdana" panose="020B0604030504040204" pitchFamily="34" charset="0"/>
              </a:rPr>
            </a:br>
            <a:r>
              <a:rPr lang="en-US" sz="3600" b="1" dirty="0">
                <a:solidFill>
                  <a:srgbClr val="3F2A56"/>
                </a:solidFill>
                <a:ea typeface="Verdana" panose="020B0604030504040204" pitchFamily="34" charset="0"/>
                <a:cs typeface="Verdana" panose="020B0604030504040204" pitchFamily="34" charset="0"/>
              </a:rPr>
              <a:t>MW3</a:t>
            </a:r>
            <a:r>
              <a:rPr lang="en-US" sz="3600" b="1" baseline="30000" dirty="0">
                <a:solidFill>
                  <a:srgbClr val="3F2A56"/>
                </a:solidFill>
                <a:ea typeface="Verdana" panose="020B0604030504040204" pitchFamily="34" charset="0"/>
                <a:cs typeface="Verdana" panose="020B0604030504040204" pitchFamily="34" charset="0"/>
              </a:rPr>
              <a:t>TM</a:t>
            </a:r>
            <a:r>
              <a:rPr lang="en-US" sz="3600" b="1" dirty="0">
                <a:solidFill>
                  <a:srgbClr val="3F2A56"/>
                </a:solidFill>
                <a:ea typeface="Verdana" panose="020B0604030504040204" pitchFamily="34" charset="0"/>
                <a:cs typeface="Verdana" panose="020B0604030504040204" pitchFamily="34" charset="0"/>
              </a:rPr>
              <a:t> Prebiotic Proprietary Blend</a:t>
            </a:r>
            <a:endParaRPr lang="en-US" sz="3200" dirty="0">
              <a:solidFill>
                <a:srgbClr val="82287E"/>
              </a:solidFill>
              <a:ea typeface="Verdana" panose="020B0604030504040204" pitchFamily="34" charset="0"/>
              <a:cs typeface="Verdana" panose="020B0604030504040204" pitchFamily="34" charset="0"/>
            </a:endParaRPr>
          </a:p>
        </p:txBody>
      </p:sp>
      <p:pic>
        <p:nvPicPr>
          <p:cNvPr id="4" name="Picture 3" descr="A close up of a logo&#10;&#10;Description generated with very high confidence">
            <a:extLst>
              <a:ext uri="{FF2B5EF4-FFF2-40B4-BE49-F238E27FC236}">
                <a16:creationId xmlns:a16="http://schemas.microsoft.com/office/drawing/2014/main" id="{A5172C5C-FBBC-4872-8DEC-006FC7BC7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744" y="1769542"/>
            <a:ext cx="1905000" cy="1905000"/>
          </a:xfrm>
          <a:prstGeom prst="rect">
            <a:avLst/>
          </a:prstGeom>
        </p:spPr>
      </p:pic>
      <p:sp>
        <p:nvSpPr>
          <p:cNvPr id="7" name="TextBox 6">
            <a:extLst>
              <a:ext uri="{FF2B5EF4-FFF2-40B4-BE49-F238E27FC236}">
                <a16:creationId xmlns:a16="http://schemas.microsoft.com/office/drawing/2014/main" id="{9D1A9752-7947-49ED-A884-F24CCB71629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9" name="Text Placeholder 18">
            <a:extLst>
              <a:ext uri="{FF2B5EF4-FFF2-40B4-BE49-F238E27FC236}">
                <a16:creationId xmlns:a16="http://schemas.microsoft.com/office/drawing/2014/main" id="{F87E36BD-1445-4EC4-AA83-FE43FDF85F96}"/>
              </a:ext>
            </a:extLst>
          </p:cNvPr>
          <p:cNvSpPr>
            <a:spLocks noGrp="1"/>
          </p:cNvSpPr>
          <p:nvPr>
            <p:ph type="body" sz="quarter" idx="11"/>
          </p:nvPr>
        </p:nvSpPr>
        <p:spPr>
          <a:xfrm>
            <a:off x="2280744" y="1769542"/>
            <a:ext cx="9073055" cy="4627290"/>
          </a:xfrm>
        </p:spPr>
        <p:txBody>
          <a:bodyPr>
            <a:noAutofit/>
          </a:bodyPr>
          <a:lstStyle/>
          <a:p>
            <a:pPr marL="0" indent="0">
              <a:buNone/>
            </a:pPr>
            <a:r>
              <a:rPr lang="en-US" sz="2000" dirty="0"/>
              <a:t>Our MW3 Prebiotic Proprietary Blend provides optimal gut support by feeding the specific mental wellness probiotic strains found in our MW3 Probiotic Proprietary Blend.* </a:t>
            </a:r>
          </a:p>
          <a:p>
            <a:pPr marL="0" indent="0">
              <a:buNone/>
            </a:pPr>
            <a:r>
              <a:rPr lang="en-US" sz="2000" u="sng" dirty="0"/>
              <a:t>MW3 Prebiotic Fibers: </a:t>
            </a:r>
            <a:endParaRPr lang="en-US" dirty="0"/>
          </a:p>
          <a:p>
            <a:r>
              <a:rPr lang="en-US" sz="1800" b="1" dirty="0">
                <a:solidFill>
                  <a:srgbClr val="822D7E"/>
                </a:solidFill>
              </a:rPr>
              <a:t>IsoFiber™ </a:t>
            </a:r>
            <a:r>
              <a:rPr lang="en-US" sz="1800" dirty="0"/>
              <a:t>(Iso-Malto-Oligosaccharides) — Contains a combination of naturally occurring prebiotic plant fibers that are clinically shown to improve the growth of specific probiotic strains featured in Kids FundaMentals™ and now MentaBiotics</a:t>
            </a:r>
            <a:r>
              <a:rPr lang="en-US" sz="1800" baseline="30000" dirty="0"/>
              <a:t>®</a:t>
            </a:r>
            <a:r>
              <a:rPr lang="en-US" sz="1800" dirty="0"/>
              <a:t> Sugar Free! </a:t>
            </a:r>
          </a:p>
          <a:p>
            <a:r>
              <a:rPr lang="en-US" sz="1800" b="1" dirty="0">
                <a:solidFill>
                  <a:srgbClr val="822D7E"/>
                </a:solidFill>
              </a:rPr>
              <a:t>Bimuno</a:t>
            </a:r>
            <a:r>
              <a:rPr lang="en-US" sz="1800" b="1" baseline="30000" dirty="0">
                <a:solidFill>
                  <a:srgbClr val="822D7E"/>
                </a:solidFill>
              </a:rPr>
              <a:t>®</a:t>
            </a:r>
            <a:r>
              <a:rPr lang="en-US" sz="1800" b="1" dirty="0">
                <a:solidFill>
                  <a:srgbClr val="822D7E"/>
                </a:solidFill>
              </a:rPr>
              <a:t> </a:t>
            </a:r>
            <a:r>
              <a:rPr lang="en-US" sz="1800" dirty="0"/>
              <a:t>(Galacto-Oligo-Saccharides) — Resets and increases friendly gut bacteria, maintains immune health, controls inflammation in the body and supports microbiome balance. Is highly effective and a natural way of increasing preferred bacteria in the gut. Plays an important role in feeding Bifidobacteria probiotic strains.* </a:t>
            </a:r>
            <a:endParaRPr lang="en-US" dirty="0"/>
          </a:p>
          <a:p>
            <a:r>
              <a:rPr lang="en-US" sz="1800" b="1" dirty="0">
                <a:solidFill>
                  <a:srgbClr val="822D7E"/>
                </a:solidFill>
              </a:rPr>
              <a:t>SunFiber</a:t>
            </a:r>
            <a:r>
              <a:rPr lang="en-US" sz="1800" b="1" baseline="30000" dirty="0">
                <a:solidFill>
                  <a:srgbClr val="822D7E"/>
                </a:solidFill>
              </a:rPr>
              <a:t>®</a:t>
            </a:r>
            <a:r>
              <a:rPr lang="en-US" sz="1800" b="1" dirty="0">
                <a:solidFill>
                  <a:srgbClr val="822D7E"/>
                </a:solidFill>
              </a:rPr>
              <a:t> </a:t>
            </a:r>
            <a:r>
              <a:rPr lang="en-US" sz="1800" dirty="0"/>
              <a:t>(Galactomannan Fiber) — Helps improve the growth and vitality of beneficial bacteria, including Bifidobacteria and Lactobacillus.* </a:t>
            </a:r>
          </a:p>
        </p:txBody>
      </p:sp>
      <p:sp>
        <p:nvSpPr>
          <p:cNvPr id="10" name="TextBox 9">
            <a:extLst>
              <a:ext uri="{FF2B5EF4-FFF2-40B4-BE49-F238E27FC236}">
                <a16:creationId xmlns:a16="http://schemas.microsoft.com/office/drawing/2014/main" id="{FAC6CE34-2A0C-47BF-8AE4-5FB3C485FB54}"/>
              </a:ext>
            </a:extLst>
          </p:cNvPr>
          <p:cNvSpPr txBox="1"/>
          <p:nvPr/>
        </p:nvSpPr>
        <p:spPr>
          <a:xfrm>
            <a:off x="5182325" y="461168"/>
            <a:ext cx="364202"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60494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D1A9752-7947-49ED-A884-F24CCB71629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4" name="Picture 3" descr="A screenshot of a cell phone&#10;&#10;Description generated with high confidence">
            <a:extLst>
              <a:ext uri="{FF2B5EF4-FFF2-40B4-BE49-F238E27FC236}">
                <a16:creationId xmlns:a16="http://schemas.microsoft.com/office/drawing/2014/main" id="{E5B9B2E3-861A-4EF6-8593-2A945F2EB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762" y="1843485"/>
            <a:ext cx="10658475" cy="4400550"/>
          </a:xfrm>
          <a:prstGeom prst="rect">
            <a:avLst/>
          </a:prstGeom>
        </p:spPr>
      </p:pic>
      <p:sp>
        <p:nvSpPr>
          <p:cNvPr id="10" name="Title 1">
            <a:extLst>
              <a:ext uri="{FF2B5EF4-FFF2-40B4-BE49-F238E27FC236}">
                <a16:creationId xmlns:a16="http://schemas.microsoft.com/office/drawing/2014/main" id="{E1170B62-60D2-4164-970C-437364E523D3}"/>
              </a:ext>
            </a:extLst>
          </p:cNvPr>
          <p:cNvSpPr txBox="1">
            <a:spLocks/>
          </p:cNvSpPr>
          <p:nvPr/>
        </p:nvSpPr>
        <p:spPr>
          <a:xfrm>
            <a:off x="838200" y="365124"/>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Verdana" panose="020B0604030504040204" pitchFamily="34" charset="0"/>
                <a:ea typeface="+mj-ea"/>
                <a:cs typeface="+mj-cs"/>
              </a:defRPr>
            </a:lvl1pPr>
          </a:lstStyle>
          <a:p>
            <a:r>
              <a:rPr lang="en-US" sz="4800" dirty="0">
                <a:solidFill>
                  <a:srgbClr val="82287E"/>
                </a:solidFill>
                <a:ea typeface="Verdana" panose="020B0604030504040204" pitchFamily="34" charset="0"/>
                <a:cs typeface="Verdana" panose="020B0604030504040204" pitchFamily="34" charset="0"/>
              </a:rPr>
              <a:t>MENTABIOTICS  SUGAR FREE</a:t>
            </a:r>
            <a:br>
              <a:rPr lang="en-US" b="1" dirty="0">
                <a:solidFill>
                  <a:srgbClr val="402B56"/>
                </a:solidFill>
                <a:ea typeface="Verdana" panose="020B0604030504040204" pitchFamily="34" charset="0"/>
                <a:cs typeface="Verdana" panose="020B0604030504040204" pitchFamily="34" charset="0"/>
              </a:rPr>
            </a:br>
            <a:r>
              <a:rPr lang="en-US" sz="3500" b="1" dirty="0">
                <a:solidFill>
                  <a:srgbClr val="3F2A56"/>
                </a:solidFill>
                <a:ea typeface="Verdana" panose="020B0604030504040204" pitchFamily="34" charset="0"/>
                <a:cs typeface="Verdana" panose="020B0604030504040204" pitchFamily="34" charset="0"/>
              </a:rPr>
              <a:t>MW3</a:t>
            </a:r>
            <a:r>
              <a:rPr lang="en-US" sz="3500" b="1" baseline="30000" dirty="0">
                <a:solidFill>
                  <a:srgbClr val="3F2A56"/>
                </a:solidFill>
                <a:ea typeface="Verdana" panose="020B0604030504040204" pitchFamily="34" charset="0"/>
                <a:cs typeface="Verdana" panose="020B0604030504040204" pitchFamily="34" charset="0"/>
              </a:rPr>
              <a:t>TM</a:t>
            </a:r>
            <a:r>
              <a:rPr lang="en-US" sz="3500" b="1" dirty="0">
                <a:solidFill>
                  <a:srgbClr val="3F2A56"/>
                </a:solidFill>
                <a:ea typeface="Verdana" panose="020B0604030504040204" pitchFamily="34" charset="0"/>
                <a:cs typeface="Verdana" panose="020B0604030504040204" pitchFamily="34" charset="0"/>
              </a:rPr>
              <a:t> Prebiotic/Probiotic Proprietary Blend</a:t>
            </a:r>
            <a:endParaRPr lang="en-US" sz="3200" dirty="0">
              <a:solidFill>
                <a:srgbClr val="82287E"/>
              </a:solidFill>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656DE4AE-C819-4023-A77F-894CCB3C2D31}"/>
              </a:ext>
            </a:extLst>
          </p:cNvPr>
          <p:cNvSpPr txBox="1"/>
          <p:nvPr/>
        </p:nvSpPr>
        <p:spPr>
          <a:xfrm>
            <a:off x="5182325" y="461168"/>
            <a:ext cx="364202"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80690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1">
            <a:extLst>
              <a:ext uri="{FF2B5EF4-FFF2-40B4-BE49-F238E27FC236}">
                <a16:creationId xmlns:a16="http://schemas.microsoft.com/office/drawing/2014/main" id="{8F543FC6-F2B2-43D1-A503-AB128E62413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8721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9">
            <a:extLst>
              <a:ext uri="{FF2B5EF4-FFF2-40B4-BE49-F238E27FC236}">
                <a16:creationId xmlns:a16="http://schemas.microsoft.com/office/drawing/2014/main" id="{DB7BB2A1-8092-45E0-9C66-A6B0FE73B55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6041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772B17-3A71-6641-A7FB-C850A4E44558}"/>
              </a:ext>
            </a:extLst>
          </p:cNvPr>
          <p:cNvPicPr>
            <a:picLocks noChangeAspect="1"/>
          </p:cNvPicPr>
          <p:nvPr/>
        </p:nvPicPr>
        <p:blipFill>
          <a:blip r:embed="rId2"/>
          <a:stretch>
            <a:fillRect/>
          </a:stretch>
        </p:blipFill>
        <p:spPr>
          <a:xfrm>
            <a:off x="3911600" y="3111500"/>
            <a:ext cx="6756400" cy="3746500"/>
          </a:xfrm>
          <a:prstGeom prst="rect">
            <a:avLst/>
          </a:prstGeom>
        </p:spPr>
      </p:pic>
      <p:pic>
        <p:nvPicPr>
          <p:cNvPr id="3" name="Picture 2">
            <a:extLst>
              <a:ext uri="{FF2B5EF4-FFF2-40B4-BE49-F238E27FC236}">
                <a16:creationId xmlns:a16="http://schemas.microsoft.com/office/drawing/2014/main" id="{F8418A67-F4A6-5946-A0A7-68F91D13501C}"/>
              </a:ext>
            </a:extLst>
          </p:cNvPr>
          <p:cNvPicPr>
            <a:picLocks noChangeAspect="1"/>
          </p:cNvPicPr>
          <p:nvPr/>
        </p:nvPicPr>
        <p:blipFill>
          <a:blip r:embed="rId3"/>
          <a:stretch>
            <a:fillRect/>
          </a:stretch>
        </p:blipFill>
        <p:spPr>
          <a:xfrm>
            <a:off x="6678229" y="6637722"/>
            <a:ext cx="3864895" cy="220279"/>
          </a:xfrm>
          <a:prstGeom prst="rect">
            <a:avLst/>
          </a:prstGeom>
        </p:spPr>
      </p:pic>
      <p:pic>
        <p:nvPicPr>
          <p:cNvPr id="4" name="Picture 3">
            <a:extLst>
              <a:ext uri="{FF2B5EF4-FFF2-40B4-BE49-F238E27FC236}">
                <a16:creationId xmlns:a16="http://schemas.microsoft.com/office/drawing/2014/main" id="{6C314286-2897-694C-AFBD-13602833DB1E}"/>
              </a:ext>
            </a:extLst>
          </p:cNvPr>
          <p:cNvPicPr>
            <a:picLocks noChangeAspect="1"/>
          </p:cNvPicPr>
          <p:nvPr/>
        </p:nvPicPr>
        <p:blipFill>
          <a:blip r:embed="rId4"/>
          <a:stretch>
            <a:fillRect/>
          </a:stretch>
        </p:blipFill>
        <p:spPr>
          <a:xfrm>
            <a:off x="1524000" y="103790"/>
            <a:ext cx="7672730" cy="3007710"/>
          </a:xfrm>
          <a:prstGeom prst="rect">
            <a:avLst/>
          </a:prstGeom>
        </p:spPr>
      </p:pic>
    </p:spTree>
    <p:extLst>
      <p:ext uri="{BB962C8B-B14F-4D97-AF65-F5344CB8AC3E}">
        <p14:creationId xmlns:p14="http://schemas.microsoft.com/office/powerpoint/2010/main" val="742416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607D6-1305-4360-8B37-7348ABEE14D7}"/>
              </a:ext>
            </a:extLst>
          </p:cNvPr>
          <p:cNvSpPr>
            <a:spLocks noGrp="1"/>
          </p:cNvSpPr>
          <p:nvPr>
            <p:ph type="title"/>
          </p:nvPr>
        </p:nvSpPr>
        <p:spPr/>
        <p:txBody>
          <a:bodyPr>
            <a:noAutofit/>
          </a:bodyPr>
          <a:lstStyle/>
          <a:p>
            <a:r>
              <a:rPr lang="en-US" sz="4800" b="1" dirty="0">
                <a:solidFill>
                  <a:srgbClr val="402B56"/>
                </a:solidFill>
                <a:cs typeface="Verdana" panose="020B0604030504040204" pitchFamily="34" charset="0"/>
              </a:rPr>
              <a:t>GBX+ Proprietary Blend…</a:t>
            </a:r>
            <a:br>
              <a:rPr lang="en-US" sz="6000" dirty="0">
                <a:cs typeface="Verdana" panose="020B0604030504040204" pitchFamily="34" charset="0"/>
              </a:rPr>
            </a:br>
            <a:r>
              <a:rPr lang="en-US" sz="3600" dirty="0">
                <a:solidFill>
                  <a:srgbClr val="82287E"/>
                </a:solidFill>
                <a:cs typeface="Verdana" panose="020B0604030504040204" pitchFamily="34" charset="0"/>
              </a:rPr>
              <a:t>Patent Pending and Exclusive to Amare</a:t>
            </a:r>
            <a:endParaRPr lang="en-US" sz="3600" dirty="0">
              <a:solidFill>
                <a:srgbClr val="3F2A56"/>
              </a:solidFill>
            </a:endParaRPr>
          </a:p>
        </p:txBody>
      </p:sp>
      <p:sp>
        <p:nvSpPr>
          <p:cNvPr id="10" name="TextBox 9">
            <a:extLst>
              <a:ext uri="{FF2B5EF4-FFF2-40B4-BE49-F238E27FC236}">
                <a16:creationId xmlns:a16="http://schemas.microsoft.com/office/drawing/2014/main" id="{DBD3BA69-CB0C-4299-8264-E65AB678B1BF}"/>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22" name="Text Placeholder 2">
            <a:extLst>
              <a:ext uri="{FF2B5EF4-FFF2-40B4-BE49-F238E27FC236}">
                <a16:creationId xmlns:a16="http://schemas.microsoft.com/office/drawing/2014/main" id="{B98B799D-FC27-4B3E-AF2E-8845C00B8446}"/>
              </a:ext>
            </a:extLst>
          </p:cNvPr>
          <p:cNvSpPr txBox="1">
            <a:spLocks/>
          </p:cNvSpPr>
          <p:nvPr/>
        </p:nvSpPr>
        <p:spPr>
          <a:xfrm>
            <a:off x="2633878" y="2015287"/>
            <a:ext cx="7696200" cy="1026595"/>
          </a:xfrm>
          <a:prstGeom prst="rect">
            <a:avLst/>
          </a:prstGeom>
        </p:spPr>
        <p:txBody>
          <a:bodyPr vert="horz" lIns="91440" tIns="45720" rIns="91440" bIns="45720" rtlCol="0" anchor="t">
            <a:noAutofit/>
          </a:bodyPr>
          <a:lstStyle>
            <a:defPPr>
              <a:defRPr lang="en-US"/>
            </a:defPPr>
            <a:lvl1pPr marL="0" algn="ctr" defTabSz="914400" rtl="0" eaLnBrk="1" latinLnBrk="0" hangingPunct="1">
              <a:defRPr sz="1200" kern="1200">
                <a:solidFill>
                  <a:schemeClr val="tx1">
                    <a:tint val="75000"/>
                  </a:schemeClr>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i="1" dirty="0" err="1">
                <a:solidFill>
                  <a:schemeClr val="tx1">
                    <a:lumMod val="75000"/>
                    <a:lumOff val="25000"/>
                  </a:schemeClr>
                </a:solidFill>
                <a:ea typeface="Verdana" panose="020B0604030504040204" pitchFamily="34" charset="0"/>
                <a:cs typeface="Verdana" panose="020B0604030504040204" pitchFamily="34" charset="0"/>
              </a:rPr>
              <a:t>Applephenon</a:t>
            </a:r>
            <a:r>
              <a:rPr lang="en-US" sz="2400" b="1" i="1" baseline="30000" dirty="0">
                <a:solidFill>
                  <a:schemeClr val="tx1">
                    <a:lumMod val="75000"/>
                    <a:lumOff val="25000"/>
                  </a:schemeClr>
                </a:solidFill>
                <a:ea typeface="Verdana" panose="020B0604030504040204" pitchFamily="34" charset="0"/>
                <a:cs typeface="Verdana" panose="020B0604030504040204" pitchFamily="34" charset="0"/>
              </a:rPr>
              <a:t>®</a:t>
            </a:r>
            <a:r>
              <a:rPr lang="en-US" sz="2400" b="1" i="1" dirty="0">
                <a:solidFill>
                  <a:schemeClr val="tx1">
                    <a:lumMod val="75000"/>
                    <a:lumOff val="25000"/>
                  </a:schemeClr>
                </a:solidFill>
                <a:ea typeface="Verdana" panose="020B0604030504040204" pitchFamily="34" charset="0"/>
                <a:cs typeface="Verdana" panose="020B0604030504040204" pitchFamily="34" charset="0"/>
              </a:rPr>
              <a:t>: Asian Apple Fruit Extract</a:t>
            </a:r>
            <a:br>
              <a:rPr lang="en-US" sz="3200" dirty="0">
                <a:solidFill>
                  <a:schemeClr val="tx1"/>
                </a:solidFill>
                <a:ea typeface="Verdana" panose="020B0604030504040204" pitchFamily="34" charset="0"/>
                <a:cs typeface="Verdana" panose="020B0604030504040204" pitchFamily="34" charset="0"/>
              </a:rPr>
            </a:br>
            <a:r>
              <a:rPr lang="en-US" sz="2000" dirty="0">
                <a:solidFill>
                  <a:schemeClr val="tx1">
                    <a:lumMod val="75000"/>
                    <a:lumOff val="25000"/>
                  </a:schemeClr>
                </a:solidFill>
                <a:ea typeface="Verdana" panose="020B0604030504040204" pitchFamily="34" charset="0"/>
                <a:cs typeface="Verdana" panose="020B0604030504040204" pitchFamily="34" charset="0"/>
              </a:rPr>
              <a:t>Supports gut health, immune function and inflammatory balance*</a:t>
            </a:r>
          </a:p>
          <a:p>
            <a:pPr algn="l"/>
            <a:endParaRPr lang="en-US" sz="1800" b="1" i="1" dirty="0">
              <a:solidFill>
                <a:schemeClr val="tx1">
                  <a:lumMod val="75000"/>
                  <a:lumOff val="25000"/>
                </a:schemeClr>
              </a:solidFill>
              <a:ea typeface="Verdana" panose="020B0604030504040204" pitchFamily="34" charset="0"/>
              <a:cs typeface="Verdana" panose="020B0604030504040204" pitchFamily="34" charset="0"/>
            </a:endParaRPr>
          </a:p>
        </p:txBody>
      </p:sp>
      <p:sp>
        <p:nvSpPr>
          <p:cNvPr id="23" name="Text Placeholder 2">
            <a:extLst>
              <a:ext uri="{FF2B5EF4-FFF2-40B4-BE49-F238E27FC236}">
                <a16:creationId xmlns:a16="http://schemas.microsoft.com/office/drawing/2014/main" id="{C054E80D-FF84-47CF-A4CD-6CA9CA256FEE}"/>
              </a:ext>
            </a:extLst>
          </p:cNvPr>
          <p:cNvSpPr txBox="1">
            <a:spLocks/>
          </p:cNvSpPr>
          <p:nvPr/>
        </p:nvSpPr>
        <p:spPr>
          <a:xfrm>
            <a:off x="2633878" y="3504520"/>
            <a:ext cx="7696200" cy="10265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Enovita</a:t>
            </a:r>
            <a:r>
              <a:rPr lang="en-US" sz="2400" b="1" i="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French Grape Seed Extract</a:t>
            </a:r>
            <a:br>
              <a:rPr lang="en-US" sz="32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Enhances blood flow, cardiovascular tone and cellular defenses*</a:t>
            </a:r>
          </a:p>
        </p:txBody>
      </p:sp>
      <p:sp>
        <p:nvSpPr>
          <p:cNvPr id="24" name="Text Placeholder 2">
            <a:extLst>
              <a:ext uri="{FF2B5EF4-FFF2-40B4-BE49-F238E27FC236}">
                <a16:creationId xmlns:a16="http://schemas.microsoft.com/office/drawing/2014/main" id="{E8434B54-FD4F-4530-8C68-5ABCA4CEBA77}"/>
              </a:ext>
            </a:extLst>
          </p:cNvPr>
          <p:cNvSpPr txBox="1">
            <a:spLocks/>
          </p:cNvSpPr>
          <p:nvPr/>
        </p:nvSpPr>
        <p:spPr>
          <a:xfrm>
            <a:off x="2633878" y="5045637"/>
            <a:ext cx="7696200" cy="10265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Enzogenol</a:t>
            </a:r>
            <a:r>
              <a:rPr lang="en-US" sz="2400" b="1" i="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New Zealand Pine Bark Extract</a:t>
            </a:r>
            <a:br>
              <a:rPr lang="en-US" sz="32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Improves neurotransmitter balance, mental focus and psychological vigor*</a:t>
            </a:r>
            <a:endParaRPr lang="en-US" sz="20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25" name="Picture 24">
            <a:extLst>
              <a:ext uri="{FF2B5EF4-FFF2-40B4-BE49-F238E27FC236}">
                <a16:creationId xmlns:a16="http://schemas.microsoft.com/office/drawing/2014/main" id="{5261A819-BCEA-4767-A2A7-143CDC6CEC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9865" y="1797065"/>
            <a:ext cx="1463040" cy="1463040"/>
          </a:xfrm>
          <a:prstGeom prst="rect">
            <a:avLst/>
          </a:prstGeom>
        </p:spPr>
      </p:pic>
      <p:pic>
        <p:nvPicPr>
          <p:cNvPr id="26" name="Picture 25">
            <a:extLst>
              <a:ext uri="{FF2B5EF4-FFF2-40B4-BE49-F238E27FC236}">
                <a16:creationId xmlns:a16="http://schemas.microsoft.com/office/drawing/2014/main" id="{AFC7D462-79FB-494D-AAC1-B7027EADD3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8200" y="3286298"/>
            <a:ext cx="1463040" cy="1463040"/>
          </a:xfrm>
          <a:prstGeom prst="rect">
            <a:avLst/>
          </a:prstGeom>
        </p:spPr>
      </p:pic>
      <p:pic>
        <p:nvPicPr>
          <p:cNvPr id="27" name="Picture 26">
            <a:extLst>
              <a:ext uri="{FF2B5EF4-FFF2-40B4-BE49-F238E27FC236}">
                <a16:creationId xmlns:a16="http://schemas.microsoft.com/office/drawing/2014/main" id="{A4F154F3-08D3-4D06-8508-17B52009136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8200" y="4827415"/>
            <a:ext cx="1463040" cy="1463040"/>
          </a:xfrm>
          <a:prstGeom prst="rect">
            <a:avLst/>
          </a:prstGeom>
        </p:spPr>
      </p:pic>
    </p:spTree>
    <p:extLst>
      <p:ext uri="{BB962C8B-B14F-4D97-AF65-F5344CB8AC3E}">
        <p14:creationId xmlns:p14="http://schemas.microsoft.com/office/powerpoint/2010/main" val="147651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01252A-147B-4204-98EE-7916D2C83561}"/>
              </a:ext>
            </a:extLst>
          </p:cNvPr>
          <p:cNvPicPr>
            <a:picLocks noChangeAspect="1"/>
          </p:cNvPicPr>
          <p:nvPr/>
        </p:nvPicPr>
        <p:blipFill>
          <a:blip r:embed="rId3"/>
          <a:stretch>
            <a:fillRect/>
          </a:stretch>
        </p:blipFill>
        <p:spPr>
          <a:xfrm>
            <a:off x="7681097" y="488040"/>
            <a:ext cx="4215408" cy="5774046"/>
          </a:xfrm>
          <a:prstGeom prst="rect">
            <a:avLst/>
          </a:prstGeom>
        </p:spPr>
      </p:pic>
      <p:sp>
        <p:nvSpPr>
          <p:cNvPr id="13" name="Title 1">
            <a:extLst>
              <a:ext uri="{FF2B5EF4-FFF2-40B4-BE49-F238E27FC236}">
                <a16:creationId xmlns:a16="http://schemas.microsoft.com/office/drawing/2014/main" id="{887584BA-5B6C-4DD9-91B3-7F40113810BD}"/>
              </a:ext>
            </a:extLst>
          </p:cNvPr>
          <p:cNvSpPr>
            <a:spLocks noGrp="1"/>
          </p:cNvSpPr>
          <p:nvPr>
            <p:ph type="title"/>
          </p:nvPr>
        </p:nvSpPr>
        <p:spPr/>
        <p:txBody>
          <a:bodyPr>
            <a:normAutofit/>
          </a:bodyPr>
          <a:lstStyle/>
          <a:p>
            <a:r>
              <a:rPr lang="en-US" dirty="0">
                <a:solidFill>
                  <a:srgbClr val="82287E"/>
                </a:solidFill>
                <a:latin typeface="Verdana" panose="020B0604030504040204" pitchFamily="34" charset="0"/>
                <a:ea typeface="Verdana" panose="020B0604030504040204" pitchFamily="34" charset="0"/>
                <a:cs typeface="Verdana" panose="020B0604030504040204" pitchFamily="34" charset="0"/>
              </a:rPr>
              <a:t>MENTABIOTICS</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402B56"/>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82287E"/>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xt Placeholder 2">
            <a:extLst>
              <a:ext uri="{FF2B5EF4-FFF2-40B4-BE49-F238E27FC236}">
                <a16:creationId xmlns:a16="http://schemas.microsoft.com/office/drawing/2014/main" id="{435A3A90-4E7F-4DE6-9284-13D9E79B4DE8}"/>
              </a:ext>
            </a:extLst>
          </p:cNvPr>
          <p:cNvSpPr>
            <a:spLocks noGrp="1"/>
          </p:cNvSpPr>
          <p:nvPr>
            <p:ph type="body" sz="quarter" idx="11"/>
          </p:nvPr>
        </p:nvSpPr>
        <p:spPr>
          <a:xfrm>
            <a:off x="838200" y="2003425"/>
            <a:ext cx="5387788" cy="3173506"/>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Suntheanine </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Increases Alpha Waves </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“Relaxed alertness”</a:t>
            </a:r>
          </a:p>
        </p:txBody>
      </p:sp>
      <p:pic>
        <p:nvPicPr>
          <p:cNvPr id="10" name="Picture 9">
            <a:extLst>
              <a:ext uri="{FF2B5EF4-FFF2-40B4-BE49-F238E27FC236}">
                <a16:creationId xmlns:a16="http://schemas.microsoft.com/office/drawing/2014/main" id="{C3374498-CC0E-4CAB-9871-B9AC07DF566A}"/>
              </a:ext>
            </a:extLst>
          </p:cNvPr>
          <p:cNvPicPr>
            <a:picLocks noChangeAspect="1"/>
          </p:cNvPicPr>
          <p:nvPr/>
        </p:nvPicPr>
        <p:blipFill>
          <a:blip r:embed="rId4"/>
          <a:stretch>
            <a:fillRect/>
          </a:stretch>
        </p:blipFill>
        <p:spPr>
          <a:xfrm>
            <a:off x="3897600" y="3418302"/>
            <a:ext cx="2843784" cy="2843784"/>
          </a:xfrm>
          <a:prstGeom prst="rect">
            <a:avLst/>
          </a:prstGeom>
        </p:spPr>
      </p:pic>
      <p:sp>
        <p:nvSpPr>
          <p:cNvPr id="15" name="TextBox 14">
            <a:extLst>
              <a:ext uri="{FF2B5EF4-FFF2-40B4-BE49-F238E27FC236}">
                <a16:creationId xmlns:a16="http://schemas.microsoft.com/office/drawing/2014/main" id="{AF3CE4AD-F6A9-45D5-B0E5-AC798B81B932}"/>
              </a:ext>
            </a:extLst>
          </p:cNvPr>
          <p:cNvSpPr txBox="1"/>
          <p:nvPr/>
        </p:nvSpPr>
        <p:spPr>
          <a:xfrm>
            <a:off x="5139795" y="473686"/>
            <a:ext cx="359394"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
        <p:nvSpPr>
          <p:cNvPr id="7" name="TextBox 6">
            <a:extLst>
              <a:ext uri="{FF2B5EF4-FFF2-40B4-BE49-F238E27FC236}">
                <a16:creationId xmlns:a16="http://schemas.microsoft.com/office/drawing/2014/main" id="{970CB59E-8BBE-4BA7-B462-BF47C5EB47D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292749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08DA4-B132-4B91-ACF9-A5C0B689239F}"/>
              </a:ext>
            </a:extLst>
          </p:cNvPr>
          <p:cNvSpPr>
            <a:spLocks noGrp="1"/>
          </p:cNvSpPr>
          <p:nvPr>
            <p:ph type="title"/>
          </p:nvPr>
        </p:nvSpPr>
        <p:spPr/>
        <p:txBody>
          <a:bodyPr/>
          <a:lstStyle/>
          <a:p>
            <a:r>
              <a:rPr lang="en-US" b="1" dirty="0">
                <a:solidFill>
                  <a:srgbClr val="3F2A56"/>
                </a:solidFill>
              </a:rPr>
              <a:t>Portions of Data Presented at:</a:t>
            </a:r>
          </a:p>
        </p:txBody>
      </p:sp>
      <p:sp>
        <p:nvSpPr>
          <p:cNvPr id="3" name="Content Placeholder 2">
            <a:extLst>
              <a:ext uri="{FF2B5EF4-FFF2-40B4-BE49-F238E27FC236}">
                <a16:creationId xmlns:a16="http://schemas.microsoft.com/office/drawing/2014/main" id="{33BBB0E9-7DB0-41AD-A11E-5E744645C652}"/>
              </a:ext>
            </a:extLst>
          </p:cNvPr>
          <p:cNvSpPr>
            <a:spLocks noGrp="1"/>
          </p:cNvSpPr>
          <p:nvPr>
            <p:ph sz="half" idx="1"/>
          </p:nvPr>
        </p:nvSpPr>
        <p:spPr>
          <a:xfrm>
            <a:off x="838199" y="1825625"/>
            <a:ext cx="10515599" cy="4351338"/>
          </a:xfrm>
        </p:spPr>
        <p:txBody>
          <a:bodyPr>
            <a:normAutofit fontScale="47500" lnSpcReduction="20000"/>
          </a:bodyPr>
          <a:lstStyle/>
          <a:p>
            <a:r>
              <a:rPr lang="en-US" b="1" dirty="0"/>
              <a:t>American College of Nutrition</a:t>
            </a:r>
          </a:p>
          <a:p>
            <a:pPr lvl="1"/>
            <a:r>
              <a:rPr lang="en-US" dirty="0"/>
              <a:t>November 2017 — Alexandria VA (“Outstanding Research” Award)</a:t>
            </a:r>
          </a:p>
          <a:p>
            <a:pPr lvl="1"/>
            <a:endParaRPr lang="en-US" dirty="0"/>
          </a:p>
          <a:p>
            <a:r>
              <a:rPr lang="en-US" b="1" dirty="0"/>
              <a:t>Experimental Biology</a:t>
            </a:r>
          </a:p>
          <a:p>
            <a:pPr lvl="1"/>
            <a:r>
              <a:rPr lang="en-US" dirty="0"/>
              <a:t>April 2018 — San Diego, CA</a:t>
            </a:r>
          </a:p>
          <a:p>
            <a:pPr lvl="1"/>
            <a:endParaRPr lang="en-US" dirty="0"/>
          </a:p>
          <a:p>
            <a:r>
              <a:rPr lang="en-US" b="1" dirty="0"/>
              <a:t>American College of Sports Medicine</a:t>
            </a:r>
          </a:p>
          <a:p>
            <a:pPr lvl="1"/>
            <a:r>
              <a:rPr lang="en-US" dirty="0"/>
              <a:t>May 2018 — Minneapolis, MN</a:t>
            </a:r>
          </a:p>
          <a:p>
            <a:pPr lvl="1"/>
            <a:endParaRPr lang="en-US" dirty="0"/>
          </a:p>
          <a:p>
            <a:r>
              <a:rPr lang="en-US" b="1" dirty="0"/>
              <a:t>Mental Health America — Fit for the Future Conference</a:t>
            </a:r>
          </a:p>
          <a:p>
            <a:pPr lvl="1"/>
            <a:r>
              <a:rPr lang="en-US" dirty="0"/>
              <a:t>June 2018 — Washington DC</a:t>
            </a:r>
          </a:p>
          <a:p>
            <a:pPr lvl="1"/>
            <a:endParaRPr lang="en-US" dirty="0"/>
          </a:p>
          <a:p>
            <a:r>
              <a:rPr lang="en-US" b="1" dirty="0"/>
              <a:t>Microbiome Movement — Gut Brain Axis</a:t>
            </a:r>
          </a:p>
          <a:p>
            <a:pPr lvl="1"/>
            <a:r>
              <a:rPr lang="en-US" dirty="0"/>
              <a:t>November 2018 — Boston, MA</a:t>
            </a:r>
          </a:p>
          <a:p>
            <a:pPr lvl="1"/>
            <a:endParaRPr lang="en-US" dirty="0"/>
          </a:p>
          <a:p>
            <a:r>
              <a:rPr lang="en-US" b="1" dirty="0"/>
              <a:t>American Mental Wellness Awareness Association</a:t>
            </a:r>
          </a:p>
          <a:p>
            <a:pPr lvl="1"/>
            <a:r>
              <a:rPr lang="en-US" dirty="0"/>
              <a:t>November 2018 — Hershey, PA</a:t>
            </a:r>
          </a:p>
          <a:p>
            <a:endParaRPr lang="en-US" dirty="0"/>
          </a:p>
          <a:p>
            <a:r>
              <a:rPr lang="en-US" dirty="0"/>
              <a:t>Medical, Nutrition, Biochemistry, Molecular Biology, Physiology, Psychology, Counselors, Policy…</a:t>
            </a:r>
          </a:p>
          <a:p>
            <a:endParaRPr lang="en-US" dirty="0"/>
          </a:p>
        </p:txBody>
      </p:sp>
    </p:spTree>
    <p:extLst>
      <p:ext uri="{BB962C8B-B14F-4D97-AF65-F5344CB8AC3E}">
        <p14:creationId xmlns:p14="http://schemas.microsoft.com/office/powerpoint/2010/main" val="40127199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635FA4-5898-4F23-95EF-2659EDF50C2C}"/>
              </a:ext>
            </a:extLst>
          </p:cNvPr>
          <p:cNvPicPr>
            <a:picLocks noChangeAspect="1"/>
          </p:cNvPicPr>
          <p:nvPr/>
        </p:nvPicPr>
        <p:blipFill>
          <a:blip r:embed="rId2"/>
          <a:stretch>
            <a:fillRect/>
          </a:stretch>
        </p:blipFill>
        <p:spPr>
          <a:xfrm>
            <a:off x="7333671" y="2217968"/>
            <a:ext cx="3983741" cy="4830751"/>
          </a:xfrm>
          <a:prstGeom prst="rect">
            <a:avLst/>
          </a:prstGeom>
        </p:spPr>
      </p:pic>
      <p:pic>
        <p:nvPicPr>
          <p:cNvPr id="3" name="Picture 2">
            <a:extLst>
              <a:ext uri="{FF2B5EF4-FFF2-40B4-BE49-F238E27FC236}">
                <a16:creationId xmlns:a16="http://schemas.microsoft.com/office/drawing/2014/main" id="{4ADD43A5-A24C-409B-8C2F-3076D72868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3036" y="257929"/>
            <a:ext cx="4788361" cy="1596120"/>
          </a:xfrm>
          <a:prstGeom prst="rect">
            <a:avLst/>
          </a:prstGeom>
        </p:spPr>
      </p:pic>
      <p:sp>
        <p:nvSpPr>
          <p:cNvPr id="4" name="Rectangle 3">
            <a:extLst>
              <a:ext uri="{FF2B5EF4-FFF2-40B4-BE49-F238E27FC236}">
                <a16:creationId xmlns:a16="http://schemas.microsoft.com/office/drawing/2014/main" id="{0E9F83BC-585F-4BB2-9837-33D1E4FE8F0C}"/>
              </a:ext>
            </a:extLst>
          </p:cNvPr>
          <p:cNvSpPr/>
          <p:nvPr/>
        </p:nvSpPr>
        <p:spPr>
          <a:xfrm>
            <a:off x="425982" y="3007665"/>
            <a:ext cx="5882468" cy="1938992"/>
          </a:xfrm>
          <a:prstGeom prst="rect">
            <a:avLst/>
          </a:prstGeom>
        </p:spPr>
        <p:txBody>
          <a:bodyPr wrap="square">
            <a:spAutoFit/>
          </a:bodyPr>
          <a:lstStyle/>
          <a:p>
            <a:pPr algn="ctr"/>
            <a:r>
              <a:rPr lang="en-US" sz="2000" dirty="0">
                <a:solidFill>
                  <a:srgbClr val="3F2A56"/>
                </a:solidFill>
                <a:latin typeface="Verdana" panose="020B0604030504040204" pitchFamily="34" charset="0"/>
                <a:ea typeface="Verdana" panose="020B0604030504040204" pitchFamily="34" charset="0"/>
                <a:cs typeface="Verdana" panose="020B0604030504040204" pitchFamily="34" charset="0"/>
              </a:rPr>
              <a:t>Kids FundaMentals™ is an all-in-one product that supports the entire gut-brain axis (GBX) of growing kids and teens. Featuring nutrients scientifically shown to improve mental wellness, this easy-to-digest formula is perfect for kids and teens of all ages.* </a:t>
            </a:r>
          </a:p>
        </p:txBody>
      </p:sp>
      <p:sp>
        <p:nvSpPr>
          <p:cNvPr id="5" name="TextBox 4">
            <a:extLst>
              <a:ext uri="{FF2B5EF4-FFF2-40B4-BE49-F238E27FC236}">
                <a16:creationId xmlns:a16="http://schemas.microsoft.com/office/drawing/2014/main" id="{7FB8F452-F6D4-430E-AA17-5FC0F1405596}"/>
              </a:ext>
            </a:extLst>
          </p:cNvPr>
          <p:cNvSpPr txBox="1"/>
          <p:nvPr/>
        </p:nvSpPr>
        <p:spPr>
          <a:xfrm>
            <a:off x="1287679" y="1648798"/>
            <a:ext cx="4159073" cy="707886"/>
          </a:xfrm>
          <a:prstGeom prst="rect">
            <a:avLst/>
          </a:prstGeom>
          <a:noFill/>
        </p:spPr>
        <p:txBody>
          <a:bodyPr wrap="square" rtlCol="0">
            <a:spAutoFit/>
          </a:bodyPr>
          <a:lstStyle/>
          <a:p>
            <a:pPr algn="ctr"/>
            <a:r>
              <a:rPr lang="en-US" sz="2000" b="1" dirty="0">
                <a:solidFill>
                  <a:srgbClr val="3F2A56"/>
                </a:solidFill>
                <a:latin typeface="Verdana" panose="020B0604030504040204" pitchFamily="34" charset="0"/>
                <a:ea typeface="Verdana" panose="020B0604030504040204" pitchFamily="34" charset="0"/>
              </a:rPr>
              <a:t>all-in-one gut-brain axis nutrition for kids &amp; teens*</a:t>
            </a:r>
          </a:p>
        </p:txBody>
      </p:sp>
      <p:pic>
        <p:nvPicPr>
          <p:cNvPr id="6" name="Graphic 5">
            <a:extLst>
              <a:ext uri="{FF2B5EF4-FFF2-40B4-BE49-F238E27FC236}">
                <a16:creationId xmlns:a16="http://schemas.microsoft.com/office/drawing/2014/main" id="{A0457630-40F3-44CD-921E-54B42E3F079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461782" y="373900"/>
            <a:ext cx="1700784" cy="1596120"/>
          </a:xfrm>
          <a:prstGeom prst="rect">
            <a:avLst/>
          </a:prstGeom>
        </p:spPr>
      </p:pic>
      <p:pic>
        <p:nvPicPr>
          <p:cNvPr id="7" name="Graphic 6">
            <a:extLst>
              <a:ext uri="{FF2B5EF4-FFF2-40B4-BE49-F238E27FC236}">
                <a16:creationId xmlns:a16="http://schemas.microsoft.com/office/drawing/2014/main" id="{397D18AD-1BCF-41D2-A049-70108EDDECE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64956" y="373900"/>
            <a:ext cx="1700784" cy="1596120"/>
          </a:xfrm>
          <a:prstGeom prst="rect">
            <a:avLst/>
          </a:prstGeom>
        </p:spPr>
      </p:pic>
      <p:pic>
        <p:nvPicPr>
          <p:cNvPr id="8" name="Graphic 7">
            <a:extLst>
              <a:ext uri="{FF2B5EF4-FFF2-40B4-BE49-F238E27FC236}">
                <a16:creationId xmlns:a16="http://schemas.microsoft.com/office/drawing/2014/main" id="{3663EDB3-0A24-4535-96BB-AD3089D093B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99308" y="391232"/>
            <a:ext cx="1700784" cy="1596120"/>
          </a:xfrm>
          <a:prstGeom prst="rect">
            <a:avLst/>
          </a:prstGeom>
        </p:spPr>
      </p:pic>
      <p:sp>
        <p:nvSpPr>
          <p:cNvPr id="9" name="TextBox 8">
            <a:extLst>
              <a:ext uri="{FF2B5EF4-FFF2-40B4-BE49-F238E27FC236}">
                <a16:creationId xmlns:a16="http://schemas.microsoft.com/office/drawing/2014/main" id="{1E5DB73E-27BA-4904-8442-8E5A7C61FFAB}"/>
              </a:ext>
            </a:extLst>
          </p:cNvPr>
          <p:cNvSpPr txBox="1"/>
          <p:nvPr/>
        </p:nvSpPr>
        <p:spPr>
          <a:xfrm>
            <a:off x="6492068" y="604516"/>
            <a:ext cx="1691366" cy="1169551"/>
          </a:xfrm>
          <a:prstGeom prst="rect">
            <a:avLst/>
          </a:prstGeom>
          <a:noFill/>
        </p:spPr>
        <p:txBody>
          <a:bodyPr wrap="square" rtlCol="0">
            <a:spAutoFit/>
          </a:bodyPr>
          <a:lstStyle/>
          <a:p>
            <a:pPr algn="ctr"/>
            <a:r>
              <a:rPr lang="en-US" sz="1400" dirty="0">
                <a:solidFill>
                  <a:srgbClr val="FFFFFF"/>
                </a:solidFill>
                <a:latin typeface="Verdana" panose="020B0604030504040204" pitchFamily="34" charset="0"/>
                <a:ea typeface="Verdana" panose="020B0604030504040204" pitchFamily="34" charset="0"/>
                <a:cs typeface="Verdana" panose="020B0604030504040204" pitchFamily="34" charset="0"/>
              </a:rPr>
              <a:t>INGREDIENTS SHOWN TO IMPROVE MENTAL WELLNESS*</a:t>
            </a:r>
          </a:p>
        </p:txBody>
      </p:sp>
      <p:sp>
        <p:nvSpPr>
          <p:cNvPr id="10" name="TextBox 9">
            <a:extLst>
              <a:ext uri="{FF2B5EF4-FFF2-40B4-BE49-F238E27FC236}">
                <a16:creationId xmlns:a16="http://schemas.microsoft.com/office/drawing/2014/main" id="{1B7A5C68-A14A-42BD-80CE-4D1EEE4D55B0}"/>
              </a:ext>
            </a:extLst>
          </p:cNvPr>
          <p:cNvSpPr txBox="1"/>
          <p:nvPr/>
        </p:nvSpPr>
        <p:spPr>
          <a:xfrm>
            <a:off x="8282248" y="604516"/>
            <a:ext cx="1660720" cy="1200329"/>
          </a:xfrm>
          <a:prstGeom prst="rect">
            <a:avLst/>
          </a:prstGeom>
          <a:noFill/>
        </p:spPr>
        <p:txBody>
          <a:bodyPr wrap="square" rtlCol="0">
            <a:spAutoFit/>
          </a:bodyPr>
          <a:lstStyle/>
          <a:p>
            <a:pPr algn="ctr"/>
            <a:r>
              <a:rPr lang="en-US" dirty="0">
                <a:solidFill>
                  <a:srgbClr val="FFFFFF"/>
                </a:solidFill>
                <a:latin typeface="Verdana" panose="020B0604030504040204" pitchFamily="34" charset="0"/>
                <a:ea typeface="Verdana" panose="020B0604030504040204" pitchFamily="34" charset="0"/>
                <a:cs typeface="Verdana" panose="020B0604030504040204" pitchFamily="34" charset="0"/>
              </a:rPr>
              <a:t>SUPPORTS ENTIRE GUT-BRAIN AXIS*</a:t>
            </a:r>
          </a:p>
        </p:txBody>
      </p:sp>
      <p:sp>
        <p:nvSpPr>
          <p:cNvPr id="11" name="TextBox 10">
            <a:extLst>
              <a:ext uri="{FF2B5EF4-FFF2-40B4-BE49-F238E27FC236}">
                <a16:creationId xmlns:a16="http://schemas.microsoft.com/office/drawing/2014/main" id="{F7702B01-0B02-4CD9-B386-50B1BE6CBA58}"/>
              </a:ext>
            </a:extLst>
          </p:cNvPr>
          <p:cNvSpPr txBox="1"/>
          <p:nvPr/>
        </p:nvSpPr>
        <p:spPr>
          <a:xfrm>
            <a:off x="10150904" y="710295"/>
            <a:ext cx="1597591" cy="923330"/>
          </a:xfrm>
          <a:prstGeom prst="rect">
            <a:avLst/>
          </a:prstGeom>
          <a:noFill/>
        </p:spPr>
        <p:txBody>
          <a:bodyPr wrap="square" rtlCol="0">
            <a:spAutoFit/>
          </a:bodyPr>
          <a:lstStyle/>
          <a:p>
            <a:pPr algn="ctr"/>
            <a:r>
              <a:rPr lang="en-US" dirty="0">
                <a:solidFill>
                  <a:srgbClr val="FFFFFF"/>
                </a:solidFill>
                <a:latin typeface="Verdana" panose="020B0604030504040204" pitchFamily="34" charset="0"/>
                <a:ea typeface="Verdana" panose="020B0604030504040204" pitchFamily="34" charset="0"/>
                <a:cs typeface="Verdana" panose="020B0604030504040204" pitchFamily="34" charset="0"/>
              </a:rPr>
              <a:t>EASY-TO-DIGEST FORMULA</a:t>
            </a:r>
          </a:p>
        </p:txBody>
      </p:sp>
      <p:sp>
        <p:nvSpPr>
          <p:cNvPr id="13" name="TextBox 12">
            <a:extLst>
              <a:ext uri="{FF2B5EF4-FFF2-40B4-BE49-F238E27FC236}">
                <a16:creationId xmlns:a16="http://schemas.microsoft.com/office/drawing/2014/main" id="{498023F3-C6F5-48CF-B32F-4338863D64C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581539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10CBA-840B-45F2-BD9E-A5978EE32809}"/>
              </a:ext>
            </a:extLst>
          </p:cNvPr>
          <p:cNvSpPr>
            <a:spLocks noGrp="1"/>
          </p:cNvSpPr>
          <p:nvPr>
            <p:ph type="title"/>
          </p:nvPr>
        </p:nvSpPr>
        <p:spPr/>
        <p:txBody>
          <a:bodyPr/>
          <a:lstStyle/>
          <a:p>
            <a:r>
              <a:rPr lang="en-US" b="1" dirty="0">
                <a:solidFill>
                  <a:srgbClr val="3F2A56"/>
                </a:solidFill>
              </a:rPr>
              <a:t>Why is FundaMentals Different?</a:t>
            </a:r>
          </a:p>
        </p:txBody>
      </p:sp>
      <p:sp>
        <p:nvSpPr>
          <p:cNvPr id="3" name="Content Placeholder 2">
            <a:extLst>
              <a:ext uri="{FF2B5EF4-FFF2-40B4-BE49-F238E27FC236}">
                <a16:creationId xmlns:a16="http://schemas.microsoft.com/office/drawing/2014/main" id="{5EDFB659-90B0-4CA2-9929-BA7E2FBD0669}"/>
              </a:ext>
            </a:extLst>
          </p:cNvPr>
          <p:cNvSpPr>
            <a:spLocks noGrp="1"/>
          </p:cNvSpPr>
          <p:nvPr>
            <p:ph idx="1"/>
          </p:nvPr>
        </p:nvSpPr>
        <p:spPr/>
        <p:txBody>
          <a:bodyPr>
            <a:normAutofit/>
          </a:bodyPr>
          <a:lstStyle/>
          <a:p>
            <a:r>
              <a:rPr lang="en-US" sz="2000" b="1" dirty="0">
                <a:solidFill>
                  <a:srgbClr val="68478D"/>
                </a:solidFill>
              </a:rPr>
              <a:t>World’s 1</a:t>
            </a:r>
            <a:r>
              <a:rPr lang="en-US" sz="2000" b="1" baseline="30000" dirty="0">
                <a:solidFill>
                  <a:srgbClr val="68478D"/>
                </a:solidFill>
              </a:rPr>
              <a:t>st</a:t>
            </a:r>
            <a:r>
              <a:rPr lang="en-US" sz="2000" b="1" dirty="0">
                <a:solidFill>
                  <a:srgbClr val="68478D"/>
                </a:solidFill>
              </a:rPr>
              <a:t> comprehensive/holistic GBX system</a:t>
            </a:r>
          </a:p>
          <a:p>
            <a:pPr lvl="1"/>
            <a:r>
              <a:rPr lang="en-US" sz="2000" dirty="0"/>
              <a:t>Addresses each level of GBX balance</a:t>
            </a:r>
          </a:p>
          <a:p>
            <a:pPr lvl="1"/>
            <a:r>
              <a:rPr lang="en-US" sz="2000" dirty="0"/>
              <a:t>Microbiome modulation</a:t>
            </a:r>
          </a:p>
          <a:p>
            <a:pPr lvl="1"/>
            <a:r>
              <a:rPr lang="en-US" sz="2000" dirty="0"/>
              <a:t>Gut integrity</a:t>
            </a:r>
          </a:p>
          <a:p>
            <a:pPr lvl="1"/>
            <a:r>
              <a:rPr lang="en-US" sz="2000" dirty="0"/>
              <a:t>Immune priming</a:t>
            </a:r>
          </a:p>
          <a:p>
            <a:pPr lvl="1"/>
            <a:r>
              <a:rPr lang="en-US" sz="2000" dirty="0"/>
              <a:t>Inflammatory balance</a:t>
            </a:r>
          </a:p>
          <a:p>
            <a:pPr lvl="1"/>
            <a:r>
              <a:rPr lang="en-US" sz="2000" dirty="0"/>
              <a:t>Neurotransmitter signaling</a:t>
            </a:r>
          </a:p>
          <a:p>
            <a:r>
              <a:rPr lang="en-US" sz="2000" b="1" dirty="0">
                <a:solidFill>
                  <a:srgbClr val="68478D"/>
                </a:solidFill>
              </a:rPr>
              <a:t>Specific probiotic strains for depression/anxiety/stress</a:t>
            </a:r>
          </a:p>
          <a:p>
            <a:r>
              <a:rPr lang="en-US" sz="2000" b="1" dirty="0">
                <a:solidFill>
                  <a:srgbClr val="68478D"/>
                </a:solidFill>
              </a:rPr>
              <a:t>Specific prebiotics fibers for stress/resilience</a:t>
            </a:r>
          </a:p>
          <a:p>
            <a:r>
              <a:rPr lang="en-US" sz="2000" b="1" dirty="0">
                <a:solidFill>
                  <a:srgbClr val="68478D"/>
                </a:solidFill>
              </a:rPr>
              <a:t>Patent-pending phytonutrients for GBX support </a:t>
            </a:r>
          </a:p>
          <a:p>
            <a:r>
              <a:rPr lang="en-US" sz="2000" b="1" dirty="0">
                <a:solidFill>
                  <a:srgbClr val="68478D"/>
                </a:solidFill>
              </a:rPr>
              <a:t>Scientifically-supported formula</a:t>
            </a:r>
          </a:p>
          <a:p>
            <a:pPr lvl="1"/>
            <a:r>
              <a:rPr lang="en-US" sz="2000" dirty="0"/>
              <a:t>6 peer-reviewed presentations</a:t>
            </a:r>
          </a:p>
        </p:txBody>
      </p:sp>
    </p:spTree>
    <p:extLst>
      <p:ext uri="{BB962C8B-B14F-4D97-AF65-F5344CB8AC3E}">
        <p14:creationId xmlns:p14="http://schemas.microsoft.com/office/powerpoint/2010/main" val="1189591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7">
            <a:extLst>
              <a:ext uri="{FF2B5EF4-FFF2-40B4-BE49-F238E27FC236}">
                <a16:creationId xmlns:a16="http://schemas.microsoft.com/office/drawing/2014/main" id="{45A6A743-2C1F-4F9F-9451-EB97ADE632C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4988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4">
            <a:extLst>
              <a:ext uri="{FF2B5EF4-FFF2-40B4-BE49-F238E27FC236}">
                <a16:creationId xmlns:a16="http://schemas.microsoft.com/office/drawing/2014/main" id="{63ECF2EA-A877-4C60-829A-682D0807720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585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1">
            <a:extLst>
              <a:ext uri="{FF2B5EF4-FFF2-40B4-BE49-F238E27FC236}">
                <a16:creationId xmlns:a16="http://schemas.microsoft.com/office/drawing/2014/main" id="{3DCF6FFE-2276-495C-A11F-C90EFB54541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549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4">
            <a:extLst>
              <a:ext uri="{FF2B5EF4-FFF2-40B4-BE49-F238E27FC236}">
                <a16:creationId xmlns:a16="http://schemas.microsoft.com/office/drawing/2014/main" id="{15FBB134-A50A-4E35-B282-6F6CB0FD5BC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2377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0">
            <a:extLst>
              <a:ext uri="{FF2B5EF4-FFF2-40B4-BE49-F238E27FC236}">
                <a16:creationId xmlns:a16="http://schemas.microsoft.com/office/drawing/2014/main" id="{A3766993-E890-4910-84EB-8CD3A0439EF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8128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8">
            <a:extLst>
              <a:ext uri="{FF2B5EF4-FFF2-40B4-BE49-F238E27FC236}">
                <a16:creationId xmlns:a16="http://schemas.microsoft.com/office/drawing/2014/main" id="{D128A739-EBA6-4E4E-BD13-A598C470BEF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1245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81">
            <a:extLst>
              <a:ext uri="{FF2B5EF4-FFF2-40B4-BE49-F238E27FC236}">
                <a16:creationId xmlns:a16="http://schemas.microsoft.com/office/drawing/2014/main" id="{F295C629-376E-4259-AD50-C52798A092C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0814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
            <a:extLst>
              <a:ext uri="{FF2B5EF4-FFF2-40B4-BE49-F238E27FC236}">
                <a16:creationId xmlns:a16="http://schemas.microsoft.com/office/drawing/2014/main" id="{9145FFD7-C71D-4D24-8615-7BB0D7AF506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06107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
            <a:extLst>
              <a:ext uri="{FF2B5EF4-FFF2-40B4-BE49-F238E27FC236}">
                <a16:creationId xmlns:a16="http://schemas.microsoft.com/office/drawing/2014/main" id="{4B99DD13-E773-4E5D-8725-714840A358C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5270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D684D3-6A5B-4F42-9654-75EDF02CA19E}"/>
              </a:ext>
            </a:extLst>
          </p:cNvPr>
          <p:cNvSpPr txBox="1"/>
          <p:nvPr/>
        </p:nvSpPr>
        <p:spPr>
          <a:xfrm>
            <a:off x="488515" y="453554"/>
            <a:ext cx="10997853" cy="5632311"/>
          </a:xfrm>
          <a:prstGeom prst="rect">
            <a:avLst/>
          </a:prstGeom>
          <a:noFill/>
        </p:spPr>
        <p:txBody>
          <a:bodyPr wrap="square" rtlCol="0">
            <a:spAutoFit/>
          </a:bodyPr>
          <a:lstStyle/>
          <a:p>
            <a:r>
              <a:rPr lang="en-US" sz="2400" b="1" dirty="0"/>
              <a:t>Attention-deficit/hyperactivity disorder (ADHD) </a:t>
            </a:r>
            <a:r>
              <a:rPr lang="en-US" sz="2400" dirty="0"/>
              <a:t>is a brain disorder marked by an ongoing pattern of inattention and/or hyperactivity-impulsivity that interferes with functioning or development. </a:t>
            </a:r>
            <a:r>
              <a:rPr lang="en-US" sz="2400" dirty="0">
                <a:solidFill>
                  <a:srgbClr val="FF0000"/>
                </a:solidFill>
              </a:rPr>
              <a:t>(1:10 kids)</a:t>
            </a:r>
          </a:p>
          <a:p>
            <a:endParaRPr lang="en-US" sz="2400" dirty="0"/>
          </a:p>
          <a:p>
            <a:r>
              <a:rPr lang="en-US" sz="2400" b="1" dirty="0"/>
              <a:t>Autism, or autism spectrum disorder, </a:t>
            </a:r>
            <a:r>
              <a:rPr lang="en-US" sz="2400" dirty="0"/>
              <a:t>refers to a range of conditions characterized by challenges with social skills, repetitive behaviors, speech and nonverbal communication, as well as by unique strengths and differences. We now know that there is not one autism but many types, caused by different combinations of genetic and environmental influences. </a:t>
            </a:r>
            <a:r>
              <a:rPr lang="en-US" sz="2400" dirty="0">
                <a:solidFill>
                  <a:srgbClr val="FF0000"/>
                </a:solidFill>
              </a:rPr>
              <a:t>(1:68 kids)</a:t>
            </a:r>
          </a:p>
          <a:p>
            <a:endParaRPr lang="en-US" sz="2400" dirty="0"/>
          </a:p>
          <a:p>
            <a:r>
              <a:rPr lang="en-US" sz="2400" b="1" dirty="0"/>
              <a:t>PANDAS (Pediatric Autoimmune Neuropsychiatric Disorders Associated with Streptococcal Infections) </a:t>
            </a:r>
            <a:r>
              <a:rPr lang="en-US" sz="2400" dirty="0"/>
              <a:t>occurs when strep triggers a misdirected immune response results in inflammation on a child’s brain. In turn, the child quickly begins to exhibit life changing symptoms such as OCD, anxiety, tics, personality changes, decline in math and handwriting abilities, sensory sensitivities, restrictive eating, and more. </a:t>
            </a:r>
            <a:r>
              <a:rPr lang="en-US" sz="2400" dirty="0">
                <a:solidFill>
                  <a:srgbClr val="FF0000"/>
                </a:solidFill>
              </a:rPr>
              <a:t>(1:200 kids)</a:t>
            </a:r>
          </a:p>
        </p:txBody>
      </p:sp>
    </p:spTree>
    <p:extLst>
      <p:ext uri="{BB962C8B-B14F-4D97-AF65-F5344CB8AC3E}">
        <p14:creationId xmlns:p14="http://schemas.microsoft.com/office/powerpoint/2010/main" val="50887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dissolv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0F9ACA-B96C-7646-B00B-3AA3F29901A8}"/>
              </a:ext>
            </a:extLst>
          </p:cNvPr>
          <p:cNvPicPr>
            <a:picLocks noChangeAspect="1"/>
          </p:cNvPicPr>
          <p:nvPr/>
        </p:nvPicPr>
        <p:blipFill>
          <a:blip r:embed="rId2"/>
          <a:stretch>
            <a:fillRect/>
          </a:stretch>
        </p:blipFill>
        <p:spPr>
          <a:xfrm>
            <a:off x="2544746" y="0"/>
            <a:ext cx="7102508" cy="6879684"/>
          </a:xfrm>
          <a:prstGeom prst="rect">
            <a:avLst/>
          </a:prstGeom>
        </p:spPr>
      </p:pic>
    </p:spTree>
    <p:extLst>
      <p:ext uri="{BB962C8B-B14F-4D97-AF65-F5344CB8AC3E}">
        <p14:creationId xmlns:p14="http://schemas.microsoft.com/office/powerpoint/2010/main" val="3377695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7DA05B-4B83-AF48-B060-5BD75151E4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4783" y="0"/>
            <a:ext cx="9122434" cy="6858000"/>
          </a:xfrm>
          <a:prstGeom prst="rect">
            <a:avLst/>
          </a:prstGeom>
        </p:spPr>
      </p:pic>
    </p:spTree>
    <p:extLst>
      <p:ext uri="{BB962C8B-B14F-4D97-AF65-F5344CB8AC3E}">
        <p14:creationId xmlns:p14="http://schemas.microsoft.com/office/powerpoint/2010/main" val="2434336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49FF5F-8CAB-314A-9D91-ED45126C5A27}"/>
              </a:ext>
            </a:extLst>
          </p:cNvPr>
          <p:cNvPicPr>
            <a:picLocks noChangeAspect="1"/>
          </p:cNvPicPr>
          <p:nvPr/>
        </p:nvPicPr>
        <p:blipFill>
          <a:blip r:embed="rId2"/>
          <a:stretch>
            <a:fillRect/>
          </a:stretch>
        </p:blipFill>
        <p:spPr>
          <a:xfrm>
            <a:off x="1271113" y="1693814"/>
            <a:ext cx="2730500" cy="736600"/>
          </a:xfrm>
          <a:prstGeom prst="rect">
            <a:avLst/>
          </a:prstGeom>
        </p:spPr>
      </p:pic>
      <p:pic>
        <p:nvPicPr>
          <p:cNvPr id="3" name="Picture 2">
            <a:extLst>
              <a:ext uri="{FF2B5EF4-FFF2-40B4-BE49-F238E27FC236}">
                <a16:creationId xmlns:a16="http://schemas.microsoft.com/office/drawing/2014/main" id="{61C56A94-D6B4-B94F-AE0E-705DC175D63C}"/>
              </a:ext>
            </a:extLst>
          </p:cNvPr>
          <p:cNvPicPr>
            <a:picLocks noChangeAspect="1"/>
          </p:cNvPicPr>
          <p:nvPr/>
        </p:nvPicPr>
        <p:blipFill>
          <a:blip r:embed="rId3"/>
          <a:stretch>
            <a:fillRect/>
          </a:stretch>
        </p:blipFill>
        <p:spPr>
          <a:xfrm>
            <a:off x="4430597" y="437103"/>
            <a:ext cx="2234153" cy="1256711"/>
          </a:xfrm>
          <a:prstGeom prst="rect">
            <a:avLst/>
          </a:prstGeom>
        </p:spPr>
      </p:pic>
      <p:pic>
        <p:nvPicPr>
          <p:cNvPr id="4" name="Picture 3">
            <a:extLst>
              <a:ext uri="{FF2B5EF4-FFF2-40B4-BE49-F238E27FC236}">
                <a16:creationId xmlns:a16="http://schemas.microsoft.com/office/drawing/2014/main" id="{7C2E1C06-1260-AF44-87CE-DBD101032E17}"/>
              </a:ext>
            </a:extLst>
          </p:cNvPr>
          <p:cNvPicPr>
            <a:picLocks noChangeAspect="1"/>
          </p:cNvPicPr>
          <p:nvPr/>
        </p:nvPicPr>
        <p:blipFill>
          <a:blip r:embed="rId4"/>
          <a:stretch>
            <a:fillRect/>
          </a:stretch>
        </p:blipFill>
        <p:spPr>
          <a:xfrm>
            <a:off x="7163259" y="1407736"/>
            <a:ext cx="2654300" cy="762000"/>
          </a:xfrm>
          <a:prstGeom prst="rect">
            <a:avLst/>
          </a:prstGeom>
        </p:spPr>
      </p:pic>
      <p:pic>
        <p:nvPicPr>
          <p:cNvPr id="5" name="Picture 4">
            <a:extLst>
              <a:ext uri="{FF2B5EF4-FFF2-40B4-BE49-F238E27FC236}">
                <a16:creationId xmlns:a16="http://schemas.microsoft.com/office/drawing/2014/main" id="{79D45BD4-5FBF-E144-90A0-0B5D3A133418}"/>
              </a:ext>
            </a:extLst>
          </p:cNvPr>
          <p:cNvPicPr>
            <a:picLocks noChangeAspect="1"/>
          </p:cNvPicPr>
          <p:nvPr/>
        </p:nvPicPr>
        <p:blipFill>
          <a:blip r:embed="rId5"/>
          <a:stretch>
            <a:fillRect/>
          </a:stretch>
        </p:blipFill>
        <p:spPr>
          <a:xfrm>
            <a:off x="8716980" y="2749027"/>
            <a:ext cx="2374900" cy="850900"/>
          </a:xfrm>
          <a:prstGeom prst="rect">
            <a:avLst/>
          </a:prstGeom>
        </p:spPr>
      </p:pic>
      <p:pic>
        <p:nvPicPr>
          <p:cNvPr id="6" name="Picture 5">
            <a:extLst>
              <a:ext uri="{FF2B5EF4-FFF2-40B4-BE49-F238E27FC236}">
                <a16:creationId xmlns:a16="http://schemas.microsoft.com/office/drawing/2014/main" id="{2BFAC5C2-D441-314B-8CD4-6F5C2C7C79F0}"/>
              </a:ext>
            </a:extLst>
          </p:cNvPr>
          <p:cNvPicPr>
            <a:picLocks noChangeAspect="1"/>
          </p:cNvPicPr>
          <p:nvPr/>
        </p:nvPicPr>
        <p:blipFill rotWithShape="1">
          <a:blip r:embed="rId6"/>
          <a:srcRect b="24695"/>
          <a:stretch/>
        </p:blipFill>
        <p:spPr>
          <a:xfrm>
            <a:off x="7449009" y="4391779"/>
            <a:ext cx="2082800" cy="736404"/>
          </a:xfrm>
          <a:prstGeom prst="rect">
            <a:avLst/>
          </a:prstGeom>
        </p:spPr>
      </p:pic>
      <p:pic>
        <p:nvPicPr>
          <p:cNvPr id="7" name="Picture 6">
            <a:extLst>
              <a:ext uri="{FF2B5EF4-FFF2-40B4-BE49-F238E27FC236}">
                <a16:creationId xmlns:a16="http://schemas.microsoft.com/office/drawing/2014/main" id="{A3A986AB-3226-724C-A923-59444A840DA5}"/>
              </a:ext>
            </a:extLst>
          </p:cNvPr>
          <p:cNvPicPr>
            <a:picLocks noChangeAspect="1"/>
          </p:cNvPicPr>
          <p:nvPr/>
        </p:nvPicPr>
        <p:blipFill>
          <a:blip r:embed="rId7"/>
          <a:stretch>
            <a:fillRect/>
          </a:stretch>
        </p:blipFill>
        <p:spPr>
          <a:xfrm>
            <a:off x="2363313" y="4144031"/>
            <a:ext cx="1638300" cy="1231900"/>
          </a:xfrm>
          <a:prstGeom prst="rect">
            <a:avLst/>
          </a:prstGeom>
        </p:spPr>
      </p:pic>
      <p:sp>
        <p:nvSpPr>
          <p:cNvPr id="8" name="TextBox 7">
            <a:extLst>
              <a:ext uri="{FF2B5EF4-FFF2-40B4-BE49-F238E27FC236}">
                <a16:creationId xmlns:a16="http://schemas.microsoft.com/office/drawing/2014/main" id="{9BC3EA6B-44CA-584C-862C-92A0466ECA06}"/>
              </a:ext>
            </a:extLst>
          </p:cNvPr>
          <p:cNvSpPr txBox="1"/>
          <p:nvPr/>
        </p:nvSpPr>
        <p:spPr>
          <a:xfrm>
            <a:off x="4072380" y="4391779"/>
            <a:ext cx="1374094" cy="646331"/>
          </a:xfrm>
          <a:prstGeom prst="rect">
            <a:avLst/>
          </a:prstGeom>
          <a:noFill/>
        </p:spPr>
        <p:txBody>
          <a:bodyPr wrap="none" rtlCol="0">
            <a:spAutoFit/>
          </a:bodyPr>
          <a:lstStyle/>
          <a:p>
            <a:r>
              <a:rPr lang="en-US" dirty="0"/>
              <a:t>Dependence</a:t>
            </a:r>
          </a:p>
          <a:p>
            <a:r>
              <a:rPr lang="en-US" dirty="0"/>
              <a:t>Suicide</a:t>
            </a:r>
          </a:p>
        </p:txBody>
      </p:sp>
      <p:pic>
        <p:nvPicPr>
          <p:cNvPr id="9" name="Picture 8">
            <a:extLst>
              <a:ext uri="{FF2B5EF4-FFF2-40B4-BE49-F238E27FC236}">
                <a16:creationId xmlns:a16="http://schemas.microsoft.com/office/drawing/2014/main" id="{1C5798B0-1F24-D942-AD15-B3885A91DECF}"/>
              </a:ext>
            </a:extLst>
          </p:cNvPr>
          <p:cNvPicPr>
            <a:picLocks noChangeAspect="1"/>
          </p:cNvPicPr>
          <p:nvPr/>
        </p:nvPicPr>
        <p:blipFill>
          <a:blip r:embed="rId8"/>
          <a:stretch>
            <a:fillRect/>
          </a:stretch>
        </p:blipFill>
        <p:spPr>
          <a:xfrm>
            <a:off x="4988350" y="2749027"/>
            <a:ext cx="1676400" cy="1206500"/>
          </a:xfrm>
          <a:prstGeom prst="rect">
            <a:avLst/>
          </a:prstGeom>
        </p:spPr>
      </p:pic>
    </p:spTree>
    <p:extLst>
      <p:ext uri="{BB962C8B-B14F-4D97-AF65-F5344CB8AC3E}">
        <p14:creationId xmlns:p14="http://schemas.microsoft.com/office/powerpoint/2010/main" val="339403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dissolv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dissolv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dissolv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1403</TotalTime>
  <Words>854</Words>
  <Application>Microsoft Macintosh PowerPoint</Application>
  <PresentationFormat>Widescreen</PresentationFormat>
  <Paragraphs>102</Paragraphs>
  <Slides>31</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Calibri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Clinical Study</vt:lpstr>
      <vt:lpstr>PowerPoint Presentation</vt:lpstr>
      <vt:lpstr>PowerPoint Presentation</vt:lpstr>
      <vt:lpstr>PowerPoint Presentation</vt:lpstr>
      <vt:lpstr>PowerPoint Presentation</vt:lpstr>
      <vt:lpstr>PowerPoint Presentation</vt:lpstr>
      <vt:lpstr>GBX+ Proprietary Blend… Patent Pending and Exclusive to Amare</vt:lpstr>
      <vt:lpstr>MENTABIOTICS KEY INGREDIENTS</vt:lpstr>
      <vt:lpstr>Portions of Data Presented at:</vt:lpstr>
      <vt:lpstr>PowerPoint Presentation</vt:lpstr>
      <vt:lpstr>Why is FundaMentals Different?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Nguyen</dc:creator>
  <cp:lastModifiedBy>Shawn Talbott</cp:lastModifiedBy>
  <cp:revision>20</cp:revision>
  <dcterms:created xsi:type="dcterms:W3CDTF">2017-10-25T16:34:58Z</dcterms:created>
  <dcterms:modified xsi:type="dcterms:W3CDTF">2019-04-01T17:21:58Z</dcterms:modified>
</cp:coreProperties>
</file>