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2" r:id="rId2"/>
    <p:sldId id="790" r:id="rId3"/>
    <p:sldId id="439" r:id="rId4"/>
    <p:sldId id="784" r:id="rId5"/>
    <p:sldId id="351" r:id="rId6"/>
    <p:sldId id="288" r:id="rId7"/>
    <p:sldId id="289" r:id="rId8"/>
    <p:sldId id="560" r:id="rId9"/>
    <p:sldId id="604" r:id="rId10"/>
    <p:sldId id="490" r:id="rId11"/>
    <p:sldId id="290" r:id="rId12"/>
    <p:sldId id="382" r:id="rId13"/>
    <p:sldId id="392" r:id="rId14"/>
    <p:sldId id="787" r:id="rId15"/>
    <p:sldId id="785" r:id="rId16"/>
    <p:sldId id="786" r:id="rId17"/>
    <p:sldId id="339" r:id="rId18"/>
    <p:sldId id="342" r:id="rId19"/>
    <p:sldId id="345" r:id="rId20"/>
    <p:sldId id="256" r:id="rId21"/>
    <p:sldId id="263" r:id="rId22"/>
    <p:sldId id="762" r:id="rId23"/>
    <p:sldId id="268" r:id="rId24"/>
    <p:sldId id="257" r:id="rId25"/>
    <p:sldId id="275" r:id="rId26"/>
    <p:sldId id="266" r:id="rId27"/>
    <p:sldId id="267" r:id="rId28"/>
    <p:sldId id="258" r:id="rId29"/>
    <p:sldId id="274" r:id="rId30"/>
    <p:sldId id="265" r:id="rId31"/>
    <p:sldId id="259" r:id="rId32"/>
    <p:sldId id="272" r:id="rId33"/>
    <p:sldId id="273" r:id="rId34"/>
    <p:sldId id="271" r:id="rId35"/>
    <p:sldId id="270" r:id="rId36"/>
    <p:sldId id="260" r:id="rId37"/>
    <p:sldId id="763" r:id="rId38"/>
    <p:sldId id="788" r:id="rId39"/>
    <p:sldId id="789" r:id="rId40"/>
    <p:sldId id="26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2A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20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7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3EFC9-026D-479C-99BC-91E2CC7554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3C5BB7-2E6C-47BC-A2C3-E75B04F19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7F8E6-6991-43F6-BF87-D3029198A34E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895CD5-7195-441B-9E69-2B248AABC1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EEB30-47A1-4B69-B24F-F2D2ADDAA4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1B343-5332-4E0B-936E-B27CE9A9A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2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B0E494-448B-5043-BAAA-E75826ED4516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BF430-0375-7347-A16B-D5EF1E223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03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0340A-1E8D-475A-91F4-E4E992D9B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6803" y="1122363"/>
            <a:ext cx="756085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C031E7-3889-485A-86B7-59A3BB1816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6803" y="3602038"/>
            <a:ext cx="7560857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58EFE-9601-4ED6-924A-2DD4CCE9F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311" y="2349023"/>
            <a:ext cx="4017522" cy="240977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B2B375-A625-4841-9B60-75AB873727B3}"/>
              </a:ext>
            </a:extLst>
          </p:cNvPr>
          <p:cNvCxnSpPr>
            <a:cxnSpLocks/>
          </p:cNvCxnSpPr>
          <p:nvPr userDrawn="1"/>
        </p:nvCxnSpPr>
        <p:spPr>
          <a:xfrm>
            <a:off x="3346315" y="2850204"/>
            <a:ext cx="0" cy="1157592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225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F3C7-62F4-43E4-BAEE-6EEEE2BDC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1AB4-3489-4B5C-887F-9107A4C8C2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9327-F824-4D87-9D30-E13A1E771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1933D-8927-4DBB-8CF7-FD63B18F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39578-22DA-4F9B-A8CC-94EA6A2F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73FBD4-A0B3-4A2B-B9AE-C3A5364D9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C834-AD18-4C7F-8252-78862353F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9AB808-44BF-4CB1-9876-D238ECBF0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A416A5-DE8D-40EF-B446-44797047A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06BC45-70B4-48B7-B9CA-53B354760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3F853-19F3-42EF-9CC6-815E87AC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8BC7D-D33E-436D-811B-184FA750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487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9D113-2561-4E4C-B1F0-D034F5511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7C9439-D9E0-4904-BC40-996416222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E639D-B9CD-4402-B083-737D2D05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50B76-B516-4118-A7AD-FC1C7E39F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9E71-A350-4513-A36A-19F2BB7CC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84219-33D8-438B-B6EC-C8A093B8F1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A8F0E3-E9DF-466F-9D9B-E7BAB8D7B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7A44-BF04-4DB6-AA2D-2FB844B9A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E7F60-B7F9-42AF-9806-82991203E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17F45-D838-47CD-BED4-EAD3B5EF5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3259" y="365127"/>
            <a:ext cx="0" cy="1325563"/>
          </a:xfrm>
          <a:prstGeom prst="line">
            <a:avLst/>
          </a:prstGeom>
          <a:ln w="38100" cmpd="sng">
            <a:solidFill>
              <a:srgbClr val="68478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38200" y="2003427"/>
            <a:ext cx="10515600" cy="27654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E704F-E5BB-D54E-8CBC-3BCFFC837F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7508" y="6319164"/>
            <a:ext cx="3216984" cy="3900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795844-DFBF-6E41-9C37-733CA95C762F}"/>
              </a:ext>
            </a:extLst>
          </p:cNvPr>
          <p:cNvCxnSpPr>
            <a:cxnSpLocks/>
          </p:cNvCxnSpPr>
          <p:nvPr userDrawn="1"/>
        </p:nvCxnSpPr>
        <p:spPr>
          <a:xfrm>
            <a:off x="6357635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2F1C81-082F-6943-9A32-74260F9AC187}"/>
              </a:ext>
            </a:extLst>
          </p:cNvPr>
          <p:cNvCxnSpPr>
            <a:cxnSpLocks/>
          </p:cNvCxnSpPr>
          <p:nvPr userDrawn="1"/>
        </p:nvCxnSpPr>
        <p:spPr>
          <a:xfrm>
            <a:off x="5352067" y="6514191"/>
            <a:ext cx="0" cy="167671"/>
          </a:xfrm>
          <a:prstGeom prst="line">
            <a:avLst/>
          </a:prstGeom>
          <a:ln w="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44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06E5B92-FAF1-C14E-A446-E5142F708EF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422400" y="304800"/>
            <a:ext cx="10058400" cy="5791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DF62F5-53D6-A140-B3F9-8C1BF5AB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C847C-BFB4-7B4C-9434-66969746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6BD743-0514-DE42-B3D0-2AD2359F9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8CFA38A-7510-3841-BC7E-14589B02BA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843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4651-BFC3-42E6-9A0D-7BBCBED7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A875C-F6B2-49CC-B04E-2F02C0870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C376F-C85B-46B5-87A7-9B21895FA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97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89D12-5C4F-4DD3-9434-FD5CE573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A4A92-A1DE-464D-A1ED-C3C9A08FD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40868E-0BC1-4649-8968-4B34C7E1A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77BC-22A0-4FBC-BE98-837A4969176D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BC555A-F53C-464F-9280-44FEDD7B06B5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F097-B926-45AA-BD74-299EA67E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9AA17-5744-4396-9226-4983AA86A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5A775-7CB7-4ACC-B0E1-CD460D70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1A344-73C2-48BD-86B2-E34271A2F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3D8F1-B6B3-42E3-BDDE-04A8FBD5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41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</p:spTree>
    <p:extLst>
      <p:ext uri="{BB962C8B-B14F-4D97-AF65-F5344CB8AC3E}">
        <p14:creationId xmlns:p14="http://schemas.microsoft.com/office/powerpoint/2010/main" val="333605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56551-5B51-40AD-AB53-1E1B5E59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85400-C60A-4DCE-93AB-2FFDF64FDA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0B1DCE-6282-463C-9975-A44418167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73FA92-2807-4BF5-8BB9-CE0D22EEA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03" y="6123419"/>
            <a:ext cx="1552843" cy="9314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C0FD4-4BB7-486E-995C-F6F2AA987C28}"/>
              </a:ext>
            </a:extLst>
          </p:cNvPr>
          <p:cNvSpPr txBox="1"/>
          <p:nvPr userDrawn="1"/>
        </p:nvSpPr>
        <p:spPr>
          <a:xfrm>
            <a:off x="5402946" y="6433157"/>
            <a:ext cx="3429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F2A56"/>
                </a:solidFill>
                <a:latin typeface="Aller" panose="020B0503030302020204" pitchFamily="34" charset="0"/>
              </a:rPr>
              <a:t>THE MENTAL WELLNESS COMPANY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AA0582-7024-4E27-A23F-0B40A35C634C}"/>
              </a:ext>
            </a:extLst>
          </p:cNvPr>
          <p:cNvCxnSpPr>
            <a:cxnSpLocks/>
          </p:cNvCxnSpPr>
          <p:nvPr userDrawn="1"/>
        </p:nvCxnSpPr>
        <p:spPr>
          <a:xfrm>
            <a:off x="583660" y="365125"/>
            <a:ext cx="0" cy="1325563"/>
          </a:xfrm>
          <a:prstGeom prst="line">
            <a:avLst/>
          </a:prstGeom>
          <a:ln w="38100">
            <a:solidFill>
              <a:srgbClr val="3F2A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5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773D-6FC4-4740-B1AB-199C364D5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FC33D-1742-4F43-9A2E-006B435F1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E47B54-C325-485C-B741-0224A45C3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C6C800-C9DB-426A-9B89-27100D20AA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0E00AC-571C-4921-9FD0-85CADEF7A2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288AB-A434-402A-96D8-6753D6AC3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833D90-D731-498A-916B-4D4FA398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CAC268-8CED-4A52-9A57-30483487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0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5574-2BA1-425F-A8AF-3A722223D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4F64E6-50E3-4061-948C-4DFB506B1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FAC6B-E992-4694-A503-3AB9EE726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8AC6-F162-41B5-8091-8188B762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51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30F9F-474D-4FDB-B0F5-24494DE3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06669-8C94-4B4C-970C-B185084A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20BAF-8204-47E0-A083-8401D1C8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75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4B2FA7-8C85-4885-B3C9-ED8195FDA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CB5D20-B541-4EC9-8F8D-244AD04BA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6E872-6604-4D6A-8D54-48EB26BD04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0E3E5-0F13-4CB7-9BBE-A49F2A05A824}" type="datetimeFigureOut">
              <a:rPr lang="en-US" smtClean="0"/>
              <a:t>3/6/19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331E3-5830-45C2-9626-E81ED4E9B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9BB35-A038-432D-BB65-3A06FED31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3780C-A6CC-4C1D-AAAD-24CA26298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2.jpeg"/><Relationship Id="rId7" Type="http://schemas.openxmlformats.org/officeDocument/2006/relationships/image" Target="../media/image3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12105-4441-4406-849B-1692138A79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9229" y="502252"/>
            <a:ext cx="8912771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 b3</a:t>
            </a:r>
            <a:br>
              <a:rPr lang="en-US" dirty="0"/>
            </a:br>
            <a:r>
              <a:rPr lang="en-US" dirty="0"/>
              <a:t>Nutrition for Mental Wellness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6E589-29DC-4544-9C49-BB401D5AA4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Shawn Talbott, PhD</a:t>
            </a:r>
          </a:p>
        </p:txBody>
      </p:sp>
    </p:spTree>
    <p:extLst>
      <p:ext uri="{BB962C8B-B14F-4D97-AF65-F5344CB8AC3E}">
        <p14:creationId xmlns:p14="http://schemas.microsoft.com/office/powerpoint/2010/main" val="2241764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70133" y="6441928"/>
            <a:ext cx="3826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Modified from Sampson &amp; </a:t>
            </a:r>
            <a:r>
              <a:rPr lang="en-US" sz="1400" i="1" dirty="0" err="1">
                <a:solidFill>
                  <a:srgbClr val="000000">
                    <a:lumMod val="65000"/>
                    <a:lumOff val="35000"/>
                  </a:srgbClr>
                </a:solidFill>
              </a:rPr>
              <a:t>Mazmanian</a:t>
            </a:r>
            <a:r>
              <a:rPr lang="en-US" sz="1400" i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, 2015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0700" y="201045"/>
            <a:ext cx="8610600" cy="6267756"/>
            <a:chOff x="257175" y="48645"/>
            <a:chExt cx="8610600" cy="62677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7175" y="48645"/>
              <a:ext cx="8610600" cy="626775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3276" y="88900"/>
              <a:ext cx="854964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0000"/>
                  </a:solidFill>
                </a:rPr>
                <a:t>The </a:t>
              </a:r>
              <a:r>
                <a:rPr lang="en-US" sz="2400" dirty="0" err="1">
                  <a:solidFill>
                    <a:srgbClr val="000000"/>
                  </a:solidFill>
                </a:rPr>
                <a:t>Inflammed</a:t>
              </a:r>
              <a:r>
                <a:rPr lang="en-US" sz="2400" dirty="0">
                  <a:solidFill>
                    <a:srgbClr val="000000"/>
                  </a:solidFill>
                </a:rPr>
                <a:t> Brain: </a:t>
              </a:r>
              <a:r>
                <a:rPr lang="en-US" sz="2400" dirty="0" err="1">
                  <a:solidFill>
                    <a:srgbClr val="000000"/>
                  </a:solidFill>
                </a:rPr>
                <a:t>Microbiota</a:t>
              </a:r>
              <a:r>
                <a:rPr lang="en-US" sz="2400" dirty="0">
                  <a:solidFill>
                    <a:srgbClr val="000000"/>
                  </a:solidFill>
                </a:rPr>
                <a:t>-related Signaling to the Central Immune System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155065" y="3451541"/>
            <a:ext cx="3090930" cy="2554545"/>
          </a:xfrm>
          <a:prstGeom prst="rect">
            <a:avLst/>
          </a:prstGeom>
          <a:solidFill>
            <a:srgbClr val="EEEEEE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Depression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Obesity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Neurodegenerative diseases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Chronic pain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Chronic inflammation</a:t>
            </a:r>
          </a:p>
          <a:p>
            <a:endParaRPr lang="en-US" sz="2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24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CCE151A7-95B9-7F45-AF62-AC27F4C9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5" y="0"/>
            <a:ext cx="10853530" cy="693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37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883" y="85533"/>
            <a:ext cx="11698013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336699"/>
                </a:solidFill>
              </a:rPr>
              <a:t>Well Documented Health Benefits of the Mediterranean Diet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7387" y="1615358"/>
            <a:ext cx="8760044" cy="3999629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4000" dirty="0"/>
              <a:t>Cardiovascular disease</a:t>
            </a:r>
            <a:endParaRPr lang="en-US" sz="4000" baseline="30000" dirty="0"/>
          </a:p>
          <a:p>
            <a:pPr lvl="1">
              <a:defRPr/>
            </a:pPr>
            <a:r>
              <a:rPr lang="en-US" sz="4000" dirty="0"/>
              <a:t>Cancer</a:t>
            </a:r>
            <a:endParaRPr lang="en-US" sz="4000" baseline="30000" dirty="0"/>
          </a:p>
          <a:p>
            <a:pPr lvl="1">
              <a:defRPr/>
            </a:pPr>
            <a:r>
              <a:rPr lang="en-US" sz="4000" dirty="0"/>
              <a:t>Metabolic syndrome</a:t>
            </a:r>
          </a:p>
          <a:p>
            <a:pPr lvl="1">
              <a:defRPr/>
            </a:pPr>
            <a:r>
              <a:rPr lang="en-US" sz="4000" dirty="0"/>
              <a:t>Brain structure and function</a:t>
            </a:r>
          </a:p>
          <a:p>
            <a:pPr lvl="1">
              <a:defRPr/>
            </a:pPr>
            <a:r>
              <a:rPr lang="en-US" sz="4000" dirty="0"/>
              <a:t>Cognitive impairment (Alzheimer’s)</a:t>
            </a:r>
            <a:endParaRPr lang="en-US" sz="4000" baseline="30000" dirty="0"/>
          </a:p>
          <a:p>
            <a:pPr lvl="1">
              <a:defRPr/>
            </a:pPr>
            <a:r>
              <a:rPr lang="en-US" sz="4000" dirty="0"/>
              <a:t>Depression</a:t>
            </a:r>
          </a:p>
          <a:p>
            <a:pPr marL="457200" lvl="1" indent="0">
              <a:buNone/>
              <a:defRPr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11981" y="6214533"/>
            <a:ext cx="281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Estruch</a:t>
            </a:r>
            <a:r>
              <a:rPr lang="en-US" dirty="0"/>
              <a:t> et al, NEJM 2013</a:t>
            </a:r>
          </a:p>
        </p:txBody>
      </p:sp>
    </p:spTree>
    <p:extLst>
      <p:ext uri="{BB962C8B-B14F-4D97-AF65-F5344CB8AC3E}">
        <p14:creationId xmlns:p14="http://schemas.microsoft.com/office/powerpoint/2010/main" val="4209378713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890" y="142045"/>
            <a:ext cx="10857186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336699"/>
                </a:solidFill>
              </a:rPr>
              <a:t>Why is a Mediterranean Type Diet Good for Your Health?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214" y="1494503"/>
            <a:ext cx="11035861" cy="48641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/>
              <a:t>Good for your gut microbes</a:t>
            </a:r>
            <a:r>
              <a:rPr lang="en-US" dirty="0"/>
              <a:t>:</a:t>
            </a:r>
          </a:p>
          <a:p>
            <a:pPr lvl="1">
              <a:defRPr/>
            </a:pPr>
            <a:r>
              <a:rPr lang="en-US" dirty="0"/>
              <a:t>High ratio of plant to animal based foods</a:t>
            </a:r>
          </a:p>
          <a:p>
            <a:pPr lvl="1">
              <a:defRPr/>
            </a:pPr>
            <a:r>
              <a:rPr lang="en-US" dirty="0"/>
              <a:t>High ratio of plant based (unsaturated fats) to animal based fats</a:t>
            </a:r>
          </a:p>
          <a:p>
            <a:pPr lvl="1">
              <a:defRPr/>
            </a:pPr>
            <a:r>
              <a:rPr lang="en-US" dirty="0"/>
              <a:t>Anti inflammatory effects on the gut, brain and body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High concentration of antioxidants and polyphenols produced by plants for their own protection (olive oil, red wine, roots, leaves) which require the gut microbiota to digest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Social interactions</a:t>
            </a:r>
          </a:p>
          <a:p>
            <a:pPr lvl="1" eaLnBrk="1" hangingPunct="1">
              <a:defRPr/>
            </a:pPr>
            <a:endParaRPr lang="en-US" dirty="0"/>
          </a:p>
          <a:p>
            <a:pPr marL="457200" lvl="1" indent="0"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27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DF89F-4C64-CD4E-9203-BD2B5862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newspaper&#10;&#10;Description automatically generated">
            <a:extLst>
              <a:ext uri="{FF2B5EF4-FFF2-40B4-BE49-F238E27FC236}">
                <a16:creationId xmlns:a16="http://schemas.microsoft.com/office/drawing/2014/main" id="{71EA3C98-03C6-1046-A13D-AB2584271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65"/>
          <a:stretch/>
        </p:blipFill>
        <p:spPr>
          <a:xfrm>
            <a:off x="4189309" y="-25079"/>
            <a:ext cx="5927265" cy="1590459"/>
          </a:xfrm>
          <a:prstGeom prst="rect">
            <a:avLst/>
          </a:prstGeom>
        </p:spPr>
      </p:pic>
      <p:pic>
        <p:nvPicPr>
          <p:cNvPr id="6" name="Picture 5" descr="A close up of a newspaper&#10;&#10;Description automatically generated">
            <a:extLst>
              <a:ext uri="{FF2B5EF4-FFF2-40B4-BE49-F238E27FC236}">
                <a16:creationId xmlns:a16="http://schemas.microsoft.com/office/drawing/2014/main" id="{01C8B150-94C7-9440-9AEF-775545A1F2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772"/>
          <a:stretch/>
        </p:blipFill>
        <p:spPr>
          <a:xfrm>
            <a:off x="7836962" y="3677082"/>
            <a:ext cx="4064437" cy="1590459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4C4EF340-A3BC-834C-972C-320368D9BA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98"/>
          <a:stretch/>
        </p:blipFill>
        <p:spPr>
          <a:xfrm>
            <a:off x="4754393" y="2052075"/>
            <a:ext cx="3700049" cy="2268725"/>
          </a:xfrm>
          <a:prstGeom prst="rect">
            <a:avLst/>
          </a:prstGeom>
        </p:spPr>
      </p:pic>
      <p:pic>
        <p:nvPicPr>
          <p:cNvPr id="10" name="Picture 9" descr="A close up of a newspaper&#10;&#10;Description automatically generated">
            <a:extLst>
              <a:ext uri="{FF2B5EF4-FFF2-40B4-BE49-F238E27FC236}">
                <a16:creationId xmlns:a16="http://schemas.microsoft.com/office/drawing/2014/main" id="{662D667A-A5CA-0541-810E-EAD67F9ECA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4"/>
          <a:stretch/>
        </p:blipFill>
        <p:spPr>
          <a:xfrm>
            <a:off x="159259" y="4286251"/>
            <a:ext cx="4195781" cy="1590460"/>
          </a:xfrm>
          <a:prstGeom prst="rect">
            <a:avLst/>
          </a:prstGeom>
        </p:spPr>
      </p:pic>
      <p:pic>
        <p:nvPicPr>
          <p:cNvPr id="12" name="Picture 11" descr="A screenshot of text&#10;&#10;Description automatically generated">
            <a:extLst>
              <a:ext uri="{FF2B5EF4-FFF2-40B4-BE49-F238E27FC236}">
                <a16:creationId xmlns:a16="http://schemas.microsoft.com/office/drawing/2014/main" id="{19AC5AB2-69A1-E94B-83B4-0AE0B489C2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20"/>
          <a:stretch/>
        </p:blipFill>
        <p:spPr>
          <a:xfrm>
            <a:off x="3797635" y="5267541"/>
            <a:ext cx="4596729" cy="1590459"/>
          </a:xfrm>
          <a:prstGeom prst="rect">
            <a:avLst/>
          </a:prstGeom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757EE2A-29A8-0648-9125-AD77A4902F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68"/>
          <a:stretch/>
        </p:blipFill>
        <p:spPr>
          <a:xfrm>
            <a:off x="371771" y="1806183"/>
            <a:ext cx="4226328" cy="1998463"/>
          </a:xfrm>
          <a:prstGeom prst="rect">
            <a:avLst/>
          </a:prstGeom>
        </p:spPr>
      </p:pic>
      <p:pic>
        <p:nvPicPr>
          <p:cNvPr id="16" name="Picture 1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52C0972-0F6F-F24C-AE53-438E77B1AA9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6"/>
          <a:stretch/>
        </p:blipFill>
        <p:spPr>
          <a:xfrm>
            <a:off x="8454442" y="1945497"/>
            <a:ext cx="3771426" cy="1719046"/>
          </a:xfrm>
          <a:prstGeom prst="rect">
            <a:avLst/>
          </a:prstGeom>
        </p:spPr>
      </p:pic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7A2894-FD34-2944-812C-EFF7F8D3F86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0"/>
          <a:stretch/>
        </p:blipFill>
        <p:spPr>
          <a:xfrm>
            <a:off x="2490" y="-22428"/>
            <a:ext cx="4281770" cy="179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364D8-910C-A348-A931-F0D947138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52" y="0"/>
            <a:ext cx="4158593" cy="389868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096811C-2086-8C42-AE94-D4A92050B2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695" y="0"/>
            <a:ext cx="5023945" cy="39249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F5D5BE-A5D6-404F-9C80-CE4D1651874C}"/>
              </a:ext>
            </a:extLst>
          </p:cNvPr>
          <p:cNvSpPr/>
          <p:nvPr/>
        </p:nvSpPr>
        <p:spPr>
          <a:xfrm>
            <a:off x="756743" y="4272677"/>
            <a:ext cx="1107790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Supporting the Modification of lifestyle In Lowered Emotional States (SMILES)</a:t>
            </a:r>
          </a:p>
          <a:p>
            <a:endParaRPr lang="en-US" dirty="0"/>
          </a:p>
          <a:p>
            <a:r>
              <a:rPr lang="en-US" dirty="0"/>
              <a:t>12-week study - depression symptoms were graded on MADRS scale (Montgomery–</a:t>
            </a:r>
            <a:r>
              <a:rPr lang="en-US" dirty="0" err="1"/>
              <a:t>Åsberg</a:t>
            </a:r>
            <a:r>
              <a:rPr lang="en-US" dirty="0"/>
              <a:t> Depression Rating Scale)</a:t>
            </a:r>
          </a:p>
          <a:p>
            <a:r>
              <a:rPr lang="en-US" dirty="0"/>
              <a:t>-scale of 0 to 60, with 60 being the most severely depressed.</a:t>
            </a:r>
          </a:p>
          <a:p>
            <a:endParaRPr lang="en-US" dirty="0"/>
          </a:p>
          <a:p>
            <a:r>
              <a:rPr lang="en-US" dirty="0"/>
              <a:t>After 12 weeks, </a:t>
            </a:r>
            <a:r>
              <a:rPr lang="en-US" dirty="0" err="1"/>
              <a:t>ModiMed</a:t>
            </a:r>
            <a:r>
              <a:rPr lang="en-US" dirty="0"/>
              <a:t> diet group saw their MADRS scores improve on average by about 11 points. </a:t>
            </a:r>
          </a:p>
          <a:p>
            <a:r>
              <a:rPr lang="en-US" dirty="0"/>
              <a:t>-Thirty-two percent had MADRS scores so low that they no longer met criteria for depression—remission!</a:t>
            </a:r>
          </a:p>
          <a:p>
            <a:endParaRPr lang="en-US" dirty="0"/>
          </a:p>
          <a:p>
            <a:r>
              <a:rPr lang="en-US" dirty="0"/>
              <a:t>People in the unhealthy diet group improved by only about 4 points on the MADRS test.</a:t>
            </a:r>
          </a:p>
        </p:txBody>
      </p:sp>
    </p:spTree>
    <p:extLst>
      <p:ext uri="{BB962C8B-B14F-4D97-AF65-F5344CB8AC3E}">
        <p14:creationId xmlns:p14="http://schemas.microsoft.com/office/powerpoint/2010/main" val="1038561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C14BC-B7C0-6D4F-BEBA-F7AAB1AB3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10CED4-0152-5143-B5AC-0A8E55F1B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5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>
            <a:extLst>
              <a:ext uri="{FF2B5EF4-FFF2-40B4-BE49-F238E27FC236}">
                <a16:creationId xmlns:a16="http://schemas.microsoft.com/office/drawing/2014/main" id="{06FE2135-5CD7-8A4A-A6BB-69F77D0F301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7" y="222459"/>
            <a:ext cx="4954227" cy="155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3">
            <a:extLst>
              <a:ext uri="{FF2B5EF4-FFF2-40B4-BE49-F238E27FC236}">
                <a16:creationId xmlns:a16="http://schemas.microsoft.com/office/drawing/2014/main" id="{3315669A-7561-9649-864E-23EA97F71C14}"/>
              </a:ext>
            </a:extLst>
          </p:cNvPr>
          <p:cNvSpPr>
            <a:spLocks/>
          </p:cNvSpPr>
          <p:nvPr/>
        </p:nvSpPr>
        <p:spPr bwMode="auto">
          <a:xfrm>
            <a:off x="6400800" y="134095"/>
            <a:ext cx="5682943" cy="246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>
            <a:lvl1pPr>
              <a:defRPr sz="1200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200">
                <a:solidFill>
                  <a:schemeClr val="tx1"/>
                </a:solidFill>
                <a:latin typeface="Times" pitchFamily="2" charset="0"/>
              </a:defRPr>
            </a:lvl2pPr>
            <a:lvl3pPr>
              <a:defRPr sz="1200">
                <a:solidFill>
                  <a:schemeClr val="tx1"/>
                </a:solidFill>
                <a:latin typeface="Times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Times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pPr>
              <a:lnSpc>
                <a:spcPct val="70000"/>
              </a:lnSpc>
              <a:spcBef>
                <a:spcPts val="1850"/>
              </a:spcBef>
              <a:buClr>
                <a:srgbClr val="000000"/>
              </a:buClr>
              <a:buSzPct val="100000"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Snacking Approach</a:t>
            </a:r>
          </a:p>
          <a:p>
            <a:pPr>
              <a:lnSpc>
                <a:spcPct val="70000"/>
              </a:lnSpc>
              <a:spcBef>
                <a:spcPts val="1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5-6 well-proportioned meals/snacks</a:t>
            </a:r>
          </a:p>
          <a:p>
            <a:pPr lvl="1">
              <a:lnSpc>
                <a:spcPct val="70000"/>
              </a:lnSpc>
              <a:spcBef>
                <a:spcPts val="1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B/snack/L/snack/D/snack</a:t>
            </a:r>
          </a:p>
          <a:p>
            <a:pPr>
              <a:lnSpc>
                <a:spcPct val="70000"/>
              </a:lnSpc>
              <a:spcBef>
                <a:spcPts val="1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Portion of protein + carbs + fat</a:t>
            </a:r>
          </a:p>
          <a:p>
            <a:pPr>
              <a:lnSpc>
                <a:spcPct val="70000"/>
              </a:lnSpc>
              <a:spcBef>
                <a:spcPts val="1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 Unlimited fruits &amp; vegetables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3C8A158-2835-CF42-B8E9-31265872D631}"/>
              </a:ext>
            </a:extLst>
          </p:cNvPr>
          <p:cNvSpPr txBox="1">
            <a:spLocks noChangeArrowheads="1"/>
          </p:cNvSpPr>
          <p:nvPr/>
        </p:nvSpPr>
        <p:spPr>
          <a:xfrm>
            <a:off x="290437" y="1819593"/>
            <a:ext cx="6768592" cy="2463800"/>
          </a:xfrm>
          <a:prstGeom prst="rect">
            <a:avLst/>
          </a:prstGeom>
          <a:ln/>
        </p:spPr>
        <p:txBody>
          <a:bodyPr vert="horz" lIns="91440" tIns="45720" rIns="13208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99834"/>
              </a:buClr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399834"/>
                </a:solidFill>
              </a:rPr>
              <a:t>Protein </a:t>
            </a:r>
            <a:r>
              <a:rPr lang="en-US" altLang="en-US" sz="2400" b="1" dirty="0"/>
              <a:t>for lean muscle maintenance</a:t>
            </a:r>
            <a:endParaRPr lang="en-US" altLang="en-US" sz="2400" b="1" dirty="0">
              <a:ea typeface="ヒラギノ明朝 Pro W6" panose="02020300000000000000" pitchFamily="18" charset="-128"/>
            </a:endParaRPr>
          </a:p>
          <a:p>
            <a:pPr>
              <a:buClr>
                <a:srgbClr val="399834"/>
              </a:buClr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399834"/>
                </a:solidFill>
              </a:rPr>
              <a:t>Carbohydrate </a:t>
            </a:r>
            <a:r>
              <a:rPr lang="en-US" altLang="en-US" sz="2400" b="1" dirty="0"/>
              <a:t>for energy and metabolism</a:t>
            </a:r>
            <a:endParaRPr lang="en-US" altLang="en-US" sz="2400" b="1" dirty="0">
              <a:ea typeface="ヒラギノ明朝 Pro W6" panose="02020300000000000000" pitchFamily="18" charset="-128"/>
            </a:endParaRPr>
          </a:p>
          <a:p>
            <a:pPr>
              <a:buClr>
                <a:srgbClr val="399834"/>
              </a:buClr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399834"/>
                </a:solidFill>
              </a:rPr>
              <a:t>Fat </a:t>
            </a:r>
            <a:r>
              <a:rPr lang="en-US" altLang="en-US" sz="2400" b="1" dirty="0"/>
              <a:t>for flavor &amp; satiety</a:t>
            </a:r>
            <a:endParaRPr lang="en-US" altLang="en-US" sz="2400" b="1" dirty="0">
              <a:ea typeface="ヒラギノ明朝 Pro W6" panose="02020300000000000000" pitchFamily="18" charset="-128"/>
            </a:endParaRPr>
          </a:p>
          <a:p>
            <a:pPr>
              <a:buClr>
                <a:srgbClr val="399834"/>
              </a:buClr>
              <a:buFont typeface="Times New Roman" panose="02020603050405020304" pitchFamily="18" charset="0"/>
              <a:buChar char="•"/>
            </a:pPr>
            <a:r>
              <a:rPr lang="en-US" altLang="en-US" sz="2400" b="1" dirty="0">
                <a:solidFill>
                  <a:srgbClr val="399834"/>
                </a:solidFill>
              </a:rPr>
              <a:t>Fiber </a:t>
            </a:r>
            <a:r>
              <a:rPr lang="en-US" altLang="en-US" sz="2400" b="1" dirty="0"/>
              <a:t>for digestion &amp; satiety</a:t>
            </a:r>
            <a:endParaRPr lang="en-US" altLang="en-US" sz="2400" b="1" dirty="0">
              <a:ea typeface="ヒラギノ明朝 Pro W6" panose="02020300000000000000" pitchFamily="18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3049C7-641A-6F46-9BCF-F6761651BC2D}"/>
              </a:ext>
            </a:extLst>
          </p:cNvPr>
          <p:cNvSpPr txBox="1"/>
          <p:nvPr/>
        </p:nvSpPr>
        <p:spPr>
          <a:xfrm>
            <a:off x="1962992" y="3769250"/>
            <a:ext cx="9938571" cy="295465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Fasting Approach (IF = intermittent fasting)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Avoid sugars and refined grains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Let your body burn fat between meals (B/L/D). Don’t snack.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 the hours of the day when you eat (eat early, but not late)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7am-3pm or 10am-6pm or only during “daylight” hours…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Avoid snacking or eating at nighttime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6BB8AA-7BC5-894E-A57B-3C9F01B26073}"/>
              </a:ext>
            </a:extLst>
          </p:cNvPr>
          <p:cNvSpPr txBox="1"/>
          <p:nvPr/>
        </p:nvSpPr>
        <p:spPr>
          <a:xfrm>
            <a:off x="7570405" y="2844225"/>
            <a:ext cx="2421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BOTH WORK!</a:t>
            </a:r>
          </a:p>
        </p:txBody>
      </p:sp>
    </p:spTree>
    <p:extLst>
      <p:ext uri="{BB962C8B-B14F-4D97-AF65-F5344CB8AC3E}">
        <p14:creationId xmlns:p14="http://schemas.microsoft.com/office/powerpoint/2010/main" val="175735729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animBg="1"/>
      <p:bldP spid="5" grpId="0" animBg="1"/>
      <p:bldP spid="2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553C6349-3AA0-4444-BCFC-61A1D79D6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463" y="0"/>
            <a:ext cx="8610600" cy="990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4800"/>
              <a:t>Carbohydrates</a:t>
            </a:r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4F34998D-59A0-6D48-9872-CB2EB743A1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8800" y="1371600"/>
            <a:ext cx="8534400" cy="5486400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b="1" dirty="0"/>
              <a:t>Carbohydrates are the body’s main source of energy</a:t>
            </a:r>
            <a:endParaRPr lang="en-US" altLang="en-US" b="1" dirty="0">
              <a:ea typeface="ヒラギノ明朝 Pro W6" panose="02020300000000000000" pitchFamily="18" charset="-128"/>
            </a:endParaRPr>
          </a:p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endParaRPr lang="en-US" altLang="en-US" b="1" dirty="0">
              <a:ea typeface="ヒラギノ明朝 Pro W6" panose="02020300000000000000" pitchFamily="18" charset="-128"/>
            </a:endParaRPr>
          </a:p>
          <a:p>
            <a:pPr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b="1" dirty="0"/>
              <a:t>Carbohydrates are broken down in the body to glucose</a:t>
            </a:r>
            <a:endParaRPr lang="en-US" altLang="en-US" b="1" dirty="0">
              <a:ea typeface="ヒラギノ明朝 Pro W6" panose="02020300000000000000" pitchFamily="18" charset="-128"/>
            </a:endParaRPr>
          </a:p>
          <a:p>
            <a:pPr algn="ctr">
              <a:buFont typeface="Lucida Grande" panose="020B0600040502020204" pitchFamily="34" charset="0"/>
              <a:buNone/>
            </a:pPr>
            <a:endParaRPr lang="en-US" altLang="en-US" sz="3600" b="1" dirty="0">
              <a:ea typeface="ヒラギノ明朝 Pro W6" panose="02020300000000000000" pitchFamily="18" charset="-128"/>
            </a:endParaRPr>
          </a:p>
          <a:p>
            <a:pPr algn="ctr">
              <a:buFont typeface="Lucida Grande" panose="020B0600040502020204" pitchFamily="34" charset="0"/>
              <a:buNone/>
            </a:pPr>
            <a:r>
              <a:rPr lang="en-US" altLang="en-US" sz="3600" b="1" dirty="0">
                <a:solidFill>
                  <a:srgbClr val="399834"/>
                </a:solidFill>
              </a:rPr>
              <a:t>“Fat Burns in the Flame of Carbohydrate”</a:t>
            </a:r>
            <a:endParaRPr lang="en-US" altLang="en-US" sz="3600" b="1" dirty="0">
              <a:solidFill>
                <a:srgbClr val="399834"/>
              </a:solidFill>
              <a:ea typeface="ヒラギノ明朝 Pro W6" panose="02020300000000000000" pitchFamily="18" charset="-128"/>
            </a:endParaRPr>
          </a:p>
        </p:txBody>
      </p:sp>
      <p:pic>
        <p:nvPicPr>
          <p:cNvPr id="78851" name="Picture 3">
            <a:extLst>
              <a:ext uri="{FF2B5EF4-FFF2-40B4-BE49-F238E27FC236}">
                <a16:creationId xmlns:a16="http://schemas.microsoft.com/office/drawing/2014/main" id="{49B6E04D-1E93-B844-B2B8-086CA41FA97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873750"/>
            <a:ext cx="9118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838756"/>
      </p:ext>
    </p:extLst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6C2A0E57-772C-5748-A2C9-FEB808F30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62138" y="0"/>
            <a:ext cx="8610600" cy="990600"/>
          </a:xfrm>
          <a:ln/>
        </p:spPr>
        <p:txBody>
          <a:bodyPr vert="horz" lIns="91440" tIns="45720" rIns="132080" bIns="45720" rtlCol="0" anchor="ctr">
            <a:normAutofit/>
          </a:bodyPr>
          <a:lstStyle/>
          <a:p>
            <a:r>
              <a:rPr lang="en-US" altLang="en-US" sz="4800"/>
              <a:t>Soluble/Insoluble Fiber</a:t>
            </a:r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9AEEF451-E47E-FE4D-B817-9D52A5F01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83280" y="1295400"/>
            <a:ext cx="8065008" cy="3971544"/>
          </a:xfrm>
          <a:ln/>
        </p:spPr>
        <p:txBody>
          <a:bodyPr vert="horz" lIns="91440" tIns="45720" rIns="132080" bIns="45720" rtlCol="0"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000" b="1" dirty="0"/>
              <a:t>Recommended intake is 25-35 grams per day</a:t>
            </a:r>
            <a:endParaRPr lang="en-US" altLang="en-US" sz="2000" b="1" dirty="0">
              <a:ea typeface="ヒラギノ明朝 Pro W6" panose="02020300000000000000" pitchFamily="18" charset="-128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endParaRPr lang="en-US" altLang="en-US" dirty="0"/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000" b="1" dirty="0"/>
              <a:t>Absorbs water in the intestines, providing a </a:t>
            </a:r>
            <a:r>
              <a:rPr lang="en-US" altLang="en-US" sz="2000" b="1" dirty="0">
                <a:solidFill>
                  <a:srgbClr val="F70F0F"/>
                </a:solidFill>
              </a:rPr>
              <a:t>feeling of fullness</a:t>
            </a:r>
            <a:endParaRPr lang="en-US" altLang="en-US" sz="2000" b="1" dirty="0">
              <a:solidFill>
                <a:srgbClr val="F70F0F"/>
              </a:solidFill>
              <a:ea typeface="ヒラギノ明朝 Pro W6" panose="02020300000000000000" pitchFamily="18" charset="-128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endParaRPr lang="en-US" altLang="en-US" sz="2000" b="1" dirty="0">
              <a:ea typeface="ヒラギノ明朝 Pro W6" panose="02020300000000000000" pitchFamily="18" charset="-128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000" b="1" dirty="0"/>
              <a:t>Slows down the absorption of carbohydrates (</a:t>
            </a:r>
            <a:r>
              <a:rPr lang="en-US" altLang="en-US" sz="2000" b="1" dirty="0">
                <a:solidFill>
                  <a:srgbClr val="FF0000"/>
                </a:solidFill>
              </a:rPr>
              <a:t>blood sugar control</a:t>
            </a:r>
            <a:r>
              <a:rPr lang="en-US" altLang="en-US" sz="2000" b="1" dirty="0"/>
              <a:t>)</a:t>
            </a:r>
            <a:endParaRPr lang="en-US" altLang="en-US" sz="2000" b="1" dirty="0">
              <a:ea typeface="ヒラギノ明朝 Pro W6" panose="02020300000000000000" pitchFamily="18" charset="-128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endParaRPr lang="en-US" altLang="en-US" sz="2000" b="1" dirty="0">
              <a:ea typeface="ヒラギノ明朝 Pro W6" panose="02020300000000000000" pitchFamily="18" charset="-128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000" b="1" dirty="0"/>
              <a:t>Good for digestion and intestinal health (</a:t>
            </a:r>
            <a:r>
              <a:rPr lang="en-US" altLang="en-US" sz="2000" b="1" dirty="0">
                <a:solidFill>
                  <a:srgbClr val="FF0000"/>
                </a:solidFill>
              </a:rPr>
              <a:t>gut integrity</a:t>
            </a:r>
            <a:r>
              <a:rPr lang="en-US" altLang="en-US" sz="2000" b="1" dirty="0"/>
              <a:t>)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endParaRPr lang="en-US" altLang="en-US" sz="2000" b="1" dirty="0">
              <a:ea typeface="ヒラギノ明朝 Pro W6" panose="02020300000000000000" pitchFamily="18" charset="-128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Font typeface="Times New Roman" panose="02020603050405020304" pitchFamily="18" charset="0"/>
              <a:buChar char="•"/>
            </a:pPr>
            <a:r>
              <a:rPr lang="en-US" altLang="en-US" sz="2000" b="1" dirty="0">
                <a:ea typeface="ヒラギノ明朝 Pro W6" panose="02020300000000000000" pitchFamily="18" charset="-128"/>
              </a:rPr>
              <a:t>Supports </a:t>
            </a:r>
            <a:r>
              <a:rPr lang="en-US" altLang="en-US" sz="2000" b="1" dirty="0">
                <a:solidFill>
                  <a:srgbClr val="FF0000"/>
                </a:solidFill>
                <a:ea typeface="ヒラギノ明朝 Pro W6" panose="02020300000000000000" pitchFamily="18" charset="-128"/>
              </a:rPr>
              <a:t>microbiome balance </a:t>
            </a:r>
            <a:r>
              <a:rPr lang="en-US" altLang="en-US" sz="2000" b="1" dirty="0">
                <a:ea typeface="ヒラギノ明朝 Pro W6" panose="02020300000000000000" pitchFamily="18" charset="-128"/>
              </a:rPr>
              <a:t>(</a:t>
            </a:r>
            <a:r>
              <a:rPr lang="en-US" altLang="en-US" sz="2000" b="1" dirty="0">
                <a:solidFill>
                  <a:srgbClr val="FF0000"/>
                </a:solidFill>
                <a:ea typeface="ヒラギノ明朝 Pro W6" panose="02020300000000000000" pitchFamily="18" charset="-128"/>
              </a:rPr>
              <a:t>prebiotics</a:t>
            </a:r>
            <a:r>
              <a:rPr lang="en-US" altLang="en-US" sz="2000" b="1" dirty="0">
                <a:ea typeface="ヒラギノ明朝 Pro W6" panose="02020300000000000000" pitchFamily="18" charset="-128"/>
              </a:rPr>
              <a:t>)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564F852B-3C37-054F-94FF-0B6DE1E5F28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40" y="2837688"/>
            <a:ext cx="17605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62032"/>
      </p:ext>
    </p:extLst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E6A2A-7BBB-0A40-9BC7-68DD38B9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0"/>
            <a:ext cx="7772400" cy="1600200"/>
          </a:xfrm>
        </p:spPr>
        <p:txBody>
          <a:bodyPr>
            <a:normAutofit/>
          </a:bodyPr>
          <a:lstStyle/>
          <a:p>
            <a:r>
              <a:rPr lang="en-US" b="1" dirty="0"/>
              <a:t>Topic Schedule </a:t>
            </a:r>
            <a:r>
              <a:rPr lang="en-US" sz="3100" b="1" dirty="0"/>
              <a:t>(Wednesday 6-7pm)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4DEF-BCF1-7B4E-B0FA-C1EA684A1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470990"/>
            <a:ext cx="7772400" cy="5204129"/>
          </a:xfrm>
        </p:spPr>
        <p:txBody>
          <a:bodyPr>
            <a:normAutofit/>
          </a:bodyPr>
          <a:lstStyle/>
          <a:p>
            <a:r>
              <a:rPr lang="en-US" dirty="0"/>
              <a:t>Feb 13 (week 0) = Overview / Supplementation</a:t>
            </a:r>
          </a:p>
          <a:p>
            <a:r>
              <a:rPr lang="en-US" dirty="0"/>
              <a:t>Feb 20 (week 1) = Body/Brain/Biome</a:t>
            </a:r>
          </a:p>
          <a:p>
            <a:r>
              <a:rPr lang="en-US" dirty="0"/>
              <a:t>Feb 27 (week 2) = Exercise</a:t>
            </a:r>
          </a:p>
          <a:p>
            <a:r>
              <a:rPr lang="en-US" dirty="0"/>
              <a:t>March 6 (week 3) = Nutrition (Anaheim)</a:t>
            </a:r>
          </a:p>
          <a:p>
            <a:r>
              <a:rPr lang="en-US" dirty="0"/>
              <a:t>March 13 (week 4) = Stress/Sleep (Milwaukee)</a:t>
            </a:r>
          </a:p>
          <a:p>
            <a:r>
              <a:rPr lang="en-US" dirty="0"/>
              <a:t>March 20 (week 5) =  Evaluation (St. George)</a:t>
            </a:r>
          </a:p>
          <a:p>
            <a:r>
              <a:rPr lang="en-US" dirty="0"/>
              <a:t>March 27 (week 6) = Review</a:t>
            </a:r>
          </a:p>
          <a:p>
            <a:r>
              <a:rPr lang="en-US" dirty="0"/>
              <a:t>March 28 (Th) – 29 (Fri) = Final Measurements</a:t>
            </a:r>
          </a:p>
        </p:txBody>
      </p:sp>
    </p:spTree>
    <p:extLst>
      <p:ext uri="{BB962C8B-B14F-4D97-AF65-F5344CB8AC3E}">
        <p14:creationId xmlns:p14="http://schemas.microsoft.com/office/powerpoint/2010/main" val="33857630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od 12">
            <a:extLst>
              <a:ext uri="{FF2B5EF4-FFF2-40B4-BE49-F238E27FC236}">
                <a16:creationId xmlns:a16="http://schemas.microsoft.com/office/drawing/2014/main" id="{CBE992A1-3CF0-EC48-A5AB-80FE0E8E4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0" y="1532731"/>
            <a:ext cx="7183099" cy="51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starch">
            <a:extLst>
              <a:ext uri="{FF2B5EF4-FFF2-40B4-BE49-F238E27FC236}">
                <a16:creationId xmlns:a16="http://schemas.microsoft.com/office/drawing/2014/main" id="{47B01316-8C01-F349-B1F0-53E448F6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uit">
            <a:extLst>
              <a:ext uri="{FF2B5EF4-FFF2-40B4-BE49-F238E27FC236}">
                <a16:creationId xmlns:a16="http://schemas.microsoft.com/office/drawing/2014/main" id="{7A75F81A-02C5-554F-9B4E-7B2B506A2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at">
            <a:extLst>
              <a:ext uri="{FF2B5EF4-FFF2-40B4-BE49-F238E27FC236}">
                <a16:creationId xmlns:a16="http://schemas.microsoft.com/office/drawing/2014/main" id="{01C199F9-D612-AD4A-B7D6-8EFA9C7E8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rotein">
            <a:extLst>
              <a:ext uri="{FF2B5EF4-FFF2-40B4-BE49-F238E27FC236}">
                <a16:creationId xmlns:a16="http://schemas.microsoft.com/office/drawing/2014/main" id="{108B6AE4-88CA-8843-BB27-44BCDFF63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>
            <a:extLst>
              <a:ext uri="{FF2B5EF4-FFF2-40B4-BE49-F238E27FC236}">
                <a16:creationId xmlns:a16="http://schemas.microsoft.com/office/drawing/2014/main" id="{539C29E8-773C-B841-B0D9-F2E01CCB2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85801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A2C2E15-B0AF-ED46-87EE-342189C552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57201"/>
            <a:ext cx="5715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6000">
                <a:latin typeface="Comic Sans MS" panose="030F0902030302020204" pitchFamily="66" charset="0"/>
              </a:rPr>
              <a:t>Breakfast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3CF480C5-0848-1B4C-B0E9-6E03FB169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91001"/>
            <a:ext cx="1905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D22A0C0B-F53B-3440-A9F8-87471F3C0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267201"/>
            <a:ext cx="1752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E2A1D6E1-FE19-7846-8946-C1877F09D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910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3A4A86C1-501F-C640-BB4E-F0E495FCF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000500"/>
            <a:ext cx="2743200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Tomato, Spinach, Mushrooms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Whole-wheat Bread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Egg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Swiss Cheese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</p:txBody>
      </p:sp>
      <p:pic>
        <p:nvPicPr>
          <p:cNvPr id="3085" name="Picture 13">
            <a:extLst>
              <a:ext uri="{FF2B5EF4-FFF2-40B4-BE49-F238E27FC236}">
                <a16:creationId xmlns:a16="http://schemas.microsoft.com/office/drawing/2014/main" id="{DE07581B-79CA-4F48-9E54-B1062E76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692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oise 2008 010">
            <a:extLst>
              <a:ext uri="{FF2B5EF4-FFF2-40B4-BE49-F238E27FC236}">
                <a16:creationId xmlns:a16="http://schemas.microsoft.com/office/drawing/2014/main" id="{3B94E333-588B-0547-9B44-D2C4E81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2" y="1838740"/>
            <a:ext cx="6712226" cy="497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starch">
            <a:extLst>
              <a:ext uri="{FF2B5EF4-FFF2-40B4-BE49-F238E27FC236}">
                <a16:creationId xmlns:a16="http://schemas.microsoft.com/office/drawing/2014/main" id="{7BED11AE-BF0A-D340-A664-6AAF38703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13365D4B-2EA7-544F-A57B-A8BB7D929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Breakfast</a:t>
            </a:r>
          </a:p>
        </p:txBody>
      </p:sp>
      <p:pic>
        <p:nvPicPr>
          <p:cNvPr id="4101" name="Picture 5" descr="Fruit">
            <a:extLst>
              <a:ext uri="{FF2B5EF4-FFF2-40B4-BE49-F238E27FC236}">
                <a16:creationId xmlns:a16="http://schemas.microsoft.com/office/drawing/2014/main" id="{007C2B7D-FEAC-7F46-A519-05F9DBEB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at">
            <a:extLst>
              <a:ext uri="{FF2B5EF4-FFF2-40B4-BE49-F238E27FC236}">
                <a16:creationId xmlns:a16="http://schemas.microsoft.com/office/drawing/2014/main" id="{91A2872D-9BF9-6F40-9F2B-5F47028AF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protein">
            <a:extLst>
              <a:ext uri="{FF2B5EF4-FFF2-40B4-BE49-F238E27FC236}">
                <a16:creationId xmlns:a16="http://schemas.microsoft.com/office/drawing/2014/main" id="{BEC8E638-DF0E-E04C-B5CE-4BF58F692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6EBDCBA0-B940-D04C-B154-2CF90F002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Strawberries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Waffle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Cottage Cheese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Cream</a:t>
            </a:r>
          </a:p>
        </p:txBody>
      </p:sp>
      <p:pic>
        <p:nvPicPr>
          <p:cNvPr id="4105" name="Picture 9">
            <a:extLst>
              <a:ext uri="{FF2B5EF4-FFF2-40B4-BE49-F238E27FC236}">
                <a16:creationId xmlns:a16="http://schemas.microsoft.com/office/drawing/2014/main" id="{29229CC1-C81A-2944-99D6-989FA3673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203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oise 2008 016">
            <a:extLst>
              <a:ext uri="{FF2B5EF4-FFF2-40B4-BE49-F238E27FC236}">
                <a16:creationId xmlns:a16="http://schemas.microsoft.com/office/drawing/2014/main" id="{9B554DEC-BA7C-B64B-A527-ECB8AE907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2" y="1946276"/>
            <a:ext cx="6884504" cy="474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starch">
            <a:extLst>
              <a:ext uri="{FF2B5EF4-FFF2-40B4-BE49-F238E27FC236}">
                <a16:creationId xmlns:a16="http://schemas.microsoft.com/office/drawing/2014/main" id="{79966893-2157-AC4A-9238-7F517F8ED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FF914312-493D-4041-B197-6442BAFFD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Breakfast</a:t>
            </a:r>
          </a:p>
        </p:txBody>
      </p:sp>
      <p:pic>
        <p:nvPicPr>
          <p:cNvPr id="5125" name="Picture 5" descr="Fruit">
            <a:extLst>
              <a:ext uri="{FF2B5EF4-FFF2-40B4-BE49-F238E27FC236}">
                <a16:creationId xmlns:a16="http://schemas.microsoft.com/office/drawing/2014/main" id="{2BEFFECF-AF24-0843-8E96-117C6C72C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at">
            <a:extLst>
              <a:ext uri="{FF2B5EF4-FFF2-40B4-BE49-F238E27FC236}">
                <a16:creationId xmlns:a16="http://schemas.microsoft.com/office/drawing/2014/main" id="{AC1DFF29-C282-7D49-A7DE-9A6781BE3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protein">
            <a:extLst>
              <a:ext uri="{FF2B5EF4-FFF2-40B4-BE49-F238E27FC236}">
                <a16:creationId xmlns:a16="http://schemas.microsoft.com/office/drawing/2014/main" id="{DF2DF7FD-4FC0-0D49-A67B-283FF9C51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>
            <a:extLst>
              <a:ext uri="{FF2B5EF4-FFF2-40B4-BE49-F238E27FC236}">
                <a16:creationId xmlns:a16="http://schemas.microsoft.com/office/drawing/2014/main" id="{05F390DE-EF62-7848-A168-3F6DA78D0F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Cantaloupe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Toast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Cottage Cheese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Butter</a:t>
            </a:r>
          </a:p>
        </p:txBody>
      </p:sp>
      <p:pic>
        <p:nvPicPr>
          <p:cNvPr id="5129" name="Picture 9">
            <a:extLst>
              <a:ext uri="{FF2B5EF4-FFF2-40B4-BE49-F238E27FC236}">
                <a16:creationId xmlns:a16="http://schemas.microsoft.com/office/drawing/2014/main" id="{C93F5E62-EF07-F848-89E9-69910249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99CB1B6-42C2-2144-A712-CCE44C845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224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ise 2008 039">
            <a:extLst>
              <a:ext uri="{FF2B5EF4-FFF2-40B4-BE49-F238E27FC236}">
                <a16:creationId xmlns:a16="http://schemas.microsoft.com/office/drawing/2014/main" id="{7D0925E1-DB13-6448-B5AF-FA4FA7D7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31" y="1672794"/>
            <a:ext cx="6758609" cy="50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54B8421D-A03E-9541-B058-6F9BBACDB0A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6148" name="Picture 4" descr="Fruit">
            <a:extLst>
              <a:ext uri="{FF2B5EF4-FFF2-40B4-BE49-F238E27FC236}">
                <a16:creationId xmlns:a16="http://schemas.microsoft.com/office/drawing/2014/main" id="{55E091D5-2833-EC4D-879C-DB63B8480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at">
            <a:extLst>
              <a:ext uri="{FF2B5EF4-FFF2-40B4-BE49-F238E27FC236}">
                <a16:creationId xmlns:a16="http://schemas.microsoft.com/office/drawing/2014/main" id="{E38C3BEA-358D-8241-AB91-B7FBFA09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rotein">
            <a:extLst>
              <a:ext uri="{FF2B5EF4-FFF2-40B4-BE49-F238E27FC236}">
                <a16:creationId xmlns:a16="http://schemas.microsoft.com/office/drawing/2014/main" id="{9B091812-4DD1-EE48-B62A-CAD893E47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starch">
            <a:extLst>
              <a:ext uri="{FF2B5EF4-FFF2-40B4-BE49-F238E27FC236}">
                <a16:creationId xmlns:a16="http://schemas.microsoft.com/office/drawing/2014/main" id="{FB31E2E6-142E-1B4F-B947-5F2B85946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2" name="Text Box 8">
            <a:extLst>
              <a:ext uri="{FF2B5EF4-FFF2-40B4-BE49-F238E27FC236}">
                <a16:creationId xmlns:a16="http://schemas.microsoft.com/office/drawing/2014/main" id="{7AC95EA9-CBF1-6248-8B80-60C1671F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743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Grapes, Lettuce, Tomato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Bread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Turkey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Avocado </a:t>
            </a:r>
          </a:p>
        </p:txBody>
      </p:sp>
    </p:spTree>
    <p:extLst>
      <p:ext uri="{BB962C8B-B14F-4D97-AF65-F5344CB8AC3E}">
        <p14:creationId xmlns:p14="http://schemas.microsoft.com/office/powerpoint/2010/main" val="3762819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ood 3">
            <a:extLst>
              <a:ext uri="{FF2B5EF4-FFF2-40B4-BE49-F238E27FC236}">
                <a16:creationId xmlns:a16="http://schemas.microsoft.com/office/drawing/2014/main" id="{48A8E505-4BE1-4647-9A63-0F1AA1CA04B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06" y="1815578"/>
            <a:ext cx="6526694" cy="479764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1" name="Rectangle 3">
            <a:extLst>
              <a:ext uri="{FF2B5EF4-FFF2-40B4-BE49-F238E27FC236}">
                <a16:creationId xmlns:a16="http://schemas.microsoft.com/office/drawing/2014/main" id="{C38BB0B3-568B-C04E-9C57-B80FAEDB0C3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7172" name="Picture 4" descr="Fruit">
            <a:extLst>
              <a:ext uri="{FF2B5EF4-FFF2-40B4-BE49-F238E27FC236}">
                <a16:creationId xmlns:a16="http://schemas.microsoft.com/office/drawing/2014/main" id="{883CFDF0-5B3F-9F43-9630-9C444855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at">
            <a:extLst>
              <a:ext uri="{FF2B5EF4-FFF2-40B4-BE49-F238E27FC236}">
                <a16:creationId xmlns:a16="http://schemas.microsoft.com/office/drawing/2014/main" id="{2E75F62B-5A09-4349-9BD2-118C1918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rotein">
            <a:extLst>
              <a:ext uri="{FF2B5EF4-FFF2-40B4-BE49-F238E27FC236}">
                <a16:creationId xmlns:a16="http://schemas.microsoft.com/office/drawing/2014/main" id="{8E14E71D-4EB8-7A4E-993F-4AC1E51FE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starch">
            <a:extLst>
              <a:ext uri="{FF2B5EF4-FFF2-40B4-BE49-F238E27FC236}">
                <a16:creationId xmlns:a16="http://schemas.microsoft.com/office/drawing/2014/main" id="{509CC6C2-CC56-9242-B8C3-58D46B64C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8">
            <a:extLst>
              <a:ext uri="{FF2B5EF4-FFF2-40B4-BE49-F238E27FC236}">
                <a16:creationId xmlns:a16="http://schemas.microsoft.com/office/drawing/2014/main" id="{AB4C1B9D-1128-1946-9F1E-B13848B6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199" y="4191000"/>
            <a:ext cx="3306417" cy="2569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Carrots, Onions, Zucchini, Broccoli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Brown Rice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Chicken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Olive oil for Cooking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31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ood 2 011">
            <a:extLst>
              <a:ext uri="{FF2B5EF4-FFF2-40B4-BE49-F238E27FC236}">
                <a16:creationId xmlns:a16="http://schemas.microsoft.com/office/drawing/2014/main" id="{51DEBC4D-9668-6045-8806-B903BA59F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2066926"/>
            <a:ext cx="6993110" cy="465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starch">
            <a:extLst>
              <a:ext uri="{FF2B5EF4-FFF2-40B4-BE49-F238E27FC236}">
                <a16:creationId xmlns:a16="http://schemas.microsoft.com/office/drawing/2014/main" id="{70720567-AD86-B74C-B6EB-CCAE5C52F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>
            <a:extLst>
              <a:ext uri="{FF2B5EF4-FFF2-40B4-BE49-F238E27FC236}">
                <a16:creationId xmlns:a16="http://schemas.microsoft.com/office/drawing/2014/main" id="{363BD74B-8DB2-F249-B77D-4901A980C9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8197" name="Picture 5" descr="Fruit">
            <a:extLst>
              <a:ext uri="{FF2B5EF4-FFF2-40B4-BE49-F238E27FC236}">
                <a16:creationId xmlns:a16="http://schemas.microsoft.com/office/drawing/2014/main" id="{847BEABD-EC4A-BD42-B4D8-1AF40B170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at">
            <a:extLst>
              <a:ext uri="{FF2B5EF4-FFF2-40B4-BE49-F238E27FC236}">
                <a16:creationId xmlns:a16="http://schemas.microsoft.com/office/drawing/2014/main" id="{6D68ED76-D6AF-6D4D-B8A0-6596619B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protein">
            <a:extLst>
              <a:ext uri="{FF2B5EF4-FFF2-40B4-BE49-F238E27FC236}">
                <a16:creationId xmlns:a16="http://schemas.microsoft.com/office/drawing/2014/main" id="{7ABEEFD3-CA12-3645-99A8-C1D8FA5E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Text Box 8">
            <a:extLst>
              <a:ext uri="{FF2B5EF4-FFF2-40B4-BE49-F238E27FC236}">
                <a16:creationId xmlns:a16="http://schemas.microsoft.com/office/drawing/2014/main" id="{2A1C9435-5509-4C46-93DD-F0F3DFC6C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590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Cabbage mix, Salsa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Corn Tortilla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Shrimp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Cheese </a:t>
            </a:r>
          </a:p>
        </p:txBody>
      </p:sp>
      <p:pic>
        <p:nvPicPr>
          <p:cNvPr id="8201" name="Picture 9">
            <a:extLst>
              <a:ext uri="{FF2B5EF4-FFF2-40B4-BE49-F238E27FC236}">
                <a16:creationId xmlns:a16="http://schemas.microsoft.com/office/drawing/2014/main" id="{FE44C91A-280B-9F40-9265-6265168E3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37680C00-9B92-7741-ADA4-735A12742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460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tarch">
            <a:extLst>
              <a:ext uri="{FF2B5EF4-FFF2-40B4-BE49-F238E27FC236}">
                <a16:creationId xmlns:a16="http://schemas.microsoft.com/office/drawing/2014/main" id="{31FF04A1-7290-0B4A-89F5-2CD4EB23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Boise 2008 033">
            <a:extLst>
              <a:ext uri="{FF2B5EF4-FFF2-40B4-BE49-F238E27FC236}">
                <a16:creationId xmlns:a16="http://schemas.microsoft.com/office/drawing/2014/main" id="{0D279B79-D38E-C242-8C07-03B1EC8E2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" y="2263776"/>
            <a:ext cx="7172738" cy="448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Rectangle 4">
            <a:extLst>
              <a:ext uri="{FF2B5EF4-FFF2-40B4-BE49-F238E27FC236}">
                <a16:creationId xmlns:a16="http://schemas.microsoft.com/office/drawing/2014/main" id="{E4795912-3773-A84E-97D2-D1DE2C7C8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Lunch</a:t>
            </a:r>
          </a:p>
        </p:txBody>
      </p:sp>
      <p:pic>
        <p:nvPicPr>
          <p:cNvPr id="9221" name="Picture 5" descr="Fruit">
            <a:extLst>
              <a:ext uri="{FF2B5EF4-FFF2-40B4-BE49-F238E27FC236}">
                <a16:creationId xmlns:a16="http://schemas.microsoft.com/office/drawing/2014/main" id="{163719A0-C1F2-D447-88A5-D455E68EE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fat">
            <a:extLst>
              <a:ext uri="{FF2B5EF4-FFF2-40B4-BE49-F238E27FC236}">
                <a16:creationId xmlns:a16="http://schemas.microsoft.com/office/drawing/2014/main" id="{F01A5913-6B95-5D45-AE70-8B0714353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protein">
            <a:extLst>
              <a:ext uri="{FF2B5EF4-FFF2-40B4-BE49-F238E27FC236}">
                <a16:creationId xmlns:a16="http://schemas.microsoft.com/office/drawing/2014/main" id="{6FA4B57B-1B49-EA47-90A1-E6AFFE311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8">
            <a:extLst>
              <a:ext uri="{FF2B5EF4-FFF2-40B4-BE49-F238E27FC236}">
                <a16:creationId xmlns:a16="http://schemas.microsoft.com/office/drawing/2014/main" id="{177939E1-796F-B441-B6EE-63BE394B2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590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Green Beans, Marinara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Whole Wheat Pasta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Lean Turkey Sausage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Parmesan Cheese </a:t>
            </a:r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id="{B84EFEB9-2D84-154E-8235-CEE2A0805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>
            <a:extLst>
              <a:ext uri="{FF2B5EF4-FFF2-40B4-BE49-F238E27FC236}">
                <a16:creationId xmlns:a16="http://schemas.microsoft.com/office/drawing/2014/main" id="{096E6056-7FD9-F043-8FDD-608C16F4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9854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oise 2008 022">
            <a:extLst>
              <a:ext uri="{FF2B5EF4-FFF2-40B4-BE49-F238E27FC236}">
                <a16:creationId xmlns:a16="http://schemas.microsoft.com/office/drawing/2014/main" id="{45937DE9-44AF-BC40-89FF-94205107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1878807"/>
            <a:ext cx="7184521" cy="477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starch">
            <a:extLst>
              <a:ext uri="{FF2B5EF4-FFF2-40B4-BE49-F238E27FC236}">
                <a16:creationId xmlns:a16="http://schemas.microsoft.com/office/drawing/2014/main" id="{8FE1FECB-A237-3D45-9E87-6B1273367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9F2B20E9-9D25-B047-BCF1-3D5BE9EE0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0245" name="Picture 5" descr="Fruit">
            <a:extLst>
              <a:ext uri="{FF2B5EF4-FFF2-40B4-BE49-F238E27FC236}">
                <a16:creationId xmlns:a16="http://schemas.microsoft.com/office/drawing/2014/main" id="{2F4D8FA2-C2EB-824E-8039-877553FC7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fat">
            <a:extLst>
              <a:ext uri="{FF2B5EF4-FFF2-40B4-BE49-F238E27FC236}">
                <a16:creationId xmlns:a16="http://schemas.microsoft.com/office/drawing/2014/main" id="{D7FD1DF2-9AF3-DC49-B48D-41806127B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protein">
            <a:extLst>
              <a:ext uri="{FF2B5EF4-FFF2-40B4-BE49-F238E27FC236}">
                <a16:creationId xmlns:a16="http://schemas.microsoft.com/office/drawing/2014/main" id="{BDEB47CA-B98E-524B-A27F-78F32F262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280B3580-4AA2-134E-B6F4-5C5A60454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590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Spinach, Berries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Brown Rice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Shrimp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Blue Cheese </a:t>
            </a:r>
          </a:p>
        </p:txBody>
      </p:sp>
      <p:pic>
        <p:nvPicPr>
          <p:cNvPr id="10249" name="Picture 9">
            <a:extLst>
              <a:ext uri="{FF2B5EF4-FFF2-40B4-BE49-F238E27FC236}">
                <a16:creationId xmlns:a16="http://schemas.microsoft.com/office/drawing/2014/main" id="{DFDBA25F-E31C-E14E-A6F1-9F124AD9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id="{52AEFC03-D118-F04A-A10B-358D276D4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8732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ood 6">
            <a:extLst>
              <a:ext uri="{FF2B5EF4-FFF2-40B4-BE49-F238E27FC236}">
                <a16:creationId xmlns:a16="http://schemas.microsoft.com/office/drawing/2014/main" id="{F30ABC78-D4CC-3140-AAD7-32D56F22F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27" y="1883272"/>
            <a:ext cx="6911008" cy="490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CAFA415E-05B5-B84B-AFC6-61614005D2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1268" name="Picture 4" descr="Fruit">
            <a:extLst>
              <a:ext uri="{FF2B5EF4-FFF2-40B4-BE49-F238E27FC236}">
                <a16:creationId xmlns:a16="http://schemas.microsoft.com/office/drawing/2014/main" id="{78098E28-0A12-B04D-AD79-95FC9634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at">
            <a:extLst>
              <a:ext uri="{FF2B5EF4-FFF2-40B4-BE49-F238E27FC236}">
                <a16:creationId xmlns:a16="http://schemas.microsoft.com/office/drawing/2014/main" id="{16424A8F-190F-8448-AB0D-282F5F5F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rotein">
            <a:extLst>
              <a:ext uri="{FF2B5EF4-FFF2-40B4-BE49-F238E27FC236}">
                <a16:creationId xmlns:a16="http://schemas.microsoft.com/office/drawing/2014/main" id="{6975D074-E9D1-FC4B-9D1D-37D6A4DA0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starch">
            <a:extLst>
              <a:ext uri="{FF2B5EF4-FFF2-40B4-BE49-F238E27FC236}">
                <a16:creationId xmlns:a16="http://schemas.microsoft.com/office/drawing/2014/main" id="{67DEB59C-1145-8B48-AE49-21194C3B7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Text Box 8">
            <a:extLst>
              <a:ext uri="{FF2B5EF4-FFF2-40B4-BE49-F238E27FC236}">
                <a16:creationId xmlns:a16="http://schemas.microsoft.com/office/drawing/2014/main" id="{981657C5-82DF-6B46-9A5F-45A92FA7D3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399" y="4191001"/>
            <a:ext cx="30446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Broccoli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Garlic Roasted Potatoes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Lean Beef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Olive Oil for Roasting Potatoes</a:t>
            </a:r>
          </a:p>
        </p:txBody>
      </p:sp>
    </p:spTree>
    <p:extLst>
      <p:ext uri="{BB962C8B-B14F-4D97-AF65-F5344CB8AC3E}">
        <p14:creationId xmlns:p14="http://schemas.microsoft.com/office/powerpoint/2010/main" val="895581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od 2 019">
            <a:extLst>
              <a:ext uri="{FF2B5EF4-FFF2-40B4-BE49-F238E27FC236}">
                <a16:creationId xmlns:a16="http://schemas.microsoft.com/office/drawing/2014/main" id="{C459DB78-37DE-2C45-85FA-12AA7D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6" y="1878807"/>
            <a:ext cx="7272129" cy="483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Rectangle 3">
            <a:extLst>
              <a:ext uri="{FF2B5EF4-FFF2-40B4-BE49-F238E27FC236}">
                <a16:creationId xmlns:a16="http://schemas.microsoft.com/office/drawing/2014/main" id="{23307AAF-4985-EA45-8777-70C3700CF4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2292" name="Picture 4" descr="Fruit">
            <a:extLst>
              <a:ext uri="{FF2B5EF4-FFF2-40B4-BE49-F238E27FC236}">
                <a16:creationId xmlns:a16="http://schemas.microsoft.com/office/drawing/2014/main" id="{3FBED2D0-ED5E-E34C-84CC-0BF91FE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fat">
            <a:extLst>
              <a:ext uri="{FF2B5EF4-FFF2-40B4-BE49-F238E27FC236}">
                <a16:creationId xmlns:a16="http://schemas.microsoft.com/office/drawing/2014/main" id="{C17CAB37-DB27-514B-BE13-01FC199F8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protein">
            <a:extLst>
              <a:ext uri="{FF2B5EF4-FFF2-40B4-BE49-F238E27FC236}">
                <a16:creationId xmlns:a16="http://schemas.microsoft.com/office/drawing/2014/main" id="{368EF896-1029-0046-9221-2470135E2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starch">
            <a:extLst>
              <a:ext uri="{FF2B5EF4-FFF2-40B4-BE49-F238E27FC236}">
                <a16:creationId xmlns:a16="http://schemas.microsoft.com/office/drawing/2014/main" id="{BF818AA0-C351-594F-92F7-4113EA170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Text Box 8">
            <a:extLst>
              <a:ext uri="{FF2B5EF4-FFF2-40B4-BE49-F238E27FC236}">
                <a16:creationId xmlns:a16="http://schemas.microsoft.com/office/drawing/2014/main" id="{0188D59E-46EE-3049-8FD2-07ADD9766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267201"/>
            <a:ext cx="292210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Spinach, Strawberry, Onion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Roasted Sweet Potatoes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Lean Pork Tenderloin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 dirty="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 dirty="0">
                <a:latin typeface="Comic Sans MS" panose="030F0902030302020204" pitchFamily="66" charset="0"/>
              </a:rPr>
              <a:t>Olive Oil for Roasting Potatoes</a:t>
            </a:r>
          </a:p>
        </p:txBody>
      </p:sp>
    </p:spTree>
    <p:extLst>
      <p:ext uri="{BB962C8B-B14F-4D97-AF65-F5344CB8AC3E}">
        <p14:creationId xmlns:p14="http://schemas.microsoft.com/office/powerpoint/2010/main" val="203643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F824F5D-C98B-614D-A995-8A947E38F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5953" y="1123647"/>
            <a:ext cx="6340094" cy="57343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51DF08-A396-1C40-8083-DAD57B289302}"/>
              </a:ext>
            </a:extLst>
          </p:cNvPr>
          <p:cNvSpPr txBox="1"/>
          <p:nvPr/>
        </p:nvSpPr>
        <p:spPr>
          <a:xfrm>
            <a:off x="1269554" y="4888726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Brain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8431E-A169-574E-98D4-2E5C0866457C}"/>
              </a:ext>
            </a:extLst>
          </p:cNvPr>
          <p:cNvSpPr txBox="1"/>
          <p:nvPr/>
        </p:nvSpPr>
        <p:spPr>
          <a:xfrm>
            <a:off x="5611018" y="266398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Biome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02AB16-2E7F-2E44-AAE3-45D6FF9A9690}"/>
              </a:ext>
            </a:extLst>
          </p:cNvPr>
          <p:cNvSpPr txBox="1"/>
          <p:nvPr/>
        </p:nvSpPr>
        <p:spPr>
          <a:xfrm>
            <a:off x="9835645" y="4888726"/>
            <a:ext cx="137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27057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oise 2008 019">
            <a:extLst>
              <a:ext uri="{FF2B5EF4-FFF2-40B4-BE49-F238E27FC236}">
                <a16:creationId xmlns:a16="http://schemas.microsoft.com/office/drawing/2014/main" id="{23FAC4DC-5020-CC44-AD4D-32233E91F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1824037"/>
            <a:ext cx="6940102" cy="498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starch">
            <a:extLst>
              <a:ext uri="{FF2B5EF4-FFF2-40B4-BE49-F238E27FC236}">
                <a16:creationId xmlns:a16="http://schemas.microsoft.com/office/drawing/2014/main" id="{FCA501A8-198E-AA4E-9DF6-51E88123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>
            <a:extLst>
              <a:ext uri="{FF2B5EF4-FFF2-40B4-BE49-F238E27FC236}">
                <a16:creationId xmlns:a16="http://schemas.microsoft.com/office/drawing/2014/main" id="{0726A527-A0E3-104E-BE0E-11026A631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Dinner</a:t>
            </a:r>
          </a:p>
        </p:txBody>
      </p:sp>
      <p:pic>
        <p:nvPicPr>
          <p:cNvPr id="13317" name="Picture 5" descr="Fruit">
            <a:extLst>
              <a:ext uri="{FF2B5EF4-FFF2-40B4-BE49-F238E27FC236}">
                <a16:creationId xmlns:a16="http://schemas.microsoft.com/office/drawing/2014/main" id="{ABD06250-597B-BE4E-8C54-B3AA0D04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fat">
            <a:extLst>
              <a:ext uri="{FF2B5EF4-FFF2-40B4-BE49-F238E27FC236}">
                <a16:creationId xmlns:a16="http://schemas.microsoft.com/office/drawing/2014/main" id="{46F7419E-27CC-C74E-A0DB-319DA6507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protein">
            <a:extLst>
              <a:ext uri="{FF2B5EF4-FFF2-40B4-BE49-F238E27FC236}">
                <a16:creationId xmlns:a16="http://schemas.microsoft.com/office/drawing/2014/main" id="{0883A550-59BD-2D45-8AE0-62E63286F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Text Box 8">
            <a:extLst>
              <a:ext uri="{FF2B5EF4-FFF2-40B4-BE49-F238E27FC236}">
                <a16:creationId xmlns:a16="http://schemas.microsoft.com/office/drawing/2014/main" id="{5C985321-74D5-E640-ACFB-68C10C46B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4343401"/>
            <a:ext cx="2743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Onion, Zucchini, SweetPepper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Brown Rice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Lean Beef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Olive Oil on Vegetables </a:t>
            </a:r>
          </a:p>
        </p:txBody>
      </p:sp>
      <p:pic>
        <p:nvPicPr>
          <p:cNvPr id="13321" name="Picture 9">
            <a:extLst>
              <a:ext uri="{FF2B5EF4-FFF2-40B4-BE49-F238E27FC236}">
                <a16:creationId xmlns:a16="http://schemas.microsoft.com/office/drawing/2014/main" id="{25A62698-5C17-5448-AB09-51618AE04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>
            <a:extLst>
              <a:ext uri="{FF2B5EF4-FFF2-40B4-BE49-F238E27FC236}">
                <a16:creationId xmlns:a16="http://schemas.microsoft.com/office/drawing/2014/main" id="{61C337DD-7F5F-3E4A-9AE7-0ACCA09CD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91513" y="-5434013"/>
            <a:ext cx="5027613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9534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ood 1">
            <a:extLst>
              <a:ext uri="{FF2B5EF4-FFF2-40B4-BE49-F238E27FC236}">
                <a16:creationId xmlns:a16="http://schemas.microsoft.com/office/drawing/2014/main" id="{9A946D39-4A66-9C41-B1C9-4D858D503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6" y="1690688"/>
            <a:ext cx="6804991" cy="499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starch">
            <a:extLst>
              <a:ext uri="{FF2B5EF4-FFF2-40B4-BE49-F238E27FC236}">
                <a16:creationId xmlns:a16="http://schemas.microsoft.com/office/drawing/2014/main" id="{775DE4AA-B936-B342-B7BF-E2B3658CD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4">
            <a:extLst>
              <a:ext uri="{FF2B5EF4-FFF2-40B4-BE49-F238E27FC236}">
                <a16:creationId xmlns:a16="http://schemas.microsoft.com/office/drawing/2014/main" id="{5E1E05F1-9939-6D43-B703-BFB6FC7FEC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4341" name="Picture 5" descr="Fruit">
            <a:extLst>
              <a:ext uri="{FF2B5EF4-FFF2-40B4-BE49-F238E27FC236}">
                <a16:creationId xmlns:a16="http://schemas.microsoft.com/office/drawing/2014/main" id="{BF77DBC0-8D96-FB48-9700-205A0CB0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at">
            <a:extLst>
              <a:ext uri="{FF2B5EF4-FFF2-40B4-BE49-F238E27FC236}">
                <a16:creationId xmlns:a16="http://schemas.microsoft.com/office/drawing/2014/main" id="{598580B8-0F45-CC4B-879F-BDDE7D191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protein">
            <a:extLst>
              <a:ext uri="{FF2B5EF4-FFF2-40B4-BE49-F238E27FC236}">
                <a16:creationId xmlns:a16="http://schemas.microsoft.com/office/drawing/2014/main" id="{DD5927C4-4C71-CC4C-BDCE-17B24710E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93831003-79DE-B84F-B558-F15289045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Banana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Peanut Butter</a:t>
            </a:r>
          </a:p>
        </p:txBody>
      </p:sp>
      <p:pic>
        <p:nvPicPr>
          <p:cNvPr id="14345" name="Picture 9">
            <a:extLst>
              <a:ext uri="{FF2B5EF4-FFF2-40B4-BE49-F238E27FC236}">
                <a16:creationId xmlns:a16="http://schemas.microsoft.com/office/drawing/2014/main" id="{5B122766-EF9A-CA4E-9062-0A0C83AD1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1769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ood 2 017">
            <a:extLst>
              <a:ext uri="{FF2B5EF4-FFF2-40B4-BE49-F238E27FC236}">
                <a16:creationId xmlns:a16="http://schemas.microsoft.com/office/drawing/2014/main" id="{F67EDEFD-60FE-0740-A7CE-8DFF2FBF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88" y="2066926"/>
            <a:ext cx="7116416" cy="473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starch">
            <a:extLst>
              <a:ext uri="{FF2B5EF4-FFF2-40B4-BE49-F238E27FC236}">
                <a16:creationId xmlns:a16="http://schemas.microsoft.com/office/drawing/2014/main" id="{5E6374F1-BDA3-6B4D-8711-01AA3D026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4">
            <a:extLst>
              <a:ext uri="{FF2B5EF4-FFF2-40B4-BE49-F238E27FC236}">
                <a16:creationId xmlns:a16="http://schemas.microsoft.com/office/drawing/2014/main" id="{81F34FA9-75A1-9D44-B36F-415AF9685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5365" name="Picture 5" descr="Fruit">
            <a:extLst>
              <a:ext uri="{FF2B5EF4-FFF2-40B4-BE49-F238E27FC236}">
                <a16:creationId xmlns:a16="http://schemas.microsoft.com/office/drawing/2014/main" id="{3EF29465-D973-0947-9282-C09A82B51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at">
            <a:extLst>
              <a:ext uri="{FF2B5EF4-FFF2-40B4-BE49-F238E27FC236}">
                <a16:creationId xmlns:a16="http://schemas.microsoft.com/office/drawing/2014/main" id="{2280A806-C4C9-924B-B0F3-4EA31C71F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protein">
            <a:extLst>
              <a:ext uri="{FF2B5EF4-FFF2-40B4-BE49-F238E27FC236}">
                <a16:creationId xmlns:a16="http://schemas.microsoft.com/office/drawing/2014/main" id="{5797D74A-0E54-5148-9BF6-741B45E39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8" name="Text Box 8">
            <a:extLst>
              <a:ext uri="{FF2B5EF4-FFF2-40B4-BE49-F238E27FC236}">
                <a16:creationId xmlns:a16="http://schemas.microsoft.com/office/drawing/2014/main" id="{3592B342-B5C4-EC4F-AA17-60123D6AF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Apple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String Cheese</a:t>
            </a:r>
          </a:p>
        </p:txBody>
      </p:sp>
      <p:pic>
        <p:nvPicPr>
          <p:cNvPr id="15369" name="Picture 9">
            <a:extLst>
              <a:ext uri="{FF2B5EF4-FFF2-40B4-BE49-F238E27FC236}">
                <a16:creationId xmlns:a16="http://schemas.microsoft.com/office/drawing/2014/main" id="{2952C99E-0E7C-7443-9537-57B2BCE1A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5601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ood 2 024">
            <a:extLst>
              <a:ext uri="{FF2B5EF4-FFF2-40B4-BE49-F238E27FC236}">
                <a16:creationId xmlns:a16="http://schemas.microsoft.com/office/drawing/2014/main" id="{99634992-2DF5-F54E-9BBE-13EE15918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" y="1905000"/>
            <a:ext cx="7106477" cy="478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starch">
            <a:extLst>
              <a:ext uri="{FF2B5EF4-FFF2-40B4-BE49-F238E27FC236}">
                <a16:creationId xmlns:a16="http://schemas.microsoft.com/office/drawing/2014/main" id="{F0F48F72-0758-7545-93EB-B7841F56E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8B278655-8DF1-4C4F-A099-46C2AD63C2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6389" name="Picture 5" descr="Fruit">
            <a:extLst>
              <a:ext uri="{FF2B5EF4-FFF2-40B4-BE49-F238E27FC236}">
                <a16:creationId xmlns:a16="http://schemas.microsoft.com/office/drawing/2014/main" id="{0E94D4E8-AB68-F847-8794-6E16DFD6D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fat">
            <a:extLst>
              <a:ext uri="{FF2B5EF4-FFF2-40B4-BE49-F238E27FC236}">
                <a16:creationId xmlns:a16="http://schemas.microsoft.com/office/drawing/2014/main" id="{AD6CA337-BFFE-4F49-B2E2-5D810D87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protein">
            <a:extLst>
              <a:ext uri="{FF2B5EF4-FFF2-40B4-BE49-F238E27FC236}">
                <a16:creationId xmlns:a16="http://schemas.microsoft.com/office/drawing/2014/main" id="{BA05C0E4-DEB3-A24B-BAEA-D673561ED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Text Box 8">
            <a:extLst>
              <a:ext uri="{FF2B5EF4-FFF2-40B4-BE49-F238E27FC236}">
                <a16:creationId xmlns:a16="http://schemas.microsoft.com/office/drawing/2014/main" id="{FD439AEB-C3EE-544D-A448-07C3E4FCD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Granola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Yogurt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</p:txBody>
      </p:sp>
      <p:pic>
        <p:nvPicPr>
          <p:cNvPr id="16393" name="Picture 9">
            <a:extLst>
              <a:ext uri="{FF2B5EF4-FFF2-40B4-BE49-F238E27FC236}">
                <a16:creationId xmlns:a16="http://schemas.microsoft.com/office/drawing/2014/main" id="{F01F83C1-92BE-0645-AF67-07739CBD6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52207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ood 2 005">
            <a:extLst>
              <a:ext uri="{FF2B5EF4-FFF2-40B4-BE49-F238E27FC236}">
                <a16:creationId xmlns:a16="http://schemas.microsoft.com/office/drawing/2014/main" id="{150F3E2F-65A2-FC45-9AB4-1C5560800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31" y="1712965"/>
            <a:ext cx="6679095" cy="495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starch">
            <a:extLst>
              <a:ext uri="{FF2B5EF4-FFF2-40B4-BE49-F238E27FC236}">
                <a16:creationId xmlns:a16="http://schemas.microsoft.com/office/drawing/2014/main" id="{EA071E17-3D86-6A47-A91F-B3175DDBF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Rectangle 4">
            <a:extLst>
              <a:ext uri="{FF2B5EF4-FFF2-40B4-BE49-F238E27FC236}">
                <a16:creationId xmlns:a16="http://schemas.microsoft.com/office/drawing/2014/main" id="{CB0D2FE6-CF7E-F646-BE4A-58B9B17C2C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7413" name="Picture 5" descr="Fruit">
            <a:extLst>
              <a:ext uri="{FF2B5EF4-FFF2-40B4-BE49-F238E27FC236}">
                <a16:creationId xmlns:a16="http://schemas.microsoft.com/office/drawing/2014/main" id="{9FB2F7B9-7AE0-734D-8B36-E3CDA0A5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fat">
            <a:extLst>
              <a:ext uri="{FF2B5EF4-FFF2-40B4-BE49-F238E27FC236}">
                <a16:creationId xmlns:a16="http://schemas.microsoft.com/office/drawing/2014/main" id="{7590A489-B057-7541-A981-A472CEFC0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protein">
            <a:extLst>
              <a:ext uri="{FF2B5EF4-FFF2-40B4-BE49-F238E27FC236}">
                <a16:creationId xmlns:a16="http://schemas.microsoft.com/office/drawing/2014/main" id="{B2FE6D5C-2828-6049-AC82-14B48E1C3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>
            <a:extLst>
              <a:ext uri="{FF2B5EF4-FFF2-40B4-BE49-F238E27FC236}">
                <a16:creationId xmlns:a16="http://schemas.microsoft.com/office/drawing/2014/main" id="{3162F01E-F86A-5546-B447-857359F8D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Carrots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Vegetable Dip</a:t>
            </a:r>
          </a:p>
        </p:txBody>
      </p:sp>
      <p:pic>
        <p:nvPicPr>
          <p:cNvPr id="17417" name="Picture 9">
            <a:extLst>
              <a:ext uri="{FF2B5EF4-FFF2-40B4-BE49-F238E27FC236}">
                <a16:creationId xmlns:a16="http://schemas.microsoft.com/office/drawing/2014/main" id="{116BE6E1-4244-3B40-92B1-633DB048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069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ood 2 008">
            <a:extLst>
              <a:ext uri="{FF2B5EF4-FFF2-40B4-BE49-F238E27FC236}">
                <a16:creationId xmlns:a16="http://schemas.microsoft.com/office/drawing/2014/main" id="{B0D9C303-749E-4E49-88DA-863DB419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68" y="1555750"/>
            <a:ext cx="7119731" cy="516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starch">
            <a:extLst>
              <a:ext uri="{FF2B5EF4-FFF2-40B4-BE49-F238E27FC236}">
                <a16:creationId xmlns:a16="http://schemas.microsoft.com/office/drawing/2014/main" id="{F853A8C3-68EE-514A-9E74-CC1DE4927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6" name="Rectangle 4">
            <a:extLst>
              <a:ext uri="{FF2B5EF4-FFF2-40B4-BE49-F238E27FC236}">
                <a16:creationId xmlns:a16="http://schemas.microsoft.com/office/drawing/2014/main" id="{DF5300B3-0ACB-0F40-A665-A074BD2DA7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8437" name="Picture 5" descr="Fruit">
            <a:extLst>
              <a:ext uri="{FF2B5EF4-FFF2-40B4-BE49-F238E27FC236}">
                <a16:creationId xmlns:a16="http://schemas.microsoft.com/office/drawing/2014/main" id="{BE647A52-0033-004E-ACF1-3F5C0601D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fat">
            <a:extLst>
              <a:ext uri="{FF2B5EF4-FFF2-40B4-BE49-F238E27FC236}">
                <a16:creationId xmlns:a16="http://schemas.microsoft.com/office/drawing/2014/main" id="{CE82CA68-0D08-E847-A61D-8E6053BB1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9" name="Picture 7" descr="protein">
            <a:extLst>
              <a:ext uri="{FF2B5EF4-FFF2-40B4-BE49-F238E27FC236}">
                <a16:creationId xmlns:a16="http://schemas.microsoft.com/office/drawing/2014/main" id="{B4C17C7D-9203-9E44-8C68-85D8830F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Text Box 8">
            <a:extLst>
              <a:ext uri="{FF2B5EF4-FFF2-40B4-BE49-F238E27FC236}">
                <a16:creationId xmlns:a16="http://schemas.microsoft.com/office/drawing/2014/main" id="{FC08835F-EB4F-7E4C-9883-E59D395F0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Apple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Almonds</a:t>
            </a:r>
          </a:p>
        </p:txBody>
      </p:sp>
      <p:pic>
        <p:nvPicPr>
          <p:cNvPr id="18441" name="Picture 9">
            <a:extLst>
              <a:ext uri="{FF2B5EF4-FFF2-40B4-BE49-F238E27FC236}">
                <a16:creationId xmlns:a16="http://schemas.microsoft.com/office/drawing/2014/main" id="{F26879BB-765C-9343-A195-F5C4E00F5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7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ood 025">
            <a:extLst>
              <a:ext uri="{FF2B5EF4-FFF2-40B4-BE49-F238E27FC236}">
                <a16:creationId xmlns:a16="http://schemas.microsoft.com/office/drawing/2014/main" id="{D95F154C-A1B9-CE4E-9010-A0652539C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" y="1878807"/>
            <a:ext cx="7136295" cy="474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starch">
            <a:extLst>
              <a:ext uri="{FF2B5EF4-FFF2-40B4-BE49-F238E27FC236}">
                <a16:creationId xmlns:a16="http://schemas.microsoft.com/office/drawing/2014/main" id="{532473F5-B810-864D-9BC9-F45B345C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0" name="Rectangle 4">
            <a:extLst>
              <a:ext uri="{FF2B5EF4-FFF2-40B4-BE49-F238E27FC236}">
                <a16:creationId xmlns:a16="http://schemas.microsoft.com/office/drawing/2014/main" id="{2569E9E0-33D7-7E45-94E5-BFECF557C5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19461" name="Picture 5" descr="Fruit">
            <a:extLst>
              <a:ext uri="{FF2B5EF4-FFF2-40B4-BE49-F238E27FC236}">
                <a16:creationId xmlns:a16="http://schemas.microsoft.com/office/drawing/2014/main" id="{DF6A7E81-8AF1-7A46-B173-B4412A9BD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at">
            <a:extLst>
              <a:ext uri="{FF2B5EF4-FFF2-40B4-BE49-F238E27FC236}">
                <a16:creationId xmlns:a16="http://schemas.microsoft.com/office/drawing/2014/main" id="{264981F2-7D71-2E4C-AE31-2BCC9EABC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protein">
            <a:extLst>
              <a:ext uri="{FF2B5EF4-FFF2-40B4-BE49-F238E27FC236}">
                <a16:creationId xmlns:a16="http://schemas.microsoft.com/office/drawing/2014/main" id="{361B4843-F49F-274B-9608-6DB640AB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4" name="Text Box 8">
            <a:extLst>
              <a:ext uri="{FF2B5EF4-FFF2-40B4-BE49-F238E27FC236}">
                <a16:creationId xmlns:a16="http://schemas.microsoft.com/office/drawing/2014/main" id="{FA4C7984-F2D5-A044-A7A0-F475BABB4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Blackberries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Yogurt 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</p:txBody>
      </p:sp>
      <p:pic>
        <p:nvPicPr>
          <p:cNvPr id="19465" name="Picture 9">
            <a:extLst>
              <a:ext uri="{FF2B5EF4-FFF2-40B4-BE49-F238E27FC236}">
                <a16:creationId xmlns:a16="http://schemas.microsoft.com/office/drawing/2014/main" id="{400615A3-76BF-1042-B195-AF122A878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7439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oise 2008 041">
            <a:extLst>
              <a:ext uri="{FF2B5EF4-FFF2-40B4-BE49-F238E27FC236}">
                <a16:creationId xmlns:a16="http://schemas.microsoft.com/office/drawing/2014/main" id="{787B9931-F061-A14E-A71F-2F2373836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66" y="1690688"/>
            <a:ext cx="6732104" cy="505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starch">
            <a:extLst>
              <a:ext uri="{FF2B5EF4-FFF2-40B4-BE49-F238E27FC236}">
                <a16:creationId xmlns:a16="http://schemas.microsoft.com/office/drawing/2014/main" id="{3360820C-4930-EF4A-8CE0-F11E241A2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8006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4">
            <a:extLst>
              <a:ext uri="{FF2B5EF4-FFF2-40B4-BE49-F238E27FC236}">
                <a16:creationId xmlns:a16="http://schemas.microsoft.com/office/drawing/2014/main" id="{96C53DF4-D14C-434C-8CAF-901F469D91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6000">
                <a:latin typeface="Comic Sans MS" panose="030F0902030302020204" pitchFamily="66" charset="0"/>
              </a:rPr>
              <a:t>Snack</a:t>
            </a:r>
          </a:p>
        </p:txBody>
      </p:sp>
      <p:pic>
        <p:nvPicPr>
          <p:cNvPr id="20485" name="Picture 5" descr="Fruit">
            <a:extLst>
              <a:ext uri="{FF2B5EF4-FFF2-40B4-BE49-F238E27FC236}">
                <a16:creationId xmlns:a16="http://schemas.microsoft.com/office/drawing/2014/main" id="{358A046B-8E42-B343-9F0C-4DF80BD8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4191000"/>
            <a:ext cx="55721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fat">
            <a:extLst>
              <a:ext uri="{FF2B5EF4-FFF2-40B4-BE49-F238E27FC236}">
                <a16:creationId xmlns:a16="http://schemas.microsoft.com/office/drawing/2014/main" id="{52D033E4-6C2D-9C47-991F-9196519A9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6019800"/>
            <a:ext cx="557213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protein">
            <a:extLst>
              <a:ext uri="{FF2B5EF4-FFF2-40B4-BE49-F238E27FC236}">
                <a16:creationId xmlns:a16="http://schemas.microsoft.com/office/drawing/2014/main" id="{6772EC9E-E0CC-5549-B8BC-711BC081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410201"/>
            <a:ext cx="557213" cy="6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 Box 8">
            <a:extLst>
              <a:ext uri="{FF2B5EF4-FFF2-40B4-BE49-F238E27FC236}">
                <a16:creationId xmlns:a16="http://schemas.microsoft.com/office/drawing/2014/main" id="{C656C4B6-F597-FD41-B09A-A044EA83DA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343401"/>
            <a:ext cx="22860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N/A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Turkey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400">
              <a:latin typeface="Comic Sans MS" panose="030F0902030302020204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Comic Sans MS" panose="030F0902030302020204" pitchFamily="66" charset="0"/>
              </a:rPr>
              <a:t>Avocado </a:t>
            </a:r>
          </a:p>
        </p:txBody>
      </p:sp>
      <p:pic>
        <p:nvPicPr>
          <p:cNvPr id="20489" name="Picture 9">
            <a:extLst>
              <a:ext uri="{FF2B5EF4-FFF2-40B4-BE49-F238E27FC236}">
                <a16:creationId xmlns:a16="http://schemas.microsoft.com/office/drawing/2014/main" id="{C67E943C-A3C3-8F42-A09F-64BC5884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6550" y="-4838700"/>
            <a:ext cx="5348287" cy="392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634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text&#10;&#10;Description automatically generated">
            <a:extLst>
              <a:ext uri="{FF2B5EF4-FFF2-40B4-BE49-F238E27FC236}">
                <a16:creationId xmlns:a16="http://schemas.microsoft.com/office/drawing/2014/main" id="{CCE151A7-95B9-7F45-AF62-AC27F4C95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35" y="0"/>
            <a:ext cx="10853530" cy="693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01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41A6B-5391-2A4B-BB34-F89B3308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-452489"/>
            <a:ext cx="9966959" cy="77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5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7A04FED-7481-984A-B7EF-9B687EF193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67" y="0"/>
            <a:ext cx="9148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465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>
            <a:extLst>
              <a:ext uri="{FF2B5EF4-FFF2-40B4-BE49-F238E27FC236}">
                <a16:creationId xmlns:a16="http://schemas.microsoft.com/office/drawing/2014/main" id="{87D4AA00-E4E1-1945-89DA-3AECC57EFCE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48006" r="51591" b="16000"/>
          <a:stretch>
            <a:fillRect/>
          </a:stretch>
        </p:blipFill>
        <p:spPr bwMode="auto">
          <a:xfrm>
            <a:off x="4233864" y="1066801"/>
            <a:ext cx="6053137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70F0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4" name="Rectangle 2">
            <a:extLst>
              <a:ext uri="{FF2B5EF4-FFF2-40B4-BE49-F238E27FC236}">
                <a16:creationId xmlns:a16="http://schemas.microsoft.com/office/drawing/2014/main" id="{413007C1-01AB-FD44-B422-C710D19B5087}"/>
              </a:ext>
            </a:extLst>
          </p:cNvPr>
          <p:cNvSpPr>
            <a:spLocks/>
          </p:cNvSpPr>
          <p:nvPr/>
        </p:nvSpPr>
        <p:spPr bwMode="auto">
          <a:xfrm>
            <a:off x="1795464" y="2590800"/>
            <a:ext cx="2909887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1200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200">
                <a:solidFill>
                  <a:schemeClr val="tx1"/>
                </a:solidFill>
                <a:latin typeface="Times" pitchFamily="2" charset="0"/>
              </a:defRPr>
            </a:lvl2pPr>
            <a:lvl3pPr>
              <a:defRPr sz="1200">
                <a:solidFill>
                  <a:schemeClr val="tx1"/>
                </a:solidFill>
                <a:latin typeface="Times" pitchFamily="2" charset="0"/>
              </a:defRPr>
            </a:lvl3pPr>
            <a:lvl4pPr>
              <a:defRPr sz="1200">
                <a:solidFill>
                  <a:schemeClr val="tx1"/>
                </a:solidFill>
                <a:latin typeface="Times" pitchFamily="2" charset="0"/>
              </a:defRPr>
            </a:lvl4pPr>
            <a:lvl5pPr>
              <a:defRPr sz="1200">
                <a:solidFill>
                  <a:schemeClr val="tx1"/>
                </a:solidFill>
                <a:latin typeface="Times" pitchFamily="2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itchFamily="2" charset="0"/>
              </a:defRPr>
            </a:lvl9pPr>
          </a:lstStyle>
          <a:p>
            <a:r>
              <a:rPr lang="en-US" altLang="en-US" sz="4800" b="1">
                <a:solidFill>
                  <a:srgbClr val="F70F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GOOD</a:t>
            </a:r>
          </a:p>
          <a:p>
            <a:r>
              <a:rPr lang="en-US" altLang="en-US" sz="4800" b="1">
                <a:solidFill>
                  <a:srgbClr val="F70F0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HEALTH!</a:t>
            </a:r>
          </a:p>
        </p:txBody>
      </p:sp>
    </p:spTree>
    <p:extLst>
      <p:ext uri="{BB962C8B-B14F-4D97-AF65-F5344CB8AC3E}">
        <p14:creationId xmlns:p14="http://schemas.microsoft.com/office/powerpoint/2010/main" val="1810433446"/>
      </p:ext>
    </p:extLst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41A6B-5391-2A4B-BB34-F89B33086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44" y="-452489"/>
            <a:ext cx="9966959" cy="770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24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>
            <a:extLst>
              <a:ext uri="{FF2B5EF4-FFF2-40B4-BE49-F238E27FC236}">
                <a16:creationId xmlns:a16="http://schemas.microsoft.com/office/drawing/2014/main" id="{FEBF8BB8-C414-EF47-A089-85D42124F3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38100"/>
            <a:ext cx="88392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30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>
            <a:extLst>
              <a:ext uri="{FF2B5EF4-FFF2-40B4-BE49-F238E27FC236}">
                <a16:creationId xmlns:a16="http://schemas.microsoft.com/office/drawing/2014/main" id="{99AF9DDE-C13B-E24E-AAEB-22FBC935820B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93725"/>
            <a:ext cx="9144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25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997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Standard American Diet (SAD)</a:t>
            </a:r>
          </a:p>
        </p:txBody>
      </p:sp>
      <p:pic>
        <p:nvPicPr>
          <p:cNvPr id="5" name="Picture 4" descr="Screenshot 2016-11-12 17.09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34" y="1684877"/>
            <a:ext cx="3657413" cy="2401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1200" y="43180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Salt</a:t>
            </a:r>
          </a:p>
          <a:p>
            <a:pPr algn="ctr"/>
            <a:r>
              <a:rPr lang="en-US" sz="2400" dirty="0"/>
              <a:t>Sugar</a:t>
            </a:r>
          </a:p>
          <a:p>
            <a:pPr algn="ctr"/>
            <a:r>
              <a:rPr lang="en-US" sz="2400" dirty="0"/>
              <a:t>Animal Fat</a:t>
            </a:r>
          </a:p>
          <a:p>
            <a:pPr algn="ctr"/>
            <a:r>
              <a:rPr lang="en-US" sz="2400" dirty="0"/>
              <a:t>Processed food </a:t>
            </a:r>
          </a:p>
          <a:p>
            <a:pPr algn="ctr"/>
            <a:r>
              <a:rPr lang="en-US" sz="2400" dirty="0"/>
              <a:t>Non caloric sweeteners</a:t>
            </a:r>
          </a:p>
          <a:p>
            <a:pPr algn="ctr"/>
            <a:r>
              <a:rPr lang="en-US" sz="2400" dirty="0"/>
              <a:t>Emulsifiers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39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15"/>
            <a:ext cx="7670800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TextBox 2"/>
          <p:cNvSpPr txBox="1">
            <a:spLocks noChangeArrowheads="1"/>
          </p:cNvSpPr>
          <p:nvPr/>
        </p:nvSpPr>
        <p:spPr bwMode="auto">
          <a:xfrm>
            <a:off x="1778000" y="202410"/>
            <a:ext cx="8572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336699"/>
                </a:solidFill>
              </a:rPr>
              <a:t>Diet induced Microbiome Perturbations Can Result in Local and Systemic Immune Activation</a:t>
            </a:r>
          </a:p>
        </p:txBody>
      </p:sp>
      <p:pic>
        <p:nvPicPr>
          <p:cNvPr id="129027" name="Picture 3" descr="Screenshot 2016-11-05 07.07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470071"/>
            <a:ext cx="1168400" cy="1008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Box 4"/>
          <p:cNvSpPr txBox="1">
            <a:spLocks noChangeArrowheads="1"/>
          </p:cNvSpPr>
          <p:nvPr/>
        </p:nvSpPr>
        <p:spPr bwMode="auto">
          <a:xfrm>
            <a:off x="5562600" y="5463283"/>
            <a:ext cx="1257300" cy="769441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Depression?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Anxiety?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Food sensitivities?</a:t>
            </a:r>
          </a:p>
        </p:txBody>
      </p:sp>
      <p:pic>
        <p:nvPicPr>
          <p:cNvPr id="129029" name="Picture 5" descr="pexels-photo-70497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469571"/>
            <a:ext cx="2578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5959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766</Words>
  <Application>Microsoft Macintosh PowerPoint</Application>
  <PresentationFormat>Widescreen</PresentationFormat>
  <Paragraphs>239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Aller</vt:lpstr>
      <vt:lpstr>Arial</vt:lpstr>
      <vt:lpstr>Calibri</vt:lpstr>
      <vt:lpstr>Calibri Light</vt:lpstr>
      <vt:lpstr>Comic Sans MS</vt:lpstr>
      <vt:lpstr>Lucida Grande</vt:lpstr>
      <vt:lpstr>Times New Roman</vt:lpstr>
      <vt:lpstr>Office Theme</vt:lpstr>
      <vt:lpstr>Project b3 Nutrition for Mental Wellness</vt:lpstr>
      <vt:lpstr>Topic Schedule (Wednesday 6-7pm)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 American Diet (SAD)</vt:lpstr>
      <vt:lpstr>PowerPoint Presentation</vt:lpstr>
      <vt:lpstr>PowerPoint Presentation</vt:lpstr>
      <vt:lpstr>PowerPoint Presentation</vt:lpstr>
      <vt:lpstr>Well Documented Health Benefits of the Mediterranean Diet</vt:lpstr>
      <vt:lpstr>Why is a Mediterranean Type Diet Good for Your Health?</vt:lpstr>
      <vt:lpstr>PowerPoint Presentation</vt:lpstr>
      <vt:lpstr>PowerPoint Presentation</vt:lpstr>
      <vt:lpstr>PowerPoint Presentation</vt:lpstr>
      <vt:lpstr>PowerPoint Presentation</vt:lpstr>
      <vt:lpstr>Carbohydrates</vt:lpstr>
      <vt:lpstr>Soluble/Insoluble Fiber</vt:lpstr>
      <vt:lpstr>PowerPoint Presentation</vt:lpstr>
      <vt:lpstr>Breakfast</vt:lpstr>
      <vt:lpstr>Breakfast</vt:lpstr>
      <vt:lpstr>Lunch</vt:lpstr>
      <vt:lpstr>Lunch</vt:lpstr>
      <vt:lpstr>Lunch</vt:lpstr>
      <vt:lpstr>Lunch</vt:lpstr>
      <vt:lpstr>Dinner</vt:lpstr>
      <vt:lpstr>Dinner</vt:lpstr>
      <vt:lpstr>Dinner</vt:lpstr>
      <vt:lpstr>Dinner</vt:lpstr>
      <vt:lpstr>Snack</vt:lpstr>
      <vt:lpstr>Snack</vt:lpstr>
      <vt:lpstr>Snack</vt:lpstr>
      <vt:lpstr>Snack</vt:lpstr>
      <vt:lpstr>Snack</vt:lpstr>
      <vt:lpstr>Snack</vt:lpstr>
      <vt:lpstr>Snack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Nicole Weiher</dc:creator>
  <cp:lastModifiedBy>Shawn Talbott</cp:lastModifiedBy>
  <cp:revision>41</cp:revision>
  <dcterms:created xsi:type="dcterms:W3CDTF">2017-09-11T19:24:11Z</dcterms:created>
  <dcterms:modified xsi:type="dcterms:W3CDTF">2019-03-06T16:57:53Z</dcterms:modified>
</cp:coreProperties>
</file>