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3" r:id="rId2"/>
    <p:sldId id="258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411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88" r:id="rId30"/>
    <p:sldId id="290" r:id="rId31"/>
    <p:sldId id="291" r:id="rId32"/>
    <p:sldId id="292" r:id="rId33"/>
    <p:sldId id="293" r:id="rId34"/>
    <p:sldId id="352" r:id="rId35"/>
    <p:sldId id="377" r:id="rId36"/>
    <p:sldId id="376" r:id="rId37"/>
    <p:sldId id="404" r:id="rId38"/>
    <p:sldId id="405" r:id="rId39"/>
    <p:sldId id="407" r:id="rId40"/>
    <p:sldId id="408" r:id="rId41"/>
    <p:sldId id="409" r:id="rId42"/>
    <p:sldId id="410" r:id="rId43"/>
    <p:sldId id="403" r:id="rId44"/>
    <p:sldId id="354" r:id="rId45"/>
    <p:sldId id="381" r:id="rId46"/>
    <p:sldId id="380" r:id="rId47"/>
    <p:sldId id="295" r:id="rId48"/>
    <p:sldId id="29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2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A3EFC9-026D-479C-99BC-91E2CC7554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C5BB7-2E6C-47BC-A2C3-E75B04F19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7F8E6-6991-43F6-BF87-D3029198A34E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95CD5-7195-441B-9E69-2B248AABC1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EEB30-47A1-4B69-B24F-F2D2ADDAA4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1B343-5332-4E0B-936E-B27CE9A9A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2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84899-AA95-5B43-9E3A-C937BB00356D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1AB0D-BA3F-464C-96C2-6D267BDDC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7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http://www.interhealthusa.com/wp-content/uploads/2015/12/Relora-E-Download-2015.pdf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31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47% reduction in Overall Depression Scores</a:t>
            </a:r>
          </a:p>
          <a:p>
            <a:endParaRPr lang="en-US" sz="1100" dirty="0"/>
          </a:p>
          <a:p>
            <a:pPr defTabSz="933237">
              <a:defRPr/>
            </a:pPr>
            <a:r>
              <a:rPr lang="en-US" sz="1100" dirty="0"/>
              <a:t>Venetron® brochure, Tokiwa Phytochemical Co., Ltd.,</a:t>
            </a:r>
          </a:p>
          <a:p>
            <a:pPr defTabSz="933237">
              <a:defRPr/>
            </a:pPr>
            <a:endParaRPr lang="en-US" sz="1100" dirty="0"/>
          </a:p>
          <a:p>
            <a:pPr defTabSz="933237">
              <a:defRPr/>
            </a:pPr>
            <a:r>
              <a:rPr lang="en-US" sz="1100" dirty="0"/>
              <a:t>KGK Synergize Inc. Effect of VENETRON on Symptoms of Depression in Individuals with Mild Depression </a:t>
            </a:r>
          </a:p>
          <a:p>
            <a:pPr defTabSz="933237">
              <a:defRPr/>
            </a:pPr>
            <a:endParaRPr lang="en-US" sz="1100" dirty="0"/>
          </a:p>
          <a:p>
            <a:pPr defTabSz="933237">
              <a:defRPr/>
            </a:pPr>
            <a:r>
              <a:rPr lang="en-US" sz="1100" dirty="0"/>
              <a:t>Yang, J. et al. 2009. Safety study of Apocynum venetum extract in healthy adults. Journal of Nutritional Food, no. 12:1–9. </a:t>
            </a:r>
          </a:p>
          <a:p>
            <a:pPr defTabSz="933237">
              <a:defRPr/>
            </a:pPr>
            <a:endParaRPr lang="en-US" sz="1100" dirty="0"/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72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100" dirty="0"/>
              <a:t>From the Zembrin product brochure </a:t>
            </a:r>
            <a:r>
              <a:rPr lang="mr-IN" sz="1100" dirty="0"/>
              <a:t>–</a:t>
            </a:r>
            <a:r>
              <a:rPr lang="en-US" sz="1100" dirty="0"/>
              <a:t> PLT Health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53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100" dirty="0"/>
              <a:t>Terburg et al. Acute Effects of Sceletium tortuosum (Zembrin), a Dual</a:t>
            </a:r>
            <a:br>
              <a:rPr lang="en-US" sz="1100" dirty="0"/>
            </a:br>
            <a:r>
              <a:rPr lang="en-US" sz="1100" dirty="0"/>
              <a:t>5-HT Reuptake and PDE4 Inhibitor, in the Human Amygdala and its Connection to the Hypothalamus. Neuropsychopharmacology (2013), 1–9. 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5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100" dirty="0"/>
              <a:t>Chiu et al. Proof-of-Concept Randomized Controlled Study of Cognition Effects of the Proprietary Extract Sceletium tortuosum (Zembrin) Targeting Phosphodiesterase-4 in Cognitively Healthy Subjects: Implications for Alzheimer’s Dementia. Evidence-Based Complementary and Alternative Medicine Volume 2014, Article ID 682014 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37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100" dirty="0"/>
              <a:t>Auddy et al. A Standardized </a:t>
            </a:r>
            <a:r>
              <a:rPr lang="en-US" sz="1100" i="1" dirty="0"/>
              <a:t>Withania Somnifera </a:t>
            </a:r>
            <a:r>
              <a:rPr lang="en-US" sz="1100" dirty="0"/>
              <a:t>Extract Significantly Reduces Stress-Related Parameters in Chronically Stressed Humans: A Double-Blind, Randomized, Placebo-Controlled Study. </a:t>
            </a:r>
            <a:r>
              <a:rPr lang="en-US" sz="1100" i="1" dirty="0"/>
              <a:t>Journal of the American Nutraceutical Association </a:t>
            </a:r>
            <a:r>
              <a:rPr lang="is-IS" sz="1100" dirty="0"/>
              <a:t>Vol.11,No.1, 2008 </a:t>
            </a:r>
            <a:r>
              <a:rPr lang="en-US" sz="1100" i="1" dirty="0"/>
              <a:t>pp50-56.</a:t>
            </a:r>
            <a:endParaRPr lang="en-US" sz="1100" dirty="0"/>
          </a:p>
          <a:p>
            <a:pPr defTabSz="933237">
              <a:defRPr/>
            </a:pPr>
            <a:endParaRPr lang="en-US" sz="1100" dirty="0"/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00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100" dirty="0"/>
              <a:t>Auddy et al. A Standardized </a:t>
            </a:r>
            <a:r>
              <a:rPr lang="en-US" sz="1100" i="1" dirty="0"/>
              <a:t>Withania Somnifera </a:t>
            </a:r>
            <a:r>
              <a:rPr lang="en-US" sz="1100" dirty="0"/>
              <a:t>Extract Significantly Reduces Stress-Related Parameters in Chronically Stressed Humans: A Double-Blind, Randomized, Placebo-Controlled Study. </a:t>
            </a:r>
            <a:r>
              <a:rPr lang="en-US" sz="1100" i="1" dirty="0"/>
              <a:t>Journal of the American Nutraceutical Association </a:t>
            </a:r>
            <a:r>
              <a:rPr lang="is-IS" sz="1100" dirty="0"/>
              <a:t>Vol.11,No.1, 2008 </a:t>
            </a:r>
            <a:r>
              <a:rPr lang="en-US" sz="1100" i="1" dirty="0"/>
              <a:t>pp50-56.</a:t>
            </a:r>
            <a:endParaRPr lang="en-US" sz="1100" dirty="0"/>
          </a:p>
          <a:p>
            <a:pPr defTabSz="933237">
              <a:defRPr/>
            </a:pPr>
            <a:endParaRPr lang="en-US" sz="1100" dirty="0"/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02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Talbott et al. Effect of Magnolia officinalis and Phellodendron amurense (Relora®) on cortisol and psychological mood state in moderately stressed subjects. </a:t>
            </a:r>
            <a:r>
              <a:rPr lang="en-US" sz="1100" i="1" dirty="0"/>
              <a:t>Journal of the International Society of Sports Nutrition</a:t>
            </a:r>
            <a:r>
              <a:rPr lang="en-US" sz="1100" dirty="0"/>
              <a:t> 2013, 10:37 </a:t>
            </a:r>
          </a:p>
          <a:p>
            <a:endParaRPr lang="en-US" sz="1100" dirty="0"/>
          </a:p>
          <a:p>
            <a:r>
              <a:rPr lang="en-US" sz="1100" dirty="0"/>
              <a:t>Garrison et al. Effect of a proprietary Magnolia and Phellodendron extract on weight management: a pilot, double-blind, placebo-controlled clinical trial. </a:t>
            </a:r>
            <a:r>
              <a:rPr lang="en-US" sz="1100" i="1" dirty="0"/>
              <a:t>Altern Ther Health Med</a:t>
            </a:r>
            <a:r>
              <a:rPr lang="en-US" sz="1100" dirty="0"/>
              <a:t>. 2006;12(1):50-54. </a:t>
            </a:r>
          </a:p>
          <a:p>
            <a:endParaRPr lang="en-US" sz="1100" dirty="0"/>
          </a:p>
          <a:p>
            <a:pPr defTabSz="933237">
              <a:defRPr/>
            </a:pPr>
            <a:r>
              <a:rPr lang="en-US" sz="1100" dirty="0"/>
              <a:t>Kalman et al. Effect of a proprietary </a:t>
            </a:r>
            <a:r>
              <a:rPr lang="en-US" sz="1100" i="1" dirty="0"/>
              <a:t>Magnolia </a:t>
            </a:r>
            <a:r>
              <a:rPr lang="en-US" sz="1100" dirty="0"/>
              <a:t>and </a:t>
            </a:r>
            <a:r>
              <a:rPr lang="en-US" sz="1100" i="1" dirty="0"/>
              <a:t>Phellodendron </a:t>
            </a:r>
            <a:r>
              <a:rPr lang="en-US" sz="1100" dirty="0"/>
              <a:t>extract on stress levels in healthy women: a pilot, double-blind, placebo-controlled clinical trial. </a:t>
            </a:r>
            <a:r>
              <a:rPr lang="en-US" sz="1100" i="1" dirty="0"/>
              <a:t>Nutrition Journal </a:t>
            </a:r>
            <a:r>
              <a:rPr lang="en-US" sz="1100" dirty="0"/>
              <a:t>2008, 7:11</a:t>
            </a:r>
            <a:br>
              <a:rPr lang="en-US" sz="1100" dirty="0"/>
            </a:b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06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Talbott and Talbott: Effect of Monocot Grass Extract (MGE) on mood state and sleep patterns in moderately stress subjects. Journal of the International Society of Sports Nutrition 2013 10(Suppl 1):P26.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6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0340A-1E8D-475A-91F4-E4E992D9B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6803" y="1122363"/>
            <a:ext cx="756085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031E7-3889-485A-86B7-59A3BB181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6803" y="3602038"/>
            <a:ext cx="756085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58EFE-9601-4ED6-924A-2DD4CCE9F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311" y="2349023"/>
            <a:ext cx="4017522" cy="24097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B2B375-A625-4841-9B60-75AB873727B3}"/>
              </a:ext>
            </a:extLst>
          </p:cNvPr>
          <p:cNvCxnSpPr>
            <a:cxnSpLocks/>
          </p:cNvCxnSpPr>
          <p:nvPr userDrawn="1"/>
        </p:nvCxnSpPr>
        <p:spPr>
          <a:xfrm>
            <a:off x="3346315" y="2850204"/>
            <a:ext cx="0" cy="1157592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22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F3C7-62F4-43E4-BAEE-6EEEE2BDC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91AB4-3489-4B5C-887F-9107A4C8C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D9327-F824-4D87-9D30-E13A1E771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1933D-8927-4DBB-8CF7-FD63B18F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39578-22DA-4F9B-A8CC-94EA6A2F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3FBD4-A0B3-4A2B-B9AE-C3A5364D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C834-AD18-4C7F-8252-78862353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AB808-44BF-4CB1-9876-D238ECBF0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416A5-DE8D-40EF-B446-44797047A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6BC45-70B4-48B7-B9CA-53B35476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3F853-19F3-42EF-9CC6-815E87AC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8BC7D-D33E-436D-811B-184FA750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87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D113-2561-4E4C-B1F0-D034F551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C9439-D9E0-4904-BC40-996416222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E639D-B9CD-4402-B083-737D2D05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50B76-B516-4118-A7AD-FC1C7E39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9E71-A350-4513-A36A-19F2BB7C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34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84219-33D8-438B-B6EC-C8A093B8F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8F0E3-E9DF-466F-9D9B-E7BAB8D7B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A7A44-BF04-4DB6-AA2D-2FB844B9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E7F60-B7F9-42AF-9806-82991203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17F45-D838-47CD-BED4-EAD3B5EF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2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78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0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14651-BFC3-42E6-9A0D-7BBCBED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A875C-F6B2-49CC-B04E-2F02C087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C376F-C85B-46B5-87A7-9B21895F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0868E-0BC1-4649-8968-4B34C7E1A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477BC-22A0-4FBC-BE98-837A4969176D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BC555A-F53C-464F-9280-44FEDD7B06B5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75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F097-B926-45AA-BD74-299EA67E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9AA17-5744-4396-9226-4983AA86A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5A775-7CB7-4ACC-B0E1-CD460D70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1A344-73C2-48BD-86B2-E34271A2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3D8F1-B6B3-42E3-BDDE-04A8FBD5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</p:spTree>
    <p:extLst>
      <p:ext uri="{BB962C8B-B14F-4D97-AF65-F5344CB8AC3E}">
        <p14:creationId xmlns:p14="http://schemas.microsoft.com/office/powerpoint/2010/main" val="333605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AA0582-7024-4E27-A23F-0B40A35C634C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57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773D-6FC4-4740-B1AB-199C364D5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FC33D-1742-4F43-9A2E-006B435F1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47B54-C325-485C-B741-0224A45C3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C6C800-C9DB-426A-9B89-27100D20A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0E00AC-571C-4921-9FD0-85CADEF7A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288AB-A434-402A-96D8-6753D6AC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833D90-D731-498A-916B-4D4FA398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CAC268-8CED-4A52-9A57-30483487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4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5574-2BA1-425F-A8AF-3A722223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F64E6-50E3-4061-948C-4DFB506B1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FAC6B-E992-4694-A503-3AB9EE72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E8AC6-F162-41B5-8091-8188B762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14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30F9F-474D-4FDB-B0F5-24494DE3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06669-8C94-4B4C-970C-B185084A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20BAF-8204-47E0-A083-8401D1C8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4B2FA7-8C85-4885-B3C9-ED8195FD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B5D20-B541-4EC9-8F8D-244AD04BA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6E872-6604-4D6A-8D54-48EB26BD0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0E3E5-0F13-4CB7-9BBE-A49F2A05A824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331E3-5830-45C2-9626-E81ED4E9B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BB35-A038-432D-BB65-3A06FED31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3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jpg"/><Relationship Id="rId4" Type="http://schemas.openxmlformats.org/officeDocument/2006/relationships/image" Target="../media/image4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jpg"/><Relationship Id="rId4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3.sv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2105-4441-4406-849B-1692138A7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b3 Study </a:t>
            </a:r>
            <a:br>
              <a:rPr lang="en-US" dirty="0"/>
            </a:br>
            <a:r>
              <a:rPr lang="en-US" dirty="0"/>
              <a:t>Stress / Sleep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6E589-29DC-4544-9C49-BB401D5AA4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Shawn Talbott, PhD</a:t>
            </a:r>
          </a:p>
        </p:txBody>
      </p:sp>
    </p:spTree>
    <p:extLst>
      <p:ext uri="{BB962C8B-B14F-4D97-AF65-F5344CB8AC3E}">
        <p14:creationId xmlns:p14="http://schemas.microsoft.com/office/powerpoint/2010/main" val="2940860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86A4F6E1-252E-5844-9644-4F2059145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28950" y="-147638"/>
            <a:ext cx="6108700" cy="1117601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Prevalence of Chronic Stress</a:t>
            </a:r>
            <a:endParaRPr lang="en-US" altLang="en-US" sz="32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80B5C157-7087-3C4C-9505-EB3AC8AE77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244600"/>
            <a:ext cx="8229600" cy="54102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Studies show that 50-60% of all lost working days are related to stress</a:t>
            </a:r>
            <a:endParaRPr lang="en-US" altLang="en-US" sz="16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3733CA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3733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Work-related stress costs the EU more than 265 billion Euros annually</a:t>
            </a:r>
            <a:endParaRPr lang="en-US" altLang="en-US" sz="1600" b="1" dirty="0">
              <a:solidFill>
                <a:srgbClr val="3733CA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Chronic stress is an important determinant of depression, heart disease, diabetes, and syndrome X</a:t>
            </a:r>
            <a:endParaRPr lang="en-US" altLang="en-US" sz="16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3733CA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3733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Stress contributes to half of all illnesses in the U.S</a:t>
            </a:r>
            <a:r>
              <a:rPr lang="en-US" altLang="en-US" sz="1600" b="1" dirty="0">
                <a:solidFill>
                  <a:srgbClr val="C50C0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en-US" altLang="en-US" sz="1600" b="1" dirty="0">
              <a:solidFill>
                <a:srgbClr val="C50C0C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70-80% of all doctor visits are for stress-related illnesses</a:t>
            </a:r>
            <a:endParaRPr lang="en-US" altLang="en-US" sz="16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3733CA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3733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More than half of all deaths before age 65 result from stressful lifestyles</a:t>
            </a:r>
            <a:endParaRPr lang="en-US" altLang="en-US" sz="1600" b="1" dirty="0">
              <a:solidFill>
                <a:srgbClr val="3733CA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Generalized anxiety disorder affects </a:t>
            </a:r>
            <a:r>
              <a:rPr lang="en-US" alt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approx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183 million people worldwide</a:t>
            </a:r>
            <a:endParaRPr lang="en-US" altLang="en-US" sz="16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3733CA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3733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People with high anxiety are 4.5x more likely to die of a heart attack or stroke</a:t>
            </a:r>
            <a:endParaRPr lang="en-US" altLang="en-US" sz="1600" b="1" dirty="0">
              <a:solidFill>
                <a:srgbClr val="3733CA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80% of workers report feeling stress on the job</a:t>
            </a:r>
            <a:endParaRPr lang="en-US" altLang="en-US" sz="16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877A6FC-3727-794B-82A8-3805A89AD07D}"/>
              </a:ext>
            </a:extLst>
          </p:cNvPr>
          <p:cNvSpPr>
            <a:spLocks/>
          </p:cNvSpPr>
          <p:nvPr/>
        </p:nvSpPr>
        <p:spPr bwMode="auto">
          <a:xfrm>
            <a:off x="2151063" y="5118100"/>
            <a:ext cx="78994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altLang="en-US" dirty="0">
                <a:cs typeface="Times New Roman" panose="02020603050405020304" pitchFamily="18" charset="0"/>
              </a:rPr>
              <a:t>Sources: </a:t>
            </a:r>
          </a:p>
          <a:p>
            <a:pPr>
              <a:spcBef>
                <a:spcPts val="800"/>
              </a:spcBef>
            </a:pPr>
            <a:r>
              <a:rPr lang="en-US" altLang="en-US" dirty="0">
                <a:cs typeface="Times New Roman" panose="02020603050405020304" pitchFamily="18" charset="0"/>
              </a:rPr>
              <a:t>Working on Stress - European Agency for Safety and Health at Work (http://</a:t>
            </a:r>
            <a:r>
              <a:rPr lang="en-US" altLang="en-US" dirty="0" err="1">
                <a:cs typeface="Times New Roman" panose="02020603050405020304" pitchFamily="18" charset="0"/>
              </a:rPr>
              <a:t>agency.osha.eu.int</a:t>
            </a:r>
            <a:r>
              <a:rPr lang="en-US" altLang="en-US" dirty="0"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800"/>
              </a:spcBef>
            </a:pPr>
            <a:r>
              <a:rPr lang="en-US" altLang="en-US" dirty="0">
                <a:cs typeface="Times New Roman" panose="02020603050405020304" pitchFamily="18" charset="0"/>
              </a:rPr>
              <a:t>U.S. Center for Disease Control</a:t>
            </a:r>
          </a:p>
          <a:p>
            <a:pPr>
              <a:spcBef>
                <a:spcPts val="800"/>
              </a:spcBef>
            </a:pPr>
            <a:r>
              <a:rPr lang="en-US" altLang="en-US" dirty="0">
                <a:cs typeface="Times New Roman" panose="02020603050405020304" pitchFamily="18" charset="0"/>
              </a:rPr>
              <a:t>World Health Organization; </a:t>
            </a:r>
            <a:r>
              <a:rPr lang="en-US" altLang="en-US" dirty="0" err="1">
                <a:cs typeface="Times New Roman" panose="02020603050405020304" pitchFamily="18" charset="0"/>
              </a:rPr>
              <a:t>www.whmc.af.mil</a:t>
            </a:r>
            <a:endParaRPr lang="en-US" altLang="en-US" dirty="0"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</a:pPr>
            <a:r>
              <a:rPr lang="en-US" altLang="en-US" dirty="0">
                <a:cs typeface="Times New Roman" panose="02020603050405020304" pitchFamily="18" charset="0"/>
              </a:rPr>
              <a:t>Gallup Poll “Attitudes in the American Workplace”  </a:t>
            </a:r>
          </a:p>
        </p:txBody>
      </p:sp>
    </p:spTree>
    <p:extLst>
      <p:ext uri="{BB962C8B-B14F-4D97-AF65-F5344CB8AC3E}">
        <p14:creationId xmlns:p14="http://schemas.microsoft.com/office/powerpoint/2010/main" val="2060124840"/>
      </p:ext>
    </p:extLst>
  </p:cSld>
  <p:clrMapOvr>
    <a:masterClrMapping/>
  </p:clrMapOvr>
  <p:transition spd="med">
    <p:cover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557D2F69-EC96-1945-94A1-F91104111995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9144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Conditions Linked to Cortisol Dysregulation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3210606-78D3-A446-B6FE-C91B12061A8D}"/>
              </a:ext>
            </a:extLst>
          </p:cNvPr>
          <p:cNvSpPr>
            <a:spLocks/>
          </p:cNvSpPr>
          <p:nvPr/>
        </p:nvSpPr>
        <p:spPr bwMode="auto">
          <a:xfrm>
            <a:off x="2187576" y="838200"/>
            <a:ext cx="3621055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000" b="1" u="sng">
              <a:cs typeface="Times New Roman" panose="02020603050405020304" pitchFamily="18" charset="0"/>
            </a:endParaRPr>
          </a:p>
          <a:p>
            <a:r>
              <a:rPr lang="en-US" altLang="en-US" sz="2000" b="1">
                <a:solidFill>
                  <a:srgbClr val="F70F0F"/>
                </a:solidFill>
                <a:cs typeface="Times New Roman" panose="02020603050405020304" pitchFamily="18" charset="0"/>
              </a:rPr>
              <a:t>Obesity</a:t>
            </a:r>
          </a:p>
          <a:p>
            <a:r>
              <a:rPr lang="en-US" altLang="en-US" sz="2000" b="1">
                <a:solidFill>
                  <a:srgbClr val="F70F0F"/>
                </a:solidFill>
                <a:cs typeface="Times New Roman" panose="02020603050405020304" pitchFamily="18" charset="0"/>
              </a:rPr>
              <a:t>Appetite Regulation</a:t>
            </a:r>
          </a:p>
          <a:p>
            <a:r>
              <a:rPr lang="en-US" altLang="en-US" sz="2000" b="1">
                <a:solidFill>
                  <a:srgbClr val="F70F0F"/>
                </a:solidFill>
                <a:cs typeface="Times New Roman" panose="02020603050405020304" pitchFamily="18" charset="0"/>
              </a:rPr>
              <a:t>Diabetes/Metabolic Syndrome X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Cardiovascular Dysfunction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Hypertension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Impaired Immune Response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Premenstrual Syndrome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Menopausal Symptoms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Osteoporosis     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Depression (some)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Anxiety disorders (some)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Memory/Learning Impairment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Mania     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3DE5C44-7173-0A4E-81C4-03FD7D56B592}"/>
              </a:ext>
            </a:extLst>
          </p:cNvPr>
          <p:cNvSpPr>
            <a:spLocks/>
          </p:cNvSpPr>
          <p:nvPr/>
        </p:nvSpPr>
        <p:spPr bwMode="auto">
          <a:xfrm>
            <a:off x="6737351" y="1279525"/>
            <a:ext cx="3209083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Acne/Skin Wrinkling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Sleep deprivation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Chronic migraine headaches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Cushing’s syndrome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Hyperthyroidism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Atypical seasonal depression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Chronic fatigue syndrome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Fibromyalgia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Hypothyroidism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Nicotine withdrawal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Rheumatoid arthritis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3F433FB2-C390-C34B-8C9A-F6AB07CAA019}"/>
              </a:ext>
            </a:extLst>
          </p:cNvPr>
          <p:cNvSpPr>
            <a:spLocks/>
          </p:cNvSpPr>
          <p:nvPr/>
        </p:nvSpPr>
        <p:spPr bwMode="auto">
          <a:xfrm>
            <a:off x="7010400" y="5334000"/>
            <a:ext cx="337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i="1">
                <a:cs typeface="Times New Roman" panose="02020603050405020304" pitchFamily="18" charset="0"/>
              </a:rPr>
              <a:t>Based on data from G. Chrousos and P. Gold, NIH,  and B. McEwen, Rockefeller</a:t>
            </a:r>
          </a:p>
        </p:txBody>
      </p:sp>
    </p:spTree>
    <p:extLst>
      <p:ext uri="{BB962C8B-B14F-4D97-AF65-F5344CB8AC3E}">
        <p14:creationId xmlns:p14="http://schemas.microsoft.com/office/powerpoint/2010/main" val="895328757"/>
      </p:ext>
    </p:extLst>
  </p:cSld>
  <p:clrMapOvr>
    <a:masterClrMapping/>
  </p:clrMapOvr>
  <p:transition spd="med">
    <p:cover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F5BDB9E5-54E9-9249-ADC7-BD3C4DBBC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85800"/>
          </a:xfrm>
          <a:ln/>
        </p:spPr>
        <p:txBody>
          <a:bodyPr vert="horz" lIns="91440" tIns="45720" rIns="132080" bIns="45720" rtlCol="0" anchor="ctr">
            <a:normAutofit fontScale="90000"/>
          </a:bodyPr>
          <a:lstStyle/>
          <a:p>
            <a:r>
              <a:rPr lang="en-US" altLang="en-US" sz="3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Elevated Cortisol, Obesity &amp; Metabolic Syndrome</a:t>
            </a:r>
            <a:endParaRPr lang="en-US" altLang="en-US" sz="30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01EE96C6-2159-2E40-8E41-A90A71C3F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83975" y="1219200"/>
            <a:ext cx="10535478" cy="49911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cortisol secretion is associated with </a:t>
            </a:r>
            <a:r>
              <a:rPr lang="en-US" altLang="en-US" sz="2200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abdominal fat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en-US" sz="22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2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F70F0F"/>
              </a:buClr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Abdominal fat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is most highly associated with illness and death from:</a:t>
            </a:r>
            <a:endParaRPr lang="en-US" altLang="en-US" sz="22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782638" lvl="1">
              <a:buClr>
                <a:srgbClr val="1B65CA"/>
              </a:buClr>
              <a:buFont typeface="Arial" panose="020B0604020202020204" pitchFamily="34" charset="0"/>
              <a:buChar char="–"/>
            </a:pPr>
            <a:r>
              <a:rPr lang="en-US" altLang="en-US" sz="2000" dirty="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cardiovascular disease, diabetes, and metabolic syndrome, </a:t>
            </a:r>
            <a:br>
              <a:rPr lang="en-US" altLang="en-US" sz="2000" dirty="0">
                <a:solidFill>
                  <a:srgbClr val="1B65CA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sym typeface="Arial" panose="020B0604020202020204" pitchFamily="34" charset="0"/>
              </a:rPr>
            </a:br>
            <a:r>
              <a:rPr lang="en-US" altLang="en-US" sz="2000" dirty="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including hypertension, hyperlipidemia, hyperinsulinemia, </a:t>
            </a:r>
            <a:br>
              <a:rPr lang="en-US" altLang="en-US" sz="2000" dirty="0">
                <a:solidFill>
                  <a:srgbClr val="1B65CA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sym typeface="Arial" panose="020B0604020202020204" pitchFamily="34" charset="0"/>
              </a:rPr>
            </a:br>
            <a:r>
              <a:rPr lang="en-US" altLang="en-US" sz="2000" dirty="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and insulin resistance</a:t>
            </a:r>
            <a:r>
              <a:rPr lang="en-US" altLang="en-US" sz="2000" baseline="30000" dirty="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en-US" altLang="en-US" sz="2000" baseline="30000" dirty="0">
              <a:solidFill>
                <a:srgbClr val="1B65CA"/>
              </a:solidFill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782638" lvl="1">
              <a:buClr>
                <a:srgbClr val="000000"/>
              </a:buClr>
              <a:buFont typeface="Arial" panose="020B0604020202020204" pitchFamily="34" charset="0"/>
              <a:buChar char="–"/>
            </a:pPr>
            <a:endParaRPr lang="en-US" altLang="en-US" sz="20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cortisol secretion may be a contributing factor to the </a:t>
            </a:r>
            <a:r>
              <a:rPr lang="en-US" altLang="en-US" sz="2200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abnormal metabolism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often seen in abdominal obesity</a:t>
            </a:r>
            <a:r>
              <a:rPr lang="en-US" altLang="en-US" sz="2200" baseline="30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en-US" altLang="en-US" sz="2200" baseline="300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F635221-946C-BA47-9A4C-EA0C23C4591B}"/>
              </a:ext>
            </a:extLst>
          </p:cNvPr>
          <p:cNvSpPr>
            <a:spLocks/>
          </p:cNvSpPr>
          <p:nvPr/>
        </p:nvSpPr>
        <p:spPr bwMode="auto">
          <a:xfrm>
            <a:off x="3217863" y="6286500"/>
            <a:ext cx="4826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i="1">
                <a:cs typeface="Times New Roman" panose="02020603050405020304" pitchFamily="18" charset="0"/>
              </a:rPr>
              <a:t>1. Peeke PM, Chrousos GP. Ann NY Acad Sci 1995;771:665-76.</a:t>
            </a:r>
          </a:p>
          <a:p>
            <a:r>
              <a:rPr lang="en-US" altLang="en-US" sz="1400" i="1">
                <a:cs typeface="Times New Roman" panose="02020603050405020304" pitchFamily="18" charset="0"/>
              </a:rPr>
              <a:t>2. Bjorntorp P, Rosmond R. Nutrition 2000;16(10):924-36.</a:t>
            </a:r>
          </a:p>
        </p:txBody>
      </p:sp>
    </p:spTree>
    <p:extLst>
      <p:ext uri="{BB962C8B-B14F-4D97-AF65-F5344CB8AC3E}">
        <p14:creationId xmlns:p14="http://schemas.microsoft.com/office/powerpoint/2010/main" val="1534395772"/>
      </p:ext>
    </p:extLst>
  </p:cSld>
  <p:clrMapOvr>
    <a:masterClrMapping/>
  </p:clrMapOvr>
  <p:transition spd="med">
    <p:cover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0C4741FB-E458-F64E-9552-1C06B9898649}"/>
              </a:ext>
            </a:extLst>
          </p:cNvPr>
          <p:cNvSpPr>
            <a:spLocks/>
          </p:cNvSpPr>
          <p:nvPr/>
        </p:nvSpPr>
        <p:spPr bwMode="auto">
          <a:xfrm>
            <a:off x="1524000" y="63500"/>
            <a:ext cx="9144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Abdominal Obesity &amp; Stress-Related Cortisol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4268C582-BE98-1C4A-8B7D-6678975F9A0F}"/>
              </a:ext>
            </a:extLst>
          </p:cNvPr>
          <p:cNvSpPr>
            <a:spLocks/>
          </p:cNvSpPr>
          <p:nvPr/>
        </p:nvSpPr>
        <p:spPr bwMode="auto">
          <a:xfrm>
            <a:off x="5838825" y="5411788"/>
            <a:ext cx="16208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9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Years in work</a:t>
            </a:r>
          </a:p>
        </p:txBody>
      </p:sp>
      <p:sp>
        <p:nvSpPr>
          <p:cNvPr id="18435" name="Line 3">
            <a:extLst>
              <a:ext uri="{FF2B5EF4-FFF2-40B4-BE49-F238E27FC236}">
                <a16:creationId xmlns:a16="http://schemas.microsoft.com/office/drawing/2014/main" id="{2E62F721-65C7-F342-9A07-051022D1CA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2127251"/>
            <a:ext cx="0" cy="2727325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Line 4">
            <a:extLst>
              <a:ext uri="{FF2B5EF4-FFF2-40B4-BE49-F238E27FC236}">
                <a16:creationId xmlns:a16="http://schemas.microsoft.com/office/drawing/2014/main" id="{89A66D1A-9609-0B48-ACE4-EF6E200A5B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5489" y="4856164"/>
            <a:ext cx="2497137" cy="1587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Line 5">
            <a:extLst>
              <a:ext uri="{FF2B5EF4-FFF2-40B4-BE49-F238E27FC236}">
                <a16:creationId xmlns:a16="http://schemas.microsoft.com/office/drawing/2014/main" id="{624784A2-2358-1B43-836E-F779283DC0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72339" y="2136776"/>
            <a:ext cx="1587" cy="2727325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6">
            <a:extLst>
              <a:ext uri="{FF2B5EF4-FFF2-40B4-BE49-F238E27FC236}">
                <a16:creationId xmlns:a16="http://schemas.microsoft.com/office/drawing/2014/main" id="{39EDD202-CDB8-4A41-97F1-AEFBEADBDF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1226" y="4851400"/>
            <a:ext cx="2498725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44274711-A72E-E94A-8CFB-8A8C15590EDC}"/>
              </a:ext>
            </a:extLst>
          </p:cNvPr>
          <p:cNvSpPr>
            <a:spLocks/>
          </p:cNvSpPr>
          <p:nvPr/>
        </p:nvSpPr>
        <p:spPr bwMode="auto">
          <a:xfrm>
            <a:off x="3616325" y="1624013"/>
            <a:ext cx="233397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Abdominal Obesity</a:t>
            </a:r>
          </a:p>
        </p:txBody>
      </p:sp>
      <p:sp>
        <p:nvSpPr>
          <p:cNvPr id="18440" name="Rectangle 8">
            <a:extLst>
              <a:ext uri="{FF2B5EF4-FFF2-40B4-BE49-F238E27FC236}">
                <a16:creationId xmlns:a16="http://schemas.microsoft.com/office/drawing/2014/main" id="{2C4F32B2-3129-D64B-9349-10FCE028ADBB}"/>
              </a:ext>
            </a:extLst>
          </p:cNvPr>
          <p:cNvSpPr>
            <a:spLocks/>
          </p:cNvSpPr>
          <p:nvPr/>
        </p:nvSpPr>
        <p:spPr bwMode="auto">
          <a:xfrm>
            <a:off x="7249806" y="1590675"/>
            <a:ext cx="268983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9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Stress-related cortisol</a:t>
            </a:r>
          </a:p>
        </p:txBody>
      </p:sp>
      <p:sp>
        <p:nvSpPr>
          <p:cNvPr id="18441" name="Rectangle 9">
            <a:extLst>
              <a:ext uri="{FF2B5EF4-FFF2-40B4-BE49-F238E27FC236}">
                <a16:creationId xmlns:a16="http://schemas.microsoft.com/office/drawing/2014/main" id="{9F36F38D-7E03-FC43-8CCF-BA11867BF860}"/>
              </a:ext>
            </a:extLst>
          </p:cNvPr>
          <p:cNvSpPr>
            <a:spLocks/>
          </p:cNvSpPr>
          <p:nvPr/>
        </p:nvSpPr>
        <p:spPr bwMode="auto">
          <a:xfrm>
            <a:off x="3514726" y="4087813"/>
            <a:ext cx="627063" cy="754062"/>
          </a:xfrm>
          <a:prstGeom prst="rect">
            <a:avLst/>
          </a:prstGeom>
          <a:solidFill>
            <a:srgbClr val="FCF5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Rectangle 10">
            <a:extLst>
              <a:ext uri="{FF2B5EF4-FFF2-40B4-BE49-F238E27FC236}">
                <a16:creationId xmlns:a16="http://schemas.microsoft.com/office/drawing/2014/main" id="{A4621C71-0242-5C45-891C-39840156E5B9}"/>
              </a:ext>
            </a:extLst>
          </p:cNvPr>
          <p:cNvSpPr>
            <a:spLocks/>
          </p:cNvSpPr>
          <p:nvPr/>
        </p:nvSpPr>
        <p:spPr bwMode="auto">
          <a:xfrm>
            <a:off x="4330701" y="3544889"/>
            <a:ext cx="625475" cy="1296987"/>
          </a:xfrm>
          <a:prstGeom prst="rect">
            <a:avLst/>
          </a:prstGeom>
          <a:solidFill>
            <a:srgbClr val="3E7B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Rectangle 11">
            <a:extLst>
              <a:ext uri="{FF2B5EF4-FFF2-40B4-BE49-F238E27FC236}">
                <a16:creationId xmlns:a16="http://schemas.microsoft.com/office/drawing/2014/main" id="{211334E1-2D1F-1E40-90EA-DEE5BF93FA0A}"/>
              </a:ext>
            </a:extLst>
          </p:cNvPr>
          <p:cNvSpPr>
            <a:spLocks/>
          </p:cNvSpPr>
          <p:nvPr/>
        </p:nvSpPr>
        <p:spPr bwMode="auto">
          <a:xfrm>
            <a:off x="5130801" y="2973389"/>
            <a:ext cx="625475" cy="1868487"/>
          </a:xfrm>
          <a:prstGeom prst="rect">
            <a:avLst/>
          </a:prstGeom>
          <a:solidFill>
            <a:srgbClr val="61AD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Rectangle 12">
            <a:extLst>
              <a:ext uri="{FF2B5EF4-FFF2-40B4-BE49-F238E27FC236}">
                <a16:creationId xmlns:a16="http://schemas.microsoft.com/office/drawing/2014/main" id="{1A097F88-10C1-FA4C-9CC2-D76D98DE1B8C}"/>
              </a:ext>
            </a:extLst>
          </p:cNvPr>
          <p:cNvSpPr>
            <a:spLocks/>
          </p:cNvSpPr>
          <p:nvPr/>
        </p:nvSpPr>
        <p:spPr bwMode="auto">
          <a:xfrm>
            <a:off x="7537451" y="4540251"/>
            <a:ext cx="625475" cy="296863"/>
          </a:xfrm>
          <a:prstGeom prst="rect">
            <a:avLst/>
          </a:prstGeom>
          <a:solidFill>
            <a:srgbClr val="FCF5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Rectangle 13">
            <a:extLst>
              <a:ext uri="{FF2B5EF4-FFF2-40B4-BE49-F238E27FC236}">
                <a16:creationId xmlns:a16="http://schemas.microsoft.com/office/drawing/2014/main" id="{8ACFD806-0128-C24E-8154-6F086BF0D065}"/>
              </a:ext>
            </a:extLst>
          </p:cNvPr>
          <p:cNvSpPr>
            <a:spLocks/>
          </p:cNvSpPr>
          <p:nvPr/>
        </p:nvSpPr>
        <p:spPr bwMode="auto">
          <a:xfrm>
            <a:off x="8351839" y="4025901"/>
            <a:ext cx="625475" cy="811213"/>
          </a:xfrm>
          <a:prstGeom prst="rect">
            <a:avLst/>
          </a:prstGeom>
          <a:solidFill>
            <a:srgbClr val="3E7B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Rectangle 14">
            <a:extLst>
              <a:ext uri="{FF2B5EF4-FFF2-40B4-BE49-F238E27FC236}">
                <a16:creationId xmlns:a16="http://schemas.microsoft.com/office/drawing/2014/main" id="{4BA69559-95E1-944C-8B76-3B4E14A4209D}"/>
              </a:ext>
            </a:extLst>
          </p:cNvPr>
          <p:cNvSpPr>
            <a:spLocks/>
          </p:cNvSpPr>
          <p:nvPr/>
        </p:nvSpPr>
        <p:spPr bwMode="auto">
          <a:xfrm>
            <a:off x="9126539" y="3054351"/>
            <a:ext cx="625475" cy="1782763"/>
          </a:xfrm>
          <a:prstGeom prst="rect">
            <a:avLst/>
          </a:prstGeom>
          <a:solidFill>
            <a:srgbClr val="61AD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Rectangle 15">
            <a:extLst>
              <a:ext uri="{FF2B5EF4-FFF2-40B4-BE49-F238E27FC236}">
                <a16:creationId xmlns:a16="http://schemas.microsoft.com/office/drawing/2014/main" id="{B92A7532-DE46-7B46-8865-BF50ECE820A0}"/>
              </a:ext>
            </a:extLst>
          </p:cNvPr>
          <p:cNvSpPr>
            <a:spLocks/>
          </p:cNvSpPr>
          <p:nvPr/>
        </p:nvSpPr>
        <p:spPr bwMode="auto">
          <a:xfrm>
            <a:off x="3590405" y="4932364"/>
            <a:ext cx="436017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&lt;10</a:t>
            </a:r>
          </a:p>
        </p:txBody>
      </p:sp>
      <p:sp>
        <p:nvSpPr>
          <p:cNvPr id="18448" name="Rectangle 16">
            <a:extLst>
              <a:ext uri="{FF2B5EF4-FFF2-40B4-BE49-F238E27FC236}">
                <a16:creationId xmlns:a16="http://schemas.microsoft.com/office/drawing/2014/main" id="{7CFEC983-979A-F34A-B9B4-C01F43CC70EC}"/>
              </a:ext>
            </a:extLst>
          </p:cNvPr>
          <p:cNvSpPr>
            <a:spLocks/>
          </p:cNvSpPr>
          <p:nvPr/>
        </p:nvSpPr>
        <p:spPr bwMode="auto">
          <a:xfrm>
            <a:off x="7625036" y="4927601"/>
            <a:ext cx="436017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&lt;10</a:t>
            </a:r>
          </a:p>
        </p:txBody>
      </p:sp>
      <p:sp>
        <p:nvSpPr>
          <p:cNvPr id="18449" name="Rectangle 17">
            <a:extLst>
              <a:ext uri="{FF2B5EF4-FFF2-40B4-BE49-F238E27FC236}">
                <a16:creationId xmlns:a16="http://schemas.microsoft.com/office/drawing/2014/main" id="{0D781FBB-F1D6-E444-A22D-40049064BE86}"/>
              </a:ext>
            </a:extLst>
          </p:cNvPr>
          <p:cNvSpPr>
            <a:spLocks/>
          </p:cNvSpPr>
          <p:nvPr/>
        </p:nvSpPr>
        <p:spPr bwMode="auto">
          <a:xfrm>
            <a:off x="4293529" y="4927601"/>
            <a:ext cx="622030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11-20</a:t>
            </a:r>
          </a:p>
        </p:txBody>
      </p:sp>
      <p:sp>
        <p:nvSpPr>
          <p:cNvPr id="18450" name="Rectangle 18">
            <a:extLst>
              <a:ext uri="{FF2B5EF4-FFF2-40B4-BE49-F238E27FC236}">
                <a16:creationId xmlns:a16="http://schemas.microsoft.com/office/drawing/2014/main" id="{04E15F65-D236-C348-B352-2510A0980284}"/>
              </a:ext>
            </a:extLst>
          </p:cNvPr>
          <p:cNvSpPr>
            <a:spLocks/>
          </p:cNvSpPr>
          <p:nvPr/>
        </p:nvSpPr>
        <p:spPr bwMode="auto">
          <a:xfrm>
            <a:off x="5219974" y="4951414"/>
            <a:ext cx="436017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&gt;21</a:t>
            </a:r>
          </a:p>
        </p:txBody>
      </p:sp>
      <p:sp>
        <p:nvSpPr>
          <p:cNvPr id="18451" name="Rectangle 19">
            <a:extLst>
              <a:ext uri="{FF2B5EF4-FFF2-40B4-BE49-F238E27FC236}">
                <a16:creationId xmlns:a16="http://schemas.microsoft.com/office/drawing/2014/main" id="{915B53B7-86D4-5F4F-9675-969D931E9587}"/>
              </a:ext>
            </a:extLst>
          </p:cNvPr>
          <p:cNvSpPr>
            <a:spLocks/>
          </p:cNvSpPr>
          <p:nvPr/>
        </p:nvSpPr>
        <p:spPr bwMode="auto">
          <a:xfrm>
            <a:off x="8352768" y="4937126"/>
            <a:ext cx="622029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11-20</a:t>
            </a:r>
          </a:p>
        </p:txBody>
      </p:sp>
      <p:sp>
        <p:nvSpPr>
          <p:cNvPr id="18452" name="Rectangle 20">
            <a:extLst>
              <a:ext uri="{FF2B5EF4-FFF2-40B4-BE49-F238E27FC236}">
                <a16:creationId xmlns:a16="http://schemas.microsoft.com/office/drawing/2014/main" id="{7EC2B688-6EEA-DA4F-9D6F-DEDA1D94148B}"/>
              </a:ext>
            </a:extLst>
          </p:cNvPr>
          <p:cNvSpPr>
            <a:spLocks/>
          </p:cNvSpPr>
          <p:nvPr/>
        </p:nvSpPr>
        <p:spPr bwMode="auto">
          <a:xfrm>
            <a:off x="9203805" y="4946651"/>
            <a:ext cx="436017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&gt;21</a:t>
            </a:r>
          </a:p>
        </p:txBody>
      </p:sp>
      <p:grpSp>
        <p:nvGrpSpPr>
          <p:cNvPr id="18453" name="Group 21">
            <a:extLst>
              <a:ext uri="{FF2B5EF4-FFF2-40B4-BE49-F238E27FC236}">
                <a16:creationId xmlns:a16="http://schemas.microsoft.com/office/drawing/2014/main" id="{96CFEC84-2757-F148-858A-FE5403AE530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916239" y="2108200"/>
            <a:ext cx="301625" cy="2909888"/>
            <a:chOff x="0" y="0"/>
            <a:chExt cx="190" cy="1833"/>
          </a:xfrm>
        </p:grpSpPr>
        <p:sp>
          <p:nvSpPr>
            <p:cNvPr id="18454" name="Rectangle 22">
              <a:extLst>
                <a:ext uri="{FF2B5EF4-FFF2-40B4-BE49-F238E27FC236}">
                  <a16:creationId xmlns:a16="http://schemas.microsoft.com/office/drawing/2014/main" id="{A96D7D69-140B-CF45-B5CB-A78A928954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1631"/>
              <a:ext cx="19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19</a:t>
              </a:r>
            </a:p>
          </p:txBody>
        </p:sp>
        <p:sp>
          <p:nvSpPr>
            <p:cNvPr id="18455" name="Rectangle 23">
              <a:extLst>
                <a:ext uri="{FF2B5EF4-FFF2-40B4-BE49-F238E27FC236}">
                  <a16:creationId xmlns:a16="http://schemas.microsoft.com/office/drawing/2014/main" id="{20C266A8-46DC-7F41-8BD5-AF5D6BA1A6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1321"/>
              <a:ext cx="19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20</a:t>
              </a:r>
            </a:p>
          </p:txBody>
        </p:sp>
        <p:sp>
          <p:nvSpPr>
            <p:cNvPr id="18456" name="Rectangle 24">
              <a:extLst>
                <a:ext uri="{FF2B5EF4-FFF2-40B4-BE49-F238E27FC236}">
                  <a16:creationId xmlns:a16="http://schemas.microsoft.com/office/drawing/2014/main" id="{95521A25-C042-E44A-8143-7D484E5817F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662"/>
              <a:ext cx="19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22</a:t>
              </a:r>
            </a:p>
          </p:txBody>
        </p:sp>
        <p:sp>
          <p:nvSpPr>
            <p:cNvPr id="18457" name="Rectangle 25">
              <a:extLst>
                <a:ext uri="{FF2B5EF4-FFF2-40B4-BE49-F238E27FC236}">
                  <a16:creationId xmlns:a16="http://schemas.microsoft.com/office/drawing/2014/main" id="{6372DD86-BF2C-B54A-AA72-9111C12FE1A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0"/>
              <a:ext cx="19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24</a:t>
              </a:r>
            </a:p>
          </p:txBody>
        </p:sp>
        <p:sp>
          <p:nvSpPr>
            <p:cNvPr id="18458" name="Rectangle 26">
              <a:extLst>
                <a:ext uri="{FF2B5EF4-FFF2-40B4-BE49-F238E27FC236}">
                  <a16:creationId xmlns:a16="http://schemas.microsoft.com/office/drawing/2014/main" id="{8973837F-6EA4-0E48-AFE6-DC381276770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333"/>
              <a:ext cx="19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23</a:t>
              </a:r>
            </a:p>
          </p:txBody>
        </p:sp>
        <p:sp>
          <p:nvSpPr>
            <p:cNvPr id="18459" name="Rectangle 27">
              <a:extLst>
                <a:ext uri="{FF2B5EF4-FFF2-40B4-BE49-F238E27FC236}">
                  <a16:creationId xmlns:a16="http://schemas.microsoft.com/office/drawing/2014/main" id="{56F4424A-0DB3-7842-B3DB-1232A74F5B7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991"/>
              <a:ext cx="19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18460" name="Group 28">
            <a:extLst>
              <a:ext uri="{FF2B5EF4-FFF2-40B4-BE49-F238E27FC236}">
                <a16:creationId xmlns:a16="http://schemas.microsoft.com/office/drawing/2014/main" id="{CA53AC58-1D6E-8E44-94A2-9F39794834C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835776" y="2117725"/>
            <a:ext cx="365125" cy="2909888"/>
            <a:chOff x="0" y="0"/>
            <a:chExt cx="230" cy="1833"/>
          </a:xfrm>
        </p:grpSpPr>
        <p:sp>
          <p:nvSpPr>
            <p:cNvPr id="18461" name="Rectangle 29">
              <a:extLst>
                <a:ext uri="{FF2B5EF4-FFF2-40B4-BE49-F238E27FC236}">
                  <a16:creationId xmlns:a16="http://schemas.microsoft.com/office/drawing/2014/main" id="{7E98FF10-6252-B94D-B941-1DD17AC9CB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1631"/>
              <a:ext cx="109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</a:t>
              </a:r>
            </a:p>
          </p:txBody>
        </p:sp>
        <p:sp>
          <p:nvSpPr>
            <p:cNvPr id="18462" name="Rectangle 30">
              <a:extLst>
                <a:ext uri="{FF2B5EF4-FFF2-40B4-BE49-F238E27FC236}">
                  <a16:creationId xmlns:a16="http://schemas.microsoft.com/office/drawing/2014/main" id="{8F051C45-D92A-9749-9374-3B53300EFFB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1321"/>
              <a:ext cx="23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0.1</a:t>
              </a:r>
            </a:p>
          </p:txBody>
        </p:sp>
        <p:sp>
          <p:nvSpPr>
            <p:cNvPr id="18463" name="Rectangle 31">
              <a:extLst>
                <a:ext uri="{FF2B5EF4-FFF2-40B4-BE49-F238E27FC236}">
                  <a16:creationId xmlns:a16="http://schemas.microsoft.com/office/drawing/2014/main" id="{0EE98AB1-3A0A-2547-BE45-187B0293773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662"/>
              <a:ext cx="23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0.3</a:t>
              </a:r>
            </a:p>
          </p:txBody>
        </p:sp>
        <p:sp>
          <p:nvSpPr>
            <p:cNvPr id="18464" name="Rectangle 32">
              <a:extLst>
                <a:ext uri="{FF2B5EF4-FFF2-40B4-BE49-F238E27FC236}">
                  <a16:creationId xmlns:a16="http://schemas.microsoft.com/office/drawing/2014/main" id="{02D57DA2-41B8-EC46-854E-2AF359D5FC3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0"/>
              <a:ext cx="23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0.5</a:t>
              </a:r>
            </a:p>
          </p:txBody>
        </p:sp>
        <p:sp>
          <p:nvSpPr>
            <p:cNvPr id="18465" name="Rectangle 33">
              <a:extLst>
                <a:ext uri="{FF2B5EF4-FFF2-40B4-BE49-F238E27FC236}">
                  <a16:creationId xmlns:a16="http://schemas.microsoft.com/office/drawing/2014/main" id="{775F3730-E8C2-9B43-A723-2D861B7888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333"/>
              <a:ext cx="23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0.4</a:t>
              </a:r>
            </a:p>
          </p:txBody>
        </p:sp>
        <p:sp>
          <p:nvSpPr>
            <p:cNvPr id="18466" name="Rectangle 34">
              <a:extLst>
                <a:ext uri="{FF2B5EF4-FFF2-40B4-BE49-F238E27FC236}">
                  <a16:creationId xmlns:a16="http://schemas.microsoft.com/office/drawing/2014/main" id="{47861222-6E66-B143-80E6-628E8B41F0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991"/>
              <a:ext cx="23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0.2</a:t>
              </a:r>
            </a:p>
          </p:txBody>
        </p:sp>
      </p:grpSp>
      <p:sp>
        <p:nvSpPr>
          <p:cNvPr id="18467" name="Rectangle 35">
            <a:extLst>
              <a:ext uri="{FF2B5EF4-FFF2-40B4-BE49-F238E27FC236}">
                <a16:creationId xmlns:a16="http://schemas.microsoft.com/office/drawing/2014/main" id="{2C9891A2-4317-FF47-AD6F-A5EF68183DA5}"/>
              </a:ext>
            </a:extLst>
          </p:cNvPr>
          <p:cNvSpPr>
            <a:spLocks/>
          </p:cNvSpPr>
          <p:nvPr/>
        </p:nvSpPr>
        <p:spPr bwMode="auto">
          <a:xfrm>
            <a:off x="3567823" y="3505201"/>
            <a:ext cx="5097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20.6</a:t>
            </a:r>
            <a:b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±2.2</a:t>
            </a:r>
          </a:p>
        </p:txBody>
      </p:sp>
      <p:sp>
        <p:nvSpPr>
          <p:cNvPr id="18468" name="Rectangle 36">
            <a:extLst>
              <a:ext uri="{FF2B5EF4-FFF2-40B4-BE49-F238E27FC236}">
                <a16:creationId xmlns:a16="http://schemas.microsoft.com/office/drawing/2014/main" id="{ED28A8E1-387F-E44B-8CAF-A903E68FB0BC}"/>
              </a:ext>
            </a:extLst>
          </p:cNvPr>
          <p:cNvSpPr>
            <a:spLocks/>
          </p:cNvSpPr>
          <p:nvPr/>
        </p:nvSpPr>
        <p:spPr bwMode="auto">
          <a:xfrm>
            <a:off x="4393323" y="2990851"/>
            <a:ext cx="5097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21.5</a:t>
            </a:r>
            <a:b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±4.1</a:t>
            </a:r>
          </a:p>
        </p:txBody>
      </p:sp>
      <p:sp>
        <p:nvSpPr>
          <p:cNvPr id="18469" name="Rectangle 37">
            <a:extLst>
              <a:ext uri="{FF2B5EF4-FFF2-40B4-BE49-F238E27FC236}">
                <a16:creationId xmlns:a16="http://schemas.microsoft.com/office/drawing/2014/main" id="{4D7FC72C-369D-A04C-B367-17243977CD70}"/>
              </a:ext>
            </a:extLst>
          </p:cNvPr>
          <p:cNvSpPr>
            <a:spLocks/>
          </p:cNvSpPr>
          <p:nvPr/>
        </p:nvSpPr>
        <p:spPr bwMode="auto">
          <a:xfrm>
            <a:off x="5168023" y="2390776"/>
            <a:ext cx="5097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22.5</a:t>
            </a:r>
            <a:b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±3.7</a:t>
            </a:r>
          </a:p>
        </p:txBody>
      </p:sp>
      <p:sp>
        <p:nvSpPr>
          <p:cNvPr id="18470" name="Line 38">
            <a:extLst>
              <a:ext uri="{FF2B5EF4-FFF2-40B4-BE49-F238E27FC236}">
                <a16:creationId xmlns:a16="http://schemas.microsoft.com/office/drawing/2014/main" id="{C9B03A9B-C7B3-E346-95FF-ED9AEC435F3C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786189" y="2241550"/>
            <a:ext cx="1587" cy="1028700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1" name="Line 39">
            <a:extLst>
              <a:ext uri="{FF2B5EF4-FFF2-40B4-BE49-F238E27FC236}">
                <a16:creationId xmlns:a16="http://schemas.microsoft.com/office/drawing/2014/main" id="{D4FE65A4-C674-A94C-94CD-605981ED593C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432425" y="2241550"/>
            <a:ext cx="1588" cy="139700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2" name="Line 40">
            <a:extLst>
              <a:ext uri="{FF2B5EF4-FFF2-40B4-BE49-F238E27FC236}">
                <a16:creationId xmlns:a16="http://schemas.microsoft.com/office/drawing/2014/main" id="{4D4BFBB1-57AB-D446-AE30-8BCF83A0FB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81425" y="2246314"/>
            <a:ext cx="439738" cy="158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3" name="Line 41">
            <a:extLst>
              <a:ext uri="{FF2B5EF4-FFF2-40B4-BE49-F238E27FC236}">
                <a16:creationId xmlns:a16="http://schemas.microsoft.com/office/drawing/2014/main" id="{588FB4DD-125D-2A42-A484-9E7B71ECC4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5550" y="2246314"/>
            <a:ext cx="406400" cy="158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Rectangle 42">
            <a:extLst>
              <a:ext uri="{FF2B5EF4-FFF2-40B4-BE49-F238E27FC236}">
                <a16:creationId xmlns:a16="http://schemas.microsoft.com/office/drawing/2014/main" id="{3D8C693E-B9F1-7E4F-8316-CB615EF4DB0E}"/>
              </a:ext>
            </a:extLst>
          </p:cNvPr>
          <p:cNvSpPr>
            <a:spLocks/>
          </p:cNvSpPr>
          <p:nvPr/>
        </p:nvSpPr>
        <p:spPr bwMode="auto">
          <a:xfrm>
            <a:off x="4262439" y="2076451"/>
            <a:ext cx="7662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&lt;0.05</a:t>
            </a:r>
          </a:p>
        </p:txBody>
      </p:sp>
      <p:sp>
        <p:nvSpPr>
          <p:cNvPr id="18475" name="Rectangle 43">
            <a:extLst>
              <a:ext uri="{FF2B5EF4-FFF2-40B4-BE49-F238E27FC236}">
                <a16:creationId xmlns:a16="http://schemas.microsoft.com/office/drawing/2014/main" id="{5829015E-F063-AA41-83D4-2C1CC1997348}"/>
              </a:ext>
            </a:extLst>
          </p:cNvPr>
          <p:cNvSpPr>
            <a:spLocks/>
          </p:cNvSpPr>
          <p:nvPr/>
        </p:nvSpPr>
        <p:spPr bwMode="auto">
          <a:xfrm>
            <a:off x="7565148" y="3986214"/>
            <a:ext cx="5097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0.04</a:t>
            </a:r>
          </a:p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±0.3</a:t>
            </a:r>
          </a:p>
        </p:txBody>
      </p:sp>
      <p:sp>
        <p:nvSpPr>
          <p:cNvPr id="18476" name="Rectangle 44">
            <a:extLst>
              <a:ext uri="{FF2B5EF4-FFF2-40B4-BE49-F238E27FC236}">
                <a16:creationId xmlns:a16="http://schemas.microsoft.com/office/drawing/2014/main" id="{84ED3E65-2379-3A46-8C4B-4AA9E9E29214}"/>
              </a:ext>
            </a:extLst>
          </p:cNvPr>
          <p:cNvSpPr>
            <a:spLocks/>
          </p:cNvSpPr>
          <p:nvPr/>
        </p:nvSpPr>
        <p:spPr bwMode="auto">
          <a:xfrm>
            <a:off x="8387473" y="3467101"/>
            <a:ext cx="5097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0.15</a:t>
            </a:r>
          </a:p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±0.6</a:t>
            </a:r>
          </a:p>
        </p:txBody>
      </p:sp>
      <p:sp>
        <p:nvSpPr>
          <p:cNvPr id="18477" name="Rectangle 45">
            <a:extLst>
              <a:ext uri="{FF2B5EF4-FFF2-40B4-BE49-F238E27FC236}">
                <a16:creationId xmlns:a16="http://schemas.microsoft.com/office/drawing/2014/main" id="{9D40DA1C-E3BC-684C-83A5-3C09AFE21E50}"/>
              </a:ext>
            </a:extLst>
          </p:cNvPr>
          <p:cNvSpPr>
            <a:spLocks/>
          </p:cNvSpPr>
          <p:nvPr/>
        </p:nvSpPr>
        <p:spPr bwMode="auto">
          <a:xfrm>
            <a:off x="9187573" y="2495551"/>
            <a:ext cx="5097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0.34</a:t>
            </a:r>
          </a:p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±0.5</a:t>
            </a:r>
          </a:p>
        </p:txBody>
      </p:sp>
      <p:sp>
        <p:nvSpPr>
          <p:cNvPr id="18478" name="Line 46">
            <a:extLst>
              <a:ext uri="{FF2B5EF4-FFF2-40B4-BE49-F238E27FC236}">
                <a16:creationId xmlns:a16="http://schemas.microsoft.com/office/drawing/2014/main" id="{1EAE23FA-B465-6543-9329-8EE4E286A495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786689" y="2246313"/>
            <a:ext cx="1587" cy="1028700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9" name="Line 47">
            <a:extLst>
              <a:ext uri="{FF2B5EF4-FFF2-40B4-BE49-F238E27FC236}">
                <a16:creationId xmlns:a16="http://schemas.microsoft.com/office/drawing/2014/main" id="{0636735D-8DDF-D74E-ADF4-39EAA1426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6688" y="2255839"/>
            <a:ext cx="438150" cy="158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0" name="Line 48">
            <a:extLst>
              <a:ext uri="{FF2B5EF4-FFF2-40B4-BE49-F238E27FC236}">
                <a16:creationId xmlns:a16="http://schemas.microsoft.com/office/drawing/2014/main" id="{5DD45CFF-DD2A-574E-A11D-7C3B3BB24FEC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6688" y="2255839"/>
            <a:ext cx="406400" cy="158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1" name="Line 49">
            <a:extLst>
              <a:ext uri="{FF2B5EF4-FFF2-40B4-BE49-F238E27FC236}">
                <a16:creationId xmlns:a16="http://schemas.microsoft.com/office/drawing/2014/main" id="{B5288DD9-3208-1D48-ACDE-E2EBF59CB0E8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9463089" y="2251076"/>
            <a:ext cx="1587" cy="144463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2" name="Rectangle 50">
            <a:extLst>
              <a:ext uri="{FF2B5EF4-FFF2-40B4-BE49-F238E27FC236}">
                <a16:creationId xmlns:a16="http://schemas.microsoft.com/office/drawing/2014/main" id="{504307A1-25F2-DC49-90B2-A89A41F7E0D1}"/>
              </a:ext>
            </a:extLst>
          </p:cNvPr>
          <p:cNvSpPr>
            <a:spLocks/>
          </p:cNvSpPr>
          <p:nvPr/>
        </p:nvSpPr>
        <p:spPr bwMode="auto">
          <a:xfrm>
            <a:off x="8259764" y="2076451"/>
            <a:ext cx="7662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&lt;0.05</a:t>
            </a:r>
          </a:p>
        </p:txBody>
      </p:sp>
      <p:sp>
        <p:nvSpPr>
          <p:cNvPr id="18483" name="Rectangle 51">
            <a:extLst>
              <a:ext uri="{FF2B5EF4-FFF2-40B4-BE49-F238E27FC236}">
                <a16:creationId xmlns:a16="http://schemas.microsoft.com/office/drawing/2014/main" id="{DE384F3D-4393-AC46-A1F1-DA9E3B5FF715}"/>
              </a:ext>
            </a:extLst>
          </p:cNvPr>
          <p:cNvSpPr>
            <a:spLocks/>
          </p:cNvSpPr>
          <p:nvPr/>
        </p:nvSpPr>
        <p:spPr bwMode="auto">
          <a:xfrm>
            <a:off x="4330701" y="6592888"/>
            <a:ext cx="3534621" cy="2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12700" tIns="12700" rIns="17462" bIns="12700">
            <a:spAutoFit/>
          </a:bodyPr>
          <a:lstStyle>
            <a:lvl1pPr marL="3175"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500"/>
              </a:lnSpc>
              <a:spcBef>
                <a:spcPts val="2100"/>
              </a:spcBef>
            </a:pPr>
            <a:r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4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Rosmond, et al. Obes Res 2000;8:445-450.</a:t>
            </a:r>
          </a:p>
        </p:txBody>
      </p:sp>
      <p:sp>
        <p:nvSpPr>
          <p:cNvPr id="18484" name="Rectangle 52">
            <a:extLst>
              <a:ext uri="{FF2B5EF4-FFF2-40B4-BE49-F238E27FC236}">
                <a16:creationId xmlns:a16="http://schemas.microsoft.com/office/drawing/2014/main" id="{1A9D2B91-FAA3-DF43-A998-6A616C54F6AE}"/>
              </a:ext>
            </a:extLst>
          </p:cNvPr>
          <p:cNvSpPr>
            <a:spLocks/>
          </p:cNvSpPr>
          <p:nvPr/>
        </p:nvSpPr>
        <p:spPr bwMode="auto">
          <a:xfrm>
            <a:off x="6011163" y="3201989"/>
            <a:ext cx="801501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nmol/L</a:t>
            </a:r>
          </a:p>
        </p:txBody>
      </p:sp>
      <p:sp>
        <p:nvSpPr>
          <p:cNvPr id="18485" name="Rectangle 53">
            <a:extLst>
              <a:ext uri="{FF2B5EF4-FFF2-40B4-BE49-F238E27FC236}">
                <a16:creationId xmlns:a16="http://schemas.microsoft.com/office/drawing/2014/main" id="{188CB9AE-3D4B-D749-96AE-48837BE9D427}"/>
              </a:ext>
            </a:extLst>
          </p:cNvPr>
          <p:cNvSpPr>
            <a:spLocks/>
          </p:cNvSpPr>
          <p:nvPr/>
        </p:nvSpPr>
        <p:spPr bwMode="auto">
          <a:xfrm>
            <a:off x="2497690" y="3201989"/>
            <a:ext cx="378309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2479501385"/>
      </p:ext>
    </p:extLst>
  </p:cSld>
  <p:clrMapOvr>
    <a:masterClrMapping/>
  </p:clrMapOvr>
  <p:transition spd="med">
    <p:cover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C87E7993-CCBD-A94E-8CC5-754585B5F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-109538"/>
            <a:ext cx="8669338" cy="1036638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Elevated Cortisol and Appetite</a:t>
            </a:r>
            <a:endParaRPr lang="en-US" altLang="en-US" sz="32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1314FED3-2560-934E-AECE-C92C98F2A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14500" y="990600"/>
            <a:ext cx="9536596" cy="52705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Women with </a:t>
            </a:r>
            <a:r>
              <a:rPr lang="en-US" altLang="en-US" sz="2100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cortisol response</a:t>
            </a:r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(compared to a low cortisol response):</a:t>
            </a:r>
            <a:endParaRPr lang="en-US" altLang="en-US" sz="21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1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1B65CA"/>
              </a:buClr>
            </a:pPr>
            <a:r>
              <a:rPr lang="en-US" altLang="en-US" sz="1700" dirty="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consumed more calories</a:t>
            </a:r>
            <a:endParaRPr lang="en-US" altLang="en-US" sz="1700" dirty="0">
              <a:solidFill>
                <a:srgbClr val="1B65CA"/>
              </a:solidFill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1B65CA"/>
              </a:buClr>
            </a:pPr>
            <a:endParaRPr lang="en-US" altLang="en-US" sz="1700" dirty="0">
              <a:solidFill>
                <a:srgbClr val="1B65CA"/>
              </a:solidFill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1B65CA"/>
              </a:buClr>
            </a:pPr>
            <a:r>
              <a:rPr lang="en-US" altLang="en-US" sz="1700" dirty="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ate significantly more sweet foods</a:t>
            </a:r>
            <a:endParaRPr lang="en-US" altLang="en-US" sz="1700" dirty="0">
              <a:solidFill>
                <a:srgbClr val="1B65CA"/>
              </a:solidFill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1B65CA"/>
              </a:buClr>
            </a:pPr>
            <a:endParaRPr lang="en-US" altLang="en-US" sz="1700" dirty="0">
              <a:solidFill>
                <a:srgbClr val="1B65CA"/>
              </a:solidFill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1B65CA"/>
              </a:buClr>
            </a:pPr>
            <a:r>
              <a:rPr lang="en-US" altLang="en-US" sz="1700" dirty="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had more negative moods</a:t>
            </a:r>
            <a:endParaRPr lang="en-US" altLang="en-US" sz="1700" dirty="0">
              <a:solidFill>
                <a:srgbClr val="1B65CA"/>
              </a:solidFill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000000"/>
              </a:buClr>
            </a:pPr>
            <a:endParaRPr lang="en-US" altLang="en-US" sz="17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000000"/>
              </a:buClr>
            </a:pPr>
            <a:endParaRPr lang="en-US" altLang="en-US" sz="17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</a:t>
            </a:r>
            <a:r>
              <a:rPr lang="en-US" altLang="en-US" sz="2100" dirty="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dietary restraint</a:t>
            </a:r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is associated with high urinary cortisol excretion</a:t>
            </a:r>
            <a:endParaRPr lang="en-US" altLang="en-US" sz="21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000000"/>
              </a:buClr>
            </a:pPr>
            <a:endParaRPr lang="en-US" altLang="en-US" sz="17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F70F0F"/>
              </a:buClr>
            </a:pPr>
            <a:r>
              <a:rPr lang="en-US" altLang="en-US" sz="1700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Dietary Restraint</a:t>
            </a: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= Consciously trying to limit food intake </a:t>
            </a:r>
            <a:br>
              <a:rPr lang="en-US" altLang="en-US" sz="1700" dirty="0">
                <a:latin typeface="Arial" panose="020B0604020202020204" pitchFamily="34" charset="0"/>
                <a:ea typeface="ヒラギノ角ゴ Pro W3" panose="020B0300000000000000" pitchFamily="34" charset="-128"/>
                <a:sym typeface="Arial" panose="020B0604020202020204" pitchFamily="34" charset="0"/>
              </a:rPr>
            </a:b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to achieve or maintain a desired body weight</a:t>
            </a:r>
            <a:endParaRPr lang="en-US" altLang="en-US" sz="17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0505C37-0680-E74C-A031-1D1150CD0181}"/>
              </a:ext>
            </a:extLst>
          </p:cNvPr>
          <p:cNvSpPr>
            <a:spLocks/>
          </p:cNvSpPr>
          <p:nvPr/>
        </p:nvSpPr>
        <p:spPr bwMode="auto">
          <a:xfrm>
            <a:off x="3695700" y="6375400"/>
            <a:ext cx="4787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i="1">
                <a:cs typeface="Times New Roman" panose="02020603050405020304" pitchFamily="18" charset="0"/>
              </a:rPr>
              <a:t>1. Epel ES, et al. Psychoneuroendocrinology 2001;26:37-49.</a:t>
            </a:r>
          </a:p>
          <a:p>
            <a:r>
              <a:rPr lang="en-US" altLang="en-US" sz="1400" i="1">
                <a:cs typeface="Times New Roman" panose="02020603050405020304" pitchFamily="18" charset="0"/>
              </a:rPr>
              <a:t>2. McLean JA, Barr SI, Prior JC. Am J Clin Nutr 2001;73:7-12.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66965351-6EF1-2D43-AC03-38F6B36D5B8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4572000"/>
            <a:ext cx="18891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761930"/>
      </p:ext>
    </p:extLst>
  </p:cSld>
  <p:clrMapOvr>
    <a:masterClrMapping/>
  </p:clrMapOvr>
  <p:transition spd="med">
    <p:cover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7F655160-3EB6-174A-A041-9190B53B7C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82564"/>
            <a:ext cx="9144000" cy="1311275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Additional Research</a:t>
            </a:r>
            <a:endParaRPr lang="en-US" altLang="en-US" sz="32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2DF2F6E9-5932-9547-919F-A57D2B971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7863" y="1681163"/>
            <a:ext cx="8547100" cy="15113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lnSpc>
                <a:spcPct val="90000"/>
              </a:lnSpc>
              <a:buFont typeface="Lucida Grande" panose="020B0600040502020204" pitchFamily="34" charset="0"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Elevated Cortisol and Osteoporosis</a:t>
            </a:r>
            <a:endParaRPr lang="en-US" altLang="en-US" sz="24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cortisol excretion associated with high dietary restraint may cause 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long-term implications for bone health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through the effect on ovulatory function.</a:t>
            </a:r>
            <a:r>
              <a:rPr lang="en-US" altLang="en-US" sz="2000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en-US" altLang="en-US" sz="2000" baseline="3000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91ADCB5-DD0F-CF49-A097-4675B039584B}"/>
              </a:ext>
            </a:extLst>
          </p:cNvPr>
          <p:cNvSpPr>
            <a:spLocks/>
          </p:cNvSpPr>
          <p:nvPr/>
        </p:nvSpPr>
        <p:spPr bwMode="auto">
          <a:xfrm>
            <a:off x="3429000" y="5915025"/>
            <a:ext cx="7721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i="1">
                <a:cs typeface="Times New Roman" panose="02020603050405020304" pitchFamily="18" charset="0"/>
              </a:rPr>
              <a:t>1. McLean JA, Barr SI, Prior JC. Am J Clin Nutr 2001;73:7-12.</a:t>
            </a:r>
          </a:p>
          <a:p>
            <a:r>
              <a:rPr lang="en-US" altLang="en-US" sz="1400" i="1">
                <a:cs typeface="Times New Roman" panose="02020603050405020304" pitchFamily="18" charset="0"/>
              </a:rPr>
              <a:t>2. Sheline YI, et al.  J Neuroscience 1999;19(12):5034-5043.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AC88D427-A32A-8A47-8B36-EFDAF1B222CD}"/>
              </a:ext>
            </a:extLst>
          </p:cNvPr>
          <p:cNvSpPr>
            <a:spLocks/>
          </p:cNvSpPr>
          <p:nvPr/>
        </p:nvSpPr>
        <p:spPr bwMode="auto">
          <a:xfrm>
            <a:off x="1960563" y="3644900"/>
            <a:ext cx="8305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82588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50"/>
              </a:spcBef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Elevated Cortisol and Depression</a:t>
            </a:r>
          </a:p>
          <a:p>
            <a:pPr>
              <a:spcBef>
                <a:spcPts val="4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Fifty percent of women suffering from depression have high cortisol</a:t>
            </a:r>
            <a:r>
              <a:rPr lang="en-US" altLang="en-US" sz="2000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E2BA621F-A949-474E-861D-37997634649F}"/>
              </a:ext>
            </a:extLst>
          </p:cNvPr>
          <p:cNvSpPr>
            <a:spLocks/>
          </p:cNvSpPr>
          <p:nvPr/>
        </p:nvSpPr>
        <p:spPr bwMode="auto">
          <a:xfrm>
            <a:off x="2363788" y="4953000"/>
            <a:ext cx="746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82588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en-US" altLang="en-US" sz="200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Additional research has also focused on cardiovascular disease, diabetes, mental function, and fatigue</a:t>
            </a:r>
          </a:p>
        </p:txBody>
      </p:sp>
      <p:pic>
        <p:nvPicPr>
          <p:cNvPr id="21510" name="Picture 6">
            <a:extLst>
              <a:ext uri="{FF2B5EF4-FFF2-40B4-BE49-F238E27FC236}">
                <a16:creationId xmlns:a16="http://schemas.microsoft.com/office/drawing/2014/main" id="{D594B002-5178-4D49-9C67-DD27E1DDA1B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636588"/>
            <a:ext cx="76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531376"/>
      </p:ext>
    </p:extLst>
  </p:cSld>
  <p:clrMapOvr>
    <a:masterClrMapping/>
  </p:clrMapOvr>
  <p:transition spd="med">
    <p:cover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836E8C51-C9FA-F248-8804-081DDE1A86F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B77C50F6-F68D-3147-BCA9-F832D2530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9763" y="1143000"/>
            <a:ext cx="4595812" cy="19050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Neuronal Atrophy</a:t>
            </a:r>
            <a:br>
              <a:rPr lang="en-US" altLang="en-US" sz="2400">
                <a:latin typeface="Arial" panose="020B0604020202020204" pitchFamily="34" charset="0"/>
                <a:ea typeface="ヒラギノ角ゴ Pro W3" panose="020B0300000000000000" pitchFamily="34" charset="-128"/>
                <a:sym typeface="Arial" panose="020B0604020202020204" pitchFamily="34" charset="0"/>
              </a:rPr>
            </a:br>
            <a:r>
              <a:rPr lang="en-US" altLang="en-US" sz="23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(dead brain cells)</a:t>
            </a:r>
            <a:endParaRPr lang="en-US" altLang="en-US" sz="230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69E792A-1052-7940-B3DB-35FF0ACB0364}"/>
              </a:ext>
            </a:extLst>
          </p:cNvPr>
          <p:cNvSpPr>
            <a:spLocks/>
          </p:cNvSpPr>
          <p:nvPr/>
        </p:nvSpPr>
        <p:spPr bwMode="auto">
          <a:xfrm>
            <a:off x="1502425" y="6073001"/>
            <a:ext cx="47246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Normal Stress / Normal Cortisol</a:t>
            </a:r>
          </a:p>
          <a:p>
            <a:pPr algn="ctr"/>
            <a:r>
              <a:rPr lang="en-US" altLang="en-US" sz="1600" b="1">
                <a:cs typeface="Times New Roman" panose="02020603050405020304" pitchFamily="18" charset="0"/>
              </a:rPr>
              <a:t>Healthy, Large, Many Projections, Optimal Function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72A3772C-A6AA-1C49-B91A-DC90895E97E5}"/>
              </a:ext>
            </a:extLst>
          </p:cNvPr>
          <p:cNvSpPr>
            <a:spLocks/>
          </p:cNvSpPr>
          <p:nvPr/>
        </p:nvSpPr>
        <p:spPr bwMode="auto">
          <a:xfrm>
            <a:off x="7357660" y="5954654"/>
            <a:ext cx="312341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Stress / High Cortisol</a:t>
            </a:r>
          </a:p>
          <a:p>
            <a:pPr algn="ctr"/>
            <a:r>
              <a:rPr lang="en-US" altLang="en-US" sz="1600" b="1">
                <a:cs typeface="Times New Roman" panose="02020603050405020304" pitchFamily="18" charset="0"/>
              </a:rPr>
              <a:t>Small, Thin, Disrupted</a:t>
            </a:r>
          </a:p>
          <a:p>
            <a:pPr algn="ctr"/>
            <a:r>
              <a:rPr lang="en-US" altLang="en-US" sz="1600" b="1">
                <a:cs typeface="Times New Roman" panose="02020603050405020304" pitchFamily="18" charset="0"/>
              </a:rPr>
              <a:t>Structural Damage, Poor Function</a:t>
            </a:r>
          </a:p>
        </p:txBody>
      </p:sp>
    </p:spTree>
    <p:extLst>
      <p:ext uri="{BB962C8B-B14F-4D97-AF65-F5344CB8AC3E}">
        <p14:creationId xmlns:p14="http://schemas.microsoft.com/office/powerpoint/2010/main" val="3825801774"/>
      </p:ext>
    </p:extLst>
  </p:cSld>
  <p:clrMapOvr>
    <a:masterClrMapping/>
  </p:clrMapOvr>
  <p:transition spd="med">
    <p:cover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44B4FFE-13D0-4E4F-9971-48B1C9A3E731}"/>
              </a:ext>
            </a:extLst>
          </p:cNvPr>
          <p:cNvGrpSpPr>
            <a:grpSpLocks/>
          </p:cNvGrpSpPr>
          <p:nvPr/>
        </p:nvGrpSpPr>
        <p:grpSpPr bwMode="auto">
          <a:xfrm>
            <a:off x="6446976" y="0"/>
            <a:ext cx="4605337" cy="6875463"/>
            <a:chOff x="2401" y="2553"/>
            <a:chExt cx="1349" cy="1334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19D0634C-AB1E-F840-BC3B-E52C469F0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1" y="2553"/>
              <a:ext cx="1349" cy="133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D3218FA-BD1E-4443-862F-A6154BA51D7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" y="2576"/>
              <a:ext cx="1320" cy="1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68827E1-474B-494A-8653-E20B6EB0C681}"/>
              </a:ext>
            </a:extLst>
          </p:cNvPr>
          <p:cNvGrpSpPr>
            <a:grpSpLocks/>
          </p:cNvGrpSpPr>
          <p:nvPr/>
        </p:nvGrpSpPr>
        <p:grpSpPr bwMode="auto">
          <a:xfrm>
            <a:off x="1908313" y="0"/>
            <a:ext cx="4538663" cy="6858000"/>
            <a:chOff x="497" y="2561"/>
            <a:chExt cx="1326" cy="1326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694E2D6D-1BDC-5441-A19D-4FEE55513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" y="2561"/>
              <a:ext cx="1326" cy="132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1451FB14-61F0-374D-9B3C-14C4F6B6B19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2584"/>
              <a:ext cx="1288" cy="129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8">
            <a:extLst>
              <a:ext uri="{FF2B5EF4-FFF2-40B4-BE49-F238E27FC236}">
                <a16:creationId xmlns:a16="http://schemas.microsoft.com/office/drawing/2014/main" id="{CF0A193E-CE3E-B145-A9E2-7F8AAACA2A03}"/>
              </a:ext>
            </a:extLst>
          </p:cNvPr>
          <p:cNvSpPr txBox="1">
            <a:spLocks noChangeArrowheads="1"/>
          </p:cNvSpPr>
          <p:nvPr/>
        </p:nvSpPr>
        <p:spPr>
          <a:xfrm>
            <a:off x="1908313" y="0"/>
            <a:ext cx="9144000" cy="80486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Abdominal Fat Accumulation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79D99389-6FE4-834F-AA2C-99D56D64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313" y="6448425"/>
            <a:ext cx="4538663" cy="4270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2200">
                <a:solidFill>
                  <a:srgbClr val="FFFFFF"/>
                </a:solidFill>
                <a:latin typeface="Arial" panose="020B0604020202020204" pitchFamily="34" charset="0"/>
              </a:rPr>
              <a:t>High Stress / High Cortisol</a:t>
            </a:r>
            <a:endParaRPr lang="en-US" altLang="en-US" sz="2200">
              <a:solidFill>
                <a:srgbClr val="01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0032A9C3-F633-734D-8DC1-4E087E342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976" y="6415088"/>
            <a:ext cx="4605337" cy="4270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2200">
                <a:solidFill>
                  <a:srgbClr val="FFFFFF"/>
                </a:solidFill>
                <a:latin typeface="Arial" panose="020B0604020202020204" pitchFamily="34" charset="0"/>
              </a:rPr>
              <a:t>Normal Stress / Normal Cortisol</a:t>
            </a:r>
            <a:endParaRPr lang="en-US" altLang="en-US" sz="2200">
              <a:solidFill>
                <a:srgbClr val="01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D3AD893A-C1FE-1D45-AC1A-2689D18F2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313" y="804863"/>
            <a:ext cx="79375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D90ADF75-92ED-D743-85C4-C76917278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6976" y="804863"/>
            <a:ext cx="77787" cy="56292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1CCA6F18-227A-294C-92B6-C6DF02AC5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938" y="771525"/>
            <a:ext cx="79375" cy="56292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55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C671DC2A-B300-E242-A541-A80DD8935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11300" y="2057400"/>
            <a:ext cx="9156700" cy="38608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 marL="496888" lvl="1" indent="0">
              <a:spcBef>
                <a:spcPct val="0"/>
              </a:spcBef>
              <a:buSzPct val="296000"/>
              <a:buNone/>
            </a:pPr>
            <a:r>
              <a:rPr lang="en-US" altLang="en-US" b="1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Chronic Stress</a:t>
            </a:r>
            <a:endParaRPr lang="en-US" altLang="en-US" b="1" dirty="0">
              <a:solidFill>
                <a:srgbClr val="F70F0F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 marL="496888" lvl="1" indent="0">
              <a:spcBef>
                <a:spcPct val="0"/>
              </a:spcBef>
              <a:buSzPct val="346000"/>
              <a:buNone/>
            </a:pPr>
            <a:endParaRPr lang="en-US" altLang="en-US" b="1" dirty="0">
              <a:solidFill>
                <a:srgbClr val="F70F0F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 marL="496888" lvl="1" indent="0">
              <a:lnSpc>
                <a:spcPct val="80000"/>
              </a:lnSpc>
              <a:spcBef>
                <a:spcPct val="0"/>
              </a:spcBef>
              <a:buSzPct val="346000"/>
              <a:buNone/>
            </a:pPr>
            <a:r>
              <a:rPr lang="en-US" altLang="en-US" b="1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Sleep Deprivation</a:t>
            </a:r>
            <a:endParaRPr lang="en-US" altLang="en-US" b="1" dirty="0">
              <a:solidFill>
                <a:srgbClr val="F70F0F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 marL="496888" lvl="1" indent="0">
              <a:lnSpc>
                <a:spcPct val="80000"/>
              </a:lnSpc>
              <a:spcBef>
                <a:spcPct val="0"/>
              </a:spcBef>
              <a:buSzPct val="346000"/>
              <a:buNone/>
            </a:pPr>
            <a:endParaRPr lang="en-US" altLang="en-US" b="1" dirty="0">
              <a:solidFill>
                <a:srgbClr val="F70F0F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 marL="496888" lvl="1" indent="0">
              <a:lnSpc>
                <a:spcPct val="80000"/>
              </a:lnSpc>
              <a:spcBef>
                <a:spcPct val="0"/>
              </a:spcBef>
              <a:buSzPct val="346000"/>
              <a:buNone/>
            </a:pPr>
            <a:r>
              <a:rPr lang="en-US" altLang="en-US" b="1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Dieting / Restrained Eating</a:t>
            </a:r>
            <a:endParaRPr lang="en-US" altLang="en-US" b="1" dirty="0">
              <a:solidFill>
                <a:srgbClr val="F70F0F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BB9701DB-4AE3-8E40-AF73-DF900AC6A1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3" t="5731" r="10001" b="43674"/>
          <a:stretch>
            <a:fillRect/>
          </a:stretch>
        </p:blipFill>
        <p:spPr bwMode="auto">
          <a:xfrm>
            <a:off x="8161338" y="1397000"/>
            <a:ext cx="20066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BEA3D3F7-3A3B-284F-8C45-01D05BD90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0"/>
            <a:ext cx="9118600" cy="1371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45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Cortisol Levels Are Elevated In...</a:t>
            </a:r>
            <a:endParaRPr lang="en-US" altLang="en-US" sz="45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09305"/>
      </p:ext>
    </p:extLst>
  </p:cSld>
  <p:clrMapOvr>
    <a:masterClrMapping/>
  </p:clrMapOvr>
  <p:transition spd="med">
    <p:cover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AC0E6505-DA31-2346-A471-741E735A9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5588" y="533400"/>
            <a:ext cx="8242300" cy="60833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 marL="782638" lvl="1">
              <a:spcBef>
                <a:spcPct val="0"/>
              </a:spcBef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You can </a:t>
            </a:r>
            <a:r>
              <a:rPr lang="en-US" altLang="en-US" b="1" dirty="0">
                <a:solidFill>
                  <a:srgbClr val="3733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control cortisol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levels via:</a:t>
            </a:r>
          </a:p>
          <a:p>
            <a:pPr marL="782638" lvl="1">
              <a:spcBef>
                <a:spcPct val="0"/>
              </a:spcBef>
              <a:buNone/>
            </a:pPr>
            <a:endParaRPr lang="en-US" altLang="en-US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Lucida Grande" panose="020B0600040502020204" pitchFamily="34" charset="0"/>
              <a:buNone/>
            </a:pPr>
            <a:endParaRPr lang="en-US" altLang="en-US" sz="900" b="1" dirty="0">
              <a:solidFill>
                <a:srgbClr val="F7360F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736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upplementation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3733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736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xercise</a:t>
            </a:r>
          </a:p>
          <a:p>
            <a:pPr>
              <a:spcBef>
                <a:spcPct val="0"/>
              </a:spcBef>
            </a:pPr>
            <a:endParaRPr lang="en-US" altLang="en-US" sz="20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rgbClr val="F736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utrition 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0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736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tress / </a:t>
            </a:r>
            <a:r>
              <a:rPr lang="en-US" altLang="en-US" sz="3600" b="1" dirty="0">
                <a:solidFill>
                  <a:srgbClr val="F736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leep Management Techniques </a:t>
            </a:r>
            <a:endParaRPr lang="en-US" altLang="en-US" sz="20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3733CA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736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valuation </a:t>
            </a:r>
            <a:endParaRPr lang="en-US" altLang="en-US" sz="20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3733CA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1F1A9008-E1C8-004C-8333-70F45956E96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764" y="303213"/>
            <a:ext cx="12858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D1871E80-BB98-9940-A327-AD1AADF76B2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438" y="1803400"/>
            <a:ext cx="1649412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891219"/>
      </p:ext>
    </p:extLst>
  </p:cSld>
  <p:clrMapOvr>
    <a:masterClrMapping/>
  </p:clrMapOvr>
  <p:transition spd="med"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FB6A06-52FC-47CF-9940-B18E5469F8E7}"/>
              </a:ext>
            </a:extLst>
          </p:cNvPr>
          <p:cNvCxnSpPr>
            <a:cxnSpLocks/>
          </p:cNvCxnSpPr>
          <p:nvPr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1D384AC-B34C-4BE9-817C-5032DA03A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3C44ED-22E2-457B-89B7-0D770F4132FA}"/>
              </a:ext>
            </a:extLst>
          </p:cNvPr>
          <p:cNvSpPr txBox="1"/>
          <p:nvPr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C0CCCB-2BE2-D44F-8F70-193B2C600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7" y="1926843"/>
            <a:ext cx="4039427" cy="36534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2159F7-641C-B541-878B-BA80A7BEF154}"/>
              </a:ext>
            </a:extLst>
          </p:cNvPr>
          <p:cNvSpPr txBox="1"/>
          <p:nvPr/>
        </p:nvSpPr>
        <p:spPr>
          <a:xfrm>
            <a:off x="2536825" y="4394200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Brain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0DD7D-E178-6F44-B315-B1559D9C5EFE}"/>
              </a:ext>
            </a:extLst>
          </p:cNvPr>
          <p:cNvSpPr txBox="1"/>
          <p:nvPr/>
        </p:nvSpPr>
        <p:spPr>
          <a:xfrm>
            <a:off x="5484812" y="1006435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Biome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9AD2E8-C282-3A4B-A513-57A94B0DBC49}"/>
              </a:ext>
            </a:extLst>
          </p:cNvPr>
          <p:cNvSpPr txBox="1"/>
          <p:nvPr/>
        </p:nvSpPr>
        <p:spPr>
          <a:xfrm>
            <a:off x="8485187" y="4254500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433236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466C8E21-521E-F640-A122-E3F3521F5D77}"/>
              </a:ext>
            </a:extLst>
          </p:cNvPr>
          <p:cNvSpPr>
            <a:spLocks/>
          </p:cNvSpPr>
          <p:nvPr/>
        </p:nvSpPr>
        <p:spPr bwMode="auto">
          <a:xfrm>
            <a:off x="1939925" y="18415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% Change in Abdominal Fat After CBSM</a:t>
            </a:r>
          </a:p>
        </p:txBody>
      </p:sp>
      <p:grpSp>
        <p:nvGrpSpPr>
          <p:cNvPr id="25602" name="Group 2">
            <a:extLst>
              <a:ext uri="{FF2B5EF4-FFF2-40B4-BE49-F238E27FC236}">
                <a16:creationId xmlns:a16="http://schemas.microsoft.com/office/drawing/2014/main" id="{0A4EBACB-873F-1346-B806-E20C976F10F0}"/>
              </a:ext>
            </a:extLst>
          </p:cNvPr>
          <p:cNvGrpSpPr>
            <a:grpSpLocks/>
          </p:cNvGrpSpPr>
          <p:nvPr/>
        </p:nvGrpSpPr>
        <p:grpSpPr bwMode="auto">
          <a:xfrm>
            <a:off x="2481263" y="838200"/>
            <a:ext cx="7675563" cy="4772026"/>
            <a:chOff x="-7" y="0"/>
            <a:chExt cx="4835" cy="3006"/>
          </a:xfrm>
        </p:grpSpPr>
        <p:sp>
          <p:nvSpPr>
            <p:cNvPr id="25603" name="Rectangle 3">
              <a:extLst>
                <a:ext uri="{FF2B5EF4-FFF2-40B4-BE49-F238E27FC236}">
                  <a16:creationId xmlns:a16="http://schemas.microsoft.com/office/drawing/2014/main" id="{0951F96A-19A8-D946-A634-EF8CFA901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2603"/>
              <a:ext cx="54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baseline</a:t>
              </a:r>
            </a:p>
          </p:txBody>
        </p:sp>
        <p:sp>
          <p:nvSpPr>
            <p:cNvPr id="25604" name="Rectangle 4">
              <a:extLst>
                <a:ext uri="{FF2B5EF4-FFF2-40B4-BE49-F238E27FC236}">
                  <a16:creationId xmlns:a16="http://schemas.microsoft.com/office/drawing/2014/main" id="{96FA412B-8BD6-A34B-9BA4-DB11D9932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2603"/>
              <a:ext cx="93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post-tx (3 mo.)</a:t>
              </a:r>
            </a:p>
          </p:txBody>
        </p:sp>
        <p:sp>
          <p:nvSpPr>
            <p:cNvPr id="25605" name="Rectangle 5">
              <a:extLst>
                <a:ext uri="{FF2B5EF4-FFF2-40B4-BE49-F238E27FC236}">
                  <a16:creationId xmlns:a16="http://schemas.microsoft.com/office/drawing/2014/main" id="{6A617B00-D8BA-DA4D-A952-E59FC1B3B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" y="2603"/>
              <a:ext cx="108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follow-up (6 mo.)</a:t>
              </a:r>
            </a:p>
          </p:txBody>
        </p:sp>
        <p:sp>
          <p:nvSpPr>
            <p:cNvPr id="25606" name="Rectangle 6">
              <a:extLst>
                <a:ext uri="{FF2B5EF4-FFF2-40B4-BE49-F238E27FC236}">
                  <a16:creationId xmlns:a16="http://schemas.microsoft.com/office/drawing/2014/main" id="{859F6773-371B-C34A-BE1F-ABE16BC02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" y="2244"/>
              <a:ext cx="1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-2.5</a:t>
              </a:r>
            </a:p>
          </p:txBody>
        </p:sp>
        <p:sp>
          <p:nvSpPr>
            <p:cNvPr id="25607" name="Rectangle 7">
              <a:extLst>
                <a:ext uri="{FF2B5EF4-FFF2-40B4-BE49-F238E27FC236}">
                  <a16:creationId xmlns:a16="http://schemas.microsoft.com/office/drawing/2014/main" id="{00EF6C8C-0296-1248-8186-401E41AA0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" y="1977"/>
              <a:ext cx="1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-2.0</a:t>
              </a:r>
            </a:p>
          </p:txBody>
        </p:sp>
        <p:sp>
          <p:nvSpPr>
            <p:cNvPr id="25608" name="Rectangle 8">
              <a:extLst>
                <a:ext uri="{FF2B5EF4-FFF2-40B4-BE49-F238E27FC236}">
                  <a16:creationId xmlns:a16="http://schemas.microsoft.com/office/drawing/2014/main" id="{3A2908CE-950D-FC46-806E-2140CEA94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" y="1712"/>
              <a:ext cx="1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-1.5</a:t>
              </a:r>
            </a:p>
          </p:txBody>
        </p:sp>
        <p:sp>
          <p:nvSpPr>
            <p:cNvPr id="25609" name="Rectangle 9">
              <a:extLst>
                <a:ext uri="{FF2B5EF4-FFF2-40B4-BE49-F238E27FC236}">
                  <a16:creationId xmlns:a16="http://schemas.microsoft.com/office/drawing/2014/main" id="{6A9F8052-C5D8-6541-AC0C-F2693910D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" y="1445"/>
              <a:ext cx="1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-1.0</a:t>
              </a:r>
            </a:p>
          </p:txBody>
        </p:sp>
        <p:sp>
          <p:nvSpPr>
            <p:cNvPr id="25610" name="Rectangle 10">
              <a:extLst>
                <a:ext uri="{FF2B5EF4-FFF2-40B4-BE49-F238E27FC236}">
                  <a16:creationId xmlns:a16="http://schemas.microsoft.com/office/drawing/2014/main" id="{54AE6D31-4FC0-344F-BD91-825450E2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" y="1178"/>
              <a:ext cx="1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-0.5</a:t>
              </a:r>
            </a:p>
          </p:txBody>
        </p:sp>
        <p:sp>
          <p:nvSpPr>
            <p:cNvPr id="25611" name="Rectangle 11">
              <a:extLst>
                <a:ext uri="{FF2B5EF4-FFF2-40B4-BE49-F238E27FC236}">
                  <a16:creationId xmlns:a16="http://schemas.microsoft.com/office/drawing/2014/main" id="{4B5BC816-31FA-C845-80EF-B621455B8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913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0.0</a:t>
              </a:r>
            </a:p>
          </p:txBody>
        </p:sp>
        <p:sp>
          <p:nvSpPr>
            <p:cNvPr id="25612" name="Rectangle 12">
              <a:extLst>
                <a:ext uri="{FF2B5EF4-FFF2-40B4-BE49-F238E27FC236}">
                  <a16:creationId xmlns:a16="http://schemas.microsoft.com/office/drawing/2014/main" id="{F10EEA66-E292-B847-9DA8-E1110F582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646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0.5</a:t>
              </a:r>
            </a:p>
          </p:txBody>
        </p:sp>
        <p:sp>
          <p:nvSpPr>
            <p:cNvPr id="25613" name="Rectangle 13">
              <a:extLst>
                <a:ext uri="{FF2B5EF4-FFF2-40B4-BE49-F238E27FC236}">
                  <a16:creationId xmlns:a16="http://schemas.microsoft.com/office/drawing/2014/main" id="{7BD7CEE4-C7F1-0D4D-960E-104E2E2EA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380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1.0</a:t>
              </a:r>
            </a:p>
          </p:txBody>
        </p:sp>
        <p:sp>
          <p:nvSpPr>
            <p:cNvPr id="25614" name="Line 14">
              <a:extLst>
                <a:ext uri="{FF2B5EF4-FFF2-40B4-BE49-F238E27FC236}">
                  <a16:creationId xmlns:a16="http://schemas.microsoft.com/office/drawing/2014/main" id="{74446ACF-E958-DE46-AEE5-C06A1CF50CD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654" y="2536"/>
              <a:ext cx="1" cy="25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Line 15">
              <a:extLst>
                <a:ext uri="{FF2B5EF4-FFF2-40B4-BE49-F238E27FC236}">
                  <a16:creationId xmlns:a16="http://schemas.microsoft.com/office/drawing/2014/main" id="{3A2535CA-2CC2-9C44-AD28-60702F7C7CB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302" y="2536"/>
              <a:ext cx="1" cy="50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Line 16">
              <a:extLst>
                <a:ext uri="{FF2B5EF4-FFF2-40B4-BE49-F238E27FC236}">
                  <a16:creationId xmlns:a16="http://schemas.microsoft.com/office/drawing/2014/main" id="{94814051-CC20-4E4D-9925-B8F9EE82E62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948" y="2536"/>
              <a:ext cx="1" cy="25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Line 17">
              <a:extLst>
                <a:ext uri="{FF2B5EF4-FFF2-40B4-BE49-F238E27FC236}">
                  <a16:creationId xmlns:a16="http://schemas.microsoft.com/office/drawing/2014/main" id="{F0FBB8E4-5167-7E4B-9A5D-0B660449A99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597" y="2536"/>
              <a:ext cx="1" cy="50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Line 18">
              <a:extLst>
                <a:ext uri="{FF2B5EF4-FFF2-40B4-BE49-F238E27FC236}">
                  <a16:creationId xmlns:a16="http://schemas.microsoft.com/office/drawing/2014/main" id="{87278508-244A-0A42-B5EE-90F538CDAEB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245" y="2536"/>
              <a:ext cx="1" cy="25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Line 19">
              <a:extLst>
                <a:ext uri="{FF2B5EF4-FFF2-40B4-BE49-F238E27FC236}">
                  <a16:creationId xmlns:a16="http://schemas.microsoft.com/office/drawing/2014/main" id="{82C44925-18E5-124E-8C57-45C13A0C09C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892" y="2536"/>
              <a:ext cx="1" cy="50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Line 20">
              <a:extLst>
                <a:ext uri="{FF2B5EF4-FFF2-40B4-BE49-F238E27FC236}">
                  <a16:creationId xmlns:a16="http://schemas.microsoft.com/office/drawing/2014/main" id="{63DB66DE-A883-A247-AEA4-EEE5D1E60C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540" y="2536"/>
              <a:ext cx="1" cy="25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Line 21">
              <a:extLst>
                <a:ext uri="{FF2B5EF4-FFF2-40B4-BE49-F238E27FC236}">
                  <a16:creationId xmlns:a16="http://schemas.microsoft.com/office/drawing/2014/main" id="{12325DC3-03B8-F34D-8AA3-C392426E53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" y="2536"/>
              <a:ext cx="3886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Line 22">
              <a:extLst>
                <a:ext uri="{FF2B5EF4-FFF2-40B4-BE49-F238E27FC236}">
                  <a16:creationId xmlns:a16="http://schemas.microsoft.com/office/drawing/2014/main" id="{FAA76AE6-686F-184E-B60B-CF5EAF8A20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2436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23">
              <a:extLst>
                <a:ext uri="{FF2B5EF4-FFF2-40B4-BE49-F238E27FC236}">
                  <a16:creationId xmlns:a16="http://schemas.microsoft.com/office/drawing/2014/main" id="{1EF0359A-1190-9041-88FC-B32FDCF27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2303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24">
              <a:extLst>
                <a:ext uri="{FF2B5EF4-FFF2-40B4-BE49-F238E27FC236}">
                  <a16:creationId xmlns:a16="http://schemas.microsoft.com/office/drawing/2014/main" id="{C464D3F4-3964-264D-8845-1AA66CFFB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2169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25">
              <a:extLst>
                <a:ext uri="{FF2B5EF4-FFF2-40B4-BE49-F238E27FC236}">
                  <a16:creationId xmlns:a16="http://schemas.microsoft.com/office/drawing/2014/main" id="{26139236-23EB-FC41-A8EF-54D9CDE8B4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2036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Line 26">
              <a:extLst>
                <a:ext uri="{FF2B5EF4-FFF2-40B4-BE49-F238E27FC236}">
                  <a16:creationId xmlns:a16="http://schemas.microsoft.com/office/drawing/2014/main" id="{0E3886CF-86EC-B448-8158-CE62C7B42A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1904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Line 27">
              <a:extLst>
                <a:ext uri="{FF2B5EF4-FFF2-40B4-BE49-F238E27FC236}">
                  <a16:creationId xmlns:a16="http://schemas.microsoft.com/office/drawing/2014/main" id="{01B1284A-5FCF-7D48-ADA7-FF0567AB6A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1771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Line 28">
              <a:extLst>
                <a:ext uri="{FF2B5EF4-FFF2-40B4-BE49-F238E27FC236}">
                  <a16:creationId xmlns:a16="http://schemas.microsoft.com/office/drawing/2014/main" id="{34CC0C38-65CD-3D49-9CCC-2D534B532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1637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Line 29">
              <a:extLst>
                <a:ext uri="{FF2B5EF4-FFF2-40B4-BE49-F238E27FC236}">
                  <a16:creationId xmlns:a16="http://schemas.microsoft.com/office/drawing/2014/main" id="{E98DB199-29C4-734B-B953-0119521982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1504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Line 30">
              <a:extLst>
                <a:ext uri="{FF2B5EF4-FFF2-40B4-BE49-F238E27FC236}">
                  <a16:creationId xmlns:a16="http://schemas.microsoft.com/office/drawing/2014/main" id="{F59946AD-E3FC-E242-BD9A-6F919D079E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1370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Line 31">
              <a:extLst>
                <a:ext uri="{FF2B5EF4-FFF2-40B4-BE49-F238E27FC236}">
                  <a16:creationId xmlns:a16="http://schemas.microsoft.com/office/drawing/2014/main" id="{F4F6A7B9-1D1E-F244-9E85-5EDC5CD7F6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1237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Line 32">
              <a:extLst>
                <a:ext uri="{FF2B5EF4-FFF2-40B4-BE49-F238E27FC236}">
                  <a16:creationId xmlns:a16="http://schemas.microsoft.com/office/drawing/2014/main" id="{B29EA1ED-9AFE-9E4B-B26B-5BA3FF286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1105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Line 33">
              <a:extLst>
                <a:ext uri="{FF2B5EF4-FFF2-40B4-BE49-F238E27FC236}">
                  <a16:creationId xmlns:a16="http://schemas.microsoft.com/office/drawing/2014/main" id="{2E615DB5-8E3D-794E-AB34-319ACD921E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972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Line 34">
              <a:extLst>
                <a:ext uri="{FF2B5EF4-FFF2-40B4-BE49-F238E27FC236}">
                  <a16:creationId xmlns:a16="http://schemas.microsoft.com/office/drawing/2014/main" id="{D930E840-27C6-6245-A1DD-E2D01B74B0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838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Line 35">
              <a:extLst>
                <a:ext uri="{FF2B5EF4-FFF2-40B4-BE49-F238E27FC236}">
                  <a16:creationId xmlns:a16="http://schemas.microsoft.com/office/drawing/2014/main" id="{A641A7DB-9BD9-F249-90FE-F4397BCAC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705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Line 36">
              <a:extLst>
                <a:ext uri="{FF2B5EF4-FFF2-40B4-BE49-F238E27FC236}">
                  <a16:creationId xmlns:a16="http://schemas.microsoft.com/office/drawing/2014/main" id="{314FA180-E4E2-414D-A77F-3A47B125A4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572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Line 37">
              <a:extLst>
                <a:ext uri="{FF2B5EF4-FFF2-40B4-BE49-F238E27FC236}">
                  <a16:creationId xmlns:a16="http://schemas.microsoft.com/office/drawing/2014/main" id="{ACD7629F-E48C-774B-8428-9904303E3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438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Line 38">
              <a:extLst>
                <a:ext uri="{FF2B5EF4-FFF2-40B4-BE49-F238E27FC236}">
                  <a16:creationId xmlns:a16="http://schemas.microsoft.com/office/drawing/2014/main" id="{2810A142-9EC4-374C-8D04-305E8744A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306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Line 39">
              <a:extLst>
                <a:ext uri="{FF2B5EF4-FFF2-40B4-BE49-F238E27FC236}">
                  <a16:creationId xmlns:a16="http://schemas.microsoft.com/office/drawing/2014/main" id="{4A06AC5E-87A3-B846-94C9-9907DF3C7B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654" y="252"/>
              <a:ext cx="0" cy="2284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Line 40">
              <a:extLst>
                <a:ext uri="{FF2B5EF4-FFF2-40B4-BE49-F238E27FC236}">
                  <a16:creationId xmlns:a16="http://schemas.microsoft.com/office/drawing/2014/main" id="{98032777-693B-5643-9D07-AC59151426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8" y="1005"/>
              <a:ext cx="1183" cy="732"/>
            </a:xfrm>
            <a:prstGeom prst="line">
              <a:avLst/>
            </a:prstGeom>
            <a:noFill/>
            <a:ln w="381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Line 41">
              <a:extLst>
                <a:ext uri="{FF2B5EF4-FFF2-40B4-BE49-F238E27FC236}">
                  <a16:creationId xmlns:a16="http://schemas.microsoft.com/office/drawing/2014/main" id="{1698FDB4-8BF8-9540-A2A3-8312787A32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3" y="1784"/>
              <a:ext cx="1163" cy="239"/>
            </a:xfrm>
            <a:prstGeom prst="line">
              <a:avLst/>
            </a:prstGeom>
            <a:noFill/>
            <a:ln w="381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2" name="Rectangle 42">
              <a:extLst>
                <a:ext uri="{FF2B5EF4-FFF2-40B4-BE49-F238E27FC236}">
                  <a16:creationId xmlns:a16="http://schemas.microsoft.com/office/drawing/2014/main" id="{3D21EEC0-FE78-B746-A12F-3092345E1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" y="935"/>
              <a:ext cx="83" cy="73"/>
            </a:xfrm>
            <a:prstGeom prst="rect">
              <a:avLst/>
            </a:prstGeom>
            <a:solidFill>
              <a:srgbClr val="FCFE1A"/>
            </a:solidFill>
            <a:ln w="25400">
              <a:solidFill>
                <a:srgbClr val="FCFE1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Rectangle 43">
              <a:extLst>
                <a:ext uri="{FF2B5EF4-FFF2-40B4-BE49-F238E27FC236}">
                  <a16:creationId xmlns:a16="http://schemas.microsoft.com/office/drawing/2014/main" id="{9467BA62-1672-4740-BF8C-51DB7D6EB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1734"/>
              <a:ext cx="83" cy="73"/>
            </a:xfrm>
            <a:prstGeom prst="rect">
              <a:avLst/>
            </a:prstGeom>
            <a:solidFill>
              <a:srgbClr val="FCFE1A"/>
            </a:solidFill>
            <a:ln w="25400">
              <a:solidFill>
                <a:srgbClr val="FCFE1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Rectangle 44">
              <a:extLst>
                <a:ext uri="{FF2B5EF4-FFF2-40B4-BE49-F238E27FC236}">
                  <a16:creationId xmlns:a16="http://schemas.microsoft.com/office/drawing/2014/main" id="{E1B063FC-FA27-8244-A548-CE3914A58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0" y="1999"/>
              <a:ext cx="83" cy="74"/>
            </a:xfrm>
            <a:prstGeom prst="rect">
              <a:avLst/>
            </a:prstGeom>
            <a:solidFill>
              <a:srgbClr val="FCFE1A"/>
            </a:solidFill>
            <a:ln w="25400">
              <a:solidFill>
                <a:srgbClr val="FCFE1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Line 45">
              <a:extLst>
                <a:ext uri="{FF2B5EF4-FFF2-40B4-BE49-F238E27FC236}">
                  <a16:creationId xmlns:a16="http://schemas.microsoft.com/office/drawing/2014/main" id="{41839A58-EFBB-4C4B-BF2C-598BD0DF17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385" y="808"/>
              <a:ext cx="1129" cy="152"/>
            </a:xfrm>
            <a:prstGeom prst="line">
              <a:avLst/>
            </a:prstGeom>
            <a:noFill/>
            <a:ln w="381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Line 46">
              <a:extLst>
                <a:ext uri="{FF2B5EF4-FFF2-40B4-BE49-F238E27FC236}">
                  <a16:creationId xmlns:a16="http://schemas.microsoft.com/office/drawing/2014/main" id="{AED0DFB7-5EF9-AF44-BB6C-DEFCE28AF76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681" y="746"/>
              <a:ext cx="1126" cy="47"/>
            </a:xfrm>
            <a:prstGeom prst="line">
              <a:avLst/>
            </a:prstGeom>
            <a:noFill/>
            <a:ln w="381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Oval 47">
              <a:extLst>
                <a:ext uri="{FF2B5EF4-FFF2-40B4-BE49-F238E27FC236}">
                  <a16:creationId xmlns:a16="http://schemas.microsoft.com/office/drawing/2014/main" id="{279798E2-DC41-D640-ABEE-3494D936D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920"/>
              <a:ext cx="116" cy="103"/>
            </a:xfrm>
            <a:prstGeom prst="ellipse">
              <a:avLst/>
            </a:prstGeom>
            <a:solidFill>
              <a:srgbClr val="F70F0F"/>
            </a:solidFill>
            <a:ln w="254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8" name="Oval 48">
              <a:extLst>
                <a:ext uri="{FF2B5EF4-FFF2-40B4-BE49-F238E27FC236}">
                  <a16:creationId xmlns:a16="http://schemas.microsoft.com/office/drawing/2014/main" id="{2A5398DE-2520-9741-A12D-5B5B22829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745"/>
              <a:ext cx="116" cy="102"/>
            </a:xfrm>
            <a:prstGeom prst="ellipse">
              <a:avLst/>
            </a:prstGeom>
            <a:solidFill>
              <a:srgbClr val="F70F0F"/>
            </a:solidFill>
            <a:ln w="254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Oval 49">
              <a:extLst>
                <a:ext uri="{FF2B5EF4-FFF2-40B4-BE49-F238E27FC236}">
                  <a16:creationId xmlns:a16="http://schemas.microsoft.com/office/drawing/2014/main" id="{4261CBFF-A5B3-2B45-BBDF-E900E16B9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692"/>
              <a:ext cx="116" cy="102"/>
            </a:xfrm>
            <a:prstGeom prst="ellipse">
              <a:avLst/>
            </a:prstGeom>
            <a:solidFill>
              <a:srgbClr val="F70F0F"/>
            </a:solidFill>
            <a:ln w="254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Line 50">
              <a:extLst>
                <a:ext uri="{FF2B5EF4-FFF2-40B4-BE49-F238E27FC236}">
                  <a16:creationId xmlns:a16="http://schemas.microsoft.com/office/drawing/2014/main" id="{F643A156-9F4B-7D43-B70D-8D5D99AE4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7" y="1275"/>
              <a:ext cx="1" cy="457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Line 51">
              <a:extLst>
                <a:ext uri="{FF2B5EF4-FFF2-40B4-BE49-F238E27FC236}">
                  <a16:creationId xmlns:a16="http://schemas.microsoft.com/office/drawing/2014/main" id="{5EF58CA1-9DE6-CD46-8420-CE92326D5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1" y="1275"/>
              <a:ext cx="112" cy="1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Line 52">
              <a:extLst>
                <a:ext uri="{FF2B5EF4-FFF2-40B4-BE49-F238E27FC236}">
                  <a16:creationId xmlns:a16="http://schemas.microsoft.com/office/drawing/2014/main" id="{4F2F85EC-685C-1645-B08D-78A187CB62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597" y="1809"/>
              <a:ext cx="1" cy="457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Line 53">
              <a:extLst>
                <a:ext uri="{FF2B5EF4-FFF2-40B4-BE49-F238E27FC236}">
                  <a16:creationId xmlns:a16="http://schemas.microsoft.com/office/drawing/2014/main" id="{896C856A-A7AC-8E40-95C2-A0F3753312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1" y="2266"/>
              <a:ext cx="112" cy="1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Line 54">
              <a:extLst>
                <a:ext uri="{FF2B5EF4-FFF2-40B4-BE49-F238E27FC236}">
                  <a16:creationId xmlns:a16="http://schemas.microsoft.com/office/drawing/2014/main" id="{0B22103C-00E7-BF40-A68C-325B74533C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2" y="1653"/>
              <a:ext cx="1" cy="345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5" name="Line 55">
              <a:extLst>
                <a:ext uri="{FF2B5EF4-FFF2-40B4-BE49-F238E27FC236}">
                  <a16:creationId xmlns:a16="http://schemas.microsoft.com/office/drawing/2014/main" id="{380FDD5C-DEB6-1346-A672-2CF0C5D310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5" y="1653"/>
              <a:ext cx="113" cy="1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6" name="Line 56">
              <a:extLst>
                <a:ext uri="{FF2B5EF4-FFF2-40B4-BE49-F238E27FC236}">
                  <a16:creationId xmlns:a16="http://schemas.microsoft.com/office/drawing/2014/main" id="{4A9A2D61-F874-7C4F-9913-EAB1A6C8E3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892" y="2074"/>
              <a:ext cx="1" cy="346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7" name="Line 57">
              <a:extLst>
                <a:ext uri="{FF2B5EF4-FFF2-40B4-BE49-F238E27FC236}">
                  <a16:creationId xmlns:a16="http://schemas.microsoft.com/office/drawing/2014/main" id="{8A906E9F-53E2-8045-B513-A4172D79FE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5" y="2420"/>
              <a:ext cx="113" cy="1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8" name="Line 58">
              <a:extLst>
                <a:ext uri="{FF2B5EF4-FFF2-40B4-BE49-F238E27FC236}">
                  <a16:creationId xmlns:a16="http://schemas.microsoft.com/office/drawing/2014/main" id="{1DFB5F25-EC9E-9A48-A4F4-CE716BDC72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7" y="327"/>
              <a:ext cx="1" cy="422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9" name="Line 59">
              <a:extLst>
                <a:ext uri="{FF2B5EF4-FFF2-40B4-BE49-F238E27FC236}">
                  <a16:creationId xmlns:a16="http://schemas.microsoft.com/office/drawing/2014/main" id="{07DC5044-0DCA-5948-A013-C8CE9B4728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1" y="327"/>
              <a:ext cx="112" cy="1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0" name="Line 60">
              <a:extLst>
                <a:ext uri="{FF2B5EF4-FFF2-40B4-BE49-F238E27FC236}">
                  <a16:creationId xmlns:a16="http://schemas.microsoft.com/office/drawing/2014/main" id="{51EB9E5E-3412-8F42-BDCA-2CC6A9C7AC9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597" y="843"/>
              <a:ext cx="1" cy="422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1" name="Line 61">
              <a:extLst>
                <a:ext uri="{FF2B5EF4-FFF2-40B4-BE49-F238E27FC236}">
                  <a16:creationId xmlns:a16="http://schemas.microsoft.com/office/drawing/2014/main" id="{5482E92A-5BBF-E94F-8B1D-BC8DA75CAD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1" y="1265"/>
              <a:ext cx="112" cy="1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2" name="Line 62">
              <a:extLst>
                <a:ext uri="{FF2B5EF4-FFF2-40B4-BE49-F238E27FC236}">
                  <a16:creationId xmlns:a16="http://schemas.microsoft.com/office/drawing/2014/main" id="{E71E9981-28F7-1349-8E0A-7BEEA0F79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2" y="380"/>
              <a:ext cx="1" cy="316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3" name="Line 63">
              <a:extLst>
                <a:ext uri="{FF2B5EF4-FFF2-40B4-BE49-F238E27FC236}">
                  <a16:creationId xmlns:a16="http://schemas.microsoft.com/office/drawing/2014/main" id="{44520007-F5EE-9440-87C1-750E4DDC87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5" y="380"/>
              <a:ext cx="113" cy="0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4" name="Line 64">
              <a:extLst>
                <a:ext uri="{FF2B5EF4-FFF2-40B4-BE49-F238E27FC236}">
                  <a16:creationId xmlns:a16="http://schemas.microsoft.com/office/drawing/2014/main" id="{96542F3A-F5EC-F54C-B363-0A7A31EAA6E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892" y="790"/>
              <a:ext cx="1" cy="315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5" name="Line 65">
              <a:extLst>
                <a:ext uri="{FF2B5EF4-FFF2-40B4-BE49-F238E27FC236}">
                  <a16:creationId xmlns:a16="http://schemas.microsoft.com/office/drawing/2014/main" id="{CCC0C901-C4D4-EA43-AF8B-7D9180D0F7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5" y="1105"/>
              <a:ext cx="113" cy="1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6" name="Line 66">
              <a:extLst>
                <a:ext uri="{FF2B5EF4-FFF2-40B4-BE49-F238E27FC236}">
                  <a16:creationId xmlns:a16="http://schemas.microsoft.com/office/drawing/2014/main" id="{A9BDC403-FB45-3A42-8022-6A8F49659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6" y="75"/>
              <a:ext cx="126" cy="0"/>
            </a:xfrm>
            <a:prstGeom prst="line">
              <a:avLst/>
            </a:prstGeom>
            <a:noFill/>
            <a:ln w="381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7" name="Line 67">
              <a:extLst>
                <a:ext uri="{FF2B5EF4-FFF2-40B4-BE49-F238E27FC236}">
                  <a16:creationId xmlns:a16="http://schemas.microsoft.com/office/drawing/2014/main" id="{2D20D494-3A59-8349-B068-D4B63C7923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7" y="75"/>
              <a:ext cx="126" cy="0"/>
            </a:xfrm>
            <a:prstGeom prst="line">
              <a:avLst/>
            </a:prstGeom>
            <a:noFill/>
            <a:ln w="381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8" name="Rectangle 68">
              <a:extLst>
                <a:ext uri="{FF2B5EF4-FFF2-40B4-BE49-F238E27FC236}">
                  <a16:creationId xmlns:a16="http://schemas.microsoft.com/office/drawing/2014/main" id="{15948DDE-8927-9B4B-A1B8-BBF084559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" y="38"/>
              <a:ext cx="83" cy="73"/>
            </a:xfrm>
            <a:prstGeom prst="rect">
              <a:avLst/>
            </a:prstGeom>
            <a:solidFill>
              <a:srgbClr val="FCFE1A"/>
            </a:solidFill>
            <a:ln w="25400">
              <a:solidFill>
                <a:srgbClr val="FCFE1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9" name="Rectangle 69">
              <a:extLst>
                <a:ext uri="{FF2B5EF4-FFF2-40B4-BE49-F238E27FC236}">
                  <a16:creationId xmlns:a16="http://schemas.microsoft.com/office/drawing/2014/main" id="{1B054719-0E4D-9441-9AD7-DBA20B07B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3" y="0"/>
              <a:ext cx="69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Treatment</a:t>
              </a:r>
            </a:p>
          </p:txBody>
        </p:sp>
        <p:sp>
          <p:nvSpPr>
            <p:cNvPr id="25670" name="Line 70">
              <a:extLst>
                <a:ext uri="{FF2B5EF4-FFF2-40B4-BE49-F238E27FC236}">
                  <a16:creationId xmlns:a16="http://schemas.microsoft.com/office/drawing/2014/main" id="{2DC76787-9930-DA4B-90E5-328AAD82D1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6" y="258"/>
              <a:ext cx="109" cy="1"/>
            </a:xfrm>
            <a:prstGeom prst="line">
              <a:avLst/>
            </a:prstGeom>
            <a:noFill/>
            <a:ln w="381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1" name="Line 71">
              <a:extLst>
                <a:ext uri="{FF2B5EF4-FFF2-40B4-BE49-F238E27FC236}">
                  <a16:creationId xmlns:a16="http://schemas.microsoft.com/office/drawing/2014/main" id="{3D8C4F09-D18A-8942-9CA1-2113BBA7FE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4" y="258"/>
              <a:ext cx="109" cy="1"/>
            </a:xfrm>
            <a:prstGeom prst="line">
              <a:avLst/>
            </a:prstGeom>
            <a:noFill/>
            <a:ln w="381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2" name="Oval 72">
              <a:extLst>
                <a:ext uri="{FF2B5EF4-FFF2-40B4-BE49-F238E27FC236}">
                  <a16:creationId xmlns:a16="http://schemas.microsoft.com/office/drawing/2014/main" id="{5C2F1E1A-34E4-7848-9E9E-A1081F365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" y="207"/>
              <a:ext cx="116" cy="102"/>
            </a:xfrm>
            <a:prstGeom prst="ellipse">
              <a:avLst/>
            </a:prstGeom>
            <a:solidFill>
              <a:srgbClr val="F70F0F"/>
            </a:solidFill>
            <a:ln w="254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73" name="Rectangle 73">
              <a:extLst>
                <a:ext uri="{FF2B5EF4-FFF2-40B4-BE49-F238E27FC236}">
                  <a16:creationId xmlns:a16="http://schemas.microsoft.com/office/drawing/2014/main" id="{C888C6F7-FA08-AD45-AA58-3DD3B49AB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3" y="183"/>
              <a:ext cx="50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Control</a:t>
              </a:r>
            </a:p>
          </p:txBody>
        </p:sp>
        <p:sp>
          <p:nvSpPr>
            <p:cNvPr id="25674" name="Rectangle 74">
              <a:extLst>
                <a:ext uri="{FF2B5EF4-FFF2-40B4-BE49-F238E27FC236}">
                  <a16:creationId xmlns:a16="http://schemas.microsoft.com/office/drawing/2014/main" id="{9F80D8A1-5B9E-6A46-9C63-0C82FCA2133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542" y="1245"/>
              <a:ext cx="124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Abdominal  Fat (%)</a:t>
              </a:r>
            </a:p>
          </p:txBody>
        </p:sp>
        <p:sp>
          <p:nvSpPr>
            <p:cNvPr id="25675" name="Rectangle 75">
              <a:extLst>
                <a:ext uri="{FF2B5EF4-FFF2-40B4-BE49-F238E27FC236}">
                  <a16:creationId xmlns:a16="http://schemas.microsoft.com/office/drawing/2014/main" id="{981A6E2E-4C3D-EB45-B942-B7BC290F3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" y="2773"/>
              <a:ext cx="4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Time</a:t>
              </a:r>
            </a:p>
          </p:txBody>
        </p:sp>
      </p:grpSp>
      <p:grpSp>
        <p:nvGrpSpPr>
          <p:cNvPr id="25676" name="Group 76">
            <a:extLst>
              <a:ext uri="{FF2B5EF4-FFF2-40B4-BE49-F238E27FC236}">
                <a16:creationId xmlns:a16="http://schemas.microsoft.com/office/drawing/2014/main" id="{BAE75C4C-8921-FA43-8363-BE8003B219A6}"/>
              </a:ext>
            </a:extLst>
          </p:cNvPr>
          <p:cNvGrpSpPr>
            <a:grpSpLocks/>
          </p:cNvGrpSpPr>
          <p:nvPr/>
        </p:nvGrpSpPr>
        <p:grpSpPr bwMode="auto">
          <a:xfrm>
            <a:off x="4318001" y="1443038"/>
            <a:ext cx="2030413" cy="3382962"/>
            <a:chOff x="0" y="0"/>
            <a:chExt cx="1279" cy="2131"/>
          </a:xfrm>
        </p:grpSpPr>
        <p:sp>
          <p:nvSpPr>
            <p:cNvPr id="25677" name="Rectangle 77">
              <a:extLst>
                <a:ext uri="{FF2B5EF4-FFF2-40B4-BE49-F238E27FC236}">
                  <a16:creationId xmlns:a16="http://schemas.microsoft.com/office/drawing/2014/main" id="{21506320-06F2-EF46-BB08-F01A4937A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278" cy="2130"/>
            </a:xfrm>
            <a:prstGeom prst="rect">
              <a:avLst/>
            </a:prstGeom>
            <a:solidFill>
              <a:srgbClr val="CEFEFE">
                <a:alpha val="1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8" name="Rectangle 78">
              <a:extLst>
                <a:ext uri="{FF2B5EF4-FFF2-40B4-BE49-F238E27FC236}">
                  <a16:creationId xmlns:a16="http://schemas.microsoft.com/office/drawing/2014/main" id="{8A185ACD-E3AA-2644-A701-0398D2AD2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278" cy="2130"/>
            </a:xfrm>
            <a:prstGeom prst="rect">
              <a:avLst/>
            </a:prstGeom>
            <a:solidFill>
              <a:srgbClr val="CEFEFE">
                <a:alpha val="1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9" name="Rectangle 79">
              <a:extLst>
                <a:ext uri="{FF2B5EF4-FFF2-40B4-BE49-F238E27FC236}">
                  <a16:creationId xmlns:a16="http://schemas.microsoft.com/office/drawing/2014/main" id="{2D347706-91AB-AC43-9A65-520C61319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279" cy="2131"/>
            </a:xfrm>
            <a:prstGeom prst="rect">
              <a:avLst/>
            </a:prstGeom>
            <a:solidFill>
              <a:srgbClr val="CEFEFE">
                <a:alpha val="1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80" name="Rectangle 80">
              <a:extLst>
                <a:ext uri="{FF2B5EF4-FFF2-40B4-BE49-F238E27FC236}">
                  <a16:creationId xmlns:a16="http://schemas.microsoft.com/office/drawing/2014/main" id="{948EFC0F-A19C-F34F-B055-1BD6FF704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278" cy="2130"/>
            </a:xfrm>
            <a:prstGeom prst="rect">
              <a:avLst/>
            </a:prstGeom>
            <a:solidFill>
              <a:srgbClr val="CEFEFE">
                <a:alpha val="1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81" name="Rectangle 81">
            <a:extLst>
              <a:ext uri="{FF2B5EF4-FFF2-40B4-BE49-F238E27FC236}">
                <a16:creationId xmlns:a16="http://schemas.microsoft.com/office/drawing/2014/main" id="{56AD9052-DDB6-7541-BE66-7C19F81AE0BF}"/>
              </a:ext>
            </a:extLst>
          </p:cNvPr>
          <p:cNvSpPr>
            <a:spLocks/>
          </p:cNvSpPr>
          <p:nvPr/>
        </p:nvSpPr>
        <p:spPr bwMode="auto">
          <a:xfrm>
            <a:off x="4560889" y="4386264"/>
            <a:ext cx="171681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00" b="1">
                <a:latin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TREATMENT</a:t>
            </a:r>
          </a:p>
        </p:txBody>
      </p:sp>
      <p:grpSp>
        <p:nvGrpSpPr>
          <p:cNvPr id="25682" name="Group 82">
            <a:extLst>
              <a:ext uri="{FF2B5EF4-FFF2-40B4-BE49-F238E27FC236}">
                <a16:creationId xmlns:a16="http://schemas.microsoft.com/office/drawing/2014/main" id="{63F9A8B0-82AA-F742-AA75-194A398A63A8}"/>
              </a:ext>
            </a:extLst>
          </p:cNvPr>
          <p:cNvGrpSpPr>
            <a:grpSpLocks/>
          </p:cNvGrpSpPr>
          <p:nvPr/>
        </p:nvGrpSpPr>
        <p:grpSpPr bwMode="auto">
          <a:xfrm>
            <a:off x="4398964" y="4129089"/>
            <a:ext cx="1831975" cy="230187"/>
            <a:chOff x="0" y="0"/>
            <a:chExt cx="1153" cy="145"/>
          </a:xfrm>
        </p:grpSpPr>
        <p:sp>
          <p:nvSpPr>
            <p:cNvPr id="25683" name="Rectangle 83">
              <a:extLst>
                <a:ext uri="{FF2B5EF4-FFF2-40B4-BE49-F238E27FC236}">
                  <a16:creationId xmlns:a16="http://schemas.microsoft.com/office/drawing/2014/main" id="{CB9F4835-599F-0849-AD01-F01D35FBB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52"/>
              <a:ext cx="871" cy="41"/>
            </a:xfrm>
            <a:prstGeom prst="rect">
              <a:avLst/>
            </a:prstGeom>
            <a:solidFill>
              <a:srgbClr val="F867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84" name="AutoShape 84">
              <a:extLst>
                <a:ext uri="{FF2B5EF4-FFF2-40B4-BE49-F238E27FC236}">
                  <a16:creationId xmlns:a16="http://schemas.microsoft.com/office/drawing/2014/main" id="{D69B8E91-52E9-CE40-A22D-BE4D3E3BA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43" cy="14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10876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solidFill>
              <a:srgbClr val="F867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85" name="AutoShape 85">
              <a:extLst>
                <a:ext uri="{FF2B5EF4-FFF2-40B4-BE49-F238E27FC236}">
                  <a16:creationId xmlns:a16="http://schemas.microsoft.com/office/drawing/2014/main" id="{E27DE9B6-2C46-2145-B424-D71F28CFF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1"/>
              <a:ext cx="143" cy="14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10762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F867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86" name="Rectangle 86">
            <a:extLst>
              <a:ext uri="{FF2B5EF4-FFF2-40B4-BE49-F238E27FC236}">
                <a16:creationId xmlns:a16="http://schemas.microsoft.com/office/drawing/2014/main" id="{723D19E4-1EEE-1B4A-8E04-5927C1709890}"/>
              </a:ext>
            </a:extLst>
          </p:cNvPr>
          <p:cNvSpPr>
            <a:spLocks/>
          </p:cNvSpPr>
          <p:nvPr/>
        </p:nvSpPr>
        <p:spPr bwMode="auto">
          <a:xfrm>
            <a:off x="8880475" y="3768725"/>
            <a:ext cx="218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400" b="1"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25687" name="Rectangle 87">
            <a:extLst>
              <a:ext uri="{FF2B5EF4-FFF2-40B4-BE49-F238E27FC236}">
                <a16:creationId xmlns:a16="http://schemas.microsoft.com/office/drawing/2014/main" id="{48A122E1-E661-4944-81AC-8C4C723B92B7}"/>
              </a:ext>
            </a:extLst>
          </p:cNvPr>
          <p:cNvSpPr>
            <a:spLocks/>
          </p:cNvSpPr>
          <p:nvPr/>
        </p:nvSpPr>
        <p:spPr bwMode="auto">
          <a:xfrm>
            <a:off x="3770313" y="6226175"/>
            <a:ext cx="349582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F=9.7, p&lt; .008</a:t>
            </a:r>
          </a:p>
          <a:p>
            <a:r>
              <a:rPr lang="en-US" altLang="en-US" sz="1400" i="1">
                <a:cs typeface="Times New Roman" panose="02020603050405020304" pitchFamily="18" charset="0"/>
              </a:rPr>
              <a:t>Epel et al. Psychosom Med 2000;62(5):623-32.</a:t>
            </a:r>
            <a:br>
              <a:rPr lang="en-US" altLang="en-US" sz="1400" i="1">
                <a:cs typeface="Times New Roman" panose="02020603050405020304" pitchFamily="18" charset="0"/>
              </a:rPr>
            </a:br>
            <a:endParaRPr lang="en-US" altLang="en-US" sz="1400" i="1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00242"/>
      </p:ext>
    </p:extLst>
  </p:cSld>
  <p:clrMapOvr>
    <a:masterClrMapping/>
  </p:clrMapOvr>
  <p:transition spd="med">
    <p:cover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B8B1011C-9C27-FF41-A081-C99A185C76A9}"/>
              </a:ext>
            </a:extLst>
          </p:cNvPr>
          <p:cNvSpPr>
            <a:spLocks/>
          </p:cNvSpPr>
          <p:nvPr/>
        </p:nvSpPr>
        <p:spPr bwMode="auto">
          <a:xfrm>
            <a:off x="954157" y="304800"/>
            <a:ext cx="10157791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3733CA"/>
                </a:solidFill>
                <a:cs typeface="Times New Roman" panose="02020603050405020304" pitchFamily="18" charset="0"/>
              </a:rPr>
              <a:t>Why control blood-sugar levels?</a:t>
            </a:r>
          </a:p>
          <a:p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solidFill>
                  <a:srgbClr val="F70F0F"/>
                </a:solidFill>
                <a:cs typeface="Times New Roman" panose="02020603050405020304" pitchFamily="18" charset="0"/>
              </a:rPr>
              <a:t>Enhances fat burning</a:t>
            </a: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dirty="0">
                <a:solidFill>
                  <a:srgbClr val="F70F0F"/>
                </a:solidFill>
                <a:cs typeface="Times New Roman" panose="02020603050405020304" pitchFamily="18" charset="0"/>
              </a:rPr>
              <a:t>Enhances appetite control</a:t>
            </a:r>
          </a:p>
          <a:p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Clr>
                <a:srgbClr val="25CB99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b="1" dirty="0">
                <a:solidFill>
                  <a:srgbClr val="25CB99"/>
                </a:solidFill>
                <a:cs typeface="Times New Roman" panose="02020603050405020304" pitchFamily="18" charset="0"/>
              </a:rPr>
              <a:t>“too high”</a:t>
            </a:r>
            <a:r>
              <a:rPr lang="en-US" altLang="en-US" sz="2400" dirty="0">
                <a:cs typeface="Times New Roman" panose="02020603050405020304" pitchFamily="18" charset="0"/>
              </a:rPr>
              <a:t> = </a:t>
            </a:r>
            <a:r>
              <a:rPr lang="en-US" altLang="en-US" sz="2400" dirty="0">
                <a:solidFill>
                  <a:srgbClr val="25CB99"/>
                </a:solidFill>
                <a:cs typeface="Times New Roman" panose="02020603050405020304" pitchFamily="18" charset="0"/>
              </a:rPr>
              <a:t>fat burning stops</a:t>
            </a:r>
            <a:r>
              <a:rPr lang="en-US" altLang="en-US" sz="2400" dirty="0">
                <a:cs typeface="Times New Roman" panose="02020603050405020304" pitchFamily="18" charset="0"/>
              </a:rPr>
              <a:t> because you have all that sugar in your system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Clr>
                <a:srgbClr val="3733CA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b="1" dirty="0">
                <a:solidFill>
                  <a:srgbClr val="3733CA"/>
                </a:solidFill>
                <a:cs typeface="Times New Roman" panose="02020603050405020304" pitchFamily="18" charset="0"/>
              </a:rPr>
              <a:t>“too low”</a:t>
            </a:r>
            <a:r>
              <a:rPr lang="en-US" altLang="en-US" sz="2400" dirty="0">
                <a:cs typeface="Times New Roman" panose="02020603050405020304" pitchFamily="18" charset="0"/>
              </a:rPr>
              <a:t> = body </a:t>
            </a:r>
            <a:r>
              <a:rPr lang="en-US" altLang="en-US" sz="2400" dirty="0">
                <a:solidFill>
                  <a:srgbClr val="3733CA"/>
                </a:solidFill>
                <a:cs typeface="Times New Roman" panose="02020603050405020304" pitchFamily="18" charset="0"/>
              </a:rPr>
              <a:t>stops burning fat</a:t>
            </a:r>
            <a:r>
              <a:rPr lang="en-US" altLang="en-US" sz="2400" dirty="0">
                <a:cs typeface="Times New Roman" panose="02020603050405020304" pitchFamily="18" charset="0"/>
              </a:rPr>
              <a:t> because it lacks enough glucose to “prime” your metabolic fat-burning engine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Clr>
                <a:srgbClr val="F96799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b="1" dirty="0">
                <a:solidFill>
                  <a:srgbClr val="F96799"/>
                </a:solidFill>
                <a:cs typeface="Times New Roman" panose="02020603050405020304" pitchFamily="18" charset="0"/>
              </a:rPr>
              <a:t>“too low”</a:t>
            </a:r>
            <a:r>
              <a:rPr lang="en-US" altLang="en-US" sz="2400" dirty="0">
                <a:cs typeface="Times New Roman" panose="02020603050405020304" pitchFamily="18" charset="0"/>
              </a:rPr>
              <a:t> = sets off alarm bells in the brain (which relies on glucose as its primary fuel source), and the brain responds with its own set of signals that </a:t>
            </a:r>
            <a:r>
              <a:rPr lang="en-US" altLang="en-US" sz="2400" dirty="0">
                <a:solidFill>
                  <a:srgbClr val="F96799"/>
                </a:solidFill>
                <a:cs typeface="Times New Roman" panose="02020603050405020304" pitchFamily="18" charset="0"/>
              </a:rPr>
              <a:t>increase your appetite</a:t>
            </a:r>
            <a:r>
              <a:rPr lang="en-US" altLang="en-US" sz="2400" dirty="0">
                <a:cs typeface="Times New Roman" panose="02020603050405020304" pitchFamily="18" charset="0"/>
              </a:rPr>
              <a:t> — especially for more carbohydrates.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3564F23-298A-2F4B-8119-B15F9D0FD65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304800"/>
            <a:ext cx="10334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025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Object 1">
            <a:extLst>
              <a:ext uri="{FF2B5EF4-FFF2-40B4-BE49-F238E27FC236}">
                <a16:creationId xmlns:a16="http://schemas.microsoft.com/office/drawing/2014/main" id="{132E0810-B4A6-1544-AE4E-85A149802D99}"/>
              </a:ext>
            </a:extLst>
          </p:cNvPr>
          <p:cNvGraphicFramePr>
            <a:graphicFrameLocks/>
          </p:cNvGraphicFramePr>
          <p:nvPr/>
        </p:nvGraphicFramePr>
        <p:xfrm>
          <a:off x="2132013" y="2032001"/>
          <a:ext cx="6311900" cy="403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hart" r:id="rId3" imgW="8877300" imgH="5676900" progId="MSGraph.Chart.8">
                  <p:embed/>
                </p:oleObj>
              </mc:Choice>
              <mc:Fallback>
                <p:oleObj name="Chart" r:id="rId3" imgW="8877300" imgH="5676900" progId="MSGraph.Chart.8">
                  <p:embed/>
                  <p:pic>
                    <p:nvPicPr>
                      <p:cNvPr id="6145" name="Object 1">
                        <a:extLst>
                          <a:ext uri="{FF2B5EF4-FFF2-40B4-BE49-F238E27FC236}">
                            <a16:creationId xmlns:a16="http://schemas.microsoft.com/office/drawing/2014/main" id="{132E0810-B4A6-1544-AE4E-85A149802D9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013" y="2032001"/>
                        <a:ext cx="6311900" cy="403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" name="Rectangle 2">
            <a:extLst>
              <a:ext uri="{FF2B5EF4-FFF2-40B4-BE49-F238E27FC236}">
                <a16:creationId xmlns:a16="http://schemas.microsoft.com/office/drawing/2014/main" id="{55A51F2B-EB92-D44D-BB5B-CDA868DA741C}"/>
              </a:ext>
            </a:extLst>
          </p:cNvPr>
          <p:cNvSpPr>
            <a:spLocks/>
          </p:cNvSpPr>
          <p:nvPr/>
        </p:nvSpPr>
        <p:spPr bwMode="auto">
          <a:xfrm>
            <a:off x="2808288" y="152400"/>
            <a:ext cx="76581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2550"/>
              </a:spcBef>
            </a:pPr>
            <a:r>
              <a:rPr lang="en-US" altLang="en-US" sz="4400">
                <a:solidFill>
                  <a:srgbClr val="3733CA"/>
                </a:solidFill>
                <a:cs typeface="Times New Roman" panose="02020603050405020304" pitchFamily="18" charset="0"/>
              </a:rPr>
              <a:t>The Glycemic Response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E9AC9EC-CBEF-3C44-B057-58BBCC188851}"/>
              </a:ext>
            </a:extLst>
          </p:cNvPr>
          <p:cNvSpPr>
            <a:spLocks/>
          </p:cNvSpPr>
          <p:nvPr/>
        </p:nvSpPr>
        <p:spPr bwMode="auto">
          <a:xfrm>
            <a:off x="2878138" y="3657600"/>
            <a:ext cx="5257800" cy="304800"/>
          </a:xfrm>
          <a:prstGeom prst="rect">
            <a:avLst/>
          </a:prstGeom>
          <a:solidFill>
            <a:srgbClr val="C89911">
              <a:alpha val="49803"/>
            </a:srgbClr>
          </a:solidFill>
          <a:ln w="952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BE94C745-D4B5-E347-B31D-08927CD8889B}"/>
              </a:ext>
            </a:extLst>
          </p:cNvPr>
          <p:cNvSpPr>
            <a:spLocks/>
          </p:cNvSpPr>
          <p:nvPr/>
        </p:nvSpPr>
        <p:spPr bwMode="auto">
          <a:xfrm>
            <a:off x="8229600" y="3505200"/>
            <a:ext cx="2438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Desirable range 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after eating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C105009F-BF49-F74E-A737-61F4A4CD097E}"/>
              </a:ext>
            </a:extLst>
          </p:cNvPr>
          <p:cNvSpPr>
            <a:spLocks/>
          </p:cNvSpPr>
          <p:nvPr/>
        </p:nvSpPr>
        <p:spPr bwMode="auto">
          <a:xfrm>
            <a:off x="6062663" y="2286000"/>
            <a:ext cx="2819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50"/>
              </a:spcBef>
            </a:pPr>
            <a:r>
              <a:rPr lang="en-US" altLang="en-US" sz="2400" b="1" i="1">
                <a:solidFill>
                  <a:srgbClr val="0F0597"/>
                </a:solidFill>
                <a:cs typeface="Times New Roman" panose="02020603050405020304" pitchFamily="18" charset="0"/>
              </a:rPr>
              <a:t>Insulin Surge!</a:t>
            </a:r>
          </a:p>
        </p:txBody>
      </p:sp>
      <p:grpSp>
        <p:nvGrpSpPr>
          <p:cNvPr id="6150" name="Group 6">
            <a:extLst>
              <a:ext uri="{FF2B5EF4-FFF2-40B4-BE49-F238E27FC236}">
                <a16:creationId xmlns:a16="http://schemas.microsoft.com/office/drawing/2014/main" id="{6FB5017C-E3C2-7548-9B6F-CAFBE0496FA9}"/>
              </a:ext>
            </a:extLst>
          </p:cNvPr>
          <p:cNvGrpSpPr>
            <a:grpSpLocks/>
          </p:cNvGrpSpPr>
          <p:nvPr/>
        </p:nvGrpSpPr>
        <p:grpSpPr bwMode="auto">
          <a:xfrm>
            <a:off x="4910138" y="2362200"/>
            <a:ext cx="1066800" cy="304800"/>
            <a:chOff x="0" y="0"/>
            <a:chExt cx="672" cy="192"/>
          </a:xfrm>
        </p:grpSpPr>
        <p:sp>
          <p:nvSpPr>
            <p:cNvPr id="6151" name="AutoShape 7">
              <a:extLst>
                <a:ext uri="{FF2B5EF4-FFF2-40B4-BE49-F238E27FC236}">
                  <a16:creationId xmlns:a16="http://schemas.microsoft.com/office/drawing/2014/main" id="{448379A4-D403-A840-B8DB-48F6704B5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72" cy="192"/>
            </a:xfrm>
            <a:prstGeom prst="leftArrow">
              <a:avLst>
                <a:gd name="adj1" fmla="val 50000"/>
                <a:gd name="adj2" fmla="val 87500"/>
              </a:avLst>
            </a:prstGeom>
            <a:solidFill>
              <a:srgbClr val="C89911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Rectangle 8">
              <a:extLst>
                <a:ext uri="{FF2B5EF4-FFF2-40B4-BE49-F238E27FC236}">
                  <a16:creationId xmlns:a16="http://schemas.microsoft.com/office/drawing/2014/main" id="{7EE62E7B-0ACE-8D43-A057-2B83F0A13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" y="48"/>
              <a:ext cx="58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3" name="Line 9">
            <a:extLst>
              <a:ext uri="{FF2B5EF4-FFF2-40B4-BE49-F238E27FC236}">
                <a16:creationId xmlns:a16="http://schemas.microsoft.com/office/drawing/2014/main" id="{8A3CB25A-9618-8F47-A162-4F8DACAF0ED6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040313" y="4195764"/>
            <a:ext cx="392112" cy="369887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Rectangle 10">
            <a:extLst>
              <a:ext uri="{FF2B5EF4-FFF2-40B4-BE49-F238E27FC236}">
                <a16:creationId xmlns:a16="http://schemas.microsoft.com/office/drawing/2014/main" id="{4AA89697-75C0-CE4E-8168-8917981948CE}"/>
              </a:ext>
            </a:extLst>
          </p:cNvPr>
          <p:cNvSpPr>
            <a:spLocks/>
          </p:cNvSpPr>
          <p:nvPr/>
        </p:nvSpPr>
        <p:spPr bwMode="auto">
          <a:xfrm>
            <a:off x="3624264" y="4267200"/>
            <a:ext cx="17369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i="1">
                <a:solidFill>
                  <a:srgbClr val="0F0597"/>
                </a:solidFill>
                <a:cs typeface="Times New Roman" panose="02020603050405020304" pitchFamily="18" charset="0"/>
              </a:rPr>
              <a:t>HUNGER!</a:t>
            </a:r>
          </a:p>
          <a:p>
            <a:r>
              <a:rPr lang="en-US" altLang="en-US" sz="2400" b="1" i="1">
                <a:solidFill>
                  <a:srgbClr val="0F0597"/>
                </a:solidFill>
                <a:cs typeface="Times New Roman" panose="02020603050405020304" pitchFamily="18" charset="0"/>
              </a:rPr>
              <a:t>CRAVINGS!</a:t>
            </a:r>
          </a:p>
        </p:txBody>
      </p:sp>
      <p:sp>
        <p:nvSpPr>
          <p:cNvPr id="6155" name="Line 11">
            <a:extLst>
              <a:ext uri="{FF2B5EF4-FFF2-40B4-BE49-F238E27FC236}">
                <a16:creationId xmlns:a16="http://schemas.microsoft.com/office/drawing/2014/main" id="{ABC852B3-E452-D14C-A3BC-F4683ED7DB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2971800"/>
            <a:ext cx="228600" cy="45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Rectangle 12">
            <a:extLst>
              <a:ext uri="{FF2B5EF4-FFF2-40B4-BE49-F238E27FC236}">
                <a16:creationId xmlns:a16="http://schemas.microsoft.com/office/drawing/2014/main" id="{E626537C-AB53-3C4A-887C-74912EF49088}"/>
              </a:ext>
            </a:extLst>
          </p:cNvPr>
          <p:cNvSpPr>
            <a:spLocks/>
          </p:cNvSpPr>
          <p:nvPr/>
        </p:nvSpPr>
        <p:spPr bwMode="auto">
          <a:xfrm>
            <a:off x="3487738" y="2590800"/>
            <a:ext cx="525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i="1">
                <a:solidFill>
                  <a:srgbClr val="0F0597"/>
                </a:solidFill>
                <a:cs typeface="Times New Roman" panose="02020603050405020304" pitchFamily="18" charset="0"/>
              </a:rPr>
              <a:t>Eat</a:t>
            </a:r>
          </a:p>
        </p:txBody>
      </p:sp>
      <p:sp>
        <p:nvSpPr>
          <p:cNvPr id="6157" name="Rectangle 13">
            <a:extLst>
              <a:ext uri="{FF2B5EF4-FFF2-40B4-BE49-F238E27FC236}">
                <a16:creationId xmlns:a16="http://schemas.microsoft.com/office/drawing/2014/main" id="{97C34C55-14F4-754C-AE7F-6828FE37E72E}"/>
              </a:ext>
            </a:extLst>
          </p:cNvPr>
          <p:cNvSpPr>
            <a:spLocks/>
          </p:cNvSpPr>
          <p:nvPr/>
        </p:nvSpPr>
        <p:spPr bwMode="auto">
          <a:xfrm rot="16200000">
            <a:off x="1171738" y="3844410"/>
            <a:ext cx="2625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Blood glucose Level</a:t>
            </a:r>
          </a:p>
        </p:txBody>
      </p:sp>
    </p:spTree>
    <p:extLst>
      <p:ext uri="{BB962C8B-B14F-4D97-AF65-F5344CB8AC3E}">
        <p14:creationId xmlns:p14="http://schemas.microsoft.com/office/powerpoint/2010/main" val="14218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utoUpdateAnimBg="0"/>
      <p:bldP spid="6154" grpId="0" autoUpdateAnimBg="0"/>
      <p:bldP spid="615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9" name="Object 1">
            <a:extLst>
              <a:ext uri="{FF2B5EF4-FFF2-40B4-BE49-F238E27FC236}">
                <a16:creationId xmlns:a16="http://schemas.microsoft.com/office/drawing/2014/main" id="{349F2A7B-6392-1B40-AD1A-54FF7120B9F1}"/>
              </a:ext>
            </a:extLst>
          </p:cNvPr>
          <p:cNvGraphicFramePr>
            <a:graphicFrameLocks/>
          </p:cNvGraphicFramePr>
          <p:nvPr/>
        </p:nvGraphicFramePr>
        <p:xfrm>
          <a:off x="2298700" y="990601"/>
          <a:ext cx="7608888" cy="507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Chart" r:id="rId3" imgW="10693400" imgH="7137400" progId="MSGraph.Chart.8">
                  <p:embed/>
                </p:oleObj>
              </mc:Choice>
              <mc:Fallback>
                <p:oleObj name="Chart" r:id="rId3" imgW="10693400" imgH="7137400" progId="MSGraph.Chart.8">
                  <p:embed/>
                  <p:pic>
                    <p:nvPicPr>
                      <p:cNvPr id="7169" name="Object 1">
                        <a:extLst>
                          <a:ext uri="{FF2B5EF4-FFF2-40B4-BE49-F238E27FC236}">
                            <a16:creationId xmlns:a16="http://schemas.microsoft.com/office/drawing/2014/main" id="{349F2A7B-6392-1B40-AD1A-54FF7120B9F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8700" y="990601"/>
                        <a:ext cx="7608888" cy="507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0" name="Rectangle 2">
            <a:extLst>
              <a:ext uri="{FF2B5EF4-FFF2-40B4-BE49-F238E27FC236}">
                <a16:creationId xmlns:a16="http://schemas.microsoft.com/office/drawing/2014/main" id="{64FA3B0A-5D24-A840-8AC3-32D043986655}"/>
              </a:ext>
            </a:extLst>
          </p:cNvPr>
          <p:cNvSpPr>
            <a:spLocks/>
          </p:cNvSpPr>
          <p:nvPr/>
        </p:nvSpPr>
        <p:spPr bwMode="auto">
          <a:xfrm>
            <a:off x="3048000" y="2895600"/>
            <a:ext cx="6400800" cy="381000"/>
          </a:xfrm>
          <a:prstGeom prst="rect">
            <a:avLst/>
          </a:prstGeom>
          <a:solidFill>
            <a:srgbClr val="C89911">
              <a:alpha val="49803"/>
            </a:srgbClr>
          </a:solidFill>
          <a:ln w="952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7171" name="Group 3">
            <a:extLst>
              <a:ext uri="{FF2B5EF4-FFF2-40B4-BE49-F238E27FC236}">
                <a16:creationId xmlns:a16="http://schemas.microsoft.com/office/drawing/2014/main" id="{F726EB69-C1DB-EF40-AE08-F9A5FF6AC57F}"/>
              </a:ext>
            </a:extLst>
          </p:cNvPr>
          <p:cNvGrpSpPr>
            <a:grpSpLocks/>
          </p:cNvGrpSpPr>
          <p:nvPr/>
        </p:nvGrpSpPr>
        <p:grpSpPr bwMode="auto">
          <a:xfrm>
            <a:off x="4333875" y="3810000"/>
            <a:ext cx="4495800" cy="457200"/>
            <a:chOff x="0" y="0"/>
            <a:chExt cx="2832" cy="288"/>
          </a:xfrm>
        </p:grpSpPr>
        <p:sp>
          <p:nvSpPr>
            <p:cNvPr id="7172" name="AutoShape 4">
              <a:extLst>
                <a:ext uri="{FF2B5EF4-FFF2-40B4-BE49-F238E27FC236}">
                  <a16:creationId xmlns:a16="http://schemas.microsoft.com/office/drawing/2014/main" id="{2900B055-D25F-D348-88D4-8F34DD2CA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3" name="AutoShape 5">
              <a:extLst>
                <a:ext uri="{FF2B5EF4-FFF2-40B4-BE49-F238E27FC236}">
                  <a16:creationId xmlns:a16="http://schemas.microsoft.com/office/drawing/2014/main" id="{1D92C2F3-D673-7346-A57F-681F770A4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4" name="AutoShape 6">
              <a:extLst>
                <a:ext uri="{FF2B5EF4-FFF2-40B4-BE49-F238E27FC236}">
                  <a16:creationId xmlns:a16="http://schemas.microsoft.com/office/drawing/2014/main" id="{B5B1BBB3-58D6-3641-BD70-C3BBB2728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AutoShape 7">
              <a:extLst>
                <a:ext uri="{FF2B5EF4-FFF2-40B4-BE49-F238E27FC236}">
                  <a16:creationId xmlns:a16="http://schemas.microsoft.com/office/drawing/2014/main" id="{F3C282CD-9B7A-E74B-9204-76F5D40EF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6" name="Rectangle 8">
            <a:extLst>
              <a:ext uri="{FF2B5EF4-FFF2-40B4-BE49-F238E27FC236}">
                <a16:creationId xmlns:a16="http://schemas.microsoft.com/office/drawing/2014/main" id="{50D67913-BF38-C64C-8AB4-33E532DA8B25}"/>
              </a:ext>
            </a:extLst>
          </p:cNvPr>
          <p:cNvSpPr>
            <a:spLocks/>
          </p:cNvSpPr>
          <p:nvPr/>
        </p:nvSpPr>
        <p:spPr bwMode="auto">
          <a:xfrm>
            <a:off x="3886200" y="4267200"/>
            <a:ext cx="5638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1850"/>
              </a:spcBef>
            </a:pPr>
            <a:r>
              <a:rPr lang="en-US" altLang="en-US" sz="3200" b="1">
                <a:solidFill>
                  <a:srgbClr val="0F0597"/>
                </a:solidFill>
                <a:cs typeface="Times New Roman" panose="02020603050405020304" pitchFamily="18" charset="0"/>
              </a:rPr>
              <a:t>HUNGER!     CRAVINGS!</a:t>
            </a:r>
          </a:p>
        </p:txBody>
      </p:sp>
      <p:sp>
        <p:nvSpPr>
          <p:cNvPr id="7177" name="Rectangle 9">
            <a:extLst>
              <a:ext uri="{FF2B5EF4-FFF2-40B4-BE49-F238E27FC236}">
                <a16:creationId xmlns:a16="http://schemas.microsoft.com/office/drawing/2014/main" id="{86DB65CF-5D60-8142-9302-A6237074FAEE}"/>
              </a:ext>
            </a:extLst>
          </p:cNvPr>
          <p:cNvSpPr>
            <a:spLocks/>
          </p:cNvSpPr>
          <p:nvPr/>
        </p:nvSpPr>
        <p:spPr bwMode="auto">
          <a:xfrm>
            <a:off x="9372600" y="266700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Desirable range </a:t>
            </a:r>
          </a:p>
          <a:p>
            <a:pPr algn="ctr"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after eating</a:t>
            </a:r>
          </a:p>
        </p:txBody>
      </p:sp>
      <p:sp>
        <p:nvSpPr>
          <p:cNvPr id="7178" name="Rectangle 10">
            <a:extLst>
              <a:ext uri="{FF2B5EF4-FFF2-40B4-BE49-F238E27FC236}">
                <a16:creationId xmlns:a16="http://schemas.microsoft.com/office/drawing/2014/main" id="{9910FA97-C1B6-6444-B4F0-698EE0E98567}"/>
              </a:ext>
            </a:extLst>
          </p:cNvPr>
          <p:cNvSpPr>
            <a:spLocks/>
          </p:cNvSpPr>
          <p:nvPr/>
        </p:nvSpPr>
        <p:spPr bwMode="auto">
          <a:xfrm>
            <a:off x="2070941" y="1"/>
            <a:ext cx="790248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3733CA"/>
                </a:solidFill>
                <a:cs typeface="Times New Roman" panose="02020603050405020304" pitchFamily="18" charset="0"/>
              </a:rPr>
              <a:t>Poor Glycemic Control = Poor Eating Behavior</a:t>
            </a:r>
          </a:p>
        </p:txBody>
      </p:sp>
      <p:sp>
        <p:nvSpPr>
          <p:cNvPr id="7179" name="Rectangle 11">
            <a:extLst>
              <a:ext uri="{FF2B5EF4-FFF2-40B4-BE49-F238E27FC236}">
                <a16:creationId xmlns:a16="http://schemas.microsoft.com/office/drawing/2014/main" id="{0B3DBA51-0F3C-C247-BD24-23788CFCA6A7}"/>
              </a:ext>
            </a:extLst>
          </p:cNvPr>
          <p:cNvSpPr>
            <a:spLocks/>
          </p:cNvSpPr>
          <p:nvPr/>
        </p:nvSpPr>
        <p:spPr bwMode="auto">
          <a:xfrm rot="16200000">
            <a:off x="1308263" y="3079235"/>
            <a:ext cx="2625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Blood glucose Level</a:t>
            </a:r>
          </a:p>
        </p:txBody>
      </p:sp>
    </p:spTree>
    <p:extLst>
      <p:ext uri="{BB962C8B-B14F-4D97-AF65-F5344CB8AC3E}">
        <p14:creationId xmlns:p14="http://schemas.microsoft.com/office/powerpoint/2010/main" val="27305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3" name="Object 1">
            <a:extLst>
              <a:ext uri="{FF2B5EF4-FFF2-40B4-BE49-F238E27FC236}">
                <a16:creationId xmlns:a16="http://schemas.microsoft.com/office/drawing/2014/main" id="{165F2D42-6FC0-7C47-9F12-7847E4D0D30C}"/>
              </a:ext>
            </a:extLst>
          </p:cNvPr>
          <p:cNvGraphicFramePr>
            <a:graphicFrameLocks/>
          </p:cNvGraphicFramePr>
          <p:nvPr/>
        </p:nvGraphicFramePr>
        <p:xfrm>
          <a:off x="2055813" y="1125538"/>
          <a:ext cx="7573962" cy="509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Chart" r:id="rId3" imgW="10642600" imgH="7162800" progId="MSGraph.Chart.8">
                  <p:embed/>
                </p:oleObj>
              </mc:Choice>
              <mc:Fallback>
                <p:oleObj name="Chart" r:id="rId3" imgW="10642600" imgH="7162800" progId="MSGraph.Chart.8">
                  <p:embed/>
                  <p:pic>
                    <p:nvPicPr>
                      <p:cNvPr id="8193" name="Object 1">
                        <a:extLst>
                          <a:ext uri="{FF2B5EF4-FFF2-40B4-BE49-F238E27FC236}">
                            <a16:creationId xmlns:a16="http://schemas.microsoft.com/office/drawing/2014/main" id="{165F2D42-6FC0-7C47-9F12-7847E4D0D30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813" y="1125538"/>
                        <a:ext cx="7573962" cy="509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4" name="Rectangle 2">
            <a:extLst>
              <a:ext uri="{FF2B5EF4-FFF2-40B4-BE49-F238E27FC236}">
                <a16:creationId xmlns:a16="http://schemas.microsoft.com/office/drawing/2014/main" id="{54AF64F3-BDE3-264F-8C4B-ECD48B3BC38E}"/>
              </a:ext>
            </a:extLst>
          </p:cNvPr>
          <p:cNvSpPr>
            <a:spLocks/>
          </p:cNvSpPr>
          <p:nvPr/>
        </p:nvSpPr>
        <p:spPr bwMode="auto">
          <a:xfrm>
            <a:off x="2811463" y="2590800"/>
            <a:ext cx="6477000" cy="533400"/>
          </a:xfrm>
          <a:prstGeom prst="rect">
            <a:avLst/>
          </a:prstGeom>
          <a:solidFill>
            <a:srgbClr val="C89911">
              <a:alpha val="49803"/>
            </a:srgbClr>
          </a:solidFill>
          <a:ln w="952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195" name="Group 3">
            <a:extLst>
              <a:ext uri="{FF2B5EF4-FFF2-40B4-BE49-F238E27FC236}">
                <a16:creationId xmlns:a16="http://schemas.microsoft.com/office/drawing/2014/main" id="{7D8FD99C-F62A-F447-82A5-EFAA9767B0C3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3286125"/>
            <a:ext cx="4572000" cy="457200"/>
            <a:chOff x="0" y="0"/>
            <a:chExt cx="2880" cy="288"/>
          </a:xfrm>
        </p:grpSpPr>
        <p:sp>
          <p:nvSpPr>
            <p:cNvPr id="8196" name="AutoShape 4">
              <a:extLst>
                <a:ext uri="{FF2B5EF4-FFF2-40B4-BE49-F238E27FC236}">
                  <a16:creationId xmlns:a16="http://schemas.microsoft.com/office/drawing/2014/main" id="{37852F3B-F768-5945-80BC-392CF7E67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" name="AutoShape 5">
              <a:extLst>
                <a:ext uri="{FF2B5EF4-FFF2-40B4-BE49-F238E27FC236}">
                  <a16:creationId xmlns:a16="http://schemas.microsoft.com/office/drawing/2014/main" id="{9A27B9E8-14BC-2D45-8F68-94DDC60FC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8" name="AutoShape 6">
              <a:extLst>
                <a:ext uri="{FF2B5EF4-FFF2-40B4-BE49-F238E27FC236}">
                  <a16:creationId xmlns:a16="http://schemas.microsoft.com/office/drawing/2014/main" id="{DAA7729D-BB92-9D46-A5B7-2784C18D1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9" name="AutoShape 7">
              <a:extLst>
                <a:ext uri="{FF2B5EF4-FFF2-40B4-BE49-F238E27FC236}">
                  <a16:creationId xmlns:a16="http://schemas.microsoft.com/office/drawing/2014/main" id="{8D6EFE46-2617-EF48-8D20-8C6E379E6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0" name="Rectangle 8">
            <a:extLst>
              <a:ext uri="{FF2B5EF4-FFF2-40B4-BE49-F238E27FC236}">
                <a16:creationId xmlns:a16="http://schemas.microsoft.com/office/drawing/2014/main" id="{B01EF79C-41FF-C84D-9CFA-B3A360926EAC}"/>
              </a:ext>
            </a:extLst>
          </p:cNvPr>
          <p:cNvSpPr>
            <a:spLocks/>
          </p:cNvSpPr>
          <p:nvPr/>
        </p:nvSpPr>
        <p:spPr bwMode="auto">
          <a:xfrm>
            <a:off x="4114800" y="4276725"/>
            <a:ext cx="5486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850"/>
              </a:spcBef>
            </a:pPr>
            <a:r>
              <a:rPr lang="en-US" altLang="en-US" sz="3200" b="1" i="1">
                <a:solidFill>
                  <a:srgbClr val="0F0597"/>
                </a:solidFill>
                <a:cs typeface="Times New Roman" panose="02020603050405020304" pitchFamily="18" charset="0"/>
              </a:rPr>
              <a:t>HUNGER!    CRAVINGS!</a:t>
            </a:r>
          </a:p>
        </p:txBody>
      </p:sp>
      <p:sp>
        <p:nvSpPr>
          <p:cNvPr id="8201" name="Rectangle 9">
            <a:extLst>
              <a:ext uri="{FF2B5EF4-FFF2-40B4-BE49-F238E27FC236}">
                <a16:creationId xmlns:a16="http://schemas.microsoft.com/office/drawing/2014/main" id="{9B7C7745-CAE6-5D4A-851E-431885160B38}"/>
              </a:ext>
            </a:extLst>
          </p:cNvPr>
          <p:cNvSpPr>
            <a:spLocks/>
          </p:cNvSpPr>
          <p:nvPr/>
        </p:nvSpPr>
        <p:spPr bwMode="auto">
          <a:xfrm>
            <a:off x="9372600" y="243840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Desirable range </a:t>
            </a:r>
          </a:p>
          <a:p>
            <a:pPr algn="ctr"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after eating</a:t>
            </a:r>
          </a:p>
        </p:txBody>
      </p:sp>
      <p:sp>
        <p:nvSpPr>
          <p:cNvPr id="8202" name="Rectangle 10">
            <a:extLst>
              <a:ext uri="{FF2B5EF4-FFF2-40B4-BE49-F238E27FC236}">
                <a16:creationId xmlns:a16="http://schemas.microsoft.com/office/drawing/2014/main" id="{15909E09-F74F-844E-A8AD-0C031B648D5C}"/>
              </a:ext>
            </a:extLst>
          </p:cNvPr>
          <p:cNvSpPr>
            <a:spLocks/>
          </p:cNvSpPr>
          <p:nvPr/>
        </p:nvSpPr>
        <p:spPr bwMode="auto">
          <a:xfrm>
            <a:off x="1524001" y="23814"/>
            <a:ext cx="8814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 i="1">
                <a:solidFill>
                  <a:srgbClr val="3733CA"/>
                </a:solidFill>
                <a:cs typeface="Times New Roman" panose="02020603050405020304" pitchFamily="18" charset="0"/>
              </a:rPr>
              <a:t>Tight</a:t>
            </a:r>
            <a:r>
              <a:rPr lang="en-US" altLang="en-US" sz="3000" b="1">
                <a:solidFill>
                  <a:srgbClr val="3733CA"/>
                </a:solidFill>
                <a:cs typeface="Times New Roman" panose="02020603050405020304" pitchFamily="18" charset="0"/>
              </a:rPr>
              <a:t> Glycemic Control = </a:t>
            </a:r>
            <a:r>
              <a:rPr lang="en-US" altLang="en-US" sz="3000" b="1" i="1">
                <a:solidFill>
                  <a:srgbClr val="3733CA"/>
                </a:solidFill>
                <a:cs typeface="Times New Roman" panose="02020603050405020304" pitchFamily="18" charset="0"/>
              </a:rPr>
              <a:t>Controlled</a:t>
            </a:r>
            <a:r>
              <a:rPr lang="en-US" altLang="en-US" sz="3000" b="1">
                <a:solidFill>
                  <a:srgbClr val="3733CA"/>
                </a:solidFill>
                <a:cs typeface="Times New Roman" panose="02020603050405020304" pitchFamily="18" charset="0"/>
              </a:rPr>
              <a:t> Eating Behavior</a:t>
            </a:r>
          </a:p>
        </p:txBody>
      </p:sp>
      <p:sp>
        <p:nvSpPr>
          <p:cNvPr id="8203" name="Rectangle 11">
            <a:extLst>
              <a:ext uri="{FF2B5EF4-FFF2-40B4-BE49-F238E27FC236}">
                <a16:creationId xmlns:a16="http://schemas.microsoft.com/office/drawing/2014/main" id="{42605DB7-56BB-9D4D-8501-866C96454127}"/>
              </a:ext>
            </a:extLst>
          </p:cNvPr>
          <p:cNvSpPr>
            <a:spLocks/>
          </p:cNvSpPr>
          <p:nvPr/>
        </p:nvSpPr>
        <p:spPr bwMode="auto">
          <a:xfrm rot="16200000">
            <a:off x="1105063" y="3230047"/>
            <a:ext cx="2625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Blood glucose Level</a:t>
            </a:r>
          </a:p>
        </p:txBody>
      </p:sp>
      <p:sp>
        <p:nvSpPr>
          <p:cNvPr id="8204" name="AutoShape 12">
            <a:extLst>
              <a:ext uri="{FF2B5EF4-FFF2-40B4-BE49-F238E27FC236}">
                <a16:creationId xmlns:a16="http://schemas.microsoft.com/office/drawing/2014/main" id="{3039872D-1BCD-6F45-8695-C3370CB8ED6A}"/>
              </a:ext>
            </a:extLst>
          </p:cNvPr>
          <p:cNvSpPr>
            <a:spLocks/>
          </p:cNvSpPr>
          <p:nvPr/>
        </p:nvSpPr>
        <p:spPr bwMode="auto">
          <a:xfrm>
            <a:off x="4300538" y="3810000"/>
            <a:ext cx="1524000" cy="1524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2" y="15493"/>
                </a:moveTo>
                <a:cubicBezTo>
                  <a:pt x="19994" y="11847"/>
                  <a:pt x="19139" y="6790"/>
                  <a:pt x="15493" y="4198"/>
                </a:cubicBezTo>
                <a:cubicBezTo>
                  <a:pt x="12683" y="2201"/>
                  <a:pt x="8917" y="2201"/>
                  <a:pt x="6107" y="4198"/>
                </a:cubicBezTo>
                <a:close/>
                <a:moveTo>
                  <a:pt x="4198" y="6107"/>
                </a:moveTo>
                <a:cubicBezTo>
                  <a:pt x="1606" y="9753"/>
                  <a:pt x="2461" y="14810"/>
                  <a:pt x="6107" y="17402"/>
                </a:cubicBezTo>
                <a:cubicBezTo>
                  <a:pt x="8917" y="19399"/>
                  <a:pt x="12683" y="19399"/>
                  <a:pt x="15493" y="17402"/>
                </a:cubicBezTo>
                <a:close/>
                <a:moveTo>
                  <a:pt x="4198" y="6107"/>
                </a:moveTo>
              </a:path>
            </a:pathLst>
          </a:custGeom>
          <a:solidFill>
            <a:srgbClr val="C89911">
              <a:alpha val="49803"/>
            </a:srgbClr>
          </a:solidFill>
          <a:ln w="952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205" name="Group 13">
            <a:extLst>
              <a:ext uri="{FF2B5EF4-FFF2-40B4-BE49-F238E27FC236}">
                <a16:creationId xmlns:a16="http://schemas.microsoft.com/office/drawing/2014/main" id="{9B34D217-4026-AB46-9FD1-3C643F923DA7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3810000"/>
            <a:ext cx="1524000" cy="1524000"/>
            <a:chOff x="0" y="0"/>
            <a:chExt cx="960" cy="960"/>
          </a:xfrm>
        </p:grpSpPr>
        <p:sp>
          <p:nvSpPr>
            <p:cNvPr id="8206" name="AutoShape 14">
              <a:extLst>
                <a:ext uri="{FF2B5EF4-FFF2-40B4-BE49-F238E27FC236}">
                  <a16:creationId xmlns:a16="http://schemas.microsoft.com/office/drawing/2014/main" id="{D9D99BA2-14DC-0F49-AF75-EB7ECE8B4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60" cy="96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2" y="15493"/>
                  </a:moveTo>
                  <a:cubicBezTo>
                    <a:pt x="19994" y="11847"/>
                    <a:pt x="19139" y="6790"/>
                    <a:pt x="15493" y="4198"/>
                  </a:cubicBezTo>
                  <a:cubicBezTo>
                    <a:pt x="12683" y="2201"/>
                    <a:pt x="8917" y="2201"/>
                    <a:pt x="6107" y="4198"/>
                  </a:cubicBezTo>
                  <a:close/>
                  <a:moveTo>
                    <a:pt x="4198" y="6107"/>
                  </a:moveTo>
                  <a:cubicBezTo>
                    <a:pt x="1606" y="9753"/>
                    <a:pt x="2461" y="14810"/>
                    <a:pt x="6107" y="17402"/>
                  </a:cubicBezTo>
                  <a:cubicBezTo>
                    <a:pt x="8917" y="19399"/>
                    <a:pt x="12683" y="19399"/>
                    <a:pt x="15493" y="17402"/>
                  </a:cubicBezTo>
                  <a:close/>
                  <a:moveTo>
                    <a:pt x="4198" y="6107"/>
                  </a:moveTo>
                </a:path>
              </a:pathLst>
            </a:custGeom>
            <a:solidFill>
              <a:srgbClr val="C89911">
                <a:alpha val="49803"/>
              </a:srgbClr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Rectangle 15">
              <a:extLst>
                <a:ext uri="{FF2B5EF4-FFF2-40B4-BE49-F238E27FC236}">
                  <a16:creationId xmlns:a16="http://schemas.microsoft.com/office/drawing/2014/main" id="{0AD82D73-B5BC-7A4F-9DB0-DA0DDC5C1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" y="140"/>
              <a:ext cx="679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33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0F9BF108-6212-5A46-9F0A-FD6F6B2F3DE8}"/>
              </a:ext>
            </a:extLst>
          </p:cNvPr>
          <p:cNvSpPr>
            <a:spLocks/>
          </p:cNvSpPr>
          <p:nvPr/>
        </p:nvSpPr>
        <p:spPr bwMode="auto">
          <a:xfrm>
            <a:off x="1152939" y="0"/>
            <a:ext cx="9515061" cy="655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dirty="0">
                <a:solidFill>
                  <a:srgbClr val="3733CA"/>
                </a:solidFill>
                <a:cs typeface="Times New Roman" panose="02020603050405020304" pitchFamily="18" charset="0"/>
              </a:rPr>
              <a:t>The Impact of Insulin</a:t>
            </a:r>
          </a:p>
          <a:p>
            <a:endParaRPr lang="en-US" altLang="en-US" sz="2400" dirty="0">
              <a:solidFill>
                <a:srgbClr val="3733CA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Regulates blood-sugar levels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Sometimes called a “storage hormone”</a:t>
            </a:r>
          </a:p>
          <a:p>
            <a:pPr>
              <a:buClr>
                <a:srgbClr val="25CB99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25CB99"/>
                </a:solidFill>
                <a:cs typeface="Times New Roman" panose="02020603050405020304" pitchFamily="18" charset="0"/>
              </a:rPr>
              <a:t>fat</a:t>
            </a:r>
            <a:r>
              <a:rPr lang="en-US" altLang="en-US" sz="2000" dirty="0">
                <a:cs typeface="Times New Roman" panose="02020603050405020304" pitchFamily="18" charset="0"/>
              </a:rPr>
              <a:t> stored in our fat cells (adipose tissue)</a:t>
            </a:r>
          </a:p>
          <a:p>
            <a:pPr>
              <a:buClr>
                <a:srgbClr val="3733CA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3733CA"/>
                </a:solidFill>
                <a:cs typeface="Times New Roman" panose="02020603050405020304" pitchFamily="18" charset="0"/>
              </a:rPr>
              <a:t>sugar</a:t>
            </a:r>
            <a:r>
              <a:rPr lang="en-US" altLang="en-US" sz="2000" dirty="0">
                <a:cs typeface="Times New Roman" panose="02020603050405020304" pitchFamily="18" charset="0"/>
              </a:rPr>
              <a:t> stored in our liver and muscle cells (as glycogen)</a:t>
            </a:r>
          </a:p>
          <a:p>
            <a:pPr>
              <a:buClr>
                <a:srgbClr val="F96799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96799"/>
                </a:solidFill>
                <a:cs typeface="Times New Roman" panose="02020603050405020304" pitchFamily="18" charset="0"/>
              </a:rPr>
              <a:t>amino acids</a:t>
            </a:r>
            <a:r>
              <a:rPr lang="en-US" altLang="en-US" sz="2000" dirty="0">
                <a:cs typeface="Times New Roman" panose="02020603050405020304" pitchFamily="18" charset="0"/>
              </a:rPr>
              <a:t> directed toward protein synthesis (to build muscle)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Because insulin stimulates fat synthesis and promotes fat storage, there is a widespread belief that insulin circulating in the body induces weight gain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buClr>
                <a:srgbClr val="3733CA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3733CA"/>
                </a:solidFill>
                <a:cs typeface="Times New Roman" panose="02020603050405020304" pitchFamily="18" charset="0"/>
              </a:rPr>
              <a:t>normal insulin response</a:t>
            </a:r>
            <a:r>
              <a:rPr lang="en-US" altLang="en-US" sz="2000" dirty="0">
                <a:cs typeface="Times New Roman" panose="02020603050405020304" pitchFamily="18" charset="0"/>
              </a:rPr>
              <a:t> to meals (temporarily elevated, but returns to normal)</a:t>
            </a: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i="1" dirty="0">
                <a:solidFill>
                  <a:srgbClr val="F70F0F"/>
                </a:solidFill>
                <a:cs typeface="Times New Roman" panose="02020603050405020304" pitchFamily="18" charset="0"/>
              </a:rPr>
              <a:t>abnormal</a:t>
            </a:r>
            <a:r>
              <a:rPr lang="en-US" altLang="en-US" sz="2000" dirty="0">
                <a:cs typeface="Times New Roman" panose="02020603050405020304" pitchFamily="18" charset="0"/>
              </a:rPr>
              <a:t> insulin metabolism (insulin levels stay elevated)</a:t>
            </a:r>
          </a:p>
          <a:p>
            <a:pPr>
              <a:buClr>
                <a:srgbClr val="3A8E78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3A8E78"/>
                </a:solidFill>
                <a:cs typeface="Times New Roman" panose="02020603050405020304" pitchFamily="18" charset="0"/>
              </a:rPr>
              <a:t>insulin resistance</a:t>
            </a:r>
            <a:r>
              <a:rPr lang="en-US" altLang="en-US" sz="2000" dirty="0">
                <a:cs typeface="Times New Roman" panose="02020603050405020304" pitchFamily="18" charset="0"/>
              </a:rPr>
              <a:t> = reduction in the body’s cellular response to insulin, which interferes with regulation of blood sugar, increases appetite, and blocks the body’s ability to burn fat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 dirty="0">
              <a:cs typeface="Times New Roman" panose="02020603050405020304" pitchFamily="18" charset="0"/>
            </a:endParaRPr>
          </a:p>
          <a:p>
            <a:r>
              <a:rPr lang="en-US" altLang="en-US" sz="2000" dirty="0">
                <a:cs typeface="Times New Roman" panose="02020603050405020304" pitchFamily="18" charset="0"/>
              </a:rPr>
              <a:t>“Helping Hand Diet”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insulin and leptin </a:t>
            </a:r>
            <a:r>
              <a:rPr lang="en-US" altLang="en-US" sz="2000" dirty="0">
                <a:solidFill>
                  <a:srgbClr val="3733CA"/>
                </a:solidFill>
                <a:cs typeface="Times New Roman" panose="02020603050405020304" pitchFamily="18" charset="0"/>
              </a:rPr>
              <a:t>rise appropriately</a:t>
            </a:r>
            <a:r>
              <a:rPr lang="en-US" altLang="en-US" sz="2000" dirty="0">
                <a:cs typeface="Times New Roman" panose="02020603050405020304" pitchFamily="18" charset="0"/>
              </a:rPr>
              <a:t> following meals (appetite-controlling benefits)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Also </a:t>
            </a:r>
            <a:r>
              <a:rPr lang="en-US" altLang="en-US" sz="2000" dirty="0">
                <a:solidFill>
                  <a:srgbClr val="F70F0F"/>
                </a:solidFill>
                <a:cs typeface="Times New Roman" panose="02020603050405020304" pitchFamily="18" charset="0"/>
              </a:rPr>
              <a:t>fall appropriately</a:t>
            </a:r>
            <a:r>
              <a:rPr lang="en-US" altLang="en-US" sz="2000" dirty="0">
                <a:cs typeface="Times New Roman" panose="02020603050405020304" pitchFamily="18" charset="0"/>
              </a:rPr>
              <a:t> (metabolic and thermogenic benefits to encourage weight loss)</a:t>
            </a:r>
          </a:p>
        </p:txBody>
      </p:sp>
    </p:spTree>
    <p:extLst>
      <p:ext uri="{BB962C8B-B14F-4D97-AF65-F5344CB8AC3E}">
        <p14:creationId xmlns:p14="http://schemas.microsoft.com/office/powerpoint/2010/main" val="3941716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092FA821-6A7A-9B49-8C79-B3DB2A25C369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9144000" cy="651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dirty="0">
                <a:solidFill>
                  <a:srgbClr val="3733CA"/>
                </a:solidFill>
                <a:cs typeface="Times New Roman" panose="02020603050405020304" pitchFamily="18" charset="0"/>
              </a:rPr>
              <a:t>The Link Between Cortisol and Blood Sugar</a:t>
            </a:r>
          </a:p>
          <a:p>
            <a:endParaRPr lang="en-US" altLang="en-US" sz="2400" dirty="0">
              <a:solidFill>
                <a:srgbClr val="3733CA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Controlling your cortisol levels is important at </a:t>
            </a:r>
            <a:r>
              <a:rPr lang="en-US" altLang="en-US" sz="2000" i="1" dirty="0">
                <a:cs typeface="Times New Roman" panose="02020603050405020304" pitchFamily="18" charset="0"/>
              </a:rPr>
              <a:t>all</a:t>
            </a:r>
            <a:r>
              <a:rPr lang="en-US" altLang="en-US" sz="2000" dirty="0">
                <a:cs typeface="Times New Roman" panose="02020603050405020304" pitchFamily="18" charset="0"/>
              </a:rPr>
              <a:t> times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Control of blood-sugar levels at </a:t>
            </a:r>
            <a:r>
              <a:rPr lang="en-US" altLang="en-US" sz="2000" i="1" dirty="0">
                <a:cs typeface="Times New Roman" panose="02020603050405020304" pitchFamily="18" charset="0"/>
              </a:rPr>
              <a:t>specific</a:t>
            </a:r>
            <a:r>
              <a:rPr lang="en-US" altLang="en-US" sz="2000" dirty="0">
                <a:cs typeface="Times New Roman" panose="02020603050405020304" pitchFamily="18" charset="0"/>
              </a:rPr>
              <a:t> times (few hours following each meal)</a:t>
            </a:r>
          </a:p>
          <a:p>
            <a:endParaRPr lang="en-US" altLang="en-US" sz="2000" dirty="0">
              <a:cs typeface="Times New Roman" panose="02020603050405020304" pitchFamily="18" charset="0"/>
            </a:endParaRPr>
          </a:p>
          <a:p>
            <a:r>
              <a:rPr lang="en-US" altLang="en-US" sz="2000" b="1" dirty="0">
                <a:solidFill>
                  <a:srgbClr val="3733CA"/>
                </a:solidFill>
                <a:cs typeface="Times New Roman" panose="02020603050405020304" pitchFamily="18" charset="0"/>
              </a:rPr>
              <a:t>Sleep deprivation and elevated cortisol levels</a:t>
            </a:r>
          </a:p>
          <a:p>
            <a:r>
              <a:rPr lang="en-US" altLang="en-US" sz="2000" dirty="0">
                <a:cs typeface="Times New Roman" panose="02020603050405020304" pitchFamily="18" charset="0"/>
              </a:rPr>
              <a:t>American Diabetes Association / University of Chicago sleep researchers…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Inadequate sleep leads to: 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Increased cortisol levels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Insulin resistance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Higher blood-sugar levels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Elevated appetite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Weight gain</a:t>
            </a:r>
          </a:p>
          <a:p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“normal” sleepers (averaging 7.5 to 8.5 hours of sleep per night)</a:t>
            </a: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70F0F"/>
                </a:solidFill>
                <a:cs typeface="Times New Roman" panose="02020603050405020304" pitchFamily="18" charset="0"/>
              </a:rPr>
              <a:t>“short” sleepers (averaging less than 6.5 hours of sleep per night)</a:t>
            </a: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70F0F"/>
                </a:solidFill>
                <a:cs typeface="Times New Roman" panose="02020603050405020304" pitchFamily="18" charset="0"/>
              </a:rPr>
              <a:t>50 percent more cortisol and insulin</a:t>
            </a: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70F0F"/>
                </a:solidFill>
                <a:cs typeface="Times New Roman" panose="02020603050405020304" pitchFamily="18" charset="0"/>
              </a:rPr>
              <a:t>40 percent less sensitive to the effects of insulin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7A0D492-01AA-1646-B688-40275D23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5130800"/>
            <a:ext cx="20066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107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C3229CB7-5C28-5442-9AEF-197C13A99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444500"/>
            <a:ext cx="7772400" cy="1752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/>
              <a:t>Sleep Loss and Weight Gain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E6679A99-E2DA-5040-A2A7-396D7CD0F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3948" y="1524000"/>
            <a:ext cx="11304104" cy="38100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r>
              <a:rPr lang="en-US" altLang="en-US" dirty="0"/>
              <a:t>In the last 50 years - daily sleep duration in the USA has fallen by 1-2 hours</a:t>
            </a:r>
          </a:p>
          <a:p>
            <a:endParaRPr lang="en-US" altLang="en-US" dirty="0"/>
          </a:p>
          <a:p>
            <a:r>
              <a:rPr lang="en-US" altLang="en-US" dirty="0"/>
              <a:t>Proportion of adults sleeping </a:t>
            </a:r>
            <a:r>
              <a:rPr lang="en-US" altLang="en-US" dirty="0">
                <a:solidFill>
                  <a:srgbClr val="FF0000"/>
                </a:solidFill>
              </a:rPr>
              <a:t>less than 7 hours/night </a:t>
            </a:r>
            <a:r>
              <a:rPr lang="en-US" altLang="en-US" dirty="0"/>
              <a:t>has nearly tripled</a:t>
            </a:r>
          </a:p>
          <a:p>
            <a:pPr marL="782638" lvl="1"/>
            <a:r>
              <a:rPr lang="en-US" altLang="en-US" dirty="0"/>
              <a:t>1960 = ~15%</a:t>
            </a:r>
          </a:p>
          <a:p>
            <a:pPr marL="782638" lvl="1"/>
            <a:r>
              <a:rPr lang="en-US" altLang="en-US" dirty="0"/>
              <a:t>2010 = ~47%</a:t>
            </a:r>
          </a:p>
          <a:p>
            <a:pPr marL="1182688" lvl="2"/>
            <a:r>
              <a:rPr lang="en-US" altLang="en-US" dirty="0"/>
              <a:t>(National Sleep Foundation)</a:t>
            </a:r>
          </a:p>
        </p:txBody>
      </p:sp>
    </p:spTree>
    <p:extLst>
      <p:ext uri="{BB962C8B-B14F-4D97-AF65-F5344CB8AC3E}">
        <p14:creationId xmlns:p14="http://schemas.microsoft.com/office/powerpoint/2010/main" val="1077795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A7127C17-5A3C-6243-884C-D9E422A9FD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4030" y="-262890"/>
            <a:ext cx="9006840" cy="1714500"/>
          </a:xfrm>
          <a:ln/>
        </p:spPr>
        <p:txBody>
          <a:bodyPr/>
          <a:lstStyle/>
          <a:p>
            <a:r>
              <a:rPr lang="en-US" altLang="en-US"/>
              <a:t>Obesity Tied to Lack of Sleep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7085EE8-DFAD-9B4A-A4A7-A6E5145B1B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5530" y="1218538"/>
            <a:ext cx="11820940" cy="4864210"/>
          </a:xfrm>
          <a:ln/>
        </p:spPr>
        <p:txBody>
          <a:bodyPr/>
          <a:lstStyle/>
          <a:p>
            <a:pPr marL="628650"/>
            <a:r>
              <a:rPr lang="en-US" altLang="en-US" dirty="0"/>
              <a:t>NHANES (National Health and Nutrition Examination Survey)</a:t>
            </a:r>
          </a:p>
          <a:p>
            <a:pPr marL="1085850" lvl="1"/>
            <a:r>
              <a:rPr lang="en-US" altLang="en-US" dirty="0"/>
              <a:t>8,000 people across 5 years</a:t>
            </a:r>
          </a:p>
          <a:p>
            <a:pPr marL="1085850" lvl="1"/>
            <a:r>
              <a:rPr lang="en-US" altLang="en-US" dirty="0"/>
              <a:t>&lt;7 hours of sleep = more likely to be obese</a:t>
            </a:r>
          </a:p>
          <a:p>
            <a:pPr marL="1085850" lvl="1"/>
            <a:r>
              <a:rPr lang="en-US" altLang="en-US" dirty="0"/>
              <a:t>&lt;5 hours = 73% more likely to be obese</a:t>
            </a:r>
          </a:p>
          <a:p>
            <a:pPr marL="1543050" lvl="2"/>
            <a:r>
              <a:rPr lang="en-US" altLang="en-US" dirty="0"/>
              <a:t>compared to 7-9h of sleep nightly</a:t>
            </a:r>
          </a:p>
          <a:p>
            <a:pPr marL="628650"/>
            <a:endParaRPr lang="en-US" altLang="en-US" dirty="0"/>
          </a:p>
          <a:p>
            <a:pPr marL="628650"/>
            <a:r>
              <a:rPr lang="en-US" altLang="en-US" dirty="0"/>
              <a:t>Sleep deprivation </a:t>
            </a:r>
          </a:p>
          <a:p>
            <a:pPr marL="1085850" lvl="1"/>
            <a:r>
              <a:rPr lang="en-US" altLang="en-US" dirty="0"/>
              <a:t>leptin falls (less satiety)</a:t>
            </a:r>
          </a:p>
          <a:p>
            <a:pPr marL="1085850" lvl="1"/>
            <a:r>
              <a:rPr lang="en-US" altLang="en-US" dirty="0"/>
              <a:t>ghrelin rises (more hunger/appetite)</a:t>
            </a:r>
          </a:p>
          <a:p>
            <a:pPr marL="1085850" lvl="1"/>
            <a:r>
              <a:rPr lang="en-US" altLang="en-US" dirty="0"/>
              <a:t>cortisol rises (more cravings, especially sweet/carb cravings)</a:t>
            </a:r>
          </a:p>
        </p:txBody>
      </p:sp>
    </p:spTree>
    <p:extLst>
      <p:ext uri="{BB962C8B-B14F-4D97-AF65-F5344CB8AC3E}">
        <p14:creationId xmlns:p14="http://schemas.microsoft.com/office/powerpoint/2010/main" val="287721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7B436032-B043-274B-8D6F-B0D3281BCF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571500"/>
            <a:ext cx="7772400" cy="1752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/>
              <a:t>Sleep Loss = Fat Gain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6E03229-54BB-6047-A2D9-C50054591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1061" y="889000"/>
            <a:ext cx="11396869" cy="54102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r>
              <a:rPr lang="en-US" altLang="en-US" dirty="0"/>
              <a:t>Archives of Internal Medicine</a:t>
            </a:r>
          </a:p>
          <a:p>
            <a:pPr marL="782638" lvl="1"/>
            <a:r>
              <a:rPr lang="en-US" altLang="en-US" dirty="0"/>
              <a:t>Direct relationship between higher BMI (weight/height) and sleep loss (990 adults)</a:t>
            </a:r>
          </a:p>
          <a:p>
            <a:pPr marL="782638" lvl="1"/>
            <a:r>
              <a:rPr lang="en-US" altLang="en-US" dirty="0">
                <a:solidFill>
                  <a:srgbClr val="FF0000"/>
                </a:solidFill>
              </a:rPr>
              <a:t>Each 1-hour decrease in sleep = 3 pounds gain</a:t>
            </a:r>
          </a:p>
          <a:p>
            <a:pPr marL="782638" lvl="1"/>
            <a:endParaRPr lang="en-US" altLang="en-US" dirty="0"/>
          </a:p>
          <a:p>
            <a:pPr marL="782638" lvl="1"/>
            <a:endParaRPr lang="en-US" altLang="en-US" dirty="0"/>
          </a:p>
          <a:p>
            <a:r>
              <a:rPr lang="en-US" altLang="en-US" dirty="0"/>
              <a:t>Obesity </a:t>
            </a:r>
            <a:r>
              <a:rPr lang="en-US" altLang="en-US" sz="2000" dirty="0"/>
              <a:t>(next series of slides)</a:t>
            </a:r>
          </a:p>
          <a:p>
            <a:pPr marL="782638" lvl="1"/>
            <a:r>
              <a:rPr lang="en-US" altLang="en-US" dirty="0"/>
              <a:t>740 adults, aged 21-64 years</a:t>
            </a:r>
          </a:p>
          <a:p>
            <a:pPr marL="782638" lvl="1"/>
            <a:r>
              <a:rPr lang="en-US" altLang="en-US" dirty="0"/>
              <a:t>Normal sleepers (7-8 hours)</a:t>
            </a:r>
          </a:p>
          <a:p>
            <a:pPr marL="782638" lvl="1"/>
            <a:r>
              <a:rPr lang="en-US" altLang="en-US" dirty="0"/>
              <a:t>“Short” sleepers (5-6 hours)</a:t>
            </a:r>
          </a:p>
          <a:p>
            <a:pPr marL="782638" lvl="1"/>
            <a:r>
              <a:rPr lang="en-US" altLang="en-US" dirty="0"/>
              <a:t>“Good” sleepers (9-10 hours)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5F410767-71AA-F347-A6D0-15F4531F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5105400"/>
            <a:ext cx="11176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8FB3AE66-DF5C-5447-A7EC-F4B4B8925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2895600"/>
            <a:ext cx="9525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272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30DAAD0D-4B29-8843-98AD-66E4F21AA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1864" y="152400"/>
            <a:ext cx="7788275" cy="11430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What is Cortisol?</a:t>
            </a:r>
            <a:endParaRPr lang="en-US" altLang="en-US" sz="32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59E005DF-ABFD-2449-A720-C0EDA5E600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0375" y="1689100"/>
            <a:ext cx="8724900" cy="20574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rgbClr val="0F05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Cortisol is the body’s primary stress hormone</a:t>
            </a:r>
            <a:endParaRPr lang="en-US" altLang="en-US" sz="2400" b="1">
              <a:solidFill>
                <a:srgbClr val="0F0597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 marL="782638" lvl="1">
              <a:spcBef>
                <a:spcPct val="0"/>
              </a:spcBef>
              <a:buClr>
                <a:srgbClr val="000000"/>
              </a:buClr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C50C0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“Fight-or-Flight”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response</a:t>
            </a:r>
            <a:endParaRPr lang="en-US" altLang="en-US" sz="200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782638" lvl="1">
              <a:spcBef>
                <a:spcPct val="0"/>
              </a:spcBef>
              <a:buClr>
                <a:srgbClr val="000000"/>
              </a:buClr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Regulates inflammation, carbohydrate metabolism,  blood pressure, cardiovascular function, etc…</a:t>
            </a:r>
            <a:endParaRPr lang="en-US" altLang="en-US" sz="200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124256AF-F8D2-E54C-B6A0-6528C0FD538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76" y="0"/>
            <a:ext cx="14573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2" name="Group 4">
            <a:extLst>
              <a:ext uri="{FF2B5EF4-FFF2-40B4-BE49-F238E27FC236}">
                <a16:creationId xmlns:a16="http://schemas.microsoft.com/office/drawing/2014/main" id="{CFDBFCFB-4D65-8646-BF3A-9BA1AD72D86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3575050"/>
            <a:ext cx="8839200" cy="2603500"/>
            <a:chOff x="0" y="0"/>
            <a:chExt cx="5568" cy="1640"/>
          </a:xfrm>
        </p:grpSpPr>
        <p:sp>
          <p:nvSpPr>
            <p:cNvPr id="7173" name="AutoShape 5">
              <a:extLst>
                <a:ext uri="{FF2B5EF4-FFF2-40B4-BE49-F238E27FC236}">
                  <a16:creationId xmlns:a16="http://schemas.microsoft.com/office/drawing/2014/main" id="{D81899F3-8B9C-5446-830A-76EBF9C53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" y="196"/>
              <a:ext cx="620" cy="30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" name="Rectangle 6">
              <a:extLst>
                <a:ext uri="{FF2B5EF4-FFF2-40B4-BE49-F238E27FC236}">
                  <a16:creationId xmlns:a16="http://schemas.microsoft.com/office/drawing/2014/main" id="{1DCE1320-7D04-FE4A-8DF6-D63748ADF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568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endParaRPr lang="en-US" altLang="en-US" sz="2400">
                <a:cs typeface="Times New Roman" panose="02020603050405020304" pitchFamily="18" charset="0"/>
              </a:endParaRPr>
            </a:p>
            <a:p>
              <a:pPr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BUT                </a:t>
              </a:r>
              <a:r>
                <a:rPr lang="en-US" altLang="en-US" sz="2400">
                  <a:solidFill>
                    <a:srgbClr val="C50C0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too much</a:t>
              </a:r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cortisol for </a:t>
              </a:r>
              <a:r>
                <a:rPr lang="en-US" altLang="en-US" sz="2400">
                  <a:solidFill>
                    <a:srgbClr val="C50C0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too long</a:t>
              </a:r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leads to problems</a:t>
              </a:r>
            </a:p>
            <a:p>
              <a:pPr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endPara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r>
                <a:rPr lang="en-US" altLang="en-US" sz="2000" u="sng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Analogy...</a:t>
              </a:r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</a:p>
            <a:p>
              <a:pPr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Cholesterol:  hormone synthesis and cell membrane structure</a:t>
              </a:r>
            </a:p>
            <a:p>
              <a:pPr>
                <a:buClr>
                  <a:srgbClr val="F70F0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2000" i="1">
                  <a:solidFill>
                    <a:srgbClr val="F70F0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en-US" sz="2000">
                  <a:solidFill>
                    <a:srgbClr val="C50C0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Too much</a:t>
              </a:r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cholesterol: leads to arterial plaque and heart disease (bad)</a:t>
              </a:r>
            </a:p>
            <a:p>
              <a:pPr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Solution: control cholesterol (reduce it, don’t obliterate it)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06032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4F3159D3-0E84-D144-8E56-A17B2B978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393700"/>
            <a:ext cx="7772400" cy="1752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/>
              <a:t>Body Fat % and Sleep</a:t>
            </a:r>
          </a:p>
        </p:txBody>
      </p:sp>
      <p:graphicFrame>
        <p:nvGraphicFramePr>
          <p:cNvPr id="13314" name="Object 2">
            <a:extLst>
              <a:ext uri="{FF2B5EF4-FFF2-40B4-BE49-F238E27FC236}">
                <a16:creationId xmlns:a16="http://schemas.microsoft.com/office/drawing/2014/main" id="{948606B9-5FAA-AA4A-BF9E-A647AB645539}"/>
              </a:ext>
            </a:extLst>
          </p:cNvPr>
          <p:cNvGraphicFramePr>
            <a:graphicFrameLocks/>
          </p:cNvGraphicFramePr>
          <p:nvPr/>
        </p:nvGraphicFramePr>
        <p:xfrm>
          <a:off x="2339975" y="1393826"/>
          <a:ext cx="7442200" cy="537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Chart" r:id="rId3" imgW="10464800" imgH="7556500" progId="MSGraph.Chart.8">
                  <p:embed/>
                </p:oleObj>
              </mc:Choice>
              <mc:Fallback>
                <p:oleObj name="Chart" r:id="rId3" imgW="10464800" imgH="7556500" progId="MSGraph.Chart.8">
                  <p:embed/>
                  <p:pic>
                    <p:nvPicPr>
                      <p:cNvPr id="13314" name="Object 2">
                        <a:extLst>
                          <a:ext uri="{FF2B5EF4-FFF2-40B4-BE49-F238E27FC236}">
                            <a16:creationId xmlns:a16="http://schemas.microsoft.com/office/drawing/2014/main" id="{948606B9-5FAA-AA4A-BF9E-A647AB64553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393826"/>
                        <a:ext cx="7442200" cy="537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4517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C20DA70F-C304-484A-B1EC-AD99C6F8B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393700"/>
            <a:ext cx="7772400" cy="1752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/>
              <a:t>Waist Girth (cm) and Sleep</a:t>
            </a:r>
          </a:p>
        </p:txBody>
      </p:sp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D58CFE71-5D53-C743-81AD-348F8830C6B8}"/>
              </a:ext>
            </a:extLst>
          </p:cNvPr>
          <p:cNvGraphicFramePr>
            <a:graphicFrameLocks/>
          </p:cNvGraphicFramePr>
          <p:nvPr/>
        </p:nvGraphicFramePr>
        <p:xfrm>
          <a:off x="2200275" y="1393826"/>
          <a:ext cx="7581900" cy="537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Chart" r:id="rId3" imgW="10655300" imgH="7556500" progId="MSGraph.Chart.8">
                  <p:embed/>
                </p:oleObj>
              </mc:Choice>
              <mc:Fallback>
                <p:oleObj name="Chart" r:id="rId3" imgW="10655300" imgH="7556500" progId="MSGraph.Chart.8">
                  <p:embed/>
                  <p:pic>
                    <p:nvPicPr>
                      <p:cNvPr id="14338" name="Object 2">
                        <a:extLst>
                          <a:ext uri="{FF2B5EF4-FFF2-40B4-BE49-F238E27FC236}">
                            <a16:creationId xmlns:a16="http://schemas.microsoft.com/office/drawing/2014/main" id="{D58CFE71-5D53-C743-81AD-348F8830C6B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0275" y="1393826"/>
                        <a:ext cx="7581900" cy="537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1377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ED1B691D-ECC6-D74C-A86F-8199426CAD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393700"/>
            <a:ext cx="7772400" cy="1752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/>
              <a:t>Sleep and Risk of Weight Gain</a:t>
            </a:r>
          </a:p>
        </p:txBody>
      </p:sp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420677ED-B126-D147-B090-C849956EC1BB}"/>
              </a:ext>
            </a:extLst>
          </p:cNvPr>
          <p:cNvGraphicFramePr>
            <a:graphicFrameLocks/>
          </p:cNvGraphicFramePr>
          <p:nvPr/>
        </p:nvGraphicFramePr>
        <p:xfrm>
          <a:off x="2276475" y="1393826"/>
          <a:ext cx="7505700" cy="537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Chart" r:id="rId3" imgW="10553700" imgH="7556500" progId="MSGraph.Chart.8">
                  <p:embed/>
                </p:oleObj>
              </mc:Choice>
              <mc:Fallback>
                <p:oleObj name="Chart" r:id="rId3" imgW="10553700" imgH="7556500" progId="MSGraph.Chart.8">
                  <p:embed/>
                  <p:pic>
                    <p:nvPicPr>
                      <p:cNvPr id="15362" name="Object 2">
                        <a:extLst>
                          <a:ext uri="{FF2B5EF4-FFF2-40B4-BE49-F238E27FC236}">
                            <a16:creationId xmlns:a16="http://schemas.microsoft.com/office/drawing/2014/main" id="{420677ED-B126-D147-B090-C849956EC1B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6475" y="1393826"/>
                        <a:ext cx="7505700" cy="537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Rectangle 3">
            <a:extLst>
              <a:ext uri="{FF2B5EF4-FFF2-40B4-BE49-F238E27FC236}">
                <a16:creationId xmlns:a16="http://schemas.microsoft.com/office/drawing/2014/main" id="{1C0AAAD9-8EFB-3344-B4CB-FEDDA473A5C2}"/>
              </a:ext>
            </a:extLst>
          </p:cNvPr>
          <p:cNvSpPr>
            <a:spLocks/>
          </p:cNvSpPr>
          <p:nvPr/>
        </p:nvSpPr>
        <p:spPr bwMode="auto">
          <a:xfrm>
            <a:off x="3835401" y="1854200"/>
            <a:ext cx="620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1.69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766F1693-1FEE-E44C-9E8B-B8BCC22A0B7A}"/>
              </a:ext>
            </a:extLst>
          </p:cNvPr>
          <p:cNvSpPr>
            <a:spLocks/>
          </p:cNvSpPr>
          <p:nvPr/>
        </p:nvSpPr>
        <p:spPr bwMode="auto">
          <a:xfrm>
            <a:off x="8331201" y="2273300"/>
            <a:ext cx="620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1.38</a:t>
            </a:r>
          </a:p>
        </p:txBody>
      </p:sp>
    </p:spTree>
    <p:extLst>
      <p:ext uri="{BB962C8B-B14F-4D97-AF65-F5344CB8AC3E}">
        <p14:creationId xmlns:p14="http://schemas.microsoft.com/office/powerpoint/2010/main" val="3823023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8F43367D-D1E2-0C4F-843C-6C96F07DE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533400"/>
            <a:ext cx="7772400" cy="1752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/>
              <a:t>Sleep Yourself Thin?</a:t>
            </a:r>
          </a:p>
        </p:txBody>
      </p:sp>
      <p:graphicFrame>
        <p:nvGraphicFramePr>
          <p:cNvPr id="16386" name="Object 2">
            <a:extLst>
              <a:ext uri="{FF2B5EF4-FFF2-40B4-BE49-F238E27FC236}">
                <a16:creationId xmlns:a16="http://schemas.microsoft.com/office/drawing/2014/main" id="{F380DD47-70DF-F742-B681-88D4AF36BA01}"/>
              </a:ext>
            </a:extLst>
          </p:cNvPr>
          <p:cNvGraphicFramePr>
            <a:graphicFrameLocks/>
          </p:cNvGraphicFramePr>
          <p:nvPr/>
        </p:nvGraphicFramePr>
        <p:xfrm>
          <a:off x="2251075" y="649288"/>
          <a:ext cx="7531100" cy="546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Chart" r:id="rId3" imgW="10591800" imgH="7683500" progId="MSGraph.Chart.8">
                  <p:embed/>
                </p:oleObj>
              </mc:Choice>
              <mc:Fallback>
                <p:oleObj name="Chart" r:id="rId3" imgW="10591800" imgH="7683500" progId="MSGraph.Chart.8">
                  <p:embed/>
                  <p:pic>
                    <p:nvPicPr>
                      <p:cNvPr id="16386" name="Object 2">
                        <a:extLst>
                          <a:ext uri="{FF2B5EF4-FFF2-40B4-BE49-F238E27FC236}">
                            <a16:creationId xmlns:a16="http://schemas.microsoft.com/office/drawing/2014/main" id="{F380DD47-70DF-F742-B681-88D4AF36BA0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1075" y="649288"/>
                        <a:ext cx="7531100" cy="546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>
            <a:extLst>
              <a:ext uri="{FF2B5EF4-FFF2-40B4-BE49-F238E27FC236}">
                <a16:creationId xmlns:a16="http://schemas.microsoft.com/office/drawing/2014/main" id="{91792982-5AD8-A944-89DE-668993711C65}"/>
              </a:ext>
            </a:extLst>
          </p:cNvPr>
          <p:cNvSpPr>
            <a:spLocks/>
          </p:cNvSpPr>
          <p:nvPr/>
        </p:nvSpPr>
        <p:spPr bwMode="auto">
          <a:xfrm>
            <a:off x="3263900" y="3556000"/>
            <a:ext cx="990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-8.5%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B51B6463-2D5A-2943-9186-9F259A964ABE}"/>
              </a:ext>
            </a:extLst>
          </p:cNvPr>
          <p:cNvSpPr>
            <a:spLocks/>
          </p:cNvSpPr>
          <p:nvPr/>
        </p:nvSpPr>
        <p:spPr bwMode="auto">
          <a:xfrm>
            <a:off x="4686300" y="3441700"/>
            <a:ext cx="990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-8.4%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44D26056-EC97-2949-84C0-9E6E2DA30648}"/>
              </a:ext>
            </a:extLst>
          </p:cNvPr>
          <p:cNvSpPr>
            <a:spLocks/>
          </p:cNvSpPr>
          <p:nvPr/>
        </p:nvSpPr>
        <p:spPr bwMode="auto">
          <a:xfrm>
            <a:off x="5880100" y="4876800"/>
            <a:ext cx="1257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-16.4%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4158AB5E-BA71-BE44-88A5-54169AD8723D}"/>
              </a:ext>
            </a:extLst>
          </p:cNvPr>
          <p:cNvSpPr>
            <a:spLocks/>
          </p:cNvSpPr>
          <p:nvPr/>
        </p:nvSpPr>
        <p:spPr bwMode="auto">
          <a:xfrm>
            <a:off x="7302500" y="4000500"/>
            <a:ext cx="1130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-11.2%</a:t>
            </a:r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A7E1F460-F19D-694C-B4C0-98B123D30643}"/>
              </a:ext>
            </a:extLst>
          </p:cNvPr>
          <p:cNvSpPr>
            <a:spLocks/>
          </p:cNvSpPr>
          <p:nvPr/>
        </p:nvSpPr>
        <p:spPr bwMode="auto">
          <a:xfrm>
            <a:off x="8826500" y="3213100"/>
            <a:ext cx="990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-7%</a:t>
            </a:r>
          </a:p>
        </p:txBody>
      </p:sp>
    </p:spTree>
    <p:extLst>
      <p:ext uri="{BB962C8B-B14F-4D97-AF65-F5344CB8AC3E}">
        <p14:creationId xmlns:p14="http://schemas.microsoft.com/office/powerpoint/2010/main" val="3394492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C1E487B-E9D4-4265-BE4A-0FFAF58E40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987" t="30932" r="39429" b="49664"/>
          <a:stretch/>
        </p:blipFill>
        <p:spPr>
          <a:xfrm>
            <a:off x="966008" y="430462"/>
            <a:ext cx="4844740" cy="1808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9625" y="2965237"/>
            <a:ext cx="50881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key ingredients in Mood+ have multiple scientific studies that show significant benefits for mood support such as relief from anxious feelings, sadness, restlessness, and overall</a:t>
            </a:r>
            <a:br>
              <a:rPr lang="en-US" sz="2400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stress relief.*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C98EE-359D-4442-9F94-4C4E23006A89}"/>
              </a:ext>
            </a:extLst>
          </p:cNvPr>
          <p:cNvSpPr txBox="1"/>
          <p:nvPr/>
        </p:nvSpPr>
        <p:spPr>
          <a:xfrm>
            <a:off x="1440839" y="1739564"/>
            <a:ext cx="363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all-natural</a:t>
            </a:r>
            <a:b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mood support*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DE36F1-E322-42EF-A75C-628902B41D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6501" y="1904359"/>
            <a:ext cx="1992131" cy="2953392"/>
          </a:xfrm>
          <a:prstGeom prst="rect">
            <a:avLst/>
          </a:prstGeom>
        </p:spPr>
      </p:pic>
      <p:pic>
        <p:nvPicPr>
          <p:cNvPr id="21" name="Graphic 12">
            <a:extLst>
              <a:ext uri="{FF2B5EF4-FFF2-40B4-BE49-F238E27FC236}">
                <a16:creationId xmlns:a16="http://schemas.microsoft.com/office/drawing/2014/main" id="{861E8C51-0CFD-46B1-985C-51C39B0C4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3728" y="436798"/>
            <a:ext cx="1700784" cy="1596121"/>
          </a:xfrm>
          <a:prstGeom prst="rect">
            <a:avLst/>
          </a:prstGeom>
        </p:spPr>
      </p:pic>
      <p:pic>
        <p:nvPicPr>
          <p:cNvPr id="22" name="Graphic 12">
            <a:extLst>
              <a:ext uri="{FF2B5EF4-FFF2-40B4-BE49-F238E27FC236}">
                <a16:creationId xmlns:a16="http://schemas.microsoft.com/office/drawing/2014/main" id="{7835CF8F-461D-43A5-9826-6B550940A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07731" y="436798"/>
            <a:ext cx="1700784" cy="1596121"/>
          </a:xfrm>
          <a:prstGeom prst="rect">
            <a:avLst/>
          </a:prstGeom>
        </p:spPr>
      </p:pic>
      <p:pic>
        <p:nvPicPr>
          <p:cNvPr id="23" name="Graphic 12">
            <a:extLst>
              <a:ext uri="{FF2B5EF4-FFF2-40B4-BE49-F238E27FC236}">
                <a16:creationId xmlns:a16="http://schemas.microsoft.com/office/drawing/2014/main" id="{17450DBF-E526-4AE3-93B9-2DB41F715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8400" y="430462"/>
            <a:ext cx="1700784" cy="15961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007DA1-A4DC-4E00-A52F-273BA08C785D}"/>
              </a:ext>
            </a:extLst>
          </p:cNvPr>
          <p:cNvSpPr txBox="1"/>
          <p:nvPr/>
        </p:nvSpPr>
        <p:spPr>
          <a:xfrm>
            <a:off x="6594899" y="838481"/>
            <a:ext cx="152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 ELEVATING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9ED6E2-21F5-4694-8A38-5F166B2448A5}"/>
              </a:ext>
            </a:extLst>
          </p:cNvPr>
          <p:cNvSpPr txBox="1"/>
          <p:nvPr/>
        </p:nvSpPr>
        <p:spPr>
          <a:xfrm>
            <a:off x="8280062" y="847413"/>
            <a:ext cx="1585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PROMOTES RELAXATION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952B41-55AA-4411-841E-19D4A172FD36}"/>
              </a:ext>
            </a:extLst>
          </p:cNvPr>
          <p:cNvSpPr txBox="1"/>
          <p:nvPr/>
        </p:nvSpPr>
        <p:spPr>
          <a:xfrm>
            <a:off x="10118068" y="847413"/>
            <a:ext cx="1585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 REDUCING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6206FB-69DE-4C05-AA50-4199E12C8EF1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E1F3466-2157-4558-A8F9-68B9EE3315EE}"/>
              </a:ext>
            </a:extLst>
          </p:cNvPr>
          <p:cNvSpPr/>
          <p:nvPr/>
        </p:nvSpPr>
        <p:spPr>
          <a:xfrm>
            <a:off x="7337751" y="4812287"/>
            <a:ext cx="3549715" cy="1177925"/>
          </a:xfrm>
          <a:prstGeom prst="roundRect">
            <a:avLst/>
          </a:prstGeom>
          <a:noFill/>
          <a:ln w="38100">
            <a:solidFill>
              <a:srgbClr val="00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7602B4-2229-4574-B300-46D36A758C37}"/>
              </a:ext>
            </a:extLst>
          </p:cNvPr>
          <p:cNvSpPr txBox="1"/>
          <p:nvPr/>
        </p:nvSpPr>
        <p:spPr>
          <a:xfrm>
            <a:off x="7374891" y="4924195"/>
            <a:ext cx="20425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Item Code: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Retail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Wholesale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Subscribe &amp; Save: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98800E-9D1F-408C-B65D-B307B31A0765}"/>
              </a:ext>
            </a:extLst>
          </p:cNvPr>
          <p:cNvSpPr txBox="1"/>
          <p:nvPr/>
        </p:nvSpPr>
        <p:spPr>
          <a:xfrm>
            <a:off x="9309491" y="4923666"/>
            <a:ext cx="16433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S006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$80.00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$59.95 / 52 PV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$53.95 / 46 PV</a:t>
            </a:r>
          </a:p>
        </p:txBody>
      </p:sp>
    </p:spTree>
    <p:extLst>
      <p:ext uri="{BB962C8B-B14F-4D97-AF65-F5344CB8AC3E}">
        <p14:creationId xmlns:p14="http://schemas.microsoft.com/office/powerpoint/2010/main" val="295579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C33ECA-C3B6-4B3B-8CE1-2DB2CD5D7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584" y="1854328"/>
            <a:ext cx="4771216" cy="357841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1854328"/>
            <a:ext cx="5744384" cy="38226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Enhances feelings of well-being and supports a healthy, positive mood*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Promotes a calming, relaxing state of mind*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Reduces feelings of negativity and stress*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Lessens occasional anxiousness and feelings of sadness*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 motivation and drive*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Supports natural serotonin and dopamine production for enhanced mood benefits*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CE7AB-377E-42C2-A446-0FFA7D344E03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DC3C5C-CCCC-4056-BBAF-39737E3D97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BENEFITS &amp; FEATURES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1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6A730-C261-4A6B-B5E9-D258C24B4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83" y="1984119"/>
            <a:ext cx="27432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EF8A81-A50E-4E87-90C4-2E22C2FE0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404" y="1984119"/>
            <a:ext cx="27432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499A2F-15A1-42E0-8BD1-1225FCED27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851" y="1984119"/>
            <a:ext cx="2743200" cy="27432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DC0A96E-9EAB-4A2B-8C72-1970092DCDEB}"/>
              </a:ext>
            </a:extLst>
          </p:cNvPr>
          <p:cNvSpPr/>
          <p:nvPr/>
        </p:nvSpPr>
        <p:spPr>
          <a:xfrm>
            <a:off x="726214" y="4530591"/>
            <a:ext cx="3069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Decrease in feelings of anger*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4CD6AF-19E7-4278-966B-AA09FFA22D6D}"/>
              </a:ext>
            </a:extLst>
          </p:cNvPr>
          <p:cNvSpPr/>
          <p:nvPr/>
        </p:nvSpPr>
        <p:spPr>
          <a:xfrm>
            <a:off x="4336736" y="4532725"/>
            <a:ext cx="33511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Decrease in feelings of sadness*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088B80-1622-4480-9384-76F7AC27BE27}"/>
              </a:ext>
            </a:extLst>
          </p:cNvPr>
          <p:cNvSpPr/>
          <p:nvPr/>
        </p:nvSpPr>
        <p:spPr>
          <a:xfrm>
            <a:off x="8007386" y="4530591"/>
            <a:ext cx="3186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Reduction of stress related symptoms*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BFD981-E1D1-4D0E-8B72-392FC4E2CF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987" t="30932" r="39429" b="49664"/>
          <a:stretch/>
        </p:blipFill>
        <p:spPr>
          <a:xfrm>
            <a:off x="3715786" y="69941"/>
            <a:ext cx="4844740" cy="1808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FBE258-D078-4A9A-8C3C-7F3D4EC6B0FA}"/>
              </a:ext>
            </a:extLst>
          </p:cNvPr>
          <p:cNvSpPr txBox="1"/>
          <p:nvPr/>
        </p:nvSpPr>
        <p:spPr>
          <a:xfrm>
            <a:off x="4190617" y="1379043"/>
            <a:ext cx="363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all-natural</a:t>
            </a:r>
            <a:b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mood support*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23C63-57D5-4CE1-AE37-353FBE5AC319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183963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F9FE42-A450-455A-9274-70671F42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70067"/>
            <a:ext cx="2845526" cy="2845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B5D1BF-37A4-463E-AEA7-97632CAD20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66"/>
          <a:stretch/>
        </p:blipFill>
        <p:spPr>
          <a:xfrm>
            <a:off x="5358143" y="1452308"/>
            <a:ext cx="6711937" cy="4949155"/>
          </a:xfrm>
          <a:prstGeom prst="rect">
            <a:avLst/>
          </a:prstGeom>
        </p:spPr>
      </p:pic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6D68F93-47F2-4C73-8616-E789AB867F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5387788" cy="3173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Venetron, Rafuma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EBBA899-0240-4984-9DF5-CC5E70647CE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B8A61D-D1C2-49EE-98DC-EA1C7A3C1B73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5305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7A1E45-C63B-406D-BB40-6D6ECCAED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70067"/>
            <a:ext cx="2843784" cy="2843784"/>
          </a:xfrm>
          <a:prstGeom prst="rect">
            <a:avLst/>
          </a:prstGeom>
        </p:spPr>
      </p:pic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6D68F93-47F2-4C73-8616-E789AB867F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5387788" cy="3173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Zembrin, Kanna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5B062-0C59-43D6-ACA8-596A55C0B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279" y="2311547"/>
            <a:ext cx="3232984" cy="3955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1B7ABC-3272-480C-8651-832FACCF2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127" y="524964"/>
            <a:ext cx="3700753" cy="31547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BA42FC-CB31-434B-A1B0-A11CC637300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C08E18-9AF3-4116-9E7C-A0DE3C2829EF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2468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DE41EF-29EA-430B-94CE-0305CDDAD7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9" t="7449" r="-1" b="1465"/>
          <a:stretch/>
        </p:blipFill>
        <p:spPr>
          <a:xfrm>
            <a:off x="8135984" y="1219200"/>
            <a:ext cx="3524068" cy="539931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A35BCA-D602-4839-9DBF-684EEB0D60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881050"/>
            <a:ext cx="4082144" cy="44239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ZEMBRIN   MAY HELP IN THE MANAGEMENT OF STRESS IN EVERYDAY LIFE	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single dose of Zembrin attenuates reactivity within the part of the brain (amygdala) that responds to threat/stress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D1606-A6F9-405A-90D6-5B4B612775BB}"/>
              </a:ext>
            </a:extLst>
          </p:cNvPr>
          <p:cNvSpPr txBox="1"/>
          <p:nvPr/>
        </p:nvSpPr>
        <p:spPr>
          <a:xfrm>
            <a:off x="7568474" y="344662"/>
            <a:ext cx="4659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fMRI Study Results Show Reduced Stress 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173CF-8500-41D8-88D0-EE2B8E2523DD}"/>
              </a:ext>
            </a:extLst>
          </p:cNvPr>
          <p:cNvSpPr txBox="1"/>
          <p:nvPr/>
        </p:nvSpPr>
        <p:spPr>
          <a:xfrm>
            <a:off x="2432957" y="1881050"/>
            <a:ext cx="400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4CB9F-B8C0-4582-833A-01DE70347C84}"/>
              </a:ext>
            </a:extLst>
          </p:cNvPr>
          <p:cNvSpPr txBox="1"/>
          <p:nvPr/>
        </p:nvSpPr>
        <p:spPr>
          <a:xfrm>
            <a:off x="4248695" y="3298195"/>
            <a:ext cx="400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B74369-F1F6-4115-B36E-03E739F84AE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A5F619-E649-4899-B390-1BFD98C2C4CB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419779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>
            <a:extLst>
              <a:ext uri="{FF2B5EF4-FFF2-40B4-BE49-F238E27FC236}">
                <a16:creationId xmlns:a16="http://schemas.microsoft.com/office/drawing/2014/main" id="{002BEE27-2EF1-B847-B39A-E8FE853903D8}"/>
              </a:ext>
            </a:extLst>
          </p:cNvPr>
          <p:cNvGrpSpPr>
            <a:grpSpLocks/>
          </p:cNvGrpSpPr>
          <p:nvPr/>
        </p:nvGrpSpPr>
        <p:grpSpPr bwMode="auto">
          <a:xfrm>
            <a:off x="1854200" y="431800"/>
            <a:ext cx="8686800" cy="1346200"/>
            <a:chOff x="0" y="0"/>
            <a:chExt cx="5472" cy="848"/>
          </a:xfrm>
        </p:grpSpPr>
        <p:sp>
          <p:nvSpPr>
            <p:cNvPr id="8194" name="AutoShape 2">
              <a:extLst>
                <a:ext uri="{FF2B5EF4-FFF2-40B4-BE49-F238E27FC236}">
                  <a16:creationId xmlns:a16="http://schemas.microsoft.com/office/drawing/2014/main" id="{754BFA73-6222-284E-88F8-F5ACCEC0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72" cy="848"/>
            </a:xfrm>
            <a:prstGeom prst="rightArrow">
              <a:avLst>
                <a:gd name="adj1" fmla="val 52380"/>
                <a:gd name="adj2" fmla="val 164428"/>
              </a:avLst>
            </a:prstGeom>
            <a:gradFill rotWithShape="0">
              <a:gsLst>
                <a:gs pos="0">
                  <a:srgbClr val="FCF119"/>
                </a:gs>
                <a:gs pos="100000">
                  <a:srgbClr val="4A0909"/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5" name="Rectangle 3">
              <a:extLst>
                <a:ext uri="{FF2B5EF4-FFF2-40B4-BE49-F238E27FC236}">
                  <a16:creationId xmlns:a16="http://schemas.microsoft.com/office/drawing/2014/main" id="{FB2D45BF-B939-5545-A66F-3A3C9EF33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" y="200"/>
              <a:ext cx="1376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4400" b="1">
                  <a:solidFill>
                    <a:srgbClr val="FCFE1A"/>
                  </a:solidFill>
                  <a:cs typeface="Times New Roman" panose="02020603050405020304" pitchFamily="18" charset="0"/>
                </a:rPr>
                <a:t>STRESS</a:t>
              </a:r>
            </a:p>
          </p:txBody>
        </p:sp>
      </p:grpSp>
      <p:sp>
        <p:nvSpPr>
          <p:cNvPr id="8196" name="Rectangle 4">
            <a:extLst>
              <a:ext uri="{FF2B5EF4-FFF2-40B4-BE49-F238E27FC236}">
                <a16:creationId xmlns:a16="http://schemas.microsoft.com/office/drawing/2014/main" id="{C14735CE-E418-FF4F-902D-60E61803C25D}"/>
              </a:ext>
            </a:extLst>
          </p:cNvPr>
          <p:cNvSpPr>
            <a:spLocks/>
          </p:cNvSpPr>
          <p:nvPr/>
        </p:nvSpPr>
        <p:spPr bwMode="auto">
          <a:xfrm>
            <a:off x="1854200" y="2514600"/>
            <a:ext cx="3724288" cy="1600438"/>
          </a:xfrm>
          <a:prstGeom prst="rect">
            <a:avLst/>
          </a:prstGeom>
          <a:solidFill>
            <a:srgbClr val="000000"/>
          </a:solidFill>
          <a:ln w="25400">
            <a:solidFill>
              <a:srgbClr val="FCFE1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FCFE1A"/>
                </a:solidFill>
                <a:cs typeface="Times New Roman" panose="02020603050405020304" pitchFamily="18" charset="0"/>
              </a:rPr>
              <a:t>        ACUTE STRESS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800" b="1">
                <a:solidFill>
                  <a:srgbClr val="FCFE1A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400" b="1">
                <a:solidFill>
                  <a:srgbClr val="FCFE1A"/>
                </a:solidFill>
                <a:cs typeface="Times New Roman" panose="02020603050405020304" pitchFamily="18" charset="0"/>
              </a:rPr>
              <a:t>brief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400" b="1">
                <a:solidFill>
                  <a:srgbClr val="FCFE1A"/>
                </a:solidFill>
                <a:cs typeface="Times New Roman" panose="02020603050405020304" pitchFamily="18" charset="0"/>
              </a:rPr>
              <a:t>  normal circadian rhythm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400" b="1">
                <a:solidFill>
                  <a:srgbClr val="FCFE1A"/>
                </a:solidFill>
                <a:cs typeface="Times New Roman" panose="02020603050405020304" pitchFamily="18" charset="0"/>
              </a:rPr>
              <a:t>  adaptive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747362D4-D407-4244-83A0-E0B8AFA2BAEC}"/>
              </a:ext>
            </a:extLst>
          </p:cNvPr>
          <p:cNvSpPr>
            <a:spLocks/>
          </p:cNvSpPr>
          <p:nvPr/>
        </p:nvSpPr>
        <p:spPr bwMode="auto">
          <a:xfrm>
            <a:off x="6062663" y="2514600"/>
            <a:ext cx="4457700" cy="1612900"/>
          </a:xfrm>
          <a:prstGeom prst="rect">
            <a:avLst/>
          </a:prstGeom>
          <a:solidFill>
            <a:srgbClr val="000000"/>
          </a:solidFill>
          <a:ln w="25400">
            <a:solidFill>
              <a:srgbClr val="F8671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F86711"/>
                </a:solidFill>
                <a:cs typeface="Times New Roman" panose="02020603050405020304" pitchFamily="18" charset="0"/>
              </a:rPr>
              <a:t>    CHRONIC STRESS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800" b="1">
                <a:solidFill>
                  <a:srgbClr val="F86711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400" b="1">
                <a:solidFill>
                  <a:srgbClr val="F86711"/>
                </a:solidFill>
                <a:cs typeface="Times New Roman" panose="02020603050405020304" pitchFamily="18" charset="0"/>
              </a:rPr>
              <a:t>prolonged &amp; repeated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400" b="1">
                <a:solidFill>
                  <a:srgbClr val="F86711"/>
                </a:solidFill>
                <a:cs typeface="Times New Roman" panose="02020603050405020304" pitchFamily="18" charset="0"/>
              </a:rPr>
              <a:t>  disrupted circadian rhythm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400" b="1">
                <a:solidFill>
                  <a:srgbClr val="F86711"/>
                </a:solidFill>
                <a:cs typeface="Times New Roman" panose="02020603050405020304" pitchFamily="18" charset="0"/>
              </a:rPr>
              <a:t>  maladaptive</a:t>
            </a:r>
          </a:p>
        </p:txBody>
      </p:sp>
    </p:spTree>
    <p:extLst>
      <p:ext uri="{BB962C8B-B14F-4D97-AF65-F5344CB8AC3E}">
        <p14:creationId xmlns:p14="http://schemas.microsoft.com/office/powerpoint/2010/main" val="209159390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 autoUpdateAnimBg="0"/>
      <p:bldP spid="8197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AEEF2B-E71C-42B8-BE07-5766DE972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6" t="9203"/>
          <a:stretch/>
        </p:blipFill>
        <p:spPr>
          <a:xfrm>
            <a:off x="6940731" y="826789"/>
            <a:ext cx="5007649" cy="5626261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B46C9F-8F03-494C-939B-11EFC6C4AA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881050"/>
            <a:ext cx="4082144" cy="44239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COGNITIVE FLEXIBILITY	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Ability to shift attention between two or more tasks and the ability to adapt to rapidly changing directions and intelligently utilize the information. 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Necessary for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decision-making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impulse control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 formation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CNS VitalSign   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been used for testing neurocognitive function by over 5000 clinicians in 52 countries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78A09-6DEE-4BDA-BD90-9C625587461E}"/>
              </a:ext>
            </a:extLst>
          </p:cNvPr>
          <p:cNvSpPr txBox="1"/>
          <p:nvPr/>
        </p:nvSpPr>
        <p:spPr>
          <a:xfrm>
            <a:off x="7568474" y="344662"/>
            <a:ext cx="465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Cognitive Set Flexibility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8F14A-0BC9-4000-9ABD-E59BC8D99BAA}"/>
              </a:ext>
            </a:extLst>
          </p:cNvPr>
          <p:cNvSpPr txBox="1"/>
          <p:nvPr/>
        </p:nvSpPr>
        <p:spPr>
          <a:xfrm>
            <a:off x="1916758" y="5379285"/>
            <a:ext cx="2699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endParaRPr lang="en-US" sz="7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7B8250-9FEE-4D8B-9F2E-84D130C03BB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353B0-26F3-4B33-A9EF-672BF9994C23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14958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6C2A7F-7400-4CA3-BE5B-BF6C9FB1E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362" y="2717513"/>
            <a:ext cx="4054026" cy="3584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81465-12D8-441A-A374-6CCEFD1D4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602" y="2717513"/>
            <a:ext cx="4523398" cy="358172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B1B2B6-0F39-4947-A25E-B7E6DBD5C0ED}"/>
              </a:ext>
            </a:extLst>
          </p:cNvPr>
          <p:cNvSpPr txBox="1">
            <a:spLocks/>
          </p:cNvSpPr>
          <p:nvPr/>
        </p:nvSpPr>
        <p:spPr>
          <a:xfrm>
            <a:off x="838200" y="1836381"/>
            <a:ext cx="6239256" cy="3173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Sensoril, Ashwagandha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8199F3-6AF6-4530-9964-BBC5BA5579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02B542-6EB8-4F37-AC53-22054B35A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10" y="3423134"/>
            <a:ext cx="2843784" cy="2843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A8DA0-92F0-4D0A-B084-ABEF56581BDF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8772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FEEAEB-194A-4BFA-AE6C-50749D24B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994" y="2736309"/>
            <a:ext cx="4496853" cy="3584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4AB80-0059-4D65-9E17-F2CC3B4C9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470" y="2736309"/>
            <a:ext cx="4639682" cy="358444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2133BB0-3463-49A7-81E4-F7A41399E86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6BE2C5-4E12-4AF9-99A0-0E16F6171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10" y="3423134"/>
            <a:ext cx="2843784" cy="2843784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CB8716C-9C49-4875-ABF4-EECC45166B51}"/>
              </a:ext>
            </a:extLst>
          </p:cNvPr>
          <p:cNvSpPr txBox="1">
            <a:spLocks/>
          </p:cNvSpPr>
          <p:nvPr/>
        </p:nvSpPr>
        <p:spPr>
          <a:xfrm>
            <a:off x="838200" y="1836381"/>
            <a:ext cx="6239256" cy="3173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Sensoril, Ashwagandha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DECBC-ABBD-43F1-8380-0A7B7D37B218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26711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6D68F93-47F2-4C73-8616-E789AB867F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5387788" cy="3173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Relora, Magnolia &amp; Phellondendron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66080-5A64-4FEA-BBBF-48EB5E5C5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1073154"/>
            <a:ext cx="6372497" cy="5360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345E9B-B4CE-4997-88E7-7A139BCB9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5" y="3471306"/>
            <a:ext cx="2843784" cy="28437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269CA5-278B-4925-A61A-E7FC3C921DE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E58AC-40CD-490E-8FCD-612DFB0FC44B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21844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2A0929-621D-4436-A7C2-ABFEB7375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97" y="2915412"/>
            <a:ext cx="2194560" cy="2194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E98EF5C-3E1A-4333-BFCB-721092B04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309" t="30357" r="39389" b="45917"/>
          <a:stretch/>
        </p:blipFill>
        <p:spPr>
          <a:xfrm>
            <a:off x="943664" y="480470"/>
            <a:ext cx="3730237" cy="2052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3147" y="1906994"/>
            <a:ext cx="2061946" cy="39532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2167" y="3048768"/>
            <a:ext cx="39959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key ingredients in Sleep+ have multiple scientific studies that show significant benefits including helping you to fall asleep faster, stay asleep longer, and experience higher quality plus more rejuvenating sleep.*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C98EE-359D-4442-9F94-4C4E23006A89}"/>
              </a:ext>
            </a:extLst>
          </p:cNvPr>
          <p:cNvSpPr txBox="1"/>
          <p:nvPr/>
        </p:nvSpPr>
        <p:spPr>
          <a:xfrm>
            <a:off x="555162" y="1892638"/>
            <a:ext cx="394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rejuvenating, refreshing,</a:t>
            </a:r>
            <a:b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restful sleep*</a:t>
            </a:r>
          </a:p>
        </p:txBody>
      </p:sp>
      <p:pic>
        <p:nvPicPr>
          <p:cNvPr id="17" name="Graphic 12">
            <a:extLst>
              <a:ext uri="{FF2B5EF4-FFF2-40B4-BE49-F238E27FC236}">
                <a16:creationId xmlns:a16="http://schemas.microsoft.com/office/drawing/2014/main" id="{421EAC70-C25B-449F-AE21-00F2A14AD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3728" y="436798"/>
            <a:ext cx="1700784" cy="1596121"/>
          </a:xfrm>
          <a:prstGeom prst="rect">
            <a:avLst/>
          </a:prstGeom>
        </p:spPr>
      </p:pic>
      <p:pic>
        <p:nvPicPr>
          <p:cNvPr id="22" name="Graphic 12">
            <a:extLst>
              <a:ext uri="{FF2B5EF4-FFF2-40B4-BE49-F238E27FC236}">
                <a16:creationId xmlns:a16="http://schemas.microsoft.com/office/drawing/2014/main" id="{2384502F-028A-4AA0-9EFC-F054893F6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7731" y="436798"/>
            <a:ext cx="1700784" cy="1596121"/>
          </a:xfrm>
          <a:prstGeom prst="rect">
            <a:avLst/>
          </a:prstGeom>
        </p:spPr>
      </p:pic>
      <p:pic>
        <p:nvPicPr>
          <p:cNvPr id="24" name="Graphic 12">
            <a:extLst>
              <a:ext uri="{FF2B5EF4-FFF2-40B4-BE49-F238E27FC236}">
                <a16:creationId xmlns:a16="http://schemas.microsoft.com/office/drawing/2014/main" id="{F55E2C0A-2073-41F0-917E-FABCC999E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58400" y="430462"/>
            <a:ext cx="1700784" cy="15961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C7C0BB7-7C3F-4641-AEF1-D3C4F9861868}"/>
              </a:ext>
            </a:extLst>
          </p:cNvPr>
          <p:cNvSpPr txBox="1"/>
          <p:nvPr/>
        </p:nvSpPr>
        <p:spPr>
          <a:xfrm>
            <a:off x="6571783" y="720690"/>
            <a:ext cx="1572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FALL ASLEEP FASTER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84C1F9-A16B-49DC-BC20-FB8E054EE30F}"/>
              </a:ext>
            </a:extLst>
          </p:cNvPr>
          <p:cNvSpPr txBox="1"/>
          <p:nvPr/>
        </p:nvSpPr>
        <p:spPr>
          <a:xfrm>
            <a:off x="8320104" y="744083"/>
            <a:ext cx="1585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STAY ASLEEP LONGER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2999C4-9BAB-4DFF-B80B-4B6C30C12869}"/>
              </a:ext>
            </a:extLst>
          </p:cNvPr>
          <p:cNvSpPr txBox="1"/>
          <p:nvPr/>
        </p:nvSpPr>
        <p:spPr>
          <a:xfrm>
            <a:off x="10116024" y="743501"/>
            <a:ext cx="158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IMPROVES SLEEP QUALITY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64E9F76-1ED6-4121-8370-96139EE3779B}"/>
              </a:ext>
            </a:extLst>
          </p:cNvPr>
          <p:cNvSpPr/>
          <p:nvPr/>
        </p:nvSpPr>
        <p:spPr>
          <a:xfrm>
            <a:off x="7337751" y="4812287"/>
            <a:ext cx="3549715" cy="1177925"/>
          </a:xfrm>
          <a:prstGeom prst="roundRect">
            <a:avLst/>
          </a:prstGeom>
          <a:noFill/>
          <a:ln w="38100">
            <a:solidFill>
              <a:srgbClr val="00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ABE69E-5C62-4693-B920-35ECD9940E8F}"/>
              </a:ext>
            </a:extLst>
          </p:cNvPr>
          <p:cNvSpPr txBox="1"/>
          <p:nvPr/>
        </p:nvSpPr>
        <p:spPr>
          <a:xfrm>
            <a:off x="7374891" y="4924195"/>
            <a:ext cx="20425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Item Code: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Retail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Wholesale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Subscribe &amp; Save: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F45A56-56A2-4194-A601-D05BDCCA79E6}"/>
              </a:ext>
            </a:extLst>
          </p:cNvPr>
          <p:cNvSpPr txBox="1"/>
          <p:nvPr/>
        </p:nvSpPr>
        <p:spPr>
          <a:xfrm>
            <a:off x="9309491" y="4923666"/>
            <a:ext cx="16433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S008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$80.00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$59.95 / 52 PV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$53.95 / 46 PV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300378-4E73-4E13-9462-C70A90BC7E96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15591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2003424"/>
            <a:ext cx="5387788" cy="38835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Relieves occasional sleeplessness*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Provides a soothing and refreshing night’s sleep, without morning grogginess*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Improves quality of sleep and ease of falling asleep*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Encourages restful sleep, calms the nervous system, and helps reduce stress*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Decreases the number of nighttime awakenings and sleepless nights*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5BF4D-15C7-43F4-B900-15E24D3E3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854" y="2003425"/>
            <a:ext cx="4768259" cy="3173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325EC3-5F66-4C6D-9484-7DE1EFE2AF8F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BE66E83-0E7D-4005-BB00-D2074614498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SLEEP+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BENEFITS &amp; FEATURES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0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7BA91-A23C-4956-B840-0F2618A4B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80" y="1791369"/>
            <a:ext cx="27432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D432A-DBA0-4E4F-B58A-6F301F0EE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861" y="1772319"/>
            <a:ext cx="27432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F6DCFD-D322-4EC8-AFE9-8483DE264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105" y="1791369"/>
            <a:ext cx="2743200" cy="27432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B4CD6AF-19E7-4278-966B-AA09FFA22D6D}"/>
              </a:ext>
            </a:extLst>
          </p:cNvPr>
          <p:cNvSpPr/>
          <p:nvPr/>
        </p:nvSpPr>
        <p:spPr>
          <a:xfrm>
            <a:off x="4378456" y="4346531"/>
            <a:ext cx="2970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Improvement in sleep quality*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088B80-1622-4480-9384-76F7AC27BE27}"/>
              </a:ext>
            </a:extLst>
          </p:cNvPr>
          <p:cNvSpPr/>
          <p:nvPr/>
        </p:nvSpPr>
        <p:spPr>
          <a:xfrm>
            <a:off x="7711148" y="4363062"/>
            <a:ext cx="37655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Fall asleep faster by </a:t>
            </a:r>
            <a:r>
              <a:rPr lang="en-US" sz="2800" b="1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33%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wake up fewer times each night by </a:t>
            </a:r>
            <a:r>
              <a:rPr lang="en-US" sz="2800" b="1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30%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9C34F8-616C-4D5A-97ED-FA0588AC4A58}"/>
              </a:ext>
            </a:extLst>
          </p:cNvPr>
          <p:cNvSpPr/>
          <p:nvPr/>
        </p:nvSpPr>
        <p:spPr>
          <a:xfrm>
            <a:off x="1000956" y="4365615"/>
            <a:ext cx="2852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Improvement in sleep efficiency*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664CC3C-DACF-4AB5-9325-EFC650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309" t="30357" r="39389" b="45917"/>
          <a:stretch/>
        </p:blipFill>
        <p:spPr>
          <a:xfrm>
            <a:off x="4294237" y="-178747"/>
            <a:ext cx="3730237" cy="2052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C86F8A-E623-4764-AB8D-76B9E906DACE}"/>
              </a:ext>
            </a:extLst>
          </p:cNvPr>
          <p:cNvSpPr txBox="1"/>
          <p:nvPr/>
        </p:nvSpPr>
        <p:spPr>
          <a:xfrm>
            <a:off x="3991411" y="1233421"/>
            <a:ext cx="4136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rejuvenating, refreshing,</a:t>
            </a:r>
            <a:b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restful sleep*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FD87A-6D5C-406B-A40E-15F4720DB424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817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33749-B669-0543-AA37-4E213D45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44AF1-9959-0F4F-86BC-8D2AA60A4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Stress/Cortisol = increases appetite/cravings/belly fat storage</a:t>
            </a:r>
          </a:p>
          <a:p>
            <a:pPr lvl="1"/>
            <a:r>
              <a:rPr lang="en-US" dirty="0"/>
              <a:t>Interferes with insulin/thyroid function</a:t>
            </a:r>
          </a:p>
          <a:p>
            <a:pPr lvl="1"/>
            <a:r>
              <a:rPr lang="en-US" dirty="0"/>
              <a:t>Disrupts blood glucose control (reduces fat-burning, increases appetite)</a:t>
            </a:r>
          </a:p>
          <a:p>
            <a:pPr lvl="1"/>
            <a:r>
              <a:rPr lang="en-US" dirty="0"/>
              <a:t>Blocks neurotransmitter function</a:t>
            </a:r>
          </a:p>
          <a:p>
            <a:pPr lvl="1"/>
            <a:r>
              <a:rPr lang="en-US" dirty="0"/>
              <a:t>Leads to stress-eating</a:t>
            </a:r>
          </a:p>
          <a:p>
            <a:r>
              <a:rPr lang="en-US" dirty="0">
                <a:solidFill>
                  <a:srgbClr val="FF0000"/>
                </a:solidFill>
              </a:rPr>
              <a:t>Poor Sleep = unique “stress” on body</a:t>
            </a:r>
          </a:p>
          <a:p>
            <a:pPr lvl="1"/>
            <a:r>
              <a:rPr lang="en-US" dirty="0"/>
              <a:t>Elevates cortisol (increases ghrelin, suppresses leptin)</a:t>
            </a:r>
          </a:p>
          <a:p>
            <a:pPr lvl="1"/>
            <a:r>
              <a:rPr lang="en-US" dirty="0"/>
              <a:t>Blocks insulin / disrupts glucose</a:t>
            </a:r>
          </a:p>
          <a:p>
            <a:pPr lvl="1"/>
            <a:r>
              <a:rPr lang="en-US" dirty="0"/>
              <a:t>Changes appetite / cravings</a:t>
            </a:r>
          </a:p>
          <a:p>
            <a:pPr lvl="1"/>
            <a:r>
              <a:rPr lang="en-US" dirty="0"/>
              <a:t>Enhances belly fat storage</a:t>
            </a:r>
          </a:p>
          <a:p>
            <a:r>
              <a:rPr lang="en-US" dirty="0">
                <a:solidFill>
                  <a:srgbClr val="FF0000"/>
                </a:solidFill>
              </a:rPr>
              <a:t>Fight back with Mood+ and Sleep+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15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B1C38E6C-AA24-664A-A9F1-53FD3FB294A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48006" r="51591" b="16000"/>
          <a:stretch>
            <a:fillRect/>
          </a:stretch>
        </p:blipFill>
        <p:spPr bwMode="auto">
          <a:xfrm>
            <a:off x="2336800" y="381001"/>
            <a:ext cx="80597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70F0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2DA6FB0B-599C-8644-9255-48B0AB9467C0}"/>
              </a:ext>
            </a:extLst>
          </p:cNvPr>
          <p:cNvSpPr>
            <a:spLocks/>
          </p:cNvSpPr>
          <p:nvPr/>
        </p:nvSpPr>
        <p:spPr bwMode="auto">
          <a:xfrm>
            <a:off x="3116350" y="435531"/>
            <a:ext cx="47750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Get Some Sleep!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E35F64C-E819-9549-8CDB-D32823705E3F}"/>
              </a:ext>
            </a:extLst>
          </p:cNvPr>
          <p:cNvSpPr>
            <a:spLocks/>
          </p:cNvSpPr>
          <p:nvPr/>
        </p:nvSpPr>
        <p:spPr bwMode="auto">
          <a:xfrm>
            <a:off x="8237538" y="0"/>
            <a:ext cx="2430462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13549"/>
      </p:ext>
    </p:extLst>
  </p:cSld>
  <p:clrMapOvr>
    <a:masterClrMapping/>
  </p:clrMapOvr>
  <p:transition spd="med">
    <p:cover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1DEC1FE4-D8F7-6340-8C09-94C2E66D7676}"/>
              </a:ext>
            </a:extLst>
          </p:cNvPr>
          <p:cNvSpPr>
            <a:spLocks/>
          </p:cNvSpPr>
          <p:nvPr/>
        </p:nvSpPr>
        <p:spPr bwMode="auto">
          <a:xfrm>
            <a:off x="2057400" y="873125"/>
            <a:ext cx="29718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1400"/>
              </a:spcBef>
            </a:pPr>
            <a:r>
              <a:rPr lang="en-US" altLang="en-US" sz="2400" b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Why Zebras Don’t Get Ulcers…</a:t>
            </a:r>
          </a:p>
          <a:p>
            <a:pPr algn="ctr">
              <a:spcBef>
                <a:spcPts val="1150"/>
              </a:spcBef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Robert Sapolsky, PhD</a:t>
            </a:r>
          </a:p>
          <a:p>
            <a:pPr algn="ctr">
              <a:lnSpc>
                <a:spcPct val="50000"/>
              </a:lnSpc>
              <a:spcBef>
                <a:spcPts val="1050"/>
              </a:spcBef>
            </a:pPr>
            <a:r>
              <a:rPr lang="en-US" altLang="en-US" sz="18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Stanford University</a:t>
            </a:r>
          </a:p>
          <a:p>
            <a:pPr algn="ctr">
              <a:lnSpc>
                <a:spcPct val="50000"/>
              </a:lnSpc>
              <a:spcBef>
                <a:spcPts val="1050"/>
              </a:spcBef>
            </a:pPr>
            <a:r>
              <a:rPr lang="en-US" altLang="en-US" sz="18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Stress Physiology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DF22DCA-42E7-1F45-923E-70A9B1EEA21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19401"/>
            <a:ext cx="17081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35288845-30BB-9D42-A823-2837079D9F6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4" y="0"/>
            <a:ext cx="5418137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119985"/>
      </p:ext>
    </p:extLst>
  </p:cSld>
  <p:clrMapOvr>
    <a:masterClrMapping/>
  </p:clrMapOvr>
  <p:transition spd="med">
    <p:cover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7E759571-F3E3-844C-B2FA-17CFA71ACA62}"/>
              </a:ext>
            </a:extLst>
          </p:cNvPr>
          <p:cNvSpPr>
            <a:spLocks/>
          </p:cNvSpPr>
          <p:nvPr/>
        </p:nvSpPr>
        <p:spPr bwMode="auto">
          <a:xfrm>
            <a:off x="2414588" y="554038"/>
            <a:ext cx="25400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1400"/>
              </a:spcBef>
            </a:pPr>
            <a:r>
              <a:rPr lang="en-US" altLang="en-US" sz="2400" b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Humans are </a:t>
            </a:r>
            <a:r>
              <a:rPr lang="en-US" altLang="en-US" sz="2400" b="1" i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not</a:t>
            </a:r>
            <a:r>
              <a:rPr lang="en-US" altLang="en-US" sz="2400" b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Zebras…</a:t>
            </a:r>
          </a:p>
          <a:p>
            <a:pPr algn="ctr">
              <a:spcBef>
                <a:spcPts val="1050"/>
              </a:spcBef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…and are not meant to harbor </a:t>
            </a:r>
            <a:r>
              <a:rPr lang="en-US" altLang="en-US" sz="1800" i="1">
                <a:solidFill>
                  <a:srgbClr val="25CB9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chronic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stress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F073B22-87D8-5D41-A434-D615E0CC5F1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0"/>
            <a:ext cx="5476875" cy="70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A936FB-316C-2346-BFA5-EEEE26C8888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882" y="2439504"/>
            <a:ext cx="1649412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224224"/>
      </p:ext>
    </p:extLst>
  </p:cSld>
  <p:clrMapOvr>
    <a:masterClrMapping/>
  </p:clrMapOvr>
  <p:transition spd="med">
    <p:cover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C9E15DEC-6362-A845-9F7C-E67EBB552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7201" y="0"/>
            <a:ext cx="8805863" cy="1371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200" b="1">
                <a:latin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“Normal” Diurnal Cortisol Rhythm</a:t>
            </a:r>
            <a:endParaRPr lang="en-US" altLang="en-US" sz="3200" b="1">
              <a:latin typeface="Lucida Grande" panose="020B0600040502020204" pitchFamily="34" charset="0"/>
              <a:ea typeface="ヒラギノ角ゴ Pro W6" panose="020B0300000000000000" pitchFamily="34" charset="-128"/>
              <a:sym typeface="Lucida Grande" panose="020B0600040502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8344B18-D5FB-E846-BC4E-E871E9F96B2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0" y="990600"/>
            <a:ext cx="1176793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896841"/>
      </p:ext>
    </p:extLst>
  </p:cSld>
  <p:clrMapOvr>
    <a:masterClrMapping/>
  </p:clrMapOvr>
  <p:transition spd="med">
    <p:cover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D86F0EE2-28AC-AF44-AD05-DC281DDC5A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7201" y="0"/>
            <a:ext cx="8805863" cy="1371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200" b="1">
                <a:latin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“Modern” Cortisol Rhythm</a:t>
            </a:r>
            <a:endParaRPr lang="en-US" altLang="en-US" sz="3200" b="1">
              <a:latin typeface="Lucida Grande" panose="020B0600040502020204" pitchFamily="34" charset="0"/>
              <a:ea typeface="ヒラギノ角ゴ Pro W6" panose="020B0300000000000000" pitchFamily="34" charset="-128"/>
              <a:sym typeface="Lucida Grande" panose="020B060004050202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8E44AC3-1AA1-2E4C-8E58-9FD4B5E091B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948" y="762000"/>
            <a:ext cx="814125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Line 3">
            <a:extLst>
              <a:ext uri="{FF2B5EF4-FFF2-40B4-BE49-F238E27FC236}">
                <a16:creationId xmlns:a16="http://schemas.microsoft.com/office/drawing/2014/main" id="{D32B193F-B94E-0942-8AC6-8C7AF0CE67F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584701" y="1676401"/>
            <a:ext cx="741363" cy="531813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" name="Line 4">
            <a:extLst>
              <a:ext uri="{FF2B5EF4-FFF2-40B4-BE49-F238E27FC236}">
                <a16:creationId xmlns:a16="http://schemas.microsoft.com/office/drawing/2014/main" id="{75FED6ED-23C4-A84B-A40E-57DB510918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0350" y="1651001"/>
            <a:ext cx="609600" cy="379413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Line 5">
            <a:extLst>
              <a:ext uri="{FF2B5EF4-FFF2-40B4-BE49-F238E27FC236}">
                <a16:creationId xmlns:a16="http://schemas.microsoft.com/office/drawing/2014/main" id="{93460916-2C36-5649-96CF-94382ACDF7C0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951539" y="1651001"/>
            <a:ext cx="606425" cy="379413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" name="Line 6">
            <a:extLst>
              <a:ext uri="{FF2B5EF4-FFF2-40B4-BE49-F238E27FC236}">
                <a16:creationId xmlns:a16="http://schemas.microsoft.com/office/drawing/2014/main" id="{2D6B3738-DBB8-B948-B843-E924372F4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9550" y="1651001"/>
            <a:ext cx="609600" cy="379413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Line 7">
            <a:extLst>
              <a:ext uri="{FF2B5EF4-FFF2-40B4-BE49-F238E27FC236}">
                <a16:creationId xmlns:a16="http://schemas.microsoft.com/office/drawing/2014/main" id="{4BA8D21D-5C7C-1B43-8308-C759135F8480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170739" y="1651001"/>
            <a:ext cx="606425" cy="379413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id="{D9701C65-3B1E-864D-B682-B186A358819B}"/>
              </a:ext>
            </a:extLst>
          </p:cNvPr>
          <p:cNvSpPr>
            <a:spLocks/>
          </p:cNvSpPr>
          <p:nvPr/>
        </p:nvSpPr>
        <p:spPr bwMode="auto">
          <a:xfrm>
            <a:off x="4864100" y="1879600"/>
            <a:ext cx="9779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700">
                <a:cs typeface="Times New Roman" panose="02020603050405020304" pitchFamily="18" charset="0"/>
              </a:rPr>
              <a:t>Rush kids to school</a:t>
            </a:r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id="{D3894E17-27C1-5D43-A3CC-03E3D73E2DB3}"/>
              </a:ext>
            </a:extLst>
          </p:cNvPr>
          <p:cNvSpPr>
            <a:spLocks/>
          </p:cNvSpPr>
          <p:nvPr/>
        </p:nvSpPr>
        <p:spPr bwMode="auto">
          <a:xfrm>
            <a:off x="6070600" y="1905000"/>
            <a:ext cx="9779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700">
                <a:cs typeface="Times New Roman" panose="02020603050405020304" pitchFamily="18" charset="0"/>
              </a:rPr>
              <a:t>Errands Work Stress</a:t>
            </a:r>
          </a:p>
        </p:txBody>
      </p:sp>
      <p:sp>
        <p:nvSpPr>
          <p:cNvPr id="12298" name="Rectangle 10">
            <a:extLst>
              <a:ext uri="{FF2B5EF4-FFF2-40B4-BE49-F238E27FC236}">
                <a16:creationId xmlns:a16="http://schemas.microsoft.com/office/drawing/2014/main" id="{9E57B031-9183-C54A-A612-6EB36F816AEC}"/>
              </a:ext>
            </a:extLst>
          </p:cNvPr>
          <p:cNvSpPr>
            <a:spLocks/>
          </p:cNvSpPr>
          <p:nvPr/>
        </p:nvSpPr>
        <p:spPr bwMode="auto">
          <a:xfrm>
            <a:off x="7264400" y="1879600"/>
            <a:ext cx="9779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700">
                <a:cs typeface="Times New Roman" panose="02020603050405020304" pitchFamily="18" charset="0"/>
              </a:rPr>
              <a:t>Rush home for dinner</a:t>
            </a:r>
          </a:p>
        </p:txBody>
      </p:sp>
    </p:spTree>
    <p:extLst>
      <p:ext uri="{BB962C8B-B14F-4D97-AF65-F5344CB8AC3E}">
        <p14:creationId xmlns:p14="http://schemas.microsoft.com/office/powerpoint/2010/main" val="817175554"/>
      </p:ext>
    </p:extLst>
  </p:cSld>
  <p:clrMapOvr>
    <a:masterClrMapping/>
  </p:clrMapOvr>
  <p:transition spd="med">
    <p:cover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A5B2B225-7450-B045-AF3A-0D30976CA441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3733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81BF3AFE-1254-BB49-B89D-2219E432E56B}"/>
              </a:ext>
            </a:extLst>
          </p:cNvPr>
          <p:cNvSpPr>
            <a:spLocks/>
          </p:cNvSpPr>
          <p:nvPr/>
        </p:nvSpPr>
        <p:spPr bwMode="auto">
          <a:xfrm>
            <a:off x="3429000" y="152400"/>
            <a:ext cx="5510482" cy="553998"/>
          </a:xfrm>
          <a:prstGeom prst="rect">
            <a:avLst/>
          </a:prstGeom>
          <a:noFill/>
          <a:ln w="9525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100"/>
              </a:spcBef>
            </a:pPr>
            <a:r>
              <a:rPr lang="en-US" altLang="en-US" sz="3600" b="1">
                <a:solidFill>
                  <a:srgbClr val="FFFFFF"/>
                </a:solidFill>
                <a:cs typeface="Times New Roman" panose="02020603050405020304" pitchFamily="18" charset="0"/>
              </a:rPr>
              <a:t>Psycho-Neuro-Immunology</a:t>
            </a:r>
          </a:p>
        </p:txBody>
      </p:sp>
      <p:grpSp>
        <p:nvGrpSpPr>
          <p:cNvPr id="13315" name="Group 3">
            <a:extLst>
              <a:ext uri="{FF2B5EF4-FFF2-40B4-BE49-F238E27FC236}">
                <a16:creationId xmlns:a16="http://schemas.microsoft.com/office/drawing/2014/main" id="{E0C7AFFB-3F8E-D54D-AEF0-22C4BA6AAC8B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5257801"/>
            <a:ext cx="2438400" cy="1141413"/>
            <a:chOff x="0" y="0"/>
            <a:chExt cx="1536" cy="719"/>
          </a:xfrm>
        </p:grpSpPr>
        <p:sp>
          <p:nvSpPr>
            <p:cNvPr id="13316" name="Line 4">
              <a:extLst>
                <a:ext uri="{FF2B5EF4-FFF2-40B4-BE49-F238E27FC236}">
                  <a16:creationId xmlns:a16="http://schemas.microsoft.com/office/drawing/2014/main" id="{3316DECF-96B1-1A40-ACF7-ED70CC0306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7" y="0"/>
              <a:ext cx="1" cy="383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7" name="Rectangle 5">
              <a:extLst>
                <a:ext uri="{FF2B5EF4-FFF2-40B4-BE49-F238E27FC236}">
                  <a16:creationId xmlns:a16="http://schemas.microsoft.com/office/drawing/2014/main" id="{32BC0B58-2890-A04E-B54C-1C28022F6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95"/>
              <a:ext cx="1536" cy="324"/>
            </a:xfrm>
            <a:prstGeom prst="rect">
              <a:avLst/>
            </a:prstGeom>
            <a:solidFill>
              <a:srgbClr val="F70F0F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HEALTH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C85F7DA4-95C2-9747-8BB1-E43DBE6E3B47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600200"/>
            <a:ext cx="5486400" cy="3714750"/>
            <a:chOff x="0" y="0"/>
            <a:chExt cx="3456" cy="2339"/>
          </a:xfrm>
        </p:grpSpPr>
        <p:sp>
          <p:nvSpPr>
            <p:cNvPr id="13319" name="Line 7">
              <a:extLst>
                <a:ext uri="{FF2B5EF4-FFF2-40B4-BE49-F238E27FC236}">
                  <a16:creationId xmlns:a16="http://schemas.microsoft.com/office/drawing/2014/main" id="{8AD4607F-5A99-C742-8EDF-98A3C204F1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" y="1008"/>
              <a:ext cx="2" cy="28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Line 8">
              <a:extLst>
                <a:ext uri="{FF2B5EF4-FFF2-40B4-BE49-F238E27FC236}">
                  <a16:creationId xmlns:a16="http://schemas.microsoft.com/office/drawing/2014/main" id="{ED7C4CE9-1ED9-2148-A343-1723E1ACAA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8" y="576"/>
              <a:ext cx="2" cy="67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Line 9">
              <a:extLst>
                <a:ext uri="{FF2B5EF4-FFF2-40B4-BE49-F238E27FC236}">
                  <a16:creationId xmlns:a16="http://schemas.microsoft.com/office/drawing/2014/main" id="{52E2C8EA-5E5A-744B-A22C-8A5F268FCC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3" y="1008"/>
              <a:ext cx="2" cy="28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Line 10">
              <a:extLst>
                <a:ext uri="{FF2B5EF4-FFF2-40B4-BE49-F238E27FC236}">
                  <a16:creationId xmlns:a16="http://schemas.microsoft.com/office/drawing/2014/main" id="{A6BE2FB3-40FC-7641-BC69-3A27AF482E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0" y="576"/>
              <a:ext cx="2" cy="67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11">
              <a:extLst>
                <a:ext uri="{FF2B5EF4-FFF2-40B4-BE49-F238E27FC236}">
                  <a16:creationId xmlns:a16="http://schemas.microsoft.com/office/drawing/2014/main" id="{4048D714-E632-0C4E-B59C-FD67A84AA3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" y="0"/>
              <a:ext cx="2" cy="1246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12">
              <a:extLst>
                <a:ext uri="{FF2B5EF4-FFF2-40B4-BE49-F238E27FC236}">
                  <a16:creationId xmlns:a16="http://schemas.microsoft.com/office/drawing/2014/main" id="{BA7A5044-694A-5343-8660-709B735D74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8" y="0"/>
              <a:ext cx="2" cy="1246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325" name="Group 13">
              <a:extLst>
                <a:ext uri="{FF2B5EF4-FFF2-40B4-BE49-F238E27FC236}">
                  <a16:creationId xmlns:a16="http://schemas.microsoft.com/office/drawing/2014/main" id="{34A9ACC3-3C74-CD48-9485-90D194F9AC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295"/>
              <a:ext cx="3456" cy="1044"/>
              <a:chOff x="0" y="0"/>
              <a:chExt cx="3456" cy="1044"/>
            </a:xfrm>
          </p:grpSpPr>
          <p:sp>
            <p:nvSpPr>
              <p:cNvPr id="13326" name="Line 14">
                <a:extLst>
                  <a:ext uri="{FF2B5EF4-FFF2-40B4-BE49-F238E27FC236}">
                    <a16:creationId xmlns:a16="http://schemas.microsoft.com/office/drawing/2014/main" id="{3DC4A477-7397-7442-86AF-A69CAE4CD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7" y="336"/>
                <a:ext cx="1" cy="384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7" name="Line 15">
                <a:extLst>
                  <a:ext uri="{FF2B5EF4-FFF2-40B4-BE49-F238E27FC236}">
                    <a16:creationId xmlns:a16="http://schemas.microsoft.com/office/drawing/2014/main" id="{0E627911-CBAF-1441-8EA5-36EFC4CB3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6" y="142"/>
                <a:ext cx="383" cy="2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8" name="Line 16">
                <a:extLst>
                  <a:ext uri="{FF2B5EF4-FFF2-40B4-BE49-F238E27FC236}">
                    <a16:creationId xmlns:a16="http://schemas.microsoft.com/office/drawing/2014/main" id="{EBF7DD4D-1DC7-0F4E-A88D-E1AFAC909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78" y="380"/>
                <a:ext cx="431" cy="334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9" name="Rectangle 17">
                <a:extLst>
                  <a:ext uri="{FF2B5EF4-FFF2-40B4-BE49-F238E27FC236}">
                    <a16:creationId xmlns:a16="http://schemas.microsoft.com/office/drawing/2014/main" id="{87B711CD-9767-1E42-8A77-46D22DAF5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0"/>
                <a:ext cx="1536" cy="324"/>
              </a:xfrm>
              <a:prstGeom prst="rect">
                <a:avLst/>
              </a:prstGeom>
              <a:solidFill>
                <a:schemeClr val="accent1"/>
              </a:solidFill>
              <a:ln w="635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/>
              <a:lstStyle>
                <a:lvl1pPr marL="3968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ts val="1350"/>
                  </a:spcBef>
                </a:pPr>
                <a:r>
                  <a:rPr lang="en-US" altLang="en-US" sz="2400">
                    <a:cs typeface="Times New Roman" panose="02020603050405020304" pitchFamily="18" charset="0"/>
                  </a:rPr>
                  <a:t>endocrine system</a:t>
                </a:r>
              </a:p>
            </p:txBody>
          </p:sp>
          <p:sp>
            <p:nvSpPr>
              <p:cNvPr id="13330" name="Rectangle 18">
                <a:extLst>
                  <a:ext uri="{FF2B5EF4-FFF2-40B4-BE49-F238E27FC236}">
                    <a16:creationId xmlns:a16="http://schemas.microsoft.com/office/drawing/2014/main" id="{5E724EB0-F9BA-5C43-87B1-631185BCF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536" cy="324"/>
              </a:xfrm>
              <a:prstGeom prst="rect">
                <a:avLst/>
              </a:prstGeom>
              <a:solidFill>
                <a:schemeClr val="accent1"/>
              </a:solidFill>
              <a:ln w="635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/>
              <a:lstStyle>
                <a:lvl1pPr marL="3968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ts val="1350"/>
                  </a:spcBef>
                </a:pPr>
                <a:r>
                  <a:rPr lang="en-US" altLang="en-US" sz="2400">
                    <a:cs typeface="Times New Roman" panose="02020603050405020304" pitchFamily="18" charset="0"/>
                  </a:rPr>
                  <a:t>nervous system</a:t>
                </a:r>
              </a:p>
            </p:txBody>
          </p:sp>
          <p:sp>
            <p:nvSpPr>
              <p:cNvPr id="13331" name="Rectangle 19">
                <a:extLst>
                  <a:ext uri="{FF2B5EF4-FFF2-40B4-BE49-F238E27FC236}">
                    <a16:creationId xmlns:a16="http://schemas.microsoft.com/office/drawing/2014/main" id="{87E35BAC-CC20-4543-8545-528011D21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720"/>
                <a:ext cx="1536" cy="324"/>
              </a:xfrm>
              <a:prstGeom prst="rect">
                <a:avLst/>
              </a:prstGeom>
              <a:solidFill>
                <a:schemeClr val="accent1"/>
              </a:solidFill>
              <a:ln w="635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/>
              <a:lstStyle>
                <a:lvl1pPr marL="3968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ts val="1350"/>
                  </a:spcBef>
                </a:pPr>
                <a:r>
                  <a:rPr lang="en-US" altLang="en-US" sz="2400">
                    <a:cs typeface="Times New Roman" panose="02020603050405020304" pitchFamily="18" charset="0"/>
                  </a:rPr>
                  <a:t>immune system</a:t>
                </a:r>
              </a:p>
            </p:txBody>
          </p:sp>
        </p:grpSp>
      </p:grpSp>
      <p:grpSp>
        <p:nvGrpSpPr>
          <p:cNvPr id="13332" name="Group 20">
            <a:extLst>
              <a:ext uri="{FF2B5EF4-FFF2-40B4-BE49-F238E27FC236}">
                <a16:creationId xmlns:a16="http://schemas.microsoft.com/office/drawing/2014/main" id="{2860DF31-E360-B043-9B6A-0E3049F86B3F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1219200"/>
            <a:ext cx="4953000" cy="2038350"/>
            <a:chOff x="0" y="0"/>
            <a:chExt cx="3120" cy="1284"/>
          </a:xfrm>
        </p:grpSpPr>
        <p:sp>
          <p:nvSpPr>
            <p:cNvPr id="13333" name="Rectangle 21">
              <a:extLst>
                <a:ext uri="{FF2B5EF4-FFF2-40B4-BE49-F238E27FC236}">
                  <a16:creationId xmlns:a16="http://schemas.microsoft.com/office/drawing/2014/main" id="{D4225AC3-0894-D347-8D82-5B775067C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" y="12"/>
              <a:ext cx="81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stress</a:t>
              </a:r>
            </a:p>
          </p:txBody>
        </p:sp>
        <p:sp>
          <p:nvSpPr>
            <p:cNvPr id="13334" name="Rectangle 22">
              <a:extLst>
                <a:ext uri="{FF2B5EF4-FFF2-40B4-BE49-F238E27FC236}">
                  <a16:creationId xmlns:a16="http://schemas.microsoft.com/office/drawing/2014/main" id="{E777000F-5A32-9544-A28A-2A2056FF5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480"/>
              <a:ext cx="105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depression</a:t>
              </a:r>
            </a:p>
          </p:txBody>
        </p:sp>
        <p:sp>
          <p:nvSpPr>
            <p:cNvPr id="13335" name="Rectangle 23">
              <a:extLst>
                <a:ext uri="{FF2B5EF4-FFF2-40B4-BE49-F238E27FC236}">
                  <a16:creationId xmlns:a16="http://schemas.microsoft.com/office/drawing/2014/main" id="{DFAE1F9F-F7CC-BA4A-923A-5BE1DE1DD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0"/>
              <a:ext cx="81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anxiety</a:t>
              </a:r>
            </a:p>
          </p:txBody>
        </p:sp>
        <p:sp>
          <p:nvSpPr>
            <p:cNvPr id="13336" name="Rectangle 24">
              <a:extLst>
                <a:ext uri="{FF2B5EF4-FFF2-40B4-BE49-F238E27FC236}">
                  <a16:creationId xmlns:a16="http://schemas.microsoft.com/office/drawing/2014/main" id="{A54A5E9D-99B7-3E4A-9D8F-BD2A77539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92"/>
              <a:ext cx="105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conflict</a:t>
              </a:r>
            </a:p>
          </p:txBody>
        </p:sp>
        <p:sp>
          <p:nvSpPr>
            <p:cNvPr id="13337" name="Rectangle 25">
              <a:extLst>
                <a:ext uri="{FF2B5EF4-FFF2-40B4-BE49-F238E27FC236}">
                  <a16:creationId xmlns:a16="http://schemas.microsoft.com/office/drawing/2014/main" id="{BDD6396F-3DCE-EB41-9D3F-B624412C0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60"/>
              <a:ext cx="105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personality</a:t>
              </a:r>
            </a:p>
          </p:txBody>
        </p:sp>
        <p:sp>
          <p:nvSpPr>
            <p:cNvPr id="13338" name="Rectangle 26">
              <a:extLst>
                <a:ext uri="{FF2B5EF4-FFF2-40B4-BE49-F238E27FC236}">
                  <a16:creationId xmlns:a16="http://schemas.microsoft.com/office/drawing/2014/main" id="{23EABD1B-F9B7-524D-9FE4-1EEFC23DA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960"/>
              <a:ext cx="1152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bereavement</a:t>
              </a:r>
            </a:p>
          </p:txBody>
        </p:sp>
      </p:grpSp>
      <p:sp>
        <p:nvSpPr>
          <p:cNvPr id="13339" name="AutoShape 27">
            <a:extLst>
              <a:ext uri="{FF2B5EF4-FFF2-40B4-BE49-F238E27FC236}">
                <a16:creationId xmlns:a16="http://schemas.microsoft.com/office/drawing/2014/main" id="{B380E1A5-C228-BB40-870C-D4935CC150BC}"/>
              </a:ext>
            </a:extLst>
          </p:cNvPr>
          <p:cNvSpPr>
            <a:spLocks/>
          </p:cNvSpPr>
          <p:nvPr/>
        </p:nvSpPr>
        <p:spPr bwMode="auto">
          <a:xfrm>
            <a:off x="4497388" y="1001713"/>
            <a:ext cx="1674812" cy="895350"/>
          </a:xfrm>
          <a:custGeom>
            <a:avLst/>
            <a:gdLst/>
            <a:ahLst/>
            <a:cxnLst/>
            <a:rect l="0" t="0" r="r" b="b"/>
            <a:pathLst>
              <a:path w="21559" h="21106">
                <a:moveTo>
                  <a:pt x="2070" y="3834"/>
                </a:moveTo>
                <a:cubicBezTo>
                  <a:pt x="2882" y="2564"/>
                  <a:pt x="4019" y="340"/>
                  <a:pt x="5968" y="23"/>
                </a:cubicBezTo>
                <a:cubicBezTo>
                  <a:pt x="7917" y="-295"/>
                  <a:pt x="11815" y="1611"/>
                  <a:pt x="13764" y="1929"/>
                </a:cubicBezTo>
                <a:cubicBezTo>
                  <a:pt x="15712" y="2246"/>
                  <a:pt x="16687" y="1611"/>
                  <a:pt x="17661" y="1929"/>
                </a:cubicBezTo>
                <a:cubicBezTo>
                  <a:pt x="18636" y="2246"/>
                  <a:pt x="19123" y="2564"/>
                  <a:pt x="19610" y="3834"/>
                </a:cubicBezTo>
                <a:cubicBezTo>
                  <a:pt x="20097" y="5105"/>
                  <a:pt x="20260" y="7646"/>
                  <a:pt x="20585" y="9552"/>
                </a:cubicBezTo>
                <a:cubicBezTo>
                  <a:pt x="20889" y="11418"/>
                  <a:pt x="21559" y="13681"/>
                  <a:pt x="21559" y="15270"/>
                </a:cubicBezTo>
                <a:cubicBezTo>
                  <a:pt x="21559" y="16858"/>
                  <a:pt x="21234" y="18129"/>
                  <a:pt x="20585" y="19081"/>
                </a:cubicBezTo>
                <a:cubicBezTo>
                  <a:pt x="19935" y="20034"/>
                  <a:pt x="18778" y="20670"/>
                  <a:pt x="17661" y="20987"/>
                </a:cubicBezTo>
                <a:cubicBezTo>
                  <a:pt x="16524" y="21265"/>
                  <a:pt x="15063" y="20987"/>
                  <a:pt x="13764" y="20987"/>
                </a:cubicBezTo>
                <a:cubicBezTo>
                  <a:pt x="12464" y="20987"/>
                  <a:pt x="11165" y="20987"/>
                  <a:pt x="9866" y="20987"/>
                </a:cubicBezTo>
                <a:cubicBezTo>
                  <a:pt x="8567" y="20987"/>
                  <a:pt x="6780" y="20987"/>
                  <a:pt x="5968" y="20987"/>
                </a:cubicBezTo>
                <a:cubicBezTo>
                  <a:pt x="5156" y="20987"/>
                  <a:pt x="5481" y="20987"/>
                  <a:pt x="4994" y="20987"/>
                </a:cubicBezTo>
                <a:cubicBezTo>
                  <a:pt x="4506" y="20987"/>
                  <a:pt x="3694" y="21305"/>
                  <a:pt x="3045" y="20987"/>
                </a:cubicBezTo>
                <a:cubicBezTo>
                  <a:pt x="2375" y="20630"/>
                  <a:pt x="1583" y="20352"/>
                  <a:pt x="1096" y="19081"/>
                </a:cubicBezTo>
                <a:cubicBezTo>
                  <a:pt x="609" y="17811"/>
                  <a:pt x="264" y="14912"/>
                  <a:pt x="121" y="13364"/>
                </a:cubicBezTo>
                <a:cubicBezTo>
                  <a:pt x="-41" y="11776"/>
                  <a:pt x="-41" y="10465"/>
                  <a:pt x="121" y="9552"/>
                </a:cubicBezTo>
                <a:cubicBezTo>
                  <a:pt x="264" y="8599"/>
                  <a:pt x="771" y="8599"/>
                  <a:pt x="1096" y="7646"/>
                </a:cubicBezTo>
                <a:cubicBezTo>
                  <a:pt x="1421" y="6693"/>
                  <a:pt x="1258" y="5105"/>
                  <a:pt x="2070" y="3834"/>
                </a:cubicBezTo>
                <a:close/>
                <a:moveTo>
                  <a:pt x="2070" y="3834"/>
                </a:moveTo>
              </a:path>
            </a:pathLst>
          </a:custGeom>
          <a:noFill/>
          <a:ln w="101600">
            <a:solidFill>
              <a:srgbClr val="F70F0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40" name="Picture 28">
            <a:extLst>
              <a:ext uri="{FF2B5EF4-FFF2-40B4-BE49-F238E27FC236}">
                <a16:creationId xmlns:a16="http://schemas.microsoft.com/office/drawing/2014/main" id="{D8A04F74-B8BF-CE48-9CB8-F803C1F50B5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3524250"/>
            <a:ext cx="194468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4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2684</Words>
  <Application>Microsoft Macintosh PowerPoint</Application>
  <PresentationFormat>Widescreen</PresentationFormat>
  <Paragraphs>427</Paragraphs>
  <Slides>48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Aller</vt:lpstr>
      <vt:lpstr>Arial</vt:lpstr>
      <vt:lpstr>Calibri</vt:lpstr>
      <vt:lpstr>Calibri Light</vt:lpstr>
      <vt:lpstr>Lucida Grande</vt:lpstr>
      <vt:lpstr>Times New Roman</vt:lpstr>
      <vt:lpstr>Verdana</vt:lpstr>
      <vt:lpstr>Office Theme</vt:lpstr>
      <vt:lpstr>Chart</vt:lpstr>
      <vt:lpstr>Project b3 Study  Stress / Sleep</vt:lpstr>
      <vt:lpstr>PowerPoint Presentation</vt:lpstr>
      <vt:lpstr>What is Cortisol?</vt:lpstr>
      <vt:lpstr>PowerPoint Presentation</vt:lpstr>
      <vt:lpstr>PowerPoint Presentation</vt:lpstr>
      <vt:lpstr>PowerPoint Presentation</vt:lpstr>
      <vt:lpstr>“Normal” Diurnal Cortisol Rhythm</vt:lpstr>
      <vt:lpstr>“Modern” Cortisol Rhythm</vt:lpstr>
      <vt:lpstr>PowerPoint Presentation</vt:lpstr>
      <vt:lpstr>Prevalence of Chronic Stress</vt:lpstr>
      <vt:lpstr>PowerPoint Presentation</vt:lpstr>
      <vt:lpstr>Elevated Cortisol, Obesity &amp; Metabolic Syndrome</vt:lpstr>
      <vt:lpstr>PowerPoint Presentation</vt:lpstr>
      <vt:lpstr>Elevated Cortisol and Appetite</vt:lpstr>
      <vt:lpstr>Additional Research</vt:lpstr>
      <vt:lpstr>Neuronal Atrophy (dead brain cells)</vt:lpstr>
      <vt:lpstr>PowerPoint Presentation</vt:lpstr>
      <vt:lpstr>Cortisol Levels Are Elevated In...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Sleep Loss and Weight Gain</vt:lpstr>
      <vt:lpstr>Obesity Tied to Lack of Sleep</vt:lpstr>
      <vt:lpstr>Sleep Loss = Fat Gain</vt:lpstr>
      <vt:lpstr>Body Fat % and Sleep</vt:lpstr>
      <vt:lpstr>Waist Girth (cm) and Sleep</vt:lpstr>
      <vt:lpstr>Sleep and Risk of Weight Gain</vt:lpstr>
      <vt:lpstr>Sleep Yourself Thin?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Weiher</dc:creator>
  <cp:lastModifiedBy>Shawn Talbott</cp:lastModifiedBy>
  <cp:revision>14</cp:revision>
  <dcterms:created xsi:type="dcterms:W3CDTF">2017-09-11T19:24:11Z</dcterms:created>
  <dcterms:modified xsi:type="dcterms:W3CDTF">2019-03-13T16:48:38Z</dcterms:modified>
</cp:coreProperties>
</file>