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439" r:id="rId3"/>
    <p:sldId id="764" r:id="rId4"/>
    <p:sldId id="785" r:id="rId5"/>
    <p:sldId id="283" r:id="rId6"/>
    <p:sldId id="284" r:id="rId7"/>
    <p:sldId id="777" r:id="rId8"/>
    <p:sldId id="778" r:id="rId9"/>
    <p:sldId id="779" r:id="rId10"/>
    <p:sldId id="765" r:id="rId11"/>
    <p:sldId id="783" r:id="rId12"/>
    <p:sldId id="648" r:id="rId13"/>
    <p:sldId id="649" r:id="rId14"/>
    <p:sldId id="650" r:id="rId15"/>
    <p:sldId id="651" r:id="rId16"/>
    <p:sldId id="652" r:id="rId17"/>
    <p:sldId id="653" r:id="rId18"/>
    <p:sldId id="784" r:id="rId19"/>
    <p:sldId id="290" r:id="rId20"/>
    <p:sldId id="351" r:id="rId21"/>
    <p:sldId id="780" r:id="rId22"/>
    <p:sldId id="781" r:id="rId23"/>
    <p:sldId id="763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A3EFC9-026D-479C-99BC-91E2CC755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C5BB7-2E6C-47BC-A2C3-E75B04F196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7F8E6-6991-43F6-BF87-D3029198A34E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95CD5-7195-441B-9E69-2B248AABC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EEB30-47A1-4B69-B24F-F2D2ADDAA4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B343-5332-4E0B-936E-B27CE9A9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E494-448B-5043-BAAA-E75826ED4516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BF430-0375-7347-A16B-D5EF1E22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340A-1E8D-475A-91F4-E4E992D9B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6803" y="1122363"/>
            <a:ext cx="75608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031E7-3889-485A-86B7-59A3BB181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6803" y="3602038"/>
            <a:ext cx="756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58EFE-9601-4ED6-924A-2DD4CCE9F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11" y="2349023"/>
            <a:ext cx="4017522" cy="24097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B2B375-A625-4841-9B60-75AB873727B3}"/>
              </a:ext>
            </a:extLst>
          </p:cNvPr>
          <p:cNvCxnSpPr>
            <a:cxnSpLocks/>
          </p:cNvCxnSpPr>
          <p:nvPr userDrawn="1"/>
        </p:nvCxnSpPr>
        <p:spPr>
          <a:xfrm>
            <a:off x="3346315" y="2850204"/>
            <a:ext cx="0" cy="1157592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F3C7-62F4-43E4-BAEE-6EEEE2BD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1AB4-3489-4B5C-887F-9107A4C8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D9327-F824-4D87-9D30-E13A1E771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33D-8927-4DBB-8CF7-FD63B18F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39578-22DA-4F9B-A8CC-94EA6A2F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FBD4-A0B3-4A2B-B9AE-C3A5364D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C834-AD18-4C7F-8252-78862353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AB808-44BF-4CB1-9876-D238ECBF0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416A5-DE8D-40EF-B446-44797047A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6BC45-70B4-48B7-B9CA-53B35476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3F853-19F3-42EF-9CC6-815E87AC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8BC7D-D33E-436D-811B-184FA750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D113-2561-4E4C-B1F0-D034F551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9439-D9E0-4904-BC40-996416222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639D-B9CD-4402-B083-737D2D05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0B76-B516-4118-A7AD-FC1C7E39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39E71-A350-4513-A36A-19F2BB7C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84219-33D8-438B-B6EC-C8A093B8F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8F0E3-E9DF-466F-9D9B-E7BAB8D7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A7A44-BF04-4DB6-AA2D-2FB844B9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E7F60-B7F9-42AF-9806-82991203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7F45-D838-47CD-BED4-EAD3B5EF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3259" y="365127"/>
            <a:ext cx="0" cy="1325563"/>
          </a:xfrm>
          <a:prstGeom prst="line">
            <a:avLst/>
          </a:prstGeom>
          <a:ln w="38100" cmpd="sng">
            <a:solidFill>
              <a:srgbClr val="6847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200" y="2003427"/>
            <a:ext cx="10515600" cy="276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E704F-E5BB-D54E-8CBC-3BCFFC837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7508" y="6319164"/>
            <a:ext cx="3216984" cy="3900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795844-DFBF-6E41-9C37-733CA95C762F}"/>
              </a:ext>
            </a:extLst>
          </p:cNvPr>
          <p:cNvCxnSpPr>
            <a:cxnSpLocks/>
          </p:cNvCxnSpPr>
          <p:nvPr userDrawn="1"/>
        </p:nvCxnSpPr>
        <p:spPr>
          <a:xfrm>
            <a:off x="6357635" y="6514191"/>
            <a:ext cx="0" cy="167671"/>
          </a:xfrm>
          <a:prstGeom prst="line">
            <a:avLst/>
          </a:prstGeom>
          <a:ln w="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2F1C81-082F-6943-9A32-74260F9AC187}"/>
              </a:ext>
            </a:extLst>
          </p:cNvPr>
          <p:cNvCxnSpPr>
            <a:cxnSpLocks/>
          </p:cNvCxnSpPr>
          <p:nvPr userDrawn="1"/>
        </p:nvCxnSpPr>
        <p:spPr>
          <a:xfrm>
            <a:off x="5352067" y="6514191"/>
            <a:ext cx="0" cy="167671"/>
          </a:xfrm>
          <a:prstGeom prst="line">
            <a:avLst/>
          </a:prstGeom>
          <a:ln w="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D12-5C4F-4DD3-9434-FD5CE57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4A92-A1DE-464D-A1ED-C3C9A08F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4651-BFC3-42E6-9A0D-7BBCBED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875C-F6B2-49CC-B04E-2F02C087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C376F-C85B-46B5-87A7-9B21895F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D12-5C4F-4DD3-9434-FD5CE57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4A92-A1DE-464D-A1ED-C3C9A08F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0868E-0BC1-4649-8968-4B34C7E1A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C477BC-22A0-4FBC-BE98-837A4969176D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BC555A-F53C-464F-9280-44FEDD7B06B5}"/>
              </a:ext>
            </a:extLst>
          </p:cNvPr>
          <p:cNvCxnSpPr>
            <a:cxnSpLocks/>
          </p:cNvCxnSpPr>
          <p:nvPr userDrawn="1"/>
        </p:nvCxnSpPr>
        <p:spPr>
          <a:xfrm>
            <a:off x="583660" y="365125"/>
            <a:ext cx="0" cy="1325563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5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F097-B926-45AA-BD74-299EA67E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AA17-5744-4396-9226-4983AA86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5A775-7CB7-4ACC-B0E1-CD460D70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1A344-73C2-48BD-86B2-E34271A2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D8F1-B6B3-42E3-BDDE-04A8FBD5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6551-5B51-40AD-AB53-1E1B5E5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5400-C60A-4DCE-93AB-2FFDF64FD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B1DCE-6282-463C-9975-A4441816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3FA92-2807-4BF5-8BB9-CE0D22EE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C0FD4-4BB7-486E-995C-F6F2AA987C28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</p:spTree>
    <p:extLst>
      <p:ext uri="{BB962C8B-B14F-4D97-AF65-F5344CB8AC3E}">
        <p14:creationId xmlns:p14="http://schemas.microsoft.com/office/powerpoint/2010/main" val="333605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6551-5B51-40AD-AB53-1E1B5E5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5400-C60A-4DCE-93AB-2FFDF64FD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B1DCE-6282-463C-9975-A4441816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3FA92-2807-4BF5-8BB9-CE0D22EE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C0FD4-4BB7-486E-995C-F6F2AA987C28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AA0582-7024-4E27-A23F-0B40A35C634C}"/>
              </a:ext>
            </a:extLst>
          </p:cNvPr>
          <p:cNvCxnSpPr>
            <a:cxnSpLocks/>
          </p:cNvCxnSpPr>
          <p:nvPr userDrawn="1"/>
        </p:nvCxnSpPr>
        <p:spPr>
          <a:xfrm>
            <a:off x="583660" y="365125"/>
            <a:ext cx="0" cy="1325563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773D-6FC4-4740-B1AB-199C364D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FC33D-1742-4F43-9A2E-006B435F1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47B54-C325-485C-B741-0224A45C3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6C800-C9DB-426A-9B89-27100D20A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00AC-571C-4921-9FD0-85CADEF7A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288AB-A434-402A-96D8-6753D6AC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33D90-D731-498A-916B-4D4FA398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AC268-8CED-4A52-9A57-3048348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5574-2BA1-425F-A8AF-3A722223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F64E6-50E3-4061-948C-4DFB506B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FAC6B-E992-4694-A503-3AB9EE72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E8AC6-F162-41B5-8091-8188B762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30F9F-474D-4FDB-B0F5-24494DE3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06669-8C94-4B4C-970C-B185084A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20BAF-8204-47E0-A083-8401D1C8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B2FA7-8C85-4885-B3C9-ED8195FD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B5D20-B541-4EC9-8F8D-244AD04BA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E872-6604-4D6A-8D54-48EB26BD0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E3E5-0F13-4CB7-9BBE-A49F2A05A824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31E3-5830-45C2-9626-E81ED4E9B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BB35-A038-432D-BB65-3A06FED31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6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2105-4441-4406-849B-1692138A7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b3 </a:t>
            </a:r>
            <a:br>
              <a:rPr lang="en-US" dirty="0"/>
            </a:br>
            <a:r>
              <a:rPr lang="en-US" dirty="0"/>
              <a:t>Body-Brain-Biome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6E589-29DC-4544-9C49-BB401D5AA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Shawn Talbott, PhD</a:t>
            </a:r>
          </a:p>
        </p:txBody>
      </p:sp>
    </p:spTree>
    <p:extLst>
      <p:ext uri="{BB962C8B-B14F-4D97-AF65-F5344CB8AC3E}">
        <p14:creationId xmlns:p14="http://schemas.microsoft.com/office/powerpoint/2010/main" val="224176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ECC1-8190-304C-A450-E48F0827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B0C3-DAF8-C746-B4BE-E36E15A5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Restore balance across Brain-Body-Biome Axis</a:t>
            </a:r>
          </a:p>
          <a:p>
            <a:pPr lvl="1"/>
            <a:r>
              <a:rPr lang="en-US" dirty="0"/>
              <a:t>Microbiome</a:t>
            </a:r>
          </a:p>
          <a:p>
            <a:pPr lvl="1"/>
            <a:r>
              <a:rPr lang="en-US" dirty="0"/>
              <a:t>Gut integrity</a:t>
            </a:r>
          </a:p>
          <a:p>
            <a:pPr lvl="1"/>
            <a:r>
              <a:rPr lang="en-US" dirty="0"/>
              <a:t>Immune system</a:t>
            </a:r>
          </a:p>
          <a:p>
            <a:pPr lvl="1"/>
            <a:r>
              <a:rPr lang="en-US" dirty="0"/>
              <a:t>Inflammation</a:t>
            </a:r>
          </a:p>
          <a:p>
            <a:pPr lvl="1"/>
            <a:r>
              <a:rPr lang="en-US" dirty="0"/>
              <a:t>Neurotransmitters</a:t>
            </a:r>
          </a:p>
          <a:p>
            <a:r>
              <a:rPr lang="en-US" dirty="0"/>
              <a:t>Mood, Stress, Tension, Energy, Vigor (motivation)</a:t>
            </a:r>
          </a:p>
          <a:p>
            <a:r>
              <a:rPr lang="en-US" dirty="0"/>
              <a:t>SENSE = stress/sleep, exercise, nutrition, supplements, evaluation</a:t>
            </a:r>
          </a:p>
        </p:txBody>
      </p:sp>
    </p:spTree>
    <p:extLst>
      <p:ext uri="{BB962C8B-B14F-4D97-AF65-F5344CB8AC3E}">
        <p14:creationId xmlns:p14="http://schemas.microsoft.com/office/powerpoint/2010/main" val="138502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ECC1-8190-304C-A450-E48F0827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B0C3-DAF8-C746-B4BE-E36E15A5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Daily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Fundamentals (</a:t>
            </a:r>
            <a:r>
              <a:rPr lang="en-US" dirty="0" err="1">
                <a:solidFill>
                  <a:srgbClr val="FF0000"/>
                </a:solidFill>
              </a:rPr>
              <a:t>Mentabiotics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MentaFocus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MentaSync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VitaGBX</a:t>
            </a:r>
            <a:r>
              <a:rPr lang="en-US" dirty="0">
                <a:solidFill>
                  <a:srgbClr val="FF0000"/>
                </a:solidFill>
              </a:rPr>
              <a:t> (breakfast &amp; dinner)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GBX Shake/Smoothie (Protein, </a:t>
            </a:r>
            <a:r>
              <a:rPr lang="en-US" dirty="0" err="1">
                <a:solidFill>
                  <a:srgbClr val="FF0000"/>
                </a:solidFill>
              </a:rPr>
              <a:t>SuperFood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SeedFiber</a:t>
            </a:r>
            <a:r>
              <a:rPr lang="en-US" dirty="0">
                <a:solidFill>
                  <a:srgbClr val="FF0000"/>
                </a:solidFill>
              </a:rPr>
              <a:t>) – breakfast/lunch?</a:t>
            </a:r>
          </a:p>
          <a:p>
            <a:pPr lvl="1"/>
            <a:r>
              <a:rPr lang="en-US" dirty="0">
                <a:solidFill>
                  <a:srgbClr val="3F2A56"/>
                </a:solidFill>
              </a:rPr>
              <a:t>Eat REAL Food! (Helping Hand)</a:t>
            </a:r>
          </a:p>
          <a:p>
            <a:pPr lvl="1"/>
            <a:r>
              <a:rPr lang="en-US" dirty="0">
                <a:solidFill>
                  <a:srgbClr val="3F2A56"/>
                </a:solidFill>
              </a:rPr>
              <a:t>Project B3 FB Group (check-in)</a:t>
            </a:r>
          </a:p>
          <a:p>
            <a:r>
              <a:rPr lang="en-US" dirty="0"/>
              <a:t>Weekly</a:t>
            </a:r>
          </a:p>
          <a:p>
            <a:pPr lvl="1"/>
            <a:r>
              <a:rPr lang="en-US" dirty="0"/>
              <a:t>HIIT – 3x</a:t>
            </a:r>
          </a:p>
          <a:p>
            <a:pPr lvl="1"/>
            <a:r>
              <a:rPr lang="en-US" dirty="0"/>
              <a:t>Weights – 2x</a:t>
            </a:r>
          </a:p>
          <a:p>
            <a:pPr lvl="1"/>
            <a:r>
              <a:rPr lang="en-US" dirty="0"/>
              <a:t>Project B3 Seminar (education/reinforcement)</a:t>
            </a:r>
          </a:p>
        </p:txBody>
      </p:sp>
    </p:spTree>
    <p:extLst>
      <p:ext uri="{BB962C8B-B14F-4D97-AF65-F5344CB8AC3E}">
        <p14:creationId xmlns:p14="http://schemas.microsoft.com/office/powerpoint/2010/main" val="331974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DE9EF41-1374-4765-99F1-EAA0074EC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D045E5F-3645-4E19-8C44-ACB693F15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C6FF3-06C3-46FB-9392-85CC46CE8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36B1F15-BA79-4C44-8389-1F5615484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DA11531-DBB0-4823-B765-150B1EFF6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853B2-8D6E-4E2F-A76E-D772802B2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ECC1-8190-304C-A450-E48F0827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B0C3-DAF8-C746-B4BE-E36E15A5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</a:t>
            </a:r>
          </a:p>
          <a:p>
            <a:pPr lvl="1"/>
            <a:r>
              <a:rPr lang="en-US" dirty="0"/>
              <a:t>Fundamentals (</a:t>
            </a:r>
            <a:r>
              <a:rPr lang="en-US" dirty="0" err="1"/>
              <a:t>Mentabiotics</a:t>
            </a:r>
            <a:r>
              <a:rPr lang="en-US" dirty="0"/>
              <a:t>, </a:t>
            </a:r>
            <a:r>
              <a:rPr lang="en-US" dirty="0" err="1"/>
              <a:t>MentaFocus</a:t>
            </a:r>
            <a:r>
              <a:rPr lang="en-US" dirty="0"/>
              <a:t>, </a:t>
            </a:r>
            <a:r>
              <a:rPr lang="en-US" dirty="0" err="1"/>
              <a:t>MentaSync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VitaGBX</a:t>
            </a:r>
            <a:r>
              <a:rPr lang="en-US" dirty="0"/>
              <a:t> (breakfast &amp; dinner)</a:t>
            </a:r>
          </a:p>
          <a:p>
            <a:pPr lvl="1"/>
            <a:r>
              <a:rPr lang="en-US" dirty="0"/>
              <a:t>GBX Shake/Smoothie (Protein, </a:t>
            </a:r>
            <a:r>
              <a:rPr lang="en-US" dirty="0" err="1"/>
              <a:t>SuperFood</a:t>
            </a:r>
            <a:r>
              <a:rPr lang="en-US" dirty="0"/>
              <a:t>, </a:t>
            </a:r>
            <a:r>
              <a:rPr lang="en-US" dirty="0" err="1"/>
              <a:t>SeedFiber</a:t>
            </a:r>
            <a:r>
              <a:rPr lang="en-US" dirty="0"/>
              <a:t>) – breakfast/lunch?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Eat REAL Food! (Helping Hand)</a:t>
            </a:r>
          </a:p>
          <a:p>
            <a:pPr lvl="1"/>
            <a:r>
              <a:rPr lang="en-US" dirty="0"/>
              <a:t>Project B3 FB Group (check-in)</a:t>
            </a:r>
          </a:p>
          <a:p>
            <a:r>
              <a:rPr lang="en-US" dirty="0"/>
              <a:t>Weekly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HIIT – 3x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Weights – 2x</a:t>
            </a:r>
          </a:p>
          <a:p>
            <a:pPr lvl="1"/>
            <a:r>
              <a:rPr lang="en-US" dirty="0"/>
              <a:t>Project B3 Seminar (education/reinforcement)</a:t>
            </a:r>
          </a:p>
        </p:txBody>
      </p:sp>
    </p:spTree>
    <p:extLst>
      <p:ext uri="{BB962C8B-B14F-4D97-AF65-F5344CB8AC3E}">
        <p14:creationId xmlns:p14="http://schemas.microsoft.com/office/powerpoint/2010/main" val="253850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CCE151A7-95B9-7F45-AF62-AC27F4C9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5" y="0"/>
            <a:ext cx="10853530" cy="69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824F5D-C98B-614D-A995-8A947E38F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7" y="1926843"/>
            <a:ext cx="4039427" cy="3653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1DF08-A396-1C40-8083-DAD57B289302}"/>
              </a:ext>
            </a:extLst>
          </p:cNvPr>
          <p:cNvSpPr txBox="1"/>
          <p:nvPr/>
        </p:nvSpPr>
        <p:spPr>
          <a:xfrm>
            <a:off x="2536825" y="43942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Brain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8431E-A169-574E-98D4-2E5C0866457C}"/>
              </a:ext>
            </a:extLst>
          </p:cNvPr>
          <p:cNvSpPr txBox="1"/>
          <p:nvPr/>
        </p:nvSpPr>
        <p:spPr>
          <a:xfrm>
            <a:off x="5484812" y="1006435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Biome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2AB16-2E7F-2E44-AAE3-45D6FF9A9690}"/>
              </a:ext>
            </a:extLst>
          </p:cNvPr>
          <p:cNvSpPr txBox="1"/>
          <p:nvPr/>
        </p:nvSpPr>
        <p:spPr>
          <a:xfrm>
            <a:off x="8485187" y="42545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9489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41A6B-5391-2A4B-BB34-F89B3308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4" y="-452489"/>
            <a:ext cx="9966959" cy="77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C186090B-C00B-CF48-96DC-5B8D82B29F7E}"/>
              </a:ext>
            </a:extLst>
          </p:cNvPr>
          <p:cNvSpPr>
            <a:spLocks/>
          </p:cNvSpPr>
          <p:nvPr/>
        </p:nvSpPr>
        <p:spPr bwMode="auto">
          <a:xfrm>
            <a:off x="589972" y="1142999"/>
            <a:ext cx="11297227" cy="54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1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Alternates between high intensity and low intensity exercise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Warm-up (6min)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3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2 minutes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1 minute </a:t>
            </a:r>
            <a:r>
              <a:rPr lang="en-US" altLang="en-US" sz="2400" b="1" dirty="0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Cool-down (6min)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18min Interval Training + 12 min warm/cooldown = 30min total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3x per week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7C34533-A9E0-D54E-82FA-50CD8DB0FAE8}"/>
              </a:ext>
            </a:extLst>
          </p:cNvPr>
          <p:cNvSpPr>
            <a:spLocks/>
          </p:cNvSpPr>
          <p:nvPr/>
        </p:nvSpPr>
        <p:spPr bwMode="auto">
          <a:xfrm>
            <a:off x="1795463" y="107950"/>
            <a:ext cx="8610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Interval Training</a:t>
            </a:r>
          </a:p>
        </p:txBody>
      </p:sp>
    </p:spTree>
    <p:extLst>
      <p:ext uri="{BB962C8B-B14F-4D97-AF65-F5344CB8AC3E}">
        <p14:creationId xmlns:p14="http://schemas.microsoft.com/office/powerpoint/2010/main" val="365066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C98052A5-2D96-B642-B394-AB1E405D8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8610600" cy="990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 dirty="0"/>
              <a:t>Strength Training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38FFB17C-44A0-164F-97C8-D1C62D7575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926592"/>
            <a:ext cx="7721600" cy="2392363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2E5938-77BC-B441-B693-D06588236B43}"/>
              </a:ext>
            </a:extLst>
          </p:cNvPr>
          <p:cNvSpPr txBox="1">
            <a:spLocks noChangeArrowheads="1"/>
          </p:cNvSpPr>
          <p:nvPr/>
        </p:nvSpPr>
        <p:spPr>
          <a:xfrm>
            <a:off x="2641600" y="3928872"/>
            <a:ext cx="7315200" cy="2526792"/>
          </a:xfrm>
          <a:prstGeom prst="rect">
            <a:avLst/>
          </a:prstGeom>
          <a:ln/>
        </p:spPr>
        <p:txBody>
          <a:bodyPr vert="horz" lIns="91440" tIns="45720" rIns="13208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Builds lean muscle mass, which increases BMR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Tones and defines the muscles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Improves posture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Helps maintain bone mineral density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Reduces stress + improves mood</a:t>
            </a: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ea typeface="ヒラギノ明朝 Pro W6" panose="02020300000000000000" pitchFamily="18" charset="-128"/>
              </a:rPr>
              <a:t>20min / 2x per week</a:t>
            </a:r>
          </a:p>
        </p:txBody>
      </p:sp>
    </p:spTree>
    <p:extLst>
      <p:ext uri="{BB962C8B-B14F-4D97-AF65-F5344CB8AC3E}">
        <p14:creationId xmlns:p14="http://schemas.microsoft.com/office/powerpoint/2010/main" val="3189625551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7772400" cy="1600200"/>
          </a:xfrm>
        </p:spPr>
        <p:txBody>
          <a:bodyPr>
            <a:normAutofit/>
          </a:bodyPr>
          <a:lstStyle/>
          <a:p>
            <a:r>
              <a:rPr lang="en-US" b="1" dirty="0"/>
              <a:t>Topic Schedule </a:t>
            </a:r>
            <a:r>
              <a:rPr lang="en-US" sz="3100" b="1" dirty="0"/>
              <a:t>(Wednesday 6-7pm)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470990"/>
            <a:ext cx="7772400" cy="5204129"/>
          </a:xfrm>
        </p:spPr>
        <p:txBody>
          <a:bodyPr>
            <a:normAutofit/>
          </a:bodyPr>
          <a:lstStyle/>
          <a:p>
            <a:r>
              <a:rPr lang="en-US" dirty="0"/>
              <a:t>Feb 13 (week 0) = Overview / Supplementation</a:t>
            </a:r>
          </a:p>
          <a:p>
            <a:r>
              <a:rPr lang="en-US" dirty="0"/>
              <a:t>Feb 20 (week 1) = Body/Brain/Biome</a:t>
            </a:r>
          </a:p>
          <a:p>
            <a:r>
              <a:rPr lang="en-US" dirty="0"/>
              <a:t>Feb 27 (week 2) = Exercise</a:t>
            </a:r>
          </a:p>
          <a:p>
            <a:r>
              <a:rPr lang="en-US" dirty="0"/>
              <a:t>March 6 (week 3) = Nutrition</a:t>
            </a:r>
          </a:p>
          <a:p>
            <a:r>
              <a:rPr lang="en-US" dirty="0"/>
              <a:t>March 13 (week 4) = Stress/Sleep (Wisconsin)</a:t>
            </a:r>
          </a:p>
          <a:p>
            <a:r>
              <a:rPr lang="en-US" dirty="0"/>
              <a:t>March 20 (week 5) =  Evaluation (St. George)</a:t>
            </a:r>
          </a:p>
          <a:p>
            <a:r>
              <a:rPr lang="en-US" dirty="0"/>
              <a:t>March 27 (week 6) = Review</a:t>
            </a:r>
          </a:p>
          <a:p>
            <a:r>
              <a:rPr lang="en-US" dirty="0"/>
              <a:t>March 28 (Th) – 29 (Fri) = Final Measurements</a:t>
            </a:r>
          </a:p>
        </p:txBody>
      </p:sp>
    </p:spTree>
    <p:extLst>
      <p:ext uri="{BB962C8B-B14F-4D97-AF65-F5344CB8AC3E}">
        <p14:creationId xmlns:p14="http://schemas.microsoft.com/office/powerpoint/2010/main" val="2966881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>
            <a:extLst>
              <a:ext uri="{FF2B5EF4-FFF2-40B4-BE49-F238E27FC236}">
                <a16:creationId xmlns:a16="http://schemas.microsoft.com/office/drawing/2014/main" id="{87D4AA00-E4E1-1945-89DA-3AECC57EFCE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006" r="51591" b="16000"/>
          <a:stretch>
            <a:fillRect/>
          </a:stretch>
        </p:blipFill>
        <p:spPr bwMode="auto">
          <a:xfrm>
            <a:off x="4233864" y="1066801"/>
            <a:ext cx="605313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70F0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413007C1-01AB-FD44-B422-C710D19B5087}"/>
              </a:ext>
            </a:extLst>
          </p:cNvPr>
          <p:cNvSpPr>
            <a:spLocks/>
          </p:cNvSpPr>
          <p:nvPr/>
        </p:nvSpPr>
        <p:spPr bwMode="auto">
          <a:xfrm>
            <a:off x="1795464" y="2590800"/>
            <a:ext cx="29098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4800" b="1">
                <a:solidFill>
                  <a:srgbClr val="F70F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GOOD</a:t>
            </a:r>
          </a:p>
          <a:p>
            <a:r>
              <a:rPr lang="en-US" altLang="en-US" sz="4800" b="1">
                <a:solidFill>
                  <a:srgbClr val="F70F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HEALTH!</a:t>
            </a:r>
          </a:p>
        </p:txBody>
      </p:sp>
    </p:spTree>
    <p:extLst>
      <p:ext uri="{BB962C8B-B14F-4D97-AF65-F5344CB8AC3E}">
        <p14:creationId xmlns:p14="http://schemas.microsoft.com/office/powerpoint/2010/main" val="181043344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ECC1-8190-304C-A450-E48F0827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B0C3-DAF8-C746-B4BE-E36E15A5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Loss is a “Body” Issue…</a:t>
            </a:r>
          </a:p>
          <a:p>
            <a:pPr lvl="1"/>
            <a:r>
              <a:rPr lang="en-US" dirty="0"/>
              <a:t>Calories in / out</a:t>
            </a:r>
          </a:p>
          <a:p>
            <a:pPr lvl="1"/>
            <a:r>
              <a:rPr lang="en-US" dirty="0"/>
              <a:t>Poor diet</a:t>
            </a:r>
          </a:p>
          <a:p>
            <a:pPr lvl="1"/>
            <a:r>
              <a:rPr lang="en-US" dirty="0"/>
              <a:t>Appetite / cravings / “willpower”</a:t>
            </a:r>
          </a:p>
          <a:p>
            <a:pPr lvl="1"/>
            <a:r>
              <a:rPr lang="en-US" dirty="0"/>
              <a:t>Metabolism / metabolic rate</a:t>
            </a:r>
          </a:p>
          <a:p>
            <a:pPr lvl="1"/>
            <a:r>
              <a:rPr lang="en-US" dirty="0"/>
              <a:t>Hormones</a:t>
            </a:r>
          </a:p>
          <a:p>
            <a:pPr lvl="1"/>
            <a:r>
              <a:rPr lang="en-US" dirty="0"/>
              <a:t>Genetics</a:t>
            </a:r>
          </a:p>
          <a:p>
            <a:r>
              <a:rPr lang="en-US" dirty="0"/>
              <a:t>NO – actually a “Brain-Body-Biome” issue</a:t>
            </a:r>
          </a:p>
          <a:p>
            <a:pPr lvl="1"/>
            <a:r>
              <a:rPr lang="en-US" dirty="0"/>
              <a:t>Just as mental wellness issues are not ”just brain” issues – they are “gut-brain” issues (which are modifiable with natural approaches)</a:t>
            </a:r>
          </a:p>
        </p:txBody>
      </p:sp>
    </p:spTree>
    <p:extLst>
      <p:ext uri="{BB962C8B-B14F-4D97-AF65-F5344CB8AC3E}">
        <p14:creationId xmlns:p14="http://schemas.microsoft.com/office/powerpoint/2010/main" val="271571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6559-42FA-F44E-AB44-ABF83CF2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of Epidemics…(perfect storm)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9535F-1F70-9C41-903E-97BF131E5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0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6EAF68B6-3FD5-F444-929B-14034F7B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737600" cy="19050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/>
              <a:t>What causes weight gain/loss?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E6D7C1F-D6D4-5945-9876-CE3E2B00D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2133600"/>
            <a:ext cx="8549640" cy="47244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Calories “IN” versus Calories “OUT”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Appetite regulation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“Metabolic Rate” (??)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Genetics??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Habits??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Society??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“Toxic Environment”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C2DA8654-6C27-714D-A361-B546736CEE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92" y="2450592"/>
            <a:ext cx="4809744" cy="41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6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C81E5C81-D7B2-4049-9A87-9D2C52A16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3600"/>
              <a:t>Virtually </a:t>
            </a:r>
            <a:r>
              <a:rPr lang="en-US" altLang="en-US" sz="3600" i="1">
                <a:solidFill>
                  <a:srgbClr val="F70F0F"/>
                </a:solidFill>
              </a:rPr>
              <a:t>any</a:t>
            </a:r>
            <a:r>
              <a:rPr lang="en-US" altLang="en-US" sz="3600"/>
              <a:t> diet will help you lose weight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FAB7225-1993-BF46-9FDD-546BC6FD622D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1828800" y="1752600"/>
            <a:ext cx="8610600" cy="4294188"/>
            <a:chOff x="0" y="0"/>
            <a:chExt cx="5424" cy="2705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2BC0EAC1-608E-8F4A-AB42-7018B547B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5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cs typeface="Times New Roman" panose="02020603050405020304" pitchFamily="18" charset="0"/>
                </a:rPr>
                <a:t>Diet Program</a:t>
              </a: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5B839F5-FE59-EB4B-9ED5-FB06617D8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0"/>
              <a:ext cx="256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cs typeface="Times New Roman" panose="02020603050405020304" pitchFamily="18" charset="0"/>
                </a:rPr>
                <a:t>Concept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24B6ED5-629E-5A41-8079-89FF68228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0"/>
              <a:ext cx="130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cs typeface="Times New Roman" panose="02020603050405020304" pitchFamily="18" charset="0"/>
                </a:rPr>
                <a:t>Calories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62A076AB-1BBA-1643-969B-93E4A4FFC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1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Atkins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ED477AC2-AA1E-284F-9CC3-30D54EF8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301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High protein/fat, Low carb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792C8C0-2FE9-5B4B-A586-B8B7FC7B2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01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595A474-FA10-6D4C-BCF8-84105103C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6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dirty="0">
                  <a:cs typeface="Times New Roman" panose="02020603050405020304" pitchFamily="18" charset="0"/>
                </a:rPr>
                <a:t>Keto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B543441-C1C9-1A4E-AF11-4F681E71D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596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High protein/fat, Low carb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935422E6-EBD3-8445-BBF7-F192AD4F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596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94F3DC06-5482-5B42-BE1D-8A000E518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91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Zone (Sears)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C7DE4F2C-CB0B-F643-A125-AC7DE9097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891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Moderate 40/30/30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0EA4B80C-04FD-D343-87D2-5D29591D0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891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A395664-C98D-2944-92A8-79B40A1BC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86"/>
              <a:ext cx="155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Pritikin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E179C83B-CC9D-FD40-8C1D-9C4F65C60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186"/>
              <a:ext cx="2561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Low fat, high carb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7732D5C3-35E1-7A44-B9F1-C244F11CE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186"/>
              <a:ext cx="130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03AD73AC-6DB1-4C45-8EFE-D49A0DBB3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20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Ornish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76E7C99F-37B0-DF40-B121-247D5DDDE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520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Low fat, high carb (vegan)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707B3CE-E9E4-1C49-B872-7A21BF792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520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6560ECD-5098-ED44-9958-5135643B7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15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South Beach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89DF960A-8AE6-5F4C-94A9-F2ADE839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815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High protein/fat, Low carb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A51B8A7-88CB-4A46-9B1C-B5B3E5F2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815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E074D0B-2680-B246-9C4A-5E8C149F0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10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dirty="0">
                  <a:cs typeface="Times New Roman" panose="02020603050405020304" pitchFamily="18" charset="0"/>
                </a:rPr>
                <a:t>Paleolithic</a:t>
              </a: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35B4E561-75E2-D846-A130-8ACB3A53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110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High protein/fat, Low carb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74861DD6-5084-9B46-B382-5309003A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110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F7F1F54C-2F85-A145-9194-F8E67C143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5"/>
              <a:ext cx="155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Weight Watchers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84FC667A-75A0-C342-96C3-639DD43C6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405"/>
              <a:ext cx="256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Low fat, balanced protein/carbs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3C24093E-BC86-F744-9C72-88AA4D35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405"/>
              <a:ext cx="130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4F0255BF-9135-324F-9378-9D24FB003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520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B2D4BA55-E305-4F44-963C-F78CAA21E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10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15CF8CBB-C030-034F-B3ED-6629F4F2F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110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28E75B34-017E-DE41-93E0-C8A8BC858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110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A175AD82-1484-334E-95EB-2E519170F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05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05EE20AE-547C-A746-A94F-26E75BB5F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405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DF453398-5424-8C4A-9695-D4FAB697E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405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F42E2394-71A5-6641-B85C-632DCC72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0"/>
              <a:ext cx="0" cy="30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532456AA-B9BF-3340-9DE9-70C420A31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301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20DB42CC-EB58-2848-86A6-86B430A29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596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4FD20BA0-A8DE-3745-A035-18997C87D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891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5CFAF596-1600-1E4E-A092-50BE4536A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186"/>
              <a:ext cx="0" cy="334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65E9635-4C35-5E47-95BC-0F34C92DC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520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A6571792-1FD6-494B-AFA8-A580FAAE9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815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4435B407-57E4-964B-B297-B7EE9FC44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110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187C349B-8E2C-BB42-B9D7-F3DBC1CE0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405"/>
              <a:ext cx="0" cy="30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57189658-6B3D-EE4A-A1A6-9CEB66A19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0"/>
              <a:ext cx="0" cy="30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9A3447CB-B43D-E645-B91F-7675654C3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301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734E449B-929D-074A-9C9F-E3C5E5674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596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22174225-0720-0E44-BF65-7CCD52D43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891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AEB06740-955A-134C-A7D5-25404EFDC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186"/>
              <a:ext cx="0" cy="334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BC88C9D3-7450-E645-85F4-88D22F7BB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520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0F6570D1-C2D2-F54C-AF58-7823537C0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815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FD517D9F-62C3-0742-9EA7-D527F7091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110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0CF6C075-806D-0E4F-B485-E790F6242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405"/>
              <a:ext cx="0" cy="30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7025C515-6D71-0846-BCD9-EFF5A17CC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1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ED1E5B1E-5FBC-9C48-9C24-05FAE2551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301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7">
              <a:extLst>
                <a:ext uri="{FF2B5EF4-FFF2-40B4-BE49-F238E27FC236}">
                  <a16:creationId xmlns:a16="http://schemas.microsoft.com/office/drawing/2014/main" id="{52B9C646-C798-CE46-B85E-C74A87AC0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301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8">
              <a:extLst>
                <a:ext uri="{FF2B5EF4-FFF2-40B4-BE49-F238E27FC236}">
                  <a16:creationId xmlns:a16="http://schemas.microsoft.com/office/drawing/2014/main" id="{AB4F0680-3EBB-E843-AC57-884C4A76B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6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2ECA982E-F787-8049-B7FA-3E63DBE13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596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AF2C3709-1E0C-4543-A7C1-87F05C142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596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>
              <a:extLst>
                <a:ext uri="{FF2B5EF4-FFF2-40B4-BE49-F238E27FC236}">
                  <a16:creationId xmlns:a16="http://schemas.microsoft.com/office/drawing/2014/main" id="{20FD18B0-B791-C445-AE3E-6C3F11527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1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D6C8ED8C-8BF6-E942-A1DF-D7E477877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891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D0615F7A-1629-9342-81E5-59135D7EE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891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0" name="Line 64">
              <a:extLst>
                <a:ext uri="{FF2B5EF4-FFF2-40B4-BE49-F238E27FC236}">
                  <a16:creationId xmlns:a16="http://schemas.microsoft.com/office/drawing/2014/main" id="{832611C9-9463-0444-BABF-C529DED14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86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Line 65">
              <a:extLst>
                <a:ext uri="{FF2B5EF4-FFF2-40B4-BE49-F238E27FC236}">
                  <a16:creationId xmlns:a16="http://schemas.microsoft.com/office/drawing/2014/main" id="{CD7F68B9-E67D-CE4E-AB68-4B1AA6F13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186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Line 66">
              <a:extLst>
                <a:ext uri="{FF2B5EF4-FFF2-40B4-BE49-F238E27FC236}">
                  <a16:creationId xmlns:a16="http://schemas.microsoft.com/office/drawing/2014/main" id="{1287ACAF-064E-0B4C-A810-EAEAC9D71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186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Line 67">
              <a:extLst>
                <a:ext uri="{FF2B5EF4-FFF2-40B4-BE49-F238E27FC236}">
                  <a16:creationId xmlns:a16="http://schemas.microsoft.com/office/drawing/2014/main" id="{6066D9AB-245E-E243-B574-D75C89117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20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Line 68">
              <a:extLst>
                <a:ext uri="{FF2B5EF4-FFF2-40B4-BE49-F238E27FC236}">
                  <a16:creationId xmlns:a16="http://schemas.microsoft.com/office/drawing/2014/main" id="{DEE17CE2-AAD4-A146-9C18-406C84767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520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Line 69">
              <a:extLst>
                <a:ext uri="{FF2B5EF4-FFF2-40B4-BE49-F238E27FC236}">
                  <a16:creationId xmlns:a16="http://schemas.microsoft.com/office/drawing/2014/main" id="{0B3ACA8B-865B-8941-BE14-ACFAB9471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15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Line 70">
              <a:extLst>
                <a:ext uri="{FF2B5EF4-FFF2-40B4-BE49-F238E27FC236}">
                  <a16:creationId xmlns:a16="http://schemas.microsoft.com/office/drawing/2014/main" id="{84ACFCEC-371C-D74B-8887-03A29BAC0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815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Line 71">
              <a:extLst>
                <a:ext uri="{FF2B5EF4-FFF2-40B4-BE49-F238E27FC236}">
                  <a16:creationId xmlns:a16="http://schemas.microsoft.com/office/drawing/2014/main" id="{FA0E4992-BBB3-4D48-AA92-4A3A18BAC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815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Line 72">
              <a:extLst>
                <a:ext uri="{FF2B5EF4-FFF2-40B4-BE49-F238E27FC236}">
                  <a16:creationId xmlns:a16="http://schemas.microsoft.com/office/drawing/2014/main" id="{4997CC8A-B9FB-294D-B338-89072A5EE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1815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4" name="Line 73">
              <a:extLst>
                <a:ext uri="{FF2B5EF4-FFF2-40B4-BE49-F238E27FC236}">
                  <a16:creationId xmlns:a16="http://schemas.microsoft.com/office/drawing/2014/main" id="{3D6ABD31-4359-7F41-9866-CBA037538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0"/>
              <a:ext cx="1306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5" name="Line 74">
              <a:extLst>
                <a:ext uri="{FF2B5EF4-FFF2-40B4-BE49-F238E27FC236}">
                  <a16:creationId xmlns:a16="http://schemas.microsoft.com/office/drawing/2014/main" id="{04716DCF-3EB3-0E42-9833-20AF07E2C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2110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6" name="Line 75">
              <a:extLst>
                <a:ext uri="{FF2B5EF4-FFF2-40B4-BE49-F238E27FC236}">
                  <a16:creationId xmlns:a16="http://schemas.microsoft.com/office/drawing/2014/main" id="{64CA7263-7BAD-C349-BF4A-52114372F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2405"/>
              <a:ext cx="0" cy="30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7" name="Line 76">
              <a:extLst>
                <a:ext uri="{FF2B5EF4-FFF2-40B4-BE49-F238E27FC236}">
                  <a16:creationId xmlns:a16="http://schemas.microsoft.com/office/drawing/2014/main" id="{BC782086-E68B-0548-853A-EE8EE3D74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05"/>
              <a:ext cx="1557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8" name="Line 77">
              <a:extLst>
                <a:ext uri="{FF2B5EF4-FFF2-40B4-BE49-F238E27FC236}">
                  <a16:creationId xmlns:a16="http://schemas.microsoft.com/office/drawing/2014/main" id="{23C38E99-4A0C-1642-8148-61F15A18D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705"/>
              <a:ext cx="2561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9" name="Line 78">
              <a:extLst>
                <a:ext uri="{FF2B5EF4-FFF2-40B4-BE49-F238E27FC236}">
                  <a16:creationId xmlns:a16="http://schemas.microsoft.com/office/drawing/2014/main" id="{89278F86-2E42-C741-B902-1ACD6EDB2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705"/>
              <a:ext cx="1306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0" name="Line 79">
              <a:extLst>
                <a:ext uri="{FF2B5EF4-FFF2-40B4-BE49-F238E27FC236}">
                  <a16:creationId xmlns:a16="http://schemas.microsoft.com/office/drawing/2014/main" id="{7FF90D51-710C-994E-8AA6-20E15B671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30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1" name="Line 80">
              <a:extLst>
                <a:ext uri="{FF2B5EF4-FFF2-40B4-BE49-F238E27FC236}">
                  <a16:creationId xmlns:a16="http://schemas.microsoft.com/office/drawing/2014/main" id="{FD1C9574-38E1-0D4C-B7A8-AF13AD8BE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1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2" name="Line 81">
              <a:extLst>
                <a:ext uri="{FF2B5EF4-FFF2-40B4-BE49-F238E27FC236}">
                  <a16:creationId xmlns:a16="http://schemas.microsoft.com/office/drawing/2014/main" id="{5D9DC41C-A5DA-B142-8960-62E12E045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6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3" name="Line 82">
              <a:extLst>
                <a:ext uri="{FF2B5EF4-FFF2-40B4-BE49-F238E27FC236}">
                  <a16:creationId xmlns:a16="http://schemas.microsoft.com/office/drawing/2014/main" id="{1380E2DD-9D9D-6644-84CD-5646371DF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1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4" name="Line 83">
              <a:extLst>
                <a:ext uri="{FF2B5EF4-FFF2-40B4-BE49-F238E27FC236}">
                  <a16:creationId xmlns:a16="http://schemas.microsoft.com/office/drawing/2014/main" id="{69185A01-3F6D-3A40-BEA0-A25F5E524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86"/>
              <a:ext cx="0" cy="33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5" name="Line 84">
              <a:extLst>
                <a:ext uri="{FF2B5EF4-FFF2-40B4-BE49-F238E27FC236}">
                  <a16:creationId xmlns:a16="http://schemas.microsoft.com/office/drawing/2014/main" id="{3F69E81D-24DF-7847-8301-973E1C669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20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6" name="Line 85">
              <a:extLst>
                <a:ext uri="{FF2B5EF4-FFF2-40B4-BE49-F238E27FC236}">
                  <a16:creationId xmlns:a16="http://schemas.microsoft.com/office/drawing/2014/main" id="{625C0E0D-35F0-234D-BA57-77D7E391D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15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7" name="Line 86">
              <a:extLst>
                <a:ext uri="{FF2B5EF4-FFF2-40B4-BE49-F238E27FC236}">
                  <a16:creationId xmlns:a16="http://schemas.microsoft.com/office/drawing/2014/main" id="{1D204A97-B7CD-DD40-B383-D293E18CA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10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8" name="Line 87">
              <a:extLst>
                <a:ext uri="{FF2B5EF4-FFF2-40B4-BE49-F238E27FC236}">
                  <a16:creationId xmlns:a16="http://schemas.microsoft.com/office/drawing/2014/main" id="{30CE7389-DADB-1849-9FA7-6F1EBD0E5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557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9" name="Line 88">
              <a:extLst>
                <a:ext uri="{FF2B5EF4-FFF2-40B4-BE49-F238E27FC236}">
                  <a16:creationId xmlns:a16="http://schemas.microsoft.com/office/drawing/2014/main" id="{3D9655B8-DB59-414A-A11D-18F4668F1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05"/>
              <a:ext cx="0" cy="30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0" name="Line 89">
              <a:extLst>
                <a:ext uri="{FF2B5EF4-FFF2-40B4-BE49-F238E27FC236}">
                  <a16:creationId xmlns:a16="http://schemas.microsoft.com/office/drawing/2014/main" id="{F76486D0-7EFC-EE47-B098-E99A9985F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0"/>
              <a:ext cx="0" cy="30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1" name="Line 90">
              <a:extLst>
                <a:ext uri="{FF2B5EF4-FFF2-40B4-BE49-F238E27FC236}">
                  <a16:creationId xmlns:a16="http://schemas.microsoft.com/office/drawing/2014/main" id="{64D71151-0B0A-1345-8FF3-0B6663288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301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Line 91">
              <a:extLst>
                <a:ext uri="{FF2B5EF4-FFF2-40B4-BE49-F238E27FC236}">
                  <a16:creationId xmlns:a16="http://schemas.microsoft.com/office/drawing/2014/main" id="{D48A9CAC-F858-784D-8F77-A87A809D9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596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3" name="Line 92">
              <a:extLst>
                <a:ext uri="{FF2B5EF4-FFF2-40B4-BE49-F238E27FC236}">
                  <a16:creationId xmlns:a16="http://schemas.microsoft.com/office/drawing/2014/main" id="{39FA16B3-1D24-5540-82A2-E9628A9BF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91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4" name="Line 93">
              <a:extLst>
                <a:ext uri="{FF2B5EF4-FFF2-40B4-BE49-F238E27FC236}">
                  <a16:creationId xmlns:a16="http://schemas.microsoft.com/office/drawing/2014/main" id="{AA32E8C4-873F-AF42-934E-C0407B36F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1186"/>
              <a:ext cx="0" cy="33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5" name="Line 94">
              <a:extLst>
                <a:ext uri="{FF2B5EF4-FFF2-40B4-BE49-F238E27FC236}">
                  <a16:creationId xmlns:a16="http://schemas.microsoft.com/office/drawing/2014/main" id="{122CF0E4-E473-8E4B-A002-CC17DF841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1520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6" name="Line 95">
              <a:extLst>
                <a:ext uri="{FF2B5EF4-FFF2-40B4-BE49-F238E27FC236}">
                  <a16:creationId xmlns:a16="http://schemas.microsoft.com/office/drawing/2014/main" id="{9DFBAB8A-F0A8-6F48-8682-029C59526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0"/>
              <a:ext cx="2561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94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64AF4A-E98B-0D47-9E09-D910630F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5" y="63908"/>
            <a:ext cx="11609569" cy="67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9C993-79F1-274C-9367-9D5AD032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30" y="41744"/>
            <a:ext cx="9467022" cy="68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7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9652D-2A5F-8149-827D-B04DF1D8F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CB4A8-58AD-C144-AA05-358736E1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61" y="-13542"/>
            <a:ext cx="9621078" cy="68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584</Words>
  <Application>Microsoft Macintosh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Aller</vt:lpstr>
      <vt:lpstr>Arial</vt:lpstr>
      <vt:lpstr>Calibri</vt:lpstr>
      <vt:lpstr>Calibri Light</vt:lpstr>
      <vt:lpstr>Lucida Grande</vt:lpstr>
      <vt:lpstr>Times New Roman</vt:lpstr>
      <vt:lpstr>Office Theme</vt:lpstr>
      <vt:lpstr>Project b3  Body-Brain-Biome</vt:lpstr>
      <vt:lpstr>PowerPoint Presentation</vt:lpstr>
      <vt:lpstr>Problem</vt:lpstr>
      <vt:lpstr>Epidemic of Epidemics…(perfect storm)</vt:lpstr>
      <vt:lpstr>What causes weight gain/loss?</vt:lpstr>
      <vt:lpstr>Virtually any diet will help you lose weight</vt:lpstr>
      <vt:lpstr>PowerPoint Presentation</vt:lpstr>
      <vt:lpstr>PowerPoint Presentation</vt:lpstr>
      <vt:lpstr>PowerPoint Presentation</vt:lpstr>
      <vt:lpstr>Solution</vt:lpstr>
      <vt:lpstr>What to DO? (simple)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DO? (simple)</vt:lpstr>
      <vt:lpstr>PowerPoint Presentation</vt:lpstr>
      <vt:lpstr>PowerPoint Presentation</vt:lpstr>
      <vt:lpstr>PowerPoint Presentation</vt:lpstr>
      <vt:lpstr>Strength Training</vt:lpstr>
      <vt:lpstr>Topic Schedule (Wednesday 6-7pm)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Weiher</dc:creator>
  <cp:lastModifiedBy>Shawn Talbott</cp:lastModifiedBy>
  <cp:revision>26</cp:revision>
  <dcterms:created xsi:type="dcterms:W3CDTF">2017-09-11T19:24:11Z</dcterms:created>
  <dcterms:modified xsi:type="dcterms:W3CDTF">2019-02-20T19:48:03Z</dcterms:modified>
</cp:coreProperties>
</file>