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5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05" r:id="rId1"/>
    <p:sldMasterId id="2147483869" r:id="rId2"/>
    <p:sldMasterId id="2147483964" r:id="rId3"/>
    <p:sldMasterId id="2147483989" r:id="rId4"/>
    <p:sldMasterId id="2147484053" r:id="rId5"/>
    <p:sldMasterId id="2147484185" r:id="rId6"/>
  </p:sldMasterIdLst>
  <p:notesMasterIdLst>
    <p:notesMasterId r:id="rId25"/>
  </p:notesMasterIdLst>
  <p:handoutMasterIdLst>
    <p:handoutMasterId r:id="rId26"/>
  </p:handoutMasterIdLst>
  <p:sldIdLst>
    <p:sldId id="805" r:id="rId7"/>
    <p:sldId id="823" r:id="rId8"/>
    <p:sldId id="824" r:id="rId9"/>
    <p:sldId id="832" r:id="rId10"/>
    <p:sldId id="836" r:id="rId11"/>
    <p:sldId id="833" r:id="rId12"/>
    <p:sldId id="834" r:id="rId13"/>
    <p:sldId id="837" r:id="rId14"/>
    <p:sldId id="840" r:id="rId15"/>
    <p:sldId id="841" r:id="rId16"/>
    <p:sldId id="842" r:id="rId17"/>
    <p:sldId id="848" r:id="rId18"/>
    <p:sldId id="849" r:id="rId19"/>
    <p:sldId id="850" r:id="rId20"/>
    <p:sldId id="462" r:id="rId21"/>
    <p:sldId id="789" r:id="rId22"/>
    <p:sldId id="801" r:id="rId23"/>
    <p:sldId id="851" r:id="rId2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78D"/>
    <a:srgbClr val="3F2A56"/>
    <a:srgbClr val="A4C8E1"/>
    <a:srgbClr val="003E6B"/>
    <a:srgbClr val="6A2F9A"/>
    <a:srgbClr val="DFD9E6"/>
    <a:srgbClr val="DDDAE8"/>
    <a:srgbClr val="4D2A69"/>
    <a:srgbClr val="1C63B2"/>
    <a:srgbClr val="8B4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55"/>
    <p:restoredTop sz="94798" autoAdjust="0"/>
  </p:normalViewPr>
  <p:slideViewPr>
    <p:cSldViewPr snapToGrid="0">
      <p:cViewPr varScale="1">
        <p:scale>
          <a:sx n="128" d="100"/>
          <a:sy n="128" d="100"/>
        </p:scale>
        <p:origin x="21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5368" y="2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8DAEE8-2AD6-451C-990B-DA45371CBF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CC8A1-5FB4-45EB-BC0A-D6D9B18787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DECED13-4167-48AF-AF35-CF723716B53B}" type="datetimeFigureOut">
              <a:rPr lang="en-US" smtClean="0"/>
              <a:t>1/30/19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0ECE9-50DB-403D-BC21-283F0CD16C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1D1CF-0C76-49A4-BF7A-7D3388B9F4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0E383BD-8F5D-47A9-B040-652A2729B9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17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17B500B-B81B-4D49-9B34-FE39AB034042}" type="datetimeFigureOut">
              <a:rPr lang="en-US" smtClean="0"/>
              <a:t>1/30/19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2EBB34B-1EE1-7046-9BB4-E3528EEDFA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2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20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74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2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Add callouts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31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3"/>
          <p:cNvSpPr txBox="1">
            <a:spLocks noGrp="1"/>
          </p:cNvSpPr>
          <p:nvPr>
            <p:ph type="title"/>
          </p:nvPr>
        </p:nvSpPr>
        <p:spPr>
          <a:xfrm>
            <a:off x="965201" y="2676246"/>
            <a:ext cx="10567774" cy="1325564"/>
          </a:xfrm>
          <a:prstGeom prst="rect">
            <a:avLst/>
          </a:prstGeom>
        </p:spPr>
        <p:txBody>
          <a:bodyPr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defRPr sz="36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0EE70-FF42-754B-9C94-3B3C07A895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7508" y="6319164"/>
            <a:ext cx="3216983" cy="3900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C4DE73-FAE9-614E-B6D9-B9E8C2CA558E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DB4DC9-F78B-6D4B-A2B3-4F5A9741132E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0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FCDEFE-8519-944F-BF8A-07E3386F0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487508" y="6320688"/>
            <a:ext cx="3216984" cy="3900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BC6D35-69FC-2C4D-A7B2-F5CC3BDA6575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5713"/>
            <a:ext cx="0" cy="167671"/>
          </a:xfrm>
          <a:prstGeom prst="line">
            <a:avLst/>
          </a:prstGeom>
          <a:ln w="0">
            <a:solidFill>
              <a:srgbClr val="DFD9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C0C1EE-8AF4-8F4B-B8BD-5AABA6814B71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5713"/>
            <a:ext cx="0" cy="167671"/>
          </a:xfrm>
          <a:prstGeom prst="line">
            <a:avLst/>
          </a:prstGeom>
          <a:ln w="0">
            <a:solidFill>
              <a:srgbClr val="DFD9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E3023D9-0138-B04C-B4BD-895A195FE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B113B57-5FD1-4746-AC97-BC72ACB80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9144000" cy="17660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25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9864569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125901" y="2147267"/>
            <a:ext cx="9864569" cy="40017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867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37" name="Shape 37"/>
          <p:cNvSpPr/>
          <p:nvPr/>
        </p:nvSpPr>
        <p:spPr>
          <a:xfrm>
            <a:off x="997289" y="563333"/>
            <a:ext cx="54864" cy="9052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8" name="Shape 38"/>
          <p:cNvSpPr/>
          <p:nvPr/>
        </p:nvSpPr>
        <p:spPr>
          <a:xfrm>
            <a:off x="12136533" y="1"/>
            <a:ext cx="36576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452101" y="1431934"/>
            <a:ext cx="6311240" cy="4693232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7372679" y="1205666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9050" y="0"/>
            <a:ext cx="5029200" cy="6074365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98196" y="295203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426737" y="1363635"/>
            <a:ext cx="6311240" cy="4693232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2347315" y="1137367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62800" y="-17498"/>
            <a:ext cx="5029200" cy="6074365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6" name="Shape 33"/>
          <p:cNvSpPr txBox="1">
            <a:spLocks noGrp="1"/>
          </p:cNvSpPr>
          <p:nvPr>
            <p:ph type="title"/>
          </p:nvPr>
        </p:nvSpPr>
        <p:spPr>
          <a:xfrm>
            <a:off x="599136" y="844198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34"/>
          <p:cNvSpPr txBox="1">
            <a:spLocks noGrp="1"/>
          </p:cNvSpPr>
          <p:nvPr>
            <p:ph type="body" idx="1"/>
          </p:nvPr>
        </p:nvSpPr>
        <p:spPr>
          <a:xfrm>
            <a:off x="599136" y="1920976"/>
            <a:ext cx="5937131" cy="4191957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942665" y="1"/>
            <a:ext cx="5176933" cy="6112932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2171704" y="1710002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226601" y="978791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61" y="2072623"/>
            <a:ext cx="5811273" cy="4001743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-1" y="16933"/>
            <a:ext cx="4758267" cy="6276933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6963837" y="1853122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2"/>
          <p:cNvSpPr>
            <a:spLocks noGrp="1"/>
          </p:cNvSpPr>
          <p:nvPr>
            <p:ph type="pic" idx="11"/>
          </p:nvPr>
        </p:nvSpPr>
        <p:spPr>
          <a:xfrm>
            <a:off x="6100092" y="864020"/>
            <a:ext cx="6100233" cy="42211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Рисунок 2"/>
          <p:cNvSpPr>
            <a:spLocks noGrp="1"/>
          </p:cNvSpPr>
          <p:nvPr>
            <p:ph type="pic" idx="10"/>
          </p:nvPr>
        </p:nvSpPr>
        <p:spPr>
          <a:xfrm>
            <a:off x="2" y="864021"/>
            <a:ext cx="6100233" cy="42211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1425" y="5445226"/>
            <a:ext cx="5748651" cy="11260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  <a:endParaRPr lang="ru-RU"/>
          </a:p>
          <a:p>
            <a:pPr lvl="0"/>
            <a:endParaRPr lang="ru-RU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91F747B0-12CD-4085-917D-9181D316B948}"/>
              </a:ext>
            </a:extLst>
          </p:cNvPr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gradFill flip="none" rotWithShape="1">
            <a:gsLst>
              <a:gs pos="0">
                <a:srgbClr val="C7ABD1">
                  <a:tint val="66000"/>
                  <a:satMod val="160000"/>
                </a:srgbClr>
              </a:gs>
              <a:gs pos="50000">
                <a:srgbClr val="C7ABD1">
                  <a:tint val="44500"/>
                  <a:satMod val="160000"/>
                </a:srgbClr>
              </a:gs>
              <a:gs pos="100000">
                <a:srgbClr val="C7ABD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WORK\королiвськi митцi\Amare\id\Amare Global id\ppt\images\amare id-18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"/>
            <a:ext cx="7113357" cy="66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4559830" y="2331841"/>
            <a:ext cx="3072341" cy="2880320"/>
          </a:xfrm>
          <a:prstGeom prst="rect">
            <a:avLst/>
          </a:prstGeom>
          <a:solidFill>
            <a:srgbClr val="3B2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660636" y="2433441"/>
            <a:ext cx="2870728" cy="2677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15" name="Picture 2" descr="D:\WORK\королiвськi митцi\Amare\id\Amare Global id\ppt\1-9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142" y="2660915"/>
            <a:ext cx="357717" cy="2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847862" y="3140968"/>
            <a:ext cx="2496277" cy="172819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add text</a:t>
            </a:r>
            <a:endParaRPr lang="ru-RU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/>
          <p:cNvSpPr>
            <a:spLocks noGrp="1"/>
          </p:cNvSpPr>
          <p:nvPr>
            <p:ph type="pic" idx="10"/>
          </p:nvPr>
        </p:nvSpPr>
        <p:spPr>
          <a:xfrm>
            <a:off x="1" y="0"/>
            <a:ext cx="6100233" cy="486916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pic>
        <p:nvPicPr>
          <p:cNvPr id="8" name="Picture 3" descr="D:\WORK\королiвськi митцi\Amare\id\Amare Global id\ppt\1-1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078" y="6117299"/>
            <a:ext cx="1418167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84030" y="157715"/>
            <a:ext cx="3936437" cy="2496277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384033" y="2846013"/>
            <a:ext cx="5493212" cy="2023147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6" name="Picture 5" descr="D:\WORK\королiвськi митцi\Amare\id\Amare Global id\ppt\1-8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4957"/>
            <a:ext cx="4503411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o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62A920-A3D8-A546-9DDD-91EDE1A532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F12A0-0B4B-3740-A433-E79F32CBB8CC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A7EB04-72B9-4F4B-B304-288BB59580A4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975894B-1584-164C-BBCC-E6C44455A4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69B4255-DC73-DC4D-9653-9736B9D5F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9144000" cy="176609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F2A5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bg>
      <p:bgPr>
        <a:solidFill>
          <a:srgbClr val="3F2A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261000-BF17-2C43-B32B-7DBDA6E61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87508" y="6320688"/>
            <a:ext cx="3216984" cy="3900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B80206-B6D4-0B48-BBFD-2007C99E285F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5713"/>
            <a:ext cx="0" cy="167671"/>
          </a:xfrm>
          <a:prstGeom prst="line">
            <a:avLst/>
          </a:prstGeom>
          <a:ln w="0">
            <a:solidFill>
              <a:srgbClr val="DFD9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0746FD-270B-5542-A3D3-139DDA627FE3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5713"/>
            <a:ext cx="0" cy="167671"/>
          </a:xfrm>
          <a:prstGeom prst="line">
            <a:avLst/>
          </a:prstGeom>
          <a:ln w="0">
            <a:solidFill>
              <a:srgbClr val="DFD9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829" y="2524027"/>
            <a:ext cx="6276170" cy="1809946"/>
          </a:xfrm>
          <a:prstGeom prst="rect">
            <a:avLst/>
          </a:prstGeom>
        </p:spPr>
      </p:pic>
      <p:pic>
        <p:nvPicPr>
          <p:cNvPr id="12" name="Picture 11" descr="HorizontalLogo_TM_digital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14" y="3034321"/>
            <a:ext cx="2712335" cy="78935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3354567" y="2853765"/>
            <a:ext cx="0" cy="1150471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2A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hape 10"/>
          <p:cNvSpPr/>
          <p:nvPr userDrawn="1"/>
        </p:nvSpPr>
        <p:spPr>
          <a:xfrm>
            <a:off x="1149186" y="2318063"/>
            <a:ext cx="54300" cy="119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3133" y="2515178"/>
            <a:ext cx="9144000" cy="79767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3133" y="3652838"/>
            <a:ext cx="88222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HorizontalLogo_TM_digital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32" y="441245"/>
            <a:ext cx="2377440" cy="69189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bg>
      <p:bgPr>
        <a:solidFill>
          <a:srgbClr val="DD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364F01-5751-2F49-A679-634CDBD024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EF0A24-AF94-5D4D-AE96-2D4F145828C6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6A9F5A-CE74-FD47-BE2E-13A5159EBC3D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954" y="6293867"/>
            <a:ext cx="3222093" cy="52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2000" y="2560600"/>
            <a:ext cx="72400" cy="1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97925" y="3634656"/>
            <a:ext cx="9144000" cy="103028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</a:t>
            </a:r>
            <a:r>
              <a:rPr lang="en-US" err="1"/>
              <a:t>styl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963333" y="6222936"/>
            <a:ext cx="6265333" cy="444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>
                    <a:lumMod val="2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A MENTAL WELLNESS COMPANY</a:t>
            </a:r>
          </a:p>
        </p:txBody>
      </p:sp>
    </p:spTree>
    <p:extLst/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1"/>
          <p:cNvSpPr/>
          <p:nvPr userDrawn="1"/>
        </p:nvSpPr>
        <p:spPr>
          <a:xfrm rot="5400000" flipH="1">
            <a:off x="6060950" y="744834"/>
            <a:ext cx="73152" cy="121889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0949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Shape 30"/>
          <p:cNvSpPr/>
          <p:nvPr userDrawn="1"/>
        </p:nvSpPr>
        <p:spPr>
          <a:xfrm>
            <a:off x="708699" y="4151200"/>
            <a:ext cx="36576" cy="9007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5" name="Shape 22"/>
          <p:cNvSpPr txBox="1">
            <a:spLocks noGrp="1"/>
          </p:cNvSpPr>
          <p:nvPr>
            <p:ph type="title"/>
          </p:nvPr>
        </p:nvSpPr>
        <p:spPr>
          <a:xfrm>
            <a:off x="934316" y="4286462"/>
            <a:ext cx="10323368" cy="900799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3600">
                <a:solidFill>
                  <a:schemeClr val="bg2">
                    <a:lumMod val="50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28"/>
          <p:cNvSpPr txBox="1">
            <a:spLocks noGrp="1"/>
          </p:cNvSpPr>
          <p:nvPr>
            <p:ph type="body" idx="1"/>
          </p:nvPr>
        </p:nvSpPr>
        <p:spPr>
          <a:xfrm>
            <a:off x="934316" y="5051999"/>
            <a:ext cx="10323368" cy="112046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l">
              <a:spcBef>
                <a:spcPts val="0"/>
              </a:spcBef>
              <a:buFont typeface="Wingdings" charset="2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</p:spTree>
    <p:extLst/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2000" y="2560600"/>
            <a:ext cx="72400" cy="1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97925" y="3634656"/>
            <a:ext cx="9200658" cy="112395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963333" y="6222936"/>
            <a:ext cx="6265333" cy="444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>
                    <a:lumMod val="2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A MENTAL WELLNESS COMPANY</a:t>
            </a:r>
          </a:p>
        </p:txBody>
      </p:sp>
    </p:spTree>
    <p:extLst/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125899" y="727460"/>
            <a:ext cx="10550284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125899" y="2112935"/>
            <a:ext cx="10550284" cy="405952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457189" lvl="0" indent="-457189">
              <a:spcBef>
                <a:spcPts val="0"/>
              </a:spcBef>
              <a:buFont typeface="Wingdings" charset="2"/>
              <a:buChar char="v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1089699" y="684100"/>
            <a:ext cx="72400" cy="9007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1" name="Shape 31"/>
          <p:cNvSpPr/>
          <p:nvPr/>
        </p:nvSpPr>
        <p:spPr>
          <a:xfrm rot="5400000" flipH="1">
            <a:off x="6059425" y="725380"/>
            <a:ext cx="73152" cy="121920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1"/>
          <p:cNvSpPr/>
          <p:nvPr userDrawn="1"/>
        </p:nvSpPr>
        <p:spPr>
          <a:xfrm rot="5400000" flipH="1">
            <a:off x="6070094" y="735690"/>
            <a:ext cx="54864" cy="121889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0949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Shape 28"/>
          <p:cNvSpPr txBox="1">
            <a:spLocks noGrp="1"/>
          </p:cNvSpPr>
          <p:nvPr>
            <p:ph type="body" idx="1"/>
          </p:nvPr>
        </p:nvSpPr>
        <p:spPr>
          <a:xfrm>
            <a:off x="285750" y="5078990"/>
            <a:ext cx="11544300" cy="112046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>
              <a:spcBef>
                <a:spcPts val="0"/>
              </a:spcBef>
              <a:buFont typeface="Wingdings" charset="2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152264" y="3985647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4760498" y="4836321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BA39F-8725-9840-8988-C9E84246A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BB7F67-7024-664F-91EF-200CC667269B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2A1D82-B1BC-CD4D-8525-57DE8EC1B0BC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231408" y="463702"/>
            <a:ext cx="10379424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125900" y="2112934"/>
            <a:ext cx="10379425" cy="394772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457189" lvl="0" indent="-457189">
              <a:spcBef>
                <a:spcPts val="0"/>
              </a:spcBef>
              <a:buFont typeface="Wingdings" charset="2"/>
              <a:buChar char="v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1046372" y="463702"/>
            <a:ext cx="54864" cy="9007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1" name="Shape 31"/>
          <p:cNvSpPr/>
          <p:nvPr/>
        </p:nvSpPr>
        <p:spPr>
          <a:xfrm>
            <a:off x="12136533" y="1"/>
            <a:ext cx="54864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9864569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125901" y="2147267"/>
            <a:ext cx="9864569" cy="40017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867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37" name="Shape 37"/>
          <p:cNvSpPr/>
          <p:nvPr/>
        </p:nvSpPr>
        <p:spPr>
          <a:xfrm>
            <a:off x="997289" y="563333"/>
            <a:ext cx="54864" cy="9052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8" name="Shape 38"/>
          <p:cNvSpPr/>
          <p:nvPr/>
        </p:nvSpPr>
        <p:spPr>
          <a:xfrm>
            <a:off x="12136533" y="1"/>
            <a:ext cx="36576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452101" y="1431934"/>
            <a:ext cx="6311240" cy="4693232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7372679" y="1205666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9050" y="0"/>
            <a:ext cx="5029200" cy="6074365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/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98196" y="295203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426737" y="1363635"/>
            <a:ext cx="6311240" cy="4693232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2347315" y="1137367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62800" y="-17498"/>
            <a:ext cx="5029200" cy="6074365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6" name="Shape 33"/>
          <p:cNvSpPr txBox="1">
            <a:spLocks noGrp="1"/>
          </p:cNvSpPr>
          <p:nvPr>
            <p:ph type="title"/>
          </p:nvPr>
        </p:nvSpPr>
        <p:spPr>
          <a:xfrm>
            <a:off x="599136" y="844198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34"/>
          <p:cNvSpPr txBox="1">
            <a:spLocks noGrp="1"/>
          </p:cNvSpPr>
          <p:nvPr>
            <p:ph type="body" idx="1"/>
          </p:nvPr>
        </p:nvSpPr>
        <p:spPr>
          <a:xfrm>
            <a:off x="599136" y="1920976"/>
            <a:ext cx="5937131" cy="4191957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942665" y="1"/>
            <a:ext cx="5176933" cy="6112932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2171704" y="1710002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226601" y="978791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61" y="2072623"/>
            <a:ext cx="5811273" cy="4001743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-1" y="16933"/>
            <a:ext cx="4758267" cy="6276933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6963837" y="1853122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2"/>
          <p:cNvSpPr>
            <a:spLocks noGrp="1"/>
          </p:cNvSpPr>
          <p:nvPr>
            <p:ph type="pic" idx="11"/>
          </p:nvPr>
        </p:nvSpPr>
        <p:spPr>
          <a:xfrm>
            <a:off x="6100092" y="864020"/>
            <a:ext cx="6100233" cy="42211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Рисунок 2"/>
          <p:cNvSpPr>
            <a:spLocks noGrp="1"/>
          </p:cNvSpPr>
          <p:nvPr>
            <p:ph type="pic" idx="10"/>
          </p:nvPr>
        </p:nvSpPr>
        <p:spPr>
          <a:xfrm>
            <a:off x="2" y="864021"/>
            <a:ext cx="6100233" cy="42211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1425" y="5445226"/>
            <a:ext cx="5748651" cy="11260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  <a:endParaRPr lang="ru-RU"/>
          </a:p>
          <a:p>
            <a:pPr lvl="0"/>
            <a:endParaRPr lang="ru-RU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91F747B0-12CD-4085-917D-9181D316B948}"/>
              </a:ext>
            </a:extLst>
          </p:cNvPr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gradFill flip="none" rotWithShape="1">
            <a:gsLst>
              <a:gs pos="0">
                <a:srgbClr val="C7ABD1">
                  <a:tint val="66000"/>
                  <a:satMod val="160000"/>
                </a:srgbClr>
              </a:gs>
              <a:gs pos="50000">
                <a:srgbClr val="C7ABD1">
                  <a:tint val="44500"/>
                  <a:satMod val="160000"/>
                </a:srgbClr>
              </a:gs>
              <a:gs pos="100000">
                <a:srgbClr val="C7ABD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WORK\королiвськi митцi\Amare\id\Amare Global id\ppt\images\amare id-18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"/>
            <a:ext cx="7113357" cy="66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4559830" y="2331841"/>
            <a:ext cx="3072341" cy="2880320"/>
          </a:xfrm>
          <a:prstGeom prst="rect">
            <a:avLst/>
          </a:prstGeom>
          <a:solidFill>
            <a:srgbClr val="3B2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660636" y="2433441"/>
            <a:ext cx="2870728" cy="2677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15" name="Picture 2" descr="D:\WORK\королiвськi митцi\Amare\id\Amare Global id\ppt\1-9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142" y="2660915"/>
            <a:ext cx="357717" cy="2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847862" y="3140968"/>
            <a:ext cx="2496277" cy="172819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add text</a:t>
            </a:r>
            <a:endParaRPr lang="ru-RU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/>
          <p:cNvSpPr>
            <a:spLocks noGrp="1"/>
          </p:cNvSpPr>
          <p:nvPr>
            <p:ph type="pic" idx="10"/>
          </p:nvPr>
        </p:nvSpPr>
        <p:spPr>
          <a:xfrm>
            <a:off x="1" y="0"/>
            <a:ext cx="6100233" cy="486916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pic>
        <p:nvPicPr>
          <p:cNvPr id="8" name="Picture 3" descr="D:\WORK\королiвськi митцi\Amare\id\Amare Global id\ppt\1-1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078" y="6117299"/>
            <a:ext cx="1418167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84030" y="157715"/>
            <a:ext cx="3936437" cy="2496277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384033" y="2846013"/>
            <a:ext cx="5493212" cy="2023147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6" name="Picture 5" descr="D:\WORK\королiвськi митцi\Amare\id\Amare Global id\ppt\1-8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4957"/>
            <a:ext cx="4503411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o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bg>
      <p:bgPr>
        <a:solidFill>
          <a:srgbClr val="3F2A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9EF3DF-27D3-0A47-B7A6-9166A251B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38237" y="124552"/>
            <a:ext cx="3216984" cy="3900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72C92C-0856-9744-9731-B5FD8B16C8EC}"/>
              </a:ext>
            </a:extLst>
          </p:cNvPr>
          <p:cNvCxnSpPr>
            <a:cxnSpLocks/>
          </p:cNvCxnSpPr>
          <p:nvPr userDrawn="1"/>
        </p:nvCxnSpPr>
        <p:spPr>
          <a:xfrm>
            <a:off x="2108363" y="319577"/>
            <a:ext cx="0" cy="167671"/>
          </a:xfrm>
          <a:prstGeom prst="line">
            <a:avLst/>
          </a:prstGeom>
          <a:ln w="0">
            <a:solidFill>
              <a:srgbClr val="DFD9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FC77AC-4B53-E84E-8DF8-5EB41E1D68E8}"/>
              </a:ext>
            </a:extLst>
          </p:cNvPr>
          <p:cNvCxnSpPr>
            <a:cxnSpLocks/>
          </p:cNvCxnSpPr>
          <p:nvPr userDrawn="1"/>
        </p:nvCxnSpPr>
        <p:spPr>
          <a:xfrm>
            <a:off x="1102795" y="319577"/>
            <a:ext cx="0" cy="167671"/>
          </a:xfrm>
          <a:prstGeom prst="line">
            <a:avLst/>
          </a:prstGeom>
          <a:ln w="0">
            <a:solidFill>
              <a:srgbClr val="DFD9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62A920-A3D8-A546-9DDD-91EDE1A532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F12A0-0B4B-3740-A433-E79F32CBB8CC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A7EB04-72B9-4F4B-B304-288BB59580A4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975894B-1584-164C-BBCC-E6C44455A4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69B4255-DC73-DC4D-9653-9736B9D5F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9144000" cy="176609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F2A5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19BC5A-DF99-4920-9CC2-60862BF01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06" t="23307" r="7515" b="36941"/>
          <a:stretch/>
        </p:blipFill>
        <p:spPr>
          <a:xfrm>
            <a:off x="178990" y="2988512"/>
            <a:ext cx="3006143" cy="901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829" y="2524027"/>
            <a:ext cx="6276170" cy="180994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3354567" y="2853765"/>
            <a:ext cx="0" cy="1150471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2A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hape 10"/>
          <p:cNvSpPr/>
          <p:nvPr userDrawn="1"/>
        </p:nvSpPr>
        <p:spPr>
          <a:xfrm>
            <a:off x="1149186" y="2318063"/>
            <a:ext cx="54300" cy="119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dirty="0">
              <a:solidFill>
                <a:srgbClr val="000000">
                  <a:lumMod val="50000"/>
                  <a:lumOff val="50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3133" y="2515178"/>
            <a:ext cx="9144000" cy="79767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3133" y="3652838"/>
            <a:ext cx="88222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A10337-C17D-43F3-A39F-9C4E97FC3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52" t="23560" r="10373" b="37300"/>
          <a:stretch/>
        </p:blipFill>
        <p:spPr>
          <a:xfrm>
            <a:off x="4094396" y="6357725"/>
            <a:ext cx="1121115" cy="354831"/>
          </a:xfrm>
          <a:prstGeom prst="rect">
            <a:avLst/>
          </a:prstGeom>
        </p:spPr>
      </p:pic>
      <p:pic>
        <p:nvPicPr>
          <p:cNvPr id="7" name="Picture 6" descr="footer.png">
            <a:extLst>
              <a:ext uri="{FF2B5EF4-FFF2-40B4-BE49-F238E27FC236}">
                <a16:creationId xmlns:a16="http://schemas.microsoft.com/office/drawing/2014/main" id="{F4728B02-FD98-4A7A-8EF0-952CEFB99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6"/>
          <a:stretch/>
        </p:blipFill>
        <p:spPr>
          <a:xfrm>
            <a:off x="5215511" y="6357726"/>
            <a:ext cx="2882094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HorizontalLogo_TM_digital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32" y="441245"/>
            <a:ext cx="2377440" cy="69189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E5865E-667E-4FB1-828B-4D8B2D107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52" t="23560" r="10373" b="37300"/>
          <a:stretch/>
        </p:blipFill>
        <p:spPr>
          <a:xfrm>
            <a:off x="4094396" y="6357725"/>
            <a:ext cx="1121115" cy="354831"/>
          </a:xfrm>
          <a:prstGeom prst="rect">
            <a:avLst/>
          </a:prstGeom>
        </p:spPr>
      </p:pic>
      <p:pic>
        <p:nvPicPr>
          <p:cNvPr id="15" name="Picture 14" descr="footer.png">
            <a:extLst>
              <a:ext uri="{FF2B5EF4-FFF2-40B4-BE49-F238E27FC236}">
                <a16:creationId xmlns:a16="http://schemas.microsoft.com/office/drawing/2014/main" id="{3E9526BE-FE1F-4180-823A-67442CF42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6"/>
          <a:stretch/>
        </p:blipFill>
        <p:spPr>
          <a:xfrm>
            <a:off x="5215511" y="6357726"/>
            <a:ext cx="2882094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bg>
      <p:bgPr>
        <a:solidFill>
          <a:srgbClr val="DDDA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74CE97-C91B-9044-86C1-5405E1E4B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237" y="124552"/>
            <a:ext cx="3216984" cy="3900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8FDAAF-9759-4A46-BE2C-53C59B92A16E}"/>
              </a:ext>
            </a:extLst>
          </p:cNvPr>
          <p:cNvCxnSpPr>
            <a:cxnSpLocks/>
          </p:cNvCxnSpPr>
          <p:nvPr userDrawn="1"/>
        </p:nvCxnSpPr>
        <p:spPr>
          <a:xfrm>
            <a:off x="2108363" y="319577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0FE93C-4511-E845-BB81-B2473DD40786}"/>
              </a:ext>
            </a:extLst>
          </p:cNvPr>
          <p:cNvCxnSpPr>
            <a:cxnSpLocks/>
          </p:cNvCxnSpPr>
          <p:nvPr userDrawn="1"/>
        </p:nvCxnSpPr>
        <p:spPr>
          <a:xfrm>
            <a:off x="1102795" y="319577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954" y="6293867"/>
            <a:ext cx="3222093" cy="52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2000" y="2560600"/>
            <a:ext cx="72400" cy="1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97925" y="3634656"/>
            <a:ext cx="9144000" cy="103028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</a:t>
            </a:r>
            <a:r>
              <a:rPr lang="en-US" err="1"/>
              <a:t>styl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963333" y="6222936"/>
            <a:ext cx="6265333" cy="444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>
                    <a:lumMod val="2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A MENTAL WELLNESS COMPANY</a:t>
            </a:r>
          </a:p>
        </p:txBody>
      </p:sp>
    </p:spTree>
    <p:extLst/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1"/>
          <p:cNvSpPr/>
          <p:nvPr userDrawn="1"/>
        </p:nvSpPr>
        <p:spPr>
          <a:xfrm rot="5400000" flipH="1">
            <a:off x="6060950" y="744834"/>
            <a:ext cx="73152" cy="121889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0949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Shape 30"/>
          <p:cNvSpPr/>
          <p:nvPr userDrawn="1"/>
        </p:nvSpPr>
        <p:spPr>
          <a:xfrm>
            <a:off x="708699" y="4151200"/>
            <a:ext cx="36576" cy="9007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Shape 22"/>
          <p:cNvSpPr txBox="1">
            <a:spLocks noGrp="1"/>
          </p:cNvSpPr>
          <p:nvPr>
            <p:ph type="title"/>
          </p:nvPr>
        </p:nvSpPr>
        <p:spPr>
          <a:xfrm>
            <a:off x="934316" y="4286462"/>
            <a:ext cx="10323368" cy="900799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3600">
                <a:solidFill>
                  <a:schemeClr val="bg2">
                    <a:lumMod val="50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28"/>
          <p:cNvSpPr txBox="1">
            <a:spLocks noGrp="1"/>
          </p:cNvSpPr>
          <p:nvPr>
            <p:ph type="body" idx="1"/>
          </p:nvPr>
        </p:nvSpPr>
        <p:spPr>
          <a:xfrm>
            <a:off x="934316" y="5051999"/>
            <a:ext cx="10323368" cy="112046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l">
              <a:spcBef>
                <a:spcPts val="0"/>
              </a:spcBef>
              <a:buFont typeface="Wingdings" charset="2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 dirty="0"/>
          </a:p>
        </p:txBody>
      </p:sp>
    </p:spTree>
    <p:extLst/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2000" y="2560600"/>
            <a:ext cx="72400" cy="1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97925" y="3634656"/>
            <a:ext cx="9200658" cy="112395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963333" y="6222936"/>
            <a:ext cx="6265333" cy="444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>
                    <a:lumMod val="2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A MENTAL WELLNESS COMPANY</a:t>
            </a:r>
          </a:p>
        </p:txBody>
      </p:sp>
    </p:spTree>
    <p:extLst/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125899" y="727460"/>
            <a:ext cx="10550284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125899" y="2112935"/>
            <a:ext cx="10550284" cy="405952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457189" lvl="0" indent="-457189">
              <a:spcBef>
                <a:spcPts val="0"/>
              </a:spcBef>
              <a:buFont typeface="Wingdings" charset="2"/>
              <a:buChar char="v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 dirty="0"/>
          </a:p>
        </p:txBody>
      </p:sp>
      <p:sp>
        <p:nvSpPr>
          <p:cNvPr id="30" name="Shape 30"/>
          <p:cNvSpPr/>
          <p:nvPr/>
        </p:nvSpPr>
        <p:spPr>
          <a:xfrm>
            <a:off x="1089699" y="684100"/>
            <a:ext cx="72400" cy="9007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Shape 31"/>
          <p:cNvSpPr/>
          <p:nvPr/>
        </p:nvSpPr>
        <p:spPr>
          <a:xfrm rot="5400000" flipH="1">
            <a:off x="6059425" y="725380"/>
            <a:ext cx="73152" cy="121920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2DC478-385A-A641-8690-AB6D035ECE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237" y="124552"/>
            <a:ext cx="3216984" cy="39005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B01D6C-725A-D842-A2F1-D9169672A1F9}"/>
              </a:ext>
            </a:extLst>
          </p:cNvPr>
          <p:cNvCxnSpPr>
            <a:cxnSpLocks/>
          </p:cNvCxnSpPr>
          <p:nvPr userDrawn="1"/>
        </p:nvCxnSpPr>
        <p:spPr>
          <a:xfrm>
            <a:off x="2108363" y="319577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7CC363-8D51-4F4C-B87F-72F38104880B}"/>
              </a:ext>
            </a:extLst>
          </p:cNvPr>
          <p:cNvCxnSpPr>
            <a:cxnSpLocks/>
          </p:cNvCxnSpPr>
          <p:nvPr userDrawn="1"/>
        </p:nvCxnSpPr>
        <p:spPr>
          <a:xfrm>
            <a:off x="1102795" y="319577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1"/>
          <p:cNvSpPr/>
          <p:nvPr userDrawn="1"/>
        </p:nvSpPr>
        <p:spPr>
          <a:xfrm rot="5400000" flipH="1">
            <a:off x="6070094" y="735690"/>
            <a:ext cx="54864" cy="121889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0949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Shape 28"/>
          <p:cNvSpPr txBox="1">
            <a:spLocks noGrp="1"/>
          </p:cNvSpPr>
          <p:nvPr>
            <p:ph type="body" idx="1"/>
          </p:nvPr>
        </p:nvSpPr>
        <p:spPr>
          <a:xfrm>
            <a:off x="285750" y="5078990"/>
            <a:ext cx="11544300" cy="112046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>
              <a:spcBef>
                <a:spcPts val="0"/>
              </a:spcBef>
              <a:buFont typeface="Wingdings" charset="2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 dirty="0"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152264" y="3985647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4760498" y="4836321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  <a:latin typeface="Verdana" panose="020B060403050404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231408" y="463702"/>
            <a:ext cx="10379424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125900" y="2112934"/>
            <a:ext cx="10379425" cy="394772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457189" lvl="0" indent="-457189">
              <a:spcBef>
                <a:spcPts val="0"/>
              </a:spcBef>
              <a:buFont typeface="Wingdings" charset="2"/>
              <a:buChar char="v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1046372" y="463702"/>
            <a:ext cx="54864" cy="9007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Shape 31"/>
          <p:cNvSpPr/>
          <p:nvPr/>
        </p:nvSpPr>
        <p:spPr>
          <a:xfrm>
            <a:off x="12136533" y="1"/>
            <a:ext cx="54864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9864569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125901" y="2147267"/>
            <a:ext cx="9864569" cy="400174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Char char="●"/>
              <a:defRPr sz="1867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37" name="Shape 37"/>
          <p:cNvSpPr/>
          <p:nvPr/>
        </p:nvSpPr>
        <p:spPr>
          <a:xfrm>
            <a:off x="997289" y="563333"/>
            <a:ext cx="54864" cy="9052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8" name="Shape 38"/>
          <p:cNvSpPr/>
          <p:nvPr/>
        </p:nvSpPr>
        <p:spPr>
          <a:xfrm>
            <a:off x="12136533" y="1"/>
            <a:ext cx="36576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452101" y="1431934"/>
            <a:ext cx="6311240" cy="4693232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7372679" y="1205666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9050" y="0"/>
            <a:ext cx="5029200" cy="6074365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/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98196" y="295203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426737" y="1363635"/>
            <a:ext cx="6311240" cy="4693232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2347315" y="1137367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  <a:latin typeface="Verdana" panose="020B0604030504040204" pitchFamily="34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62800" y="-17498"/>
            <a:ext cx="5029200" cy="6074365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/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Shape 33"/>
          <p:cNvSpPr txBox="1">
            <a:spLocks noGrp="1"/>
          </p:cNvSpPr>
          <p:nvPr>
            <p:ph type="title"/>
          </p:nvPr>
        </p:nvSpPr>
        <p:spPr>
          <a:xfrm>
            <a:off x="599136" y="844198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34"/>
          <p:cNvSpPr txBox="1">
            <a:spLocks noGrp="1"/>
          </p:cNvSpPr>
          <p:nvPr>
            <p:ph type="body" idx="1"/>
          </p:nvPr>
        </p:nvSpPr>
        <p:spPr>
          <a:xfrm>
            <a:off x="599136" y="1920976"/>
            <a:ext cx="5937131" cy="4191957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942665" y="1"/>
            <a:ext cx="5176933" cy="6112932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2171704" y="1710002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  <a:latin typeface="Verdana" panose="020B060403050404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2119600" y="1"/>
            <a:ext cx="724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226601" y="978791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61" y="2072623"/>
            <a:ext cx="5811273" cy="4001743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-1" y="16933"/>
            <a:ext cx="4758267" cy="6276933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sp>
        <p:nvSpPr>
          <p:cNvPr id="8" name="Rectangle 7"/>
          <p:cNvSpPr/>
          <p:nvPr userDrawn="1"/>
        </p:nvSpPr>
        <p:spPr>
          <a:xfrm>
            <a:off x="6963837" y="1853122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  <a:latin typeface="Verdana" panose="020B060403050404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2"/>
          <p:cNvSpPr>
            <a:spLocks noGrp="1"/>
          </p:cNvSpPr>
          <p:nvPr>
            <p:ph type="pic" idx="11"/>
          </p:nvPr>
        </p:nvSpPr>
        <p:spPr>
          <a:xfrm>
            <a:off x="6100092" y="864020"/>
            <a:ext cx="6100233" cy="42211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Рисунок 2"/>
          <p:cNvSpPr>
            <a:spLocks noGrp="1"/>
          </p:cNvSpPr>
          <p:nvPr>
            <p:ph type="pic" idx="10"/>
          </p:nvPr>
        </p:nvSpPr>
        <p:spPr>
          <a:xfrm>
            <a:off x="2" y="864021"/>
            <a:ext cx="6100233" cy="4221163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911425" y="5445226"/>
            <a:ext cx="5748651" cy="11260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  <a:endParaRPr lang="ru-RU"/>
          </a:p>
          <a:p>
            <a:pPr lvl="0"/>
            <a:endParaRPr lang="ru-RU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91F747B0-12CD-4085-917D-9181D316B948}"/>
              </a:ext>
            </a:extLst>
          </p:cNvPr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gradFill flip="none" rotWithShape="1">
            <a:gsLst>
              <a:gs pos="0">
                <a:srgbClr val="C7ABD1">
                  <a:tint val="66000"/>
                  <a:satMod val="160000"/>
                </a:srgbClr>
              </a:gs>
              <a:gs pos="50000">
                <a:srgbClr val="C7ABD1">
                  <a:tint val="44500"/>
                  <a:satMod val="160000"/>
                </a:srgbClr>
              </a:gs>
              <a:gs pos="100000">
                <a:srgbClr val="C7ABD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WORK\королiвськi митцi\Amare\id\Amare Global id\ppt\images\amare id-18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"/>
            <a:ext cx="7113357" cy="66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4559830" y="2331841"/>
            <a:ext cx="3072341" cy="2880320"/>
          </a:xfrm>
          <a:prstGeom prst="rect">
            <a:avLst/>
          </a:prstGeom>
          <a:solidFill>
            <a:srgbClr val="3B2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660636" y="2433441"/>
            <a:ext cx="2870728" cy="2677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15" name="Picture 2" descr="D:\WORK\королiвськi митцi\Amare\id\Amare Global id\ppt\1-9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142" y="2660915"/>
            <a:ext cx="357717" cy="2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847862" y="3140968"/>
            <a:ext cx="2496277" cy="172819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add text</a:t>
            </a:r>
            <a:endParaRPr lang="ru-RU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/>
          <p:cNvSpPr>
            <a:spLocks noGrp="1"/>
          </p:cNvSpPr>
          <p:nvPr>
            <p:ph type="pic" idx="10"/>
          </p:nvPr>
        </p:nvSpPr>
        <p:spPr>
          <a:xfrm>
            <a:off x="1" y="0"/>
            <a:ext cx="6100233" cy="486916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pic>
        <p:nvPicPr>
          <p:cNvPr id="8" name="Picture 3" descr="D:\WORK\королiвськi митцi\Amare\id\Amare Global id\ppt\1-1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078" y="6117299"/>
            <a:ext cx="1418167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84030" y="157715"/>
            <a:ext cx="3936437" cy="2496277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384033" y="2846013"/>
            <a:ext cx="5493212" cy="2023147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6" name="Picture 5" descr="D:\WORK\королiвськi митцi\Amare\id\Amare Global id\ppt\1-8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4957"/>
            <a:ext cx="4503411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77795" y="453081"/>
            <a:ext cx="3426940" cy="549661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382530" y="453081"/>
            <a:ext cx="3426940" cy="54966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287265" y="453081"/>
            <a:ext cx="3426940" cy="5496616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BFD71-75F8-2748-9F7E-8E7A00275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424F4-A8AB-BD4E-A73D-0647814144C0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2B79AC-ED0C-AD40-8A0F-38C4D570986D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o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2A5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9DF3F-C80D-474C-BF21-F59AFF222A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3429" y="2546586"/>
            <a:ext cx="4685142" cy="176482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idx="11"/>
          </p:nvPr>
        </p:nvSpPr>
        <p:spPr>
          <a:xfrm>
            <a:off x="6100093" y="-3015"/>
            <a:ext cx="6100233" cy="468015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3" y="-3014"/>
            <a:ext cx="6100233" cy="468015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31371" y="5253203"/>
            <a:ext cx="5664629" cy="1083171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B373E-1DDC-4AFA-AC02-E0FBB1976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06" t="23307" r="7515" b="36941"/>
          <a:stretch/>
        </p:blipFill>
        <p:spPr>
          <a:xfrm>
            <a:off x="10288383" y="6062054"/>
            <a:ext cx="1828800" cy="5486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331336"/>
            <a:ext cx="6311240" cy="5654936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7997" y="331336"/>
            <a:ext cx="4642022" cy="5654936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B4FA2-CF16-F045-BBC9-D08B8283F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45CC44-8BFD-8F46-AE5A-BA7AC0EEC3E0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B222D2-9ED4-2348-B503-D88152F5AE17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331336"/>
            <a:ext cx="6311240" cy="566712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87178" y="331336"/>
            <a:ext cx="4642022" cy="5667128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2EA7C1-05E1-8042-AAF1-2241577E4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702468-ACB0-3E43-9CEE-EF2D63C5AB26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34124-EB83-6B4D-A5DC-7195CA953DFD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516DEA1-083B-6C49-A07F-5ECA01CA65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7CD7E49-D5E3-084C-860A-05BB6F94A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9144000" cy="176609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F2A5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B94043-5D3A-C84D-849B-8C697D77E3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7508" y="6319164"/>
            <a:ext cx="3216983" cy="3900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5A0757-01B9-664F-8484-B41EE076A3E4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33C353-3D75-B442-8EF4-6B4297A8DFBB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FE5BA5-3F8B-B646-A295-7047D8225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CD4B69-6CD1-914F-8988-BB4EC23E0AB5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08D5F7-C4C6-3348-A021-2917EFC67D48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4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E704F-E5BB-D54E-8CBC-3BCFFC837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795844-DFBF-6E41-9C37-733CA95C762F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2F1C81-082F-6943-9A32-74260F9AC187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055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055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0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87178" y="331336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1431935"/>
            <a:ext cx="6311240" cy="4590914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2374397" y="1209050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7997" y="331336"/>
            <a:ext cx="4642022" cy="5691513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6DE07C-0ABA-E844-9D6D-694424ADFF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D9EE7-A2F2-1D42-86EB-B8958EEB03DE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66C56F-78F6-8A48-922F-92A6A1DF3B19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1431934"/>
            <a:ext cx="6311240" cy="455433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72678" y="1209049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87178" y="331335"/>
            <a:ext cx="4642022" cy="5654937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654F7F-4F12-E04C-9FCE-18DDA93D01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35DDFE-1007-0E49-9DD7-771CC1089F20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365461-A11A-C541-9108-1CEE4709E91C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5385459" y="331335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5385459" y="1431934"/>
            <a:ext cx="6311240" cy="4580755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72678" y="1209049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-2" y="331335"/>
            <a:ext cx="4758267" cy="5630553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85ACB3-9E69-BE47-B244-21471E637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A95684-BED0-0849-A5CB-F980A30D7D1E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D1843B-4F01-0948-9C14-825CED0BDD37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87178" y="331336"/>
            <a:ext cx="6311239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6" name="Shape 34"/>
          <p:cNvSpPr txBox="1">
            <a:spLocks noGrp="1"/>
          </p:cNvSpPr>
          <p:nvPr>
            <p:ph type="body" idx="1"/>
          </p:nvPr>
        </p:nvSpPr>
        <p:spPr>
          <a:xfrm>
            <a:off x="387178" y="1431934"/>
            <a:ext cx="6311240" cy="4554338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buSzPct val="100000"/>
              <a:buFont typeface="Wingdings" charset="2"/>
              <a:buNone/>
              <a:defRPr sz="2800"/>
            </a:lvl1pPr>
            <a:lvl2pPr lvl="1" rtl="0">
              <a:spcBef>
                <a:spcPts val="0"/>
              </a:spcBef>
              <a:buSzPct val="100000"/>
              <a:buChar char="○"/>
              <a:defRPr sz="1867"/>
            </a:lvl2pPr>
            <a:lvl3pPr lvl="2" rtl="0">
              <a:spcBef>
                <a:spcPts val="0"/>
              </a:spcBef>
              <a:buSzPct val="100000"/>
              <a:buChar char="■"/>
              <a:defRPr sz="1867"/>
            </a:lvl3pPr>
            <a:lvl4pPr lvl="3" rtl="0">
              <a:spcBef>
                <a:spcPts val="0"/>
              </a:spcBef>
              <a:buSzPct val="100000"/>
              <a:buChar char="●"/>
              <a:defRPr sz="1867"/>
            </a:lvl4pPr>
            <a:lvl5pPr lvl="4" rtl="0">
              <a:spcBef>
                <a:spcPts val="0"/>
              </a:spcBef>
              <a:buSzPct val="100000"/>
              <a:buChar char="○"/>
              <a:defRPr sz="1867"/>
            </a:lvl5pPr>
            <a:lvl6pPr lvl="5" rtl="0">
              <a:spcBef>
                <a:spcPts val="0"/>
              </a:spcBef>
              <a:buSzPct val="100000"/>
              <a:buChar char="■"/>
              <a:defRPr sz="1867"/>
            </a:lvl6pPr>
            <a:lvl7pPr lvl="6" rtl="0">
              <a:spcBef>
                <a:spcPts val="0"/>
              </a:spcBef>
              <a:buSzPct val="100000"/>
              <a:buChar char="●"/>
              <a:defRPr sz="1867"/>
            </a:lvl7pPr>
            <a:lvl8pPr lvl="7" rtl="0">
              <a:spcBef>
                <a:spcPts val="0"/>
              </a:spcBef>
              <a:buSzPct val="100000"/>
              <a:buChar char="○"/>
              <a:defRPr sz="1867"/>
            </a:lvl8pPr>
            <a:lvl9pPr lvl="8" rtl="0">
              <a:spcBef>
                <a:spcPts val="0"/>
              </a:spcBef>
              <a:buSzPct val="100000"/>
              <a:buChar char="■"/>
              <a:defRPr sz="1867"/>
            </a:lvl9pPr>
          </a:lstStyle>
          <a:p>
            <a:endParaRPr dirty="0"/>
          </a:p>
        </p:txBody>
      </p:sp>
      <p:sp>
        <p:nvSpPr>
          <p:cNvPr id="7" name="Rectangle 6"/>
          <p:cNvSpPr/>
          <p:nvPr userDrawn="1"/>
        </p:nvSpPr>
        <p:spPr>
          <a:xfrm>
            <a:off x="2374397" y="1209050"/>
            <a:ext cx="2336800" cy="50800"/>
          </a:xfrm>
          <a:prstGeom prst="rect">
            <a:avLst/>
          </a:prstGeom>
          <a:solidFill>
            <a:srgbClr val="684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942667" y="331336"/>
            <a:ext cx="5176933" cy="5590606"/>
          </a:xfrm>
          <a:custGeom>
            <a:avLst/>
            <a:gdLst>
              <a:gd name="connsiteX0" fmla="*/ 2596233 w 6993468"/>
              <a:gd name="connsiteY0" fmla="*/ 0 h 6858000"/>
              <a:gd name="connsiteX1" fmla="*/ 6993468 w 6993468"/>
              <a:gd name="connsiteY1" fmla="*/ 0 h 6858000"/>
              <a:gd name="connsiteX2" fmla="*/ 6993468 w 6993468"/>
              <a:gd name="connsiteY2" fmla="*/ 6858000 h 6858000"/>
              <a:gd name="connsiteX3" fmla="*/ 2596233 w 6993468"/>
              <a:gd name="connsiteY3" fmla="*/ 6858000 h 6858000"/>
              <a:gd name="connsiteX4" fmla="*/ 0 w 699346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468" h="6858000">
                <a:moveTo>
                  <a:pt x="2596233" y="0"/>
                </a:moveTo>
                <a:lnTo>
                  <a:pt x="6993468" y="0"/>
                </a:lnTo>
                <a:lnTo>
                  <a:pt x="6993468" y="6858000"/>
                </a:lnTo>
                <a:lnTo>
                  <a:pt x="2596233" y="6858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25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DE51B7-6F27-024B-9E9D-327489EE30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81F03F-2396-9446-94C4-CE86D5A6C6AE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F56213-B553-644C-B315-E32477B213AF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54BB57-3851-E643-8036-2D5FFB978F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028" y="6319164"/>
            <a:ext cx="3216984" cy="3900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85804A-F11B-F444-917D-EA84AC20B415}"/>
              </a:ext>
            </a:extLst>
          </p:cNvPr>
          <p:cNvCxnSpPr>
            <a:cxnSpLocks/>
          </p:cNvCxnSpPr>
          <p:nvPr userDrawn="1"/>
        </p:nvCxnSpPr>
        <p:spPr>
          <a:xfrm>
            <a:off x="200915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B5ABF9-BA03-ED41-B941-5F21CCCAAD6B}"/>
              </a:ext>
            </a:extLst>
          </p:cNvPr>
          <p:cNvCxnSpPr>
            <a:cxnSpLocks/>
          </p:cNvCxnSpPr>
          <p:nvPr userDrawn="1"/>
        </p:nvCxnSpPr>
        <p:spPr>
          <a:xfrm>
            <a:off x="100358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E46FE-7E9D-1A41-820A-57842DC179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6426" y="6319164"/>
            <a:ext cx="3216984" cy="3900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8D4EC1-C531-B245-8431-3BB22EC3DD3B}"/>
              </a:ext>
            </a:extLst>
          </p:cNvPr>
          <p:cNvCxnSpPr>
            <a:cxnSpLocks/>
          </p:cNvCxnSpPr>
          <p:nvPr userDrawn="1"/>
        </p:nvCxnSpPr>
        <p:spPr>
          <a:xfrm>
            <a:off x="10696552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DA6582-B764-AE4A-9111-EDC857CD38E7}"/>
              </a:ext>
            </a:extLst>
          </p:cNvPr>
          <p:cNvCxnSpPr>
            <a:cxnSpLocks/>
          </p:cNvCxnSpPr>
          <p:nvPr userDrawn="1"/>
        </p:nvCxnSpPr>
        <p:spPr>
          <a:xfrm>
            <a:off x="969098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 userDrawn="1"/>
        </p:nvSpPr>
        <p:spPr>
          <a:xfrm>
            <a:off x="723251" y="5078285"/>
            <a:ext cx="6018295" cy="37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6A2F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Heart2Heart Symposium 2018</a:t>
            </a:r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723251" y="4788284"/>
            <a:ext cx="3715268" cy="34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6A2F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 </a:t>
            </a:r>
            <a:r>
              <a:rPr lang="en-US" sz="2000" b="1" dirty="0">
                <a:solidFill>
                  <a:srgbClr val="6A2F9A"/>
                </a:solidFill>
                <a:effectLst>
                  <a:reflection endPos="0" dist="508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723251" y="5397431"/>
            <a:ext cx="6409040" cy="969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1C63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 Global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1C63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17872 Gillette Ave #100 Irvine, CA 92614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>
                <a:solidFill>
                  <a:srgbClr val="1C63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amare.com</a:t>
            </a:r>
            <a:r>
              <a:rPr lang="en-US" sz="1400" dirty="0">
                <a:solidFill>
                  <a:srgbClr val="1C63B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(888) 898-8551</a:t>
            </a:r>
            <a:endParaRPr lang="ru-RU" sz="1400" dirty="0">
              <a:solidFill>
                <a:srgbClr val="1C63B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030165"/>
            <a:ext cx="9144000" cy="797670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62A920-A3D8-A546-9DDD-91EDE1A532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F12A0-0B4B-3740-A433-E79F32CBB8CC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A7EB04-72B9-4F4B-B304-288BB59580A4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0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37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A8E1-DD06-2A47-85BE-A57BB4C1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C008D-E85B-0E43-9A89-2676F763A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FD411-DF19-4540-B6DA-80EDCC074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1FED-7C07-F94E-9C2C-D3CC32C86617}" type="datetimeFigureOut">
              <a:rPr lang="en-US" smtClean="0"/>
              <a:t>1/30/19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3A44-600B-7C4B-8B9A-566F1CC0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44CC8-B94B-0842-BE03-6FDAE420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9EA8F-0C3D-0044-A4A0-0D437688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53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12192000" cy="70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WORK\королiвськi митцi\Amare\id\Amare Global id\ppt\images\amare id-17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7073" y="2"/>
            <a:ext cx="4974927" cy="70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 userDrawn="1"/>
        </p:nvSpPr>
        <p:spPr>
          <a:xfrm>
            <a:off x="0" y="1524566"/>
            <a:ext cx="8112224" cy="3808869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pic>
        <p:nvPicPr>
          <p:cNvPr id="13" name="Picture 3" descr="D:\WORK\королiвськi митцi\Amare\id\Amare Global id\ppt\images\amare id-16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425" y="2002974"/>
            <a:ext cx="1969751" cy="267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07701" y="2540045"/>
            <a:ext cx="4131659" cy="1849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5333" b="1">
                <a:solidFill>
                  <a:srgbClr val="3B2D59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/>
          <p:cNvSpPr>
            <a:spLocks noGrp="1"/>
          </p:cNvSpPr>
          <p:nvPr>
            <p:ph type="pic" idx="10"/>
          </p:nvPr>
        </p:nvSpPr>
        <p:spPr>
          <a:xfrm>
            <a:off x="1" y="0"/>
            <a:ext cx="6100233" cy="486916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84030" y="157715"/>
            <a:ext cx="3936437" cy="2496277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384033" y="2846013"/>
            <a:ext cx="5493212" cy="2023147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6" name="Picture 5" descr="D:\WORK\королiвськi митцi\Amare\id\Amare Global id\ppt\1-8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4957"/>
            <a:ext cx="4503411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806F28-8625-4BBF-99F8-ED39D667A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006" t="23307" r="7515" b="36941"/>
          <a:stretch/>
        </p:blipFill>
        <p:spPr>
          <a:xfrm>
            <a:off x="10288383" y="6062054"/>
            <a:ext cx="1828800" cy="5486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"/>
          <p:cNvSpPr>
            <a:spLocks noGrp="1"/>
          </p:cNvSpPr>
          <p:nvPr>
            <p:ph type="pic" idx="11"/>
          </p:nvPr>
        </p:nvSpPr>
        <p:spPr>
          <a:xfrm>
            <a:off x="6100093" y="-3015"/>
            <a:ext cx="6100233" cy="468015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3" y="-3014"/>
            <a:ext cx="6100233" cy="468015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31371" y="5253203"/>
            <a:ext cx="5664629" cy="1083171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B373E-1DDC-4AFA-AC02-E0FBB1976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06" t="23307" r="7515" b="36941"/>
          <a:stretch/>
        </p:blipFill>
        <p:spPr>
          <a:xfrm>
            <a:off x="10288383" y="6062054"/>
            <a:ext cx="1828800" cy="5486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8666F-B7E3-497E-BAF8-836BE352D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006" t="23307" r="7515" b="36941"/>
          <a:stretch/>
        </p:blipFill>
        <p:spPr>
          <a:xfrm>
            <a:off x="10288383" y="6062054"/>
            <a:ext cx="1828800" cy="548640"/>
          </a:xfrm>
          <a:prstGeom prst="rect">
            <a:avLst/>
          </a:prstGeom>
        </p:spPr>
      </p:pic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-4231" y="1"/>
            <a:ext cx="12196233" cy="62678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23392" y="1028734"/>
            <a:ext cx="10945216" cy="1056117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41397" y="2756925"/>
            <a:ext cx="4992553" cy="2688299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6384036" y="2756925"/>
            <a:ext cx="4992553" cy="2688299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92277" y="0"/>
            <a:ext cx="3599723" cy="248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Рисунок 2"/>
          <p:cNvSpPr>
            <a:spLocks noGrp="1"/>
          </p:cNvSpPr>
          <p:nvPr>
            <p:ph type="pic" idx="11"/>
          </p:nvPr>
        </p:nvSpPr>
        <p:spPr>
          <a:xfrm>
            <a:off x="-4230" y="0"/>
            <a:ext cx="7924433" cy="68580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2387" y="6309320"/>
            <a:ext cx="349967" cy="33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9998361" y="630932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B2D59"/>
                </a:solidFill>
                <a:latin typeface="Verdana" panose="020B0604030504040204" pitchFamily="34" charset="0"/>
              </a:rPr>
              <a:t>www.amareglobal.com</a:t>
            </a:r>
            <a:endParaRPr lang="ru-RU" sz="1400" b="1" dirty="0">
              <a:solidFill>
                <a:srgbClr val="3B2D59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112224" y="1241452"/>
            <a:ext cx="3936437" cy="2304256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230230" y="3909053"/>
            <a:ext cx="3641020" cy="1449288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96424"/>
            <a:ext cx="4175787" cy="346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0" y="1"/>
            <a:ext cx="12192000" cy="1810593"/>
          </a:xfrm>
          <a:prstGeom prst="rect">
            <a:avLst/>
          </a:prstGeom>
          <a:solidFill>
            <a:srgbClr val="E3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639616" y="260648"/>
            <a:ext cx="8928992" cy="1248784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3" descr="D:\WORK\королiвськi митцi\Amare\id\Amare Global id\ppt\images\amare id-1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751" y="164638"/>
            <a:ext cx="1511869" cy="146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2735627" y="2171733"/>
            <a:ext cx="8448939" cy="2601416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9" name="Picture 3" descr="D:\WORK\королiвськi митцi\Amare\id\Amare Global id\ppt\images\amare id-16.pn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2387" y="6308250"/>
            <a:ext cx="349967" cy="3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998361" y="6325495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B2D59"/>
                </a:solidFill>
                <a:latin typeface="Verdana" panose="020B0604030504040204" pitchFamily="34" charset="0"/>
              </a:rPr>
              <a:t>www.amareglobal.com</a:t>
            </a:r>
            <a:endParaRPr lang="ru-RU" sz="1400" b="1" dirty="0">
              <a:solidFill>
                <a:srgbClr val="3B2D59"/>
              </a:solidFill>
              <a:latin typeface="Verdana" panose="020B060403050404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WORK\королiвськi митцi\Amare\id\Amare Global id\ppt\1-1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078" y="6117299"/>
            <a:ext cx="1418167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61"/>
          <a:stretch/>
        </p:blipFill>
        <p:spPr bwMode="auto">
          <a:xfrm>
            <a:off x="0" y="4841858"/>
            <a:ext cx="8232576" cy="201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Рисунок 2"/>
          <p:cNvSpPr>
            <a:spLocks noGrp="1"/>
          </p:cNvSpPr>
          <p:nvPr>
            <p:ph type="pic" idx="11"/>
          </p:nvPr>
        </p:nvSpPr>
        <p:spPr>
          <a:xfrm>
            <a:off x="431371" y="452669"/>
            <a:ext cx="6048672" cy="412845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56550" y="452669"/>
            <a:ext cx="3936437" cy="2016224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152117" y="2660915"/>
            <a:ext cx="4416491" cy="2304256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 bwMode="auto">
          <a:xfrm>
            <a:off x="0" y="0"/>
            <a:ext cx="12192000" cy="665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Рисунок 2"/>
          <p:cNvSpPr>
            <a:spLocks noGrp="1"/>
          </p:cNvSpPr>
          <p:nvPr>
            <p:ph type="pic" idx="11"/>
          </p:nvPr>
        </p:nvSpPr>
        <p:spPr>
          <a:xfrm>
            <a:off x="1228958" y="644691"/>
            <a:ext cx="9734085" cy="375354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pic>
        <p:nvPicPr>
          <p:cNvPr id="13" name="Picture 8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293097"/>
            <a:ext cx="2209001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 userDrawn="1"/>
        </p:nvSpPr>
        <p:spPr>
          <a:xfrm>
            <a:off x="1199456" y="4716605"/>
            <a:ext cx="9830096" cy="1208673"/>
          </a:xfrm>
          <a:prstGeom prst="rect">
            <a:avLst/>
          </a:prstGeom>
          <a:solidFill>
            <a:srgbClr val="E3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505878" y="5253203"/>
            <a:ext cx="9294645" cy="480053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87488" y="4829698"/>
            <a:ext cx="5184576" cy="327495"/>
          </a:xfrm>
        </p:spPr>
        <p:txBody>
          <a:bodyPr>
            <a:normAutofit/>
          </a:bodyPr>
          <a:lstStyle>
            <a:lvl1pPr algn="l">
              <a:defRPr sz="2667" b="1">
                <a:solidFill>
                  <a:srgbClr val="3B2D59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8" name="Picture 3" descr="D:\WORK\королiвськi митцi\Amare\id\Amare Global id\ppt\1-12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078" y="6117299"/>
            <a:ext cx="1418167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030165"/>
            <a:ext cx="9144000" cy="797670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62A920-A3D8-A546-9DDD-91EDE1A532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F12A0-0B4B-3740-A433-E79F32CBB8CC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A7EB04-72B9-4F4B-B304-288BB59580A4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1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pic>
        <p:nvPicPr>
          <p:cNvPr id="11" name="Picture 2" descr="D:\WORK\королiвськi митцi\Amare\id\Amare Global id\ppt\images\Untitled-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852936"/>
            <a:ext cx="490182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Рисунок 2"/>
          <p:cNvSpPr>
            <a:spLocks noGrp="1"/>
          </p:cNvSpPr>
          <p:nvPr>
            <p:ph type="pic" idx="11"/>
          </p:nvPr>
        </p:nvSpPr>
        <p:spPr>
          <a:xfrm>
            <a:off x="6192011" y="731574"/>
            <a:ext cx="5376597" cy="5097693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07435" y="1691680"/>
            <a:ext cx="4800533" cy="1632181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9" name="Picture 3" descr="D:\WORK\королiвськi митцi\Amare\id\Amare Global id\ppt\images\amare id-1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2387" y="6308250"/>
            <a:ext cx="349967" cy="3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998361" y="6325495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B2D59"/>
                </a:solidFill>
                <a:latin typeface="Verdana" panose="020B0604030504040204" pitchFamily="34" charset="0"/>
              </a:rPr>
              <a:t>www.amareglobal.com</a:t>
            </a:r>
            <a:endParaRPr lang="ru-RU" sz="1400" b="1" dirty="0">
              <a:solidFill>
                <a:srgbClr val="3B2D59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1967543" y="3429000"/>
            <a:ext cx="3846184" cy="1248139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89686" y="743878"/>
            <a:ext cx="4818281" cy="755783"/>
          </a:xfrm>
        </p:spPr>
        <p:txBody>
          <a:bodyPr>
            <a:normAutofit/>
          </a:bodyPr>
          <a:lstStyle>
            <a:lvl1pPr algn="l">
              <a:defRPr sz="2667" b="1">
                <a:solidFill>
                  <a:srgbClr val="3B2D59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12192000" cy="70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WORK\королiвськi митцi\Amare\id\Amare Global id\ppt\images\amare id-18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"/>
            <a:ext cx="7113357" cy="66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4559830" y="2331841"/>
            <a:ext cx="3072341" cy="2880320"/>
          </a:xfrm>
          <a:prstGeom prst="rect">
            <a:avLst/>
          </a:prstGeom>
          <a:solidFill>
            <a:srgbClr val="3B2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660636" y="2433441"/>
            <a:ext cx="2870728" cy="2677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pic>
        <p:nvPicPr>
          <p:cNvPr id="15" name="Picture 2" descr="D:\WORK\королiвськi митцi\Amare\id\Amare Global id\ppt\1-9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142" y="2660915"/>
            <a:ext cx="357717" cy="2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847862" y="3140968"/>
            <a:ext cx="2496277" cy="172819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030165"/>
            <a:ext cx="9144000" cy="797670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62A920-A3D8-A546-9DDD-91EDE1A532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F12A0-0B4B-3740-A433-E79F32CBB8CC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A7EB04-72B9-4F4B-B304-288BB59580A4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6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7C49A-E11E-E04E-A32C-5BF49358BD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A9A97-AEA1-A045-B2B6-A083F08F0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3F2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2003777"/>
            <a:ext cx="10515600" cy="276577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/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FA17D9-BB70-4ACB-9B85-34D61E5DA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52" t="23560" r="10373" b="37300"/>
          <a:stretch/>
        </p:blipFill>
        <p:spPr>
          <a:xfrm>
            <a:off x="4094396" y="6357725"/>
            <a:ext cx="1121115" cy="354831"/>
          </a:xfrm>
          <a:prstGeom prst="rect">
            <a:avLst/>
          </a:prstGeom>
        </p:spPr>
      </p:pic>
      <p:pic>
        <p:nvPicPr>
          <p:cNvPr id="4" name="Picture 3" descr="footer.png">
            <a:extLst>
              <a:ext uri="{FF2B5EF4-FFF2-40B4-BE49-F238E27FC236}">
                <a16:creationId xmlns:a16="http://schemas.microsoft.com/office/drawing/2014/main" id="{3707E4F2-F292-46DE-AEF7-D4E8C9DA36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6"/>
          <a:stretch/>
        </p:blipFill>
        <p:spPr>
          <a:xfrm>
            <a:off x="5215511" y="6357726"/>
            <a:ext cx="2882094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foo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12192000" cy="70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WORK\королiвськi митцi\Amare\id\Amare Global id\ppt\images\amare id-17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7073" y="2"/>
            <a:ext cx="4974927" cy="70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 userDrawn="1"/>
        </p:nvSpPr>
        <p:spPr>
          <a:xfrm>
            <a:off x="0" y="1524566"/>
            <a:ext cx="8112224" cy="3808869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13" name="Picture 3" descr="D:\WORK\королiвськi митцi\Amare\id\Amare Global id\ppt\images\amare id-16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425" y="2002974"/>
            <a:ext cx="1969751" cy="267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07701" y="2540045"/>
            <a:ext cx="4131659" cy="1849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5333" b="1">
                <a:solidFill>
                  <a:srgbClr val="3B2D59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/>
          <p:cNvSpPr>
            <a:spLocks noGrp="1"/>
          </p:cNvSpPr>
          <p:nvPr>
            <p:ph type="pic" idx="10"/>
          </p:nvPr>
        </p:nvSpPr>
        <p:spPr>
          <a:xfrm>
            <a:off x="1" y="0"/>
            <a:ext cx="6100233" cy="486916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pic>
        <p:nvPicPr>
          <p:cNvPr id="8" name="Picture 3" descr="D:\WORK\королiвськi митцi\Amare\id\Amare Global id\ppt\1-1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078" y="6117299"/>
            <a:ext cx="1418167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84030" y="157715"/>
            <a:ext cx="3936437" cy="2496277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384033" y="2846013"/>
            <a:ext cx="5493212" cy="2023147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6" name="Picture 5" descr="D:\WORK\королiвськi митцi\Amare\id\Amare Global id\ppt\1-8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4957"/>
            <a:ext cx="4503411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WORK\королiвськi митцi\Amare\id\Amare Global id\ppt\1-1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078" y="6117299"/>
            <a:ext cx="1418167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Рисунок 2"/>
          <p:cNvSpPr>
            <a:spLocks noGrp="1"/>
          </p:cNvSpPr>
          <p:nvPr>
            <p:ph type="pic" idx="11"/>
          </p:nvPr>
        </p:nvSpPr>
        <p:spPr>
          <a:xfrm>
            <a:off x="6100093" y="-3015"/>
            <a:ext cx="6100233" cy="468015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3" y="-3014"/>
            <a:ext cx="6100233" cy="4680155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31371" y="5253203"/>
            <a:ext cx="5664629" cy="1083171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WORK\королiвськi митцi\Amare\id\Amare Global id\ppt\1-1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078" y="6117299"/>
            <a:ext cx="1418167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-4231" y="1"/>
            <a:ext cx="12196233" cy="62678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23392" y="1028734"/>
            <a:ext cx="10945216" cy="1056117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41397" y="2756925"/>
            <a:ext cx="4992553" cy="2688299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6384036" y="2756925"/>
            <a:ext cx="4992553" cy="2688299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030165"/>
            <a:ext cx="9144000" cy="797670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CDEFE-8519-944F-BF8A-07E3386F0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487508" y="6320688"/>
            <a:ext cx="3216984" cy="3900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BC6D35-69FC-2C4D-A7B2-F5CC3BDA6575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5713"/>
            <a:ext cx="0" cy="167671"/>
          </a:xfrm>
          <a:prstGeom prst="line">
            <a:avLst/>
          </a:prstGeom>
          <a:ln w="0">
            <a:solidFill>
              <a:srgbClr val="DFD9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C0C1EE-8AF4-8F4B-B8BD-5AABA6814B71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5713"/>
            <a:ext cx="0" cy="167671"/>
          </a:xfrm>
          <a:prstGeom prst="line">
            <a:avLst/>
          </a:prstGeom>
          <a:ln w="0">
            <a:solidFill>
              <a:srgbClr val="DFD9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4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92277" y="0"/>
            <a:ext cx="3599723" cy="248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Рисунок 2"/>
          <p:cNvSpPr>
            <a:spLocks noGrp="1"/>
          </p:cNvSpPr>
          <p:nvPr>
            <p:ph type="pic" idx="11"/>
          </p:nvPr>
        </p:nvSpPr>
        <p:spPr>
          <a:xfrm>
            <a:off x="-4230" y="0"/>
            <a:ext cx="7924433" cy="68580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2387" y="6309320"/>
            <a:ext cx="349967" cy="33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9998361" y="630932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B2D59"/>
                </a:solidFill>
              </a:rPr>
              <a:t>www.amareglobal.com</a:t>
            </a:r>
            <a:endParaRPr lang="ru-RU" sz="1400" b="1" dirty="0">
              <a:solidFill>
                <a:srgbClr val="3B2D59"/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112224" y="1241452"/>
            <a:ext cx="3936437" cy="2304256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230230" y="3909053"/>
            <a:ext cx="3641020" cy="1449288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96424"/>
            <a:ext cx="4175787" cy="346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0" y="1"/>
            <a:ext cx="12192000" cy="1810593"/>
          </a:xfrm>
          <a:prstGeom prst="rect">
            <a:avLst/>
          </a:prstGeom>
          <a:solidFill>
            <a:srgbClr val="E3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639616" y="260648"/>
            <a:ext cx="8928992" cy="1248784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3" descr="D:\WORK\королiвськi митцi\Amare\id\Amare Global id\ppt\images\amare id-1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751" y="164638"/>
            <a:ext cx="1511869" cy="146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2735627" y="2171733"/>
            <a:ext cx="8448939" cy="2601416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9" name="Picture 3" descr="D:\WORK\королiвськi митцi\Amare\id\Amare Global id\ppt\images\amare id-16.png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2387" y="6308250"/>
            <a:ext cx="349967" cy="3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998361" y="6325495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B2D59"/>
                </a:solidFill>
              </a:rPr>
              <a:t>www.amareglobal.com</a:t>
            </a:r>
            <a:endParaRPr lang="ru-RU" sz="1400" b="1" dirty="0">
              <a:solidFill>
                <a:srgbClr val="3B2D59"/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WORK\королiвськi митцi\Amare\id\Amare Global id\ppt\1-1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078" y="6117299"/>
            <a:ext cx="1418167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61"/>
          <a:stretch/>
        </p:blipFill>
        <p:spPr bwMode="auto">
          <a:xfrm>
            <a:off x="0" y="4841858"/>
            <a:ext cx="8232576" cy="201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Рисунок 2"/>
          <p:cNvSpPr>
            <a:spLocks noGrp="1"/>
          </p:cNvSpPr>
          <p:nvPr>
            <p:ph type="pic" idx="11"/>
          </p:nvPr>
        </p:nvSpPr>
        <p:spPr>
          <a:xfrm>
            <a:off x="431371" y="452669"/>
            <a:ext cx="6048672" cy="412845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56550" y="452669"/>
            <a:ext cx="3936437" cy="2016224"/>
          </a:xfrm>
        </p:spPr>
        <p:txBody>
          <a:bodyPr>
            <a:normAutofit/>
          </a:bodyPr>
          <a:lstStyle>
            <a:lvl1pPr algn="l">
              <a:defRPr sz="6400" b="1">
                <a:solidFill>
                  <a:srgbClr val="3B2D59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152117" y="2660915"/>
            <a:ext cx="4416491" cy="2304256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 bwMode="auto">
          <a:xfrm>
            <a:off x="0" y="0"/>
            <a:ext cx="12192000" cy="665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Рисунок 2"/>
          <p:cNvSpPr>
            <a:spLocks noGrp="1"/>
          </p:cNvSpPr>
          <p:nvPr>
            <p:ph type="pic" idx="11"/>
          </p:nvPr>
        </p:nvSpPr>
        <p:spPr>
          <a:xfrm>
            <a:off x="1228958" y="644691"/>
            <a:ext cx="9734085" cy="375354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pic>
        <p:nvPicPr>
          <p:cNvPr id="13" name="Picture 8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293097"/>
            <a:ext cx="2209001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 userDrawn="1"/>
        </p:nvSpPr>
        <p:spPr>
          <a:xfrm>
            <a:off x="1199456" y="4716605"/>
            <a:ext cx="9830096" cy="1208673"/>
          </a:xfrm>
          <a:prstGeom prst="rect">
            <a:avLst/>
          </a:prstGeom>
          <a:solidFill>
            <a:srgbClr val="E3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505878" y="5253203"/>
            <a:ext cx="9294645" cy="480053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87488" y="4829698"/>
            <a:ext cx="5184576" cy="327495"/>
          </a:xfrm>
        </p:spPr>
        <p:txBody>
          <a:bodyPr>
            <a:normAutofit/>
          </a:bodyPr>
          <a:lstStyle>
            <a:lvl1pPr algn="l">
              <a:defRPr sz="2667" b="1">
                <a:solidFill>
                  <a:srgbClr val="3B2D59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8" name="Picture 3" descr="D:\WORK\королiвськi митцi\Amare\id\Amare Global id\ppt\1-12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9078" y="6117299"/>
            <a:ext cx="1418167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prstClr val="white"/>
              </a:solidFill>
            </a:endParaRPr>
          </a:p>
        </p:txBody>
      </p:sp>
      <p:pic>
        <p:nvPicPr>
          <p:cNvPr id="11" name="Picture 2" descr="D:\WORK\королiвськi митцi\Amare\id\Amare Global id\ppt\images\Untitled-2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852936"/>
            <a:ext cx="490182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Рисунок 2"/>
          <p:cNvSpPr>
            <a:spLocks noGrp="1"/>
          </p:cNvSpPr>
          <p:nvPr>
            <p:ph type="pic" idx="11"/>
          </p:nvPr>
        </p:nvSpPr>
        <p:spPr>
          <a:xfrm>
            <a:off x="6192011" y="731574"/>
            <a:ext cx="5376597" cy="5097693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07435" y="1691680"/>
            <a:ext cx="4800533" cy="1632181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9" name="Picture 3" descr="D:\WORK\королiвськi митцi\Amare\id\Amare Global id\ppt\images\amare id-1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2387" y="6308250"/>
            <a:ext cx="349967" cy="3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9998361" y="6325495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B2D59"/>
                </a:solidFill>
              </a:rPr>
              <a:t>www.amareglobal.com</a:t>
            </a:r>
            <a:endParaRPr lang="ru-RU" sz="1400" b="1" dirty="0">
              <a:solidFill>
                <a:srgbClr val="3B2D59"/>
              </a:solidFill>
            </a:endParaRP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1967543" y="3429000"/>
            <a:ext cx="3846184" cy="1248139"/>
          </a:xfrm>
        </p:spPr>
        <p:txBody>
          <a:bodyPr>
            <a:normAutofit/>
          </a:bodyPr>
          <a:lstStyle>
            <a:lvl1pPr marL="0" indent="0">
              <a:buNone/>
              <a:defRPr sz="14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89686" y="743878"/>
            <a:ext cx="4818281" cy="755783"/>
          </a:xfrm>
        </p:spPr>
        <p:txBody>
          <a:bodyPr>
            <a:normAutofit/>
          </a:bodyPr>
          <a:lstStyle>
            <a:lvl1pPr algn="l">
              <a:defRPr sz="2667" b="1">
                <a:solidFill>
                  <a:srgbClr val="3B2D59"/>
                </a:solidFill>
                <a:latin typeface="+mn-lt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"/>
            <a:ext cx="12192000" cy="70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WORK\королiвськi митцi\Amare\id\Amare Global id\ppt\images\amare id-18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"/>
            <a:ext cx="7113357" cy="66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4559830" y="2331841"/>
            <a:ext cx="3072341" cy="2880320"/>
          </a:xfrm>
          <a:prstGeom prst="rect">
            <a:avLst/>
          </a:prstGeom>
          <a:solidFill>
            <a:srgbClr val="3B2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660636" y="2433441"/>
            <a:ext cx="2870728" cy="26771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15" name="Picture 2" descr="D:\WORK\королiвськi митцi\Amare\id\Amare Global id\ppt\1-9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142" y="2660915"/>
            <a:ext cx="357717" cy="2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4847862" y="3140968"/>
            <a:ext cx="2496277" cy="172819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A099D4-1F00-5B45-A9F4-134252B64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9144000" cy="176609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F2A5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D135EB-34A1-7643-A70C-FD1880602C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072590-1868-E143-81EA-50B4543800E4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CE041B-3A10-0742-9A17-AD9FF5E68C1C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9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3F2A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2003777"/>
            <a:ext cx="10515600" cy="2765778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A099D4-1F00-5B45-A9F4-134252B64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3"/>
            <a:ext cx="9144000" cy="17660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F2A56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D135EB-34A1-7643-A70C-FD1880602C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508" y="6319164"/>
            <a:ext cx="3216984" cy="3900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072590-1868-E143-81EA-50B4543800E4}"/>
              </a:ext>
            </a:extLst>
          </p:cNvPr>
          <p:cNvCxnSpPr>
            <a:cxnSpLocks/>
          </p:cNvCxnSpPr>
          <p:nvPr userDrawn="1"/>
        </p:nvCxnSpPr>
        <p:spPr>
          <a:xfrm>
            <a:off x="6357635" y="6514190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CE041B-3A10-0742-9A17-AD9FF5E68C1C}"/>
              </a:ext>
            </a:extLst>
          </p:cNvPr>
          <p:cNvCxnSpPr>
            <a:cxnSpLocks/>
          </p:cNvCxnSpPr>
          <p:nvPr userDrawn="1"/>
        </p:nvCxnSpPr>
        <p:spPr>
          <a:xfrm>
            <a:off x="5352067" y="6514190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829" y="2524027"/>
            <a:ext cx="6276170" cy="1809946"/>
          </a:xfrm>
          <a:prstGeom prst="rect">
            <a:avLst/>
          </a:prstGeom>
        </p:spPr>
      </p:pic>
      <p:pic>
        <p:nvPicPr>
          <p:cNvPr id="12" name="Picture 11" descr="HorizontalLogo_TM_digital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14" y="3034321"/>
            <a:ext cx="2712335" cy="789359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3354567" y="2853765"/>
            <a:ext cx="0" cy="1150471"/>
          </a:xfrm>
          <a:prstGeom prst="lin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62A920-A3D8-A546-9DDD-91EDE1A532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F12A0-0B4B-3740-A433-E79F32CBB8CC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A7EB04-72B9-4F4B-B304-288BB59580A4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975894B-1584-164C-BBCC-E6C44455A4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69B4255-DC73-DC4D-9653-9736B9D5F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9144000" cy="176609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F2A5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2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2A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hape 10"/>
          <p:cNvSpPr/>
          <p:nvPr userDrawn="1"/>
        </p:nvSpPr>
        <p:spPr>
          <a:xfrm>
            <a:off x="1149186" y="2318063"/>
            <a:ext cx="54300" cy="119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3133" y="2515178"/>
            <a:ext cx="9144000" cy="79767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3133" y="3652838"/>
            <a:ext cx="882226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HorizontalLogo_TM_digital_whit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32" y="441245"/>
            <a:ext cx="2377440" cy="69189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0954" y="6293867"/>
            <a:ext cx="3222093" cy="52896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62A920-A3D8-A546-9DDD-91EDE1A532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F12A0-0B4B-3740-A433-E79F32CBB8CC}"/>
              </a:ext>
            </a:extLst>
          </p:cNvPr>
          <p:cNvCxnSpPr>
            <a:cxnSpLocks/>
          </p:cNvCxnSpPr>
          <p:nvPr userDrawn="1"/>
        </p:nvCxnSpPr>
        <p:spPr>
          <a:xfrm>
            <a:off x="6357634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A7EB04-72B9-4F4B-B304-288BB59580A4}"/>
              </a:ext>
            </a:extLst>
          </p:cNvPr>
          <p:cNvCxnSpPr>
            <a:cxnSpLocks/>
          </p:cNvCxnSpPr>
          <p:nvPr userDrawn="1"/>
        </p:nvCxnSpPr>
        <p:spPr>
          <a:xfrm>
            <a:off x="5352066" y="6514189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1D8B14A-65D3-A848-AE32-AFC9E611E4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50744"/>
            <a:ext cx="9144000" cy="659232"/>
          </a:xfrm>
        </p:spPr>
        <p:txBody>
          <a:bodyPr anchor="b" anchorCtr="0">
            <a:normAutofit/>
          </a:bodyPr>
          <a:lstStyle>
            <a:lvl1pPr algn="ctr">
              <a:defRPr sz="4000" b="1">
                <a:solidFill>
                  <a:srgbClr val="3F2A56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044B5DE-795C-2D47-B590-0459E9611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8422"/>
            <a:ext cx="9144000" cy="176609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F2A5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9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2000" y="2560600"/>
            <a:ext cx="72400" cy="1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97925" y="3634656"/>
            <a:ext cx="9144000" cy="103028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</a:t>
            </a:r>
            <a:r>
              <a:rPr lang="en-US" err="1"/>
              <a:t>styl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963333" y="6222936"/>
            <a:ext cx="6265333" cy="444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>
                    <a:lumMod val="2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A MENTAL WELLNESS COMPANY</a:t>
            </a:r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1"/>
          <p:cNvSpPr/>
          <p:nvPr userDrawn="1"/>
        </p:nvSpPr>
        <p:spPr>
          <a:xfrm rot="5400000" flipH="1">
            <a:off x="6060950" y="744834"/>
            <a:ext cx="73152" cy="121889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0949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Shape 30"/>
          <p:cNvSpPr/>
          <p:nvPr userDrawn="1"/>
        </p:nvSpPr>
        <p:spPr>
          <a:xfrm>
            <a:off x="708699" y="4151200"/>
            <a:ext cx="36576" cy="9007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5" name="Shape 22"/>
          <p:cNvSpPr txBox="1">
            <a:spLocks noGrp="1"/>
          </p:cNvSpPr>
          <p:nvPr>
            <p:ph type="title"/>
          </p:nvPr>
        </p:nvSpPr>
        <p:spPr>
          <a:xfrm>
            <a:off x="934316" y="4286462"/>
            <a:ext cx="10323368" cy="900799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defRPr sz="3600">
                <a:solidFill>
                  <a:schemeClr val="bg2">
                    <a:lumMod val="50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28"/>
          <p:cNvSpPr txBox="1">
            <a:spLocks noGrp="1"/>
          </p:cNvSpPr>
          <p:nvPr>
            <p:ph type="body" idx="1"/>
          </p:nvPr>
        </p:nvSpPr>
        <p:spPr>
          <a:xfrm>
            <a:off x="934316" y="5051999"/>
            <a:ext cx="10323368" cy="112046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l">
              <a:spcBef>
                <a:spcPts val="0"/>
              </a:spcBef>
              <a:buFont typeface="Wingdings" charset="2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72000" y="2560600"/>
            <a:ext cx="72400" cy="158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97925" y="3634656"/>
            <a:ext cx="9200658" cy="112395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963333" y="6222936"/>
            <a:ext cx="6265333" cy="4448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>
                    <a:lumMod val="2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A MENTAL WELLNESS COMPANY</a:t>
            </a:r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125899" y="727460"/>
            <a:ext cx="10550284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125899" y="2112935"/>
            <a:ext cx="10550284" cy="405952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457189" lvl="0" indent="-457189">
              <a:spcBef>
                <a:spcPts val="0"/>
              </a:spcBef>
              <a:buFont typeface="Wingdings" charset="2"/>
              <a:buChar char="v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1089699" y="684100"/>
            <a:ext cx="72400" cy="9007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1" name="Shape 31"/>
          <p:cNvSpPr/>
          <p:nvPr/>
        </p:nvSpPr>
        <p:spPr>
          <a:xfrm rot="5400000" flipH="1">
            <a:off x="6059425" y="725380"/>
            <a:ext cx="73152" cy="121920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1"/>
          <p:cNvSpPr/>
          <p:nvPr userDrawn="1"/>
        </p:nvSpPr>
        <p:spPr>
          <a:xfrm rot="5400000" flipH="1">
            <a:off x="6070094" y="735690"/>
            <a:ext cx="54864" cy="121889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90949"/>
          </a:xfrm>
        </p:spPr>
        <p:txBody>
          <a:bodyPr>
            <a:norm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Shape 28"/>
          <p:cNvSpPr txBox="1">
            <a:spLocks noGrp="1"/>
          </p:cNvSpPr>
          <p:nvPr>
            <p:ph type="body" idx="1"/>
          </p:nvPr>
        </p:nvSpPr>
        <p:spPr>
          <a:xfrm>
            <a:off x="285750" y="5078990"/>
            <a:ext cx="11544300" cy="112046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ctr">
              <a:spcBef>
                <a:spcPts val="0"/>
              </a:spcBef>
              <a:buFont typeface="Wingdings" charset="2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5" name="Shape 33"/>
          <p:cNvSpPr txBox="1">
            <a:spLocks noGrp="1"/>
          </p:cNvSpPr>
          <p:nvPr>
            <p:ph type="title"/>
          </p:nvPr>
        </p:nvSpPr>
        <p:spPr>
          <a:xfrm>
            <a:off x="3152264" y="3985647"/>
            <a:ext cx="5811272" cy="70563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>
                <a:latin typeface="Aller Light" charset="0"/>
                <a:ea typeface="Aller Light" charset="0"/>
                <a:cs typeface="Aller Light" charset="0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4760498" y="4836321"/>
            <a:ext cx="2336800" cy="50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231408" y="463702"/>
            <a:ext cx="10379424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ller Light" charset="0"/>
                <a:ea typeface="Aller Light" charset="0"/>
                <a:cs typeface="Aller Light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1125900" y="2112934"/>
            <a:ext cx="10379425" cy="394772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457189" lvl="0" indent="-457189">
              <a:spcBef>
                <a:spcPts val="0"/>
              </a:spcBef>
              <a:buFont typeface="Wingdings" charset="2"/>
              <a:buChar char="v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1046372" y="463702"/>
            <a:ext cx="54864" cy="9007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1" name="Shape 31"/>
          <p:cNvSpPr/>
          <p:nvPr/>
        </p:nvSpPr>
        <p:spPr>
          <a:xfrm>
            <a:off x="12136533" y="1"/>
            <a:ext cx="54864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slideLayout" Target="../slideLayouts/slideLayout13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32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31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Relationship Id="rId30" Type="http://schemas.openxmlformats.org/officeDocument/2006/relationships/slideLayout" Target="../slideLayouts/slideLayout170.xml"/><Relationship Id="rId8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80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59" r:id="rId2"/>
    <p:sldLayoutId id="2147483806" r:id="rId3"/>
    <p:sldLayoutId id="2147483864" r:id="rId4"/>
    <p:sldLayoutId id="2147483860" r:id="rId5"/>
    <p:sldLayoutId id="2147483861" r:id="rId6"/>
    <p:sldLayoutId id="2147483858" r:id="rId7"/>
    <p:sldLayoutId id="2147483865" r:id="rId8"/>
    <p:sldLayoutId id="2147483862" r:id="rId9"/>
    <p:sldLayoutId id="2147483863" r:id="rId10"/>
    <p:sldLayoutId id="2147483853" r:id="rId11"/>
    <p:sldLayoutId id="2147483854" r:id="rId12"/>
    <p:sldLayoutId id="2147483852" r:id="rId13"/>
    <p:sldLayoutId id="2147483849" r:id="rId14"/>
    <p:sldLayoutId id="2147483851" r:id="rId15"/>
    <p:sldLayoutId id="2147483850" r:id="rId16"/>
    <p:sldLayoutId id="2147483846" r:id="rId17"/>
    <p:sldLayoutId id="2147483847" r:id="rId18"/>
    <p:sldLayoutId id="2147483841" r:id="rId19"/>
    <p:sldLayoutId id="2147483811" r:id="rId20"/>
    <p:sldLayoutId id="2147483856" r:id="rId21"/>
    <p:sldLayoutId id="2147483810" r:id="rId22"/>
    <p:sldLayoutId id="2147483842" r:id="rId23"/>
    <p:sldLayoutId id="2147483848" r:id="rId24"/>
    <p:sldLayoutId id="2147483844" r:id="rId25"/>
    <p:sldLayoutId id="2147483845" r:id="rId26"/>
    <p:sldLayoutId id="2147483838" r:id="rId27"/>
    <p:sldLayoutId id="2147483839" r:id="rId28"/>
    <p:sldLayoutId id="2147483843" r:id="rId29"/>
    <p:sldLayoutId id="2147483866" r:id="rId30"/>
    <p:sldLayoutId id="2147483868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9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  <p:sldLayoutId id="2147483890" r:id="rId21"/>
    <p:sldLayoutId id="2147483891" r:id="rId22"/>
    <p:sldLayoutId id="2147483892" r:id="rId23"/>
    <p:sldLayoutId id="2147483893" r:id="rId2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 baseline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  <a:endParaRPr lang="ru-RU" dirty="0"/>
          </a:p>
          <a:p>
            <a:pPr lvl="1"/>
            <a:r>
              <a:rPr lang="en-US" dirty="0"/>
              <a:t>Second level </a:t>
            </a:r>
            <a:endParaRPr lang="ru-RU" dirty="0"/>
          </a:p>
          <a:p>
            <a:pPr lvl="2"/>
            <a:r>
              <a:rPr lang="en-US" dirty="0"/>
              <a:t>Third level</a:t>
            </a:r>
            <a:endParaRPr lang="ru-RU" dirty="0"/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r>
              <a:rPr lang="en-US" dirty="0"/>
              <a:t>Fifth level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646AA-B099-4017-99EB-F0173086F60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61AF4-AE05-4A94-9293-D171743610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4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  <p:sldLayoutId id="2147483982" r:id="rId18"/>
    <p:sldLayoutId id="2147483983" r:id="rId19"/>
    <p:sldLayoutId id="2147483984" r:id="rId20"/>
    <p:sldLayoutId id="2147483986" r:id="rId21"/>
    <p:sldLayoutId id="2147483987" r:id="rId22"/>
    <p:sldLayoutId id="2147483988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2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  <p:sldLayoutId id="2147484007" r:id="rId18"/>
    <p:sldLayoutId id="2147484009" r:id="rId19"/>
    <p:sldLayoutId id="2147484010" r:id="rId20"/>
    <p:sldLayoutId id="2147484011" r:id="rId21"/>
    <p:sldLayoutId id="2147484012" r:id="rId22"/>
    <p:sldLayoutId id="2147484013" r:id="rId23"/>
    <p:sldLayoutId id="2147484014" r:id="rId24"/>
    <p:sldLayoutId id="2147484015" r:id="rId25"/>
    <p:sldLayoutId id="2147484016" r:id="rId26"/>
    <p:sldLayoutId id="2147484017" r:id="rId27"/>
    <p:sldLayoutId id="2147484018" r:id="rId28"/>
    <p:sldLayoutId id="2147484019" r:id="rId29"/>
    <p:sldLayoutId id="2147484020" r:id="rId30"/>
    <p:sldLayoutId id="214748402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1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  <p:sldLayoutId id="2147484066" r:id="rId13"/>
    <p:sldLayoutId id="2147484067" r:id="rId14"/>
    <p:sldLayoutId id="2147484068" r:id="rId15"/>
    <p:sldLayoutId id="2147484069" r:id="rId16"/>
    <p:sldLayoutId id="2147484070" r:id="rId17"/>
    <p:sldLayoutId id="2147484071" r:id="rId18"/>
    <p:sldLayoutId id="2147484073" r:id="rId19"/>
    <p:sldLayoutId id="2147484074" r:id="rId20"/>
    <p:sldLayoutId id="2147484075" r:id="rId21"/>
    <p:sldLayoutId id="2147484076" r:id="rId22"/>
    <p:sldLayoutId id="2147484077" r:id="rId23"/>
    <p:sldLayoutId id="2147484078" r:id="rId24"/>
    <p:sldLayoutId id="2147484079" r:id="rId25"/>
    <p:sldLayoutId id="2147484080" r:id="rId26"/>
    <p:sldLayoutId id="2147484081" r:id="rId27"/>
    <p:sldLayoutId id="2147484082" r:id="rId28"/>
    <p:sldLayoutId id="2147484083" r:id="rId29"/>
    <p:sldLayoutId id="2147484084" r:id="rId30"/>
    <p:sldLayoutId id="214748408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0F9C93C3-172E-BD47-8059-FD9EFE4A5A0A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1/30/19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E7E8CE78-8DE1-7A43-A7E0-D6A106AC096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1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  <p:sldLayoutId id="2147484197" r:id="rId12"/>
    <p:sldLayoutId id="2147484198" r:id="rId13"/>
    <p:sldLayoutId id="2147484199" r:id="rId14"/>
    <p:sldLayoutId id="2147484200" r:id="rId15"/>
    <p:sldLayoutId id="2147484201" r:id="rId16"/>
    <p:sldLayoutId id="2147484202" r:id="rId17"/>
    <p:sldLayoutId id="2147484203" r:id="rId18"/>
    <p:sldLayoutId id="2147484204" r:id="rId19"/>
    <p:sldLayoutId id="2147484205" r:id="rId20"/>
    <p:sldLayoutId id="2147484206" r:id="rId21"/>
    <p:sldLayoutId id="2147484207" r:id="rId22"/>
    <p:sldLayoutId id="2147484208" r:id="rId23"/>
    <p:sldLayoutId id="2147484209" r:id="rId24"/>
    <p:sldLayoutId id="2147484210" r:id="rId25"/>
    <p:sldLayoutId id="2147484211" r:id="rId26"/>
    <p:sldLayoutId id="2147484212" r:id="rId27"/>
    <p:sldLayoutId id="2147484213" r:id="rId28"/>
    <p:sldLayoutId id="2147484214" r:id="rId29"/>
    <p:sldLayoutId id="2147484215" r:id="rId30"/>
    <p:sldLayoutId id="2147484216" r:id="rId31"/>
    <p:sldLayoutId id="2147484217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2.emf"/><Relationship Id="rId3" Type="http://schemas.openxmlformats.org/officeDocument/2006/relationships/image" Target="../media/image49.png"/><Relationship Id="rId7" Type="http://schemas.openxmlformats.org/officeDocument/2006/relationships/image" Target="../media/image56.png"/><Relationship Id="rId12" Type="http://schemas.openxmlformats.org/officeDocument/2006/relationships/image" Target="../media/image61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emf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49.png"/><Relationship Id="rId4" Type="http://schemas.openxmlformats.org/officeDocument/2006/relationships/image" Target="../media/image6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27384"/>
            <a:ext cx="12192000" cy="54726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  <a:latin typeface="Verdana" panose="020B060403050404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Verdana" panose="020B060403050404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Verdana" panose="020B060403050404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Verdana" panose="020B0604030504040204" pitchFamily="34" charset="0"/>
            </a:endParaRPr>
          </a:p>
          <a:p>
            <a:endParaRPr lang="en-US" sz="2400" dirty="0">
              <a:solidFill>
                <a:prstClr val="white"/>
              </a:solidFill>
              <a:latin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2562B4-BAE1-4A6C-88E9-D0BED9E3B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859" y="-834011"/>
            <a:ext cx="7202013" cy="4319888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111" y="4458756"/>
            <a:ext cx="1792224" cy="2389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462790"/>
            <a:ext cx="1794292" cy="2392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335" y="4455936"/>
            <a:ext cx="1801548" cy="2402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15" y="4455936"/>
            <a:ext cx="1801548" cy="24020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107" y="4455936"/>
            <a:ext cx="1801548" cy="24020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289" y="4446324"/>
            <a:ext cx="1801548" cy="2402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830" y="4455936"/>
            <a:ext cx="1801548" cy="24020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58834" y="6393458"/>
            <a:ext cx="5998065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64A2">
                    <a:lumMod val="75000"/>
                  </a:srgbClr>
                </a:solidFill>
                <a:latin typeface="Verdana" panose="020B0604030504040204" pitchFamily="34" charset="0"/>
              </a:rPr>
              <a:t>Headquarters located in Irvine, California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" y="3306460"/>
            <a:ext cx="12177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</a:rPr>
              <a:t>Mission:  To create a holistic mental wellness platform that 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latin typeface="Verdana" panose="020B0604030504040204" pitchFamily="34" charset="0"/>
              </a:rPr>
              <a:t>connects a purpose-driven community of passionate people.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33025"/>
            <a:ext cx="1217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</a:rPr>
              <a:t>Vision: Leading the mental wellness revolution.</a:t>
            </a:r>
          </a:p>
        </p:txBody>
      </p:sp>
    </p:spTree>
    <p:extLst>
      <p:ext uri="{BB962C8B-B14F-4D97-AF65-F5344CB8AC3E}">
        <p14:creationId xmlns:p14="http://schemas.microsoft.com/office/powerpoint/2010/main" val="20987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3D1-77F1-4D04-9718-13538D120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World’s First Award-Winning </a:t>
            </a:r>
            <a:br>
              <a:rPr lang="en-US" sz="36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Gut-Brain Axis Nutrition System!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6A9C-C778-4025-B841-6F0B73051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19172"/>
            <a:ext cx="10515600" cy="13481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NutrAward recognizes companies that are investing in rigorous and measurable scientific studies to prove the efficacy of their proprietary ingredients or technologies.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E4868EB-9AC1-4357-8765-4BCDC9EDA548}"/>
              </a:ext>
            </a:extLst>
          </p:cNvPr>
          <p:cNvSpPr txBox="1">
            <a:spLocks/>
          </p:cNvSpPr>
          <p:nvPr/>
        </p:nvSpPr>
        <p:spPr>
          <a:xfrm>
            <a:off x="838200" y="2913321"/>
            <a:ext cx="4148470" cy="32677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Submissions are judged on their merit in the following areas: </a:t>
            </a:r>
          </a:p>
          <a:p>
            <a:r>
              <a:rPr lang="en-US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Viable product</a:t>
            </a:r>
          </a:p>
          <a:p>
            <a:r>
              <a:rPr lang="en-US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Emerging Category</a:t>
            </a:r>
          </a:p>
          <a:p>
            <a:r>
              <a:rPr lang="en-US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 product concept</a:t>
            </a:r>
          </a:p>
          <a:p>
            <a:r>
              <a:rPr lang="en-US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Distinct health application</a:t>
            </a:r>
          </a:p>
          <a:p>
            <a:r>
              <a:rPr lang="en-US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Unique packaging</a:t>
            </a:r>
          </a:p>
          <a:p>
            <a:r>
              <a:rPr lang="en-US" sz="2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Matchless marketing</a:t>
            </a:r>
          </a:p>
          <a:p>
            <a:endParaRPr lang="en-US" sz="2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DED124-51C7-4364-8AA9-E6F3C7668F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670" y="2594344"/>
            <a:ext cx="6376461" cy="3586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D9BD2-BB93-4EFC-BD9C-3364DF4FE5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687" y="0"/>
            <a:ext cx="2289884" cy="19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3D1-77F1-4D04-9718-13538D12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 CLINICAL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6A9C-C778-4025-B841-6F0B73051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719172"/>
            <a:ext cx="10848975" cy="13481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68478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Amare FundaMentals Pack has been clinically proven to: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1C2DD-05B7-42A6-9D0E-EACD2EBD9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25" y="21718"/>
            <a:ext cx="4371975" cy="166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08122E-205F-4EA3-9750-876C55396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250377"/>
            <a:ext cx="10668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D7B7C2-2AAB-4297-9E6C-2239B9BC66AA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2287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MENTABIOTICS  SUGAR FREE</a:t>
            </a:r>
            <a:br>
              <a:rPr lang="en-US" b="1" dirty="0">
                <a:solidFill>
                  <a:srgbClr val="402B56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C7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MW3™ Probiotic Proprietary Blend</a:t>
            </a:r>
            <a:endParaRPr lang="en-US" sz="3200" dirty="0">
              <a:solidFill>
                <a:srgbClr val="82287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A9752-7947-49ED-A884-F24CCB716299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87E36BD-1445-4EC4-AA83-FE43FDF85F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0744" y="1767070"/>
            <a:ext cx="9073055" cy="4140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Our blend contains unique and specific probiotic strains targeted to enhance overall mental wellness.* </a:t>
            </a:r>
            <a:endParaRPr lang="en-US" sz="2000" u="sng" dirty="0"/>
          </a:p>
          <a:p>
            <a:pPr marL="0" indent="0">
              <a:buNone/>
            </a:pPr>
            <a:r>
              <a:rPr lang="en-US" sz="2000" u="sng" dirty="0"/>
              <a:t>MW3 Probiotic Strains: </a:t>
            </a:r>
            <a:endParaRPr lang="en-US" sz="2000" dirty="0"/>
          </a:p>
          <a:p>
            <a:r>
              <a:rPr lang="en-US" sz="2000" b="1" i="1" dirty="0">
                <a:solidFill>
                  <a:srgbClr val="003C71"/>
                </a:solidFill>
              </a:rPr>
              <a:t>Lactobacillus rhamnosus R0011 </a:t>
            </a:r>
            <a:r>
              <a:rPr lang="en-US" sz="2000" i="1" dirty="0"/>
              <a:t>—</a:t>
            </a:r>
            <a:r>
              <a:rPr lang="en-US" sz="2000" dirty="0"/>
              <a:t> </a:t>
            </a:r>
            <a:r>
              <a:rPr lang="en-US" sz="2000" b="1" dirty="0"/>
              <a:t>Reduces stress </a:t>
            </a:r>
            <a:r>
              <a:rPr lang="en-US" sz="2000" dirty="0"/>
              <a:t>by lowering cortisol exposure and improves GABA neurotransmission*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i="1" dirty="0">
                <a:solidFill>
                  <a:srgbClr val="003C71"/>
                </a:solidFill>
              </a:rPr>
              <a:t>Bifidobacterium longum R0175</a:t>
            </a:r>
            <a:r>
              <a:rPr lang="en-US" sz="2000" b="1" i="1" dirty="0"/>
              <a:t> </a:t>
            </a:r>
            <a:r>
              <a:rPr lang="en-US" sz="2000" i="1" dirty="0"/>
              <a:t>—</a:t>
            </a:r>
            <a:r>
              <a:rPr lang="en-US" sz="2000" dirty="0"/>
              <a:t> </a:t>
            </a:r>
            <a:r>
              <a:rPr lang="en-US" sz="2000" b="1" dirty="0"/>
              <a:t>Enhances calmness </a:t>
            </a:r>
            <a:r>
              <a:rPr lang="en-US" sz="2000" dirty="0"/>
              <a:t>by decreasing anxiety indices and improves cognitive function*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i="1" dirty="0">
                <a:solidFill>
                  <a:srgbClr val="003C71"/>
                </a:solidFill>
              </a:rPr>
              <a:t>Lactobacillus helveticus R0052</a:t>
            </a:r>
            <a:r>
              <a:rPr lang="en-US" sz="2000" b="1" i="1" dirty="0"/>
              <a:t> </a:t>
            </a:r>
            <a:r>
              <a:rPr lang="en-US" sz="2000" i="1" dirty="0"/>
              <a:t>—</a:t>
            </a:r>
            <a:r>
              <a:rPr lang="en-US" sz="2000" dirty="0"/>
              <a:t> </a:t>
            </a:r>
            <a:r>
              <a:rPr lang="en-US" sz="2000" b="1" dirty="0"/>
              <a:t>Improves mood </a:t>
            </a:r>
            <a:r>
              <a:rPr lang="en-US" sz="2000" dirty="0"/>
              <a:t>by decreasing neuro-inflammation and increasing serotonin*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022100-D930-4590-9C58-E0617E8E5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4" y="1767070"/>
            <a:ext cx="190500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633951-FF74-4F14-9C1C-CD2F5BF01B0E}"/>
              </a:ext>
            </a:extLst>
          </p:cNvPr>
          <p:cNvSpPr txBox="1"/>
          <p:nvPr/>
        </p:nvSpPr>
        <p:spPr>
          <a:xfrm>
            <a:off x="5139795" y="473686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15919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BB87260-095A-4E15-8320-5D24D4A11E47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2287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MENTABIOTICS  SUGAR FREE</a:t>
            </a:r>
            <a:br>
              <a:rPr lang="en-US" b="1" dirty="0">
                <a:solidFill>
                  <a:srgbClr val="402B56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3F2A5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MW3™ Prebiotic Proprietary Blend</a:t>
            </a:r>
            <a:endParaRPr lang="en-US" sz="3200" dirty="0">
              <a:solidFill>
                <a:srgbClr val="82287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5172C5C-FBBC-4872-8DEC-006FC7BC7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44" y="1769542"/>
            <a:ext cx="190500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A9752-7947-49ED-A884-F24CCB716299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87E36BD-1445-4EC4-AA83-FE43FDF85F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80744" y="1769542"/>
            <a:ext cx="9073055" cy="46272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Our MW3 Prebiotic Proprietary Blend provides optimal gut support by feeding the specific mental wellness probiotic strains found in our MW3 Probiotic Proprietary Blend.* </a:t>
            </a:r>
          </a:p>
          <a:p>
            <a:pPr marL="0" indent="0">
              <a:buNone/>
            </a:pPr>
            <a:r>
              <a:rPr lang="en-US" sz="2000" u="sng" dirty="0"/>
              <a:t>MW3 Prebiotic Fibers: </a:t>
            </a:r>
            <a:endParaRPr lang="en-US" dirty="0"/>
          </a:p>
          <a:p>
            <a:r>
              <a:rPr lang="en-US" sz="1800" b="1" dirty="0">
                <a:solidFill>
                  <a:srgbClr val="822D7E"/>
                </a:solidFill>
              </a:rPr>
              <a:t>IsoFiber™ </a:t>
            </a:r>
            <a:r>
              <a:rPr lang="en-US" sz="1800" dirty="0"/>
              <a:t>(Iso-Malto-Oligosaccharides) — Contains a combination of naturally occurring prebiotic plant fibers that are clinically shown to improve the growth of specific probiotic strains featured in Kids FundaMentals™ and now MentaBiotics™ Sugar Free! </a:t>
            </a:r>
          </a:p>
          <a:p>
            <a:r>
              <a:rPr lang="en-US" sz="1800" b="1" dirty="0">
                <a:solidFill>
                  <a:srgbClr val="822D7E"/>
                </a:solidFill>
              </a:rPr>
              <a:t>Bimuno</a:t>
            </a:r>
            <a:r>
              <a:rPr lang="en-US" sz="1800" b="1" baseline="30000" dirty="0">
                <a:solidFill>
                  <a:srgbClr val="822D7E"/>
                </a:solidFill>
              </a:rPr>
              <a:t>®</a:t>
            </a:r>
            <a:r>
              <a:rPr lang="en-US" sz="1800" b="1" dirty="0">
                <a:solidFill>
                  <a:srgbClr val="822D7E"/>
                </a:solidFill>
              </a:rPr>
              <a:t> </a:t>
            </a:r>
            <a:r>
              <a:rPr lang="en-US" sz="1800" dirty="0"/>
              <a:t>(Galacto-Oligo-Saccharides) — Resets and increases friendly gut bacteria, maintains immune health, controls inflammation in the body and supports microbiome balance. Is highly effective and a natural way of increasing preferred bacteria in the gut. Plays an important role in feeding Bifidobacteria probiotic strains.* </a:t>
            </a:r>
            <a:endParaRPr lang="en-US" dirty="0"/>
          </a:p>
          <a:p>
            <a:r>
              <a:rPr lang="en-US" sz="1800" b="1" dirty="0">
                <a:solidFill>
                  <a:srgbClr val="822D7E"/>
                </a:solidFill>
              </a:rPr>
              <a:t>SunFiber</a:t>
            </a:r>
            <a:r>
              <a:rPr lang="en-US" sz="1800" b="1" baseline="30000" dirty="0">
                <a:solidFill>
                  <a:srgbClr val="822D7E"/>
                </a:solidFill>
              </a:rPr>
              <a:t>®</a:t>
            </a:r>
            <a:r>
              <a:rPr lang="en-US" sz="1800" b="1" dirty="0">
                <a:solidFill>
                  <a:srgbClr val="822D7E"/>
                </a:solidFill>
              </a:rPr>
              <a:t> </a:t>
            </a:r>
            <a:r>
              <a:rPr lang="en-US" sz="1800" dirty="0"/>
              <a:t>(Galactomannan Fiber) — Helps improve the growth and vitality of beneficial bacteria, including Bifidobacteria and Lactobacillus.*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D1499-D4F2-42EE-9DA2-7B79B49B68C5}"/>
              </a:ext>
            </a:extLst>
          </p:cNvPr>
          <p:cNvSpPr txBox="1"/>
          <p:nvPr/>
        </p:nvSpPr>
        <p:spPr>
          <a:xfrm>
            <a:off x="5139795" y="473686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17848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1A9752-7947-49ED-A884-F24CCB716299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5B9B2E3-861A-4EF6-8593-2A945F2EB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" y="1843485"/>
            <a:ext cx="10658475" cy="44005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1170B62-60D2-4164-970C-437364E523D3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2287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MENTABIOTICS  SUGAR FREE</a:t>
            </a:r>
            <a:br>
              <a:rPr lang="en-US" b="1" dirty="0">
                <a:solidFill>
                  <a:srgbClr val="402B56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500" b="1" dirty="0">
                <a:solidFill>
                  <a:srgbClr val="3F2A5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MW3</a:t>
            </a:r>
            <a:r>
              <a:rPr lang="en-US" sz="3500" b="1" dirty="0">
                <a:solidFill>
                  <a:srgbClr val="402B5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  <a:r>
              <a:rPr lang="en-US" sz="3500" b="1" dirty="0">
                <a:solidFill>
                  <a:srgbClr val="3F2A5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Prebiotic/Probiotic Proprietary Blend</a:t>
            </a:r>
            <a:endParaRPr lang="en-US" sz="3200" dirty="0">
              <a:solidFill>
                <a:srgbClr val="82287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FB6477-3FCA-4D03-8FE0-C7E4C2B2D429}"/>
              </a:ext>
            </a:extLst>
          </p:cNvPr>
          <p:cNvSpPr txBox="1"/>
          <p:nvPr/>
        </p:nvSpPr>
        <p:spPr>
          <a:xfrm>
            <a:off x="5139795" y="473686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2287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18010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B4E7FE-F738-4ED9-A457-5EA143F8A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7"/>
          <a:stretch/>
        </p:blipFill>
        <p:spPr>
          <a:xfrm>
            <a:off x="6929691" y="2190504"/>
            <a:ext cx="4333041" cy="4571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FA5CAE-3F2C-492D-9100-4BC1FC965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36" y="257929"/>
            <a:ext cx="4788361" cy="1596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5982" y="3007665"/>
            <a:ext cx="58824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Kids FundaMentals™ is an all-in-one product that supports the entire gut-brain axis (GBX) of growing kids and teens. Featuring nutrients scientifically shown to improve mental wellness, this easy-to-digest formula is perfect for kids and teens of all ages.*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C98EE-359D-4442-9F94-4C4E23006A89}"/>
              </a:ext>
            </a:extLst>
          </p:cNvPr>
          <p:cNvSpPr txBox="1"/>
          <p:nvPr/>
        </p:nvSpPr>
        <p:spPr>
          <a:xfrm>
            <a:off x="1287679" y="1648798"/>
            <a:ext cx="415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F2A56"/>
                </a:solidFill>
                <a:latin typeface="Verdana" panose="020B0604030504040204" pitchFamily="34" charset="0"/>
              </a:rPr>
              <a:t>all-in-one gut-brain axis nutrition for kids &amp; teens*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7D03134-33DD-439A-B112-E6BA75429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1782" y="373900"/>
            <a:ext cx="1700784" cy="15961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DEC198E-D9C3-4B6B-A652-CEC6C7EAB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4956" y="373900"/>
            <a:ext cx="1700784" cy="15961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FAF9637-9350-4A5A-9AE0-19EE61B70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9308" y="391232"/>
            <a:ext cx="1700784" cy="15961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7390D2-6AF6-45DD-B37B-39D19A26139B}"/>
              </a:ext>
            </a:extLst>
          </p:cNvPr>
          <p:cNvSpPr txBox="1"/>
          <p:nvPr/>
        </p:nvSpPr>
        <p:spPr>
          <a:xfrm>
            <a:off x="6492068" y="604516"/>
            <a:ext cx="16913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INGREDIENTS SHOWN TO IMPROVE MENTAL WELLNESS*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1A19EF-F034-40F5-9CBF-AACC86489D9B}"/>
              </a:ext>
            </a:extLst>
          </p:cNvPr>
          <p:cNvSpPr txBox="1"/>
          <p:nvPr/>
        </p:nvSpPr>
        <p:spPr>
          <a:xfrm>
            <a:off x="8282248" y="604516"/>
            <a:ext cx="166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ENTIRE GUT-BRAIN AXIS*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133E83-1C4A-46A2-85D3-9A25BF47A402}"/>
              </a:ext>
            </a:extLst>
          </p:cNvPr>
          <p:cNvSpPr txBox="1"/>
          <p:nvPr/>
        </p:nvSpPr>
        <p:spPr>
          <a:xfrm>
            <a:off x="10150904" y="710295"/>
            <a:ext cx="1597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EASY-TO-DIGEST FORMULA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621CE6-CFAC-407E-B908-8981C92E9C4E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95420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E692-13F9-9C4E-972A-3F401B64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72" y="0"/>
            <a:ext cx="10515600" cy="111315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Why is Fundamentals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06284-13C7-0D45-B951-6BAA70714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72" y="1080344"/>
            <a:ext cx="11842230" cy="5699760"/>
          </a:xfrm>
        </p:spPr>
        <p:txBody>
          <a:bodyPr>
            <a:normAutofit/>
          </a:bodyPr>
          <a:lstStyle/>
          <a:p>
            <a:r>
              <a:rPr lang="en-US" b="1" dirty="0"/>
              <a:t>World’s 1</a:t>
            </a:r>
            <a:r>
              <a:rPr lang="en-US" b="1" baseline="30000" dirty="0"/>
              <a:t>st</a:t>
            </a:r>
            <a:r>
              <a:rPr lang="en-US" b="1" dirty="0"/>
              <a:t> comprehensive/holistic GBX System</a:t>
            </a:r>
          </a:p>
          <a:p>
            <a:pPr lvl="1"/>
            <a:r>
              <a:rPr lang="en-US" b="1" dirty="0"/>
              <a:t>Addresses each level of GBX balance</a:t>
            </a:r>
          </a:p>
          <a:p>
            <a:pPr lvl="1"/>
            <a:r>
              <a:rPr lang="en-US" b="1" dirty="0"/>
              <a:t>Microbiome modulation</a:t>
            </a:r>
          </a:p>
          <a:p>
            <a:pPr lvl="1"/>
            <a:r>
              <a:rPr lang="en-US" b="1" dirty="0"/>
              <a:t>Gut integrity</a:t>
            </a:r>
          </a:p>
          <a:p>
            <a:pPr lvl="1"/>
            <a:r>
              <a:rPr lang="en-US" b="1" dirty="0"/>
              <a:t>Immune priming</a:t>
            </a:r>
          </a:p>
          <a:p>
            <a:pPr lvl="1"/>
            <a:r>
              <a:rPr lang="en-US" b="1" dirty="0"/>
              <a:t>Inflammatory balance</a:t>
            </a:r>
          </a:p>
          <a:p>
            <a:pPr lvl="1"/>
            <a:r>
              <a:rPr lang="en-US" b="1" dirty="0"/>
              <a:t>Neurotransmitter signaling</a:t>
            </a:r>
          </a:p>
          <a:p>
            <a:r>
              <a:rPr lang="en-US" b="1" dirty="0"/>
              <a:t>Specific probiotic strains for depression/anxiety/stress</a:t>
            </a:r>
          </a:p>
          <a:p>
            <a:r>
              <a:rPr lang="en-US" b="1" dirty="0"/>
              <a:t>Specific prebiotics fibers for stress/resilience</a:t>
            </a:r>
          </a:p>
          <a:p>
            <a:r>
              <a:rPr lang="en-US" b="1" dirty="0"/>
              <a:t>Patent-pending phytonutrients for GBX support </a:t>
            </a:r>
          </a:p>
          <a:p>
            <a:r>
              <a:rPr lang="en-US" b="1" dirty="0"/>
              <a:t>Scientifically-supported formula</a:t>
            </a:r>
          </a:p>
          <a:p>
            <a:pPr lvl="1"/>
            <a:r>
              <a:rPr lang="en-US" b="1" dirty="0"/>
              <a:t>6 peer-reviewed presentations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ED124-51C7-4364-8AA9-E6F3C7668F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261" y="1638590"/>
            <a:ext cx="3979780" cy="223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84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0453" y="388302"/>
            <a:ext cx="3836649" cy="8393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8E692-13F9-9C4E-972A-3F401B64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8275"/>
            <a:ext cx="12192000" cy="111315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Why is Probiotics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06284-13C7-0D45-B951-6BAA70714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72" y="944880"/>
            <a:ext cx="11842230" cy="591312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Bifidobacterium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bifidum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(Bb-06)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Maintains microflora balance by producing lactic acid and acetic acid to compete with “bad” bacteria (Staph. aureus, E. coli,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Camplylobacter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jejuni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Bifidobacterium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longum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(Bl-05)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Highly resistant to low pH and bile salts and is well-suited to the intestinal environment to help reduce inflammation. Helps reduce gastrointestinal discomfort caused by stress.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Lactobacillus acidophilus (La-14)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Ferments carbohydrates to lactic acid, which competes with “bad” bacteria for adhesion spaces on the intestinal mucosa. Increases mineral bioavailability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copper, magnesium, calcium, and manganese).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Lactobacillus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casei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(LC-11)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Wide range of benefits for improved digestion, reduced cholesterol, modulation of inflammation/allergies.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Lactobacillus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rhamnosus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(Lr-32)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Promotes general GI health and function – especially beneficial to prevent/treat occasional diarrhea and constipation after probiotic treatment.</a:t>
            </a:r>
          </a:p>
        </p:txBody>
      </p:sp>
    </p:spTree>
    <p:extLst>
      <p:ext uri="{BB962C8B-B14F-4D97-AF65-F5344CB8AC3E}">
        <p14:creationId xmlns:p14="http://schemas.microsoft.com/office/powerpoint/2010/main" val="845815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838200" y="3303548"/>
            <a:ext cx="10515600" cy="411238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571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1347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“TYPICAL”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2938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8857" y="4193719"/>
            <a:ext cx="125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59283" y="4193719"/>
            <a:ext cx="1061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16075" y="4193719"/>
            <a:ext cx="97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0928" y="4193719"/>
            <a:ext cx="11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57139" y="4193719"/>
            <a:ext cx="11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2667" y="4193719"/>
            <a:ext cx="97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94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2281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74382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6483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88001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71268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2786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95467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8200" y="5646043"/>
            <a:ext cx="10515600" cy="411238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83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571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60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48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037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525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014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502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499126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38200" y="503237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974002" y="1700814"/>
            <a:ext cx="11370398" cy="111199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8200" y="2997288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40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1133463" y="5561207"/>
            <a:ext cx="564775" cy="564775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697437" y="5561207"/>
            <a:ext cx="564775" cy="564775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261411" y="5561207"/>
            <a:ext cx="564775" cy="56477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825385" y="5561207"/>
            <a:ext cx="564775" cy="564775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389359" y="5561207"/>
            <a:ext cx="564775" cy="564775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953333" y="5561207"/>
            <a:ext cx="564775" cy="564775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0517306" y="5561207"/>
            <a:ext cx="564775" cy="564775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email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0000">
            <a:off x="646614" y="153624"/>
            <a:ext cx="6715966" cy="63552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01831" y="3483313"/>
            <a:ext cx="1669667" cy="1616734"/>
            <a:chOff x="148435" y="1259635"/>
            <a:chExt cx="2660232" cy="2194763"/>
          </a:xfrm>
        </p:grpSpPr>
        <p:sp>
          <p:nvSpPr>
            <p:cNvPr id="19" name="Oval 18"/>
            <p:cNvSpPr/>
            <p:nvPr/>
          </p:nvSpPr>
          <p:spPr>
            <a:xfrm>
              <a:off x="148435" y="1259635"/>
              <a:ext cx="2660232" cy="2194763"/>
            </a:xfrm>
            <a:prstGeom prst="ellipse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604A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0456" y="1953611"/>
              <a:ext cx="2416187" cy="9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04A7B"/>
                  </a:solidFill>
                  <a:latin typeface="Arial"/>
                  <a:cs typeface="Arial"/>
                </a:rPr>
                <a:t>MASSIVE NEED</a:t>
              </a:r>
              <a:endParaRPr lang="en-US" sz="2000" b="1" dirty="0">
                <a:solidFill>
                  <a:srgbClr val="604A7B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33176" y="3442449"/>
            <a:ext cx="1669667" cy="1616734"/>
            <a:chOff x="148435" y="1259635"/>
            <a:chExt cx="2660232" cy="2194763"/>
          </a:xfrm>
        </p:grpSpPr>
        <p:sp>
          <p:nvSpPr>
            <p:cNvPr id="28" name="Oval 27"/>
            <p:cNvSpPr/>
            <p:nvPr/>
          </p:nvSpPr>
          <p:spPr>
            <a:xfrm>
              <a:off x="148435" y="1259635"/>
              <a:ext cx="2660232" cy="2194763"/>
            </a:xfrm>
            <a:prstGeom prst="ellipse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604A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0456" y="1868483"/>
              <a:ext cx="2416187" cy="9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604A7B"/>
                  </a:solidFill>
                  <a:latin typeface="Arial"/>
                  <a:cs typeface="Arial"/>
                </a:rPr>
                <a:t>SOCIAL SHIFT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49378" y="5062178"/>
            <a:ext cx="1669667" cy="1616734"/>
            <a:chOff x="148435" y="1259635"/>
            <a:chExt cx="2660232" cy="2194763"/>
          </a:xfrm>
        </p:grpSpPr>
        <p:sp>
          <p:nvSpPr>
            <p:cNvPr id="31" name="Oval 30"/>
            <p:cNvSpPr/>
            <p:nvPr/>
          </p:nvSpPr>
          <p:spPr>
            <a:xfrm>
              <a:off x="148435" y="1259635"/>
              <a:ext cx="2660232" cy="2194763"/>
            </a:xfrm>
            <a:prstGeom prst="ellipse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604A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0456" y="1913058"/>
              <a:ext cx="2416187" cy="9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04A7B"/>
                  </a:solidFill>
                  <a:latin typeface="Arial"/>
                  <a:cs typeface="Arial"/>
                </a:rPr>
                <a:t>NEW ERA SCIENCE</a:t>
              </a:r>
              <a:endParaRPr lang="en-US" sz="2000" b="1" dirty="0">
                <a:solidFill>
                  <a:srgbClr val="604A7B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44859" y="707541"/>
            <a:ext cx="1669667" cy="1616734"/>
            <a:chOff x="148435" y="1259635"/>
            <a:chExt cx="2660232" cy="2194763"/>
          </a:xfrm>
        </p:grpSpPr>
        <p:sp>
          <p:nvSpPr>
            <p:cNvPr id="34" name="Oval 33"/>
            <p:cNvSpPr/>
            <p:nvPr/>
          </p:nvSpPr>
          <p:spPr>
            <a:xfrm>
              <a:off x="148435" y="1259635"/>
              <a:ext cx="2660232" cy="2194763"/>
            </a:xfrm>
            <a:prstGeom prst="ellipse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604A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6201" y="1876529"/>
              <a:ext cx="2594243" cy="9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04A7B"/>
                  </a:solidFill>
                  <a:latin typeface="Arial"/>
                  <a:cs typeface="Arial"/>
                </a:rPr>
                <a:t>UNIQUE PRODUCTS</a:t>
              </a:r>
              <a:endParaRPr lang="en-US" sz="2000" b="1" dirty="0">
                <a:solidFill>
                  <a:srgbClr val="604A7B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21280" y="558973"/>
            <a:ext cx="1669667" cy="1616734"/>
            <a:chOff x="148435" y="1259635"/>
            <a:chExt cx="2660232" cy="2194763"/>
          </a:xfrm>
        </p:grpSpPr>
        <p:sp>
          <p:nvSpPr>
            <p:cNvPr id="37" name="Oval 36"/>
            <p:cNvSpPr/>
            <p:nvPr/>
          </p:nvSpPr>
          <p:spPr>
            <a:xfrm>
              <a:off x="148435" y="1259635"/>
              <a:ext cx="2660232" cy="2194763"/>
            </a:xfrm>
            <a:prstGeom prst="ellipse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604A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2021" y="1876529"/>
              <a:ext cx="2416187" cy="9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04A7B"/>
                  </a:solidFill>
                  <a:latin typeface="Arial"/>
                  <a:cs typeface="Arial"/>
                </a:rPr>
                <a:t>START UP COMPANY</a:t>
              </a:r>
              <a:endParaRPr lang="en-US" sz="2000" b="1" dirty="0">
                <a:solidFill>
                  <a:srgbClr val="604A7B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36436" y="2210913"/>
            <a:ext cx="2379933" cy="2278454"/>
            <a:chOff x="148435" y="1259635"/>
            <a:chExt cx="2660232" cy="2194763"/>
          </a:xfrm>
        </p:grpSpPr>
        <p:sp>
          <p:nvSpPr>
            <p:cNvPr id="22" name="Oval 21"/>
            <p:cNvSpPr/>
            <p:nvPr/>
          </p:nvSpPr>
          <p:spPr>
            <a:xfrm>
              <a:off x="148435" y="1259635"/>
              <a:ext cx="2660232" cy="2194763"/>
            </a:xfrm>
            <a:prstGeom prst="ellipse">
              <a:avLst/>
            </a:prstGeom>
            <a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604A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2011" y="1608675"/>
              <a:ext cx="2416187" cy="1512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>
                  <a:solidFill>
                    <a:srgbClr val="604A7B"/>
                  </a:solidFill>
                  <a:latin typeface="Arial"/>
                  <a:cs typeface="Arial"/>
                </a:rPr>
                <a:t>TIMING</a:t>
              </a:r>
            </a:p>
            <a:p>
              <a:pPr algn="ctr"/>
              <a:r>
                <a:rPr lang="en-US" sz="3200" b="1" i="1" dirty="0">
                  <a:solidFill>
                    <a:srgbClr val="604A7B"/>
                  </a:solidFill>
                  <a:latin typeface="Arial"/>
                  <a:cs typeface="Arial"/>
                </a:rPr>
                <a:t>TIMING</a:t>
              </a:r>
            </a:p>
            <a:p>
              <a:pPr algn="ctr"/>
              <a:r>
                <a:rPr lang="en-US" sz="3200" b="1" i="1" dirty="0">
                  <a:solidFill>
                    <a:srgbClr val="604A7B"/>
                  </a:solidFill>
                  <a:latin typeface="Arial"/>
                  <a:cs typeface="Arial"/>
                </a:rPr>
                <a:t>TIMING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6382" y="246185"/>
            <a:ext cx="84328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.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588088" y="0"/>
            <a:ext cx="4603912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  <a:p>
            <a:endParaRPr lang="en-US" sz="2400" dirty="0">
              <a:solidFill>
                <a:prstClr val="white"/>
              </a:solidFill>
            </a:endParaRPr>
          </a:p>
          <a:p>
            <a:endParaRPr lang="en-US" sz="2400" dirty="0">
              <a:solidFill>
                <a:prstClr val="white"/>
              </a:solidFill>
            </a:endParaRPr>
          </a:p>
          <a:p>
            <a:endParaRPr lang="en-US" sz="2400" dirty="0">
              <a:solidFill>
                <a:prstClr val="white"/>
              </a:solidFill>
            </a:endParaRPr>
          </a:p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896" y="323490"/>
            <a:ext cx="4502457" cy="13977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4552" y="2112129"/>
            <a:ext cx="36811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Our vision</a:t>
            </a:r>
          </a:p>
          <a:p>
            <a:pPr algn="ctr"/>
            <a:r>
              <a:rPr lang="en-US" sz="4000" dirty="0">
                <a:solidFill>
                  <a:prstClr val="white"/>
                </a:solidFill>
              </a:rPr>
              <a:t> is to lead</a:t>
            </a:r>
          </a:p>
          <a:p>
            <a:pPr algn="ctr"/>
            <a:r>
              <a:rPr lang="en-US" sz="4000" dirty="0">
                <a:solidFill>
                  <a:prstClr val="white"/>
                </a:solidFill>
              </a:rPr>
              <a:t>the global mental wellness revolution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4672" y="5870545"/>
            <a:ext cx="386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white"/>
                </a:solidFill>
              </a:rPr>
              <a:t>TIMING MATTERS!</a:t>
            </a:r>
          </a:p>
        </p:txBody>
      </p:sp>
    </p:spTree>
    <p:extLst>
      <p:ext uri="{BB962C8B-B14F-4D97-AF65-F5344CB8AC3E}">
        <p14:creationId xmlns:p14="http://schemas.microsoft.com/office/powerpoint/2010/main" val="6747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838200" y="3303548"/>
            <a:ext cx="10515600" cy="411238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571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DISEASE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1347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“TYPICAL”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02938" y="3792529"/>
            <a:ext cx="384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OPTIMIZED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8857" y="4193719"/>
            <a:ext cx="125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Obesity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Disease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Autoimmune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59283" y="4193719"/>
            <a:ext cx="10613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Fatigue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Brain Fog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Headaches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Acne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Eczema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16075" y="4193719"/>
            <a:ext cx="97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Energetic 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Calmness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Sharp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Creative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Clear Skin</a:t>
            </a:r>
          </a:p>
        </p:txBody>
      </p:sp>
      <p:sp>
        <p:nvSpPr>
          <p:cNvPr id="3" name="Rectangle 2"/>
          <p:cNvSpPr/>
          <p:nvPr/>
        </p:nvSpPr>
        <p:spPr>
          <a:xfrm>
            <a:off x="2530928" y="4193719"/>
            <a:ext cx="11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Arthritis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Fibromyalgia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CFS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Dementia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 / ADHD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Alzheimer’s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57139" y="4193719"/>
            <a:ext cx="1188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Congestion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URTI’s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Pain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Muscle Pain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Bloated 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Chubby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2667" y="4193719"/>
            <a:ext cx="97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Rarely Sick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Flexible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</a:p>
          <a:p>
            <a:r>
              <a:rPr lang="en-US" sz="1200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Resilient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94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2281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74382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ORANGE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6483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YELLOW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88001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GREEN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71268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2786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INDIGO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95467" y="6123801"/>
            <a:ext cx="1016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F2A56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VIOLET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8200" y="5646043"/>
            <a:ext cx="10515600" cy="411238"/>
          </a:xfrm>
          <a:prstGeom prst="rect">
            <a:avLst/>
          </a:prstGeom>
          <a:gradFill>
            <a:gsLst>
              <a:gs pos="0">
                <a:srgbClr val="800000"/>
              </a:gs>
              <a:gs pos="21000">
                <a:srgbClr val="FF6600"/>
              </a:gs>
              <a:gs pos="35000">
                <a:srgbClr val="FFFF00"/>
              </a:gs>
              <a:gs pos="9000">
                <a:srgbClr val="FF0000"/>
              </a:gs>
              <a:gs pos="53000">
                <a:srgbClr val="008000"/>
              </a:gs>
              <a:gs pos="62000">
                <a:srgbClr val="0000FF"/>
              </a:gs>
              <a:gs pos="80000">
                <a:srgbClr val="000090"/>
              </a:gs>
              <a:gs pos="99000">
                <a:srgbClr val="660066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83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571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060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48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037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525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0142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450275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499126" y="3263704"/>
            <a:ext cx="63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38200" y="503237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THREE THINGS YOU SHOULD KNOW ABOUT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MENTAL WELLNESS</a:t>
            </a:r>
            <a:br>
              <a:rPr lang="en-US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4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974002" y="1700814"/>
            <a:ext cx="11370398" cy="111199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you feel is not just in your head </a:t>
            </a:r>
            <a:r>
              <a:rPr lang="mr-IN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  <a:cs typeface="Aller Light"/>
              </a:rPr>
              <a:t>–</a:t>
            </a: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it’s also in your gut.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“second brain” includes the Microbiome and plays a major role in mental wellness.</a:t>
            </a:r>
          </a:p>
          <a:p>
            <a:pPr>
              <a:buFont typeface="+mj-lt"/>
              <a:buAutoNum type="arabicPeriod"/>
            </a:pPr>
            <a:r>
              <a:rPr lang="en-US" sz="1800" dirty="0">
                <a:solidFill>
                  <a:srgbClr val="4A3B6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You can now DO something NATURALLY to improve your mental wellness.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8200" y="2997288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ARE YOU ON THE MENTAL WELLNESS CONTINUUM? </a:t>
            </a:r>
            <a:r>
              <a:rPr lang="en-US" sz="1400" i="1" dirty="0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(Circle your current number)</a:t>
            </a:r>
          </a:p>
        </p:txBody>
      </p:sp>
      <p:sp>
        <p:nvSpPr>
          <p:cNvPr id="5" name="Oval 4"/>
          <p:cNvSpPr/>
          <p:nvPr/>
        </p:nvSpPr>
        <p:spPr>
          <a:xfrm>
            <a:off x="1133463" y="5561207"/>
            <a:ext cx="564775" cy="564775"/>
          </a:xfrm>
          <a:prstGeom prst="ellipse">
            <a:avLst/>
          </a:prstGeom>
          <a:solidFill>
            <a:srgbClr val="800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697437" y="5561207"/>
            <a:ext cx="564775" cy="564775"/>
          </a:xfrm>
          <a:prstGeom prst="ellipse">
            <a:avLst/>
          </a:prstGeom>
          <a:solidFill>
            <a:srgbClr val="FF66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261411" y="5561207"/>
            <a:ext cx="564775" cy="564775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825385" y="5561207"/>
            <a:ext cx="564775" cy="564775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389359" y="5561207"/>
            <a:ext cx="564775" cy="564775"/>
          </a:xfrm>
          <a:prstGeom prst="ellipse">
            <a:avLst/>
          </a:prstGeom>
          <a:solidFill>
            <a:srgbClr val="0000FF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953333" y="5561207"/>
            <a:ext cx="564775" cy="564775"/>
          </a:xfrm>
          <a:prstGeom prst="ellipse">
            <a:avLst/>
          </a:prstGeom>
          <a:solidFill>
            <a:srgbClr val="000090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0517306" y="5561207"/>
            <a:ext cx="564775" cy="564775"/>
          </a:xfrm>
          <a:prstGeom prst="ellipse">
            <a:avLst/>
          </a:prstGeom>
          <a:solidFill>
            <a:srgbClr val="660066"/>
          </a:solidFill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9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RECENT SCIENTIFIC </a:t>
            </a:r>
            <a:br>
              <a:rPr lang="en-US" sz="48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</a:br>
            <a:r>
              <a:rPr lang="en-US" sz="48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DISCOVERIES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9474" y="6192253"/>
            <a:ext cx="4844715" cy="665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7144" y="0"/>
            <a:ext cx="4564856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796480" y="219539"/>
            <a:ext cx="1669667" cy="1616734"/>
            <a:chOff x="148435" y="1259635"/>
            <a:chExt cx="2660232" cy="2194763"/>
          </a:xfrm>
        </p:grpSpPr>
        <p:sp>
          <p:nvSpPr>
            <p:cNvPr id="7" name="Oval 6"/>
            <p:cNvSpPr/>
            <p:nvPr/>
          </p:nvSpPr>
          <p:spPr>
            <a:xfrm>
              <a:off x="148435" y="1259635"/>
              <a:ext cx="2660232" cy="2194763"/>
            </a:xfrm>
            <a:prstGeom prst="ellipse">
              <a:avLst/>
            </a:prstGeom>
            <a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604A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0456" y="1913058"/>
              <a:ext cx="2416187" cy="9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>
                  <a:solidFill>
                    <a:srgbClr val="604A7B"/>
                  </a:solidFill>
                  <a:latin typeface="Arial"/>
                  <a:cs typeface="Arial"/>
                </a:rPr>
                <a:t>NEW ERA SCIENCE</a:t>
              </a:r>
              <a:endParaRPr lang="en-US" sz="2000" b="1" dirty="0">
                <a:solidFill>
                  <a:srgbClr val="604A7B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74" y="1762405"/>
            <a:ext cx="1143000" cy="1765300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A402EA70-4CCD-0A43-888E-CB59B33764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822" y="3603673"/>
            <a:ext cx="1244599" cy="173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607" y="1738253"/>
            <a:ext cx="1244600" cy="161290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3F69CC6-D50F-B442-BE72-882FFD8046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500" y="1701178"/>
            <a:ext cx="1155700" cy="1752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895" y="5449556"/>
            <a:ext cx="1638300" cy="1231900"/>
          </a:xfrm>
          <a:prstGeom prst="rect">
            <a:avLst/>
          </a:prstGeom>
        </p:spPr>
      </p:pic>
      <p:pic>
        <p:nvPicPr>
          <p:cNvPr id="18" name="Picture 23">
            <a:extLst>
              <a:ext uri="{FF2B5EF4-FFF2-40B4-BE49-F238E27FC236}">
                <a16:creationId xmlns:a16="http://schemas.microsoft.com/office/drawing/2014/main" id="{962C93E9-2B46-5E49-89DB-F042DEFDA0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865" y="3595945"/>
            <a:ext cx="1168400" cy="1739900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514DB97-985A-C646-8BAD-78713824C0E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95" y="3608654"/>
            <a:ext cx="1155700" cy="1739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9902" y="3527705"/>
            <a:ext cx="1244600" cy="1612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9637" y="1788505"/>
            <a:ext cx="1231900" cy="1651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7017" y="1709396"/>
            <a:ext cx="1244600" cy="1625600"/>
          </a:xfrm>
          <a:prstGeom prst="rect">
            <a:avLst/>
          </a:prstGeom>
        </p:spPr>
      </p:pic>
      <p:pic>
        <p:nvPicPr>
          <p:cNvPr id="28" name="Picture 31">
            <a:extLst>
              <a:ext uri="{FF2B5EF4-FFF2-40B4-BE49-F238E27FC236}">
                <a16:creationId xmlns:a16="http://schemas.microsoft.com/office/drawing/2014/main" id="{F8146E16-4608-244A-ADE5-AF93D33155E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287" y="3660823"/>
            <a:ext cx="1244600" cy="16256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79158" y="5596794"/>
            <a:ext cx="568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The Gut Microbiome solution is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another </a:t>
            </a:r>
            <a:r>
              <a:rPr lang="en-US" sz="2800" i="1" dirty="0">
                <a:solidFill>
                  <a:srgbClr val="000000"/>
                </a:solidFill>
              </a:rPr>
              <a:t>“national conversation”</a:t>
            </a:r>
          </a:p>
        </p:txBody>
      </p:sp>
    </p:spTree>
    <p:extLst>
      <p:ext uri="{BB962C8B-B14F-4D97-AF65-F5344CB8AC3E}">
        <p14:creationId xmlns:p14="http://schemas.microsoft.com/office/powerpoint/2010/main" val="3487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7">
            <a:extLst>
              <a:ext uri="{FF2B5EF4-FFF2-40B4-BE49-F238E27FC236}">
                <a16:creationId xmlns:a16="http://schemas.microsoft.com/office/drawing/2014/main" id="{363F4ECE-BA9E-4A00-8DFD-1F59BF9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1195" y="748659"/>
            <a:ext cx="1922162" cy="562738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38200" y="5238840"/>
            <a:ext cx="4164273" cy="1042898"/>
          </a:xfrm>
          <a:prstGeom prst="rect">
            <a:avLst/>
          </a:prstGeom>
          <a:solidFill>
            <a:srgbClr val="3F2A5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 GUT IS CONSIDERED YOUR SECOND BRAIN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b="1">
                <a:solidFill>
                  <a:srgbClr val="3F2A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DID YOU KNOW?</a:t>
            </a:r>
            <a:endParaRPr lang="en-US" b="1" dirty="0">
              <a:solidFill>
                <a:srgbClr val="3F2A5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838200" y="1690688"/>
            <a:ext cx="8077200" cy="3198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90% of the cells in your body are non-human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04A7B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genes = ~23,000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04A7B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Bacterial genes= ~20 million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04A7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(~1,000x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2A5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than human genes)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microbiome is an ecological community of trillions of bacteria living symbiotically in/on our body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Brain” = 3-4 lbs (approximately the same size as our 1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brain)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796480" y="219539"/>
            <a:ext cx="1669667" cy="1616734"/>
            <a:chOff x="148435" y="1259635"/>
            <a:chExt cx="2660232" cy="2194763"/>
          </a:xfrm>
        </p:grpSpPr>
        <p:sp>
          <p:nvSpPr>
            <p:cNvPr id="34" name="Oval 33"/>
            <p:cNvSpPr/>
            <p:nvPr/>
          </p:nvSpPr>
          <p:spPr>
            <a:xfrm>
              <a:off x="148435" y="1259635"/>
              <a:ext cx="2660232" cy="2194763"/>
            </a:xfrm>
            <a:prstGeom prst="ellipse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604A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0456" y="1913058"/>
              <a:ext cx="2416187" cy="9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>
                  <a:solidFill>
                    <a:srgbClr val="604A7B"/>
                  </a:solidFill>
                  <a:latin typeface="Arial"/>
                  <a:cs typeface="Arial"/>
                </a:rPr>
                <a:t>NEW ERA SCIENCE</a:t>
              </a:r>
              <a:endParaRPr lang="en-US" sz="2000" b="1" dirty="0">
                <a:solidFill>
                  <a:srgbClr val="604A7B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5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HOW IMPORTANT IS YOUR </a:t>
            </a:r>
            <a:br>
              <a:rPr lang="en-US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</a:br>
            <a:r>
              <a:rPr lang="en-US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MICROBIOME?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1" y="1653933"/>
            <a:ext cx="6081065" cy="2488832"/>
          </a:xfrm>
        </p:spPr>
        <p:txBody>
          <a:bodyPr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Communicates with the brain to regulate health, weight, immune function, digestive function, mood, and overall mental health.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  <a:latin typeface="Aller" panose="020B05030303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we put in our bodies affects the microbiome, which in turn affects our mind and other crucial bodily systems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1284" y="4349859"/>
            <a:ext cx="2085474" cy="362837"/>
          </a:xfrm>
          <a:prstGeom prst="rect">
            <a:avLst/>
          </a:prstGeom>
          <a:solidFill>
            <a:srgbClr val="3F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BALANCE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4712696"/>
            <a:ext cx="214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Great</a:t>
            </a:r>
            <a:endParaRPr lang="en-US" sz="2400" dirty="0">
              <a:solidFill>
                <a:srgbClr val="000000"/>
              </a:solidFill>
              <a:latin typeface="Aller" panose="020B05030303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5211164"/>
            <a:ext cx="2857729" cy="362837"/>
          </a:xfrm>
          <a:prstGeom prst="rect">
            <a:avLst/>
          </a:prstGeom>
          <a:solidFill>
            <a:srgbClr val="3F2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 OF BALANCE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7116" y="5574001"/>
            <a:ext cx="5530207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ller" panose="020B05030303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Feeling fatigue, sad, tense, hungry, heavy, bloated, confused, stiff/sore</a:t>
            </a:r>
          </a:p>
          <a:p>
            <a:endParaRPr lang="en-US" sz="2000" dirty="0">
              <a:solidFill>
                <a:srgbClr val="000000"/>
              </a:solidFill>
              <a:latin typeface="Aller" panose="020B05030303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7384951" y="1758042"/>
            <a:ext cx="1936849" cy="18043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604A7B"/>
                </a:solidFill>
                <a:latin typeface="Aller" charset="0"/>
                <a:ea typeface="Aller" charset="0"/>
                <a:cs typeface="Aller" charset="0"/>
              </a:rPr>
              <a:t>The microbiome plays an important role in the way you feel mentally &amp; physically.</a:t>
            </a:r>
          </a:p>
        </p:txBody>
      </p:sp>
      <p:sp>
        <p:nvSpPr>
          <p:cNvPr id="14" name="Oval 13"/>
          <p:cNvSpPr/>
          <p:nvPr/>
        </p:nvSpPr>
        <p:spPr>
          <a:xfrm>
            <a:off x="9514386" y="2384385"/>
            <a:ext cx="1574157" cy="1574157"/>
          </a:xfrm>
          <a:prstGeom prst="ellipse">
            <a:avLst/>
          </a:prstGeom>
          <a:noFill/>
          <a:ln w="38100">
            <a:solidFill>
              <a:srgbClr val="3F2A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13762" y="4942466"/>
            <a:ext cx="24080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82287E"/>
                </a:solidFill>
                <a:latin typeface="Aller" charset="0"/>
                <a:ea typeface="Aller" charset="0"/>
                <a:cs typeface="Aller" charset="0"/>
              </a:rPr>
              <a:t>This explains why you have those “GUT-FEELINGS”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E174E25-3E18-48F0-AFFC-D0DD7A84AD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1195" y="748659"/>
            <a:ext cx="1922162" cy="56273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40DF5A-250B-46FA-B1BC-0269E0AA7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394" y="3562350"/>
            <a:ext cx="1380116" cy="1380116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8633342" y="3472406"/>
            <a:ext cx="962071" cy="585734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5196372" y="3757447"/>
            <a:ext cx="1669667" cy="1616734"/>
            <a:chOff x="148435" y="1259635"/>
            <a:chExt cx="2660232" cy="2194763"/>
          </a:xfrm>
        </p:grpSpPr>
        <p:sp>
          <p:nvSpPr>
            <p:cNvPr id="20" name="Oval 19"/>
            <p:cNvSpPr/>
            <p:nvPr/>
          </p:nvSpPr>
          <p:spPr>
            <a:xfrm>
              <a:off x="148435" y="1259635"/>
              <a:ext cx="2660232" cy="2194763"/>
            </a:xfrm>
            <a:prstGeom prst="ellipse">
              <a:avLst/>
            </a:prstGeom>
            <a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604A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0456" y="1913058"/>
              <a:ext cx="2416187" cy="9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 dirty="0">
                  <a:solidFill>
                    <a:srgbClr val="604A7B"/>
                  </a:solidFill>
                  <a:latin typeface="Arial"/>
                  <a:cs typeface="Arial"/>
                </a:rPr>
                <a:t>NEW ERA SCIENCE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1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1CEF924-F816-48E5-9ABF-26FD246E6B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20628" y="748659"/>
            <a:ext cx="1922163" cy="5627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HOW DO YOUR “TWO BRAINS”</a:t>
            </a:r>
            <a:br>
              <a:rPr lang="en-US" sz="40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</a:br>
            <a:r>
              <a:rPr lang="en-US" sz="40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COMMUNICATE?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3428297"/>
            <a:ext cx="4554894" cy="12827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604A7B"/>
              </a:buClr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charset="0"/>
                <a:ea typeface="Aller" charset="0"/>
                <a:cs typeface="Aller" charset="0"/>
              </a:rPr>
              <a:t>“wires” – nerves</a:t>
            </a:r>
          </a:p>
          <a:p>
            <a:pPr>
              <a:buClr>
                <a:srgbClr val="604A7B"/>
              </a:buClr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charset="0"/>
                <a:ea typeface="Aller" charset="0"/>
                <a:cs typeface="Aller" charset="0"/>
              </a:rPr>
              <a:t>“chemicals” – neurotransmitters/hormones</a:t>
            </a:r>
          </a:p>
          <a:p>
            <a:pPr>
              <a:buClr>
                <a:srgbClr val="604A7B"/>
              </a:buClr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ller" charset="0"/>
                <a:ea typeface="Aller" charset="0"/>
                <a:cs typeface="Aller" charset="0"/>
              </a:rPr>
              <a:t>“cells” – immune 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8200" y="1690688"/>
            <a:ext cx="6079064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Our “two brains” communicate through a highly extensive network, known as the </a:t>
            </a:r>
            <a:r>
              <a:rPr lang="en-US" sz="24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gut-brain axis (GBX).</a:t>
            </a:r>
          </a:p>
          <a:p>
            <a:endParaRPr lang="en-US" sz="2400" dirty="0">
              <a:solidFill>
                <a:srgbClr val="000000"/>
              </a:solidFill>
              <a:latin typeface="Aller" charset="0"/>
              <a:ea typeface="Aller" charset="0"/>
              <a:cs typeface="Aller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2919206"/>
            <a:ext cx="58876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u="sng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NETWORK CONSISTS OF: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90317" y="3562350"/>
            <a:ext cx="52385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The GBX connects our</a:t>
            </a:r>
          </a:p>
          <a:p>
            <a:pPr algn="r"/>
            <a:r>
              <a:rPr lang="en-US" sz="20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nervous system (brain)</a:t>
            </a:r>
          </a:p>
          <a:p>
            <a:pPr algn="r"/>
            <a:r>
              <a:rPr lang="en-US" sz="20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immune system (axis) </a:t>
            </a:r>
            <a:r>
              <a:rPr lang="en-US" sz="2000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 </a:t>
            </a:r>
          </a:p>
          <a:p>
            <a:pPr algn="r"/>
            <a:r>
              <a:rPr lang="en-US" sz="2000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and</a:t>
            </a:r>
            <a:r>
              <a:rPr lang="en-US" sz="20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 gastrointestinal system (gut)</a:t>
            </a:r>
          </a:p>
          <a:p>
            <a:pPr algn="r"/>
            <a:r>
              <a:rPr lang="en-US" sz="2000" b="1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 </a:t>
            </a:r>
            <a:r>
              <a:rPr lang="en-US" sz="2000" dirty="0">
                <a:solidFill>
                  <a:srgbClr val="3F2A56"/>
                </a:solidFill>
                <a:latin typeface="Aller" charset="0"/>
                <a:ea typeface="Aller" charset="0"/>
                <a:cs typeface="Aller" charset="0"/>
              </a:rPr>
              <a:t>with a vast array of cellular and biochemical messengers throughout the entire body, which include the microbiome, hormones, cytokines, and neurotransmitters.</a:t>
            </a:r>
            <a:endParaRPr lang="en-US" dirty="0">
              <a:solidFill>
                <a:srgbClr val="3F2A56"/>
              </a:solidFill>
              <a:latin typeface="Aller" charset="0"/>
              <a:ea typeface="Aller" charset="0"/>
              <a:cs typeface="Aller" charset="0"/>
            </a:endParaRPr>
          </a:p>
          <a:p>
            <a:pPr algn="r"/>
            <a:endParaRPr lang="en-US" sz="2000" dirty="0">
              <a:solidFill>
                <a:srgbClr val="000000"/>
              </a:solidFill>
              <a:latin typeface="Aller" charset="0"/>
              <a:ea typeface="Aller" charset="0"/>
              <a:cs typeface="Aller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952426" y="3310359"/>
            <a:ext cx="805032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157742" y="4688078"/>
            <a:ext cx="794684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8952426" y="3310359"/>
            <a:ext cx="0" cy="1377719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157742" y="4365589"/>
            <a:ext cx="524939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 flipV="1">
            <a:off x="8682681" y="2173263"/>
            <a:ext cx="0" cy="2192326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682681" y="2173262"/>
            <a:ext cx="1392195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157742" y="4039878"/>
            <a:ext cx="262469" cy="0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8420211" y="947351"/>
            <a:ext cx="0" cy="3092527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420211" y="955589"/>
            <a:ext cx="1580524" cy="0"/>
          </a:xfrm>
          <a:prstGeom prst="straightConnector1">
            <a:avLst/>
          </a:prstGeom>
          <a:ln w="38100">
            <a:solidFill>
              <a:srgbClr val="3F2A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619309" y="1235446"/>
            <a:ext cx="1669667" cy="1616734"/>
            <a:chOff x="148435" y="1259635"/>
            <a:chExt cx="2660232" cy="2194763"/>
          </a:xfrm>
        </p:grpSpPr>
        <p:sp>
          <p:nvSpPr>
            <p:cNvPr id="21" name="Oval 20"/>
            <p:cNvSpPr/>
            <p:nvPr/>
          </p:nvSpPr>
          <p:spPr>
            <a:xfrm>
              <a:off x="148435" y="1259635"/>
              <a:ext cx="2660232" cy="2194763"/>
            </a:xfrm>
            <a:prstGeom prst="ellipse">
              <a:avLst/>
            </a:prstGeom>
            <a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604A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0456" y="1913058"/>
              <a:ext cx="2416187" cy="96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b="1">
                  <a:solidFill>
                    <a:srgbClr val="604A7B"/>
                  </a:solidFill>
                  <a:latin typeface="Arial"/>
                  <a:cs typeface="Arial"/>
                </a:rPr>
                <a:t>NEW ERA SCIENCE</a:t>
              </a:r>
              <a:endParaRPr lang="en-US" sz="2000" b="1" dirty="0">
                <a:solidFill>
                  <a:srgbClr val="604A7B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7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72E7DEB-A304-9C47-8AAE-C40B7F0D8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1" b="37475"/>
          <a:stretch/>
        </p:blipFill>
        <p:spPr>
          <a:xfrm>
            <a:off x="3900979" y="0"/>
            <a:ext cx="8299291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74EEC3-C88B-5C42-B038-269EF116E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425"/>
          <a:stretch/>
        </p:blipFill>
        <p:spPr>
          <a:xfrm>
            <a:off x="24784" y="3042236"/>
            <a:ext cx="3934480" cy="7514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5327" y="200722"/>
            <a:ext cx="602166" cy="1694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1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327" y="200722"/>
            <a:ext cx="602166" cy="1694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24F5D-C98B-614D-A995-8A947E38F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167" y="1426123"/>
            <a:ext cx="5385903" cy="4871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51DF08-A396-1C40-8083-DAD57B289302}"/>
              </a:ext>
            </a:extLst>
          </p:cNvPr>
          <p:cNvSpPr txBox="1"/>
          <p:nvPr/>
        </p:nvSpPr>
        <p:spPr>
          <a:xfrm>
            <a:off x="1350433" y="4715933"/>
            <a:ext cx="1828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Verdana" panose="020B0604030504040204"/>
              </a:rPr>
              <a:t>Brain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8431E-A169-574E-98D4-2E5C0866457C}"/>
              </a:ext>
            </a:extLst>
          </p:cNvPr>
          <p:cNvSpPr txBox="1"/>
          <p:nvPr/>
        </p:nvSpPr>
        <p:spPr>
          <a:xfrm>
            <a:off x="5281083" y="198913"/>
            <a:ext cx="1828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Verdana" panose="020B0604030504040204"/>
              </a:rPr>
              <a:t>Biome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2AB16-2E7F-2E44-AAE3-45D6FF9A9690}"/>
              </a:ext>
            </a:extLst>
          </p:cNvPr>
          <p:cNvSpPr txBox="1"/>
          <p:nvPr/>
        </p:nvSpPr>
        <p:spPr>
          <a:xfrm>
            <a:off x="9281583" y="4529667"/>
            <a:ext cx="1828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Verdana" panose="020B0604030504040204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6295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3F2A56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Custom 2">
      <a:dk1>
        <a:srgbClr val="000000"/>
      </a:dk1>
      <a:lt1>
        <a:srgbClr val="FFFFFF"/>
      </a:lt1>
      <a:dk2>
        <a:srgbClr val="3F2A56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Custom 2">
      <a:dk1>
        <a:srgbClr val="000000"/>
      </a:dk1>
      <a:lt1>
        <a:srgbClr val="FFFFFF"/>
      </a:lt1>
      <a:dk2>
        <a:srgbClr val="3F2A56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Custom 2">
      <a:dk1>
        <a:srgbClr val="000000"/>
      </a:dk1>
      <a:lt1>
        <a:srgbClr val="FFFFFF"/>
      </a:lt1>
      <a:dk2>
        <a:srgbClr val="3F2A56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1245</Words>
  <Application>Microsoft Macintosh PowerPoint</Application>
  <PresentationFormat>Widescreen</PresentationFormat>
  <Paragraphs>255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Aller</vt:lpstr>
      <vt:lpstr>Aller Light</vt:lpstr>
      <vt:lpstr>Arial</vt:lpstr>
      <vt:lpstr>Calibri</vt:lpstr>
      <vt:lpstr>Calibri Light</vt:lpstr>
      <vt:lpstr>Verdana</vt:lpstr>
      <vt:lpstr>Wingdings</vt:lpstr>
      <vt:lpstr>Office Theme</vt:lpstr>
      <vt:lpstr>Тема Office</vt:lpstr>
      <vt:lpstr>1_Тема Office</vt:lpstr>
      <vt:lpstr>2_Office Theme</vt:lpstr>
      <vt:lpstr>3_Office Theme</vt:lpstr>
      <vt:lpstr>6_Office Theme</vt:lpstr>
      <vt:lpstr>PowerPoint Presentation</vt:lpstr>
      <vt:lpstr>PowerPoint Presentation</vt:lpstr>
      <vt:lpstr>THE THREE THINGS YOU SHOULD KNOW ABOUT MENTAL WELLNESS </vt:lpstr>
      <vt:lpstr>RECENT SCIENTIFIC  DISCOVERIES</vt:lpstr>
      <vt:lpstr>PowerPoint Presentation</vt:lpstr>
      <vt:lpstr>HOW IMPORTANT IS YOUR  MICROBIOME?</vt:lpstr>
      <vt:lpstr>HOW DO YOUR “TWO BRAINS” COMMUNICATE?</vt:lpstr>
      <vt:lpstr>PowerPoint Presentation</vt:lpstr>
      <vt:lpstr>PowerPoint Presentation</vt:lpstr>
      <vt:lpstr>World’s First Award-Winning  Gut-Brain Axis Nutrition System!</vt:lpstr>
      <vt:lpstr>     CLINICAL STUDY</vt:lpstr>
      <vt:lpstr>PowerPoint Presentation</vt:lpstr>
      <vt:lpstr>PowerPoint Presentation</vt:lpstr>
      <vt:lpstr>PowerPoint Presentation</vt:lpstr>
      <vt:lpstr>PowerPoint Presentation</vt:lpstr>
      <vt:lpstr>Why is Fundamentals Different?</vt:lpstr>
      <vt:lpstr>Why is Probiotics Different?</vt:lpstr>
      <vt:lpstr>THE THREE THINGS YOU SHOULD KNOW ABOUT MENTAL WELLNESS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2018-09-19T04:36:38Z</dcterms:created>
  <dcterms:modified xsi:type="dcterms:W3CDTF">2019-01-31T04:39:26Z</dcterms:modified>
</cp:coreProperties>
</file>