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sldIdLst>
    <p:sldId id="262" r:id="rId2"/>
    <p:sldId id="293" r:id="rId3"/>
    <p:sldId id="301" r:id="rId4"/>
    <p:sldId id="299" r:id="rId5"/>
    <p:sldId id="330" r:id="rId6"/>
    <p:sldId id="300" r:id="rId7"/>
    <p:sldId id="331" r:id="rId8"/>
    <p:sldId id="333" r:id="rId9"/>
    <p:sldId id="334" r:id="rId10"/>
    <p:sldId id="335" r:id="rId11"/>
    <p:sldId id="338" r:id="rId12"/>
    <p:sldId id="336" r:id="rId13"/>
    <p:sldId id="337" r:id="rId14"/>
    <p:sldId id="29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anose="02020603050405020304" pitchFamily="18" charset="0"/>
        <a:ea typeface="ヒラギノ明朝 Pro W3" panose="02020300000000000000" pitchFamily="18" charset="-128"/>
        <a:cs typeface="+mn-cs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12"/>
  </p:normalViewPr>
  <p:slideViewPr>
    <p:cSldViewPr>
      <p:cViewPr varScale="1">
        <p:scale>
          <a:sx n="131" d="100"/>
          <a:sy n="131" d="100"/>
        </p:scale>
        <p:origin x="41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719A-B024-3148-BEE1-86D65B6D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D060E-EFF7-5A41-AB34-B978D4126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7831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EEFD-EA56-6A46-BC53-9A60782A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F2D38-FC3A-0A46-85AE-95FDC5BD5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1077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74035E-6361-4C40-A5FB-1952A2856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2250" y="1447800"/>
            <a:ext cx="19621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C542D-C0E7-6843-8C1D-8F70F2B20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73405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9345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E96-939C-DD49-A719-E1DE0803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0072-219A-0D42-8052-2B557F38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6540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07CB-3BD6-D143-A9B6-DAFE6BA9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2DCA0-4CE9-974E-9892-DD19F83B9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6452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2BB6-F6E9-5443-A417-CC437D75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5669-1D8C-AD4C-BDAE-D0A20AAB7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6BA62-2DF4-B142-8050-34F278DE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81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1328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2A0E-CD05-3E42-B7FB-A69F19CF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EAA0E-662C-654B-983E-217021539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3C59A-0F75-8943-826A-403B40426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305E7-CF05-1D48-A00B-0FE4AE432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B9F37-C866-EA47-8062-FEE9EDF98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0185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E209-E05E-C94A-845B-007C4FCA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3841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6481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61B1-91EC-1041-ABFE-4E0511E5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59D4B-7316-1E44-A93E-0CD9F032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79A12-FD6B-DF43-91F7-C0B4E5031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3109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C680-3C4E-114C-AC7A-0F493385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34869-383B-504B-8668-55D22D1B6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0EE7-40D7-4844-A865-EE7221B95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101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AE84B4E7-AD21-7548-8D1D-C83CE2FEB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4478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465716D-11CC-D649-8402-8626312B3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en-US" altLang="en-US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en-US" altLang="en-US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en-US" altLang="en-US">
                <a:sym typeface="Times New Roman" panose="02020603050405020304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ヒラギノ明朝 Pro W3" panose="02020300000000000000" pitchFamily="18" charset="-128"/>
          <a:sym typeface="Times New Roman" panose="02020603050405020304" pitchFamily="18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Lucida Grande" panose="020B06000405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Lucida Grande" panose="020B06000405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SzPct val="100000"/>
        <a:buFont typeface="Lucida Grande" panose="020B06000405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Lucida Grande" panose="020B060004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Lucida Grande" panose="020B06000405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2105-4441-4406-849B-1692138A7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787" y="18750"/>
            <a:ext cx="6858000" cy="1824640"/>
          </a:xfrm>
        </p:spPr>
        <p:txBody>
          <a:bodyPr/>
          <a:lstStyle/>
          <a:p>
            <a:r>
              <a:rPr lang="en-US" dirty="0"/>
              <a:t>Project B3 PILOT Exercise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6E589-29DC-4544-9C49-BB401D5AA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193" y="1843390"/>
            <a:ext cx="6858000" cy="1655762"/>
          </a:xfrm>
        </p:spPr>
        <p:txBody>
          <a:bodyPr/>
          <a:lstStyle/>
          <a:p>
            <a:r>
              <a:rPr lang="en-US" dirty="0"/>
              <a:t>Shawn Talbott, PhD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6BA77-2639-F541-B942-5B0D285E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86" y="3509963"/>
            <a:ext cx="4039427" cy="3653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2CDA0-F341-334F-A4A6-E05AD911647A}"/>
              </a:ext>
            </a:extLst>
          </p:cNvPr>
          <p:cNvSpPr txBox="1"/>
          <p:nvPr/>
        </p:nvSpPr>
        <p:spPr>
          <a:xfrm>
            <a:off x="1167984" y="597732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55B42-69DF-194B-8FD7-C000119425D6}"/>
              </a:ext>
            </a:extLst>
          </p:cNvPr>
          <p:cNvSpPr txBox="1"/>
          <p:nvPr/>
        </p:nvSpPr>
        <p:spPr>
          <a:xfrm>
            <a:off x="4115971" y="2589555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Biome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B6BBC-3BE4-764A-BA63-B6487831C5BF}"/>
              </a:ext>
            </a:extLst>
          </p:cNvPr>
          <p:cNvSpPr txBox="1"/>
          <p:nvPr/>
        </p:nvSpPr>
        <p:spPr>
          <a:xfrm>
            <a:off x="7116346" y="583762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26938412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1">
            <a:extLst>
              <a:ext uri="{FF2B5EF4-FFF2-40B4-BE49-F238E27FC236}">
                <a16:creationId xmlns:a16="http://schemas.microsoft.com/office/drawing/2014/main" id="{B46912B0-92D9-364D-A49E-64F1CE80758B}"/>
              </a:ext>
            </a:extLst>
          </p:cNvPr>
          <p:cNvGraphicFramePr>
            <a:graphicFrameLocks/>
          </p:cNvGraphicFramePr>
          <p:nvPr/>
        </p:nvGraphicFramePr>
        <p:xfrm>
          <a:off x="2486025" y="1899048"/>
          <a:ext cx="5448300" cy="3711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hart" r:id="rId3" imgW="10210800" imgH="6959600" progId="MSGraph.Chart.8">
                  <p:embed/>
                </p:oleObj>
              </mc:Choice>
              <mc:Fallback>
                <p:oleObj name="Chart" r:id="rId3" imgW="10210800" imgH="6959600" progId="MSGraph.Chart.8">
                  <p:embed/>
                  <p:pic>
                    <p:nvPicPr>
                      <p:cNvPr id="71681" name="Object 1">
                        <a:extLst>
                          <a:ext uri="{FF2B5EF4-FFF2-40B4-BE49-F238E27FC236}">
                            <a16:creationId xmlns:a16="http://schemas.microsoft.com/office/drawing/2014/main" id="{B46912B0-92D9-364D-A49E-64F1CE80758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1899048"/>
                        <a:ext cx="5448300" cy="3711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2" name="Rectangle 2">
            <a:extLst>
              <a:ext uri="{FF2B5EF4-FFF2-40B4-BE49-F238E27FC236}">
                <a16:creationId xmlns:a16="http://schemas.microsoft.com/office/drawing/2014/main" id="{30E0D6C6-21F3-1B45-BEEF-89AAA0444C28}"/>
              </a:ext>
            </a:extLst>
          </p:cNvPr>
          <p:cNvSpPr>
            <a:spLocks/>
          </p:cNvSpPr>
          <p:nvPr/>
        </p:nvSpPr>
        <p:spPr bwMode="auto">
          <a:xfrm>
            <a:off x="1457325" y="1600200"/>
            <a:ext cx="4619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More Total Work Accomplished</a:t>
            </a:r>
          </a:p>
          <a:p>
            <a:pPr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Higher Average Heart Rate</a:t>
            </a:r>
          </a:p>
          <a:p>
            <a:pPr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More Calories Expended</a:t>
            </a:r>
          </a:p>
          <a:p>
            <a:pPr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Higher Residual Caloric Expenditure (after)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F0F450C-2F4D-F34B-9803-368F1A6BC3F1}"/>
              </a:ext>
            </a:extLst>
          </p:cNvPr>
          <p:cNvSpPr>
            <a:spLocks/>
          </p:cNvSpPr>
          <p:nvPr/>
        </p:nvSpPr>
        <p:spPr bwMode="auto">
          <a:xfrm>
            <a:off x="1238250" y="4000500"/>
            <a:ext cx="1371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1013"/>
              </a:spcBef>
            </a:pPr>
            <a:r>
              <a:rPr lang="en-US" altLang="en-US" sz="1800" b="1">
                <a:solidFill>
                  <a:srgbClr val="1898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 calories</a:t>
            </a:r>
          </a:p>
          <a:p>
            <a:pPr>
              <a:spcBef>
                <a:spcPts val="1013"/>
              </a:spcBef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13"/>
              </a:spcBef>
            </a:pPr>
            <a:r>
              <a:rPr lang="en-US" altLang="en-US" sz="1800" b="1">
                <a:solidFill>
                  <a:srgbClr val="3733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 calories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4A9657BC-464B-584B-89D3-F97621230C62}"/>
              </a:ext>
            </a:extLst>
          </p:cNvPr>
          <p:cNvSpPr>
            <a:spLocks/>
          </p:cNvSpPr>
          <p:nvPr/>
        </p:nvSpPr>
        <p:spPr bwMode="auto">
          <a:xfrm rot="17340000">
            <a:off x="2903935" y="4413647"/>
            <a:ext cx="1028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863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Warm-up</a:t>
            </a: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FC4CCF23-770D-BA4B-B1E6-4E540BB5E4FA}"/>
              </a:ext>
            </a:extLst>
          </p:cNvPr>
          <p:cNvSpPr>
            <a:spLocks/>
          </p:cNvSpPr>
          <p:nvPr/>
        </p:nvSpPr>
        <p:spPr bwMode="auto">
          <a:xfrm rot="3179999">
            <a:off x="6911579" y="2812256"/>
            <a:ext cx="1200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863"/>
              </a:spcBef>
            </a:pPr>
            <a:r>
              <a:rPr lang="en-US" altLang="en-US" sz="1500">
                <a:latin typeface="Times New Roman" panose="02020603050405020304" pitchFamily="18" charset="0"/>
                <a:cs typeface="Times New Roman" panose="02020603050405020304" pitchFamily="18" charset="0"/>
              </a:rPr>
              <a:t>Cool-down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6837943C-073C-1E4E-AD37-C68FE6E4B949}"/>
              </a:ext>
            </a:extLst>
          </p:cNvPr>
          <p:cNvSpPr>
            <a:spLocks/>
          </p:cNvSpPr>
          <p:nvPr/>
        </p:nvSpPr>
        <p:spPr bwMode="auto">
          <a:xfrm>
            <a:off x="4095750" y="5524500"/>
            <a:ext cx="2286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>
              <a:spcBef>
                <a:spcPts val="1013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20 minutes of exercise</a:t>
            </a:r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A85A178C-A76B-1A4C-8DFA-881AF319E2FF}"/>
              </a:ext>
            </a:extLst>
          </p:cNvPr>
          <p:cNvSpPr>
            <a:spLocks/>
          </p:cNvSpPr>
          <p:nvPr/>
        </p:nvSpPr>
        <p:spPr bwMode="auto">
          <a:xfrm>
            <a:off x="1143000" y="976313"/>
            <a:ext cx="6858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 anchor="ctr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Interval Training vs. Steady State Exercise</a:t>
            </a:r>
          </a:p>
        </p:txBody>
      </p:sp>
    </p:spTree>
    <p:extLst>
      <p:ext uri="{BB962C8B-B14F-4D97-AF65-F5344CB8AC3E}">
        <p14:creationId xmlns:p14="http://schemas.microsoft.com/office/powerpoint/2010/main" val="32065772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A1B15F-5799-8243-BE36-08941376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5416"/>
            <a:ext cx="8266109" cy="66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104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C98052A5-2D96-B642-B394-AB1E405D8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16052"/>
            <a:ext cx="6457950" cy="74295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/>
              <a:t>Strength Training</a:t>
            </a: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38FFB17C-44A0-164F-97C8-D1C62D7575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52195"/>
            <a:ext cx="5791200" cy="1794272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92E5938-77BC-B441-B693-D06588236B43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3803904"/>
            <a:ext cx="5791200" cy="1895094"/>
          </a:xfrm>
          <a:prstGeom prst="rect">
            <a:avLst/>
          </a:prstGeom>
          <a:ln/>
        </p:spPr>
        <p:txBody>
          <a:bodyPr vert="horz" lIns="68580" tIns="34290" rIns="9906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100" b="1" dirty="0"/>
              <a:t>Builds lean muscle mass, which increases BMR</a:t>
            </a:r>
            <a:endParaRPr lang="en-US" altLang="en-US" sz="21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100" b="1" dirty="0"/>
              <a:t>Tones and defines the muscles</a:t>
            </a:r>
            <a:endParaRPr lang="en-US" altLang="en-US" sz="21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100" b="1" dirty="0"/>
              <a:t>Improves posture</a:t>
            </a:r>
            <a:endParaRPr lang="en-US" altLang="en-US" sz="21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100" b="1" dirty="0"/>
              <a:t>Helps maintain bone mineral density</a:t>
            </a:r>
            <a:endParaRPr lang="en-US" altLang="en-US" sz="2100" b="1" dirty="0">
              <a:ea typeface="ヒラギノ明朝 Pro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647423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wall, person, outdoor&#13;&#10;&#13;&#10;Description automatically generated">
            <a:extLst>
              <a:ext uri="{FF2B5EF4-FFF2-40B4-BE49-F238E27FC236}">
                <a16:creationId xmlns:a16="http://schemas.microsoft.com/office/drawing/2014/main" id="{D9BA25BB-F9E6-3740-A4C7-2EF4D106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184" y="2301437"/>
            <a:ext cx="3334890" cy="1866900"/>
          </a:xfrm>
          <a:prstGeom prst="rect">
            <a:avLst/>
          </a:prstGeom>
        </p:spPr>
      </p:pic>
      <p:pic>
        <p:nvPicPr>
          <p:cNvPr id="5" name="Picture 4" descr="A person standing in a room&#13;&#10;&#13;&#10;Description automatically generated">
            <a:extLst>
              <a:ext uri="{FF2B5EF4-FFF2-40B4-BE49-F238E27FC236}">
                <a16:creationId xmlns:a16="http://schemas.microsoft.com/office/drawing/2014/main" id="{2CA54FCF-DBDE-A346-B85E-B450F7345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267200"/>
            <a:ext cx="2438400" cy="1714500"/>
          </a:xfrm>
          <a:prstGeom prst="rect">
            <a:avLst/>
          </a:prstGeom>
        </p:spPr>
      </p:pic>
      <p:pic>
        <p:nvPicPr>
          <p:cNvPr id="9" name="Picture 8" descr="A picture containing person, outdoor, woman, ground&#13;&#10;&#13;&#10;Description automatically generated">
            <a:extLst>
              <a:ext uri="{FF2B5EF4-FFF2-40B4-BE49-F238E27FC236}">
                <a16:creationId xmlns:a16="http://schemas.microsoft.com/office/drawing/2014/main" id="{56189C28-F23A-D549-9607-B7730AC9C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154" y="2463530"/>
            <a:ext cx="2547721" cy="1473740"/>
          </a:xfrm>
          <a:prstGeom prst="rect">
            <a:avLst/>
          </a:prstGeom>
        </p:spPr>
      </p:pic>
      <p:pic>
        <p:nvPicPr>
          <p:cNvPr id="11" name="Picture 10" descr="A picture containing text, person, outdoor, ground&#13;&#10;&#13;&#10;Description automatically generated">
            <a:extLst>
              <a:ext uri="{FF2B5EF4-FFF2-40B4-BE49-F238E27FC236}">
                <a16:creationId xmlns:a16="http://schemas.microsoft.com/office/drawing/2014/main" id="{93BB9D27-0760-894B-A105-2BA9563E0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629" y="228160"/>
            <a:ext cx="1514145" cy="2098676"/>
          </a:xfrm>
          <a:prstGeom prst="rect">
            <a:avLst/>
          </a:prstGeom>
        </p:spPr>
      </p:pic>
      <p:pic>
        <p:nvPicPr>
          <p:cNvPr id="13" name="Picture 12" descr="A person posing for the camera&#13;&#10;&#13;&#10;Description automatically generated">
            <a:extLst>
              <a:ext uri="{FF2B5EF4-FFF2-40B4-BE49-F238E27FC236}">
                <a16:creationId xmlns:a16="http://schemas.microsoft.com/office/drawing/2014/main" id="{1377F3C0-2A83-E945-925A-04B8381B0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926" y="34858"/>
            <a:ext cx="1572303" cy="2787650"/>
          </a:xfrm>
          <a:prstGeom prst="rect">
            <a:avLst/>
          </a:prstGeom>
        </p:spPr>
      </p:pic>
      <p:pic>
        <p:nvPicPr>
          <p:cNvPr id="15" name="Picture 14" descr="A person sitting in a room&#13;&#10;&#13;&#10;Description automatically generated">
            <a:extLst>
              <a:ext uri="{FF2B5EF4-FFF2-40B4-BE49-F238E27FC236}">
                <a16:creationId xmlns:a16="http://schemas.microsoft.com/office/drawing/2014/main" id="{2D61B04A-C137-7C42-9A5E-012A507E70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00" y="2704932"/>
            <a:ext cx="2445938" cy="2098675"/>
          </a:xfrm>
          <a:prstGeom prst="rect">
            <a:avLst/>
          </a:prstGeom>
        </p:spPr>
      </p:pic>
      <p:pic>
        <p:nvPicPr>
          <p:cNvPr id="17" name="Picture 16" descr="A picture containing ground, sitting&#13;&#10;&#13;&#10;Description automatically generated">
            <a:extLst>
              <a:ext uri="{FF2B5EF4-FFF2-40B4-BE49-F238E27FC236}">
                <a16:creationId xmlns:a16="http://schemas.microsoft.com/office/drawing/2014/main" id="{3E992737-375C-3B42-A69D-EAD650A813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709" y="5632585"/>
            <a:ext cx="3467100" cy="1155700"/>
          </a:xfrm>
          <a:prstGeom prst="rect">
            <a:avLst/>
          </a:prstGeom>
        </p:spPr>
      </p:pic>
      <p:pic>
        <p:nvPicPr>
          <p:cNvPr id="19" name="Picture 18" descr="A picture containing outdoor, person, building, skating&#13;&#10;&#13;&#10;Description automatically generated">
            <a:extLst>
              <a:ext uri="{FF2B5EF4-FFF2-40B4-BE49-F238E27FC236}">
                <a16:creationId xmlns:a16="http://schemas.microsoft.com/office/drawing/2014/main" id="{6C381D91-6348-9743-9E4D-F1EAB5D59C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2975" y="152400"/>
            <a:ext cx="1485900" cy="1993900"/>
          </a:xfrm>
          <a:prstGeom prst="rect">
            <a:avLst/>
          </a:prstGeom>
        </p:spPr>
      </p:pic>
      <p:pic>
        <p:nvPicPr>
          <p:cNvPr id="21" name="Picture 20" descr="A person lying on a sidewalk&#13;&#10;&#13;&#10;Description automatically generated">
            <a:extLst>
              <a:ext uri="{FF2B5EF4-FFF2-40B4-BE49-F238E27FC236}">
                <a16:creationId xmlns:a16="http://schemas.microsoft.com/office/drawing/2014/main" id="{BEE28FCF-C121-FB41-9775-3A142D61FD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185" y="812833"/>
            <a:ext cx="2803838" cy="1690352"/>
          </a:xfrm>
          <a:prstGeom prst="rect">
            <a:avLst/>
          </a:prstGeom>
        </p:spPr>
      </p:pic>
      <p:pic>
        <p:nvPicPr>
          <p:cNvPr id="23" name="Picture 22" descr="A picture containing person, outdoor, man, wall&#13;&#10;&#13;&#10;Description automatically generated">
            <a:extLst>
              <a:ext uri="{FF2B5EF4-FFF2-40B4-BE49-F238E27FC236}">
                <a16:creationId xmlns:a16="http://schemas.microsoft.com/office/drawing/2014/main" id="{FECB6539-234A-8B4D-88E9-69BA5D03BD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9930" y="5616102"/>
            <a:ext cx="2094194" cy="1201198"/>
          </a:xfrm>
          <a:prstGeom prst="rect">
            <a:avLst/>
          </a:prstGeom>
        </p:spPr>
      </p:pic>
      <p:pic>
        <p:nvPicPr>
          <p:cNvPr id="27" name="Picture 26" descr="A picture containing sky, person, outdoor, wall&#13;&#10;&#13;&#10;Description automatically generated">
            <a:extLst>
              <a:ext uri="{FF2B5EF4-FFF2-40B4-BE49-F238E27FC236}">
                <a16:creationId xmlns:a16="http://schemas.microsoft.com/office/drawing/2014/main" id="{57C660B9-EC01-0C41-90D4-3284C0E239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575" y="4267200"/>
            <a:ext cx="2489200" cy="2514600"/>
          </a:xfrm>
          <a:prstGeom prst="rect">
            <a:avLst/>
          </a:prstGeom>
        </p:spPr>
      </p:pic>
      <p:pic>
        <p:nvPicPr>
          <p:cNvPr id="29" name="Picture 28" descr="A person jumping up in the air&#13;&#10;&#13;&#10;Description automatically generated">
            <a:extLst>
              <a:ext uri="{FF2B5EF4-FFF2-40B4-BE49-F238E27FC236}">
                <a16:creationId xmlns:a16="http://schemas.microsoft.com/office/drawing/2014/main" id="{AF500AB4-9D3A-3C4C-997D-6781FB4B81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2309" y="3698875"/>
            <a:ext cx="1714500" cy="2514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F324420-42DE-284F-9D0F-2FA1A7F3E464}"/>
              </a:ext>
            </a:extLst>
          </p:cNvPr>
          <p:cNvSpPr txBox="1"/>
          <p:nvPr/>
        </p:nvSpPr>
        <p:spPr>
          <a:xfrm>
            <a:off x="365125" y="82685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FlexSkills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1027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61708E-E858-2C4E-BC3B-141C30F7B40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862763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4228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95E062B9-B101-6B4B-A3C2-B507C4BCA9C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2594"/>
            <a:ext cx="7667625" cy="59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703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AD3E1FAF-16BF-644A-8A3E-853354E1D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1" y="857251"/>
            <a:ext cx="5613797" cy="57031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600"/>
              <a:t>Basal Metabolic Rate (BMR)</a:t>
            </a:r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F92145BE-3BCD-5F4D-B29B-D5EC0AF00B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05" y="2628900"/>
            <a:ext cx="1783556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4D00FF84-36AB-F141-B685-7A156177D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28950" y="2343150"/>
            <a:ext cx="4972050" cy="3571875"/>
          </a:xfrm>
          <a:ln/>
        </p:spPr>
        <p:txBody>
          <a:bodyPr vert="horz" wrap="square" lIns="68580" tIns="34290" rIns="99060" bIns="3429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/>
              <a:t>BMR is the rate at which our body burns fuel (calories)</a:t>
            </a:r>
            <a:endParaRPr lang="en-US" altLang="en-US" b="1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b="1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b="1"/>
              <a:t>When we diet, our body adjusts by slowing down our BMR</a:t>
            </a:r>
            <a:endParaRPr lang="en-US" altLang="en-US" b="1">
              <a:ea typeface="ヒラギノ明朝 Pro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6752798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929A7CC-4220-914B-A5BC-5EB294C859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7090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>
            <a:extLst>
              <a:ext uri="{FF2B5EF4-FFF2-40B4-BE49-F238E27FC236}">
                <a16:creationId xmlns:a16="http://schemas.microsoft.com/office/drawing/2014/main" id="{D180623A-0D8E-7643-BCE4-4462EA9CD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397" y="857251"/>
            <a:ext cx="4572000" cy="57031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600">
                <a:solidFill>
                  <a:srgbClr val="F70F0F"/>
                </a:solidFill>
              </a:rPr>
              <a:t>Why Target BMR?</a:t>
            </a: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A56516C-B43E-4144-B636-6BC3F9424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8850" y="2457450"/>
            <a:ext cx="6508242" cy="3543300"/>
          </a:xfrm>
          <a:ln/>
        </p:spPr>
        <p:txBody>
          <a:bodyPr vert="horz" wrap="square" lIns="68580" tIns="34290" rIns="9906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 typeface="Lucida Grande" panose="020B0600040502020204" pitchFamily="34" charset="0"/>
              <a:buNone/>
            </a:pPr>
            <a:r>
              <a:rPr lang="en-US" altLang="en-US" sz="2700" b="1" dirty="0"/>
              <a:t>   Lean muscle mass requires more energy to sustain itself. You can burn more calories throughout the day and reach your weight management goals!</a:t>
            </a:r>
            <a:endParaRPr lang="en-US" altLang="en-US" sz="2700" b="1" dirty="0"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Font typeface="Lucida Grande" panose="020B0600040502020204" pitchFamily="34" charset="0"/>
              <a:buNone/>
            </a:pPr>
            <a:endParaRPr lang="en-US" altLang="en-US" sz="2700" b="1" dirty="0">
              <a:ea typeface="ヒラギノ明朝 Pro W6" panose="02020300000000000000" pitchFamily="18" charset="-128"/>
            </a:endParaRPr>
          </a:p>
          <a:p>
            <a:pPr>
              <a:lnSpc>
                <a:spcPct val="90000"/>
              </a:lnSpc>
              <a:buFont typeface="Lucida Grande" panose="020B0600040502020204" pitchFamily="34" charset="0"/>
              <a:buNone/>
            </a:pPr>
            <a:r>
              <a:rPr lang="en-US" altLang="en-US" sz="2700" b="1" dirty="0">
                <a:solidFill>
                  <a:srgbClr val="C50C0C"/>
                </a:solidFill>
              </a:rPr>
              <a:t>5</a:t>
            </a:r>
            <a:r>
              <a:rPr lang="en-US" altLang="en-US" sz="2700" b="1" dirty="0"/>
              <a:t> </a:t>
            </a:r>
            <a:r>
              <a:rPr lang="en-US" altLang="en-US" sz="2700" b="1" dirty="0" err="1"/>
              <a:t>lbs</a:t>
            </a:r>
            <a:r>
              <a:rPr lang="en-US" altLang="en-US" sz="2700" b="1" dirty="0"/>
              <a:t> lean muscle = </a:t>
            </a:r>
            <a:r>
              <a:rPr lang="en-US" altLang="en-US" sz="2700" b="1" dirty="0">
                <a:solidFill>
                  <a:srgbClr val="C50C0C"/>
                </a:solidFill>
              </a:rPr>
              <a:t>200</a:t>
            </a:r>
            <a:r>
              <a:rPr lang="en-US" altLang="en-US" sz="2700" b="1" dirty="0"/>
              <a:t> extra calories</a:t>
            </a:r>
            <a:endParaRPr lang="en-US" altLang="en-US" sz="2700" b="1" dirty="0">
              <a:ea typeface="ヒラギノ明朝 Pro W6" panose="02020300000000000000" pitchFamily="18" charset="-128"/>
            </a:endParaRPr>
          </a:p>
        </p:txBody>
      </p:sp>
      <p:pic>
        <p:nvPicPr>
          <p:cNvPr id="66563" name="Picture 3">
            <a:extLst>
              <a:ext uri="{FF2B5EF4-FFF2-40B4-BE49-F238E27FC236}">
                <a16:creationId xmlns:a16="http://schemas.microsoft.com/office/drawing/2014/main" id="{903EF152-8560-654A-8A06-2A7B944179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9" y="3239935"/>
            <a:ext cx="126087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>
            <a:extLst>
              <a:ext uri="{FF2B5EF4-FFF2-40B4-BE49-F238E27FC236}">
                <a16:creationId xmlns:a16="http://schemas.microsoft.com/office/drawing/2014/main" id="{6C42C011-4326-4D44-8994-BF0EB9F2371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85850"/>
            <a:ext cx="920354" cy="154305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>
            <a:extLst>
              <a:ext uri="{FF2B5EF4-FFF2-40B4-BE49-F238E27FC236}">
                <a16:creationId xmlns:a16="http://schemas.microsoft.com/office/drawing/2014/main" id="{3E7344B3-A1D1-0E47-B8A7-4718C87F104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1" y="1028701"/>
            <a:ext cx="792956" cy="1235869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9445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5496154B-BD46-7D46-B92F-508C740A3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600200"/>
          </a:xfrm>
          <a:ln/>
        </p:spPr>
        <p:txBody>
          <a:bodyPr rIns="132080"/>
          <a:lstStyle/>
          <a:p>
            <a:r>
              <a:rPr lang="en-US" altLang="en-US" sz="3600"/>
              <a:t>Metabolic Rate </a:t>
            </a:r>
            <a:r>
              <a:rPr lang="en-US" altLang="en-US" sz="3600" i="1">
                <a:solidFill>
                  <a:srgbClr val="F70F0F"/>
                </a:solidFill>
              </a:rPr>
              <a:t>tends to</a:t>
            </a:r>
            <a:r>
              <a:rPr lang="en-US" altLang="en-US" sz="3600"/>
              <a:t> Drop with Age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E7F9C91-D9C5-CE4B-A192-ED67CF471A6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4700"/>
            <a:ext cx="86106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614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FD82EABC-3618-8A49-B1D0-738A3423C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92003" y="857250"/>
            <a:ext cx="6451997" cy="62865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600" dirty="0"/>
              <a:t>Aerobic Exercise</a:t>
            </a:r>
            <a:r>
              <a:rPr lang="en-US" altLang="en-US" sz="4050" b="1" dirty="0"/>
              <a:t> </a:t>
            </a:r>
            <a:endParaRPr lang="en-US" altLang="en-US" sz="4050" b="1" dirty="0">
              <a:ea typeface="ヒラギノ明朝 Pro W6" panose="02020300000000000000" pitchFamily="18" charset="-128"/>
            </a:endParaRP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04EF9D1B-C7FD-1F43-B267-AFFF3169AB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08" y="1534716"/>
            <a:ext cx="5549194" cy="170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F4BE6A9-276F-544E-B52E-CC5186F85DB1}"/>
              </a:ext>
            </a:extLst>
          </p:cNvPr>
          <p:cNvSpPr txBox="1">
            <a:spLocks noChangeArrowheads="1"/>
          </p:cNvSpPr>
          <p:nvPr/>
        </p:nvSpPr>
        <p:spPr>
          <a:xfrm>
            <a:off x="2056805" y="3614166"/>
            <a:ext cx="5385197" cy="3000375"/>
          </a:xfrm>
          <a:prstGeom prst="rect">
            <a:avLst/>
          </a:prstGeom>
          <a:ln/>
        </p:spPr>
        <p:txBody>
          <a:bodyPr vert="horz" lIns="68580" tIns="34290" rIns="9906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1500" b="1" dirty="0"/>
              <a:t>Ability to perform work in the presence of oxygen</a:t>
            </a:r>
            <a:endParaRPr lang="en-US" altLang="en-US" sz="15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sz="15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1500" b="1" dirty="0"/>
              <a:t>Any movement that involves the large muscles groups</a:t>
            </a:r>
            <a:endParaRPr lang="en-US" altLang="en-US" sz="15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sz="15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1500" b="1" dirty="0"/>
              <a:t>Raises the heart rate for an extended period of time</a:t>
            </a:r>
            <a:endParaRPr lang="en-US" altLang="en-US" sz="1500" b="1" dirty="0">
              <a:ea typeface="ヒラギノ明朝 Pro W6" panose="02020300000000000000" pitchFamily="18" charset="-128"/>
            </a:endParaRPr>
          </a:p>
          <a:p>
            <a:pPr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 sz="1500" b="1" dirty="0">
              <a:ea typeface="ヒラギノ明朝 Pro W6" panose="02020300000000000000" pitchFamily="18" charset="-128"/>
            </a:endParaRPr>
          </a:p>
          <a:p>
            <a:pPr>
              <a:buClr>
                <a:srgbClr val="399834"/>
              </a:buClr>
              <a:buFont typeface="Times New Roman" panose="02020603050405020304" pitchFamily="18" charset="0"/>
              <a:buChar char="•"/>
            </a:pPr>
            <a:r>
              <a:rPr lang="en-US" altLang="en-US" sz="1500" dirty="0">
                <a:solidFill>
                  <a:srgbClr val="399834"/>
                </a:solidFill>
              </a:rPr>
              <a:t>Recommendation:</a:t>
            </a:r>
            <a:r>
              <a:rPr lang="en-US" altLang="en-US" sz="1500" b="1" dirty="0">
                <a:solidFill>
                  <a:srgbClr val="399834"/>
                </a:solidFill>
              </a:rPr>
              <a:t> 20 minutes, 3x per week</a:t>
            </a:r>
            <a:endParaRPr lang="en-US" altLang="en-US" sz="1500" b="1" dirty="0">
              <a:solidFill>
                <a:srgbClr val="399834"/>
              </a:solidFill>
              <a:ea typeface="ヒラギノ明朝 Pro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33522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90066EDA-548F-4E42-A8D3-2D4B739C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6597" y="857250"/>
            <a:ext cx="6457950" cy="628650"/>
          </a:xfrm>
          <a:ln/>
        </p:spPr>
        <p:txBody>
          <a:bodyPr vert="horz" wrap="square" lIns="68580" tIns="34290" rIns="9906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/>
              <a:t>Aerobic Exercise</a:t>
            </a:r>
          </a:p>
        </p:txBody>
      </p:sp>
      <p:pic>
        <p:nvPicPr>
          <p:cNvPr id="69634" name="Picture 2">
            <a:extLst>
              <a:ext uri="{FF2B5EF4-FFF2-40B4-BE49-F238E27FC236}">
                <a16:creationId xmlns:a16="http://schemas.microsoft.com/office/drawing/2014/main" id="{1580DCC7-79D2-2C4D-937E-BC8A46F4CB4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43051"/>
            <a:ext cx="1201341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>
            <a:extLst>
              <a:ext uri="{FF2B5EF4-FFF2-40B4-BE49-F238E27FC236}">
                <a16:creationId xmlns:a16="http://schemas.microsoft.com/office/drawing/2014/main" id="{C0116396-F0C6-C846-BA53-773B0ECDD44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42" y="1657350"/>
            <a:ext cx="1083469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>
            <a:extLst>
              <a:ext uri="{FF2B5EF4-FFF2-40B4-BE49-F238E27FC236}">
                <a16:creationId xmlns:a16="http://schemas.microsoft.com/office/drawing/2014/main" id="{33749C8F-F147-FA49-A0DC-44918D1A97E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4" y="1485900"/>
            <a:ext cx="127992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>
            <a:extLst>
              <a:ext uri="{FF2B5EF4-FFF2-40B4-BE49-F238E27FC236}">
                <a16:creationId xmlns:a16="http://schemas.microsoft.com/office/drawing/2014/main" id="{9EF1D33A-1797-8244-9CAC-0AF15B7E0F3F}"/>
              </a:ext>
            </a:extLst>
          </p:cNvPr>
          <p:cNvSpPr>
            <a:spLocks/>
          </p:cNvSpPr>
          <p:nvPr/>
        </p:nvSpPr>
        <p:spPr bwMode="auto">
          <a:xfrm>
            <a:off x="1690687" y="3690937"/>
            <a:ext cx="12638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C9D70E21-6692-DA4A-8B0E-13F7358F5A4C}"/>
              </a:ext>
            </a:extLst>
          </p:cNvPr>
          <p:cNvSpPr>
            <a:spLocks/>
          </p:cNvSpPr>
          <p:nvPr/>
        </p:nvSpPr>
        <p:spPr bwMode="auto">
          <a:xfrm>
            <a:off x="1752600" y="4457700"/>
            <a:ext cx="10329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Hiking</a:t>
            </a: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124114D2-28A9-DA43-862E-918EA0D5A92D}"/>
              </a:ext>
            </a:extLst>
          </p:cNvPr>
          <p:cNvSpPr>
            <a:spLocks/>
          </p:cNvSpPr>
          <p:nvPr/>
        </p:nvSpPr>
        <p:spPr bwMode="auto">
          <a:xfrm>
            <a:off x="3987403" y="3657600"/>
            <a:ext cx="116762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Cycling</a:t>
            </a: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46E372C6-4729-FB46-88BF-6721AAE39B5F}"/>
              </a:ext>
            </a:extLst>
          </p:cNvPr>
          <p:cNvSpPr>
            <a:spLocks/>
          </p:cNvSpPr>
          <p:nvPr/>
        </p:nvSpPr>
        <p:spPr bwMode="auto">
          <a:xfrm>
            <a:off x="5718572" y="3714750"/>
            <a:ext cx="22012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Power Walking</a:t>
            </a:r>
          </a:p>
        </p:txBody>
      </p:sp>
      <p:sp>
        <p:nvSpPr>
          <p:cNvPr id="69641" name="Rectangle 9">
            <a:extLst>
              <a:ext uri="{FF2B5EF4-FFF2-40B4-BE49-F238E27FC236}">
                <a16:creationId xmlns:a16="http://schemas.microsoft.com/office/drawing/2014/main" id="{9E3F6E85-DAEA-7646-B8DC-5D1A3D7B206B}"/>
              </a:ext>
            </a:extLst>
          </p:cNvPr>
          <p:cNvSpPr>
            <a:spLocks/>
          </p:cNvSpPr>
          <p:nvPr/>
        </p:nvSpPr>
        <p:spPr bwMode="auto">
          <a:xfrm>
            <a:off x="3835004" y="4457700"/>
            <a:ext cx="15908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Swimming</a:t>
            </a:r>
          </a:p>
        </p:txBody>
      </p:sp>
      <p:sp>
        <p:nvSpPr>
          <p:cNvPr id="69642" name="Rectangle 10">
            <a:extLst>
              <a:ext uri="{FF2B5EF4-FFF2-40B4-BE49-F238E27FC236}">
                <a16:creationId xmlns:a16="http://schemas.microsoft.com/office/drawing/2014/main" id="{5581C584-57C3-4849-B32B-737F47905A0D}"/>
              </a:ext>
            </a:extLst>
          </p:cNvPr>
          <p:cNvSpPr>
            <a:spLocks/>
          </p:cNvSpPr>
          <p:nvPr/>
        </p:nvSpPr>
        <p:spPr bwMode="auto">
          <a:xfrm>
            <a:off x="5866210" y="4457700"/>
            <a:ext cx="132151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047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Aerobics</a:t>
            </a:r>
          </a:p>
        </p:txBody>
      </p:sp>
      <p:pic>
        <p:nvPicPr>
          <p:cNvPr id="69643" name="Picture 11">
            <a:extLst>
              <a:ext uri="{FF2B5EF4-FFF2-40B4-BE49-F238E27FC236}">
                <a16:creationId xmlns:a16="http://schemas.microsoft.com/office/drawing/2014/main" id="{154D074A-E4C4-3048-BADF-B0276B49623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1" y="1485900"/>
            <a:ext cx="1154906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93585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C186090B-C00B-CF48-96DC-5B8D82B29F7E}"/>
              </a:ext>
            </a:extLst>
          </p:cNvPr>
          <p:cNvSpPr>
            <a:spLocks/>
          </p:cNvSpPr>
          <p:nvPr/>
        </p:nvSpPr>
        <p:spPr bwMode="auto">
          <a:xfrm>
            <a:off x="1447800" y="1943100"/>
            <a:ext cx="61722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altLang="en-US" sz="21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approach to increasing caloric expenditure</a:t>
            </a:r>
            <a:r>
              <a:rPr lang="en-US" altLang="en-US" sz="1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Alternates between high intensity and low intensity exercise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Warm-up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1 minute </a:t>
            </a:r>
            <a:r>
              <a:rPr lang="en-US" altLang="en-US" sz="1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/ 1 minute </a:t>
            </a:r>
            <a:r>
              <a:rPr lang="en-US" altLang="en-US" sz="1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2 minutes </a:t>
            </a:r>
            <a:r>
              <a:rPr lang="en-US" altLang="en-US" sz="1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/ 2 minutes </a:t>
            </a:r>
            <a:r>
              <a:rPr lang="en-US" altLang="en-US" sz="1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3 minutes </a:t>
            </a:r>
            <a:r>
              <a:rPr lang="en-US" altLang="en-US" sz="1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/ 3 minutes </a:t>
            </a:r>
            <a:r>
              <a:rPr lang="en-US" altLang="en-US" sz="1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2 minutes </a:t>
            </a:r>
            <a:r>
              <a:rPr lang="en-US" altLang="en-US" sz="1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/ 2 minutes </a:t>
            </a:r>
            <a:r>
              <a:rPr lang="en-US" altLang="en-US" sz="1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1 minute </a:t>
            </a:r>
            <a:r>
              <a:rPr lang="en-US" altLang="en-US" sz="1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/ 1 minute </a:t>
            </a:r>
            <a:r>
              <a:rPr lang="en-US" altLang="en-US" sz="1800" b="1">
                <a:solidFill>
                  <a:srgbClr val="0F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intensity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Cool-down </a:t>
            </a:r>
          </a:p>
          <a:p>
            <a:pPr algn="ctr">
              <a:lnSpc>
                <a:spcPct val="60000"/>
              </a:lnSpc>
              <a:spcBef>
                <a:spcPts val="1013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18 minutes of Interval Training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F7C34533-A9E0-D54E-82FA-50CD8DB0FAE8}"/>
              </a:ext>
            </a:extLst>
          </p:cNvPr>
          <p:cNvSpPr>
            <a:spLocks/>
          </p:cNvSpPr>
          <p:nvPr/>
        </p:nvSpPr>
        <p:spPr bwMode="auto">
          <a:xfrm>
            <a:off x="1346597" y="938213"/>
            <a:ext cx="645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0479" bIns="0" anchor="ctr"/>
          <a:lstStyle>
            <a:lvl1pPr marL="39688">
              <a:defRPr sz="1200">
                <a:solidFill>
                  <a:schemeClr val="tx1"/>
                </a:solidFill>
                <a:latin typeface="Times" pitchFamily="2" charset="0"/>
              </a:defRPr>
            </a:lvl1pPr>
            <a:lvl2pPr>
              <a:defRPr sz="1200">
                <a:solidFill>
                  <a:schemeClr val="tx1"/>
                </a:solidFill>
                <a:latin typeface="Times" pitchFamily="2" charset="0"/>
              </a:defRPr>
            </a:lvl2pPr>
            <a:lvl3pPr>
              <a:defRPr sz="1200">
                <a:solidFill>
                  <a:schemeClr val="tx1"/>
                </a:solidFill>
                <a:latin typeface="Times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Times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Times" pitchFamily="2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Interval Training</a:t>
            </a:r>
          </a:p>
        </p:txBody>
      </p:sp>
    </p:spTree>
    <p:extLst>
      <p:ext uri="{BB962C8B-B14F-4D97-AF65-F5344CB8AC3E}">
        <p14:creationId xmlns:p14="http://schemas.microsoft.com/office/powerpoint/2010/main" val="9396256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5CB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C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No Graphics">
      <a:majorFont>
        <a:latin typeface="Times New Roman"/>
        <a:ea typeface="ヒラギノ明朝 Pro W3"/>
        <a:cs typeface=""/>
      </a:majorFont>
      <a:minorFont>
        <a:latin typeface="Times New Roman"/>
        <a:ea typeface="ヒラギノ明朝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5CB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ヒラギノ明朝 Pro W3" panose="02020300000000000000" pitchFamily="18" charset="-128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5CB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ヒラギノ明朝 Pro W3" panose="02020300000000000000" pitchFamily="18" charset="-128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Title &amp; Bullets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Pages>0</Pages>
  <Words>262</Words>
  <Characters>0</Characters>
  <Application>Microsoft Macintosh PowerPoint</Application>
  <PresentationFormat>On-screen Show (4:3)</PresentationFormat>
  <Lines>0</Lines>
  <Paragraphs>58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Lucida Grande</vt:lpstr>
      <vt:lpstr>Times New Roman</vt:lpstr>
      <vt:lpstr>Title &amp; Bullets - No Graphics</vt:lpstr>
      <vt:lpstr>Chart</vt:lpstr>
      <vt:lpstr>Project B3 PILOT Exercise</vt:lpstr>
      <vt:lpstr>PowerPoint Presentation</vt:lpstr>
      <vt:lpstr>Basal Metabolic Rate (BMR)</vt:lpstr>
      <vt:lpstr>PowerPoint Presentation</vt:lpstr>
      <vt:lpstr>Why Target BMR?</vt:lpstr>
      <vt:lpstr>Metabolic Rate tends to Drop with Age</vt:lpstr>
      <vt:lpstr>Aerobic Exercise </vt:lpstr>
      <vt:lpstr>Aerobic Exercise</vt:lpstr>
      <vt:lpstr>PowerPoint Presentation</vt:lpstr>
      <vt:lpstr>PowerPoint Presentation</vt:lpstr>
      <vt:lpstr>PowerPoint Presentation</vt:lpstr>
      <vt:lpstr>Strength Training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Right Approach to Weight Loss (“TRA”) </dc:title>
  <dc:subject/>
  <dc:creator/>
  <cp:keywords/>
  <dc:description/>
  <cp:lastModifiedBy>Shawn Talbott</cp:lastModifiedBy>
  <cp:revision>13</cp:revision>
  <dcterms:modified xsi:type="dcterms:W3CDTF">2018-12-05T14:13:33Z</dcterms:modified>
</cp:coreProperties>
</file>