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2" r:id="rId2"/>
    <p:sldId id="325" r:id="rId3"/>
    <p:sldId id="263" r:id="rId4"/>
    <p:sldId id="270" r:id="rId5"/>
    <p:sldId id="326" r:id="rId6"/>
    <p:sldId id="297" r:id="rId7"/>
    <p:sldId id="439" r:id="rId8"/>
    <p:sldId id="348" r:id="rId9"/>
    <p:sldId id="349" r:id="rId10"/>
    <p:sldId id="350" r:id="rId11"/>
    <p:sldId id="256" r:id="rId12"/>
    <p:sldId id="440" r:id="rId13"/>
    <p:sldId id="264" r:id="rId14"/>
    <p:sldId id="265" r:id="rId15"/>
    <p:sldId id="272" r:id="rId16"/>
    <p:sldId id="266" r:id="rId17"/>
    <p:sldId id="267" r:id="rId18"/>
    <p:sldId id="441" r:id="rId19"/>
    <p:sldId id="283" r:id="rId20"/>
    <p:sldId id="284" r:id="rId21"/>
    <p:sldId id="288" r:id="rId22"/>
    <p:sldId id="289" r:id="rId23"/>
    <p:sldId id="290" r:id="rId24"/>
    <p:sldId id="351" r:id="rId25"/>
    <p:sldId id="291" r:id="rId26"/>
    <p:sldId id="293" r:id="rId27"/>
    <p:sldId id="295" r:id="rId28"/>
    <p:sldId id="330" r:id="rId29"/>
    <p:sldId id="331" r:id="rId30"/>
    <p:sldId id="333" r:id="rId31"/>
    <p:sldId id="334" r:id="rId32"/>
    <p:sldId id="335" r:id="rId33"/>
    <p:sldId id="336" r:id="rId34"/>
    <p:sldId id="339" r:id="rId35"/>
    <p:sldId id="352" r:id="rId36"/>
    <p:sldId id="342" r:id="rId37"/>
    <p:sldId id="345" r:id="rId38"/>
    <p:sldId id="383" r:id="rId39"/>
    <p:sldId id="761" r:id="rId40"/>
    <p:sldId id="760" r:id="rId41"/>
    <p:sldId id="347" r:id="rId42"/>
    <p:sldId id="762" r:id="rId43"/>
    <p:sldId id="26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A3EFC9-026D-479C-99BC-91E2CC7554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C5BB7-2E6C-47BC-A2C3-E75B04F196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7F8E6-6991-43F6-BF87-D3029198A34E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95CD5-7195-441B-9E69-2B248AABC1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EEB30-47A1-4B69-B24F-F2D2ADDAA4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1B343-5332-4E0B-936E-B27CE9A9A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E494-448B-5043-BAAA-E75826ED451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BF430-0375-7347-A16B-D5EF1E22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0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B34B-1EE1-7046-9BB4-E3528EEDFA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4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B34B-1EE1-7046-9BB4-E3528EEDFA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4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B34B-1EE1-7046-9BB4-E3528EEDFA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8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340A-1E8D-475A-91F4-E4E992D9B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6803" y="1122363"/>
            <a:ext cx="75608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031E7-3889-485A-86B7-59A3BB181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6803" y="3602038"/>
            <a:ext cx="756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58EFE-9601-4ED6-924A-2DD4CCE9F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11" y="2349023"/>
            <a:ext cx="4017522" cy="24097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B2B375-A625-4841-9B60-75AB873727B3}"/>
              </a:ext>
            </a:extLst>
          </p:cNvPr>
          <p:cNvCxnSpPr>
            <a:cxnSpLocks/>
          </p:cNvCxnSpPr>
          <p:nvPr userDrawn="1"/>
        </p:nvCxnSpPr>
        <p:spPr>
          <a:xfrm>
            <a:off x="3346315" y="2850204"/>
            <a:ext cx="0" cy="1157592"/>
          </a:xfrm>
          <a:prstGeom prst="line">
            <a:avLst/>
          </a:prstGeom>
          <a:ln w="3810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2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F3C7-62F4-43E4-BAEE-6EEEE2BD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1AB4-3489-4B5C-887F-9107A4C8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D9327-F824-4D87-9D30-E13A1E771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33D-8927-4DBB-8CF7-FD63B18F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39578-22DA-4F9B-A8CC-94EA6A2F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3FBD4-A0B3-4A2B-B9AE-C3A5364D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1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C834-AD18-4C7F-8252-78862353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AB808-44BF-4CB1-9876-D238ECBF0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416A5-DE8D-40EF-B446-44797047A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6BC45-70B4-48B7-B9CA-53B35476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3F853-19F3-42EF-9CC6-815E87AC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8BC7D-D33E-436D-811B-184FA750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D113-2561-4E4C-B1F0-D034F551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C9439-D9E0-4904-BC40-996416222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639D-B9CD-4402-B083-737D2D05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50B76-B516-4118-A7AD-FC1C7E39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39E71-A350-4513-A36A-19F2BB7C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84219-33D8-438B-B6EC-C8A093B8F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8F0E3-E9DF-466F-9D9B-E7BAB8D7B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A7A44-BF04-4DB6-AA2D-2FB844B9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E7F60-B7F9-42AF-9806-82991203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7F45-D838-47CD-BED4-EAD3B5EF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3259" y="365127"/>
            <a:ext cx="0" cy="1325563"/>
          </a:xfrm>
          <a:prstGeom prst="line">
            <a:avLst/>
          </a:prstGeom>
          <a:ln w="38100" cmpd="sng">
            <a:solidFill>
              <a:srgbClr val="6847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38200" y="2003427"/>
            <a:ext cx="10515600" cy="276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E704F-E5BB-D54E-8CBC-3BCFFC837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7508" y="6319164"/>
            <a:ext cx="3216984" cy="3900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795844-DFBF-6E41-9C37-733CA95C762F}"/>
              </a:ext>
            </a:extLst>
          </p:cNvPr>
          <p:cNvCxnSpPr>
            <a:cxnSpLocks/>
          </p:cNvCxnSpPr>
          <p:nvPr userDrawn="1"/>
        </p:nvCxnSpPr>
        <p:spPr>
          <a:xfrm>
            <a:off x="6357635" y="6514191"/>
            <a:ext cx="0" cy="167671"/>
          </a:xfrm>
          <a:prstGeom prst="line">
            <a:avLst/>
          </a:prstGeom>
          <a:ln w="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2F1C81-082F-6943-9A32-74260F9AC187}"/>
              </a:ext>
            </a:extLst>
          </p:cNvPr>
          <p:cNvCxnSpPr>
            <a:cxnSpLocks/>
          </p:cNvCxnSpPr>
          <p:nvPr userDrawn="1"/>
        </p:nvCxnSpPr>
        <p:spPr>
          <a:xfrm>
            <a:off x="5352067" y="6514191"/>
            <a:ext cx="0" cy="167671"/>
          </a:xfrm>
          <a:prstGeom prst="line">
            <a:avLst/>
          </a:prstGeom>
          <a:ln w="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97" y="6357726"/>
            <a:ext cx="4003209" cy="3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2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9D12-5C4F-4DD3-9434-FD5CE573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4A92-A1DE-464D-A1ED-C3C9A08F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4651-BFC3-42E6-9A0D-7BBCBED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875C-F6B2-49CC-B04E-2F02C087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C376F-C85B-46B5-87A7-9B21895F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9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9D12-5C4F-4DD3-9434-FD5CE573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4A92-A1DE-464D-A1ED-C3C9A08F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0868E-0BC1-4649-8968-4B34C7E1A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3" y="6123419"/>
            <a:ext cx="1552843" cy="931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C477BC-22A0-4FBC-BE98-837A4969176D}"/>
              </a:ext>
            </a:extLst>
          </p:cNvPr>
          <p:cNvSpPr txBox="1"/>
          <p:nvPr userDrawn="1"/>
        </p:nvSpPr>
        <p:spPr>
          <a:xfrm>
            <a:off x="5402946" y="6433157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F2A56"/>
                </a:solidFill>
                <a:latin typeface="Aller" panose="020B0503030302020204" pitchFamily="34" charset="0"/>
              </a:rPr>
              <a:t>THE MENTAL WELLNESS COMPANY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BC555A-F53C-464F-9280-44FEDD7B06B5}"/>
              </a:ext>
            </a:extLst>
          </p:cNvPr>
          <p:cNvCxnSpPr>
            <a:cxnSpLocks/>
          </p:cNvCxnSpPr>
          <p:nvPr userDrawn="1"/>
        </p:nvCxnSpPr>
        <p:spPr>
          <a:xfrm>
            <a:off x="583660" y="365125"/>
            <a:ext cx="0" cy="1325563"/>
          </a:xfrm>
          <a:prstGeom prst="line">
            <a:avLst/>
          </a:prstGeom>
          <a:ln w="3810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75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F097-B926-45AA-BD74-299EA67E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9AA17-5744-4396-9226-4983AA86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5A775-7CB7-4ACC-B0E1-CD460D70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1A344-73C2-48BD-86B2-E34271A2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3D8F1-B6B3-42E3-BDDE-04A8FBD5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6551-5B51-40AD-AB53-1E1B5E59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5400-C60A-4DCE-93AB-2FFDF64FD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B1DCE-6282-463C-9975-A4441816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3FA92-2807-4BF5-8BB9-CE0D22EEA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3" y="6123419"/>
            <a:ext cx="1552843" cy="931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C0FD4-4BB7-486E-995C-F6F2AA987C28}"/>
              </a:ext>
            </a:extLst>
          </p:cNvPr>
          <p:cNvSpPr txBox="1"/>
          <p:nvPr userDrawn="1"/>
        </p:nvSpPr>
        <p:spPr>
          <a:xfrm>
            <a:off x="5402946" y="6433157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F2A56"/>
                </a:solidFill>
                <a:latin typeface="Aller" panose="020B0503030302020204" pitchFamily="34" charset="0"/>
              </a:rPr>
              <a:t>THE MENTAL WELLNESS COMPANY</a:t>
            </a:r>
          </a:p>
        </p:txBody>
      </p:sp>
    </p:spTree>
    <p:extLst>
      <p:ext uri="{BB962C8B-B14F-4D97-AF65-F5344CB8AC3E}">
        <p14:creationId xmlns:p14="http://schemas.microsoft.com/office/powerpoint/2010/main" val="333605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6551-5B51-40AD-AB53-1E1B5E59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5400-C60A-4DCE-93AB-2FFDF64FD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B1DCE-6282-463C-9975-A4441816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3FA92-2807-4BF5-8BB9-CE0D22EEA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3" y="6123419"/>
            <a:ext cx="1552843" cy="931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C0FD4-4BB7-486E-995C-F6F2AA987C28}"/>
              </a:ext>
            </a:extLst>
          </p:cNvPr>
          <p:cNvSpPr txBox="1"/>
          <p:nvPr userDrawn="1"/>
        </p:nvSpPr>
        <p:spPr>
          <a:xfrm>
            <a:off x="5402946" y="6433157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F2A56"/>
                </a:solidFill>
                <a:latin typeface="Aller" panose="020B0503030302020204" pitchFamily="34" charset="0"/>
              </a:rPr>
              <a:t>THE MENTAL WELLNESS COMPANY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AA0582-7024-4E27-A23F-0B40A35C634C}"/>
              </a:ext>
            </a:extLst>
          </p:cNvPr>
          <p:cNvCxnSpPr>
            <a:cxnSpLocks/>
          </p:cNvCxnSpPr>
          <p:nvPr userDrawn="1"/>
        </p:nvCxnSpPr>
        <p:spPr>
          <a:xfrm>
            <a:off x="583660" y="365125"/>
            <a:ext cx="0" cy="1325563"/>
          </a:xfrm>
          <a:prstGeom prst="line">
            <a:avLst/>
          </a:prstGeom>
          <a:ln w="38100">
            <a:solidFill>
              <a:srgbClr val="3F2A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57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773D-6FC4-4740-B1AB-199C364D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FC33D-1742-4F43-9A2E-006B435F1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47B54-C325-485C-B741-0224A45C3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6C800-C9DB-426A-9B89-27100D20A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00AC-571C-4921-9FD0-85CADEF7A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288AB-A434-402A-96D8-6753D6AC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11/1/18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33D90-D731-498A-916B-4D4FA398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AC268-8CED-4A52-9A57-3048348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5574-2BA1-425F-A8AF-3A722223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F64E6-50E3-4061-948C-4DFB506B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FAC6B-E992-4694-A503-3AB9EE72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E8AC6-F162-41B5-8091-8188B762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30F9F-474D-4FDB-B0F5-24494DE3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3E5-0F13-4CB7-9BBE-A49F2A05A824}" type="datetimeFigureOut">
              <a:rPr lang="en-US" smtClean="0"/>
              <a:t>11/1/18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06669-8C94-4B4C-970C-B185084A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20BAF-8204-47E0-A083-8401D1C8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B2FA7-8C85-4885-B3C9-ED8195FD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B5D20-B541-4EC9-8F8D-244AD04BA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6E872-6604-4D6A-8D54-48EB26BD0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E3E5-0F13-4CB7-9BBE-A49F2A05A824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331E3-5830-45C2-9626-E81ED4E9B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9BB35-A038-432D-BB65-3A06FED31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780C-A6CC-4C1D-AAAD-24CA26298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6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2105-4441-4406-849B-1692138A7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B3 PILOT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6E589-29DC-4544-9C49-BB401D5AA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Shawn Talbott, PhD</a:t>
            </a:r>
          </a:p>
        </p:txBody>
      </p:sp>
    </p:spTree>
    <p:extLst>
      <p:ext uri="{BB962C8B-B14F-4D97-AF65-F5344CB8AC3E}">
        <p14:creationId xmlns:p14="http://schemas.microsoft.com/office/powerpoint/2010/main" val="224176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6A2A-7BBB-0A40-9BC7-68DD38B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8382000" cy="1600200"/>
          </a:xfrm>
        </p:spPr>
        <p:txBody>
          <a:bodyPr/>
          <a:lstStyle/>
          <a:p>
            <a:r>
              <a:rPr lang="en-US" b="1" dirty="0"/>
              <a:t>Recommended “Core” Products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DEF-BCF1-7B4E-B0FA-C1EA684A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914400"/>
            <a:ext cx="8897112" cy="5715000"/>
          </a:xfrm>
        </p:spPr>
        <p:txBody>
          <a:bodyPr/>
          <a:lstStyle/>
          <a:p>
            <a:r>
              <a:rPr lang="en-US" sz="2000" dirty="0"/>
              <a:t>Reboot+</a:t>
            </a:r>
          </a:p>
          <a:p>
            <a:r>
              <a:rPr lang="en-US" sz="2000" dirty="0" err="1"/>
              <a:t>FundaMentals</a:t>
            </a:r>
            <a:r>
              <a:rPr lang="en-US" sz="2000" dirty="0"/>
              <a:t> (</a:t>
            </a:r>
            <a:r>
              <a:rPr lang="en-US" sz="2000" dirty="0" err="1"/>
              <a:t>MentaBiotics</a:t>
            </a:r>
            <a:r>
              <a:rPr lang="en-US" sz="2000" dirty="0"/>
              <a:t>, </a:t>
            </a:r>
            <a:r>
              <a:rPr lang="en-US" sz="2000" dirty="0" err="1"/>
              <a:t>MentaFocus</a:t>
            </a:r>
            <a:r>
              <a:rPr lang="en-US" sz="2000" dirty="0"/>
              <a:t>, </a:t>
            </a:r>
            <a:r>
              <a:rPr lang="en-US" sz="2000" dirty="0" err="1"/>
              <a:t>MentaSync</a:t>
            </a:r>
            <a:r>
              <a:rPr lang="en-US" sz="2000" dirty="0"/>
              <a:t>)</a:t>
            </a:r>
          </a:p>
          <a:p>
            <a:r>
              <a:rPr lang="en-US" sz="2000" dirty="0"/>
              <a:t>GBX Protein (1-2)</a:t>
            </a:r>
          </a:p>
          <a:p>
            <a:r>
              <a:rPr lang="en-US" sz="2000" dirty="0"/>
              <a:t>GBX </a:t>
            </a:r>
            <a:r>
              <a:rPr lang="en-US" sz="2000" dirty="0" err="1"/>
              <a:t>SuperFood</a:t>
            </a:r>
            <a:r>
              <a:rPr lang="en-US" sz="2000" dirty="0"/>
              <a:t> (1-2)</a:t>
            </a:r>
          </a:p>
          <a:p>
            <a:r>
              <a:rPr lang="en-US" sz="2000" dirty="0"/>
              <a:t>GBX </a:t>
            </a:r>
            <a:r>
              <a:rPr lang="en-US" sz="2000" dirty="0" err="1"/>
              <a:t>SeedFiber</a:t>
            </a:r>
            <a:r>
              <a:rPr lang="en-US" sz="2000" dirty="0"/>
              <a:t> (1-2)</a:t>
            </a:r>
          </a:p>
          <a:p>
            <a:r>
              <a:rPr lang="en-US" sz="2000" dirty="0" err="1"/>
              <a:t>VitaGBX</a:t>
            </a:r>
            <a:endParaRPr lang="en-US" sz="2000" dirty="0"/>
          </a:p>
          <a:p>
            <a:pPr marL="39688" indent="0">
              <a:buNone/>
            </a:pPr>
            <a:endParaRPr lang="en-US" sz="2000" b="1" dirty="0"/>
          </a:p>
          <a:p>
            <a:pPr marL="39688" indent="0">
              <a:buNone/>
            </a:pPr>
            <a:r>
              <a:rPr lang="en-US" sz="2000" b="1" dirty="0"/>
              <a:t>	Optional </a:t>
            </a:r>
            <a:r>
              <a:rPr lang="en-US" sz="2000" dirty="0"/>
              <a:t>(but highly recommended)</a:t>
            </a:r>
          </a:p>
          <a:p>
            <a:pPr lvl="2"/>
            <a:r>
              <a:rPr lang="en-US" dirty="0"/>
              <a:t>Mood+</a:t>
            </a:r>
          </a:p>
          <a:p>
            <a:pPr lvl="2"/>
            <a:r>
              <a:rPr lang="en-US" dirty="0"/>
              <a:t>Sleep+</a:t>
            </a:r>
          </a:p>
          <a:p>
            <a:pPr lvl="2"/>
            <a:r>
              <a:rPr lang="en-US" dirty="0"/>
              <a:t>Energy+</a:t>
            </a:r>
            <a:endParaRPr lang="en-US" b="1" dirty="0"/>
          </a:p>
          <a:p>
            <a:pPr marL="39688" indent="0">
              <a:buNone/>
            </a:pPr>
            <a:r>
              <a:rPr lang="en-US" sz="2000" b="1" dirty="0"/>
              <a:t>				Optional </a:t>
            </a:r>
            <a:r>
              <a:rPr lang="en-US" sz="2000" dirty="0"/>
              <a:t>(but encouraged)</a:t>
            </a:r>
          </a:p>
          <a:p>
            <a:pPr lvl="8"/>
            <a:r>
              <a:rPr lang="en-US" sz="2000" dirty="0" err="1"/>
              <a:t>OmMega</a:t>
            </a:r>
            <a:r>
              <a:rPr lang="en-US" sz="2000" dirty="0"/>
              <a:t> (optional)</a:t>
            </a:r>
          </a:p>
          <a:p>
            <a:pPr lvl="8"/>
            <a:r>
              <a:rPr lang="en-US" sz="2000" dirty="0"/>
              <a:t>Digestive (optional)</a:t>
            </a:r>
          </a:p>
          <a:p>
            <a:pPr lvl="8"/>
            <a:r>
              <a:rPr lang="en-US" sz="2000" dirty="0"/>
              <a:t>Probiotics (optional)</a:t>
            </a:r>
          </a:p>
        </p:txBody>
      </p:sp>
    </p:spTree>
    <p:extLst>
      <p:ext uri="{BB962C8B-B14F-4D97-AF65-F5344CB8AC3E}">
        <p14:creationId xmlns:p14="http://schemas.microsoft.com/office/powerpoint/2010/main" val="103316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718196C3-4BCB-CE4E-BAB3-D486A0492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30200"/>
            <a:ext cx="8978900" cy="1803400"/>
          </a:xfrm>
          <a:ln/>
        </p:spPr>
        <p:txBody>
          <a:bodyPr vert="horz" lIns="91440" tIns="45720" rIns="132080" bIns="45720" rtlCol="0" anchor="ctr">
            <a:normAutofit fontScale="90000"/>
          </a:bodyPr>
          <a:lstStyle/>
          <a:p>
            <a:r>
              <a:rPr lang="en-US" altLang="en-US" sz="4000" b="1" dirty="0">
                <a:latin typeface="Garamond" panose="02020404030301010803" pitchFamily="18" charset="0"/>
                <a:sym typeface="Garamond" panose="02020404030301010803" pitchFamily="18" charset="0"/>
              </a:rPr>
              <a:t>Effect of a 8-week Lifestyle Program on Weight, Metabolism, and Blood Lipids in Overweight Subjects</a:t>
            </a:r>
            <a:r>
              <a:rPr lang="en-US" altLang="en-US" b="1" dirty="0">
                <a:latin typeface="Garamond" panose="02020404030301010803" pitchFamily="18" charset="0"/>
                <a:sym typeface="Garamond" panose="02020404030301010803" pitchFamily="18" charset="0"/>
              </a:rPr>
              <a:t> </a:t>
            </a:r>
            <a:br>
              <a:rPr lang="en-US" altLang="en-US" b="1" dirty="0">
                <a:latin typeface="Garamond" panose="02020404030301010803" pitchFamily="18" charset="0"/>
                <a:ea typeface="ヒラギノ明朝 Pro W6" panose="02020300000000000000" pitchFamily="18" charset="-128"/>
                <a:sym typeface="Garamond" panose="02020404030301010803" pitchFamily="18" charset="0"/>
              </a:rPr>
            </a:br>
            <a:endParaRPr lang="en-US" altLang="en-US" b="1" dirty="0">
              <a:latin typeface="Garamond" panose="02020404030301010803" pitchFamily="18" charset="0"/>
              <a:ea typeface="ヒラギノ明朝 Pro W6" panose="02020300000000000000" pitchFamily="18" charset="-128"/>
              <a:sym typeface="Garamond" panose="02020404030301010803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AB39B2D-2426-4A43-9FC3-5475133EB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4191000"/>
            <a:ext cx="7924800" cy="1803400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 marL="39688" indent="0" algn="ctr">
              <a:buNone/>
            </a:pPr>
            <a:r>
              <a:rPr lang="en-US" altLang="en-US">
                <a:latin typeface="Garamond" panose="02020404030301010803" pitchFamily="18" charset="0"/>
                <a:sym typeface="Garamond" panose="02020404030301010803" pitchFamily="18" charset="0"/>
              </a:rPr>
              <a:t>S. M. Talbott, A.M. Christopulos, &amp; C. Ekberg </a:t>
            </a:r>
          </a:p>
          <a:p>
            <a:pPr marL="39688" indent="0" algn="ctr">
              <a:buNone/>
            </a:pPr>
            <a:r>
              <a:rPr lang="en-US" altLang="en-US" i="1">
                <a:latin typeface="Garamond" panose="02020404030301010803" pitchFamily="18" charset="0"/>
                <a:sym typeface="Garamond" panose="02020404030301010803" pitchFamily="18" charset="0"/>
              </a:rPr>
              <a:t>SupplementWatch, Inc. &amp; Treehouse Athletic Club</a:t>
            </a:r>
          </a:p>
          <a:p>
            <a:pPr marL="39688" indent="0" algn="ctr">
              <a:buNone/>
            </a:pPr>
            <a:r>
              <a:rPr lang="en-US" altLang="en-US" i="1">
                <a:latin typeface="Garamond" panose="02020404030301010803" pitchFamily="18" charset="0"/>
                <a:sym typeface="Garamond" panose="02020404030301010803" pitchFamily="18" charset="0"/>
              </a:rPr>
              <a:t>Salt Lake City (Draper), Utah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D6626D9F-4723-794D-BF3E-9591ECCC6B6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/>
          <a:stretch>
            <a:fillRect/>
          </a:stretch>
        </p:blipFill>
        <p:spPr bwMode="auto">
          <a:xfrm>
            <a:off x="3429000" y="2117726"/>
            <a:ext cx="5181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63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3E092A15-9197-064F-A3DB-61FFEEFD0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8382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b="1">
                <a:latin typeface="Garamond" panose="02020404030301010803" pitchFamily="18" charset="0"/>
                <a:sym typeface="Garamond" panose="02020404030301010803" pitchFamily="18" charset="0"/>
              </a:rPr>
              <a:t>METHODS</a:t>
            </a:r>
            <a:endParaRPr lang="en-US" altLang="en-US" b="1">
              <a:latin typeface="Garamond" panose="02020404030301010803" pitchFamily="18" charset="0"/>
              <a:ea typeface="ヒラギノ明朝 Pro W6" panose="02020300000000000000" pitchFamily="18" charset="-128"/>
              <a:sym typeface="Garamond" panose="02020404030301010803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463C4C5-36C8-294C-AB4E-2B469D2A8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9144000" cy="5829300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Font typeface="Garamond" panose="02020404030301010803" pitchFamily="18" charset="0"/>
              <a:buChar char="•"/>
            </a:pPr>
            <a:r>
              <a:rPr lang="en-US" altLang="en-US">
                <a:latin typeface="Garamond" panose="02020404030301010803" pitchFamily="18" charset="0"/>
                <a:sym typeface="Garamond" panose="02020404030301010803" pitchFamily="18" charset="0"/>
              </a:rPr>
              <a:t>Thirty-two subjects started the program and 29 completed the program (21 women &amp; 8 men) </a:t>
            </a:r>
            <a:r>
              <a:rPr lang="en-US" altLang="en-US" sz="2000">
                <a:latin typeface="Garamond" panose="02020404030301010803" pitchFamily="18" charset="0"/>
                <a:sym typeface="Garamond" panose="02020404030301010803" pitchFamily="18" charset="0"/>
              </a:rPr>
              <a:t>= </a:t>
            </a:r>
            <a:r>
              <a:rPr lang="en-US" altLang="en-US" sz="2000">
                <a:solidFill>
                  <a:srgbClr val="F71119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9% attrition rate</a:t>
            </a:r>
            <a:r>
              <a:rPr lang="en-US" altLang="en-US" sz="2000">
                <a:latin typeface="Garamond" panose="02020404030301010803" pitchFamily="18" charset="0"/>
                <a:sym typeface="Garamond" panose="02020404030301010803" pitchFamily="18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Garamond" panose="02020404030301010803" pitchFamily="18" charset="0"/>
              <a:buChar char="•"/>
            </a:pPr>
            <a:endParaRPr lang="en-US" altLang="en-US">
              <a:latin typeface="Garamond" panose="02020404030301010803" pitchFamily="18" charset="0"/>
              <a:sym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Garamond" panose="02020404030301010803" pitchFamily="18" charset="0"/>
              <a:buChar char="•"/>
            </a:pPr>
            <a:endParaRPr lang="en-US" altLang="en-US">
              <a:latin typeface="Garamond" panose="02020404030301010803" pitchFamily="18" charset="0"/>
              <a:sym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Garamond" panose="02020404030301010803" pitchFamily="18" charset="0"/>
              <a:buChar char="•"/>
            </a:pPr>
            <a:endParaRPr lang="en-US" altLang="en-US">
              <a:latin typeface="Garamond" panose="02020404030301010803" pitchFamily="18" charset="0"/>
              <a:sym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Garamond" panose="02020404030301010803" pitchFamily="18" charset="0"/>
              <a:buChar char="•"/>
            </a:pPr>
            <a:endParaRPr lang="en-US" altLang="en-US">
              <a:latin typeface="Garamond" panose="02020404030301010803" pitchFamily="18" charset="0"/>
              <a:sym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Garamond" panose="02020404030301010803" pitchFamily="18" charset="0"/>
              <a:buChar char="•"/>
            </a:pPr>
            <a:r>
              <a:rPr lang="en-US" altLang="en-US">
                <a:latin typeface="Garamond" panose="02020404030301010803" pitchFamily="18" charset="0"/>
                <a:sym typeface="Garamond" panose="02020404030301010803" pitchFamily="18" charset="0"/>
              </a:rPr>
              <a:t>Weekly group educational seminars </a:t>
            </a:r>
            <a:r>
              <a:rPr lang="en-US" altLang="en-US">
                <a:solidFill>
                  <a:srgbClr val="1909FC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(SENSE)</a:t>
            </a:r>
            <a:endParaRPr lang="en-US" altLang="en-US">
              <a:latin typeface="Garamond" panose="02020404030301010803" pitchFamily="18" charset="0"/>
              <a:sym typeface="Garamond" panose="02020404030301010803" pitchFamily="18" charset="0"/>
            </a:endParaRPr>
          </a:p>
          <a:p>
            <a:pPr marL="782638" lvl="1">
              <a:buClr>
                <a:srgbClr val="F71119"/>
              </a:buClr>
              <a:buFont typeface="Garamond" panose="02020404030301010803" pitchFamily="18" charset="0"/>
              <a:buChar char="–"/>
            </a:pPr>
            <a:r>
              <a:rPr lang="en-US" altLang="en-US">
                <a:solidFill>
                  <a:srgbClr val="F71119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S</a:t>
            </a:r>
            <a:r>
              <a:rPr lang="en-US" altLang="en-US">
                <a:solidFill>
                  <a:srgbClr val="1909FC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tress management</a:t>
            </a:r>
            <a:r>
              <a:rPr lang="en-US" altLang="en-US">
                <a:latin typeface="Garamond" panose="02020404030301010803" pitchFamily="18" charset="0"/>
                <a:sym typeface="Garamond" panose="02020404030301010803" pitchFamily="18" charset="0"/>
              </a:rPr>
              <a:t> - yoga, guided imagery, deep breathing, etc.</a:t>
            </a:r>
          </a:p>
          <a:p>
            <a:pPr marL="782638" lvl="1">
              <a:buClr>
                <a:srgbClr val="F71119"/>
              </a:buClr>
              <a:buFont typeface="Garamond" panose="02020404030301010803" pitchFamily="18" charset="0"/>
              <a:buChar char="–"/>
            </a:pPr>
            <a:r>
              <a:rPr lang="en-US" altLang="en-US">
                <a:solidFill>
                  <a:srgbClr val="F71119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E</a:t>
            </a:r>
            <a:r>
              <a:rPr lang="en-US" altLang="en-US">
                <a:solidFill>
                  <a:srgbClr val="1909FC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xercise</a:t>
            </a:r>
            <a:r>
              <a:rPr lang="en-US" altLang="en-US">
                <a:latin typeface="Garamond" panose="02020404030301010803" pitchFamily="18" charset="0"/>
                <a:sym typeface="Garamond" panose="02020404030301010803" pitchFamily="18" charset="0"/>
              </a:rPr>
              <a:t> - customized by CPT - 5d/wk (3 aerobic/2 strength)</a:t>
            </a:r>
          </a:p>
          <a:p>
            <a:pPr marL="782638" lvl="1">
              <a:buClr>
                <a:srgbClr val="F71119"/>
              </a:buClr>
              <a:buFont typeface="Garamond" panose="02020404030301010803" pitchFamily="18" charset="0"/>
              <a:buChar char="–"/>
            </a:pPr>
            <a:r>
              <a:rPr lang="en-US" altLang="en-US">
                <a:solidFill>
                  <a:srgbClr val="F71119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N</a:t>
            </a:r>
            <a:r>
              <a:rPr lang="en-US" altLang="en-US">
                <a:solidFill>
                  <a:srgbClr val="1909FC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utrition</a:t>
            </a:r>
            <a:r>
              <a:rPr lang="en-US" altLang="en-US">
                <a:latin typeface="Garamond" panose="02020404030301010803" pitchFamily="18" charset="0"/>
                <a:sym typeface="Garamond" panose="02020404030301010803" pitchFamily="18" charset="0"/>
              </a:rPr>
              <a:t> - based on RMR for no more than 500 kcal/d deficit</a:t>
            </a:r>
          </a:p>
          <a:p>
            <a:pPr marL="782638" lvl="1">
              <a:buClr>
                <a:srgbClr val="F71119"/>
              </a:buClr>
              <a:buFont typeface="Garamond" panose="02020404030301010803" pitchFamily="18" charset="0"/>
              <a:buChar char="–"/>
            </a:pPr>
            <a:r>
              <a:rPr lang="en-US" altLang="en-US">
                <a:solidFill>
                  <a:srgbClr val="F71119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S</a:t>
            </a:r>
            <a:r>
              <a:rPr lang="en-US" altLang="en-US">
                <a:solidFill>
                  <a:srgbClr val="1909FC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upplementation</a:t>
            </a:r>
            <a:r>
              <a:rPr lang="en-US" altLang="en-US">
                <a:latin typeface="Garamond" panose="02020404030301010803" pitchFamily="18" charset="0"/>
                <a:sym typeface="Garamond" panose="02020404030301010803" pitchFamily="18" charset="0"/>
              </a:rPr>
              <a:t> - Citrus polymethoxylated flavonoids (150mg) + Eurycoma longifolia extract (50mg)</a:t>
            </a:r>
          </a:p>
          <a:p>
            <a:pPr marL="782638" lvl="1">
              <a:buClr>
                <a:srgbClr val="F71119"/>
              </a:buClr>
              <a:buFont typeface="Garamond" panose="02020404030301010803" pitchFamily="18" charset="0"/>
              <a:buChar char="–"/>
            </a:pPr>
            <a:r>
              <a:rPr lang="en-US" altLang="en-US">
                <a:solidFill>
                  <a:srgbClr val="F71119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E</a:t>
            </a:r>
            <a:r>
              <a:rPr lang="en-US" altLang="en-US">
                <a:solidFill>
                  <a:srgbClr val="1909FC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t>valuation</a:t>
            </a:r>
            <a:r>
              <a:rPr lang="en-US" altLang="en-US">
                <a:latin typeface="Garamond" panose="02020404030301010803" pitchFamily="18" charset="0"/>
                <a:sym typeface="Garamond" panose="02020404030301010803" pitchFamily="18" charset="0"/>
              </a:rPr>
              <a:t> - identification of stressful events and interventions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81B4434A-FF7F-A84A-AAC9-AB055EEB0F2C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2311401" y="2006600"/>
            <a:ext cx="7129463" cy="1333500"/>
            <a:chOff x="0" y="0"/>
            <a:chExt cx="4491" cy="840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DD40274D-56F3-3949-B2A0-A01442135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12" cy="461"/>
            </a:xfrm>
            <a:prstGeom prst="rect">
              <a:avLst/>
            </a:prstGeom>
            <a:gradFill rotWithShape="0">
              <a:gsLst>
                <a:gs pos="0">
                  <a:srgbClr val="1909FC"/>
                </a:gs>
                <a:gs pos="100000">
                  <a:srgbClr val="9E9C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8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1pPr>
              <a:lvl2pPr marL="731838" indent="-285750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2pPr>
              <a:lvl3pPr marL="1131888" indent="-22860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/>
                <a:t>Baseline Characteristics</a:t>
              </a: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CB66350A-CB8B-1A47-ADB7-E673B71EA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0"/>
              <a:ext cx="629" cy="461"/>
            </a:xfrm>
            <a:prstGeom prst="rect">
              <a:avLst/>
            </a:prstGeom>
            <a:gradFill rotWithShape="0">
              <a:gsLst>
                <a:gs pos="0">
                  <a:srgbClr val="1909FC"/>
                </a:gs>
                <a:gs pos="100000">
                  <a:srgbClr val="9E9C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8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1pPr>
              <a:lvl2pPr marL="731838" indent="-285750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2pPr>
              <a:lvl3pPr marL="1131888" indent="-22860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/>
                <a:t>Age (y)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2D2618D4-950B-7947-845F-794E6396E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0"/>
              <a:ext cx="870" cy="461"/>
            </a:xfrm>
            <a:prstGeom prst="rect">
              <a:avLst/>
            </a:prstGeom>
            <a:gradFill rotWithShape="0">
              <a:gsLst>
                <a:gs pos="0">
                  <a:srgbClr val="1909FC"/>
                </a:gs>
                <a:gs pos="100000">
                  <a:srgbClr val="9E9C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8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1pPr>
              <a:lvl2pPr marL="731838" indent="-285750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2pPr>
              <a:lvl3pPr marL="1131888" indent="-22860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/>
                <a:t>BW (kg)</a:t>
              </a: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7522EB1-5CAC-E440-A47F-EDF5700FA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0"/>
              <a:ext cx="1064" cy="461"/>
            </a:xfrm>
            <a:prstGeom prst="rect">
              <a:avLst/>
            </a:prstGeom>
            <a:gradFill rotWithShape="0">
              <a:gsLst>
                <a:gs pos="0">
                  <a:srgbClr val="1909FC"/>
                </a:gs>
                <a:gs pos="100000">
                  <a:srgbClr val="9E9C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8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1pPr>
              <a:lvl2pPr marL="731838" indent="-285750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2pPr>
              <a:lvl3pPr marL="1131888" indent="-22860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/>
                <a:t>BF (%)</a:t>
              </a: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7F2EC8FD-FBF6-CA42-A089-EB9E7D389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0"/>
              <a:ext cx="816" cy="461"/>
            </a:xfrm>
            <a:prstGeom prst="rect">
              <a:avLst/>
            </a:prstGeom>
            <a:gradFill rotWithShape="0">
              <a:gsLst>
                <a:gs pos="0">
                  <a:srgbClr val="1909FC"/>
                </a:gs>
                <a:gs pos="100000">
                  <a:srgbClr val="9E9C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8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1pPr>
              <a:lvl2pPr marL="731838" indent="-285750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2pPr>
              <a:lvl3pPr marL="1131888" indent="-22860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/>
                <a:t>BMI</a:t>
              </a: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7A443FA1-2A51-3A4C-9FB2-EB2A0E6DE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61"/>
              <a:ext cx="1112" cy="3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8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1pPr>
              <a:lvl2pPr marL="731838" indent="-285750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2pPr>
              <a:lvl3pPr marL="1131888" indent="-22860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/>
                <a:t>N = 29</a:t>
              </a: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56EBE525-8AD8-A049-A378-E9E931265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461"/>
              <a:ext cx="629" cy="3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8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1pPr>
              <a:lvl2pPr marL="731838" indent="-285750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2pPr>
              <a:lvl3pPr marL="1131888" indent="-22860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/>
                <a:t>44 </a:t>
              </a:r>
              <a:r>
                <a:rPr lang="en-US" altLang="en-US" sz="2000" u="sng"/>
                <a:t>+</a:t>
              </a:r>
              <a:r>
                <a:rPr lang="en-US" altLang="en-US" sz="2000"/>
                <a:t> 8</a:t>
              </a: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50B15F2B-300C-BE40-9971-CE83D3402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461"/>
              <a:ext cx="870" cy="3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8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1pPr>
              <a:lvl2pPr marL="731838" indent="-285750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2pPr>
              <a:lvl3pPr marL="1131888" indent="-22860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/>
                <a:t>84.1 </a:t>
              </a:r>
              <a:r>
                <a:rPr lang="en-US" altLang="en-US" sz="2000" u="sng"/>
                <a:t>+</a:t>
              </a:r>
              <a:r>
                <a:rPr lang="en-US" altLang="en-US" sz="2000"/>
                <a:t> 39.5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1254AF13-18C7-114B-B77A-82587937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461"/>
              <a:ext cx="1064" cy="3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8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1pPr>
              <a:lvl2pPr marL="731838" indent="-285750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2pPr>
              <a:lvl3pPr marL="1131888" indent="-22860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/>
                <a:t>35.1% </a:t>
              </a:r>
              <a:r>
                <a:rPr lang="en-US" altLang="en-US" sz="2000" u="sng"/>
                <a:t>+</a:t>
              </a:r>
              <a:r>
                <a:rPr lang="en-US" altLang="en-US" sz="2000"/>
                <a:t> 9.9%</a:t>
              </a: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8BA243FC-80D3-C54A-9799-BA7A82A61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461"/>
              <a:ext cx="816" cy="3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8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1pPr>
              <a:lvl2pPr marL="731838" indent="-285750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2pPr>
              <a:lvl3pPr marL="1131888" indent="-22860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ヒラギノ明朝 Pro W3" panose="02020300000000000000" pitchFamily="18" charset="-128"/>
                  <a:sym typeface="Times" pitchFamily="2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/>
                <a:t>29.5 </a:t>
              </a:r>
              <a:r>
                <a:rPr lang="en-US" altLang="en-US" sz="2000" u="sng"/>
                <a:t>+</a:t>
              </a:r>
              <a:r>
                <a:rPr lang="en-US" altLang="en-US" sz="2000"/>
                <a:t> 5.6</a:t>
              </a: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FE10C6A2-A958-DD47-80C6-AAA4C9C0A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" y="461"/>
              <a:ext cx="1064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03C7D30F-6CD3-5A40-A30B-9F9FEC055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61"/>
              <a:ext cx="1112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9CAB3BCD-EDEC-604A-A25E-EB158F59C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" y="461"/>
              <a:ext cx="629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58FBF56B-AD6E-4244-A1F0-7E370CEB6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" y="0"/>
              <a:ext cx="0" cy="46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60D66788-4A2E-4940-A508-1399BC776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" y="461"/>
              <a:ext cx="0" cy="379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87DAF5D6-A168-5F49-AAB2-6F4A5DBE8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0"/>
              <a:ext cx="0" cy="46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B39C2003-1CD9-6A48-92AB-7AA7FEB7E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461"/>
              <a:ext cx="0" cy="379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3AB46D51-8E6E-7641-A4CA-79DF858E6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" y="0"/>
              <a:ext cx="0" cy="46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9D9BC30F-7619-9C41-8665-C5123A4FF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" y="461"/>
              <a:ext cx="0" cy="379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76EBD03B-B955-4440-85ED-048477B2A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0"/>
              <a:ext cx="0" cy="46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id="{D58BCE86-CC0A-EE47-928B-770D4BBD2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461"/>
              <a:ext cx="0" cy="379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C1638C8B-BA44-BF40-B5F8-048AF8143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461"/>
              <a:ext cx="870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C8D8F5D8-8E5D-2649-9AEF-0C2BD9910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461"/>
              <a:ext cx="81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>
              <a:extLst>
                <a:ext uri="{FF2B5EF4-FFF2-40B4-BE49-F238E27FC236}">
                  <a16:creationId xmlns:a16="http://schemas.microsoft.com/office/drawing/2014/main" id="{CB41A01C-C8CB-C049-89BF-ADA518CD5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112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>
              <a:extLst>
                <a:ext uri="{FF2B5EF4-FFF2-40B4-BE49-F238E27FC236}">
                  <a16:creationId xmlns:a16="http://schemas.microsoft.com/office/drawing/2014/main" id="{97ECF045-AD63-DE4D-91A4-79D49BDD9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1" y="461"/>
              <a:ext cx="0" cy="379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47A8280A-2631-3745-8206-33F77D7E2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" y="0"/>
              <a:ext cx="629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98EA7EE4-4AC7-9440-AF7C-70BA971F4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0"/>
              <a:ext cx="870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9D56C7AD-AFFD-304F-9553-B544147E7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" y="0"/>
              <a:ext cx="1064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8740FD49-D2DF-0D47-91B6-AE1F0388A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0"/>
              <a:ext cx="816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8A0CE688-8874-484B-920E-C5D7FD10C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40"/>
              <a:ext cx="1112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6BC48105-C4F4-DC4F-9E46-D22A881EC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" y="840"/>
              <a:ext cx="629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046C7C93-D849-4B46-9191-0844D9108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840"/>
              <a:ext cx="870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D24A155A-B81A-5740-9458-B2ECBDC0F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" y="840"/>
              <a:ext cx="1064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EB3B244F-AB7F-B747-863B-5355DF37A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840"/>
              <a:ext cx="816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92130FF8-EF17-DE43-A4F0-30EEEE724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61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9">
              <a:extLst>
                <a:ext uri="{FF2B5EF4-FFF2-40B4-BE49-F238E27FC236}">
                  <a16:creationId xmlns:a16="http://schemas.microsoft.com/office/drawing/2014/main" id="{B8B9FA9F-0EEB-E748-A245-7EF81C5A8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61"/>
              <a:ext cx="0" cy="379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D365E21D-E697-1748-841E-5164F478C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1" y="0"/>
              <a:ext cx="0" cy="461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50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CCF8D6B3-47CF-214A-99FB-A473B4387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371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b="1">
                <a:latin typeface="Garamond" panose="02020404030301010803" pitchFamily="18" charset="0"/>
                <a:sym typeface="Garamond" panose="02020404030301010803" pitchFamily="18" charset="0"/>
              </a:rPr>
              <a:t>RESULTS</a:t>
            </a:r>
            <a:br>
              <a:rPr lang="en-US" altLang="en-US" sz="2800" b="1">
                <a:latin typeface="Garamond" panose="02020404030301010803" pitchFamily="18" charset="0"/>
                <a:ea typeface="ヒラギノ明朝 Pro W6" panose="02020300000000000000" pitchFamily="18" charset="-128"/>
                <a:sym typeface="Garamond" panose="02020404030301010803" pitchFamily="18" charset="0"/>
              </a:rPr>
            </a:br>
            <a:r>
              <a:rPr lang="en-US" altLang="en-US" sz="2800" b="1">
                <a:latin typeface="Garamond" panose="02020404030301010803" pitchFamily="18" charset="0"/>
                <a:sym typeface="Garamond" panose="02020404030301010803" pitchFamily="18" charset="0"/>
              </a:rPr>
              <a:t>Global Mood State &amp; Subjective Stress Levels</a:t>
            </a:r>
            <a:endParaRPr lang="en-US" altLang="en-US" sz="2800" b="1">
              <a:latin typeface="Garamond" panose="02020404030301010803" pitchFamily="18" charset="0"/>
              <a:ea typeface="ヒラギノ明朝 Pro W6" panose="02020300000000000000" pitchFamily="18" charset="-128"/>
              <a:sym typeface="Garamond" panose="02020404030301010803" pitchFamily="18" charset="0"/>
            </a:endParaRPr>
          </a:p>
        </p:txBody>
      </p:sp>
      <p:graphicFrame>
        <p:nvGraphicFramePr>
          <p:cNvPr id="44034" name="Object 2">
            <a:extLst>
              <a:ext uri="{FF2B5EF4-FFF2-40B4-BE49-F238E27FC236}">
                <a16:creationId xmlns:a16="http://schemas.microsoft.com/office/drawing/2014/main" id="{F830BE02-F6A8-DE44-83ED-B91D38276F8C}"/>
              </a:ext>
            </a:extLst>
          </p:cNvPr>
          <p:cNvGraphicFramePr>
            <a:graphicFrameLocks/>
          </p:cNvGraphicFramePr>
          <p:nvPr/>
        </p:nvGraphicFramePr>
        <p:xfrm>
          <a:off x="1349376" y="2197101"/>
          <a:ext cx="4576763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hart" r:id="rId3" imgW="6438900" imgH="4800600" progId="MSGraph.Chart.8">
                  <p:embed/>
                </p:oleObj>
              </mc:Choice>
              <mc:Fallback>
                <p:oleObj name="Chart" r:id="rId3" imgW="6438900" imgH="4800600" progId="MSGraph.Chart.8">
                  <p:embed/>
                  <p:pic>
                    <p:nvPicPr>
                      <p:cNvPr id="44034" name="Object 2">
                        <a:extLst>
                          <a:ext uri="{FF2B5EF4-FFF2-40B4-BE49-F238E27FC236}">
                            <a16:creationId xmlns:a16="http://schemas.microsoft.com/office/drawing/2014/main" id="{F830BE02-F6A8-DE44-83ED-B91D38276F8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6" y="2197101"/>
                        <a:ext cx="4576763" cy="340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3">
            <a:extLst>
              <a:ext uri="{FF2B5EF4-FFF2-40B4-BE49-F238E27FC236}">
                <a16:creationId xmlns:a16="http://schemas.microsoft.com/office/drawing/2014/main" id="{D3869607-4559-2F4F-AA40-2D0D9C9B2158}"/>
              </a:ext>
            </a:extLst>
          </p:cNvPr>
          <p:cNvSpPr>
            <a:spLocks/>
          </p:cNvSpPr>
          <p:nvPr/>
        </p:nvSpPr>
        <p:spPr bwMode="auto">
          <a:xfrm>
            <a:off x="3683001" y="3225801"/>
            <a:ext cx="17934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22% improvement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F4101483-B3E8-404F-AE06-D67F9FE4D60A}"/>
              </a:ext>
            </a:extLst>
          </p:cNvPr>
          <p:cNvSpPr>
            <a:spLocks/>
          </p:cNvSpPr>
          <p:nvPr/>
        </p:nvSpPr>
        <p:spPr bwMode="auto">
          <a:xfrm>
            <a:off x="4495800" y="5791200"/>
            <a:ext cx="3810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 Both, p </a:t>
            </a:r>
            <a:r>
              <a:rPr lang="en-US" altLang="en-US" sz="1800" u="sng">
                <a:ea typeface="Times" pitchFamily="2" charset="0"/>
                <a:cs typeface="Times" pitchFamily="2" charset="0"/>
              </a:rPr>
              <a:t>&lt;</a:t>
            </a:r>
            <a:r>
              <a:rPr lang="en-US" altLang="en-US" sz="1800">
                <a:ea typeface="Times" pitchFamily="2" charset="0"/>
                <a:cs typeface="Times" pitchFamily="2" charset="0"/>
              </a:rPr>
              <a:t> 0.05 compared to pre value</a:t>
            </a:r>
          </a:p>
        </p:txBody>
      </p:sp>
      <p:graphicFrame>
        <p:nvGraphicFramePr>
          <p:cNvPr id="44037" name="Object 5">
            <a:extLst>
              <a:ext uri="{FF2B5EF4-FFF2-40B4-BE49-F238E27FC236}">
                <a16:creationId xmlns:a16="http://schemas.microsoft.com/office/drawing/2014/main" id="{CFE71261-651B-F04A-9CE7-F0C3EE72DEA1}"/>
              </a:ext>
            </a:extLst>
          </p:cNvPr>
          <p:cNvGraphicFramePr>
            <a:graphicFrameLocks/>
          </p:cNvGraphicFramePr>
          <p:nvPr/>
        </p:nvGraphicFramePr>
        <p:xfrm>
          <a:off x="5829300" y="2184401"/>
          <a:ext cx="4781550" cy="339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hart" r:id="rId5" imgW="6718300" imgH="4775200" progId="MSGraph.Chart.8">
                  <p:embed/>
                </p:oleObj>
              </mc:Choice>
              <mc:Fallback>
                <p:oleObj name="Chart" r:id="rId5" imgW="6718300" imgH="4775200" progId="MSGraph.Chart.8">
                  <p:embed/>
                  <p:pic>
                    <p:nvPicPr>
                      <p:cNvPr id="44037" name="Object 5">
                        <a:extLst>
                          <a:ext uri="{FF2B5EF4-FFF2-40B4-BE49-F238E27FC236}">
                            <a16:creationId xmlns:a16="http://schemas.microsoft.com/office/drawing/2014/main" id="{CFE71261-651B-F04A-9CE7-F0C3EE72DEA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2184401"/>
                        <a:ext cx="4781550" cy="339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>
            <a:extLst>
              <a:ext uri="{FF2B5EF4-FFF2-40B4-BE49-F238E27FC236}">
                <a16:creationId xmlns:a16="http://schemas.microsoft.com/office/drawing/2014/main" id="{644679E4-627B-BB4C-B744-C328D9FE2AE2}"/>
              </a:ext>
            </a:extLst>
          </p:cNvPr>
          <p:cNvSpPr>
            <a:spLocks/>
          </p:cNvSpPr>
          <p:nvPr/>
        </p:nvSpPr>
        <p:spPr bwMode="auto">
          <a:xfrm>
            <a:off x="8280401" y="3225801"/>
            <a:ext cx="17934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14% improvement</a:t>
            </a: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0F8EB7C7-6ADA-4B4A-9E95-CF6B315DF32E}"/>
              </a:ext>
            </a:extLst>
          </p:cNvPr>
          <p:cNvSpPr>
            <a:spLocks/>
          </p:cNvSpPr>
          <p:nvPr/>
        </p:nvSpPr>
        <p:spPr bwMode="auto">
          <a:xfrm>
            <a:off x="2641601" y="1676401"/>
            <a:ext cx="28193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 b="1">
                <a:solidFill>
                  <a:srgbClr val="1909FC"/>
                </a:solidFill>
                <a:ea typeface="Times" pitchFamily="2" charset="0"/>
                <a:cs typeface="Times" pitchFamily="2" charset="0"/>
              </a:rPr>
              <a:t>Global Mood State (POMS)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2A14B6B8-1A41-FB4C-8653-78A80BECEE95}"/>
              </a:ext>
            </a:extLst>
          </p:cNvPr>
          <p:cNvSpPr>
            <a:spLocks/>
          </p:cNvSpPr>
          <p:nvPr/>
        </p:nvSpPr>
        <p:spPr bwMode="auto">
          <a:xfrm>
            <a:off x="7567613" y="1676401"/>
            <a:ext cx="17509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 b="1">
                <a:solidFill>
                  <a:srgbClr val="1909FC"/>
                </a:solidFill>
                <a:ea typeface="Times" pitchFamily="2" charset="0"/>
                <a:cs typeface="Times" pitchFamily="2" charset="0"/>
              </a:rPr>
              <a:t>Subjective Stress</a:t>
            </a:r>
          </a:p>
        </p:txBody>
      </p:sp>
    </p:spTree>
    <p:extLst>
      <p:ext uri="{BB962C8B-B14F-4D97-AF65-F5344CB8AC3E}">
        <p14:creationId xmlns:p14="http://schemas.microsoft.com/office/powerpoint/2010/main" val="369397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1">
            <a:extLst>
              <a:ext uri="{FF2B5EF4-FFF2-40B4-BE49-F238E27FC236}">
                <a16:creationId xmlns:a16="http://schemas.microsoft.com/office/drawing/2014/main" id="{602E14F1-6837-7A4F-8435-59AF6786EC41}"/>
              </a:ext>
            </a:extLst>
          </p:cNvPr>
          <p:cNvGraphicFramePr>
            <a:graphicFrameLocks/>
          </p:cNvGraphicFramePr>
          <p:nvPr/>
        </p:nvGraphicFramePr>
        <p:xfrm>
          <a:off x="2278063" y="1254125"/>
          <a:ext cx="75184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art" r:id="rId3" imgW="10566400" imgH="7200900" progId="MSGraph.Chart.8">
                  <p:embed/>
                </p:oleObj>
              </mc:Choice>
              <mc:Fallback>
                <p:oleObj name="Chart" r:id="rId3" imgW="10566400" imgH="7200900" progId="MSGraph.Chart.8">
                  <p:embed/>
                  <p:pic>
                    <p:nvPicPr>
                      <p:cNvPr id="45057" name="Object 1">
                        <a:extLst>
                          <a:ext uri="{FF2B5EF4-FFF2-40B4-BE49-F238E27FC236}">
                            <a16:creationId xmlns:a16="http://schemas.microsoft.com/office/drawing/2014/main" id="{602E14F1-6837-7A4F-8435-59AF6786EC4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254125"/>
                        <a:ext cx="75184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Rectangle 2">
            <a:extLst>
              <a:ext uri="{FF2B5EF4-FFF2-40B4-BE49-F238E27FC236}">
                <a16:creationId xmlns:a16="http://schemas.microsoft.com/office/drawing/2014/main" id="{8DB70013-65DF-B041-BE3D-440EF3996B9A}"/>
              </a:ext>
            </a:extLst>
          </p:cNvPr>
          <p:cNvSpPr>
            <a:spLocks/>
          </p:cNvSpPr>
          <p:nvPr/>
        </p:nvSpPr>
        <p:spPr bwMode="auto">
          <a:xfrm>
            <a:off x="3400947" y="2895601"/>
            <a:ext cx="58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-27%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B2682C3-48B1-1247-9763-E482EDB7ECE7}"/>
              </a:ext>
            </a:extLst>
          </p:cNvPr>
          <p:cNvSpPr>
            <a:spLocks/>
          </p:cNvSpPr>
          <p:nvPr/>
        </p:nvSpPr>
        <p:spPr bwMode="auto">
          <a:xfrm>
            <a:off x="4416947" y="2730501"/>
            <a:ext cx="58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-48%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2DCB43EB-874E-534F-8947-9B1E1BEC62F0}"/>
              </a:ext>
            </a:extLst>
          </p:cNvPr>
          <p:cNvSpPr>
            <a:spLocks/>
          </p:cNvSpPr>
          <p:nvPr/>
        </p:nvSpPr>
        <p:spPr bwMode="auto">
          <a:xfrm>
            <a:off x="5339285" y="3251201"/>
            <a:ext cx="58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-14%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EB8C6EF9-1A38-E346-B2B2-1F8B3119C9A0}"/>
              </a:ext>
            </a:extLst>
          </p:cNvPr>
          <p:cNvSpPr>
            <a:spLocks/>
          </p:cNvSpPr>
          <p:nvPr/>
        </p:nvSpPr>
        <p:spPr bwMode="auto">
          <a:xfrm>
            <a:off x="6220091" y="1447801"/>
            <a:ext cx="634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+27%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9320F663-4BCE-7649-9515-B2874CE48C18}"/>
              </a:ext>
            </a:extLst>
          </p:cNvPr>
          <p:cNvSpPr>
            <a:spLocks/>
          </p:cNvSpPr>
          <p:nvPr/>
        </p:nvSpPr>
        <p:spPr bwMode="auto">
          <a:xfrm>
            <a:off x="7299847" y="2730501"/>
            <a:ext cx="58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-52%</a:t>
            </a: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3AF57E35-98F9-B842-B6F5-75D9A03BD1F4}"/>
              </a:ext>
            </a:extLst>
          </p:cNvPr>
          <p:cNvSpPr>
            <a:spLocks/>
          </p:cNvSpPr>
          <p:nvPr/>
        </p:nvSpPr>
        <p:spPr bwMode="auto">
          <a:xfrm>
            <a:off x="8342835" y="2730501"/>
            <a:ext cx="58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-42%</a:t>
            </a: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9BE2AC41-7E19-5D40-A6D8-0C12FAB92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371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b="1">
                <a:latin typeface="Garamond" panose="02020404030301010803" pitchFamily="18" charset="0"/>
                <a:sym typeface="Garamond" panose="02020404030301010803" pitchFamily="18" charset="0"/>
              </a:rPr>
              <a:t>RESULTS</a:t>
            </a:r>
            <a:br>
              <a:rPr lang="en-US" altLang="en-US" sz="2800" b="1">
                <a:latin typeface="Garamond" panose="02020404030301010803" pitchFamily="18" charset="0"/>
                <a:ea typeface="ヒラギノ明朝 Pro W6" panose="02020300000000000000" pitchFamily="18" charset="-128"/>
                <a:sym typeface="Garamond" panose="02020404030301010803" pitchFamily="18" charset="0"/>
              </a:rPr>
            </a:br>
            <a:r>
              <a:rPr lang="en-US" altLang="en-US" sz="2800" b="1">
                <a:latin typeface="Garamond" panose="02020404030301010803" pitchFamily="18" charset="0"/>
                <a:sym typeface="Garamond" panose="02020404030301010803" pitchFamily="18" charset="0"/>
              </a:rPr>
              <a:t>Profile of Mood States (POMS)</a:t>
            </a:r>
            <a:endParaRPr lang="en-US" altLang="en-US" sz="2800" b="1">
              <a:latin typeface="Garamond" panose="02020404030301010803" pitchFamily="18" charset="0"/>
              <a:ea typeface="ヒラギノ明朝 Pro W6" panose="02020300000000000000" pitchFamily="18" charset="-128"/>
              <a:sym typeface="Garamond" panose="02020404030301010803" pitchFamily="18" charset="0"/>
            </a:endParaRPr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66EC428F-831B-6847-A9DC-228C8A501D6D}"/>
              </a:ext>
            </a:extLst>
          </p:cNvPr>
          <p:cNvSpPr>
            <a:spLocks/>
          </p:cNvSpPr>
          <p:nvPr/>
        </p:nvSpPr>
        <p:spPr bwMode="auto">
          <a:xfrm>
            <a:off x="4826001" y="6210301"/>
            <a:ext cx="33723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All, p </a:t>
            </a:r>
            <a:r>
              <a:rPr lang="en-US" altLang="en-US" sz="1800" u="sng">
                <a:ea typeface="Times" pitchFamily="2" charset="0"/>
                <a:cs typeface="Times" pitchFamily="2" charset="0"/>
              </a:rPr>
              <a:t>&lt;</a:t>
            </a:r>
            <a:r>
              <a:rPr lang="en-US" altLang="en-US" sz="1800">
                <a:ea typeface="Times" pitchFamily="2" charset="0"/>
                <a:cs typeface="Times" pitchFamily="2" charset="0"/>
              </a:rPr>
              <a:t> 0.05 compared to pre value</a:t>
            </a:r>
          </a:p>
        </p:txBody>
      </p:sp>
    </p:spTree>
    <p:extLst>
      <p:ext uri="{BB962C8B-B14F-4D97-AF65-F5344CB8AC3E}">
        <p14:creationId xmlns:p14="http://schemas.microsoft.com/office/powerpoint/2010/main" val="113238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06328F4C-C931-714D-9624-60E3272E3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0" y="0"/>
            <a:ext cx="8763000" cy="1371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b="1">
                <a:latin typeface="Garamond" panose="02020404030301010803" pitchFamily="18" charset="0"/>
                <a:sym typeface="Garamond" panose="02020404030301010803" pitchFamily="18" charset="0"/>
              </a:rPr>
              <a:t>RESULTS</a:t>
            </a:r>
            <a:br>
              <a:rPr lang="en-US" altLang="en-US" sz="2800" b="1">
                <a:latin typeface="Garamond" panose="02020404030301010803" pitchFamily="18" charset="0"/>
                <a:ea typeface="ヒラギノ明朝 Pro W6" panose="02020300000000000000" pitchFamily="18" charset="-128"/>
                <a:sym typeface="Garamond" panose="02020404030301010803" pitchFamily="18" charset="0"/>
              </a:rPr>
            </a:br>
            <a:r>
              <a:rPr lang="en-US" altLang="en-US" sz="2800" b="1">
                <a:latin typeface="Garamond" panose="02020404030301010803" pitchFamily="18" charset="0"/>
                <a:sym typeface="Garamond" panose="02020404030301010803" pitchFamily="18" charset="0"/>
              </a:rPr>
              <a:t>Salivary Testosterone &amp; Testosterone:Cortisol Ratio</a:t>
            </a:r>
            <a:endParaRPr lang="en-US" altLang="en-US" sz="2800" b="1">
              <a:latin typeface="Garamond" panose="02020404030301010803" pitchFamily="18" charset="0"/>
              <a:ea typeface="ヒラギノ明朝 Pro W6" panose="02020300000000000000" pitchFamily="18" charset="-128"/>
              <a:sym typeface="Garamond" panose="02020404030301010803" pitchFamily="18" charset="0"/>
            </a:endParaRPr>
          </a:p>
        </p:txBody>
      </p:sp>
      <p:graphicFrame>
        <p:nvGraphicFramePr>
          <p:cNvPr id="46082" name="Object 2">
            <a:extLst>
              <a:ext uri="{FF2B5EF4-FFF2-40B4-BE49-F238E27FC236}">
                <a16:creationId xmlns:a16="http://schemas.microsoft.com/office/drawing/2014/main" id="{D21E716C-0E49-8642-AB59-976F85807716}"/>
              </a:ext>
            </a:extLst>
          </p:cNvPr>
          <p:cNvGraphicFramePr>
            <a:graphicFrameLocks/>
          </p:cNvGraphicFramePr>
          <p:nvPr/>
        </p:nvGraphicFramePr>
        <p:xfrm>
          <a:off x="1374776" y="2133601"/>
          <a:ext cx="4513263" cy="347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hart" r:id="rId3" imgW="6350000" imgH="4889500" progId="MSGraph.Chart.8">
                  <p:embed/>
                </p:oleObj>
              </mc:Choice>
              <mc:Fallback>
                <p:oleObj name="Chart" r:id="rId3" imgW="6350000" imgH="4889500" progId="MSGraph.Chart.8">
                  <p:embed/>
                  <p:pic>
                    <p:nvPicPr>
                      <p:cNvPr id="46082" name="Object 2">
                        <a:extLst>
                          <a:ext uri="{FF2B5EF4-FFF2-40B4-BE49-F238E27FC236}">
                            <a16:creationId xmlns:a16="http://schemas.microsoft.com/office/drawing/2014/main" id="{D21E716C-0E49-8642-AB59-976F8580771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6" y="2133601"/>
                        <a:ext cx="4513263" cy="347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>
            <a:extLst>
              <a:ext uri="{FF2B5EF4-FFF2-40B4-BE49-F238E27FC236}">
                <a16:creationId xmlns:a16="http://schemas.microsoft.com/office/drawing/2014/main" id="{3710395A-6A9E-C049-B594-D88A02A34052}"/>
              </a:ext>
            </a:extLst>
          </p:cNvPr>
          <p:cNvSpPr>
            <a:spLocks/>
          </p:cNvSpPr>
          <p:nvPr/>
        </p:nvSpPr>
        <p:spPr bwMode="auto">
          <a:xfrm>
            <a:off x="3543300" y="2755901"/>
            <a:ext cx="634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+14%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A985240-98C8-8A4D-8A7F-B8F860934DC1}"/>
              </a:ext>
            </a:extLst>
          </p:cNvPr>
          <p:cNvSpPr>
            <a:spLocks/>
          </p:cNvSpPr>
          <p:nvPr/>
        </p:nvSpPr>
        <p:spPr bwMode="auto">
          <a:xfrm>
            <a:off x="4254500" y="5778500"/>
            <a:ext cx="3683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 Both, p </a:t>
            </a:r>
            <a:r>
              <a:rPr lang="en-US" altLang="en-US" sz="1800" u="sng">
                <a:ea typeface="Times" pitchFamily="2" charset="0"/>
                <a:cs typeface="Times" pitchFamily="2" charset="0"/>
              </a:rPr>
              <a:t>&lt;</a:t>
            </a:r>
            <a:r>
              <a:rPr lang="en-US" altLang="en-US" sz="1800">
                <a:ea typeface="Times" pitchFamily="2" charset="0"/>
                <a:cs typeface="Times" pitchFamily="2" charset="0"/>
              </a:rPr>
              <a:t> 0.05 compared to pre value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253A2F6-ECFC-6543-B0D6-464F9D642B60}"/>
              </a:ext>
            </a:extLst>
          </p:cNvPr>
          <p:cNvSpPr>
            <a:spLocks/>
          </p:cNvSpPr>
          <p:nvPr/>
        </p:nvSpPr>
        <p:spPr bwMode="auto">
          <a:xfrm>
            <a:off x="2641601" y="1676401"/>
            <a:ext cx="217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 b="1">
                <a:solidFill>
                  <a:srgbClr val="1909FC"/>
                </a:solidFill>
                <a:ea typeface="Times" pitchFamily="2" charset="0"/>
                <a:cs typeface="Times" pitchFamily="2" charset="0"/>
              </a:rPr>
              <a:t>Testosterone (pg/mL)</a:t>
            </a:r>
          </a:p>
        </p:txBody>
      </p:sp>
      <p:graphicFrame>
        <p:nvGraphicFramePr>
          <p:cNvPr id="46086" name="Object 6">
            <a:extLst>
              <a:ext uri="{FF2B5EF4-FFF2-40B4-BE49-F238E27FC236}">
                <a16:creationId xmlns:a16="http://schemas.microsoft.com/office/drawing/2014/main" id="{9B14F57C-E1C8-2341-9B6D-77AEAA0777E2}"/>
              </a:ext>
            </a:extLst>
          </p:cNvPr>
          <p:cNvGraphicFramePr>
            <a:graphicFrameLocks/>
          </p:cNvGraphicFramePr>
          <p:nvPr/>
        </p:nvGraphicFramePr>
        <p:xfrm>
          <a:off x="5907088" y="2133601"/>
          <a:ext cx="4565650" cy="347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hart" r:id="rId5" imgW="6426200" imgH="4889500" progId="MSGraph.Chart.8">
                  <p:embed/>
                </p:oleObj>
              </mc:Choice>
              <mc:Fallback>
                <p:oleObj name="Chart" r:id="rId5" imgW="6426200" imgH="4889500" progId="MSGraph.Chart.8">
                  <p:embed/>
                  <p:pic>
                    <p:nvPicPr>
                      <p:cNvPr id="46086" name="Object 6">
                        <a:extLst>
                          <a:ext uri="{FF2B5EF4-FFF2-40B4-BE49-F238E27FC236}">
                            <a16:creationId xmlns:a16="http://schemas.microsoft.com/office/drawing/2014/main" id="{9B14F57C-E1C8-2341-9B6D-77AEAA0777E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2133601"/>
                        <a:ext cx="4565650" cy="347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>
            <a:extLst>
              <a:ext uri="{FF2B5EF4-FFF2-40B4-BE49-F238E27FC236}">
                <a16:creationId xmlns:a16="http://schemas.microsoft.com/office/drawing/2014/main" id="{3A379117-5116-9E45-9340-3EA72F2FF54E}"/>
              </a:ext>
            </a:extLst>
          </p:cNvPr>
          <p:cNvSpPr>
            <a:spLocks/>
          </p:cNvSpPr>
          <p:nvPr/>
        </p:nvSpPr>
        <p:spPr bwMode="auto">
          <a:xfrm>
            <a:off x="7415213" y="1676401"/>
            <a:ext cx="17445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 b="1">
                <a:solidFill>
                  <a:srgbClr val="1909FC"/>
                </a:solidFill>
                <a:ea typeface="Times" pitchFamily="2" charset="0"/>
                <a:cs typeface="Times" pitchFamily="2" charset="0"/>
              </a:rPr>
              <a:t>C:T Ratio (x100)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571E75CE-081E-F046-BBDF-EE75EF86B971}"/>
              </a:ext>
            </a:extLst>
          </p:cNvPr>
          <p:cNvSpPr>
            <a:spLocks/>
          </p:cNvSpPr>
          <p:nvPr/>
        </p:nvSpPr>
        <p:spPr bwMode="auto">
          <a:xfrm>
            <a:off x="8432800" y="3048001"/>
            <a:ext cx="58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-15%</a:t>
            </a:r>
          </a:p>
        </p:txBody>
      </p:sp>
    </p:spTree>
    <p:extLst>
      <p:ext uri="{BB962C8B-B14F-4D97-AF65-F5344CB8AC3E}">
        <p14:creationId xmlns:p14="http://schemas.microsoft.com/office/powerpoint/2010/main" val="195515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A9836CA2-3DCF-DC40-BF05-5D969C6EF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371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b="1">
                <a:latin typeface="Garamond" panose="02020404030301010803" pitchFamily="18" charset="0"/>
                <a:sym typeface="Garamond" panose="02020404030301010803" pitchFamily="18" charset="0"/>
              </a:rPr>
              <a:t>RESULTS</a:t>
            </a:r>
            <a:br>
              <a:rPr lang="en-US" altLang="en-US" b="1">
                <a:latin typeface="Garamond" panose="02020404030301010803" pitchFamily="18" charset="0"/>
                <a:ea typeface="ヒラギノ明朝 Pro W6" panose="02020300000000000000" pitchFamily="18" charset="-128"/>
                <a:sym typeface="Garamond" panose="02020404030301010803" pitchFamily="18" charset="0"/>
              </a:rPr>
            </a:br>
            <a:r>
              <a:rPr lang="en-US" altLang="en-US" sz="2800" b="1">
                <a:latin typeface="Garamond" panose="02020404030301010803" pitchFamily="18" charset="0"/>
                <a:sym typeface="Garamond" panose="02020404030301010803" pitchFamily="18" charset="0"/>
              </a:rPr>
              <a:t>Body Weight &amp; Body Fat Percentage</a:t>
            </a:r>
            <a:endParaRPr lang="en-US" altLang="en-US" sz="2800" b="1">
              <a:latin typeface="Garamond" panose="02020404030301010803" pitchFamily="18" charset="0"/>
              <a:ea typeface="ヒラギノ明朝 Pro W6" panose="02020300000000000000" pitchFamily="18" charset="-128"/>
              <a:sym typeface="Garamond" panose="02020404030301010803" pitchFamily="18" charset="0"/>
            </a:endParaRPr>
          </a:p>
        </p:txBody>
      </p:sp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0BD33D15-AE83-3740-82D9-7842C9B86846}"/>
              </a:ext>
            </a:extLst>
          </p:cNvPr>
          <p:cNvGraphicFramePr>
            <a:graphicFrameLocks/>
          </p:cNvGraphicFramePr>
          <p:nvPr/>
        </p:nvGraphicFramePr>
        <p:xfrm>
          <a:off x="5935663" y="2044701"/>
          <a:ext cx="4449762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hart" r:id="rId3" imgW="6261100" imgH="4864100" progId="MSGraph.Chart.8">
                  <p:embed/>
                </p:oleObj>
              </mc:Choice>
              <mc:Fallback>
                <p:oleObj name="Chart" r:id="rId3" imgW="6261100" imgH="4864100" progId="MSGraph.Chart.8">
                  <p:embed/>
                  <p:pic>
                    <p:nvPicPr>
                      <p:cNvPr id="41986" name="Object 2">
                        <a:extLst>
                          <a:ext uri="{FF2B5EF4-FFF2-40B4-BE49-F238E27FC236}">
                            <a16:creationId xmlns:a16="http://schemas.microsoft.com/office/drawing/2014/main" id="{0BD33D15-AE83-3740-82D9-7842C9B8684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2044701"/>
                        <a:ext cx="4449762" cy="345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>
            <a:extLst>
              <a:ext uri="{FF2B5EF4-FFF2-40B4-BE49-F238E27FC236}">
                <a16:creationId xmlns:a16="http://schemas.microsoft.com/office/drawing/2014/main" id="{693CF5FD-2A8F-6E4F-A016-A7BB3DB59D27}"/>
              </a:ext>
            </a:extLst>
          </p:cNvPr>
          <p:cNvSpPr>
            <a:spLocks/>
          </p:cNvSpPr>
          <p:nvPr/>
        </p:nvSpPr>
        <p:spPr bwMode="auto">
          <a:xfrm>
            <a:off x="8420101" y="2921001"/>
            <a:ext cx="6392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-1.9%</a:t>
            </a:r>
          </a:p>
        </p:txBody>
      </p:sp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4DF88FA1-CECD-CB48-81FC-B3B907CBBF5A}"/>
              </a:ext>
            </a:extLst>
          </p:cNvPr>
          <p:cNvGraphicFramePr>
            <a:graphicFrameLocks/>
          </p:cNvGraphicFramePr>
          <p:nvPr/>
        </p:nvGraphicFramePr>
        <p:xfrm>
          <a:off x="1681163" y="2057401"/>
          <a:ext cx="4208462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hart" r:id="rId5" imgW="5918200" imgH="4851400" progId="MSGraph.Chart.8">
                  <p:embed/>
                </p:oleObj>
              </mc:Choice>
              <mc:Fallback>
                <p:oleObj name="Chart" r:id="rId5" imgW="5918200" imgH="4851400" progId="MSGraph.Chart.8">
                  <p:embed/>
                  <p:pic>
                    <p:nvPicPr>
                      <p:cNvPr id="41988" name="Object 4">
                        <a:extLst>
                          <a:ext uri="{FF2B5EF4-FFF2-40B4-BE49-F238E27FC236}">
                            <a16:creationId xmlns:a16="http://schemas.microsoft.com/office/drawing/2014/main" id="{4DF88FA1-CECD-CB48-81FC-B3B907CBBF5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2057401"/>
                        <a:ext cx="4208462" cy="344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Rectangle 5">
            <a:extLst>
              <a:ext uri="{FF2B5EF4-FFF2-40B4-BE49-F238E27FC236}">
                <a16:creationId xmlns:a16="http://schemas.microsoft.com/office/drawing/2014/main" id="{AACE690C-9FDC-7D4C-9148-3830AE1FB1EF}"/>
              </a:ext>
            </a:extLst>
          </p:cNvPr>
          <p:cNvSpPr>
            <a:spLocks/>
          </p:cNvSpPr>
          <p:nvPr/>
        </p:nvSpPr>
        <p:spPr bwMode="auto">
          <a:xfrm>
            <a:off x="3886201" y="2603501"/>
            <a:ext cx="677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-2.5kg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4D126502-4AEC-3C40-B88E-55BEC47A2248}"/>
              </a:ext>
            </a:extLst>
          </p:cNvPr>
          <p:cNvSpPr>
            <a:spLocks/>
          </p:cNvSpPr>
          <p:nvPr/>
        </p:nvSpPr>
        <p:spPr bwMode="auto">
          <a:xfrm>
            <a:off x="2971801" y="1676401"/>
            <a:ext cx="18088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 b="1">
                <a:solidFill>
                  <a:srgbClr val="1909FC"/>
                </a:solidFill>
                <a:ea typeface="Times" pitchFamily="2" charset="0"/>
                <a:cs typeface="Times" pitchFamily="2" charset="0"/>
              </a:rPr>
              <a:t>Body Weight (kg)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60A8498-7138-AC41-8CE0-B258E6FBDCB9}"/>
              </a:ext>
            </a:extLst>
          </p:cNvPr>
          <p:cNvSpPr>
            <a:spLocks/>
          </p:cNvSpPr>
          <p:nvPr/>
        </p:nvSpPr>
        <p:spPr bwMode="auto">
          <a:xfrm>
            <a:off x="7529513" y="1676401"/>
            <a:ext cx="14279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 b="1">
                <a:solidFill>
                  <a:srgbClr val="1909FC"/>
                </a:solidFill>
                <a:ea typeface="Times" pitchFamily="2" charset="0"/>
                <a:cs typeface="Times" pitchFamily="2" charset="0"/>
              </a:rPr>
              <a:t>Body Fat (%)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D8CBB8AD-D9DE-6842-A4F7-852AAD41ADCA}"/>
              </a:ext>
            </a:extLst>
          </p:cNvPr>
          <p:cNvSpPr>
            <a:spLocks/>
          </p:cNvSpPr>
          <p:nvPr/>
        </p:nvSpPr>
        <p:spPr bwMode="auto">
          <a:xfrm>
            <a:off x="4495800" y="5791200"/>
            <a:ext cx="3810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 Both, p </a:t>
            </a:r>
            <a:r>
              <a:rPr lang="en-US" altLang="en-US" sz="1800" u="sng">
                <a:ea typeface="Times" pitchFamily="2" charset="0"/>
                <a:cs typeface="Times" pitchFamily="2" charset="0"/>
              </a:rPr>
              <a:t>&lt;</a:t>
            </a:r>
            <a:r>
              <a:rPr lang="en-US" altLang="en-US" sz="1800">
                <a:ea typeface="Times" pitchFamily="2" charset="0"/>
                <a:cs typeface="Times" pitchFamily="2" charset="0"/>
              </a:rPr>
              <a:t> 0.05 compared to pre value</a:t>
            </a:r>
          </a:p>
        </p:txBody>
      </p:sp>
    </p:spTree>
    <p:extLst>
      <p:ext uri="{BB962C8B-B14F-4D97-AF65-F5344CB8AC3E}">
        <p14:creationId xmlns:p14="http://schemas.microsoft.com/office/powerpoint/2010/main" val="2767935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D9C3297D-1F84-9346-BD0F-B7FED427D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371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b="1">
                <a:latin typeface="Garamond" panose="02020404030301010803" pitchFamily="18" charset="0"/>
                <a:sym typeface="Garamond" panose="02020404030301010803" pitchFamily="18" charset="0"/>
              </a:rPr>
              <a:t>RESULTS</a:t>
            </a:r>
            <a:br>
              <a:rPr lang="en-US" altLang="en-US" b="1">
                <a:latin typeface="Garamond" panose="02020404030301010803" pitchFamily="18" charset="0"/>
                <a:ea typeface="ヒラギノ明朝 Pro W6" panose="02020300000000000000" pitchFamily="18" charset="-128"/>
                <a:sym typeface="Garamond" panose="02020404030301010803" pitchFamily="18" charset="0"/>
              </a:rPr>
            </a:br>
            <a:r>
              <a:rPr lang="en-US" altLang="en-US" sz="2800" b="1">
                <a:latin typeface="Garamond" panose="02020404030301010803" pitchFamily="18" charset="0"/>
                <a:sym typeface="Garamond" panose="02020404030301010803" pitchFamily="18" charset="0"/>
              </a:rPr>
              <a:t>Body Composition &amp; Resting Metabolic Rate</a:t>
            </a:r>
            <a:endParaRPr lang="en-US" altLang="en-US" sz="2800" b="1">
              <a:latin typeface="Garamond" panose="02020404030301010803" pitchFamily="18" charset="0"/>
              <a:ea typeface="ヒラギノ明朝 Pro W6" panose="02020300000000000000" pitchFamily="18" charset="-128"/>
              <a:sym typeface="Garamond" panose="02020404030301010803" pitchFamily="18" charset="0"/>
            </a:endParaRPr>
          </a:p>
        </p:txBody>
      </p:sp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id="{95AB097B-9A4F-E949-8785-E6B3C4BD1697}"/>
              </a:ext>
            </a:extLst>
          </p:cNvPr>
          <p:cNvGraphicFramePr>
            <a:graphicFrameLocks/>
          </p:cNvGraphicFramePr>
          <p:nvPr/>
        </p:nvGraphicFramePr>
        <p:xfrm>
          <a:off x="5945188" y="2133601"/>
          <a:ext cx="4667250" cy="337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hart" r:id="rId3" imgW="6565900" imgH="4737100" progId="MSGraph.Chart.8">
                  <p:embed/>
                </p:oleObj>
              </mc:Choice>
              <mc:Fallback>
                <p:oleObj name="Chart" r:id="rId3" imgW="6565900" imgH="4737100" progId="MSGraph.Chart.8">
                  <p:embed/>
                  <p:pic>
                    <p:nvPicPr>
                      <p:cNvPr id="43010" name="Object 2">
                        <a:extLst>
                          <a:ext uri="{FF2B5EF4-FFF2-40B4-BE49-F238E27FC236}">
                            <a16:creationId xmlns:a16="http://schemas.microsoft.com/office/drawing/2014/main" id="{95AB097B-9A4F-E949-8785-E6B3C4BD169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2133601"/>
                        <a:ext cx="4667250" cy="337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id="{F10ACB14-7FE6-6E40-A771-ADCDE3BE5FF6}"/>
              </a:ext>
            </a:extLst>
          </p:cNvPr>
          <p:cNvGraphicFramePr>
            <a:graphicFrameLocks/>
          </p:cNvGraphicFramePr>
          <p:nvPr/>
        </p:nvGraphicFramePr>
        <p:xfrm>
          <a:off x="1466851" y="2133601"/>
          <a:ext cx="4613275" cy="337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hart" r:id="rId5" imgW="6489700" imgH="4737100" progId="MSGraph.Chart.8">
                  <p:embed/>
                </p:oleObj>
              </mc:Choice>
              <mc:Fallback>
                <p:oleObj name="Chart" r:id="rId5" imgW="6489700" imgH="4737100" progId="MSGraph.Chart.8">
                  <p:embed/>
                  <p:pic>
                    <p:nvPicPr>
                      <p:cNvPr id="43011" name="Object 3">
                        <a:extLst>
                          <a:ext uri="{FF2B5EF4-FFF2-40B4-BE49-F238E27FC236}">
                            <a16:creationId xmlns:a16="http://schemas.microsoft.com/office/drawing/2014/main" id="{F10ACB14-7FE6-6E40-A771-ADCDE3BE5FF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1" y="2133601"/>
                        <a:ext cx="4613275" cy="337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>
            <a:extLst>
              <a:ext uri="{FF2B5EF4-FFF2-40B4-BE49-F238E27FC236}">
                <a16:creationId xmlns:a16="http://schemas.microsoft.com/office/drawing/2014/main" id="{F1503453-D127-F44F-B9DF-B63D92EC550A}"/>
              </a:ext>
            </a:extLst>
          </p:cNvPr>
          <p:cNvSpPr>
            <a:spLocks/>
          </p:cNvSpPr>
          <p:nvPr/>
        </p:nvSpPr>
        <p:spPr bwMode="auto">
          <a:xfrm>
            <a:off x="4470400" y="2425701"/>
            <a:ext cx="11842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-0.1kg (NS)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7213F0E3-FB1D-D44B-B574-CC63C001D45E}"/>
              </a:ext>
            </a:extLst>
          </p:cNvPr>
          <p:cNvSpPr>
            <a:spLocks/>
          </p:cNvSpPr>
          <p:nvPr/>
        </p:nvSpPr>
        <p:spPr bwMode="auto">
          <a:xfrm>
            <a:off x="2590801" y="1676401"/>
            <a:ext cx="28193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 b="1">
                <a:solidFill>
                  <a:srgbClr val="1909FC"/>
                </a:solidFill>
                <a:ea typeface="Times" pitchFamily="2" charset="0"/>
                <a:cs typeface="Times" pitchFamily="2" charset="0"/>
              </a:rPr>
              <a:t>Fat Mass &amp; Lean Mass (kg)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5ABB6931-72CE-5A4D-9288-CF5650EF101A}"/>
              </a:ext>
            </a:extLst>
          </p:cNvPr>
          <p:cNvSpPr>
            <a:spLocks/>
          </p:cNvSpPr>
          <p:nvPr/>
        </p:nvSpPr>
        <p:spPr bwMode="auto">
          <a:xfrm>
            <a:off x="7632700" y="1676400"/>
            <a:ext cx="1536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 b="1">
                <a:solidFill>
                  <a:srgbClr val="1909FC"/>
                </a:solidFill>
                <a:ea typeface="Times" pitchFamily="2" charset="0"/>
                <a:cs typeface="Times" pitchFamily="2" charset="0"/>
              </a:rPr>
              <a:t>RMR (kcal)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DA15B3D5-5341-3D48-9781-2DD7AF342C75}"/>
              </a:ext>
            </a:extLst>
          </p:cNvPr>
          <p:cNvSpPr>
            <a:spLocks/>
          </p:cNvSpPr>
          <p:nvPr/>
        </p:nvSpPr>
        <p:spPr bwMode="auto">
          <a:xfrm>
            <a:off x="2844801" y="3733801"/>
            <a:ext cx="677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-2.4kg</a:t>
            </a:r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62DB94F7-A8CD-AD48-BDF7-A83FAB58AD9C}"/>
              </a:ext>
            </a:extLst>
          </p:cNvPr>
          <p:cNvSpPr>
            <a:spLocks/>
          </p:cNvSpPr>
          <p:nvPr/>
        </p:nvSpPr>
        <p:spPr bwMode="auto">
          <a:xfrm>
            <a:off x="8267700" y="2832101"/>
            <a:ext cx="1338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-23 kcal (NS)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E3CE2396-8366-6C41-A5AE-059BF7CBEDB2}"/>
              </a:ext>
            </a:extLst>
          </p:cNvPr>
          <p:cNvSpPr>
            <a:spLocks/>
          </p:cNvSpPr>
          <p:nvPr/>
        </p:nvSpPr>
        <p:spPr bwMode="auto">
          <a:xfrm>
            <a:off x="4419600" y="5867400"/>
            <a:ext cx="4127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 Fat Mass, p </a:t>
            </a:r>
            <a:r>
              <a:rPr lang="en-US" altLang="en-US" sz="1800" u="sng">
                <a:ea typeface="Times" pitchFamily="2" charset="0"/>
                <a:cs typeface="Times" pitchFamily="2" charset="0"/>
              </a:rPr>
              <a:t>&lt;</a:t>
            </a:r>
            <a:r>
              <a:rPr lang="en-US" altLang="en-US" sz="1800">
                <a:ea typeface="Times" pitchFamily="2" charset="0"/>
                <a:cs typeface="Times" pitchFamily="2" charset="0"/>
              </a:rPr>
              <a:t> 0.05 compared to pre value</a:t>
            </a:r>
          </a:p>
        </p:txBody>
      </p:sp>
    </p:spTree>
    <p:extLst>
      <p:ext uri="{BB962C8B-B14F-4D97-AF65-F5344CB8AC3E}">
        <p14:creationId xmlns:p14="http://schemas.microsoft.com/office/powerpoint/2010/main" val="4231795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13645EA8-462D-3B4E-B856-40FE8722D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0" y="12700"/>
            <a:ext cx="9017000" cy="1371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b="1">
                <a:latin typeface="Garamond" panose="02020404030301010803" pitchFamily="18" charset="0"/>
                <a:sym typeface="Garamond" panose="02020404030301010803" pitchFamily="18" charset="0"/>
              </a:rPr>
              <a:t>RESULTS</a:t>
            </a:r>
            <a:br>
              <a:rPr lang="en-US" altLang="en-US" sz="2800" b="1">
                <a:latin typeface="Garamond" panose="02020404030301010803" pitchFamily="18" charset="0"/>
                <a:ea typeface="ヒラギノ明朝 Pro W6" panose="02020300000000000000" pitchFamily="18" charset="-128"/>
                <a:sym typeface="Garamond" panose="02020404030301010803" pitchFamily="18" charset="0"/>
              </a:rPr>
            </a:br>
            <a:r>
              <a:rPr lang="en-US" altLang="en-US" sz="2800" b="1">
                <a:latin typeface="Garamond" panose="02020404030301010803" pitchFamily="18" charset="0"/>
                <a:sym typeface="Garamond" panose="02020404030301010803" pitchFamily="18" charset="0"/>
              </a:rPr>
              <a:t>Serum Total Cholesterol &amp; LDL</a:t>
            </a:r>
            <a:endParaRPr lang="en-US" altLang="en-US" sz="2800" b="1">
              <a:latin typeface="Garamond" panose="02020404030301010803" pitchFamily="18" charset="0"/>
              <a:ea typeface="ヒラギノ明朝 Pro W6" panose="02020300000000000000" pitchFamily="18" charset="-128"/>
              <a:sym typeface="Garamond" panose="02020404030301010803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95B0F38-5B68-C84F-B759-A564166DAAE2}"/>
              </a:ext>
            </a:extLst>
          </p:cNvPr>
          <p:cNvSpPr>
            <a:spLocks/>
          </p:cNvSpPr>
          <p:nvPr/>
        </p:nvSpPr>
        <p:spPr bwMode="auto">
          <a:xfrm>
            <a:off x="4267200" y="5702300"/>
            <a:ext cx="365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 Both, p </a:t>
            </a:r>
            <a:r>
              <a:rPr lang="en-US" altLang="en-US" sz="1800" u="sng">
                <a:ea typeface="Times" pitchFamily="2" charset="0"/>
                <a:cs typeface="Times" pitchFamily="2" charset="0"/>
              </a:rPr>
              <a:t>&lt;</a:t>
            </a:r>
            <a:r>
              <a:rPr lang="en-US" altLang="en-US" sz="1800">
                <a:ea typeface="Times" pitchFamily="2" charset="0"/>
                <a:cs typeface="Times" pitchFamily="2" charset="0"/>
              </a:rPr>
              <a:t> 0.05 compared to pre value</a:t>
            </a:r>
          </a:p>
        </p:txBody>
      </p:sp>
      <p:graphicFrame>
        <p:nvGraphicFramePr>
          <p:cNvPr id="47107" name="Object 3">
            <a:extLst>
              <a:ext uri="{FF2B5EF4-FFF2-40B4-BE49-F238E27FC236}">
                <a16:creationId xmlns:a16="http://schemas.microsoft.com/office/drawing/2014/main" id="{67E61055-47F5-674A-8F44-1A04E0E4191E}"/>
              </a:ext>
            </a:extLst>
          </p:cNvPr>
          <p:cNvGraphicFramePr>
            <a:graphicFrameLocks/>
          </p:cNvGraphicFramePr>
          <p:nvPr/>
        </p:nvGraphicFramePr>
        <p:xfrm>
          <a:off x="1398588" y="2019301"/>
          <a:ext cx="4767263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hart" r:id="rId3" imgW="6705600" imgH="4826000" progId="MSGraph.Chart.8">
                  <p:embed/>
                </p:oleObj>
              </mc:Choice>
              <mc:Fallback>
                <p:oleObj name="Chart" r:id="rId3" imgW="6705600" imgH="4826000" progId="MSGraph.Chart.8">
                  <p:embed/>
                  <p:pic>
                    <p:nvPicPr>
                      <p:cNvPr id="47107" name="Object 3">
                        <a:extLst>
                          <a:ext uri="{FF2B5EF4-FFF2-40B4-BE49-F238E27FC236}">
                            <a16:creationId xmlns:a16="http://schemas.microsoft.com/office/drawing/2014/main" id="{67E61055-47F5-674A-8F44-1A04E0E4191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2019301"/>
                        <a:ext cx="4767263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4">
            <a:extLst>
              <a:ext uri="{FF2B5EF4-FFF2-40B4-BE49-F238E27FC236}">
                <a16:creationId xmlns:a16="http://schemas.microsoft.com/office/drawing/2014/main" id="{DD35B1DF-BE65-6E45-902F-144A79EE9F3E}"/>
              </a:ext>
            </a:extLst>
          </p:cNvPr>
          <p:cNvSpPr>
            <a:spLocks/>
          </p:cNvSpPr>
          <p:nvPr/>
        </p:nvSpPr>
        <p:spPr bwMode="auto">
          <a:xfrm>
            <a:off x="4038600" y="3098801"/>
            <a:ext cx="58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-16%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938247FF-F7B2-964F-97E8-E433F23193B5}"/>
              </a:ext>
            </a:extLst>
          </p:cNvPr>
          <p:cNvSpPr>
            <a:spLocks/>
          </p:cNvSpPr>
          <p:nvPr/>
        </p:nvSpPr>
        <p:spPr bwMode="auto">
          <a:xfrm>
            <a:off x="3022600" y="1549401"/>
            <a:ext cx="26338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 b="1">
                <a:solidFill>
                  <a:srgbClr val="1909FC"/>
                </a:solidFill>
                <a:ea typeface="Times" pitchFamily="2" charset="0"/>
                <a:cs typeface="Times" pitchFamily="2" charset="0"/>
              </a:rPr>
              <a:t>Total Cholesterol (mg/dL)</a:t>
            </a:r>
          </a:p>
        </p:txBody>
      </p:sp>
      <p:graphicFrame>
        <p:nvGraphicFramePr>
          <p:cNvPr id="47110" name="Object 6">
            <a:extLst>
              <a:ext uri="{FF2B5EF4-FFF2-40B4-BE49-F238E27FC236}">
                <a16:creationId xmlns:a16="http://schemas.microsoft.com/office/drawing/2014/main" id="{2135D12C-089A-AF44-AD1E-41584DF7AC12}"/>
              </a:ext>
            </a:extLst>
          </p:cNvPr>
          <p:cNvGraphicFramePr>
            <a:graphicFrameLocks/>
          </p:cNvGraphicFramePr>
          <p:nvPr/>
        </p:nvGraphicFramePr>
        <p:xfrm>
          <a:off x="6084888" y="2006601"/>
          <a:ext cx="4514850" cy="347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hart" r:id="rId5" imgW="6350000" imgH="4889500" progId="MSGraph.Chart.8">
                  <p:embed/>
                </p:oleObj>
              </mc:Choice>
              <mc:Fallback>
                <p:oleObj name="Chart" r:id="rId5" imgW="6350000" imgH="4889500" progId="MSGraph.Chart.8">
                  <p:embed/>
                  <p:pic>
                    <p:nvPicPr>
                      <p:cNvPr id="47110" name="Object 6">
                        <a:extLst>
                          <a:ext uri="{FF2B5EF4-FFF2-40B4-BE49-F238E27FC236}">
                            <a16:creationId xmlns:a16="http://schemas.microsoft.com/office/drawing/2014/main" id="{2135D12C-089A-AF44-AD1E-41584DF7AC1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006601"/>
                        <a:ext cx="4514850" cy="347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Rectangle 7">
            <a:extLst>
              <a:ext uri="{FF2B5EF4-FFF2-40B4-BE49-F238E27FC236}">
                <a16:creationId xmlns:a16="http://schemas.microsoft.com/office/drawing/2014/main" id="{AECC5F6D-ABBA-C846-AF25-17FCFD3A4079}"/>
              </a:ext>
            </a:extLst>
          </p:cNvPr>
          <p:cNvSpPr>
            <a:spLocks/>
          </p:cNvSpPr>
          <p:nvPr/>
        </p:nvSpPr>
        <p:spPr bwMode="auto">
          <a:xfrm>
            <a:off x="8623300" y="3098801"/>
            <a:ext cx="58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>
                <a:ea typeface="Times" pitchFamily="2" charset="0"/>
                <a:cs typeface="Times" pitchFamily="2" charset="0"/>
              </a:rPr>
              <a:t>-20%</a:t>
            </a: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F0B59C79-E2A0-F347-8B33-9B3D9300C8E8}"/>
              </a:ext>
            </a:extLst>
          </p:cNvPr>
          <p:cNvSpPr>
            <a:spLocks/>
          </p:cNvSpPr>
          <p:nvPr/>
        </p:nvSpPr>
        <p:spPr bwMode="auto">
          <a:xfrm>
            <a:off x="7732714" y="1549401"/>
            <a:ext cx="14089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1800" b="1">
                <a:solidFill>
                  <a:srgbClr val="1909FC"/>
                </a:solidFill>
                <a:ea typeface="Times" pitchFamily="2" charset="0"/>
                <a:cs typeface="Times" pitchFamily="2" charset="0"/>
              </a:rPr>
              <a:t>LDL (mg/dL)</a:t>
            </a:r>
          </a:p>
        </p:txBody>
      </p:sp>
    </p:spTree>
    <p:extLst>
      <p:ext uri="{BB962C8B-B14F-4D97-AF65-F5344CB8AC3E}">
        <p14:creationId xmlns:p14="http://schemas.microsoft.com/office/powerpoint/2010/main" val="160310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6EAF68B6-3FD5-F444-929B-14034F7B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737600" cy="19050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/>
              <a:t>What causes weight gain/loss?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E6D7C1F-D6D4-5945-9876-CE3E2B00D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0" y="2133600"/>
            <a:ext cx="8549640" cy="4724400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Calories “IN” versus Calories “OUT”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Appetite regulation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“Metabolic Rate” (??)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Genetics??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Habits??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Society??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“Toxic Environment”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C2DA8654-6C27-714D-A361-B546736CEE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92" y="2450592"/>
            <a:ext cx="4809744" cy="417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86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E92EB419-27E3-EE49-B239-32BFA253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-30163"/>
            <a:ext cx="5372100" cy="753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371324"/>
      </p:ext>
    </p:extLst>
  </p:cSld>
  <p:clrMapOvr>
    <a:masterClrMapping/>
  </p:clrMapOvr>
  <p:transition spd="med">
    <p:cover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C81E5C81-D7B2-4049-9A87-9D2C52A16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3600"/>
              <a:t>Virtually </a:t>
            </a:r>
            <a:r>
              <a:rPr lang="en-US" altLang="en-US" sz="3600" i="1">
                <a:solidFill>
                  <a:srgbClr val="F70F0F"/>
                </a:solidFill>
              </a:rPr>
              <a:t>any</a:t>
            </a:r>
            <a:r>
              <a:rPr lang="en-US" altLang="en-US" sz="3600"/>
              <a:t> diet will help you lose weight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FAB7225-1993-BF46-9FDD-546BC6FD622D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1828800" y="1752600"/>
            <a:ext cx="8610600" cy="4294188"/>
            <a:chOff x="0" y="0"/>
            <a:chExt cx="5424" cy="2705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2BC0EAC1-608E-8F4A-AB42-7018B547B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5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cs typeface="Times New Roman" panose="02020603050405020304" pitchFamily="18" charset="0"/>
                </a:rPr>
                <a:t>Diet Program</a:t>
              </a: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5B839F5-FE59-EB4B-9ED5-FB06617D8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0"/>
              <a:ext cx="256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cs typeface="Times New Roman" panose="02020603050405020304" pitchFamily="18" charset="0"/>
                </a:rPr>
                <a:t>Concept</a:t>
              </a: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24B6ED5-629E-5A41-8079-89FF68228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0"/>
              <a:ext cx="130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cs typeface="Times New Roman" panose="02020603050405020304" pitchFamily="18" charset="0"/>
                </a:rPr>
                <a:t>Calories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62A076AB-1BBA-1643-969B-93E4A4FFC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1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Atkins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ED477AC2-AA1E-284F-9CC3-30D54EF8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301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High protein/fat, Low carb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792C8C0-2FE9-5B4B-A586-B8B7FC7B2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01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595A474-FA10-6D4C-BCF8-84105103C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6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dirty="0">
                  <a:cs typeface="Times New Roman" panose="02020603050405020304" pitchFamily="18" charset="0"/>
                </a:rPr>
                <a:t>Keto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B543441-C1C9-1A4E-AF11-4F681E71D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596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High protein/fat, Low carb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935422E6-EBD3-8445-BBF7-F192AD4F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596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94F3DC06-5482-5B42-BE1D-8A000E518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91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Zone (Sears)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C7DE4F2C-CB0B-F643-A125-AC7DE9097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891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Moderate 40/30/30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0EA4B80C-04FD-D343-87D2-5D29591D0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891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A395664-C98D-2944-92A8-79B40A1BC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86"/>
              <a:ext cx="155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Pritikin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E179C83B-CC9D-FD40-8C1D-9C4F65C60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1186"/>
              <a:ext cx="2561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Low fat, high carb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7732D5C3-35E1-7A44-B9F1-C244F11CE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186"/>
              <a:ext cx="130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03AD73AC-6DB1-4C45-8EFE-D49A0DBB3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20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Ornish</a:t>
              </a: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76E7C99F-37B0-DF40-B121-247D5DDDE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1520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Low fat, high carb (vegan)</a:t>
              </a: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707B3CE-E9E4-1C49-B872-7A21BF792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520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6560ECD-5098-ED44-9958-5135643B7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15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South Beach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89DF960A-8AE6-5F4C-94A9-F2ADE839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1815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High protein/fat, Low carb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A51B8A7-88CB-4A46-9B1C-B5B3E5F2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1815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1E074D0B-2680-B246-9C4A-5E8C149F0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10"/>
              <a:ext cx="155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dirty="0">
                  <a:cs typeface="Times New Roman" panose="02020603050405020304" pitchFamily="18" charset="0"/>
                </a:rPr>
                <a:t>Paleolithic</a:t>
              </a: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35B4E561-75E2-D846-A130-8ACB3A53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110"/>
              <a:ext cx="256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High protein/fat, Low carb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74861DD6-5084-9B46-B382-5309003A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110"/>
              <a:ext cx="130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F7F1F54C-2F85-A145-9194-F8E67C143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5"/>
              <a:ext cx="155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Weight Watchers</a:t>
              </a: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84FC667A-75A0-C342-96C3-639DD43C6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405"/>
              <a:ext cx="256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Low fat, balanced protein/carbs</a:t>
              </a: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3C24093E-BC86-F744-9C72-88AA4D35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405"/>
              <a:ext cx="130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>
              <a:lvl1pPr marL="39688">
                <a:spcBef>
                  <a:spcPts val="700"/>
                </a:spcBef>
                <a:buSzPct val="100000"/>
                <a:buFont typeface="Lucida Grande" panose="020B06000405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1pPr>
              <a:lvl2pPr marL="731838" indent="-285750">
                <a:spcBef>
                  <a:spcPts val="600"/>
                </a:spcBef>
                <a:buSzPct val="100000"/>
                <a:buFont typeface="Lucida Grande" panose="020B0600040502020204" pitchFamily="34" charset="0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2pPr>
              <a:lvl3pPr marL="11318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3pPr>
              <a:lvl4pPr marL="15890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4pPr>
              <a:lvl5pPr marL="2046288" indent="-228600">
                <a:spcBef>
                  <a:spcPts val="500"/>
                </a:spcBef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5pPr>
              <a:lvl6pPr marL="25034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6pPr>
              <a:lvl7pPr marL="29606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7pPr>
              <a:lvl8pPr marL="34178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8pPr>
              <a:lvl9pPr marL="3875088" indent="-228600" fontAlgn="base">
                <a:spcBef>
                  <a:spcPts val="500"/>
                </a:spcBef>
                <a:spcAft>
                  <a:spcPct val="0"/>
                </a:spcAft>
                <a:buSzPct val="100000"/>
                <a:buFont typeface="Lucida Grande" panose="020B0600040502020204" pitchFamily="34" charset="0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 W3" panose="02020300000000000000" pitchFamily="18" charset="-128"/>
                  <a:sym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>
                  <a:cs typeface="Times New Roman" panose="02020603050405020304" pitchFamily="18" charset="0"/>
                </a:rPr>
                <a:t>~1,500-1,800</a:t>
              </a:r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4F0255BF-9135-324F-9378-9D24FB003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520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B2D4BA55-E305-4F44-963C-F78CAA21E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10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15CF8CBB-C030-034F-B3ED-6629F4F2F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110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28E75B34-017E-DE41-93E0-C8A8BC858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110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A175AD82-1484-334E-95EB-2E519170F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05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05EE20AE-547C-A746-A94F-26E75BB5F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405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DF453398-5424-8C4A-9695-D4FAB697E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405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F42E2394-71A5-6641-B85C-632DCC72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0"/>
              <a:ext cx="0" cy="30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532456AA-B9BF-3340-9DE9-70C420A31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301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20DB42CC-EB58-2848-86A6-86B430A29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596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4FD20BA0-A8DE-3745-A035-18997C87D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891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5CFAF596-1600-1E4E-A092-50BE4536A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186"/>
              <a:ext cx="0" cy="334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65E9635-4C35-5E47-95BC-0F34C92DC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520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A6571792-1FD6-494B-AFA8-A580FAAE9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815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4435B407-57E4-964B-B297-B7EE9FC44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110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187C349B-8E2C-BB42-B9D7-F3DBC1CE0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405"/>
              <a:ext cx="0" cy="30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57189658-6B3D-EE4A-A1A6-9CEB66A19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0"/>
              <a:ext cx="0" cy="30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9A3447CB-B43D-E645-B91F-7675654C3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301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734E449B-929D-074A-9C9F-E3C5E5674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596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22174225-0720-0E44-BF65-7CCD52D43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891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AEB06740-955A-134C-A7D5-25404EFDC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186"/>
              <a:ext cx="0" cy="334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BC88C9D3-7450-E645-85F4-88D22F7BB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520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0F6570D1-C2D2-F54C-AF58-7823537C0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815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FD517D9F-62C3-0742-9EA7-D527F7091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110"/>
              <a:ext cx="0" cy="295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0CF6C075-806D-0E4F-B485-E790F6242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405"/>
              <a:ext cx="0" cy="30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7025C515-6D71-0846-BCD9-EFF5A17CC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1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6">
              <a:extLst>
                <a:ext uri="{FF2B5EF4-FFF2-40B4-BE49-F238E27FC236}">
                  <a16:creationId xmlns:a16="http://schemas.microsoft.com/office/drawing/2014/main" id="{ED1E5B1E-5FBC-9C48-9C24-05FAE2551E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301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7">
              <a:extLst>
                <a:ext uri="{FF2B5EF4-FFF2-40B4-BE49-F238E27FC236}">
                  <a16:creationId xmlns:a16="http://schemas.microsoft.com/office/drawing/2014/main" id="{52B9C646-C798-CE46-B85E-C74A87AC0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301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8">
              <a:extLst>
                <a:ext uri="{FF2B5EF4-FFF2-40B4-BE49-F238E27FC236}">
                  <a16:creationId xmlns:a16="http://schemas.microsoft.com/office/drawing/2014/main" id="{AB4F0680-3EBB-E843-AC57-884C4A76B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6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>
              <a:extLst>
                <a:ext uri="{FF2B5EF4-FFF2-40B4-BE49-F238E27FC236}">
                  <a16:creationId xmlns:a16="http://schemas.microsoft.com/office/drawing/2014/main" id="{2ECA982E-F787-8049-B7FA-3E63DBE13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596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>
              <a:extLst>
                <a:ext uri="{FF2B5EF4-FFF2-40B4-BE49-F238E27FC236}">
                  <a16:creationId xmlns:a16="http://schemas.microsoft.com/office/drawing/2014/main" id="{AF2C3709-1E0C-4543-A7C1-87F05C142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596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1">
              <a:extLst>
                <a:ext uri="{FF2B5EF4-FFF2-40B4-BE49-F238E27FC236}">
                  <a16:creationId xmlns:a16="http://schemas.microsoft.com/office/drawing/2014/main" id="{20FD18B0-B791-C445-AE3E-6C3F11527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1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2">
              <a:extLst>
                <a:ext uri="{FF2B5EF4-FFF2-40B4-BE49-F238E27FC236}">
                  <a16:creationId xmlns:a16="http://schemas.microsoft.com/office/drawing/2014/main" id="{D6C8ED8C-8BF6-E942-A1DF-D7E477877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891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3">
              <a:extLst>
                <a:ext uri="{FF2B5EF4-FFF2-40B4-BE49-F238E27FC236}">
                  <a16:creationId xmlns:a16="http://schemas.microsoft.com/office/drawing/2014/main" id="{D0615F7A-1629-9342-81E5-59135D7EE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891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0" name="Line 64">
              <a:extLst>
                <a:ext uri="{FF2B5EF4-FFF2-40B4-BE49-F238E27FC236}">
                  <a16:creationId xmlns:a16="http://schemas.microsoft.com/office/drawing/2014/main" id="{832611C9-9463-0444-BABF-C529DED14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86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Line 65">
              <a:extLst>
                <a:ext uri="{FF2B5EF4-FFF2-40B4-BE49-F238E27FC236}">
                  <a16:creationId xmlns:a16="http://schemas.microsoft.com/office/drawing/2014/main" id="{CD7F68B9-E67D-CE4E-AB68-4B1AA6F13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186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Line 66">
              <a:extLst>
                <a:ext uri="{FF2B5EF4-FFF2-40B4-BE49-F238E27FC236}">
                  <a16:creationId xmlns:a16="http://schemas.microsoft.com/office/drawing/2014/main" id="{1287ACAF-064E-0B4C-A810-EAEAC9D71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186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8" name="Line 67">
              <a:extLst>
                <a:ext uri="{FF2B5EF4-FFF2-40B4-BE49-F238E27FC236}">
                  <a16:creationId xmlns:a16="http://schemas.microsoft.com/office/drawing/2014/main" id="{6066D9AB-245E-E243-B574-D75C89117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20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9" name="Line 68">
              <a:extLst>
                <a:ext uri="{FF2B5EF4-FFF2-40B4-BE49-F238E27FC236}">
                  <a16:creationId xmlns:a16="http://schemas.microsoft.com/office/drawing/2014/main" id="{DEE17CE2-AAD4-A146-9C18-406C84767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520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0" name="Line 69">
              <a:extLst>
                <a:ext uri="{FF2B5EF4-FFF2-40B4-BE49-F238E27FC236}">
                  <a16:creationId xmlns:a16="http://schemas.microsoft.com/office/drawing/2014/main" id="{0B3ACA8B-865B-8941-BE14-ACFAB9471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15"/>
              <a:ext cx="1557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Line 70">
              <a:extLst>
                <a:ext uri="{FF2B5EF4-FFF2-40B4-BE49-F238E27FC236}">
                  <a16:creationId xmlns:a16="http://schemas.microsoft.com/office/drawing/2014/main" id="{84ACFCEC-371C-D74B-8887-03A29BAC0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815"/>
              <a:ext cx="2561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2" name="Line 71">
              <a:extLst>
                <a:ext uri="{FF2B5EF4-FFF2-40B4-BE49-F238E27FC236}">
                  <a16:creationId xmlns:a16="http://schemas.microsoft.com/office/drawing/2014/main" id="{FA0E4992-BBB3-4D48-AA92-4A3A18BAC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1815"/>
              <a:ext cx="1306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3" name="Line 72">
              <a:extLst>
                <a:ext uri="{FF2B5EF4-FFF2-40B4-BE49-F238E27FC236}">
                  <a16:creationId xmlns:a16="http://schemas.microsoft.com/office/drawing/2014/main" id="{4997CC8A-B9FB-294D-B338-89072A5EE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1815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4" name="Line 73">
              <a:extLst>
                <a:ext uri="{FF2B5EF4-FFF2-40B4-BE49-F238E27FC236}">
                  <a16:creationId xmlns:a16="http://schemas.microsoft.com/office/drawing/2014/main" id="{3D6ABD31-4359-7F41-9866-CBA037538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0"/>
              <a:ext cx="1306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5" name="Line 74">
              <a:extLst>
                <a:ext uri="{FF2B5EF4-FFF2-40B4-BE49-F238E27FC236}">
                  <a16:creationId xmlns:a16="http://schemas.microsoft.com/office/drawing/2014/main" id="{04716DCF-3EB3-0E42-9833-20AF07E2C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2110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6" name="Line 75">
              <a:extLst>
                <a:ext uri="{FF2B5EF4-FFF2-40B4-BE49-F238E27FC236}">
                  <a16:creationId xmlns:a16="http://schemas.microsoft.com/office/drawing/2014/main" id="{64CA7263-7BAD-C349-BF4A-52114372F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2405"/>
              <a:ext cx="0" cy="30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7" name="Line 76">
              <a:extLst>
                <a:ext uri="{FF2B5EF4-FFF2-40B4-BE49-F238E27FC236}">
                  <a16:creationId xmlns:a16="http://schemas.microsoft.com/office/drawing/2014/main" id="{BC782086-E68B-0548-853A-EE8EE3D74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05"/>
              <a:ext cx="1557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8" name="Line 77">
              <a:extLst>
                <a:ext uri="{FF2B5EF4-FFF2-40B4-BE49-F238E27FC236}">
                  <a16:creationId xmlns:a16="http://schemas.microsoft.com/office/drawing/2014/main" id="{23C38E99-4A0C-1642-8148-61F15A18D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2705"/>
              <a:ext cx="2561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9" name="Line 78">
              <a:extLst>
                <a:ext uri="{FF2B5EF4-FFF2-40B4-BE49-F238E27FC236}">
                  <a16:creationId xmlns:a16="http://schemas.microsoft.com/office/drawing/2014/main" id="{89278F86-2E42-C741-B902-1ACD6EDB2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8" y="2705"/>
              <a:ext cx="1306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0" name="Line 79">
              <a:extLst>
                <a:ext uri="{FF2B5EF4-FFF2-40B4-BE49-F238E27FC236}">
                  <a16:creationId xmlns:a16="http://schemas.microsoft.com/office/drawing/2014/main" id="{7FF90D51-710C-994E-8AA6-20E15B671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301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1" name="Line 80">
              <a:extLst>
                <a:ext uri="{FF2B5EF4-FFF2-40B4-BE49-F238E27FC236}">
                  <a16:creationId xmlns:a16="http://schemas.microsoft.com/office/drawing/2014/main" id="{FD1C9574-38E1-0D4C-B7A8-AF13AD8BE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1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2" name="Line 81">
              <a:extLst>
                <a:ext uri="{FF2B5EF4-FFF2-40B4-BE49-F238E27FC236}">
                  <a16:creationId xmlns:a16="http://schemas.microsoft.com/office/drawing/2014/main" id="{5D9DC41C-A5DA-B142-8960-62E12E045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96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3" name="Line 82">
              <a:extLst>
                <a:ext uri="{FF2B5EF4-FFF2-40B4-BE49-F238E27FC236}">
                  <a16:creationId xmlns:a16="http://schemas.microsoft.com/office/drawing/2014/main" id="{1380E2DD-9D9D-6644-84CD-5646371DF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91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4" name="Line 83">
              <a:extLst>
                <a:ext uri="{FF2B5EF4-FFF2-40B4-BE49-F238E27FC236}">
                  <a16:creationId xmlns:a16="http://schemas.microsoft.com/office/drawing/2014/main" id="{69185A01-3F6D-3A40-BEA0-A25F5E524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86"/>
              <a:ext cx="0" cy="33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5" name="Line 84">
              <a:extLst>
                <a:ext uri="{FF2B5EF4-FFF2-40B4-BE49-F238E27FC236}">
                  <a16:creationId xmlns:a16="http://schemas.microsoft.com/office/drawing/2014/main" id="{3F69E81D-24DF-7847-8301-973E1C669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20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6" name="Line 85">
              <a:extLst>
                <a:ext uri="{FF2B5EF4-FFF2-40B4-BE49-F238E27FC236}">
                  <a16:creationId xmlns:a16="http://schemas.microsoft.com/office/drawing/2014/main" id="{625C0E0D-35F0-234D-BA57-77D7E391D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15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7" name="Line 86">
              <a:extLst>
                <a:ext uri="{FF2B5EF4-FFF2-40B4-BE49-F238E27FC236}">
                  <a16:creationId xmlns:a16="http://schemas.microsoft.com/office/drawing/2014/main" id="{1D204A97-B7CD-DD40-B383-D293E18CA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10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8" name="Line 87">
              <a:extLst>
                <a:ext uri="{FF2B5EF4-FFF2-40B4-BE49-F238E27FC236}">
                  <a16:creationId xmlns:a16="http://schemas.microsoft.com/office/drawing/2014/main" id="{30CE7389-DADB-1849-9FA7-6F1EBD0E5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557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9" name="Line 88">
              <a:extLst>
                <a:ext uri="{FF2B5EF4-FFF2-40B4-BE49-F238E27FC236}">
                  <a16:creationId xmlns:a16="http://schemas.microsoft.com/office/drawing/2014/main" id="{3D9655B8-DB59-414A-A11D-18F4668F1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05"/>
              <a:ext cx="0" cy="30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0" name="Line 89">
              <a:extLst>
                <a:ext uri="{FF2B5EF4-FFF2-40B4-BE49-F238E27FC236}">
                  <a16:creationId xmlns:a16="http://schemas.microsoft.com/office/drawing/2014/main" id="{F76486D0-7EFC-EE47-B098-E99A9985F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0"/>
              <a:ext cx="0" cy="301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1" name="Line 90">
              <a:extLst>
                <a:ext uri="{FF2B5EF4-FFF2-40B4-BE49-F238E27FC236}">
                  <a16:creationId xmlns:a16="http://schemas.microsoft.com/office/drawing/2014/main" id="{64D71151-0B0A-1345-8FF3-0B6663288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301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2" name="Line 91">
              <a:extLst>
                <a:ext uri="{FF2B5EF4-FFF2-40B4-BE49-F238E27FC236}">
                  <a16:creationId xmlns:a16="http://schemas.microsoft.com/office/drawing/2014/main" id="{D48A9CAC-F858-784D-8F77-A87A809D9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596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3" name="Line 92">
              <a:extLst>
                <a:ext uri="{FF2B5EF4-FFF2-40B4-BE49-F238E27FC236}">
                  <a16:creationId xmlns:a16="http://schemas.microsoft.com/office/drawing/2014/main" id="{39FA16B3-1D24-5540-82A2-E9628A9BF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91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4" name="Line 93">
              <a:extLst>
                <a:ext uri="{FF2B5EF4-FFF2-40B4-BE49-F238E27FC236}">
                  <a16:creationId xmlns:a16="http://schemas.microsoft.com/office/drawing/2014/main" id="{AA32E8C4-873F-AF42-934E-C0407B36F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1186"/>
              <a:ext cx="0" cy="334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5" name="Line 94">
              <a:extLst>
                <a:ext uri="{FF2B5EF4-FFF2-40B4-BE49-F238E27FC236}">
                  <a16:creationId xmlns:a16="http://schemas.microsoft.com/office/drawing/2014/main" id="{122CF0E4-E473-8E4B-A002-CC17DF841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1520"/>
              <a:ext cx="0" cy="29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6" name="Line 95">
              <a:extLst>
                <a:ext uri="{FF2B5EF4-FFF2-40B4-BE49-F238E27FC236}">
                  <a16:creationId xmlns:a16="http://schemas.microsoft.com/office/drawing/2014/main" id="{9DFBAB8A-F0A8-6F48-8682-029C59526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0"/>
              <a:ext cx="2561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94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>
            <a:extLst>
              <a:ext uri="{FF2B5EF4-FFF2-40B4-BE49-F238E27FC236}">
                <a16:creationId xmlns:a16="http://schemas.microsoft.com/office/drawing/2014/main" id="{FEBF8BB8-C414-EF47-A089-85D42124F3C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38100"/>
            <a:ext cx="88392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6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>
            <a:extLst>
              <a:ext uri="{FF2B5EF4-FFF2-40B4-BE49-F238E27FC236}">
                <a16:creationId xmlns:a16="http://schemas.microsoft.com/office/drawing/2014/main" id="{99AF9DDE-C13B-E24E-AAEB-22FBC935820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3725"/>
            <a:ext cx="9144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642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>
            <a:extLst>
              <a:ext uri="{FF2B5EF4-FFF2-40B4-BE49-F238E27FC236}">
                <a16:creationId xmlns:a16="http://schemas.microsoft.com/office/drawing/2014/main" id="{BB31499B-03C8-F046-8370-D65B793DC0B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9539"/>
            <a:ext cx="77724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59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41A6B-5391-2A4B-BB34-F89B3308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44" y="-452489"/>
            <a:ext cx="9966959" cy="77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24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BCC06790-66BE-FD4A-A38E-37AC87BE1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2954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3600" b="1">
                <a:solidFill>
                  <a:srgbClr val="0A0365"/>
                </a:solidFill>
              </a:rPr>
              <a:t>How effective is exercise for weight control?</a:t>
            </a:r>
            <a:endParaRPr lang="en-US" altLang="en-US" sz="3600" b="1">
              <a:solidFill>
                <a:srgbClr val="0A0365"/>
              </a:solidFill>
              <a:ea typeface="ヒラギノ明朝 Pro W6" panose="02020300000000000000" pitchFamily="18" charset="-128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D50CF45B-E1D6-EB47-BF23-FE1491C4D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50976"/>
            <a:ext cx="8205216" cy="7242048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/>
              <a:t>Exercise needed to promote negative energy balance</a:t>
            </a:r>
          </a:p>
          <a:p>
            <a:pPr marL="782638" lvl="1"/>
            <a:r>
              <a:rPr lang="en-US" altLang="en-US" sz="1400" dirty="0"/>
              <a:t>A LOT! (more than most of us do).</a:t>
            </a:r>
          </a:p>
          <a:p>
            <a:pPr marL="782638" lvl="1"/>
            <a:r>
              <a:rPr lang="en-US" altLang="en-US" sz="1400" dirty="0"/>
              <a:t>Taco Bell Burrito = 5 mile run</a:t>
            </a:r>
          </a:p>
          <a:p>
            <a:pPr marL="782638" lvl="1"/>
            <a:r>
              <a:rPr lang="en-US" altLang="en-US" sz="1400" dirty="0"/>
              <a:t>12 Hershey kisses = 30 min Lap swimming</a:t>
            </a:r>
          </a:p>
          <a:p>
            <a:pPr marL="782638" lvl="1"/>
            <a:r>
              <a:rPr lang="en-US" altLang="en-US" sz="1400" dirty="0"/>
              <a:t>6 Oreos = 30 min brisk walking</a:t>
            </a:r>
          </a:p>
          <a:p>
            <a:pPr marL="782638" lvl="1"/>
            <a:endParaRPr lang="en-US" altLang="en-US" sz="1400" dirty="0"/>
          </a:p>
          <a:p>
            <a:pPr marL="782638" lvl="1"/>
            <a:r>
              <a:rPr lang="en-US" altLang="en-US" sz="1400" dirty="0"/>
              <a:t>Researchers at the U Virginia have determined 250,00 crunches needed to burn 1 pound of fat. (100 crunches per day……………….…for 7 years!)</a:t>
            </a:r>
          </a:p>
          <a:p>
            <a:pPr marL="782638" lvl="1"/>
            <a:endParaRPr lang="en-US" altLang="en-US" sz="1400" dirty="0"/>
          </a:p>
          <a:p>
            <a:pPr marL="782638" lvl="1"/>
            <a:r>
              <a:rPr lang="en-US" altLang="en-US" sz="1400" dirty="0"/>
              <a:t>Duke University study = 30m/d brisk walking needed to PREVENT weight gain</a:t>
            </a:r>
          </a:p>
          <a:p>
            <a:pPr marL="1182688" lvl="2"/>
            <a:r>
              <a:rPr lang="en-US" altLang="en-US" sz="1200" dirty="0"/>
              <a:t>no exercise = 2.5lbs gain in 8 months</a:t>
            </a:r>
          </a:p>
          <a:p>
            <a:pPr marL="1182688" lvl="2"/>
            <a:r>
              <a:rPr lang="en-US" altLang="en-US" sz="1200" dirty="0"/>
              <a:t>jog 17 mile /week  = 10lbs fat loss (in 8 months)</a:t>
            </a:r>
          </a:p>
          <a:p>
            <a:pPr marL="1182688" lvl="2"/>
            <a:r>
              <a:rPr lang="en-US" altLang="en-US" sz="1200" dirty="0"/>
              <a:t>Average  is 1lb fat gain/</a:t>
            </a:r>
            <a:r>
              <a:rPr lang="en-US" altLang="en-US" sz="1200" dirty="0" err="1"/>
              <a:t>yr</a:t>
            </a:r>
            <a:r>
              <a:rPr lang="en-US" altLang="en-US" sz="1200" dirty="0"/>
              <a:t> from age  25-55y</a:t>
            </a:r>
          </a:p>
          <a:p>
            <a:pPr marL="782638" lvl="1">
              <a:buNone/>
            </a:pPr>
            <a:r>
              <a:rPr lang="en-US" altLang="en-US" sz="1400" dirty="0">
                <a:solidFill>
                  <a:srgbClr val="F70F0F"/>
                </a:solidFill>
              </a:rPr>
              <a:t>Moral = exercise alone stinks for weight loss</a:t>
            </a:r>
          </a:p>
          <a:p>
            <a:pPr marL="782638" lvl="1">
              <a:buNone/>
            </a:pPr>
            <a:endParaRPr lang="en-US" altLang="en-US" sz="1400" dirty="0">
              <a:solidFill>
                <a:srgbClr val="F70F0F"/>
              </a:solidFill>
            </a:endParaRPr>
          </a:p>
          <a:p>
            <a:pPr marL="782638" lvl="1">
              <a:buNone/>
            </a:pPr>
            <a:endParaRPr lang="en-US" altLang="en-US" sz="1400" dirty="0"/>
          </a:p>
          <a:p>
            <a:pPr marL="782638" lvl="1">
              <a:buNone/>
            </a:pPr>
            <a:endParaRPr lang="en-US" altLang="en-US" sz="1400" dirty="0"/>
          </a:p>
          <a:p>
            <a:pPr marL="782638" lvl="1">
              <a:buNone/>
            </a:pPr>
            <a:endParaRPr lang="en-US" altLang="en-US" sz="1400" dirty="0"/>
          </a:p>
          <a:p>
            <a:pPr marL="782638" lvl="1">
              <a:buNone/>
            </a:pPr>
            <a:endParaRPr lang="en-US" altLang="en-US" sz="1400" dirty="0"/>
          </a:p>
          <a:p>
            <a:pPr marL="782638" lvl="1">
              <a:buNone/>
            </a:pPr>
            <a:endParaRPr lang="en-US" altLang="en-US" sz="1400" dirty="0"/>
          </a:p>
          <a:p>
            <a:pPr marL="0" indent="0">
              <a:lnSpc>
                <a:spcPct val="90000"/>
              </a:lnSpc>
              <a:buClr>
                <a:srgbClr val="25CB99"/>
              </a:buClr>
              <a:buNone/>
            </a:pPr>
            <a:endParaRPr lang="en-US" altLang="en-US" sz="2000" dirty="0">
              <a:solidFill>
                <a:srgbClr val="25CB99"/>
              </a:solidFill>
            </a:endParaRPr>
          </a:p>
          <a:p>
            <a:pPr>
              <a:lnSpc>
                <a:spcPct val="90000"/>
              </a:lnSpc>
              <a:buClr>
                <a:srgbClr val="3733CA"/>
              </a:buClr>
              <a:buFont typeface="Times New Roman" panose="02020603050405020304" pitchFamily="18" charset="0"/>
              <a:buChar char="•"/>
            </a:pPr>
            <a:r>
              <a:rPr lang="en-US" altLang="en-US" sz="2000" i="1" dirty="0">
                <a:solidFill>
                  <a:srgbClr val="3733CA"/>
                </a:solidFill>
              </a:rPr>
              <a:t>You MUST cut calories from the diet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DFDAFF19-E704-0043-BF7D-21A92B34B6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78400"/>
            <a:ext cx="10668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0BB6F226-8C85-904E-A339-12704787D4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9200"/>
            <a:ext cx="1066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:a16="http://schemas.microsoft.com/office/drawing/2014/main" id="{3CBCF7EC-DA54-834E-A133-C0E4FAD3EE4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10668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>
            <a:extLst>
              <a:ext uri="{FF2B5EF4-FFF2-40B4-BE49-F238E27FC236}">
                <a16:creationId xmlns:a16="http://schemas.microsoft.com/office/drawing/2014/main" id="{D3F0257E-8137-DC48-A8AE-93DADE1BBE4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03800"/>
            <a:ext cx="1066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>
            <a:extLst>
              <a:ext uri="{FF2B5EF4-FFF2-40B4-BE49-F238E27FC236}">
                <a16:creationId xmlns:a16="http://schemas.microsoft.com/office/drawing/2014/main" id="{63F766B5-646F-4543-A290-A2DA7C5A9E0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953000"/>
            <a:ext cx="10668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>
            <a:extLst>
              <a:ext uri="{FF2B5EF4-FFF2-40B4-BE49-F238E27FC236}">
                <a16:creationId xmlns:a16="http://schemas.microsoft.com/office/drawing/2014/main" id="{6480BE69-23BF-E244-9C89-C5EC0CF9272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03800"/>
            <a:ext cx="1066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63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20C26A9B-7CEC-6142-BD8F-352BC97CD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839200" cy="16002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b="1"/>
              <a:t>National Weight Control Registry</a:t>
            </a:r>
            <a:endParaRPr lang="en-US" altLang="en-US" b="1">
              <a:ea typeface="ヒラギノ明朝 Pro W6" panose="02020300000000000000" pitchFamily="18" charset="-128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6F07E87-2589-7942-83B6-1BD5062D0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9144000" cy="4762500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Database of 3,000+ </a:t>
            </a:r>
            <a:r>
              <a:rPr lang="en-US" altLang="en-US" sz="2400" b="1" dirty="0">
                <a:solidFill>
                  <a:srgbClr val="3733CA"/>
                </a:solidFill>
              </a:rPr>
              <a:t>“successful losers”</a:t>
            </a:r>
            <a:endParaRPr lang="en-US" altLang="en-US" sz="2400" b="1" dirty="0">
              <a:solidFill>
                <a:srgbClr val="3733CA"/>
              </a:solidFill>
              <a:ea typeface="ヒラギノ明朝 Pro W6" panose="02020300000000000000" pitchFamily="18" charset="-128"/>
            </a:endParaRPr>
          </a:p>
          <a:p>
            <a:pPr marL="782638" lvl="1"/>
            <a:r>
              <a:rPr lang="en-US" altLang="en-US" sz="1800" dirty="0"/>
              <a:t>30lb. weight loss maintained for 1+ years (avg. = 66lbs)</a:t>
            </a:r>
          </a:p>
          <a:p>
            <a:pPr marL="782638" lvl="1"/>
            <a:r>
              <a:rPr lang="en-US" altLang="en-US" sz="1800" b="1" dirty="0"/>
              <a:t>60-80 min/day of physical activity</a:t>
            </a:r>
          </a:p>
          <a:p>
            <a:pPr marL="782638" lvl="1"/>
            <a:r>
              <a:rPr lang="en-US" altLang="en-US" sz="1800" b="1" dirty="0"/>
              <a:t>1500-1800 calories/day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Get a buddy!</a:t>
            </a:r>
          </a:p>
          <a:p>
            <a:pPr marL="782638" lvl="1"/>
            <a:r>
              <a:rPr lang="en-US" altLang="en-US" sz="1800" dirty="0"/>
              <a:t>Participating with friends = </a:t>
            </a:r>
            <a:r>
              <a:rPr lang="en-US" altLang="en-US" sz="1800" b="1" i="1" dirty="0">
                <a:solidFill>
                  <a:srgbClr val="F70F0F"/>
                </a:solidFill>
              </a:rPr>
              <a:t>33% more weight loss</a:t>
            </a:r>
            <a:r>
              <a:rPr lang="en-US" altLang="en-US" sz="1800" dirty="0"/>
              <a:t> and 2-3x better maintenance (versus solo dieters)</a:t>
            </a:r>
          </a:p>
          <a:p>
            <a:pPr marL="782638" lvl="1"/>
            <a:r>
              <a:rPr lang="en-US" altLang="en-US" sz="1800" dirty="0"/>
              <a:t>E-mail correspondence = </a:t>
            </a:r>
            <a:r>
              <a:rPr lang="en-US" altLang="en-US" sz="1800" b="1" i="1" dirty="0">
                <a:solidFill>
                  <a:srgbClr val="F70F0F"/>
                </a:solidFill>
              </a:rPr>
              <a:t>doubles</a:t>
            </a:r>
            <a:r>
              <a:rPr lang="en-US" altLang="en-US" sz="1800" dirty="0"/>
              <a:t> your weight loss </a:t>
            </a:r>
            <a:r>
              <a:rPr lang="en-US" altLang="en-US" sz="1400" dirty="0"/>
              <a:t>(JAMA, April  2003)</a:t>
            </a:r>
          </a:p>
        </p:txBody>
      </p:sp>
    </p:spTree>
    <p:extLst>
      <p:ext uri="{BB962C8B-B14F-4D97-AF65-F5344CB8AC3E}">
        <p14:creationId xmlns:p14="http://schemas.microsoft.com/office/powerpoint/2010/main" val="33558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AD3E1FAF-16BF-644A-8A3E-853354E1D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1" y="1"/>
            <a:ext cx="7485063" cy="760413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4800"/>
              <a:t>Basal Metabolic Rate (BMR)</a:t>
            </a: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F92145BE-3BCD-5F4D-B29B-D5EC0AF00B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2362200"/>
            <a:ext cx="23780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4D00FF84-36AB-F141-B685-7A156177D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981200"/>
            <a:ext cx="6629400" cy="4762500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/>
              <a:t>BMR is the rate at which our body burns fuel (calories)</a:t>
            </a:r>
            <a:endParaRPr lang="en-US" altLang="en-US" b="1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b="1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/>
              <a:t>When we diet, our body adjusts by slowing down our BMR</a:t>
            </a:r>
            <a:endParaRPr lang="en-US" altLang="en-US" b="1">
              <a:ea typeface="ヒラギノ明朝 Pro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1014912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D180623A-0D8E-7643-BCE4-4462EA9CD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7863" y="1"/>
            <a:ext cx="6096000" cy="760413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4800">
                <a:solidFill>
                  <a:srgbClr val="F70F0F"/>
                </a:solidFill>
              </a:rPr>
              <a:t>Why Target BMR?</a:t>
            </a: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A56516C-B43E-4144-B636-6BC3F9424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1800" y="2133600"/>
            <a:ext cx="8677656" cy="4724400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>
              <a:lnSpc>
                <a:spcPct val="90000"/>
              </a:lnSpc>
              <a:buFont typeface="Lucida Grande" panose="020B0600040502020204" pitchFamily="34" charset="0"/>
              <a:buNone/>
            </a:pPr>
            <a:r>
              <a:rPr lang="en-US" altLang="en-US" sz="3600" b="1" dirty="0"/>
              <a:t>   Lean muscle mass requires more energy to sustain itself. You can burn more calories throughout the day and reach your weight management goals!</a:t>
            </a:r>
            <a:endParaRPr lang="en-US" altLang="en-US" sz="36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Font typeface="Lucida Grande" panose="020B0600040502020204" pitchFamily="34" charset="0"/>
              <a:buNone/>
            </a:pPr>
            <a:endParaRPr lang="en-US" altLang="en-US" sz="36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Font typeface="Lucida Grande" panose="020B0600040502020204" pitchFamily="34" charset="0"/>
              <a:buNone/>
            </a:pPr>
            <a:r>
              <a:rPr lang="en-US" altLang="en-US" sz="3600" b="1" dirty="0">
                <a:solidFill>
                  <a:srgbClr val="C50C0C"/>
                </a:solidFill>
              </a:rPr>
              <a:t>5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lbs</a:t>
            </a:r>
            <a:r>
              <a:rPr lang="en-US" altLang="en-US" sz="3600" b="1" dirty="0"/>
              <a:t> lean muscle = </a:t>
            </a:r>
            <a:r>
              <a:rPr lang="en-US" altLang="en-US" sz="3600" b="1" dirty="0">
                <a:solidFill>
                  <a:srgbClr val="C50C0C"/>
                </a:solidFill>
              </a:rPr>
              <a:t>200</a:t>
            </a:r>
            <a:r>
              <a:rPr lang="en-US" altLang="en-US" sz="3600" b="1" dirty="0"/>
              <a:t> extra calories</a:t>
            </a:r>
            <a:endParaRPr lang="en-US" altLang="en-US" sz="3600" b="1" dirty="0">
              <a:ea typeface="ヒラギノ明朝 Pro W6" panose="02020300000000000000" pitchFamily="18" charset="-128"/>
            </a:endParaRP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903EF152-8560-654A-8A06-2A7B944179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" y="3176913"/>
            <a:ext cx="16811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>
            <a:extLst>
              <a:ext uri="{FF2B5EF4-FFF2-40B4-BE49-F238E27FC236}">
                <a16:creationId xmlns:a16="http://schemas.microsoft.com/office/drawing/2014/main" id="{6C42C011-4326-4D44-8994-BF0EB9F237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1227138" cy="20574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3E7344B3-A1D1-0E47-B8A7-4718C87F104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228601"/>
            <a:ext cx="1057275" cy="1647825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44325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FD82EABC-3618-8A49-B1D0-738A3423C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9338" y="0"/>
            <a:ext cx="8602662" cy="8382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4800" dirty="0"/>
              <a:t>Aerobic Exercise</a:t>
            </a:r>
            <a:r>
              <a:rPr lang="en-US" altLang="en-US" sz="5400" b="1" dirty="0"/>
              <a:t> </a:t>
            </a:r>
            <a:endParaRPr lang="en-US" altLang="en-US" sz="5400" b="1" dirty="0">
              <a:ea typeface="ヒラギノ明朝 Pro W6" panose="02020300000000000000" pitchFamily="18" charset="-128"/>
            </a:endParaRP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04EF9D1B-C7FD-1F43-B267-AFFF3169AB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3" y="903287"/>
            <a:ext cx="7398925" cy="22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F4BE6A9-276F-544E-B52E-CC5186F85DB1}"/>
              </a:ext>
            </a:extLst>
          </p:cNvPr>
          <p:cNvSpPr txBox="1">
            <a:spLocks noChangeArrowheads="1"/>
          </p:cNvSpPr>
          <p:nvPr/>
        </p:nvSpPr>
        <p:spPr>
          <a:xfrm>
            <a:off x="2742406" y="3675888"/>
            <a:ext cx="7180263" cy="4000500"/>
          </a:xfrm>
          <a:prstGeom prst="rect">
            <a:avLst/>
          </a:prstGeom>
          <a:ln/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000" b="1" dirty="0"/>
              <a:t>Ability to perform work in the presence of oxygen</a:t>
            </a: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000" b="1" dirty="0"/>
              <a:t>Any movement that involves the large muscles groups</a:t>
            </a: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000" b="1" dirty="0"/>
              <a:t>Raises the heart rate for an extended period of time</a:t>
            </a: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buClr>
                <a:srgbClr val="399834"/>
              </a:buClr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olidFill>
                  <a:srgbClr val="399834"/>
                </a:solidFill>
              </a:rPr>
              <a:t>Recommendation:</a:t>
            </a:r>
            <a:r>
              <a:rPr lang="en-US" altLang="en-US" sz="2000" b="1" dirty="0">
                <a:solidFill>
                  <a:srgbClr val="399834"/>
                </a:solidFill>
              </a:rPr>
              <a:t> 20 minutes, 3x per week</a:t>
            </a:r>
            <a:endParaRPr lang="en-US" altLang="en-US" sz="2000" b="1" dirty="0">
              <a:solidFill>
                <a:srgbClr val="399834"/>
              </a:solidFill>
              <a:ea typeface="ヒラギノ明朝 Pro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93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574C77D5-6323-2943-A626-8DBBDD2B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805141"/>
            <a:ext cx="68135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708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90066EDA-548F-4E42-A8D3-2D4B739C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463" y="0"/>
            <a:ext cx="8610600" cy="8382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4800"/>
              <a:t>Aerobic Exercise</a:t>
            </a:r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id="{1580DCC7-79D2-2C4D-937E-BC8A46F4CB4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1"/>
            <a:ext cx="16017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>
            <a:extLst>
              <a:ext uri="{FF2B5EF4-FFF2-40B4-BE49-F238E27FC236}">
                <a16:creationId xmlns:a16="http://schemas.microsoft.com/office/drawing/2014/main" id="{C0116396-F0C6-C846-BA53-773B0ECDD44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9" y="1066800"/>
            <a:ext cx="1444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33749C8F-F147-FA49-A0DC-44918D1A97E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1" y="838200"/>
            <a:ext cx="17065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>
            <a:extLst>
              <a:ext uri="{FF2B5EF4-FFF2-40B4-BE49-F238E27FC236}">
                <a16:creationId xmlns:a16="http://schemas.microsoft.com/office/drawing/2014/main" id="{9EF1D33A-1797-8244-9CAC-0AF15B7E0F3F}"/>
              </a:ext>
            </a:extLst>
          </p:cNvPr>
          <p:cNvSpPr>
            <a:spLocks/>
          </p:cNvSpPr>
          <p:nvPr/>
        </p:nvSpPr>
        <p:spPr bwMode="auto">
          <a:xfrm>
            <a:off x="2254250" y="3778250"/>
            <a:ext cx="1671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Running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C9D70E21-6692-DA4A-8B0E-13F7358F5A4C}"/>
              </a:ext>
            </a:extLst>
          </p:cNvPr>
          <p:cNvSpPr>
            <a:spLocks/>
          </p:cNvSpPr>
          <p:nvPr/>
        </p:nvSpPr>
        <p:spPr bwMode="auto">
          <a:xfrm>
            <a:off x="2336800" y="4800600"/>
            <a:ext cx="13638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Hiking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124114D2-28A9-DA43-862E-918EA0D5A92D}"/>
              </a:ext>
            </a:extLst>
          </p:cNvPr>
          <p:cNvSpPr>
            <a:spLocks/>
          </p:cNvSpPr>
          <p:nvPr/>
        </p:nvSpPr>
        <p:spPr bwMode="auto">
          <a:xfrm>
            <a:off x="5316538" y="3733800"/>
            <a:ext cx="15433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Cycling</a:t>
            </a: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46E372C6-4729-FB46-88BF-6721AAE39B5F}"/>
              </a:ext>
            </a:extLst>
          </p:cNvPr>
          <p:cNvSpPr>
            <a:spLocks/>
          </p:cNvSpPr>
          <p:nvPr/>
        </p:nvSpPr>
        <p:spPr bwMode="auto">
          <a:xfrm>
            <a:off x="7624763" y="3810000"/>
            <a:ext cx="29215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Power Walking</a:t>
            </a: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9E3F6E85-DAEA-7646-B8DC-5D1A3D7B206B}"/>
              </a:ext>
            </a:extLst>
          </p:cNvPr>
          <p:cNvSpPr>
            <a:spLocks/>
          </p:cNvSpPr>
          <p:nvPr/>
        </p:nvSpPr>
        <p:spPr bwMode="auto">
          <a:xfrm>
            <a:off x="5113339" y="4800600"/>
            <a:ext cx="21076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Swimming</a:t>
            </a:r>
          </a:p>
        </p:txBody>
      </p:sp>
      <p:sp>
        <p:nvSpPr>
          <p:cNvPr id="69642" name="Rectangle 10">
            <a:extLst>
              <a:ext uri="{FF2B5EF4-FFF2-40B4-BE49-F238E27FC236}">
                <a16:creationId xmlns:a16="http://schemas.microsoft.com/office/drawing/2014/main" id="{5581C584-57C3-4849-B32B-737F47905A0D}"/>
              </a:ext>
            </a:extLst>
          </p:cNvPr>
          <p:cNvSpPr>
            <a:spLocks/>
          </p:cNvSpPr>
          <p:nvPr/>
        </p:nvSpPr>
        <p:spPr bwMode="auto">
          <a:xfrm>
            <a:off x="7821614" y="4800600"/>
            <a:ext cx="17485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Aerobics</a:t>
            </a:r>
          </a:p>
        </p:txBody>
      </p:sp>
      <p:pic>
        <p:nvPicPr>
          <p:cNvPr id="69643" name="Picture 11">
            <a:extLst>
              <a:ext uri="{FF2B5EF4-FFF2-40B4-BE49-F238E27FC236}">
                <a16:creationId xmlns:a16="http://schemas.microsoft.com/office/drawing/2014/main" id="{154D074A-E4C4-3048-BADF-B0276B49623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838200"/>
            <a:ext cx="15398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442119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C186090B-C00B-CF48-96DC-5B8D82B29F7E}"/>
              </a:ext>
            </a:extLst>
          </p:cNvPr>
          <p:cNvSpPr>
            <a:spLocks/>
          </p:cNvSpPr>
          <p:nvPr/>
        </p:nvSpPr>
        <p:spPr bwMode="auto">
          <a:xfrm>
            <a:off x="1930400" y="1447800"/>
            <a:ext cx="8229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1600"/>
              </a:spcBef>
            </a:pPr>
            <a:r>
              <a:rPr lang="en-US" altLang="en-US" sz="2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One approach to increasing caloric expenditure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Alternates between high intensity and low intensity exercise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Warm-up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minute 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1 minute 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minutes 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2 minutes 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minutes 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3 minutes 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minutes 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2 minutes 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minute 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/ 1 minute </a:t>
            </a:r>
            <a:r>
              <a:rPr lang="en-US" altLang="en-US" sz="24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low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Cool-down </a:t>
            </a:r>
          </a:p>
          <a:p>
            <a:pPr algn="ctr">
              <a:lnSpc>
                <a:spcPct val="60000"/>
              </a:lnSpc>
              <a:spcBef>
                <a:spcPts val="135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18 minutes of Interval Training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7C34533-A9E0-D54E-82FA-50CD8DB0FAE8}"/>
              </a:ext>
            </a:extLst>
          </p:cNvPr>
          <p:cNvSpPr>
            <a:spLocks/>
          </p:cNvSpPr>
          <p:nvPr/>
        </p:nvSpPr>
        <p:spPr bwMode="auto">
          <a:xfrm>
            <a:off x="1795463" y="107950"/>
            <a:ext cx="8610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Interval Training</a:t>
            </a:r>
          </a:p>
        </p:txBody>
      </p:sp>
    </p:spTree>
    <p:extLst>
      <p:ext uri="{BB962C8B-B14F-4D97-AF65-F5344CB8AC3E}">
        <p14:creationId xmlns:p14="http://schemas.microsoft.com/office/powerpoint/2010/main" val="2522476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1">
            <a:extLst>
              <a:ext uri="{FF2B5EF4-FFF2-40B4-BE49-F238E27FC236}">
                <a16:creationId xmlns:a16="http://schemas.microsoft.com/office/drawing/2014/main" id="{B46912B0-92D9-364D-A49E-64F1CE80758B}"/>
              </a:ext>
            </a:extLst>
          </p:cNvPr>
          <p:cNvGraphicFramePr>
            <a:graphicFrameLocks/>
          </p:cNvGraphicFramePr>
          <p:nvPr/>
        </p:nvGraphicFramePr>
        <p:xfrm>
          <a:off x="3314700" y="1389064"/>
          <a:ext cx="7264400" cy="494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hart" r:id="rId3" imgW="10210800" imgH="6959600" progId="MSGraph.Chart.8">
                  <p:embed/>
                </p:oleObj>
              </mc:Choice>
              <mc:Fallback>
                <p:oleObj name="Chart" r:id="rId3" imgW="10210800" imgH="6959600" progId="MSGraph.Chart.8">
                  <p:embed/>
                  <p:pic>
                    <p:nvPicPr>
                      <p:cNvPr id="71681" name="Object 1">
                        <a:extLst>
                          <a:ext uri="{FF2B5EF4-FFF2-40B4-BE49-F238E27FC236}">
                            <a16:creationId xmlns:a16="http://schemas.microsoft.com/office/drawing/2014/main" id="{B46912B0-92D9-364D-A49E-64F1CE80758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389064"/>
                        <a:ext cx="7264400" cy="494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2" name="Rectangle 2">
            <a:extLst>
              <a:ext uri="{FF2B5EF4-FFF2-40B4-BE49-F238E27FC236}">
                <a16:creationId xmlns:a16="http://schemas.microsoft.com/office/drawing/2014/main" id="{30E0D6C6-21F3-1B45-BEEF-89AAA0444C28}"/>
              </a:ext>
            </a:extLst>
          </p:cNvPr>
          <p:cNvSpPr>
            <a:spLocks/>
          </p:cNvSpPr>
          <p:nvPr/>
        </p:nvSpPr>
        <p:spPr bwMode="auto">
          <a:xfrm>
            <a:off x="1943100" y="990600"/>
            <a:ext cx="6159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More Total Work Accomplished</a:t>
            </a:r>
          </a:p>
          <a:p>
            <a:pPr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Higher Average Heart Rate</a:t>
            </a:r>
          </a:p>
          <a:p>
            <a:pPr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More Calories Expended</a:t>
            </a:r>
          </a:p>
          <a:p>
            <a:pPr>
              <a:lnSpc>
                <a:spcPct val="60000"/>
              </a:lnSpc>
              <a:spcBef>
                <a:spcPts val="1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Higher Residual Caloric Expenditure (after)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F0F450C-2F4D-F34B-9803-368F1A6BC3F1}"/>
              </a:ext>
            </a:extLst>
          </p:cNvPr>
          <p:cNvSpPr>
            <a:spLocks/>
          </p:cNvSpPr>
          <p:nvPr/>
        </p:nvSpPr>
        <p:spPr bwMode="auto">
          <a:xfrm>
            <a:off x="1651000" y="4191000"/>
            <a:ext cx="18288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1350"/>
              </a:spcBef>
            </a:pPr>
            <a:r>
              <a:rPr lang="en-US" altLang="en-US" sz="2400" b="1">
                <a:solidFill>
                  <a:srgbClr val="18980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401 calories</a:t>
            </a:r>
          </a:p>
          <a:p>
            <a:pPr>
              <a:spcBef>
                <a:spcPts val="1350"/>
              </a:spcBef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spcBef>
                <a:spcPts val="1350"/>
              </a:spcBef>
            </a:pPr>
            <a:r>
              <a:rPr lang="en-US" altLang="en-US" sz="2400" b="1">
                <a:solidFill>
                  <a:srgbClr val="3733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189 calories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4A9657BC-464B-584B-89D3-F97621230C62}"/>
              </a:ext>
            </a:extLst>
          </p:cNvPr>
          <p:cNvSpPr>
            <a:spLocks/>
          </p:cNvSpPr>
          <p:nvPr/>
        </p:nvSpPr>
        <p:spPr bwMode="auto">
          <a:xfrm rot="17340000">
            <a:off x="3871913" y="4741863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115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Warm-up</a:t>
            </a: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FC4CCF23-770D-BA4B-B1E6-4E540BB5E4FA}"/>
              </a:ext>
            </a:extLst>
          </p:cNvPr>
          <p:cNvSpPr>
            <a:spLocks/>
          </p:cNvSpPr>
          <p:nvPr/>
        </p:nvSpPr>
        <p:spPr bwMode="auto">
          <a:xfrm rot="3179999">
            <a:off x="9215438" y="2606675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115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Cool-down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6837943C-073C-1E4E-AD37-C68FE6E4B949}"/>
              </a:ext>
            </a:extLst>
          </p:cNvPr>
          <p:cNvSpPr>
            <a:spLocks/>
          </p:cNvSpPr>
          <p:nvPr/>
        </p:nvSpPr>
        <p:spPr bwMode="auto">
          <a:xfrm>
            <a:off x="5461000" y="6223000"/>
            <a:ext cx="3048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135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 minutes of exercise</a:t>
            </a: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A85A178C-A76B-1A4C-8DFA-881AF319E2FF}"/>
              </a:ext>
            </a:extLst>
          </p:cNvPr>
          <p:cNvSpPr>
            <a:spLocks/>
          </p:cNvSpPr>
          <p:nvPr/>
        </p:nvSpPr>
        <p:spPr bwMode="auto">
          <a:xfrm>
            <a:off x="1524000" y="158750"/>
            <a:ext cx="9144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Interval Training vs. Steady State Exercise</a:t>
            </a:r>
          </a:p>
        </p:txBody>
      </p:sp>
    </p:spTree>
    <p:extLst>
      <p:ext uri="{BB962C8B-B14F-4D97-AF65-F5344CB8AC3E}">
        <p14:creationId xmlns:p14="http://schemas.microsoft.com/office/powerpoint/2010/main" val="300461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C98052A5-2D96-B642-B394-AB1E405D8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0"/>
            <a:ext cx="8610600" cy="990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4800" dirty="0"/>
              <a:t>Strength Training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38FFB17C-44A0-164F-97C8-D1C62D7575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926592"/>
            <a:ext cx="7721600" cy="2392363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92E5938-77BC-B441-B693-D06588236B43}"/>
              </a:ext>
            </a:extLst>
          </p:cNvPr>
          <p:cNvSpPr txBox="1">
            <a:spLocks noChangeArrowheads="1"/>
          </p:cNvSpPr>
          <p:nvPr/>
        </p:nvSpPr>
        <p:spPr>
          <a:xfrm>
            <a:off x="2641600" y="3928872"/>
            <a:ext cx="7315200" cy="2526792"/>
          </a:xfrm>
          <a:prstGeom prst="rect">
            <a:avLst/>
          </a:prstGeom>
          <a:ln/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/>
              <a:t>Builds lean muscle mass, which increases BMR</a:t>
            </a:r>
            <a:endParaRPr lang="en-US" altLang="en-US" b="1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/>
              <a:t>Tones and defines the muscles</a:t>
            </a:r>
            <a:endParaRPr lang="en-US" altLang="en-US" b="1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/>
              <a:t>Improves posture</a:t>
            </a:r>
            <a:endParaRPr lang="en-US" altLang="en-US" b="1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/>
              <a:t>Helps maintain bone mineral density</a:t>
            </a:r>
            <a:endParaRPr lang="en-US" altLang="en-US" b="1" dirty="0">
              <a:ea typeface="ヒラギノ明朝 Pro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960818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>
            <a:extLst>
              <a:ext uri="{FF2B5EF4-FFF2-40B4-BE49-F238E27FC236}">
                <a16:creationId xmlns:a16="http://schemas.microsoft.com/office/drawing/2014/main" id="{022DCED1-1674-0642-9C42-BB0057DA5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82296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4800" dirty="0"/>
              <a:t>Nutrition</a:t>
            </a:r>
          </a:p>
        </p:txBody>
      </p:sp>
      <p:pic>
        <p:nvPicPr>
          <p:cNvPr id="75778" name="Picture 2">
            <a:extLst>
              <a:ext uri="{FF2B5EF4-FFF2-40B4-BE49-F238E27FC236}">
                <a16:creationId xmlns:a16="http://schemas.microsoft.com/office/drawing/2014/main" id="{06FE2135-5CD7-8A4A-A6BB-69F77D0F30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59" y="2813050"/>
            <a:ext cx="6299201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>
            <a:extLst>
              <a:ext uri="{FF2B5EF4-FFF2-40B4-BE49-F238E27FC236}">
                <a16:creationId xmlns:a16="http://schemas.microsoft.com/office/drawing/2014/main" id="{3315669A-7561-9649-864E-23EA97F71C14}"/>
              </a:ext>
            </a:extLst>
          </p:cNvPr>
          <p:cNvSpPr>
            <a:spLocks/>
          </p:cNvSpPr>
          <p:nvPr/>
        </p:nvSpPr>
        <p:spPr bwMode="auto">
          <a:xfrm>
            <a:off x="822960" y="880872"/>
            <a:ext cx="8026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lnSpc>
                <a:spcPct val="70000"/>
              </a:lnSpc>
              <a:spcBef>
                <a:spcPts val="1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5-6 well-proportioned meals/snacks</a:t>
            </a:r>
          </a:p>
          <a:p>
            <a:pPr>
              <a:lnSpc>
                <a:spcPct val="70000"/>
              </a:lnSpc>
              <a:spcBef>
                <a:spcPts val="1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Portion of protein and carbohydrates and fat</a:t>
            </a:r>
          </a:p>
          <a:p>
            <a:pPr>
              <a:lnSpc>
                <a:spcPct val="70000"/>
              </a:lnSpc>
              <a:spcBef>
                <a:spcPts val="1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Unlimited fruits &amp; vegetables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C8A158-2835-CF42-B8E9-31265872D631}"/>
              </a:ext>
            </a:extLst>
          </p:cNvPr>
          <p:cNvSpPr txBox="1">
            <a:spLocks noChangeArrowheads="1"/>
          </p:cNvSpPr>
          <p:nvPr/>
        </p:nvSpPr>
        <p:spPr>
          <a:xfrm>
            <a:off x="5226304" y="4745228"/>
            <a:ext cx="6768592" cy="2463800"/>
          </a:xfrm>
          <a:prstGeom prst="rect">
            <a:avLst/>
          </a:prstGeom>
          <a:ln/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99834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>
                <a:solidFill>
                  <a:srgbClr val="399834"/>
                </a:solidFill>
              </a:rPr>
              <a:t>Protein </a:t>
            </a:r>
            <a:r>
              <a:rPr lang="en-US" altLang="en-US" b="1" dirty="0"/>
              <a:t>for lean muscle maintenance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399834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>
                <a:solidFill>
                  <a:srgbClr val="399834"/>
                </a:solidFill>
              </a:rPr>
              <a:t>Carbohydrate </a:t>
            </a:r>
            <a:r>
              <a:rPr lang="en-US" altLang="en-US" b="1" dirty="0"/>
              <a:t>for energy and metabolism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399834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>
                <a:solidFill>
                  <a:srgbClr val="399834"/>
                </a:solidFill>
              </a:rPr>
              <a:t>Fat </a:t>
            </a:r>
            <a:r>
              <a:rPr lang="en-US" altLang="en-US" b="1" dirty="0"/>
              <a:t>for flavor &amp; satiety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399834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>
                <a:solidFill>
                  <a:srgbClr val="399834"/>
                </a:solidFill>
              </a:rPr>
              <a:t>Fiber </a:t>
            </a:r>
            <a:r>
              <a:rPr lang="en-US" altLang="en-US" b="1" dirty="0"/>
              <a:t>for digestion &amp; satiety</a:t>
            </a:r>
            <a:endParaRPr lang="en-US" altLang="en-US" b="1" dirty="0">
              <a:ea typeface="ヒラギノ明朝 Pro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121463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41A6B-5391-2A4B-BB34-F89B3308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47" y="-420625"/>
            <a:ext cx="11101533" cy="85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99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>
            <a:extLst>
              <a:ext uri="{FF2B5EF4-FFF2-40B4-BE49-F238E27FC236}">
                <a16:creationId xmlns:a16="http://schemas.microsoft.com/office/drawing/2014/main" id="{553C6349-3AA0-4444-BCFC-61A1D79D6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463" y="0"/>
            <a:ext cx="8610600" cy="990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4800"/>
              <a:t>Carbohydrates</a:t>
            </a: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F34998D-59A0-6D48-9872-CB2EB743A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8534400" cy="5486400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Carbohydrates are the body’s main source of energy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 dirty="0"/>
              <a:t>Carbohydrates are broken down in the body to glucose</a:t>
            </a:r>
            <a:endParaRPr lang="en-US" altLang="en-US" b="1" dirty="0">
              <a:ea typeface="ヒラギノ明朝 Pro W6" panose="02020300000000000000" pitchFamily="18" charset="-128"/>
            </a:endParaRPr>
          </a:p>
          <a:p>
            <a:pPr algn="ctr">
              <a:buFont typeface="Lucida Grande" panose="020B0600040502020204" pitchFamily="34" charset="0"/>
              <a:buNone/>
            </a:pPr>
            <a:endParaRPr lang="en-US" altLang="en-US" sz="3600" b="1" dirty="0">
              <a:ea typeface="ヒラギノ明朝 Pro W6" panose="02020300000000000000" pitchFamily="18" charset="-128"/>
            </a:endParaRPr>
          </a:p>
          <a:p>
            <a:pPr algn="ctr">
              <a:buFont typeface="Lucida Grande" panose="020B0600040502020204" pitchFamily="34" charset="0"/>
              <a:buNone/>
            </a:pPr>
            <a:r>
              <a:rPr lang="en-US" altLang="en-US" sz="3600" b="1" dirty="0">
                <a:solidFill>
                  <a:srgbClr val="399834"/>
                </a:solidFill>
              </a:rPr>
              <a:t>“Fat Burns in the Flame of Carbohydrate”</a:t>
            </a:r>
            <a:endParaRPr lang="en-US" altLang="en-US" sz="3600" b="1" dirty="0">
              <a:solidFill>
                <a:srgbClr val="399834"/>
              </a:solidFill>
              <a:ea typeface="ヒラギノ明朝 Pro W6" panose="02020300000000000000" pitchFamily="18" charset="-128"/>
            </a:endParaRP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49B6E04D-1E93-B844-B2B8-086CA41FA97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873750"/>
            <a:ext cx="9118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28608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>
            <a:extLst>
              <a:ext uri="{FF2B5EF4-FFF2-40B4-BE49-F238E27FC236}">
                <a16:creationId xmlns:a16="http://schemas.microsoft.com/office/drawing/2014/main" id="{6C2A0E57-772C-5748-A2C9-FEB808F30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2138" y="0"/>
            <a:ext cx="8610600" cy="990600"/>
          </a:xfrm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altLang="en-US" sz="4800"/>
              <a:t>Soluble/Insoluble Fiber</a:t>
            </a: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9AEEF451-E47E-FE4D-B817-9D52A5F01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83280" y="1295400"/>
            <a:ext cx="8065008" cy="3971544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000" b="1" dirty="0"/>
              <a:t>Recommended intake is 25-35 grams per day</a:t>
            </a: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dirty="0"/>
          </a:p>
          <a:p>
            <a:pPr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000" b="1" dirty="0"/>
              <a:t>Absorbs water in the intestines, providing a </a:t>
            </a:r>
            <a:r>
              <a:rPr lang="en-US" altLang="en-US" sz="2000" b="1" dirty="0">
                <a:solidFill>
                  <a:srgbClr val="F70F0F"/>
                </a:solidFill>
              </a:rPr>
              <a:t>feeling of fullness</a:t>
            </a:r>
            <a:endParaRPr lang="en-US" altLang="en-US" sz="2000" b="1" dirty="0">
              <a:solidFill>
                <a:srgbClr val="F70F0F"/>
              </a:solidFill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000" b="1" dirty="0"/>
              <a:t>Slows down the absorption of carbohydrates</a:t>
            </a: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000" b="1" dirty="0"/>
              <a:t>Good for digestion and intestinal health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sz="20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000" b="1" dirty="0">
                <a:ea typeface="ヒラギノ明朝 Pro W6" panose="02020300000000000000" pitchFamily="18" charset="-128"/>
              </a:rPr>
              <a:t>Supports </a:t>
            </a:r>
            <a:r>
              <a:rPr lang="en-US" altLang="en-US" sz="2000" b="1" dirty="0">
                <a:solidFill>
                  <a:srgbClr val="FF0000"/>
                </a:solidFill>
                <a:ea typeface="ヒラギノ明朝 Pro W6" panose="02020300000000000000" pitchFamily="18" charset="-128"/>
              </a:rPr>
              <a:t>microbiome balance </a:t>
            </a:r>
            <a:r>
              <a:rPr lang="en-US" altLang="en-US" sz="2000" b="1" dirty="0">
                <a:ea typeface="ヒラギノ明朝 Pro W6" panose="02020300000000000000" pitchFamily="18" charset="-128"/>
              </a:rPr>
              <a:t>(prebiotics)</a:t>
            </a:r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564F852B-3C37-054F-94FF-0B6DE1E5F28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40" y="2837688"/>
            <a:ext cx="17605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57271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13D1-77F1-4D04-9718-13538D12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solidFill>
                  <a:srgbClr val="6847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World’s First Award-Winning </a:t>
            </a:r>
            <a:br>
              <a:rPr lang="en-US" sz="2700" b="1" dirty="0">
                <a:solidFill>
                  <a:srgbClr val="6847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>
                <a:solidFill>
                  <a:srgbClr val="68478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Gut-Brain Axis Nutrition System!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26A9C-C778-4025-B841-6F0B73051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2650" y="2146630"/>
            <a:ext cx="7886700" cy="1011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NutrAward recognizes companies that are investing in rigorous and measurable scientific studies to prove the efficacy of their proprietary ingredients or technologies.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4868EB-9AC1-4357-8765-4BCDC9EDA548}"/>
              </a:ext>
            </a:extLst>
          </p:cNvPr>
          <p:cNvSpPr txBox="1">
            <a:spLocks/>
          </p:cNvSpPr>
          <p:nvPr/>
        </p:nvSpPr>
        <p:spPr>
          <a:xfrm>
            <a:off x="2152651" y="3042242"/>
            <a:ext cx="3111353" cy="2450837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Submissions are judged on their merit in the following areas: </a:t>
            </a:r>
          </a:p>
          <a:p>
            <a:r>
              <a:rPr lang="en-US" sz="15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Viable product</a:t>
            </a:r>
          </a:p>
          <a:p>
            <a:r>
              <a:rPr lang="en-US" sz="15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Emerging category</a:t>
            </a:r>
          </a:p>
          <a:p>
            <a:r>
              <a:rPr lang="en-US" sz="15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product concept</a:t>
            </a:r>
          </a:p>
          <a:p>
            <a:r>
              <a:rPr lang="en-US" sz="15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Distinct health application</a:t>
            </a:r>
          </a:p>
          <a:p>
            <a:r>
              <a:rPr lang="en-US" sz="15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 packaging</a:t>
            </a:r>
          </a:p>
          <a:p>
            <a:r>
              <a:rPr lang="en-US" sz="15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Matchless marketing</a:t>
            </a:r>
          </a:p>
          <a:p>
            <a:endParaRPr lang="en-US" sz="16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ED124-51C7-4364-8AA9-E6F3C7668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003" y="2803010"/>
            <a:ext cx="4782346" cy="2690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988809-B5FC-4EBB-9A4E-45027F7E5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766" y="857251"/>
            <a:ext cx="1717413" cy="14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1" y="1846530"/>
            <a:ext cx="9144000" cy="530356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1" y="1829964"/>
            <a:ext cx="9144000" cy="64095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Aller Light" charset="0"/>
                <a:cs typeface="Aller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REBOOT with GBX FOODS</a:t>
            </a:r>
            <a:endParaRPr lang="en-US" sz="3300" b="0" dirty="0">
              <a:solidFill>
                <a:schemeClr val="tx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822786" y="1426211"/>
            <a:ext cx="5959515" cy="309722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ller Light"/>
                <a:ea typeface="+mn-ea"/>
                <a:cs typeface="Aller 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/>
              <a:buChar char="o"/>
              <a:defRPr sz="2000" b="0" i="0" kern="1200" baseline="0">
                <a:solidFill>
                  <a:srgbClr val="595959"/>
                </a:solidFill>
                <a:latin typeface="Aller Light"/>
                <a:ea typeface="+mn-ea"/>
                <a:cs typeface="Aller 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  <a:defRPr/>
            </a:pPr>
            <a:r>
              <a:rPr lang="en-US" sz="1800" dirty="0">
                <a:solidFill>
                  <a:srgbClr val="275D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Microbiome-Boosting Nutrition*</a:t>
            </a:r>
            <a:endParaRPr lang="ru-RU" sz="1800" dirty="0">
              <a:solidFill>
                <a:srgbClr val="275D3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A425EA-516D-4CF1-896C-AB6B8848C4EE}"/>
              </a:ext>
            </a:extLst>
          </p:cNvPr>
          <p:cNvSpPr txBox="1"/>
          <p:nvPr/>
        </p:nvSpPr>
        <p:spPr>
          <a:xfrm>
            <a:off x="9055849" y="1923047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™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64BEF-232C-40EE-A691-8E55D6B9F831}"/>
              </a:ext>
            </a:extLst>
          </p:cNvPr>
          <p:cNvSpPr txBox="1"/>
          <p:nvPr/>
        </p:nvSpPr>
        <p:spPr>
          <a:xfrm>
            <a:off x="1745457" y="5654964"/>
            <a:ext cx="2307059" cy="3000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*These statements have not been evaluated by the Food and Drug Administration. This product is not intended to diagnose, treat, cure, or prevent any disease.</a:t>
            </a:r>
          </a:p>
        </p:txBody>
      </p: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39ACF9B6-090E-4F78-BDE7-D934F6F13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21090" r="6342" b="32632"/>
          <a:stretch/>
        </p:blipFill>
        <p:spPr>
          <a:xfrm>
            <a:off x="2037837" y="1108316"/>
            <a:ext cx="2021681" cy="692945"/>
          </a:xfrm>
          <a:prstGeom prst="rect">
            <a:avLst/>
          </a:prstGeom>
        </p:spPr>
      </p:pic>
      <p:pic>
        <p:nvPicPr>
          <p:cNvPr id="12" name="Picture 11" descr="A picture containing cup, coffee, table, sitting&#10;&#10;Description generated with very high confidence">
            <a:extLst>
              <a:ext uri="{FF2B5EF4-FFF2-40B4-BE49-F238E27FC236}">
                <a16:creationId xmlns:a16="http://schemas.microsoft.com/office/drawing/2014/main" id="{80C49A98-E2BF-45B3-A031-BB4107EA5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9" b="18421"/>
          <a:stretch/>
        </p:blipFill>
        <p:spPr>
          <a:xfrm>
            <a:off x="2370936" y="2499620"/>
            <a:ext cx="3377162" cy="2283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C584E7-C65F-4018-A004-67B14BCA6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382" y="4467828"/>
            <a:ext cx="2374271" cy="1187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4CB0C-9E12-47AC-8AD7-BB0B9CBAD9F6}"/>
              </a:ext>
            </a:extLst>
          </p:cNvPr>
          <p:cNvSpPr txBox="1"/>
          <p:nvPr/>
        </p:nvSpPr>
        <p:spPr>
          <a:xfrm>
            <a:off x="6096001" y="2636256"/>
            <a:ext cx="425739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245D38"/>
                </a:solidFill>
              </a:rPr>
              <a:t>Benefits: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50" dirty="0">
                <a:solidFill>
                  <a:srgbClr val="245D38"/>
                </a:solidFill>
              </a:rPr>
              <a:t>No more wasting time grocery shopping.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50" dirty="0">
                <a:solidFill>
                  <a:srgbClr val="245D38"/>
                </a:solidFill>
              </a:rPr>
              <a:t>Saves you money!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50" dirty="0">
                <a:solidFill>
                  <a:srgbClr val="245D38"/>
                </a:solidFill>
              </a:rPr>
              <a:t>Takes the hassle out of planning for your Reboot.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50" dirty="0">
                <a:solidFill>
                  <a:srgbClr val="245D38"/>
                </a:solidFill>
              </a:rPr>
              <a:t>Convenient — products sent to straight to your door step.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50" dirty="0">
                <a:solidFill>
                  <a:srgbClr val="245D38"/>
                </a:solidFill>
              </a:rPr>
              <a:t>Provides the microbiome-boosting nutrition you need every day.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650" dirty="0">
                <a:solidFill>
                  <a:srgbClr val="245D38"/>
                </a:solidFill>
              </a:rPr>
              <a:t>Quick, easy, delicious products.</a:t>
            </a:r>
          </a:p>
        </p:txBody>
      </p:sp>
    </p:spTree>
    <p:extLst>
      <p:ext uri="{BB962C8B-B14F-4D97-AF65-F5344CB8AC3E}">
        <p14:creationId xmlns:p14="http://schemas.microsoft.com/office/powerpoint/2010/main" val="23823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3AAD2FA1-19B1-E249-AEA7-058198395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-76200"/>
            <a:ext cx="644683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38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4544EA-FBD3-4D95-ABA5-5410EE46A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2" y="2499620"/>
            <a:ext cx="3962489" cy="3061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1" y="1846530"/>
            <a:ext cx="9144000" cy="530356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1" y="1829964"/>
            <a:ext cx="9144000" cy="64095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Aller Light" charset="0"/>
                <a:cs typeface="Aller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GBX FOODS  ARE REBOOT-FRIENDLY</a:t>
            </a:r>
            <a:endParaRPr lang="en-US" sz="3300" b="0" dirty="0">
              <a:solidFill>
                <a:schemeClr val="tx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822786" y="1426211"/>
            <a:ext cx="5959515" cy="309722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ea typeface="+mn-ea"/>
                <a:cs typeface="Alle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ller Light"/>
                <a:ea typeface="+mn-ea"/>
                <a:cs typeface="Aller 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/>
              <a:buChar char="o"/>
              <a:defRPr sz="2000" b="0" i="0" kern="1200" baseline="0">
                <a:solidFill>
                  <a:srgbClr val="595959"/>
                </a:solidFill>
                <a:latin typeface="Aller Light"/>
                <a:ea typeface="+mn-ea"/>
                <a:cs typeface="Aller 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SzTx/>
              <a:buNone/>
              <a:defRPr/>
            </a:pPr>
            <a:r>
              <a:rPr lang="en-US" sz="1800" dirty="0">
                <a:solidFill>
                  <a:srgbClr val="275D3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Microbiome-Boosting Nutrition*</a:t>
            </a:r>
            <a:endParaRPr lang="ru-RU" sz="1800" dirty="0">
              <a:solidFill>
                <a:srgbClr val="275D3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A425EA-516D-4CF1-896C-AB6B8848C4EE}"/>
              </a:ext>
            </a:extLst>
          </p:cNvPr>
          <p:cNvSpPr txBox="1"/>
          <p:nvPr/>
        </p:nvSpPr>
        <p:spPr>
          <a:xfrm>
            <a:off x="4479322" y="1923047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™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64BEF-232C-40EE-A691-8E55D6B9F831}"/>
              </a:ext>
            </a:extLst>
          </p:cNvPr>
          <p:cNvSpPr txBox="1"/>
          <p:nvPr/>
        </p:nvSpPr>
        <p:spPr>
          <a:xfrm>
            <a:off x="1745457" y="5654964"/>
            <a:ext cx="2307059" cy="3000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*These statements have not been evaluated by the Food and Drug Administration. This product is not intended to diagnose, treat, cure, or prevent any disease.</a:t>
            </a:r>
          </a:p>
        </p:txBody>
      </p: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39ACF9B6-090E-4F78-BDE7-D934F6F133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21090" r="6342" b="32632"/>
          <a:stretch/>
        </p:blipFill>
        <p:spPr>
          <a:xfrm>
            <a:off x="2037837" y="1108316"/>
            <a:ext cx="2021681" cy="692945"/>
          </a:xfrm>
          <a:prstGeom prst="rect">
            <a:avLst/>
          </a:prstGeom>
        </p:spPr>
      </p:pic>
      <p:pic>
        <p:nvPicPr>
          <p:cNvPr id="12" name="Picture 11" descr="A picture containing cup, coffee, table, sitting&#10;&#10;Description generated with very high confidence">
            <a:extLst>
              <a:ext uri="{FF2B5EF4-FFF2-40B4-BE49-F238E27FC236}">
                <a16:creationId xmlns:a16="http://schemas.microsoft.com/office/drawing/2014/main" id="{80C49A98-E2BF-45B3-A031-BB4107EA55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9" b="18421"/>
          <a:stretch/>
        </p:blipFill>
        <p:spPr>
          <a:xfrm>
            <a:off x="2370936" y="2499620"/>
            <a:ext cx="3377162" cy="2283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C584E7-C65F-4018-A004-67B14BCA6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382" y="4467828"/>
            <a:ext cx="2374271" cy="11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>
            <a:extLst>
              <a:ext uri="{FF2B5EF4-FFF2-40B4-BE49-F238E27FC236}">
                <a16:creationId xmlns:a16="http://schemas.microsoft.com/office/drawing/2014/main" id="{CBF0182E-AA7A-844E-8F5B-EFB7FF476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9744" y="-82034"/>
            <a:ext cx="10192512" cy="1447800"/>
          </a:xfrm>
          <a:ln/>
        </p:spPr>
        <p:txBody>
          <a:bodyPr vert="horz" lIns="91440" tIns="45720" rIns="132080" bIns="45720" rtlCol="0" anchor="ctr">
            <a:normAutofit fontScale="90000"/>
          </a:bodyPr>
          <a:lstStyle/>
          <a:p>
            <a:pPr algn="l"/>
            <a:r>
              <a:rPr lang="en-US" altLang="en-US" dirty="0"/>
              <a:t>Small + Simultaneous + Sustained = </a:t>
            </a:r>
            <a:r>
              <a:rPr lang="en-US" altLang="en-US" sz="6000" dirty="0"/>
              <a:t>Success!</a:t>
            </a:r>
          </a:p>
        </p:txBody>
      </p:sp>
      <p:pic>
        <p:nvPicPr>
          <p:cNvPr id="83970" name="Picture 2">
            <a:extLst>
              <a:ext uri="{FF2B5EF4-FFF2-40B4-BE49-F238E27FC236}">
                <a16:creationId xmlns:a16="http://schemas.microsoft.com/office/drawing/2014/main" id="{B25AE7A3-BCB4-114C-8A08-B0273E0C1ED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2457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59E7EFA5-47C0-9D4B-B0D2-BF1175C1E66A}"/>
              </a:ext>
            </a:extLst>
          </p:cNvPr>
          <p:cNvSpPr>
            <a:spLocks/>
          </p:cNvSpPr>
          <p:nvPr/>
        </p:nvSpPr>
        <p:spPr bwMode="auto">
          <a:xfrm>
            <a:off x="2819401" y="2438400"/>
            <a:ext cx="1072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Cortisol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1509AAD1-AD2B-CC4E-9AD5-EA6C1D7D17AD}"/>
              </a:ext>
            </a:extLst>
          </p:cNvPr>
          <p:cNvSpPr>
            <a:spLocks/>
          </p:cNvSpPr>
          <p:nvPr/>
        </p:nvSpPr>
        <p:spPr bwMode="auto">
          <a:xfrm>
            <a:off x="2667000" y="4114800"/>
            <a:ext cx="15770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Blood sugar</a:t>
            </a:r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5165AB5E-AC36-BB44-B849-99FB649E8FF2}"/>
              </a:ext>
            </a:extLst>
          </p:cNvPr>
          <p:cNvSpPr>
            <a:spLocks/>
          </p:cNvSpPr>
          <p:nvPr/>
        </p:nvSpPr>
        <p:spPr bwMode="auto">
          <a:xfrm>
            <a:off x="4724401" y="5638800"/>
            <a:ext cx="1960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Thermogenesis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453AFA65-FD69-5E42-8671-6EBA82CB9511}"/>
              </a:ext>
            </a:extLst>
          </p:cNvPr>
          <p:cNvSpPr>
            <a:spLocks/>
          </p:cNvSpPr>
          <p:nvPr/>
        </p:nvSpPr>
        <p:spPr bwMode="auto">
          <a:xfrm>
            <a:off x="7239000" y="1905000"/>
            <a:ext cx="1277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Serotonin</a:t>
            </a:r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2AE053AF-B151-E64F-A4D0-C9285585529F}"/>
              </a:ext>
            </a:extLst>
          </p:cNvPr>
          <p:cNvSpPr>
            <a:spLocks/>
          </p:cNvSpPr>
          <p:nvPr/>
        </p:nvSpPr>
        <p:spPr bwMode="auto">
          <a:xfrm>
            <a:off x="7389814" y="3276600"/>
            <a:ext cx="2011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Norepinephrine</a:t>
            </a:r>
          </a:p>
        </p:txBody>
      </p:sp>
      <p:sp>
        <p:nvSpPr>
          <p:cNvPr id="83976" name="Rectangle 8">
            <a:extLst>
              <a:ext uri="{FF2B5EF4-FFF2-40B4-BE49-F238E27FC236}">
                <a16:creationId xmlns:a16="http://schemas.microsoft.com/office/drawing/2014/main" id="{FBF4D603-C9A3-0C49-8AB5-A1ABA0551FAC}"/>
              </a:ext>
            </a:extLst>
          </p:cNvPr>
          <p:cNvSpPr>
            <a:spLocks/>
          </p:cNvSpPr>
          <p:nvPr/>
        </p:nvSpPr>
        <p:spPr bwMode="auto">
          <a:xfrm>
            <a:off x="7237414" y="4724400"/>
            <a:ext cx="2362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Thyroid hormones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2E79372-658F-2D4C-9379-DE52B215CABA}"/>
              </a:ext>
            </a:extLst>
          </p:cNvPr>
          <p:cNvSpPr>
            <a:spLocks/>
          </p:cNvSpPr>
          <p:nvPr/>
        </p:nvSpPr>
        <p:spPr bwMode="auto">
          <a:xfrm>
            <a:off x="4476634" y="1594366"/>
            <a:ext cx="1601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Microbiome</a:t>
            </a:r>
          </a:p>
        </p:txBody>
      </p:sp>
    </p:spTree>
    <p:extLst>
      <p:ext uri="{BB962C8B-B14F-4D97-AF65-F5344CB8AC3E}">
        <p14:creationId xmlns:p14="http://schemas.microsoft.com/office/powerpoint/2010/main" val="1361680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6A2A-7BBB-0A40-9BC7-68DD38B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7772400" cy="1600200"/>
          </a:xfrm>
        </p:spPr>
        <p:txBody>
          <a:bodyPr/>
          <a:lstStyle/>
          <a:p>
            <a:r>
              <a:rPr lang="en-US" b="1" dirty="0"/>
              <a:t>Topic Schedule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DEF-BCF1-7B4E-B0FA-C1EA684A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914400"/>
            <a:ext cx="7772400" cy="5760720"/>
          </a:xfrm>
        </p:spPr>
        <p:txBody>
          <a:bodyPr>
            <a:normAutofit/>
          </a:bodyPr>
          <a:lstStyle/>
          <a:p>
            <a:r>
              <a:rPr lang="en-US" dirty="0"/>
              <a:t>Nov 1 (week 0) = Overview</a:t>
            </a:r>
          </a:p>
          <a:p>
            <a:r>
              <a:rPr lang="en-US" dirty="0"/>
              <a:t>Nov 8 (week 1) = Reboot/Biome</a:t>
            </a:r>
          </a:p>
          <a:p>
            <a:r>
              <a:rPr lang="en-US" dirty="0"/>
              <a:t>Nov 15 (week 2) = Body/Brain</a:t>
            </a:r>
          </a:p>
          <a:p>
            <a:r>
              <a:rPr lang="en-US" dirty="0"/>
              <a:t>Nov 22 (week 3) = OFF – Thanksgiving</a:t>
            </a:r>
          </a:p>
          <a:p>
            <a:r>
              <a:rPr lang="en-US" dirty="0"/>
              <a:t>Nov 29 (week 4) = Stress / Sleep</a:t>
            </a:r>
          </a:p>
          <a:p>
            <a:r>
              <a:rPr lang="en-US" dirty="0"/>
              <a:t>Dec 6 (week 5) = Exercise</a:t>
            </a:r>
          </a:p>
          <a:p>
            <a:r>
              <a:rPr lang="en-US" dirty="0"/>
              <a:t>Dec 13 (week 6) = Nutrition</a:t>
            </a:r>
          </a:p>
          <a:p>
            <a:r>
              <a:rPr lang="en-US" dirty="0"/>
              <a:t>Dec 20 (week 7) = Supplementation</a:t>
            </a:r>
          </a:p>
          <a:p>
            <a:r>
              <a:rPr lang="en-US" dirty="0"/>
              <a:t>Dec 27 (week 8) = Evaluation</a:t>
            </a:r>
          </a:p>
          <a:p>
            <a:r>
              <a:rPr lang="en-US" dirty="0"/>
              <a:t>Jan 3 = start 2019 RIGHT!</a:t>
            </a:r>
          </a:p>
        </p:txBody>
      </p:sp>
    </p:spTree>
    <p:extLst>
      <p:ext uri="{BB962C8B-B14F-4D97-AF65-F5344CB8AC3E}">
        <p14:creationId xmlns:p14="http://schemas.microsoft.com/office/powerpoint/2010/main" val="3341162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>
            <a:extLst>
              <a:ext uri="{FF2B5EF4-FFF2-40B4-BE49-F238E27FC236}">
                <a16:creationId xmlns:a16="http://schemas.microsoft.com/office/drawing/2014/main" id="{87D4AA00-E4E1-1945-89DA-3AECC57EFCE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48006" r="51591" b="16000"/>
          <a:stretch>
            <a:fillRect/>
          </a:stretch>
        </p:blipFill>
        <p:spPr bwMode="auto">
          <a:xfrm>
            <a:off x="4233864" y="1066801"/>
            <a:ext cx="6053137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70F0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413007C1-01AB-FD44-B422-C710D19B5087}"/>
              </a:ext>
            </a:extLst>
          </p:cNvPr>
          <p:cNvSpPr>
            <a:spLocks/>
          </p:cNvSpPr>
          <p:nvPr/>
        </p:nvSpPr>
        <p:spPr bwMode="auto">
          <a:xfrm>
            <a:off x="1795464" y="2590800"/>
            <a:ext cx="29098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4800" b="1">
                <a:solidFill>
                  <a:srgbClr val="F70F0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GOOD</a:t>
            </a:r>
          </a:p>
          <a:p>
            <a:r>
              <a:rPr lang="en-US" altLang="en-US" sz="4800" b="1">
                <a:solidFill>
                  <a:srgbClr val="F70F0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HEALTH!</a:t>
            </a:r>
          </a:p>
        </p:txBody>
      </p:sp>
    </p:spTree>
    <p:extLst>
      <p:ext uri="{BB962C8B-B14F-4D97-AF65-F5344CB8AC3E}">
        <p14:creationId xmlns:p14="http://schemas.microsoft.com/office/powerpoint/2010/main" val="1810433446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845473C6-1CCB-8645-B206-DC18BAB9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2941638"/>
            <a:ext cx="87503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25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E051B3F0-43A4-FB45-A04F-DC2FDBCC5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5588" y="279400"/>
            <a:ext cx="8356600" cy="6350000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 marL="782638" lvl="1">
              <a:spcBef>
                <a:spcPct val="0"/>
              </a:spcBef>
              <a:buNone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</a:t>
            </a:r>
            <a:r>
              <a:rPr lang="en-US" altLang="en-US" sz="3600" b="1" dirty="0">
                <a:solidFill>
                  <a:srgbClr val="F70F0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SENSE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Program</a:t>
            </a:r>
            <a:endParaRPr lang="en-US" altLang="en-US" sz="3600" b="1" dirty="0">
              <a:latin typeface="Arial" panose="020B0604020202020204" pitchFamily="34" charset="0"/>
              <a:ea typeface="ヒラギノ角ゴ Pro W6" panose="020B0300000000000000" pitchFamily="34" charset="-128"/>
              <a:sym typeface="Arial" panose="020B0604020202020204" pitchFamily="34" charset="0"/>
            </a:endParaRPr>
          </a:p>
          <a:p>
            <a:pPr marL="782638" lvl="1">
              <a:spcBef>
                <a:spcPct val="0"/>
              </a:spcBef>
              <a:buNone/>
            </a:pPr>
            <a:endParaRPr lang="en-US" altLang="en-US" sz="2000" b="1" dirty="0">
              <a:latin typeface="Arial" panose="020B0604020202020204" pitchFamily="34" charset="0"/>
              <a:ea typeface="ヒラギノ角ゴ Pro W6" panose="020B0300000000000000" pitchFamily="34" charset="-128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Lucida Grande" panose="020B0600040502020204" pitchFamily="34" charset="0"/>
              <a:buNone/>
            </a:pPr>
            <a:endParaRPr lang="en-US" altLang="en-US" sz="900" b="1" dirty="0">
              <a:solidFill>
                <a:srgbClr val="F7360F"/>
              </a:solidFill>
              <a:latin typeface="Arial" panose="020B0604020202020204" pitchFamily="34" charset="0"/>
              <a:ea typeface="ヒラギノ角ゴ Pro W6" panose="020B0300000000000000" pitchFamily="34" charset="-128"/>
              <a:sym typeface="Arial" panose="020B0604020202020204" pitchFamily="34" charset="0"/>
            </a:endParaRPr>
          </a:p>
          <a:p>
            <a:pPr marL="782638" lvl="1">
              <a:lnSpc>
                <a:spcPct val="3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7360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tress /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leep Management Techniques </a:t>
            </a:r>
            <a:endParaRPr lang="en-US" altLang="en-US" sz="2000" b="1" dirty="0">
              <a:latin typeface="Arial" panose="020B0604020202020204" pitchFamily="34" charset="0"/>
              <a:ea typeface="ヒラギノ角ゴ Pro W6" panose="020B0300000000000000" pitchFamily="34" charset="-128"/>
              <a:sym typeface="Arial" panose="020B0604020202020204" pitchFamily="34" charset="0"/>
            </a:endParaRPr>
          </a:p>
          <a:p>
            <a:pPr marL="1182688" lvl="2">
              <a:spcBef>
                <a:spcPct val="0"/>
              </a:spcBef>
              <a:buClr>
                <a:srgbClr val="000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Meditation, Coping strategies,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etc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  <a:endParaRPr lang="en-US" altLang="en-US" sz="1800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  <a:p>
            <a:pPr marL="782638" lvl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7360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xercise</a:t>
            </a:r>
            <a:endParaRPr lang="en-US" altLang="en-US" sz="2000" b="1" dirty="0">
              <a:latin typeface="Arial" panose="020B0604020202020204" pitchFamily="34" charset="0"/>
              <a:ea typeface="ヒラギノ角ゴ Pro W6" panose="020B0300000000000000" pitchFamily="34" charset="-128"/>
              <a:sym typeface="Arial" panose="020B0604020202020204" pitchFamily="34" charset="0"/>
            </a:endParaRPr>
          </a:p>
          <a:p>
            <a:pPr marL="1639888" lvl="3">
              <a:spcBef>
                <a:spcPct val="0"/>
              </a:spcBef>
              <a:buClr>
                <a:srgbClr val="000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Daily, moderate aerobic and strength training</a:t>
            </a:r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  <a:p>
            <a:pPr marL="782638" lvl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7360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utrition </a:t>
            </a:r>
            <a:endParaRPr lang="en-US" altLang="en-US" sz="2000" b="1" dirty="0">
              <a:latin typeface="Arial" panose="020B0604020202020204" pitchFamily="34" charset="0"/>
              <a:ea typeface="ヒラギノ角ゴ Pro W6" panose="020B0300000000000000" pitchFamily="34" charset="-128"/>
              <a:sym typeface="Arial" panose="020B0604020202020204" pitchFamily="34" charset="0"/>
            </a:endParaRPr>
          </a:p>
          <a:p>
            <a:pPr marL="1639888" lvl="3">
              <a:spcBef>
                <a:spcPct val="0"/>
              </a:spcBef>
              <a:buClr>
                <a:srgbClr val="000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Balance carbohydrates with protein</a:t>
            </a:r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  <a:p>
            <a:pPr marL="1639888" lvl="3">
              <a:spcBef>
                <a:spcPct val="0"/>
              </a:spcBef>
              <a:buClr>
                <a:srgbClr val="000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Maintain adequate hydration</a:t>
            </a:r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  <a:p>
            <a:pPr marL="1639888" lvl="3">
              <a:spcBef>
                <a:spcPct val="0"/>
              </a:spcBef>
              <a:buClr>
                <a:srgbClr val="000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Limit caffeine (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200-300mg/day = 2 Starbucks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  <a:p>
            <a:pPr marL="782638" lvl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7360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upplements</a:t>
            </a:r>
            <a:r>
              <a:rPr lang="en-US" altLang="en-US" sz="2000" b="1" dirty="0">
                <a:solidFill>
                  <a:srgbClr val="3733C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altLang="en-US" sz="2000" b="1" dirty="0">
              <a:solidFill>
                <a:srgbClr val="3733CA"/>
              </a:solidFill>
              <a:latin typeface="Arial" panose="020B0604020202020204" pitchFamily="34" charset="0"/>
              <a:ea typeface="ヒラギノ角ゴ Pro W6" panose="020B0300000000000000" pitchFamily="34" charset="-128"/>
              <a:sym typeface="Arial" panose="020B0604020202020204" pitchFamily="34" charset="0"/>
            </a:endParaRPr>
          </a:p>
          <a:p>
            <a:pPr marL="1639888" lvl="3">
              <a:spcBef>
                <a:spcPct val="0"/>
              </a:spcBef>
              <a:buClr>
                <a:srgbClr val="000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Avoid stimulants</a:t>
            </a:r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  <a:p>
            <a:pPr marL="1639888" lvl="3">
              <a:spcBef>
                <a:spcPct val="0"/>
              </a:spcBef>
              <a:buClr>
                <a:srgbClr val="000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Cortisol-controlling supplements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(Calcium, Vitamin C...)</a:t>
            </a:r>
            <a:endParaRPr lang="en-US" altLang="en-US" sz="1400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  <a:p>
            <a:pPr marL="1639888" lvl="3">
              <a:spcBef>
                <a:spcPct val="0"/>
              </a:spcBef>
              <a:buClr>
                <a:srgbClr val="000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Relaxation supplements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(Magnolia bark, Theanine…)</a:t>
            </a:r>
            <a:r>
              <a:rPr lang="en-US" altLang="en-US" dirty="0">
                <a:solidFill>
                  <a:srgbClr val="3733C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1639888" lvl="3">
              <a:spcBef>
                <a:spcPct val="0"/>
              </a:spcBef>
              <a:buClr>
                <a:srgbClr val="000000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Gut-Brain-Axis supplements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(Probiotics, Prebiotics,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Phytobiotics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…)</a:t>
            </a:r>
            <a:r>
              <a:rPr lang="en-US" altLang="en-US" sz="1400" dirty="0">
                <a:solidFill>
                  <a:srgbClr val="3733C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altLang="en-US" sz="1400" dirty="0">
              <a:solidFill>
                <a:srgbClr val="3733CA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  <a:p>
            <a:pPr marL="1639888" lvl="3">
              <a:spcBef>
                <a:spcPct val="0"/>
              </a:spcBef>
              <a:buClr>
                <a:srgbClr val="000000"/>
              </a:buClr>
            </a:pPr>
            <a:endParaRPr lang="en-US" altLang="en-US" dirty="0">
              <a:solidFill>
                <a:srgbClr val="3733CA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  <a:p>
            <a:pPr marL="1639888" lvl="3">
              <a:spcBef>
                <a:spcPct val="0"/>
              </a:spcBef>
              <a:buClr>
                <a:srgbClr val="F70F0F"/>
              </a:buClr>
            </a:pPr>
            <a:endParaRPr lang="en-US" altLang="en-US" dirty="0">
              <a:solidFill>
                <a:srgbClr val="F70F0F"/>
              </a:solidFill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  <a:p>
            <a:pPr marL="782638" lvl="1">
              <a:lnSpc>
                <a:spcPct val="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7360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valuation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(every week/month to see how you are doing)</a:t>
            </a:r>
            <a:endParaRPr lang="en-US" altLang="en-US" sz="1800" dirty="0">
              <a:latin typeface="Arial" panose="020B0604020202020204" pitchFamily="34" charset="0"/>
              <a:ea typeface="ヒラギノ角ゴ Pro W3" panose="020B0300000000000000" pitchFamily="34" charset="-128"/>
              <a:sym typeface="Arial" panose="020B0604020202020204" pitchFamily="34" charset="0"/>
            </a:endParaRP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2FD7E365-9B6D-374B-B49D-883894D5671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1981200"/>
            <a:ext cx="1649412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824F5D-C98B-614D-A995-8A947E38F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7" y="1926843"/>
            <a:ext cx="4039427" cy="3653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1DF08-A396-1C40-8083-DAD57B289302}"/>
              </a:ext>
            </a:extLst>
          </p:cNvPr>
          <p:cNvSpPr txBox="1"/>
          <p:nvPr/>
        </p:nvSpPr>
        <p:spPr>
          <a:xfrm>
            <a:off x="2536825" y="43942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Brain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8431E-A169-574E-98D4-2E5C0866457C}"/>
              </a:ext>
            </a:extLst>
          </p:cNvPr>
          <p:cNvSpPr txBox="1"/>
          <p:nvPr/>
        </p:nvSpPr>
        <p:spPr>
          <a:xfrm>
            <a:off x="5484812" y="1006435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Biome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2AB16-2E7F-2E44-AAE3-45D6FF9A9690}"/>
              </a:ext>
            </a:extLst>
          </p:cNvPr>
          <p:cNvSpPr txBox="1"/>
          <p:nvPr/>
        </p:nvSpPr>
        <p:spPr>
          <a:xfrm>
            <a:off x="8485187" y="42545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7057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6A2A-7BBB-0A40-9BC7-68DD38B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8382000" cy="1600200"/>
          </a:xfrm>
        </p:spPr>
        <p:txBody>
          <a:bodyPr/>
          <a:lstStyle/>
          <a:p>
            <a:r>
              <a:rPr lang="en-US" b="1" dirty="0"/>
              <a:t>What Benefits Should I Expect?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DEF-BCF1-7B4E-B0FA-C1EA684A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999680"/>
            <a:ext cx="7772400" cy="55108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Improve Gut Health</a:t>
            </a:r>
          </a:p>
          <a:p>
            <a:r>
              <a:rPr lang="en-US" dirty="0"/>
              <a:t>Balance Microbiome</a:t>
            </a:r>
          </a:p>
          <a:p>
            <a:r>
              <a:rPr lang="en-US" dirty="0"/>
              <a:t>Optimize Gut-Brain-Axis Function</a:t>
            </a:r>
          </a:p>
          <a:p>
            <a:r>
              <a:rPr lang="en-US" dirty="0"/>
              <a:t>Reduce Stress</a:t>
            </a:r>
          </a:p>
          <a:p>
            <a:r>
              <a:rPr lang="en-US" dirty="0"/>
              <a:t>Improve Vigor</a:t>
            </a:r>
          </a:p>
          <a:p>
            <a:r>
              <a:rPr lang="en-US" dirty="0"/>
              <a:t>Boost Energy</a:t>
            </a:r>
          </a:p>
          <a:p>
            <a:r>
              <a:rPr lang="en-US" dirty="0"/>
              <a:t>Maximize Sleep Quality</a:t>
            </a:r>
          </a:p>
          <a:p>
            <a:r>
              <a:rPr lang="en-US" dirty="0"/>
              <a:t>Sharpen Mental Clarity</a:t>
            </a:r>
          </a:p>
          <a:p>
            <a:r>
              <a:rPr lang="en-US" dirty="0"/>
              <a:t>Enhance Skin Tone</a:t>
            </a:r>
          </a:p>
          <a:p>
            <a:r>
              <a:rPr lang="en-US" dirty="0"/>
              <a:t>Reduced Cravings</a:t>
            </a:r>
          </a:p>
          <a:p>
            <a:r>
              <a:rPr lang="en-US" dirty="0"/>
              <a:t>Improve Body Composition = Fat/Lean</a:t>
            </a:r>
          </a:p>
        </p:txBody>
      </p:sp>
    </p:spTree>
    <p:extLst>
      <p:ext uri="{BB962C8B-B14F-4D97-AF65-F5344CB8AC3E}">
        <p14:creationId xmlns:p14="http://schemas.microsoft.com/office/powerpoint/2010/main" val="272636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6A2A-7BBB-0A40-9BC7-68DD38B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0"/>
            <a:ext cx="7772400" cy="1600200"/>
          </a:xfrm>
        </p:spPr>
        <p:txBody>
          <a:bodyPr/>
          <a:lstStyle/>
          <a:p>
            <a:r>
              <a:rPr lang="en-US" b="1" dirty="0"/>
              <a:t>Topic Schedule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4DEF-BCF1-7B4E-B0FA-C1EA684A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914400"/>
            <a:ext cx="7772400" cy="5760720"/>
          </a:xfrm>
        </p:spPr>
        <p:txBody>
          <a:bodyPr>
            <a:normAutofit/>
          </a:bodyPr>
          <a:lstStyle/>
          <a:p>
            <a:r>
              <a:rPr lang="en-US" dirty="0"/>
              <a:t>Nov 1 (week 0) = Overview</a:t>
            </a:r>
          </a:p>
          <a:p>
            <a:r>
              <a:rPr lang="en-US" dirty="0"/>
              <a:t>Nov 8 (week 1) = Reboot/Biome</a:t>
            </a:r>
          </a:p>
          <a:p>
            <a:r>
              <a:rPr lang="en-US" dirty="0"/>
              <a:t>Nov 15 (week 2) = Body/Brain</a:t>
            </a:r>
          </a:p>
          <a:p>
            <a:r>
              <a:rPr lang="en-US" dirty="0"/>
              <a:t>Nov 22 (week 3) = OFF – Thanksgiving</a:t>
            </a:r>
          </a:p>
          <a:p>
            <a:r>
              <a:rPr lang="en-US" dirty="0"/>
              <a:t>Nov 29 (week 4) = Stress / Sleep</a:t>
            </a:r>
          </a:p>
          <a:p>
            <a:r>
              <a:rPr lang="en-US" dirty="0"/>
              <a:t>Dec 6 (week 5) = Exercise</a:t>
            </a:r>
          </a:p>
          <a:p>
            <a:r>
              <a:rPr lang="en-US" dirty="0"/>
              <a:t>Dec 13 (week 6) = Nutrition</a:t>
            </a:r>
          </a:p>
          <a:p>
            <a:r>
              <a:rPr lang="en-US" dirty="0"/>
              <a:t>Dec 20 (week 7) = Supplementation</a:t>
            </a:r>
          </a:p>
          <a:p>
            <a:r>
              <a:rPr lang="en-US" dirty="0"/>
              <a:t>Dec 27 (week 8) = Evaluation</a:t>
            </a:r>
          </a:p>
          <a:p>
            <a:r>
              <a:rPr lang="en-US" dirty="0"/>
              <a:t>Jan 3 = start 2019 RIGHT!</a:t>
            </a:r>
          </a:p>
        </p:txBody>
      </p:sp>
    </p:spTree>
    <p:extLst>
      <p:ext uri="{BB962C8B-B14F-4D97-AF65-F5344CB8AC3E}">
        <p14:creationId xmlns:p14="http://schemas.microsoft.com/office/powerpoint/2010/main" val="153734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1576</Words>
  <Application>Microsoft Macintosh PowerPoint</Application>
  <PresentationFormat>Widescreen</PresentationFormat>
  <Paragraphs>318</Paragraphs>
  <Slides>43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ヒラギノ明朝 Pro W3</vt:lpstr>
      <vt:lpstr>ヒラギノ明朝 Pro W6</vt:lpstr>
      <vt:lpstr>ヒラギノ角ゴ Pro W3</vt:lpstr>
      <vt:lpstr>ヒラギノ角ゴ Pro W6</vt:lpstr>
      <vt:lpstr>Aller</vt:lpstr>
      <vt:lpstr>Arial</vt:lpstr>
      <vt:lpstr>Calibri</vt:lpstr>
      <vt:lpstr>Calibri Light</vt:lpstr>
      <vt:lpstr>Garamond</vt:lpstr>
      <vt:lpstr>Lucida Grande</vt:lpstr>
      <vt:lpstr>Times</vt:lpstr>
      <vt:lpstr>Times New Roman</vt:lpstr>
      <vt:lpstr>Verdana</vt:lpstr>
      <vt:lpstr>Office Theme</vt:lpstr>
      <vt:lpstr>Chart</vt:lpstr>
      <vt:lpstr>Project B3 PILOT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Benefits Should I Expect? </vt:lpstr>
      <vt:lpstr>Topic Schedule </vt:lpstr>
      <vt:lpstr>Recommended “Core” Products </vt:lpstr>
      <vt:lpstr>Effect of a 8-week Lifestyle Program on Weight, Metabolism, and Blood Lipids in Overweight Subjects  </vt:lpstr>
      <vt:lpstr>METHODS</vt:lpstr>
      <vt:lpstr>RESULTS Global Mood State &amp; Subjective Stress Levels</vt:lpstr>
      <vt:lpstr>RESULTS Profile of Mood States (POMS)</vt:lpstr>
      <vt:lpstr>RESULTS Salivary Testosterone &amp; Testosterone:Cortisol Ratio</vt:lpstr>
      <vt:lpstr>RESULTS Body Weight &amp; Body Fat Percentage</vt:lpstr>
      <vt:lpstr>RESULTS Body Composition &amp; Resting Metabolic Rate</vt:lpstr>
      <vt:lpstr>RESULTS Serum Total Cholesterol &amp; LDL</vt:lpstr>
      <vt:lpstr>What causes weight gain/loss?</vt:lpstr>
      <vt:lpstr>Virtually any diet will help you lose weight</vt:lpstr>
      <vt:lpstr>PowerPoint Presentation</vt:lpstr>
      <vt:lpstr>PowerPoint Presentation</vt:lpstr>
      <vt:lpstr>PowerPoint Presentation</vt:lpstr>
      <vt:lpstr>PowerPoint Presentation</vt:lpstr>
      <vt:lpstr>How effective is exercise for weight control?</vt:lpstr>
      <vt:lpstr>National Weight Control Registry</vt:lpstr>
      <vt:lpstr>Basal Metabolic Rate (BMR)</vt:lpstr>
      <vt:lpstr>Why Target BMR?</vt:lpstr>
      <vt:lpstr>Aerobic Exercise </vt:lpstr>
      <vt:lpstr>Aerobic Exercise</vt:lpstr>
      <vt:lpstr>PowerPoint Presentation</vt:lpstr>
      <vt:lpstr>PowerPoint Presentation</vt:lpstr>
      <vt:lpstr>Strength Training</vt:lpstr>
      <vt:lpstr>Nutrition</vt:lpstr>
      <vt:lpstr>PowerPoint Presentation</vt:lpstr>
      <vt:lpstr>Carbohydrates</vt:lpstr>
      <vt:lpstr>Soluble/Insoluble Fiber</vt:lpstr>
      <vt:lpstr>World’s First Award-Winning  Gut-Brain Axis Nutrition System!</vt:lpstr>
      <vt:lpstr>PowerPoint Presentation</vt:lpstr>
      <vt:lpstr>PowerPoint Presentation</vt:lpstr>
      <vt:lpstr>Small + Simultaneous + Sustained = Success!</vt:lpstr>
      <vt:lpstr>Topic Schedule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Weiher</dc:creator>
  <cp:lastModifiedBy>Shawn Talbott</cp:lastModifiedBy>
  <cp:revision>13</cp:revision>
  <dcterms:created xsi:type="dcterms:W3CDTF">2017-09-11T19:24:11Z</dcterms:created>
  <dcterms:modified xsi:type="dcterms:W3CDTF">2018-11-01T19:56:16Z</dcterms:modified>
</cp:coreProperties>
</file>