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63" r:id="rId2"/>
    <p:sldId id="258" r:id="rId3"/>
    <p:sldId id="762" r:id="rId4"/>
    <p:sldId id="765" r:id="rId5"/>
    <p:sldId id="291" r:id="rId6"/>
    <p:sldId id="763" r:id="rId7"/>
    <p:sldId id="764" r:id="rId8"/>
    <p:sldId id="766" r:id="rId9"/>
    <p:sldId id="767" r:id="rId10"/>
    <p:sldId id="29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2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EA3EFC9-026D-479C-99BC-91E2CC7554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3C5BB7-2E6C-47BC-A2C3-E75B04F1966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7F8E6-6991-43F6-BF87-D3029198A34E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895CD5-7195-441B-9E69-2B248AABC1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EEB30-47A1-4B69-B24F-F2D2ADDAA4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C1B343-5332-4E0B-936E-B27CE9A9A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62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0340A-1E8D-475A-91F4-E4E992D9BC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26803" y="1122363"/>
            <a:ext cx="7560857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C031E7-3889-485A-86B7-59A3BB1816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26803" y="3602038"/>
            <a:ext cx="756085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658EFE-9601-4ED6-924A-2DD4CCE9F2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9311" y="2349023"/>
            <a:ext cx="4017522" cy="2409777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B2B375-A625-4841-9B60-75AB873727B3}"/>
              </a:ext>
            </a:extLst>
          </p:cNvPr>
          <p:cNvCxnSpPr>
            <a:cxnSpLocks/>
          </p:cNvCxnSpPr>
          <p:nvPr userDrawn="1"/>
        </p:nvCxnSpPr>
        <p:spPr>
          <a:xfrm>
            <a:off x="3346315" y="2850204"/>
            <a:ext cx="0" cy="1157592"/>
          </a:xfrm>
          <a:prstGeom prst="line">
            <a:avLst/>
          </a:prstGeom>
          <a:ln w="38100">
            <a:solidFill>
              <a:srgbClr val="3F2A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2225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4F3C7-62F4-43E4-BAEE-6EEEE2BDC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91AB4-3489-4B5C-887F-9107A4C8C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BD9327-F824-4D87-9D30-E13A1E7714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1933D-8927-4DBB-8CF7-FD63B18FC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3E5-0F13-4CB7-9BBE-A49F2A05A824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239578-22DA-4F9B-A8CC-94EA6A2F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73FBD4-A0B3-4A2B-B9AE-C3A5364D9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780C-A6CC-4C1D-AAAD-24CA26298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210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8C834-AD18-4C7F-8252-78862353F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9AB808-44BF-4CB1-9876-D238ECBF01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A416A5-DE8D-40EF-B446-44797047A2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06BC45-70B4-48B7-B9CA-53B354760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3E5-0F13-4CB7-9BBE-A49F2A05A824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3F853-19F3-42EF-9CC6-815E87AC5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58BC7D-D33E-436D-811B-184FA7503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780C-A6CC-4C1D-AAAD-24CA26298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87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9D113-2561-4E4C-B1F0-D034F5511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7C9439-D9E0-4904-BC40-996416222B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E639D-B9CD-4402-B083-737D2D058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3E5-0F13-4CB7-9BBE-A49F2A05A824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50B76-B516-4118-A7AD-FC1C7E39F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39E71-A350-4513-A36A-19F2BB7CC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780C-A6CC-4C1D-AAAD-24CA26298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34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E84219-33D8-438B-B6EC-C8A093B8F1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A8F0E3-E9DF-466F-9D9B-E7BAB8D7B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A7A44-BF04-4DB6-AA2D-2FB844B9A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3E5-0F13-4CB7-9BBE-A49F2A05A824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E7F60-B7F9-42AF-9806-82991203E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D17F45-D838-47CD-BED4-EAD3B5EF5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780C-A6CC-4C1D-AAAD-24CA26298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12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89D12-5C4F-4DD3-9434-FD5CE5731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A4A92-A1DE-464D-A1ED-C3C9A08FD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14651-BFC3-42E6-9A0D-7BBCBED71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3E5-0F13-4CB7-9BBE-A49F2A05A824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A875C-F6B2-49CC-B04E-2F02C0870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C376F-C85B-46B5-87A7-9B21895FA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780C-A6CC-4C1D-AAAD-24CA26298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97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89D12-5C4F-4DD3-9434-FD5CE5731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A4A92-A1DE-464D-A1ED-C3C9A08FD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40868E-0BC1-4649-8968-4B34C7E1A8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103" y="6123419"/>
            <a:ext cx="1552843" cy="93142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FC477BC-22A0-4FBC-BE98-837A4969176D}"/>
              </a:ext>
            </a:extLst>
          </p:cNvPr>
          <p:cNvSpPr txBox="1"/>
          <p:nvPr userDrawn="1"/>
        </p:nvSpPr>
        <p:spPr>
          <a:xfrm>
            <a:off x="5402946" y="6433157"/>
            <a:ext cx="3429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3F2A56"/>
                </a:solidFill>
                <a:latin typeface="Aller" panose="020B0503030302020204" pitchFamily="34" charset="0"/>
              </a:rPr>
              <a:t>THE MENTAL WELLNESS COMPANY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BC555A-F53C-464F-9280-44FEDD7B06B5}"/>
              </a:ext>
            </a:extLst>
          </p:cNvPr>
          <p:cNvCxnSpPr>
            <a:cxnSpLocks/>
          </p:cNvCxnSpPr>
          <p:nvPr userDrawn="1"/>
        </p:nvCxnSpPr>
        <p:spPr>
          <a:xfrm>
            <a:off x="583660" y="365125"/>
            <a:ext cx="0" cy="1325563"/>
          </a:xfrm>
          <a:prstGeom prst="line">
            <a:avLst/>
          </a:prstGeom>
          <a:ln w="38100">
            <a:solidFill>
              <a:srgbClr val="3F2A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6757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EF097-B926-45AA-BD74-299EA67E0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9AA17-5744-4396-9226-4983AA86A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5A775-7CB7-4ACC-B0E1-CD460D704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3E5-0F13-4CB7-9BBE-A49F2A05A824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1A344-73C2-48BD-86B2-E34271A2F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3D8F1-B6B3-42E3-BDDE-04A8FBD53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780C-A6CC-4C1D-AAAD-24CA26298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41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56551-5B51-40AD-AB53-1E1B5E597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85400-C60A-4DCE-93AB-2FFDF64FDA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0B1DCE-6282-463C-9975-A444181672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C73FA92-2807-4BF5-8BB9-CE0D22EEA4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103" y="6123419"/>
            <a:ext cx="1552843" cy="93142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7AC0FD4-4BB7-486E-995C-F6F2AA987C28}"/>
              </a:ext>
            </a:extLst>
          </p:cNvPr>
          <p:cNvSpPr txBox="1"/>
          <p:nvPr userDrawn="1"/>
        </p:nvSpPr>
        <p:spPr>
          <a:xfrm>
            <a:off x="5402946" y="6433157"/>
            <a:ext cx="3429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3F2A56"/>
                </a:solidFill>
                <a:latin typeface="Aller" panose="020B0503030302020204" pitchFamily="34" charset="0"/>
              </a:rPr>
              <a:t>THE MENTAL WELLNESS COMPANY</a:t>
            </a:r>
          </a:p>
        </p:txBody>
      </p:sp>
    </p:spTree>
    <p:extLst>
      <p:ext uri="{BB962C8B-B14F-4D97-AF65-F5344CB8AC3E}">
        <p14:creationId xmlns:p14="http://schemas.microsoft.com/office/powerpoint/2010/main" val="3336059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56551-5B51-40AD-AB53-1E1B5E597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85400-C60A-4DCE-93AB-2FFDF64FDA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0B1DCE-6282-463C-9975-A444181672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C73FA92-2807-4BF5-8BB9-CE0D22EEA4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103" y="6123419"/>
            <a:ext cx="1552843" cy="93142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7AC0FD4-4BB7-486E-995C-F6F2AA987C28}"/>
              </a:ext>
            </a:extLst>
          </p:cNvPr>
          <p:cNvSpPr txBox="1"/>
          <p:nvPr userDrawn="1"/>
        </p:nvSpPr>
        <p:spPr>
          <a:xfrm>
            <a:off x="5402946" y="6433157"/>
            <a:ext cx="3429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3F2A56"/>
                </a:solidFill>
                <a:latin typeface="Aller" panose="020B0503030302020204" pitchFamily="34" charset="0"/>
              </a:rPr>
              <a:t>THE MENTAL WELLNESS COMPANY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FAA0582-7024-4E27-A23F-0B40A35C634C}"/>
              </a:ext>
            </a:extLst>
          </p:cNvPr>
          <p:cNvCxnSpPr>
            <a:cxnSpLocks/>
          </p:cNvCxnSpPr>
          <p:nvPr userDrawn="1"/>
        </p:nvCxnSpPr>
        <p:spPr>
          <a:xfrm>
            <a:off x="583660" y="365125"/>
            <a:ext cx="0" cy="1325563"/>
          </a:xfrm>
          <a:prstGeom prst="line">
            <a:avLst/>
          </a:prstGeom>
          <a:ln w="38100">
            <a:solidFill>
              <a:srgbClr val="3F2A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5575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3773D-6FC4-4740-B1AB-199C364D5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CFC33D-1742-4F43-9A2E-006B435F1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E47B54-C325-485C-B741-0224A45C37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C6C800-C9DB-426A-9B89-27100D20AA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0E00AC-571C-4921-9FD0-85CADEF7A2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6288AB-A434-402A-96D8-6753D6AC3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3E5-0F13-4CB7-9BBE-A49F2A05A824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833D90-D731-498A-916B-4D4FA3982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CAC268-8CED-4A52-9A57-304834875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780C-A6CC-4C1D-AAAD-24CA26298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44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05574-2BA1-425F-A8AF-3A722223D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4F64E6-50E3-4061-948C-4DFB506B1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3E5-0F13-4CB7-9BBE-A49F2A05A824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DFAC6B-E992-4694-A503-3AB9EE726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5E8AC6-F162-41B5-8091-8188B762A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780C-A6CC-4C1D-AAAD-24CA26298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14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030F9F-474D-4FDB-B0F5-24494DE3D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3E5-0F13-4CB7-9BBE-A49F2A05A824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806669-8C94-4B4C-970C-B185084A5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520BAF-8204-47E0-A083-8401D1C87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780C-A6CC-4C1D-AAAD-24CA26298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375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4B2FA7-8C85-4885-B3C9-ED8195FDA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CB5D20-B541-4EC9-8F8D-244AD04BA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6E872-6604-4D6A-8D54-48EB26BD04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0E3E5-0F13-4CB7-9BBE-A49F2A05A824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331E3-5830-45C2-9626-E81ED4E9BD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9BB35-A038-432D-BB65-3A06FED314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3780C-A6CC-4C1D-AAAD-24CA26298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3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60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12105-4441-4406-849B-1692138A79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 B3 PILOT </a:t>
            </a:r>
            <a:br>
              <a:rPr lang="en-US" dirty="0"/>
            </a:br>
            <a:r>
              <a:rPr lang="en-US" dirty="0"/>
              <a:t>Evaluation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E6E589-29DC-4544-9C49-BB401D5AA4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Shawn Talbott, PhD</a:t>
            </a:r>
          </a:p>
        </p:txBody>
      </p:sp>
    </p:spTree>
    <p:extLst>
      <p:ext uri="{BB962C8B-B14F-4D97-AF65-F5344CB8AC3E}">
        <p14:creationId xmlns:p14="http://schemas.microsoft.com/office/powerpoint/2010/main" val="2940860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">
            <a:extLst>
              <a:ext uri="{FF2B5EF4-FFF2-40B4-BE49-F238E27FC236}">
                <a16:creationId xmlns:a16="http://schemas.microsoft.com/office/drawing/2014/main" id="{B1C38E6C-AA24-664A-A9F1-53FD3FB294A1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98" t="48006" r="51591" b="16000"/>
          <a:stretch>
            <a:fillRect/>
          </a:stretch>
        </p:blipFill>
        <p:spPr bwMode="auto">
          <a:xfrm>
            <a:off x="2336800" y="381001"/>
            <a:ext cx="8059738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70F0F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Rectangle 2">
            <a:extLst>
              <a:ext uri="{FF2B5EF4-FFF2-40B4-BE49-F238E27FC236}">
                <a16:creationId xmlns:a16="http://schemas.microsoft.com/office/drawing/2014/main" id="{2DA6FB0B-599C-8644-9255-48B0AB9467C0}"/>
              </a:ext>
            </a:extLst>
          </p:cNvPr>
          <p:cNvSpPr>
            <a:spLocks/>
          </p:cNvSpPr>
          <p:nvPr/>
        </p:nvSpPr>
        <p:spPr bwMode="auto">
          <a:xfrm>
            <a:off x="3920383" y="435531"/>
            <a:ext cx="31669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marL="39688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Thank You!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E35F64C-E819-9549-8CDB-D32823705E3F}"/>
              </a:ext>
            </a:extLst>
          </p:cNvPr>
          <p:cNvSpPr>
            <a:spLocks/>
          </p:cNvSpPr>
          <p:nvPr/>
        </p:nvSpPr>
        <p:spPr bwMode="auto">
          <a:xfrm>
            <a:off x="8237538" y="0"/>
            <a:ext cx="2430462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566852"/>
      </p:ext>
    </p:extLst>
  </p:cSld>
  <p:clrMapOvr>
    <a:masterClrMapping/>
  </p:clrMapOvr>
  <p:transition spd="med">
    <p:cover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7FB6A06-52FC-47CF-9940-B18E5469F8E7}"/>
              </a:ext>
            </a:extLst>
          </p:cNvPr>
          <p:cNvCxnSpPr>
            <a:cxnSpLocks/>
          </p:cNvCxnSpPr>
          <p:nvPr/>
        </p:nvCxnSpPr>
        <p:spPr>
          <a:xfrm>
            <a:off x="583660" y="365125"/>
            <a:ext cx="0" cy="1325563"/>
          </a:xfrm>
          <a:prstGeom prst="line">
            <a:avLst/>
          </a:prstGeom>
          <a:ln w="38100">
            <a:solidFill>
              <a:srgbClr val="3F2A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E1D384AC-B34C-4BE9-817C-5032DA03A1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103" y="6123419"/>
            <a:ext cx="1552843" cy="93142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D3C44ED-22E2-457B-89B7-0D770F4132FA}"/>
              </a:ext>
            </a:extLst>
          </p:cNvPr>
          <p:cNvSpPr txBox="1"/>
          <p:nvPr/>
        </p:nvSpPr>
        <p:spPr>
          <a:xfrm>
            <a:off x="5402946" y="6433157"/>
            <a:ext cx="3429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3F2A56"/>
                </a:solidFill>
                <a:latin typeface="Aller" panose="020B0503030302020204" pitchFamily="34" charset="0"/>
              </a:rPr>
              <a:t>THE MENTAL WELLNESS COMPANY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C0CCCB-2BE2-D44F-8F70-193B2C600D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1127" y="1926843"/>
            <a:ext cx="4039427" cy="365349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32159F7-641C-B541-878B-BA80A7BEF154}"/>
              </a:ext>
            </a:extLst>
          </p:cNvPr>
          <p:cNvSpPr txBox="1"/>
          <p:nvPr/>
        </p:nvSpPr>
        <p:spPr>
          <a:xfrm>
            <a:off x="2536825" y="4394200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000" dirty="0"/>
              <a:t>Brain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A60DD7D-E178-6F44-B315-B1559D9C5EFE}"/>
              </a:ext>
            </a:extLst>
          </p:cNvPr>
          <p:cNvSpPr txBox="1"/>
          <p:nvPr/>
        </p:nvSpPr>
        <p:spPr>
          <a:xfrm>
            <a:off x="5484812" y="1006435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000" dirty="0"/>
              <a:t>Biome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29AD2E8-C282-3A4B-A513-57A94B0DBC49}"/>
              </a:ext>
            </a:extLst>
          </p:cNvPr>
          <p:cNvSpPr txBox="1"/>
          <p:nvPr/>
        </p:nvSpPr>
        <p:spPr>
          <a:xfrm>
            <a:off x="8485187" y="4254500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000" dirty="0"/>
              <a:t>Body</a:t>
            </a:r>
          </a:p>
        </p:txBody>
      </p:sp>
    </p:spTree>
    <p:extLst>
      <p:ext uri="{BB962C8B-B14F-4D97-AF65-F5344CB8AC3E}">
        <p14:creationId xmlns:p14="http://schemas.microsoft.com/office/powerpoint/2010/main" val="1433236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E6A2A-7BBB-0A40-9BC7-68DD38B9C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0"/>
            <a:ext cx="7772400" cy="119269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Topic Schedule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84DEF-BCF1-7B4E-B0FA-C1EA684A1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0" y="636103"/>
            <a:ext cx="7772400" cy="6460435"/>
          </a:xfrm>
        </p:spPr>
        <p:txBody>
          <a:bodyPr>
            <a:normAutofit/>
          </a:bodyPr>
          <a:lstStyle/>
          <a:p>
            <a:r>
              <a:rPr lang="en-US" dirty="0"/>
              <a:t>Nov 1 (week 0) = Overview</a:t>
            </a:r>
          </a:p>
          <a:p>
            <a:r>
              <a:rPr lang="en-US" dirty="0"/>
              <a:t>Nov 8 (week 1) = Reboot/Biome</a:t>
            </a:r>
          </a:p>
          <a:p>
            <a:r>
              <a:rPr lang="en-US" dirty="0"/>
              <a:t>Nov 15 (week 2) = Body/Brain</a:t>
            </a:r>
          </a:p>
          <a:p>
            <a:r>
              <a:rPr lang="en-US" dirty="0"/>
              <a:t>Nov 22 (week 3) = OFF – Thanksgiving</a:t>
            </a:r>
          </a:p>
          <a:p>
            <a:r>
              <a:rPr lang="en-US" dirty="0"/>
              <a:t>Nov 29 (week 4) = Stress / Sleep</a:t>
            </a:r>
          </a:p>
          <a:p>
            <a:r>
              <a:rPr lang="en-US" dirty="0"/>
              <a:t>Dec 6 (week 5) = Exercise</a:t>
            </a:r>
          </a:p>
          <a:p>
            <a:r>
              <a:rPr lang="en-US" dirty="0">
                <a:solidFill>
                  <a:srgbClr val="3F2A56"/>
                </a:solidFill>
              </a:rPr>
              <a:t>Dec 13 (week 6) = Nutrition</a:t>
            </a:r>
          </a:p>
          <a:p>
            <a:r>
              <a:rPr lang="en-US" dirty="0"/>
              <a:t>Dec 20 (week 7) = Supplementation</a:t>
            </a:r>
          </a:p>
          <a:p>
            <a:r>
              <a:rPr lang="en-US" dirty="0">
                <a:solidFill>
                  <a:srgbClr val="FF0000"/>
                </a:solidFill>
              </a:rPr>
              <a:t>Dec 27 (week 8) = Evaluation</a:t>
            </a:r>
          </a:p>
          <a:p>
            <a:r>
              <a:rPr lang="en-US" dirty="0"/>
              <a:t>Jan 3 = start 2019 RIGHT!</a:t>
            </a:r>
          </a:p>
          <a:p>
            <a:pPr lvl="1"/>
            <a:r>
              <a:rPr lang="en-US"/>
              <a:t>8-week Survey</a:t>
            </a:r>
            <a:r>
              <a:rPr lang="en-US" dirty="0"/>
              <a:t>!</a:t>
            </a:r>
          </a:p>
          <a:p>
            <a:pPr lvl="1"/>
            <a:r>
              <a:rPr lang="en-US" dirty="0"/>
              <a:t>Wednesday January 2 at 2 PM PST</a:t>
            </a:r>
          </a:p>
          <a:p>
            <a:pPr lvl="1"/>
            <a:r>
              <a:rPr lang="en-US" dirty="0"/>
              <a:t>https://</a:t>
            </a:r>
            <a:r>
              <a:rPr lang="en-US" dirty="0" err="1"/>
              <a:t>zoom.us</a:t>
            </a:r>
            <a:r>
              <a:rPr lang="en-US" dirty="0"/>
              <a:t>/j/381260666</a:t>
            </a:r>
          </a:p>
        </p:txBody>
      </p:sp>
    </p:spTree>
    <p:extLst>
      <p:ext uri="{BB962C8B-B14F-4D97-AF65-F5344CB8AC3E}">
        <p14:creationId xmlns:p14="http://schemas.microsoft.com/office/powerpoint/2010/main" val="2234004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60C5ED-98D0-8341-99A1-6577E0BDFF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061" y="-41939"/>
            <a:ext cx="8388626" cy="693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440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>
            <a:extLst>
              <a:ext uri="{FF2B5EF4-FFF2-40B4-BE49-F238E27FC236}">
                <a16:creationId xmlns:a16="http://schemas.microsoft.com/office/drawing/2014/main" id="{D2B8C17E-CED9-4C43-9C63-BC863FF165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94113" y="0"/>
            <a:ext cx="7772400" cy="1295400"/>
          </a:xfrm>
          <a:ln/>
        </p:spPr>
        <p:txBody>
          <a:bodyPr vert="horz" lIns="91440" tIns="45720" rIns="132080" bIns="45720" rtlCol="0" anchor="ctr">
            <a:normAutofit/>
          </a:bodyPr>
          <a:lstStyle/>
          <a:p>
            <a:r>
              <a:rPr lang="en-US" altLang="en-US" dirty="0"/>
              <a:t>Putting it all together…</a:t>
            </a:r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FE327653-FA29-CF4C-BD24-B41B861FBB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4583" y="1013791"/>
            <a:ext cx="10485782" cy="5844209"/>
          </a:xfrm>
          <a:ln/>
        </p:spPr>
        <p:txBody>
          <a:bodyPr vert="horz" lIns="91440" tIns="45720" rIns="132080" bIns="45720" rtlCol="0">
            <a:normAutofit/>
          </a:bodyPr>
          <a:lstStyle/>
          <a:p>
            <a:pPr>
              <a:lnSpc>
                <a:spcPct val="90000"/>
              </a:lnSpc>
              <a:buClr>
                <a:srgbClr val="F70F0F"/>
              </a:buClr>
              <a:buFont typeface="Times New Roman" panose="02020603050405020304" pitchFamily="18" charset="0"/>
              <a:buChar char="•"/>
            </a:pPr>
            <a:r>
              <a:rPr lang="en-US" altLang="en-US" sz="1800" dirty="0">
                <a:solidFill>
                  <a:srgbClr val="F70F0F"/>
                </a:solidFill>
              </a:rPr>
              <a:t>Move!</a:t>
            </a:r>
          </a:p>
          <a:p>
            <a:pPr marL="782638" lvl="1"/>
            <a:r>
              <a:rPr lang="en-US" altLang="en-US" sz="1600" dirty="0"/>
              <a:t>HIIT and/or </a:t>
            </a:r>
            <a:r>
              <a:rPr lang="en-US" altLang="en-US" sz="1600" dirty="0" err="1"/>
              <a:t>FlexSkills</a:t>
            </a:r>
            <a:endParaRPr lang="en-US" altLang="en-US" sz="1600" dirty="0"/>
          </a:p>
          <a:p>
            <a:pPr marL="782638" lvl="1"/>
            <a:r>
              <a:rPr lang="en-US" altLang="en-US" sz="1600" dirty="0"/>
              <a:t>Burns calories / thermogenic / BMR maintenance</a:t>
            </a:r>
          </a:p>
          <a:p>
            <a:pPr marL="782638" lvl="1"/>
            <a:r>
              <a:rPr lang="en-US" altLang="en-US" sz="1600" dirty="0"/>
              <a:t>Improves insulin/blood sugar control</a:t>
            </a:r>
          </a:p>
          <a:p>
            <a:pPr marL="782638" lvl="1"/>
            <a:r>
              <a:rPr lang="en-US" altLang="en-US" sz="1600" dirty="0"/>
              <a:t>Improves cortisol control / stress response / thyroid function</a:t>
            </a:r>
            <a:endParaRPr lang="en-US" altLang="en-US" sz="1400" dirty="0"/>
          </a:p>
          <a:p>
            <a:pPr marL="782638" lvl="1"/>
            <a:r>
              <a:rPr lang="en-US" altLang="en-US" sz="1600" dirty="0"/>
              <a:t>Improves serotonin/norepinephrine/mood </a:t>
            </a:r>
            <a:r>
              <a:rPr lang="en-US" altLang="en-US" sz="1600" i="1" dirty="0"/>
              <a:t>better than</a:t>
            </a:r>
            <a:r>
              <a:rPr lang="en-US" altLang="en-US" sz="1600" dirty="0"/>
              <a:t> SSRI/anxiolytic drugs</a:t>
            </a:r>
          </a:p>
          <a:p>
            <a:pPr>
              <a:lnSpc>
                <a:spcPct val="90000"/>
              </a:lnSpc>
              <a:buClr>
                <a:srgbClr val="F70F0F"/>
              </a:buClr>
              <a:buFont typeface="Times New Roman" panose="02020603050405020304" pitchFamily="18" charset="0"/>
              <a:buChar char="•"/>
            </a:pPr>
            <a:endParaRPr lang="en-US" altLang="en-US" sz="1800" dirty="0">
              <a:solidFill>
                <a:srgbClr val="F70F0F"/>
              </a:solidFill>
            </a:endParaRPr>
          </a:p>
          <a:p>
            <a:pPr>
              <a:lnSpc>
                <a:spcPct val="90000"/>
              </a:lnSpc>
              <a:buClr>
                <a:srgbClr val="F70F0F"/>
              </a:buClr>
              <a:buFont typeface="Times New Roman" panose="02020603050405020304" pitchFamily="18" charset="0"/>
              <a:buChar char="•"/>
            </a:pPr>
            <a:r>
              <a:rPr lang="en-US" altLang="en-US" sz="1800" dirty="0">
                <a:solidFill>
                  <a:srgbClr val="F70F0F"/>
                </a:solidFill>
              </a:rPr>
              <a:t>Eat! (Mindfully)</a:t>
            </a:r>
          </a:p>
          <a:p>
            <a:pPr marL="782638" lvl="1"/>
            <a:r>
              <a:rPr lang="en-US" altLang="en-US" sz="1600" dirty="0"/>
              <a:t>National Weight Control Registry (1500-1800 calories/day)</a:t>
            </a:r>
          </a:p>
          <a:p>
            <a:pPr marL="782638" lvl="1"/>
            <a:r>
              <a:rPr lang="en-US" altLang="en-US" sz="1600" dirty="0"/>
              <a:t>Always combine pro/carbs/fat/fiber (Helping Hand)</a:t>
            </a:r>
          </a:p>
          <a:p>
            <a:pPr marL="782638" lvl="1"/>
            <a:r>
              <a:rPr lang="en-US" altLang="en-US" sz="1600" dirty="0"/>
              <a:t>Choose less processed (whole) foods whenever possible</a:t>
            </a:r>
          </a:p>
          <a:p>
            <a:pPr marL="782638" lvl="1"/>
            <a:r>
              <a:rPr lang="en-US" altLang="en-US" sz="1600" dirty="0"/>
              <a:t>Mediterranean style meals</a:t>
            </a:r>
          </a:p>
          <a:p>
            <a:pPr marL="782638" lvl="1"/>
            <a:r>
              <a:rPr lang="en-US" altLang="en-US" sz="1600" dirty="0"/>
              <a:t>Targeted Supplementation</a:t>
            </a:r>
          </a:p>
          <a:p>
            <a:pPr marL="782638" lvl="1"/>
            <a:r>
              <a:rPr lang="en-US" altLang="en-US" sz="1600" dirty="0"/>
              <a:t>Nourishes microbiome &amp; optimizes gut-brain-axis </a:t>
            </a:r>
          </a:p>
          <a:p>
            <a:pPr marL="782638" lvl="1">
              <a:buNone/>
            </a:pPr>
            <a:endParaRPr lang="en-US" altLang="en-US" sz="1600" dirty="0"/>
          </a:p>
          <a:p>
            <a:pPr>
              <a:lnSpc>
                <a:spcPct val="90000"/>
              </a:lnSpc>
            </a:pPr>
            <a:r>
              <a:rPr lang="en-US" altLang="en-US" sz="1800" dirty="0"/>
              <a:t>Provides the foundation in terms of the main areas of metabolism…</a:t>
            </a:r>
          </a:p>
          <a:p>
            <a:pPr marL="782638" lvl="1">
              <a:buClr>
                <a:srgbClr val="F70F0F"/>
              </a:buClr>
              <a:buFont typeface="Times New Roman" panose="02020603050405020304" pitchFamily="18" charset="0"/>
              <a:buChar char="–"/>
            </a:pPr>
            <a:r>
              <a:rPr lang="en-US" altLang="en-US" sz="1400" dirty="0">
                <a:solidFill>
                  <a:srgbClr val="F70F0F"/>
                </a:solidFill>
              </a:rPr>
              <a:t>Cortisol (stress) / Testosterone (muscle mass &amp; libido) / Insulin (blood sugar) / Norepinephrine (mental focus)</a:t>
            </a:r>
          </a:p>
          <a:p>
            <a:pPr marL="782638" lvl="1">
              <a:buClr>
                <a:srgbClr val="F70F0F"/>
              </a:buClr>
              <a:buFont typeface="Times New Roman" panose="02020603050405020304" pitchFamily="18" charset="0"/>
              <a:buChar char="–"/>
            </a:pPr>
            <a:r>
              <a:rPr lang="en-US" altLang="en-US" sz="1400" dirty="0">
                <a:solidFill>
                  <a:srgbClr val="F70F0F"/>
                </a:solidFill>
              </a:rPr>
              <a:t>Serotonin (mood) / Thyroid (metabolism) / Dopamine (motivation)</a:t>
            </a:r>
          </a:p>
        </p:txBody>
      </p:sp>
    </p:spTree>
    <p:extLst>
      <p:ext uri="{BB962C8B-B14F-4D97-AF65-F5344CB8AC3E}">
        <p14:creationId xmlns:p14="http://schemas.microsoft.com/office/powerpoint/2010/main" val="3135747842"/>
      </p:ext>
    </p:extLst>
  </p:cSld>
  <p:clrMapOvr>
    <a:masterClrMapping/>
  </p:clrMapOvr>
  <p:transition spd="med">
    <p:cover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C2CC8-D0DA-494A-AB06-F83FFE4B9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64703"/>
          </a:xfrm>
        </p:spPr>
        <p:txBody>
          <a:bodyPr/>
          <a:lstStyle/>
          <a:p>
            <a:r>
              <a:rPr lang="en-US" dirty="0"/>
              <a:t>Weekly Check-Ins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11D05-B8F6-3A44-8281-EBBF46266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4704"/>
            <a:ext cx="10515600" cy="587402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Move</a:t>
            </a:r>
          </a:p>
          <a:p>
            <a:r>
              <a:rPr lang="en-US" dirty="0"/>
              <a:t>Eat (mindfully)</a:t>
            </a:r>
          </a:p>
          <a:p>
            <a:r>
              <a:rPr lang="en-US" dirty="0"/>
              <a:t>Breathe / Meditate</a:t>
            </a:r>
          </a:p>
          <a:p>
            <a:pPr lvl="1"/>
            <a:r>
              <a:rPr lang="en-US" dirty="0"/>
              <a:t>5-5-5 triangle x 4 = 60 seconds</a:t>
            </a:r>
          </a:p>
          <a:p>
            <a:pPr lvl="1"/>
            <a:r>
              <a:rPr lang="en-US" dirty="0"/>
              <a:t>Do this a few times, focusing on your breath</a:t>
            </a:r>
          </a:p>
          <a:p>
            <a:pPr lvl="1"/>
            <a:r>
              <a:rPr lang="en-US" dirty="0"/>
              <a:t>Refocus a wandering mind as needed back to breath </a:t>
            </a:r>
          </a:p>
          <a:p>
            <a:r>
              <a:rPr lang="en-US" dirty="0"/>
              <a:t>Prioritize</a:t>
            </a:r>
          </a:p>
          <a:p>
            <a:pPr lvl="1"/>
            <a:r>
              <a:rPr lang="en-US" dirty="0"/>
              <a:t>You can’t do it all (really, you can’t)</a:t>
            </a:r>
          </a:p>
          <a:p>
            <a:pPr lvl="1"/>
            <a:r>
              <a:rPr lang="en-US" dirty="0"/>
              <a:t>What are the MOST important things to get done TODAY? (big rocks)</a:t>
            </a:r>
          </a:p>
          <a:p>
            <a:r>
              <a:rPr lang="en-US" dirty="0"/>
              <a:t>Connect</a:t>
            </a:r>
          </a:p>
          <a:p>
            <a:pPr lvl="1"/>
            <a:r>
              <a:rPr lang="en-US" dirty="0"/>
              <a:t>Phone a Friend - Talk is better than text or email</a:t>
            </a:r>
          </a:p>
          <a:p>
            <a:r>
              <a:rPr lang="en-US" dirty="0"/>
              <a:t>Gratitude</a:t>
            </a:r>
          </a:p>
          <a:p>
            <a:pPr lvl="1"/>
            <a:r>
              <a:rPr lang="en-US" dirty="0"/>
              <a:t>What went </a:t>
            </a:r>
            <a:r>
              <a:rPr lang="en-US" dirty="0">
                <a:solidFill>
                  <a:srgbClr val="FF0000"/>
                </a:solidFill>
              </a:rPr>
              <a:t>well</a:t>
            </a:r>
            <a:r>
              <a:rPr lang="en-US" dirty="0"/>
              <a:t> today, yesterday, this week?</a:t>
            </a:r>
          </a:p>
          <a:p>
            <a:pPr lvl="1"/>
            <a:r>
              <a:rPr lang="en-US" dirty="0"/>
              <a:t>Gratitude Journal (phone notebook, sticky notes near bed…)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267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3;&#10;&#13;&#10;Description automatically generated">
            <a:extLst>
              <a:ext uri="{FF2B5EF4-FFF2-40B4-BE49-F238E27FC236}">
                <a16:creationId xmlns:a16="http://schemas.microsoft.com/office/drawing/2014/main" id="{C006B4B9-7832-2840-A580-AD51915503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037" y="308113"/>
            <a:ext cx="5970580" cy="64340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A5BCA50-D728-3A4B-8837-71BB942B9438}"/>
              </a:ext>
            </a:extLst>
          </p:cNvPr>
          <p:cNvSpPr txBox="1"/>
          <p:nvPr/>
        </p:nvSpPr>
        <p:spPr>
          <a:xfrm>
            <a:off x="6808304" y="5818833"/>
            <a:ext cx="50767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Stephen Covey</a:t>
            </a:r>
          </a:p>
          <a:p>
            <a:r>
              <a:rPr lang="en-US" dirty="0"/>
              <a:t>First Things First</a:t>
            </a:r>
          </a:p>
          <a:p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=zV3gMTOEWt8</a:t>
            </a:r>
          </a:p>
        </p:txBody>
      </p:sp>
    </p:spTree>
    <p:extLst>
      <p:ext uri="{BB962C8B-B14F-4D97-AF65-F5344CB8AC3E}">
        <p14:creationId xmlns:p14="http://schemas.microsoft.com/office/powerpoint/2010/main" val="893169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6F72EF2-456D-CD4D-9F89-08ADF4E4C1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545" y="278297"/>
            <a:ext cx="11815169" cy="622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625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7247F9B-7500-3448-BDB7-A18B81698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812" y="-1"/>
            <a:ext cx="9273692" cy="6801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762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2780</TotalTime>
  <Words>383</Words>
  <Application>Microsoft Macintosh PowerPoint</Application>
  <PresentationFormat>Widescreen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Aller</vt:lpstr>
      <vt:lpstr>Arial</vt:lpstr>
      <vt:lpstr>Calibri</vt:lpstr>
      <vt:lpstr>Calibri Light</vt:lpstr>
      <vt:lpstr>Times New Roman</vt:lpstr>
      <vt:lpstr>Office Theme</vt:lpstr>
      <vt:lpstr>Project B3 PILOT  Evaluation</vt:lpstr>
      <vt:lpstr>PowerPoint Presentation</vt:lpstr>
      <vt:lpstr>Topic Schedule </vt:lpstr>
      <vt:lpstr>PowerPoint Presentation</vt:lpstr>
      <vt:lpstr>Putting it all together…</vt:lpstr>
      <vt:lpstr>Weekly Check-Ins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Weiher</dc:creator>
  <cp:lastModifiedBy>Shawn Talbott</cp:lastModifiedBy>
  <cp:revision>12</cp:revision>
  <dcterms:created xsi:type="dcterms:W3CDTF">2017-09-11T19:24:11Z</dcterms:created>
  <dcterms:modified xsi:type="dcterms:W3CDTF">2018-12-28T01:54:24Z</dcterms:modified>
</cp:coreProperties>
</file>