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263" r:id="rId2"/>
    <p:sldId id="258" r:id="rId3"/>
    <p:sldId id="762" r:id="rId4"/>
    <p:sldId id="763" r:id="rId5"/>
    <p:sldId id="764" r:id="rId6"/>
    <p:sldId id="349" r:id="rId7"/>
    <p:sldId id="398" r:id="rId8"/>
    <p:sldId id="399" r:id="rId9"/>
    <p:sldId id="431" r:id="rId10"/>
    <p:sldId id="432" r:id="rId11"/>
    <p:sldId id="433" r:id="rId12"/>
    <p:sldId id="340" r:id="rId13"/>
    <p:sldId id="392" r:id="rId14"/>
    <p:sldId id="420" r:id="rId15"/>
    <p:sldId id="424" r:id="rId16"/>
    <p:sldId id="779" r:id="rId17"/>
    <p:sldId id="780" r:id="rId18"/>
    <p:sldId id="437" r:id="rId19"/>
    <p:sldId id="347" r:id="rId20"/>
    <p:sldId id="393" r:id="rId21"/>
    <p:sldId id="394" r:id="rId22"/>
    <p:sldId id="348" r:id="rId23"/>
    <p:sldId id="362" r:id="rId24"/>
    <p:sldId id="396" r:id="rId25"/>
    <p:sldId id="355" r:id="rId26"/>
    <p:sldId id="385" r:id="rId27"/>
    <p:sldId id="384" r:id="rId28"/>
    <p:sldId id="752" r:id="rId29"/>
    <p:sldId id="781" r:id="rId30"/>
    <p:sldId id="443" r:id="rId31"/>
    <p:sldId id="446" r:id="rId32"/>
    <p:sldId id="447" r:id="rId33"/>
    <p:sldId id="782" r:id="rId34"/>
    <p:sldId id="783" r:id="rId35"/>
    <p:sldId id="449" r:id="rId36"/>
    <p:sldId id="451" r:id="rId37"/>
    <p:sldId id="767" r:id="rId38"/>
    <p:sldId id="768" r:id="rId39"/>
    <p:sldId id="784" r:id="rId40"/>
    <p:sldId id="473" r:id="rId41"/>
    <p:sldId id="769" r:id="rId42"/>
    <p:sldId id="454" r:id="rId43"/>
    <p:sldId id="456" r:id="rId44"/>
    <p:sldId id="770" r:id="rId45"/>
    <p:sldId id="772" r:id="rId46"/>
    <p:sldId id="457" r:id="rId47"/>
    <p:sldId id="785" r:id="rId48"/>
    <p:sldId id="757" r:id="rId49"/>
    <p:sldId id="352" r:id="rId50"/>
    <p:sldId id="404" r:id="rId51"/>
    <p:sldId id="405" r:id="rId52"/>
    <p:sldId id="407" r:id="rId53"/>
    <p:sldId id="408" r:id="rId54"/>
    <p:sldId id="409" r:id="rId55"/>
    <p:sldId id="410" r:id="rId56"/>
    <p:sldId id="403" r:id="rId57"/>
    <p:sldId id="354" r:id="rId58"/>
    <p:sldId id="380" r:id="rId59"/>
    <p:sldId id="429" r:id="rId60"/>
    <p:sldId id="76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128" d="100"/>
          <a:sy n="128" d="100"/>
        </p:scale>
        <p:origin x="200" y="17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12/20/18</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A8C6D-18BC-B34F-B97B-209E288CBDE7}" type="datetimeFigureOut">
              <a:rPr lang="en-US" smtClean="0"/>
              <a:t>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D6069-6807-2342-A0E7-623EE9FC1AF6}" type="slidenum">
              <a:rPr lang="en-US" smtClean="0"/>
              <a:t>‹#›</a:t>
            </a:fld>
            <a:endParaRPr lang="en-US"/>
          </a:p>
        </p:txBody>
      </p:sp>
    </p:spTree>
    <p:extLst>
      <p:ext uri="{BB962C8B-B14F-4D97-AF65-F5344CB8AC3E}">
        <p14:creationId xmlns:p14="http://schemas.microsoft.com/office/powerpoint/2010/main" val="338088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7</a:t>
            </a:fld>
            <a:endParaRPr lang="en-US" dirty="0"/>
          </a:p>
        </p:txBody>
      </p:sp>
    </p:spTree>
    <p:extLst>
      <p:ext uri="{BB962C8B-B14F-4D97-AF65-F5344CB8AC3E}">
        <p14:creationId xmlns:p14="http://schemas.microsoft.com/office/powerpoint/2010/main" val="2425388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143321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80798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2172811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3454555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20</a:t>
            </a:fld>
            <a:endParaRPr lang="en-US" dirty="0"/>
          </a:p>
        </p:txBody>
      </p:sp>
    </p:spTree>
    <p:extLst>
      <p:ext uri="{BB962C8B-B14F-4D97-AF65-F5344CB8AC3E}">
        <p14:creationId xmlns:p14="http://schemas.microsoft.com/office/powerpoint/2010/main" val="247874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21</a:t>
            </a:fld>
            <a:endParaRPr lang="en-US" dirty="0"/>
          </a:p>
        </p:txBody>
      </p:sp>
    </p:spTree>
    <p:extLst>
      <p:ext uri="{BB962C8B-B14F-4D97-AF65-F5344CB8AC3E}">
        <p14:creationId xmlns:p14="http://schemas.microsoft.com/office/powerpoint/2010/main" val="54147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22</a:t>
            </a:fld>
            <a:endParaRPr lang="en-US" dirty="0"/>
          </a:p>
        </p:txBody>
      </p:sp>
    </p:spTree>
    <p:extLst>
      <p:ext uri="{BB962C8B-B14F-4D97-AF65-F5344CB8AC3E}">
        <p14:creationId xmlns:p14="http://schemas.microsoft.com/office/powerpoint/2010/main" val="398339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2EBB34B-1EE1-7046-9BB4-E3528EEDFAE3}" type="slidenum">
              <a:rPr lang="en-US" smtClean="0"/>
              <a:t>23</a:t>
            </a:fld>
            <a:endParaRPr lang="en-US" dirty="0"/>
          </a:p>
        </p:txBody>
      </p:sp>
    </p:spTree>
    <p:extLst>
      <p:ext uri="{BB962C8B-B14F-4D97-AF65-F5344CB8AC3E}">
        <p14:creationId xmlns:p14="http://schemas.microsoft.com/office/powerpoint/2010/main" val="92444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1066058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29</a:t>
            </a:fld>
            <a:endParaRPr lang="en-US" dirty="0"/>
          </a:p>
        </p:txBody>
      </p:sp>
    </p:spTree>
    <p:extLst>
      <p:ext uri="{BB962C8B-B14F-4D97-AF65-F5344CB8AC3E}">
        <p14:creationId xmlns:p14="http://schemas.microsoft.com/office/powerpoint/2010/main" val="231115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8</a:t>
            </a:fld>
            <a:endParaRPr lang="en-US" dirty="0"/>
          </a:p>
        </p:txBody>
      </p:sp>
    </p:spTree>
    <p:extLst>
      <p:ext uri="{BB962C8B-B14F-4D97-AF65-F5344CB8AC3E}">
        <p14:creationId xmlns:p14="http://schemas.microsoft.com/office/powerpoint/2010/main" val="174918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30</a:t>
            </a:fld>
            <a:endParaRPr lang="en-US" dirty="0"/>
          </a:p>
        </p:txBody>
      </p:sp>
    </p:spTree>
    <p:extLst>
      <p:ext uri="{BB962C8B-B14F-4D97-AF65-F5344CB8AC3E}">
        <p14:creationId xmlns:p14="http://schemas.microsoft.com/office/powerpoint/2010/main" val="1944368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3440617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419983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3186364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3567620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35</a:t>
            </a:fld>
            <a:endParaRPr lang="en-US" dirty="0"/>
          </a:p>
        </p:txBody>
      </p:sp>
    </p:spTree>
    <p:extLst>
      <p:ext uri="{BB962C8B-B14F-4D97-AF65-F5344CB8AC3E}">
        <p14:creationId xmlns:p14="http://schemas.microsoft.com/office/powerpoint/2010/main" val="72604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36</a:t>
            </a:fld>
            <a:endParaRPr lang="en-US" dirty="0"/>
          </a:p>
        </p:txBody>
      </p:sp>
    </p:spTree>
    <p:extLst>
      <p:ext uri="{BB962C8B-B14F-4D97-AF65-F5344CB8AC3E}">
        <p14:creationId xmlns:p14="http://schemas.microsoft.com/office/powerpoint/2010/main" val="3537411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37</a:t>
            </a:fld>
            <a:endParaRPr lang="en-US" dirty="0"/>
          </a:p>
        </p:txBody>
      </p:sp>
    </p:spTree>
    <p:extLst>
      <p:ext uri="{BB962C8B-B14F-4D97-AF65-F5344CB8AC3E}">
        <p14:creationId xmlns:p14="http://schemas.microsoft.com/office/powerpoint/2010/main" val="68365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38</a:t>
            </a:fld>
            <a:endParaRPr lang="en-US" dirty="0"/>
          </a:p>
        </p:txBody>
      </p:sp>
    </p:spTree>
    <p:extLst>
      <p:ext uri="{BB962C8B-B14F-4D97-AF65-F5344CB8AC3E}">
        <p14:creationId xmlns:p14="http://schemas.microsoft.com/office/powerpoint/2010/main" val="175900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Uniquely sourced from Japan </a:t>
            </a:r>
          </a:p>
          <a:p>
            <a:r>
              <a:rPr lang="en-US" sz="1400" dirty="0">
                <a:solidFill>
                  <a:schemeClr val="tx1">
                    <a:lumMod val="75000"/>
                    <a:lumOff val="25000"/>
                  </a:schemeClr>
                </a:solidFill>
                <a:ea typeface="Verdana" panose="020B0604030504040204" pitchFamily="34" charset="0"/>
                <a:cs typeface="Verdana" panose="020B0604030504040204" pitchFamily="34" charset="0"/>
              </a:rPr>
              <a:t>Has been used for </a:t>
            </a: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&gt; 5,000 years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Derived from the lower stalk portion of asparagus stalks, where the most phytonutrients are found.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Rich in hydroxymethylfurfural derivatives, which is a necessary compound that induces HSP70 microRNA expression.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p>
          <a:p>
            <a:r>
              <a:rPr lang="en-US" sz="1100" i="1" dirty="0">
                <a:latin typeface="Verdana" panose="020B0604030504040204" pitchFamily="34" charset="0"/>
                <a:ea typeface="Verdana" panose="020B0604030504040204" pitchFamily="34" charset="0"/>
                <a:cs typeface="Verdana" panose="020B0604030504040204" pitchFamily="34" charset="0"/>
              </a:rPr>
              <a:t>What is HSP70? </a:t>
            </a:r>
            <a:r>
              <a:rPr lang="en-US" sz="1100" dirty="0">
                <a:latin typeface="Verdana" panose="020B0604030504040204" pitchFamily="34" charset="0"/>
                <a:ea typeface="Verdana" panose="020B0604030504040204" pitchFamily="34" charset="0"/>
                <a:cs typeface="Verdana" panose="020B0604030504040204" pitchFamily="34" charset="0"/>
              </a:rPr>
              <a:t>Heat Shock Proteins</a:t>
            </a:r>
          </a:p>
          <a:p>
            <a:r>
              <a:rPr lang="en-US" sz="1100" dirty="0"/>
              <a:t>ETAS works by increasing the production of HSP70: an intracellular protein produced naturally by the body when it encounters a stressor, such as extreme heat.</a:t>
            </a:r>
            <a:endParaRPr lang="en-US" sz="1100" dirty="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Clinical Studies have shown ETAS induces a significant production of HSP70 microRNA expression activities that helps with biological activities such as cellular protection, cellular repair, reduced cell death, blood flow, cellular stress, anti inflammatory activity, sleep, mood, energy, and antioxidant activity.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i="1" dirty="0">
                <a:latin typeface="Verdana" panose="020B0604030504040204" pitchFamily="34" charset="0"/>
                <a:ea typeface="Verdana" panose="020B0604030504040204" pitchFamily="34" charset="0"/>
                <a:cs typeface="Verdana" panose="020B0604030504040204" pitchFamily="34" charset="0"/>
              </a:rPr>
              <a:t>Why is HSP70 production important? </a:t>
            </a:r>
          </a:p>
          <a:p>
            <a:r>
              <a:rPr lang="en-US" sz="1100" dirty="0">
                <a:latin typeface="Verdana" panose="020B0604030504040204" pitchFamily="34" charset="0"/>
                <a:ea typeface="Verdana" panose="020B0604030504040204" pitchFamily="34" charset="0"/>
              </a:rPr>
              <a:t>As we age, the Heat </a:t>
            </a:r>
            <a:r>
              <a:rPr lang="en-US" sz="1100" dirty="0">
                <a:ea typeface="Verdana" panose="020B0604030504040204" pitchFamily="34" charset="0"/>
              </a:rPr>
              <a:t>S</a:t>
            </a:r>
            <a:r>
              <a:rPr lang="en-US" sz="1100" dirty="0">
                <a:latin typeface="Verdana" panose="020B0604030504040204" pitchFamily="34" charset="0"/>
                <a:ea typeface="Verdana" panose="020B0604030504040204" pitchFamily="34" charset="0"/>
              </a:rPr>
              <a:t>hock </a:t>
            </a:r>
            <a:r>
              <a:rPr lang="en-US" sz="1100" dirty="0">
                <a:ea typeface="Verdana" panose="020B0604030504040204" pitchFamily="34" charset="0"/>
              </a:rPr>
              <a:t>P</a:t>
            </a:r>
            <a:r>
              <a:rPr lang="en-US" sz="1100" dirty="0">
                <a:latin typeface="Verdana" panose="020B0604030504040204" pitchFamily="34" charset="0"/>
                <a:ea typeface="Verdana" panose="020B0604030504040204" pitchFamily="34" charset="0"/>
              </a:rPr>
              <a:t>rotein production to stressors decrease with age. </a:t>
            </a:r>
          </a:p>
          <a:p>
            <a:r>
              <a:rPr lang="en-US" sz="1100" dirty="0">
                <a:latin typeface="Verdana" panose="020B0604030504040204" pitchFamily="34" charset="0"/>
                <a:ea typeface="Verdana" panose="020B0604030504040204" pitchFamily="34" charset="0"/>
                <a:cs typeface="Verdana" panose="020B0604030504040204" pitchFamily="34" charset="0"/>
              </a:rPr>
              <a:t>ETAS helps preserve and maintain the appropriate HSP70 expression to promote brain health, stress response </a:t>
            </a:r>
            <a:r>
              <a:rPr lang="en-US" sz="1100" dirty="0">
                <a:ea typeface="Verdana" panose="020B0604030504040204" pitchFamily="34" charset="0"/>
                <a:cs typeface="Verdana" panose="020B0604030504040204" pitchFamily="34" charset="0"/>
              </a:rPr>
              <a:t>and c</a:t>
            </a:r>
            <a:r>
              <a:rPr lang="en-US" sz="1100" dirty="0">
                <a:latin typeface="Verdana" panose="020B0604030504040204" pitchFamily="34" charset="0"/>
                <a:ea typeface="Verdana" panose="020B0604030504040204" pitchFamily="34" charset="0"/>
                <a:cs typeface="Verdana" panose="020B0604030504040204" pitchFamily="34" charset="0"/>
              </a:rPr>
              <a:t>ognitive performance as we age! </a:t>
            </a:r>
          </a:p>
          <a:p>
            <a:r>
              <a:rPr lang="en-US" sz="1100" dirty="0">
                <a:latin typeface="Verdana" panose="020B0604030504040204" pitchFamily="34" charset="0"/>
                <a:ea typeface="Verdana" panose="020B0604030504040204" pitchFamily="34" charset="0"/>
              </a:rPr>
              <a:t>HSP70 has a number of beneficial, physiological effects in the body, including reduced cell death, anti-inflammatory activity and antioxidant activity.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There is no reason why you shouldn’t feel 25, when you’re 50!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39</a:t>
            </a:fld>
            <a:endParaRPr lang="en-US" dirty="0"/>
          </a:p>
        </p:txBody>
      </p:sp>
    </p:spTree>
    <p:extLst>
      <p:ext uri="{BB962C8B-B14F-4D97-AF65-F5344CB8AC3E}">
        <p14:creationId xmlns:p14="http://schemas.microsoft.com/office/powerpoint/2010/main" val="422362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9</a:t>
            </a:fld>
            <a:endParaRPr lang="en-US" dirty="0"/>
          </a:p>
        </p:txBody>
      </p:sp>
    </p:spTree>
    <p:extLst>
      <p:ext uri="{BB962C8B-B14F-4D97-AF65-F5344CB8AC3E}">
        <p14:creationId xmlns:p14="http://schemas.microsoft.com/office/powerpoint/2010/main" val="379898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40</a:t>
            </a:fld>
            <a:endParaRPr lang="en-US" dirty="0"/>
          </a:p>
        </p:txBody>
      </p:sp>
    </p:spTree>
    <p:extLst>
      <p:ext uri="{BB962C8B-B14F-4D97-AF65-F5344CB8AC3E}">
        <p14:creationId xmlns:p14="http://schemas.microsoft.com/office/powerpoint/2010/main" val="781604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2407687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42</a:t>
            </a:fld>
            <a:endParaRPr lang="en-US" dirty="0"/>
          </a:p>
        </p:txBody>
      </p:sp>
    </p:spTree>
    <p:extLst>
      <p:ext uri="{BB962C8B-B14F-4D97-AF65-F5344CB8AC3E}">
        <p14:creationId xmlns:p14="http://schemas.microsoft.com/office/powerpoint/2010/main" val="1505584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43</a:t>
            </a:fld>
            <a:endParaRPr lang="en-US" dirty="0"/>
          </a:p>
        </p:txBody>
      </p:sp>
    </p:spTree>
    <p:extLst>
      <p:ext uri="{BB962C8B-B14F-4D97-AF65-F5344CB8AC3E}">
        <p14:creationId xmlns:p14="http://schemas.microsoft.com/office/powerpoint/2010/main" val="1641443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44</a:t>
            </a:fld>
            <a:endParaRPr lang="en-US" dirty="0"/>
          </a:p>
        </p:txBody>
      </p:sp>
    </p:spTree>
    <p:extLst>
      <p:ext uri="{BB962C8B-B14F-4D97-AF65-F5344CB8AC3E}">
        <p14:creationId xmlns:p14="http://schemas.microsoft.com/office/powerpoint/2010/main" val="2582439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45</a:t>
            </a:fld>
            <a:endParaRPr lang="en-US" dirty="0"/>
          </a:p>
        </p:txBody>
      </p:sp>
    </p:spTree>
    <p:extLst>
      <p:ext uri="{BB962C8B-B14F-4D97-AF65-F5344CB8AC3E}">
        <p14:creationId xmlns:p14="http://schemas.microsoft.com/office/powerpoint/2010/main" val="10438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 a compound of cultured, mushroom mycelia extract that is rich in alpha-glucans.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It is uniquely sourced in Japan, at the highest quality standards.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Known as the #1 supplement in Japan for immune function for over 25 years.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05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baseline="30000" dirty="0">
                <a:latin typeface="Verdana" panose="020B0604030504040204" pitchFamily="34" charset="0"/>
                <a:ea typeface="Verdana" panose="020B0604030504040204" pitchFamily="34" charset="0"/>
                <a:cs typeface="Verdana" panose="020B0604030504040204" pitchFamily="34" charset="0"/>
              </a:rPr>
              <a:t>Extracted through a special lipid culturing process that delivers an extract that has superior bio-absorption and efficacy.</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contains a partially acylated alpha glucan 1,4 that is known to have positive effects on immune cell production, intestinal immunity, T cell activity, cytokine production, antioxidant effects, and microRNA signaling from the microbiome to the central nervous system.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helps reduce the production of glucocorticoids in the cases of stress. This manifests in improved mood and energy. </a:t>
            </a:r>
          </a:p>
          <a:p>
            <a:r>
              <a:rPr lang="en-US" sz="1100" baseline="30000" dirty="0">
                <a:latin typeface="Verdana" panose="020B0604030504040204" pitchFamily="34" charset="0"/>
                <a:ea typeface="Verdana" panose="020B0604030504040204" pitchFamily="34" charset="0"/>
                <a:cs typeface="Verdana" panose="020B0604030504040204" pitchFamily="34" charset="0"/>
              </a:rPr>
              <a:t>AHCC is beneficial for gut health, in which it reduces intestinal inflammation to favor the development of a healthy gut microflora specific to the </a:t>
            </a:r>
            <a:r>
              <a:rPr lang="en-US" sz="1100" baseline="30000" dirty="0">
                <a:ea typeface="Verdana" panose="020B0604030504040204" pitchFamily="34" charset="0"/>
                <a:cs typeface="Verdana" panose="020B0604030504040204" pitchFamily="34" charset="0"/>
              </a:rPr>
              <a:t>strains</a:t>
            </a:r>
            <a:r>
              <a:rPr lang="en-US" sz="1100" baseline="30000" dirty="0">
                <a:latin typeface="Verdana" panose="020B0604030504040204" pitchFamily="34" charset="0"/>
                <a:ea typeface="Verdana" panose="020B0604030504040204" pitchFamily="34" charset="0"/>
                <a:cs typeface="Verdana" panose="020B0604030504040204" pitchFamily="34" charset="0"/>
              </a:rPr>
              <a:t> we use in our Probiotics and MentaBiotics™ (</a:t>
            </a:r>
            <a:r>
              <a:rPr lang="en-US" sz="1100" baseline="30000" dirty="0">
                <a:ea typeface="Verdana" panose="020B0604030504040204" pitchFamily="34" charset="0"/>
                <a:cs typeface="Verdana" panose="020B0604030504040204" pitchFamily="34" charset="0"/>
              </a:rPr>
              <a:t>m</a:t>
            </a:r>
            <a:r>
              <a:rPr lang="en-US" sz="1100" baseline="30000" dirty="0">
                <a:latin typeface="Verdana" panose="020B0604030504040204" pitchFamily="34" charset="0"/>
                <a:ea typeface="Verdana" panose="020B0604030504040204" pitchFamily="34" charset="0"/>
                <a:cs typeface="Verdana" panose="020B0604030504040204" pitchFamily="34" charset="0"/>
              </a:rPr>
              <a:t>ore Bifidobacterium, less Clostridium).</a:t>
            </a:r>
          </a:p>
          <a:p>
            <a:r>
              <a:rPr lang="en-US" sz="1100" baseline="30000" dirty="0">
                <a:latin typeface="Verdana" panose="020B0604030504040204" pitchFamily="34" charset="0"/>
                <a:ea typeface="Verdana" panose="020B0604030504040204" pitchFamily="34" charset="0"/>
                <a:cs typeface="Verdana" panose="020B0604030504040204" pitchFamily="34" charset="0"/>
              </a:rPr>
              <a:t>Helps improves gut integrity by providing protection from Candida, Pseudomonas and other detrimental bacteria types. </a:t>
            </a:r>
          </a:p>
          <a:p>
            <a:r>
              <a:rPr lang="en-US" sz="1100" baseline="30000" dirty="0">
                <a:latin typeface="Verdana" panose="020B0604030504040204" pitchFamily="34" charset="0"/>
                <a:ea typeface="Verdana" panose="020B0604030504040204" pitchFamily="34" charset="0"/>
                <a:cs typeface="Verdana" panose="020B0604030504040204" pitchFamily="34" charset="0"/>
              </a:rPr>
              <a:t>Facilitating and building a responsive immune system allows our body to repair, rebuild and maintain itself at a cellular level, allowing the most efficient communication between your microbiome and your central nervous system. </a:t>
            </a: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baseline="30000" dirty="0">
              <a:latin typeface="Verdana" panose="020B0604030504040204" pitchFamily="34" charset="0"/>
              <a:ea typeface="Verdana" panose="020B0604030504040204" pitchFamily="34" charset="0"/>
              <a:cs typeface="Verdana" panose="020B0604030504040204" pitchFamily="34" charset="0"/>
            </a:endParaRP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46</a:t>
            </a:fld>
            <a:endParaRPr lang="en-US" dirty="0"/>
          </a:p>
        </p:txBody>
      </p:sp>
    </p:spTree>
    <p:extLst>
      <p:ext uri="{BB962C8B-B14F-4D97-AF65-F5344CB8AC3E}">
        <p14:creationId xmlns:p14="http://schemas.microsoft.com/office/powerpoint/2010/main" val="1513358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48</a:t>
            </a:fld>
            <a:endParaRPr lang="en-US" dirty="0"/>
          </a:p>
        </p:txBody>
      </p:sp>
    </p:spTree>
    <p:extLst>
      <p:ext uri="{BB962C8B-B14F-4D97-AF65-F5344CB8AC3E}">
        <p14:creationId xmlns:p14="http://schemas.microsoft.com/office/powerpoint/2010/main" val="3823912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50</a:t>
            </a:fld>
            <a:endParaRPr lang="en-US" dirty="0"/>
          </a:p>
        </p:txBody>
      </p:sp>
    </p:spTree>
    <p:extLst>
      <p:ext uri="{BB962C8B-B14F-4D97-AF65-F5344CB8AC3E}">
        <p14:creationId xmlns:p14="http://schemas.microsoft.com/office/powerpoint/2010/main" val="688153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51</a:t>
            </a:fld>
            <a:endParaRPr lang="en-US" dirty="0"/>
          </a:p>
        </p:txBody>
      </p:sp>
    </p:spTree>
    <p:extLst>
      <p:ext uri="{BB962C8B-B14F-4D97-AF65-F5344CB8AC3E}">
        <p14:creationId xmlns:p14="http://schemas.microsoft.com/office/powerpoint/2010/main" val="412491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3160986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Terburg et al. Acute Effects of Sceletium tortuosum (Zembrin), a Dual</a:t>
            </a:r>
            <a:br>
              <a:rPr lang="en-US" sz="1100" dirty="0"/>
            </a:br>
            <a:r>
              <a:rPr lang="en-US" sz="1100" dirty="0"/>
              <a:t>5-HT Reuptake and PDE4 Inhibitor, in the Human Amygdala and its Connection to the Hypothalamus. Neuropsychopharmacology (2013), 1–9.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52</a:t>
            </a:fld>
            <a:endParaRPr lang="en-US" dirty="0"/>
          </a:p>
        </p:txBody>
      </p:sp>
    </p:spTree>
    <p:extLst>
      <p:ext uri="{BB962C8B-B14F-4D97-AF65-F5344CB8AC3E}">
        <p14:creationId xmlns:p14="http://schemas.microsoft.com/office/powerpoint/2010/main" val="3910895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Chiu et al. Proof-of-Concept Randomized Controlled Study of Cognition Effects of the Proprietary Extract Sceletium tortuosum (Zembrin) Targeting Phosphodiesterase-4 in Cognitively Healthy Subjects: Implications for Alzheimer’s Dementia. Evidence-Based Complementary and Alternative Medicine Volume 2014, Article ID 682014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53</a:t>
            </a:fld>
            <a:endParaRPr lang="en-US" dirty="0"/>
          </a:p>
        </p:txBody>
      </p:sp>
    </p:spTree>
    <p:extLst>
      <p:ext uri="{BB962C8B-B14F-4D97-AF65-F5344CB8AC3E}">
        <p14:creationId xmlns:p14="http://schemas.microsoft.com/office/powerpoint/2010/main" val="35952564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54</a:t>
            </a:fld>
            <a:endParaRPr lang="en-US" dirty="0"/>
          </a:p>
        </p:txBody>
      </p:sp>
    </p:spTree>
    <p:extLst>
      <p:ext uri="{BB962C8B-B14F-4D97-AF65-F5344CB8AC3E}">
        <p14:creationId xmlns:p14="http://schemas.microsoft.com/office/powerpoint/2010/main" val="2475514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55</a:t>
            </a:fld>
            <a:endParaRPr lang="en-US" dirty="0"/>
          </a:p>
        </p:txBody>
      </p:sp>
    </p:spTree>
    <p:extLst>
      <p:ext uri="{BB962C8B-B14F-4D97-AF65-F5344CB8AC3E}">
        <p14:creationId xmlns:p14="http://schemas.microsoft.com/office/powerpoint/2010/main" val="2062350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56</a:t>
            </a:fld>
            <a:endParaRPr lang="en-US" dirty="0"/>
          </a:p>
        </p:txBody>
      </p:sp>
    </p:spTree>
    <p:extLst>
      <p:ext uri="{BB962C8B-B14F-4D97-AF65-F5344CB8AC3E}">
        <p14:creationId xmlns:p14="http://schemas.microsoft.com/office/powerpoint/2010/main" val="844803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Talbott and Talbott: Effect of Monocot Grass Extract (MGE) on mood state and sleep patterns in moderately stress subjects. Journal of the International Society of Sports Nutrition 2013 10(Suppl 1):P26. </a:t>
            </a:r>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58</a:t>
            </a:fld>
            <a:endParaRPr lang="en-US" dirty="0"/>
          </a:p>
        </p:txBody>
      </p:sp>
    </p:spTree>
    <p:extLst>
      <p:ext uri="{BB962C8B-B14F-4D97-AF65-F5344CB8AC3E}">
        <p14:creationId xmlns:p14="http://schemas.microsoft.com/office/powerpoint/2010/main" val="223807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290954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95394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236018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20398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15</a:t>
            </a:fld>
            <a:endParaRPr lang="en-US" dirty="0"/>
          </a:p>
        </p:txBody>
      </p:sp>
    </p:spTree>
    <p:extLst>
      <p:ext uri="{BB962C8B-B14F-4D97-AF65-F5344CB8AC3E}">
        <p14:creationId xmlns:p14="http://schemas.microsoft.com/office/powerpoint/2010/main" val="430606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3826803" y="1122363"/>
            <a:ext cx="756085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3826803" y="3602038"/>
            <a:ext cx="756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7658EFE-9601-4ED6-924A-2DD4CCE9F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311" y="2349023"/>
            <a:ext cx="4017522" cy="2409777"/>
          </a:xfrm>
          <a:prstGeom prst="rect">
            <a:avLst/>
          </a:prstGeom>
        </p:spPr>
      </p:pic>
      <p:cxnSp>
        <p:nvCxnSpPr>
          <p:cNvPr id="8" name="Straight Connector 7">
            <a:extLst>
              <a:ext uri="{FF2B5EF4-FFF2-40B4-BE49-F238E27FC236}">
                <a16:creationId xmlns:a16="http://schemas.microsoft.com/office/drawing/2014/main" id="{4DB2B375-A625-4841-9B60-75AB873727B3}"/>
              </a:ext>
            </a:extLst>
          </p:cNvPr>
          <p:cNvCxnSpPr>
            <a:cxnSpLocks/>
          </p:cNvCxnSpPr>
          <p:nvPr userDrawn="1"/>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D0AEF-AC61-44BE-B018-77FD962BCD53}"/>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6" name="Picture 5" descr="footer.png"/>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ext uri="{BB962C8B-B14F-4D97-AF65-F5344CB8AC3E}">
        <p14:creationId xmlns:p14="http://schemas.microsoft.com/office/powerpoint/2010/main" val="284939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28B3C03B-62D6-4521-83C7-86876ADD773F}"/>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A71C7B26-170B-4959-9EEE-188633C02F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ext uri="{BB962C8B-B14F-4D97-AF65-F5344CB8AC3E}">
        <p14:creationId xmlns:p14="http://schemas.microsoft.com/office/powerpoint/2010/main" val="127096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A40868E-0BC1-4649-8968-4B34C7E1A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8" name="TextBox 7">
            <a:extLst>
              <a:ext uri="{FF2B5EF4-FFF2-40B4-BE49-F238E27FC236}">
                <a16:creationId xmlns:a16="http://schemas.microsoft.com/office/drawing/2014/main" id="{6FC477BC-22A0-4FBC-BE98-837A4969176D}"/>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9" name="Straight Connector 8">
            <a:extLst>
              <a:ext uri="{FF2B5EF4-FFF2-40B4-BE49-F238E27FC236}">
                <a16:creationId xmlns:a16="http://schemas.microsoft.com/office/drawing/2014/main" id="{23BC555A-F53C-464F-9280-44FEDD7B06B5}"/>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75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33605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7" name="Straight Connector 6">
            <a:extLst>
              <a:ext uri="{FF2B5EF4-FFF2-40B4-BE49-F238E27FC236}">
                <a16:creationId xmlns:a16="http://schemas.microsoft.com/office/drawing/2014/main" id="{5FAA0582-7024-4E27-A23F-0B40A35C634C}"/>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5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12/20/18</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12/20/18</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8.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0.jpg"/><Relationship Id="rId7" Type="http://schemas.openxmlformats.org/officeDocument/2006/relationships/image" Target="../media/image64.sv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59.svg"/><Relationship Id="rId5" Type="http://schemas.openxmlformats.org/officeDocument/2006/relationships/image" Target="../media/image62.jpg"/><Relationship Id="rId10" Type="http://schemas.openxmlformats.org/officeDocument/2006/relationships/image" Target="../media/image58.png"/><Relationship Id="rId4" Type="http://schemas.openxmlformats.org/officeDocument/2006/relationships/image" Target="../media/image61.jpg"/><Relationship Id="rId9"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4.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14.png"/><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5.xml"/><Relationship Id="rId5" Type="http://schemas.openxmlformats.org/officeDocument/2006/relationships/image" Target="../media/image128.gif"/><Relationship Id="rId4" Type="http://schemas.openxmlformats.org/officeDocument/2006/relationships/image" Target="../media/image127.gi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133.emf"/></Relationships>
</file>

<file path=ppt/slides/_rels/slide5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36.emf"/><Relationship Id="rId4" Type="http://schemas.openxmlformats.org/officeDocument/2006/relationships/image" Target="../media/image135.emf"/></Relationships>
</file>

<file path=ppt/slides/_rels/slide5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141.jpg"/><Relationship Id="rId4" Type="http://schemas.openxmlformats.org/officeDocument/2006/relationships/image" Target="../media/image140.emf"/></Relationships>
</file>

<file path=ppt/slides/_rels/slide5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41.jpg"/><Relationship Id="rId4" Type="http://schemas.openxmlformats.org/officeDocument/2006/relationships/image" Target="../media/image143.emf"/></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145.jpg"/></Relationships>
</file>

<file path=ppt/slides/_rels/slide57.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8.svg"/><Relationship Id="rId2" Type="http://schemas.openxmlformats.org/officeDocument/2006/relationships/image" Target="../media/image146.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49.png"/><Relationship Id="rId4" Type="http://schemas.openxmlformats.org/officeDocument/2006/relationships/image" Target="../media/image148.svg"/></Relationships>
</file>

<file path=ppt/slides/_rels/slide5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48.sv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47.png"/><Relationship Id="rId5" Type="http://schemas.openxmlformats.org/officeDocument/2006/relationships/image" Target="../media/image152.png"/><Relationship Id="rId4" Type="http://schemas.openxmlformats.org/officeDocument/2006/relationships/image" Target="../media/image1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7.wmf"/><Relationship Id="rId3" Type="http://schemas.openxmlformats.org/officeDocument/2006/relationships/notesSlide" Target="../notesSlides/notesSlide2.xml"/><Relationship Id="rId7" Type="http://schemas.openxmlformats.org/officeDocument/2006/relationships/image" Target="../media/image21.jpeg"/><Relationship Id="rId12"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0.jpg"/><Relationship Id="rId11" Type="http://schemas.openxmlformats.org/officeDocument/2006/relationships/image" Target="../media/image16.wmf"/><Relationship Id="rId5" Type="http://schemas.openxmlformats.org/officeDocument/2006/relationships/image" Target="../media/image19.jpg"/><Relationship Id="rId10" Type="http://schemas.openxmlformats.org/officeDocument/2006/relationships/oleObject" Target="../embeddings/oleObject2.bin"/><Relationship Id="rId4" Type="http://schemas.openxmlformats.org/officeDocument/2006/relationships/image" Target="../media/image18.jpg"/><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105-4441-4406-849B-1692138A7955}"/>
              </a:ext>
            </a:extLst>
          </p:cNvPr>
          <p:cNvSpPr>
            <a:spLocks noGrp="1"/>
          </p:cNvSpPr>
          <p:nvPr>
            <p:ph type="ctrTitle"/>
          </p:nvPr>
        </p:nvSpPr>
        <p:spPr/>
        <p:txBody>
          <a:bodyPr/>
          <a:lstStyle/>
          <a:p>
            <a:r>
              <a:rPr lang="en-US" dirty="0"/>
              <a:t>Project B3 PILOT </a:t>
            </a:r>
            <a:br>
              <a:rPr lang="en-US" dirty="0"/>
            </a:br>
            <a:r>
              <a:rPr lang="en-US" dirty="0"/>
              <a:t>Supplementation</a:t>
            </a:r>
          </a:p>
        </p:txBody>
      </p:sp>
      <p:sp>
        <p:nvSpPr>
          <p:cNvPr id="3" name="Subtitle 2">
            <a:extLst>
              <a:ext uri="{FF2B5EF4-FFF2-40B4-BE49-F238E27FC236}">
                <a16:creationId xmlns:a16="http://schemas.microsoft.com/office/drawing/2014/main" id="{4BE6E589-29DC-4544-9C49-BB401D5AA4E9}"/>
              </a:ext>
            </a:extLst>
          </p:cNvPr>
          <p:cNvSpPr>
            <a:spLocks noGrp="1"/>
          </p:cNvSpPr>
          <p:nvPr>
            <p:ph type="subTitle" idx="1"/>
          </p:nvPr>
        </p:nvSpPr>
        <p:spPr/>
        <p:txBody>
          <a:bodyPr/>
          <a:lstStyle/>
          <a:p>
            <a:r>
              <a:rPr lang="en-US" dirty="0"/>
              <a:t>Shawn Talbott, PhD</a:t>
            </a:r>
          </a:p>
        </p:txBody>
      </p:sp>
    </p:spTree>
    <p:extLst>
      <p:ext uri="{BB962C8B-B14F-4D97-AF65-F5344CB8AC3E}">
        <p14:creationId xmlns:p14="http://schemas.microsoft.com/office/powerpoint/2010/main" val="294086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719172"/>
            <a:ext cx="10848975" cy="1348161"/>
          </a:xfrm>
        </p:spPr>
        <p:txBody>
          <a:bodyPr>
            <a:normAutofit/>
          </a:bodyPr>
          <a:lstStyle/>
          <a:p>
            <a:pPr marL="0" indent="0">
              <a:lnSpc>
                <a:spcPct val="100000"/>
              </a:lnSpc>
              <a:buNone/>
            </a:pPr>
            <a:r>
              <a:rPr lang="en-US" sz="24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FundaMentals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3"/>
          <a:srcRect l="50000" t="45141" r="10784" b="30522"/>
          <a:stretch/>
        </p:blipFill>
        <p:spPr>
          <a:xfrm>
            <a:off x="504825" y="21718"/>
            <a:ext cx="4371975" cy="1668970"/>
          </a:xfrm>
          <a:prstGeom prst="rect">
            <a:avLst/>
          </a:prstGeom>
        </p:spPr>
      </p:pic>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4"/>
          <a:stretch>
            <a:fillRect/>
          </a:stretch>
        </p:blipFill>
        <p:spPr>
          <a:xfrm>
            <a:off x="762000" y="2250377"/>
            <a:ext cx="10668000" cy="4076700"/>
          </a:xfrm>
          <a:prstGeom prst="rect">
            <a:avLst/>
          </a:prstGeom>
        </p:spPr>
      </p:pic>
    </p:spTree>
    <p:extLst>
      <p:ext uri="{BB962C8B-B14F-4D97-AF65-F5344CB8AC3E}">
        <p14:creationId xmlns:p14="http://schemas.microsoft.com/office/powerpoint/2010/main" val="383762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9A7A05-015C-44F4-B643-09586CE111E6}"/>
              </a:ext>
            </a:extLst>
          </p:cNvPr>
          <p:cNvPicPr>
            <a:picLocks noChangeAspect="1"/>
          </p:cNvPicPr>
          <p:nvPr/>
        </p:nvPicPr>
        <p:blipFill>
          <a:blip r:embed="rId3"/>
          <a:stretch>
            <a:fillRect/>
          </a:stretch>
        </p:blipFill>
        <p:spPr>
          <a:xfrm>
            <a:off x="504825" y="2034095"/>
            <a:ext cx="5718601" cy="3806212"/>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4"/>
          <a:srcRect l="50000" t="45141" r="10784" b="30522"/>
          <a:stretch/>
        </p:blipFill>
        <p:spPr>
          <a:xfrm>
            <a:off x="504825" y="21718"/>
            <a:ext cx="4371975" cy="1668970"/>
          </a:xfrm>
          <a:prstGeom prst="rect">
            <a:avLst/>
          </a:prstGeom>
        </p:spPr>
      </p:pic>
      <p:sp>
        <p:nvSpPr>
          <p:cNvPr id="7" name="TextBox 6">
            <a:extLst>
              <a:ext uri="{FF2B5EF4-FFF2-40B4-BE49-F238E27FC236}">
                <a16:creationId xmlns:a16="http://schemas.microsoft.com/office/drawing/2014/main" id="{FD8FC534-BBC2-43CC-9043-3BCAA1E8FF2A}"/>
              </a:ext>
            </a:extLst>
          </p:cNvPr>
          <p:cNvSpPr txBox="1"/>
          <p:nvPr/>
        </p:nvSpPr>
        <p:spPr>
          <a:xfrm>
            <a:off x="6657975" y="2034095"/>
            <a:ext cx="5029200" cy="2246769"/>
          </a:xfrm>
          <a:prstGeom prst="rect">
            <a:avLst/>
          </a:prstGeom>
          <a:noFill/>
        </p:spPr>
        <p:txBody>
          <a:bodyPr wrap="square" rtlCol="0">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The subjects in this study were </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“healthy stressed”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individuals - meaning they represent the vast majority of the population who have stress, fatigue, brain fog, and the modern 21st century “syndrome of the blahs”.</a:t>
            </a:r>
          </a:p>
        </p:txBody>
      </p:sp>
    </p:spTree>
    <p:extLst>
      <p:ext uri="{BB962C8B-B14F-4D97-AF65-F5344CB8AC3E}">
        <p14:creationId xmlns:p14="http://schemas.microsoft.com/office/powerpoint/2010/main" val="2682385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0629" y="436566"/>
            <a:ext cx="1701032" cy="1596353"/>
          </a:xfrm>
          <a:prstGeom prst="rect">
            <a:avLst/>
          </a:prstGeom>
        </p:spPr>
      </p:pic>
      <p:pic>
        <p:nvPicPr>
          <p:cNvPr id="3" name="Picture 2">
            <a:extLst>
              <a:ext uri="{FF2B5EF4-FFF2-40B4-BE49-F238E27FC236}">
                <a16:creationId xmlns:a16="http://schemas.microsoft.com/office/drawing/2014/main" id="{996C9897-DEC6-4A56-936B-B2CE8273A2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35852" y="2034184"/>
            <a:ext cx="3478183" cy="3896394"/>
          </a:xfrm>
          <a:prstGeom prst="rect">
            <a:avLst/>
          </a:prstGeom>
        </p:spPr>
      </p:pic>
      <p:sp>
        <p:nvSpPr>
          <p:cNvPr id="7" name="Rectangle 6"/>
          <p:cNvSpPr/>
          <p:nvPr/>
        </p:nvSpPr>
        <p:spPr>
          <a:xfrm>
            <a:off x="933864" y="3007665"/>
            <a:ext cx="4796317"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The most comprehensive combination of unique strains of probiotics, prebiotics, and phytobiotics that have been scientifically shown to improve mental wellness.*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773077"/>
            <a:ext cx="146798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AMARE’S FLAGSHIP PRODUCT</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45043" y="665355"/>
            <a:ext cx="1540387" cy="101566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SUPPORTS FEEL-GOOD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NEUROTRANS-MITTERS</a:t>
            </a: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8068" y="773077"/>
            <a:ext cx="1602682"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INCREASES GOOD BACTERIA</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27" name="Picture 26">
            <a:extLst>
              <a:ext uri="{FF2B5EF4-FFF2-40B4-BE49-F238E27FC236}">
                <a16:creationId xmlns:a16="http://schemas.microsoft.com/office/drawing/2014/main" id="{0ECB7C5F-22D9-4FB5-8AAB-673864271998}"/>
              </a:ext>
            </a:extLst>
          </p:cNvPr>
          <p:cNvPicPr>
            <a:picLocks noChangeAspect="1"/>
          </p:cNvPicPr>
          <p:nvPr/>
        </p:nvPicPr>
        <p:blipFill rotWithShape="1">
          <a:blip r:embed="rId6">
            <a:extLst>
              <a:ext uri="{28A0092B-C50C-407E-A947-70E740481C1C}">
                <a14:useLocalDpi xmlns:a14="http://schemas.microsoft.com/office/drawing/2010/main" val="0"/>
              </a:ext>
            </a:extLst>
          </a:blip>
          <a:srcRect l="53808" t="51527" r="10103" b="29528"/>
          <a:stretch/>
        </p:blipFill>
        <p:spPr>
          <a:xfrm>
            <a:off x="783755" y="280902"/>
            <a:ext cx="5096542" cy="1645920"/>
          </a:xfrm>
          <a:prstGeom prst="rect">
            <a:avLst/>
          </a:prstGeom>
        </p:spPr>
      </p:pic>
      <p:pic>
        <p:nvPicPr>
          <p:cNvPr id="28" name="Picture 27">
            <a:extLst>
              <a:ext uri="{FF2B5EF4-FFF2-40B4-BE49-F238E27FC236}">
                <a16:creationId xmlns:a16="http://schemas.microsoft.com/office/drawing/2014/main" id="{AE836043-4B35-40EE-B853-267C6E4EE4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2525" y="1875984"/>
            <a:ext cx="2798997" cy="640080"/>
          </a:xfrm>
          <a:prstGeom prst="rect">
            <a:avLst/>
          </a:prstGeom>
        </p:spPr>
      </p:pic>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$74.95 / 65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58 PV</a:t>
            </a:r>
          </a:p>
        </p:txBody>
      </p:sp>
    </p:spTree>
    <p:extLst>
      <p:ext uri="{BB962C8B-B14F-4D97-AF65-F5344CB8AC3E}">
        <p14:creationId xmlns:p14="http://schemas.microsoft.com/office/powerpoint/2010/main" val="231207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15" name="TextBox 14">
            <a:extLst>
              <a:ext uri="{FF2B5EF4-FFF2-40B4-BE49-F238E27FC236}">
                <a16:creationId xmlns:a16="http://schemas.microsoft.com/office/drawing/2014/main" id="{AF3CE4AD-F6A9-45D5-B0E5-AC798B81B932}"/>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42897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FOR YOUR GUT…</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THE PROBIOTIC STRAIN MATTERS</a:t>
            </a:r>
          </a:p>
        </p:txBody>
      </p:sp>
      <p:sp>
        <p:nvSpPr>
          <p:cNvPr id="3" name="Text Placeholder 2"/>
          <p:cNvSpPr>
            <a:spLocks noGrp="1"/>
          </p:cNvSpPr>
          <p:nvPr>
            <p:ph type="body" sz="quarter" idx="11"/>
          </p:nvPr>
        </p:nvSpPr>
        <p:spPr>
          <a:xfrm>
            <a:off x="3657600" y="2063875"/>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R0011:</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by lowering cortisol exposure and improves GABA neurotransmission*</a:t>
            </a:r>
          </a:p>
          <a:p>
            <a:pPr marL="0" indent="0">
              <a:buNone/>
            </a:pP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a16="http://schemas.microsoft.com/office/drawing/2014/main" id="{A827F237-5CE0-4709-A14B-BE3920531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5759" y="3364849"/>
            <a:ext cx="1463040" cy="1463040"/>
          </a:xfrm>
          <a:prstGeom prst="rect">
            <a:avLst/>
          </a:prstGeom>
        </p:spPr>
      </p:pic>
      <p:pic>
        <p:nvPicPr>
          <p:cNvPr id="14" name="Graphic 13">
            <a:extLst>
              <a:ext uri="{FF2B5EF4-FFF2-40B4-BE49-F238E27FC236}">
                <a16:creationId xmlns:a16="http://schemas.microsoft.com/office/drawing/2014/main" id="{A7FB0526-30B3-41B6-ACDD-2753313CE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759" y="1845653"/>
            <a:ext cx="1463040" cy="1463040"/>
          </a:xfrm>
          <a:prstGeom prst="rect">
            <a:avLst/>
          </a:prstGeom>
        </p:spPr>
      </p:pic>
      <p:pic>
        <p:nvPicPr>
          <p:cNvPr id="15" name="Graphic 14">
            <a:extLst>
              <a:ext uri="{FF2B5EF4-FFF2-40B4-BE49-F238E27FC236}">
                <a16:creationId xmlns:a16="http://schemas.microsoft.com/office/drawing/2014/main" id="{A48A02E2-6340-49BE-A5FD-DCF630F6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5759" y="4884044"/>
            <a:ext cx="1463040" cy="1463040"/>
          </a:xfrm>
          <a:prstGeom prst="rect">
            <a:avLst/>
          </a:prstGeom>
        </p:spPr>
      </p:pic>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657600" y="35790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R0175:</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calmness by decreasing anxiety indices and improves cognitive function*</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657600" y="5102266"/>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helveticus R0052:</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mood by decreasing neuro-inflammation and increasing serotonin*</a:t>
            </a:r>
            <a:endPar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A8211EC1-086B-4929-84DF-0B08B570A7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 Placeholder 2">
            <a:extLst>
              <a:ext uri="{FF2B5EF4-FFF2-40B4-BE49-F238E27FC236}">
                <a16:creationId xmlns:a16="http://schemas.microsoft.com/office/drawing/2014/main" id="{288FFACE-E330-46BF-875C-1CCC94C0E380}"/>
              </a:ext>
            </a:extLst>
          </p:cNvPr>
          <p:cNvSpPr txBox="1">
            <a:spLocks/>
          </p:cNvSpPr>
          <p:nvPr/>
        </p:nvSpPr>
        <p:spPr>
          <a:xfrm>
            <a:off x="264825" y="2392506"/>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Stress</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Placeholder 2">
            <a:extLst>
              <a:ext uri="{FF2B5EF4-FFF2-40B4-BE49-F238E27FC236}">
                <a16:creationId xmlns:a16="http://schemas.microsoft.com/office/drawing/2014/main" id="{73F7CC23-678A-4C7C-A0D8-3F7B56273D1F}"/>
              </a:ext>
            </a:extLst>
          </p:cNvPr>
          <p:cNvSpPr txBox="1">
            <a:spLocks/>
          </p:cNvSpPr>
          <p:nvPr/>
        </p:nvSpPr>
        <p:spPr>
          <a:xfrm>
            <a:off x="264825" y="3739651"/>
            <a:ext cx="1577385" cy="5979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b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Cognition</a:t>
            </a: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2">
            <a:extLst>
              <a:ext uri="{FF2B5EF4-FFF2-40B4-BE49-F238E27FC236}">
                <a16:creationId xmlns:a16="http://schemas.microsoft.com/office/drawing/2014/main" id="{29738144-26D6-4667-A99E-7075D513002C}"/>
              </a:ext>
            </a:extLst>
          </p:cNvPr>
          <p:cNvSpPr txBox="1">
            <a:spLocks/>
          </p:cNvSpPr>
          <p:nvPr/>
        </p:nvSpPr>
        <p:spPr>
          <a:xfrm>
            <a:off x="264825" y="5430897"/>
            <a:ext cx="1577385" cy="3693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Mood</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165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Prebiotic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Supports the growth of preferred bacteria</a:t>
            </a:r>
          </a:p>
        </p:txBody>
      </p:sp>
      <p:sp>
        <p:nvSpPr>
          <p:cNvPr id="3" name="Text Placeholder 2"/>
          <p:cNvSpPr>
            <a:spLocks noGrp="1"/>
          </p:cNvSpPr>
          <p:nvPr>
            <p:ph type="body" sz="quarter" idx="11"/>
          </p:nvPr>
        </p:nvSpPr>
        <p:spPr>
          <a:xfrm>
            <a:off x="3371353" y="2870791"/>
            <a:ext cx="7696200" cy="1952098"/>
          </a:xfrm>
        </p:spPr>
        <p:txBody>
          <a:bodyPr vert="horz" lIns="91440" tIns="45720" rIns="91440" bIns="45720" rtlCol="0" anchor="t">
            <a:noAutofit/>
          </a:body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Bimuno</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GOS (</a:t>
            </a: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Galacto</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-Oligo-Saccharides)</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Resets and increases friendly gut bacteria, maintains immune health, controls inflammation in the body, supports your microbiome balance, highly effective and natural way of increasing preferred bacteria in your gut.*</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4887942"/>
            <a:ext cx="7696200" cy="13228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SunFiber</a:t>
            </a:r>
            <a:r>
              <a:rPr lang="en-US" sz="2400" b="1" i="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Galactomannan Fiber – aka PHGG (partially hydrolyzed guar gum)</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improve the growth and vitality of beneficial bacteria, including </a:t>
            </a:r>
            <a:r>
              <a:rPr lang="en-US" sz="2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Bifidobacteria</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and Lactobacillus.* </a:t>
            </a:r>
          </a:p>
        </p:txBody>
      </p:sp>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a:extLst>
              <a:ext uri="{FF2B5EF4-FFF2-40B4-BE49-F238E27FC236}">
                <a16:creationId xmlns:a16="http://schemas.microsoft.com/office/drawing/2014/main" id="{157C15FC-3DBD-4246-8631-F62515C50C68}"/>
              </a:ext>
            </a:extLst>
          </p:cNvPr>
          <p:cNvPicPr>
            <a:picLocks noChangeAspect="1"/>
          </p:cNvPicPr>
          <p:nvPr/>
        </p:nvPicPr>
        <p:blipFill>
          <a:blip r:embed="rId3"/>
          <a:stretch>
            <a:fillRect/>
          </a:stretch>
        </p:blipFill>
        <p:spPr>
          <a:xfrm>
            <a:off x="629843" y="2915434"/>
            <a:ext cx="2670829" cy="806183"/>
          </a:xfrm>
          <a:prstGeom prst="rect">
            <a:avLst/>
          </a:prstGeom>
        </p:spPr>
      </p:pic>
      <p:pic>
        <p:nvPicPr>
          <p:cNvPr id="7" name="Graphic 6">
            <a:extLst>
              <a:ext uri="{FF2B5EF4-FFF2-40B4-BE49-F238E27FC236}">
                <a16:creationId xmlns:a16="http://schemas.microsoft.com/office/drawing/2014/main" id="{34D3EC19-6F42-4D11-BB77-ADC83EEF53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639" y="5123448"/>
            <a:ext cx="2718033" cy="555583"/>
          </a:xfrm>
          <a:prstGeom prst="rect">
            <a:avLst/>
          </a:prstGeom>
        </p:spPr>
      </p:pic>
      <p:sp>
        <p:nvSpPr>
          <p:cNvPr id="14" name="Text Placeholder 2">
            <a:extLst>
              <a:ext uri="{FF2B5EF4-FFF2-40B4-BE49-F238E27FC236}">
                <a16:creationId xmlns:a16="http://schemas.microsoft.com/office/drawing/2014/main" id="{9C4BE845-9ECE-4ED5-B32E-4CBC7589B7D3}"/>
              </a:ext>
            </a:extLst>
          </p:cNvPr>
          <p:cNvSpPr txBox="1">
            <a:spLocks/>
          </p:cNvSpPr>
          <p:nvPr/>
        </p:nvSpPr>
        <p:spPr>
          <a:xfrm>
            <a:off x="838199" y="1899969"/>
            <a:ext cx="10229353" cy="8061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 prebiotics support the growth and vitality of a range of beneficial gut bacteria, particularly Lactobacillus and Bifidobacterium species (featured in MentaBiotics).</a:t>
            </a:r>
          </a:p>
          <a:p>
            <a:pPr marL="0" indent="0">
              <a:buFont typeface="Arial" panose="020B0604020202020204" pitchFamily="34" charse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6056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BB87260-095A-4E15-8320-5D24D4A11E47}"/>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600" b="1" dirty="0">
                <a:solidFill>
                  <a:srgbClr val="3F2A56"/>
                </a:solidFill>
                <a:ea typeface="Verdana" panose="020B0604030504040204" pitchFamily="34" charset="0"/>
                <a:cs typeface="Verdana" panose="020B0604030504040204" pitchFamily="34" charset="0"/>
              </a:rPr>
              <a:t>MW3™ Prebiotic Proprietary Blend</a:t>
            </a:r>
            <a:endParaRPr lang="en-US" sz="3200" dirty="0">
              <a:solidFill>
                <a:srgbClr val="82287E"/>
              </a:solidFill>
              <a:ea typeface="Verdana" panose="020B0604030504040204" pitchFamily="34" charset="0"/>
              <a:cs typeface="Verdana" panose="020B0604030504040204" pitchFamily="34" charset="0"/>
            </a:endParaRPr>
          </a:p>
        </p:txBody>
      </p:sp>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9" name="TextBox 8">
            <a:extLst>
              <a:ext uri="{FF2B5EF4-FFF2-40B4-BE49-F238E27FC236}">
                <a16:creationId xmlns:a16="http://schemas.microsoft.com/office/drawing/2014/main" id="{CD9D1499-D4F2-42EE-9DA2-7B79B49B68C5}"/>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3838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0" name="Title 1">
            <a:extLst>
              <a:ext uri="{FF2B5EF4-FFF2-40B4-BE49-F238E27FC236}">
                <a16:creationId xmlns:a16="http://schemas.microsoft.com/office/drawing/2014/main" id="{E1170B62-60D2-4164-970C-437364E523D3}"/>
              </a:ext>
            </a:extLst>
          </p:cNvPr>
          <p:cNvSpPr txBox="1">
            <a:spLocks/>
          </p:cNvSpPr>
          <p:nvPr/>
        </p:nvSpPr>
        <p:spPr>
          <a:xfrm>
            <a:off x="838200" y="365124"/>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Verdana" panose="020B0604030504040204" pitchFamily="34" charset="0"/>
                <a:ea typeface="+mj-ea"/>
                <a:cs typeface="+mj-cs"/>
              </a:defRPr>
            </a:lvl1pPr>
          </a:lstStyle>
          <a:p>
            <a:r>
              <a:rPr lang="en-US" dirty="0">
                <a:solidFill>
                  <a:srgbClr val="82287E"/>
                </a:solidFill>
                <a:ea typeface="Verdana" panose="020B0604030504040204" pitchFamily="34" charset="0"/>
                <a:cs typeface="Verdana" panose="020B0604030504040204" pitchFamily="34" charset="0"/>
              </a:rPr>
              <a:t>MENTABIOTICS  SUGAR FREE</a:t>
            </a:r>
            <a:br>
              <a:rPr lang="en-US" b="1" dirty="0">
                <a:solidFill>
                  <a:srgbClr val="402B56"/>
                </a:solidFill>
                <a:ea typeface="Verdana" panose="020B0604030504040204" pitchFamily="34" charset="0"/>
                <a:cs typeface="Verdana" panose="020B0604030504040204" pitchFamily="34" charset="0"/>
              </a:rPr>
            </a:br>
            <a:r>
              <a:rPr lang="en-US" sz="3500" b="1" dirty="0">
                <a:solidFill>
                  <a:srgbClr val="3F2A56"/>
                </a:solidFill>
                <a:ea typeface="Verdana" panose="020B0604030504040204" pitchFamily="34" charset="0"/>
                <a:cs typeface="Verdana" panose="020B0604030504040204" pitchFamily="34" charset="0"/>
              </a:rPr>
              <a:t>MW3</a:t>
            </a:r>
            <a:r>
              <a:rPr lang="en-US" sz="3500" b="1" dirty="0">
                <a:solidFill>
                  <a:srgbClr val="402B56"/>
                </a:solidFill>
                <a:ea typeface="Verdana" panose="020B0604030504040204" pitchFamily="34" charset="0"/>
                <a:cs typeface="Verdana" panose="020B0604030504040204" pitchFamily="34" charset="0"/>
              </a:rPr>
              <a:t>™</a:t>
            </a:r>
            <a:r>
              <a:rPr lang="en-US" sz="3500" b="1" dirty="0">
                <a:solidFill>
                  <a:srgbClr val="3F2A56"/>
                </a:solidFill>
                <a:ea typeface="Verdana" panose="020B0604030504040204" pitchFamily="34" charset="0"/>
                <a:cs typeface="Verdana" panose="020B0604030504040204" pitchFamily="34" charset="0"/>
              </a:rPr>
              <a:t> Prebiotic/Probiotic Proprietary Blend</a:t>
            </a:r>
            <a:endParaRPr lang="en-US" sz="3200" dirty="0">
              <a:solidFill>
                <a:srgbClr val="82287E"/>
              </a:solidFill>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F4FB6477-3FCA-4D03-8FE0-C7E4C2B2D429}"/>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31785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51128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7B7D0CA-1111-4F8C-95DD-72DD9541B9A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0376" t="46864" r="15005" b="23927"/>
          <a:stretch/>
        </p:blipFill>
        <p:spPr>
          <a:xfrm>
            <a:off x="409409" y="-453969"/>
            <a:ext cx="4876421" cy="3557332"/>
          </a:xfrm>
          <a:prstGeom prst="rect">
            <a:avLst/>
          </a:prstGeom>
        </p:spPr>
      </p:pic>
      <p:pic>
        <p:nvPicPr>
          <p:cNvPr id="3" name="Picture 2">
            <a:extLst>
              <a:ext uri="{FF2B5EF4-FFF2-40B4-BE49-F238E27FC236}">
                <a16:creationId xmlns:a16="http://schemas.microsoft.com/office/drawing/2014/main" id="{2CA69336-013C-4CB1-B3B4-10F20606DE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16605" y="2042921"/>
            <a:ext cx="1529380" cy="3108960"/>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721521" y="2940249"/>
            <a:ext cx="4582519" cy="2308324"/>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Supercharge your brain with key phytonutrients clinically shown to support focus, mental sharpness, clarity, creativity, and cognitive functioning.*</a:t>
            </a:r>
          </a:p>
        </p:txBody>
      </p:sp>
      <p:sp>
        <p:nvSpPr>
          <p:cNvPr id="23" name="Rectangle: Rounded Corners 22">
            <a:extLst>
              <a:ext uri="{FF2B5EF4-FFF2-40B4-BE49-F238E27FC236}">
                <a16:creationId xmlns:a16="http://schemas.microsoft.com/office/drawing/2014/main" id="{F0296A8A-0B30-49CB-847C-4CFD6CEC82BF}"/>
              </a:ext>
            </a:extLst>
          </p:cNvPr>
          <p:cNvSpPr/>
          <p:nvPr/>
        </p:nvSpPr>
        <p:spPr>
          <a:xfrm>
            <a:off x="7324660" y="4829175"/>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1A7D7973-2A31-4FF5-952D-5FF3FE82E6A4}"/>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2" name="TextBox 21">
            <a:extLst>
              <a:ext uri="{FF2B5EF4-FFF2-40B4-BE49-F238E27FC236}">
                <a16:creationId xmlns:a16="http://schemas.microsoft.com/office/drawing/2014/main" id="{7DABC2EF-B046-48E6-BC02-5D308E971155}"/>
              </a:ext>
            </a:extLst>
          </p:cNvPr>
          <p:cNvSpPr txBox="1"/>
          <p:nvPr/>
        </p:nvSpPr>
        <p:spPr>
          <a:xfrm>
            <a:off x="9296400" y="4940554"/>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S002</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$44.95 / 39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35 PV</a:t>
            </a:r>
          </a:p>
        </p:txBody>
      </p:sp>
      <p:pic>
        <p:nvPicPr>
          <p:cNvPr id="20"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6664" y="436566"/>
            <a:ext cx="1701032" cy="1596353"/>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534165" y="696133"/>
            <a:ext cx="156603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AMPLIFIES ATTENTION &amp; ALERTNESS</a:t>
            </a:r>
          </a:p>
        </p:txBody>
      </p:sp>
      <p:pic>
        <p:nvPicPr>
          <p:cNvPr id="24"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70013" y="446498"/>
            <a:ext cx="1690449" cy="1586421"/>
          </a:xfrm>
          <a:prstGeom prst="rect">
            <a:avLst/>
          </a:prstGeom>
        </p:spPr>
      </p:pic>
      <p:pic>
        <p:nvPicPr>
          <p:cNvPr id="25" name="Graphic 12">
            <a:extLst>
              <a:ext uri="{FF2B5EF4-FFF2-40B4-BE49-F238E27FC236}">
                <a16:creationId xmlns:a16="http://schemas.microsoft.com/office/drawing/2014/main" id="{74611AEF-C853-4A51-BF1B-DC42A8215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47956" y="446567"/>
            <a:ext cx="1701033" cy="1596354"/>
          </a:xfrm>
          <a:prstGeom prst="rect">
            <a:avLst/>
          </a:prstGeom>
        </p:spPr>
      </p:pic>
      <p:sp>
        <p:nvSpPr>
          <p:cNvPr id="16" name="TextBox 15">
            <a:extLst>
              <a:ext uri="{FF2B5EF4-FFF2-40B4-BE49-F238E27FC236}">
                <a16:creationId xmlns:a16="http://schemas.microsoft.com/office/drawing/2014/main" id="{460821E7-8011-4AB8-A882-20DE209F6796}"/>
              </a:ext>
            </a:extLst>
          </p:cNvPr>
          <p:cNvSpPr txBox="1"/>
          <p:nvPr/>
        </p:nvSpPr>
        <p:spPr>
          <a:xfrm>
            <a:off x="8357555" y="819243"/>
            <a:ext cx="1515363"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BRAIN ACTIVATION</a:t>
            </a:r>
          </a:p>
        </p:txBody>
      </p:sp>
      <p:sp>
        <p:nvSpPr>
          <p:cNvPr id="17" name="TextBox 16">
            <a:extLst>
              <a:ext uri="{FF2B5EF4-FFF2-40B4-BE49-F238E27FC236}">
                <a16:creationId xmlns:a16="http://schemas.microsoft.com/office/drawing/2014/main" id="{6EAC0F3F-B386-4FAF-AE3B-6CACF198574D}"/>
              </a:ext>
            </a:extLst>
          </p:cNvPr>
          <p:cNvSpPr txBox="1"/>
          <p:nvPr/>
        </p:nvSpPr>
        <p:spPr>
          <a:xfrm>
            <a:off x="10150272" y="706135"/>
            <a:ext cx="1496400"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CLARITY COGNITION CREATIVITY  </a:t>
            </a:r>
          </a:p>
        </p:txBody>
      </p:sp>
      <p:sp>
        <p:nvSpPr>
          <p:cNvPr id="27" name="TextBox 26">
            <a:extLst>
              <a:ext uri="{FF2B5EF4-FFF2-40B4-BE49-F238E27FC236}">
                <a16:creationId xmlns:a16="http://schemas.microsoft.com/office/drawing/2014/main" id="{2445828F-06CD-42D0-846F-76DB59D4D6C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243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7FB6A06-52FC-47CF-9940-B18E5469F8E7}"/>
              </a:ext>
            </a:extLst>
          </p:cNvPr>
          <p:cNvCxnSpPr>
            <a:cxnSpLocks/>
          </p:cNvCxnSpPr>
          <p:nvPr/>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1D384AC-B34C-4BE9-817C-5032DA03A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DD3C44ED-22E2-457B-89B7-0D770F4132F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7" name="Picture 6">
            <a:extLst>
              <a:ext uri="{FF2B5EF4-FFF2-40B4-BE49-F238E27FC236}">
                <a16:creationId xmlns:a16="http://schemas.microsoft.com/office/drawing/2014/main" id="{A3C0CCCB-2BE2-D44F-8F70-193B2C600D29}"/>
              </a:ext>
            </a:extLst>
          </p:cNvPr>
          <p:cNvPicPr>
            <a:picLocks noChangeAspect="1"/>
          </p:cNvPicPr>
          <p:nvPr/>
        </p:nvPicPr>
        <p:blipFill>
          <a:blip r:embed="rId3"/>
          <a:stretch>
            <a:fillRect/>
          </a:stretch>
        </p:blipFill>
        <p:spPr>
          <a:xfrm>
            <a:off x="3921127" y="1926843"/>
            <a:ext cx="4039427" cy="3653495"/>
          </a:xfrm>
          <a:prstGeom prst="rect">
            <a:avLst/>
          </a:prstGeom>
        </p:spPr>
      </p:pic>
      <p:sp>
        <p:nvSpPr>
          <p:cNvPr id="11" name="TextBox 10">
            <a:extLst>
              <a:ext uri="{FF2B5EF4-FFF2-40B4-BE49-F238E27FC236}">
                <a16:creationId xmlns:a16="http://schemas.microsoft.com/office/drawing/2014/main" id="{C32159F7-641C-B541-878B-BA80A7BEF154}"/>
              </a:ext>
            </a:extLst>
          </p:cNvPr>
          <p:cNvSpPr txBox="1"/>
          <p:nvPr/>
        </p:nvSpPr>
        <p:spPr>
          <a:xfrm>
            <a:off x="2536825" y="4394200"/>
            <a:ext cx="1371600" cy="553998"/>
          </a:xfrm>
          <a:prstGeom prst="rect">
            <a:avLst/>
          </a:prstGeom>
          <a:noFill/>
        </p:spPr>
        <p:txBody>
          <a:bodyPr wrap="square" rtlCol="0">
            <a:spAutoFit/>
          </a:bodyPr>
          <a:lstStyle/>
          <a:p>
            <a:pPr algn="l"/>
            <a:r>
              <a:rPr lang="en-US" sz="3000" dirty="0"/>
              <a:t>Brain</a:t>
            </a:r>
          </a:p>
        </p:txBody>
      </p:sp>
      <p:sp>
        <p:nvSpPr>
          <p:cNvPr id="12" name="TextBox 11">
            <a:extLst>
              <a:ext uri="{FF2B5EF4-FFF2-40B4-BE49-F238E27FC236}">
                <a16:creationId xmlns:a16="http://schemas.microsoft.com/office/drawing/2014/main" id="{BA60DD7D-E178-6F44-B315-B1559D9C5EFE}"/>
              </a:ext>
            </a:extLst>
          </p:cNvPr>
          <p:cNvSpPr txBox="1"/>
          <p:nvPr/>
        </p:nvSpPr>
        <p:spPr>
          <a:xfrm>
            <a:off x="5484812" y="1006435"/>
            <a:ext cx="1371600" cy="553998"/>
          </a:xfrm>
          <a:prstGeom prst="rect">
            <a:avLst/>
          </a:prstGeom>
          <a:noFill/>
        </p:spPr>
        <p:txBody>
          <a:bodyPr wrap="square" rtlCol="0">
            <a:spAutoFit/>
          </a:bodyPr>
          <a:lstStyle/>
          <a:p>
            <a:pPr algn="l"/>
            <a:r>
              <a:rPr lang="en-US" sz="3000" dirty="0"/>
              <a:t>Biome</a:t>
            </a:r>
          </a:p>
        </p:txBody>
      </p:sp>
      <p:sp>
        <p:nvSpPr>
          <p:cNvPr id="13" name="TextBox 12">
            <a:extLst>
              <a:ext uri="{FF2B5EF4-FFF2-40B4-BE49-F238E27FC236}">
                <a16:creationId xmlns:a16="http://schemas.microsoft.com/office/drawing/2014/main" id="{729AD2E8-C282-3A4B-A513-57A94B0DBC49}"/>
              </a:ext>
            </a:extLst>
          </p:cNvPr>
          <p:cNvSpPr txBox="1"/>
          <p:nvPr/>
        </p:nvSpPr>
        <p:spPr>
          <a:xfrm>
            <a:off x="8485187" y="4254500"/>
            <a:ext cx="1371600" cy="553998"/>
          </a:xfrm>
          <a:prstGeom prst="rect">
            <a:avLst/>
          </a:prstGeom>
          <a:noFill/>
        </p:spPr>
        <p:txBody>
          <a:bodyPr wrap="square" rtlCol="0">
            <a:spAutoFit/>
          </a:bodyPr>
          <a:lstStyle/>
          <a:p>
            <a:pPr algn="l"/>
            <a:r>
              <a:rPr lang="en-US" sz="3000" dirty="0"/>
              <a:t>Body</a:t>
            </a:r>
          </a:p>
        </p:txBody>
      </p:sp>
    </p:spTree>
    <p:extLst>
      <p:ext uri="{BB962C8B-B14F-4D97-AF65-F5344CB8AC3E}">
        <p14:creationId xmlns:p14="http://schemas.microsoft.com/office/powerpoint/2010/main" val="143323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9896CA-8866-44FB-AF40-A71A46E19DD2}"/>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POMx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Brain Activation</a:t>
            </a:r>
          </a:p>
        </p:txBody>
      </p:sp>
      <p:pic>
        <p:nvPicPr>
          <p:cNvPr id="7" name="Picture 6">
            <a:extLst>
              <a:ext uri="{FF2B5EF4-FFF2-40B4-BE49-F238E27FC236}">
                <a16:creationId xmlns:a16="http://schemas.microsoft.com/office/drawing/2014/main" id="{9FE508B7-76DE-4C58-BADB-D4915F919F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1612" y="365125"/>
            <a:ext cx="3216619" cy="6283128"/>
          </a:xfrm>
          <a:prstGeom prst="rect">
            <a:avLst/>
          </a:prstGeom>
        </p:spPr>
      </p:pic>
      <p:pic>
        <p:nvPicPr>
          <p:cNvPr id="5" name="Picture 4">
            <a:extLst>
              <a:ext uri="{FF2B5EF4-FFF2-40B4-BE49-F238E27FC236}">
                <a16:creationId xmlns:a16="http://schemas.microsoft.com/office/drawing/2014/main" id="{7EE2E54C-1072-442A-B500-C73F08313DEE}"/>
              </a:ext>
            </a:extLst>
          </p:cNvPr>
          <p:cNvPicPr>
            <a:picLocks noChangeAspect="1"/>
          </p:cNvPicPr>
          <p:nvPr/>
        </p:nvPicPr>
        <p:blipFill>
          <a:blip r:embed="rId4"/>
          <a:stretch>
            <a:fillRect/>
          </a:stretch>
        </p:blipFill>
        <p:spPr>
          <a:xfrm>
            <a:off x="838200" y="3317947"/>
            <a:ext cx="2843784" cy="2843784"/>
          </a:xfrm>
          <a:prstGeom prst="rect">
            <a:avLst/>
          </a:prstGeom>
        </p:spPr>
      </p:pic>
      <p:sp>
        <p:nvSpPr>
          <p:cNvPr id="11" name="TextBox 10">
            <a:extLst>
              <a:ext uri="{FF2B5EF4-FFF2-40B4-BE49-F238E27FC236}">
                <a16:creationId xmlns:a16="http://schemas.microsoft.com/office/drawing/2014/main" id="{F815036E-F5B7-4C48-B03D-4660096E3855}"/>
              </a:ext>
            </a:extLst>
          </p:cNvPr>
          <p:cNvSpPr txBox="1"/>
          <p:nvPr/>
        </p:nvSpPr>
        <p:spPr>
          <a:xfrm>
            <a:off x="4700883"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48DF2BD4-AC6D-4E62-862D-7476C3F7F03A}"/>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076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1E9613-FB31-4B4A-8018-74CF3B49A1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1" y="1594688"/>
            <a:ext cx="5590032" cy="4820761"/>
          </a:xfrm>
          <a:prstGeom prst="rect">
            <a:avLst/>
          </a:prstGeom>
        </p:spPr>
      </p:pic>
      <p:sp>
        <p:nvSpPr>
          <p:cNvPr id="11" name="Title 1">
            <a:extLst>
              <a:ext uri="{FF2B5EF4-FFF2-40B4-BE49-F238E27FC236}">
                <a16:creationId xmlns:a16="http://schemas.microsoft.com/office/drawing/2014/main" id="{44BCEF47-FBED-4146-88AB-810D66E26BAE}"/>
              </a:ext>
            </a:extLst>
          </p:cNvPr>
          <p:cNvSpPr>
            <a:spLocks noGrp="1"/>
          </p:cNvSpPr>
          <p:nvPr>
            <p:ph type="title"/>
          </p:nvPr>
        </p:nvSpPr>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MENTAFOCUS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Memory</a:t>
            </a:r>
          </a:p>
        </p:txBody>
      </p:sp>
      <p:pic>
        <p:nvPicPr>
          <p:cNvPr id="10" name="Picture 9">
            <a:extLst>
              <a:ext uri="{FF2B5EF4-FFF2-40B4-BE49-F238E27FC236}">
                <a16:creationId xmlns:a16="http://schemas.microsoft.com/office/drawing/2014/main" id="{04D1AD73-1618-4697-A2E1-E1267E69690D}"/>
              </a:ext>
            </a:extLst>
          </p:cNvPr>
          <p:cNvPicPr>
            <a:picLocks noChangeAspect="1"/>
          </p:cNvPicPr>
          <p:nvPr/>
        </p:nvPicPr>
        <p:blipFill>
          <a:blip r:embed="rId4"/>
          <a:stretch>
            <a:fillRect/>
          </a:stretch>
        </p:blipFill>
        <p:spPr>
          <a:xfrm>
            <a:off x="838200" y="3489369"/>
            <a:ext cx="2843784" cy="2843784"/>
          </a:xfrm>
          <a:prstGeom prst="rect">
            <a:avLst/>
          </a:prstGeom>
        </p:spPr>
      </p:pic>
      <p:sp>
        <p:nvSpPr>
          <p:cNvPr id="12" name="TextBox 11">
            <a:extLst>
              <a:ext uri="{FF2B5EF4-FFF2-40B4-BE49-F238E27FC236}">
                <a16:creationId xmlns:a16="http://schemas.microsoft.com/office/drawing/2014/main" id="{E9A1096A-E53F-4C9A-844F-21964E30C893}"/>
              </a:ext>
            </a:extLst>
          </p:cNvPr>
          <p:cNvSpPr txBox="1"/>
          <p:nvPr/>
        </p:nvSpPr>
        <p:spPr>
          <a:xfrm>
            <a:off x="4700883"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571E9BA-60DB-4667-A4F8-F56E6B8C8C0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9924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9BD4F-FEC0-42A9-8841-B7368FB62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6501" y="1948965"/>
            <a:ext cx="2202742" cy="3268682"/>
          </a:xfrm>
          <a:prstGeom prst="rect">
            <a:avLst/>
          </a:prstGeom>
        </p:spPr>
      </p:pic>
      <p:pic>
        <p:nvPicPr>
          <p:cNvPr id="5" name="Graphic 4">
            <a:extLst>
              <a:ext uri="{FF2B5EF4-FFF2-40B4-BE49-F238E27FC236}">
                <a16:creationId xmlns:a16="http://schemas.microsoft.com/office/drawing/2014/main" id="{D51340FA-125F-4016-81E2-23E0E56616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3992" y="366802"/>
            <a:ext cx="3240746" cy="2047833"/>
          </a:xfrm>
          <a:prstGeom prst="rect">
            <a:avLst/>
          </a:prstGeom>
        </p:spPr>
      </p:pic>
      <p:sp>
        <p:nvSpPr>
          <p:cNvPr id="18" name="Rectangle 17">
            <a:extLst>
              <a:ext uri="{FF2B5EF4-FFF2-40B4-BE49-F238E27FC236}">
                <a16:creationId xmlns:a16="http://schemas.microsoft.com/office/drawing/2014/main" id="{B5E9DB3A-6864-4161-811A-8D9A1288529E}"/>
              </a:ext>
            </a:extLst>
          </p:cNvPr>
          <p:cNvSpPr/>
          <p:nvPr/>
        </p:nvSpPr>
        <p:spPr>
          <a:xfrm>
            <a:off x="865619" y="2861051"/>
            <a:ext cx="5002107" cy="2308324"/>
          </a:xfrm>
          <a:prstGeom prst="rect">
            <a:avLst/>
          </a:prstGeom>
        </p:spPr>
        <p:txBody>
          <a:bodyPr wrap="square">
            <a:spAutoFit/>
          </a:bodyPr>
          <a:lstStyle/>
          <a:p>
            <a:pPr algn="ctr"/>
            <a:r>
              <a:rPr lang="en-US" sz="2400" dirty="0">
                <a:solidFill>
                  <a:srgbClr val="3F2A56"/>
                </a:solidFill>
                <a:latin typeface="Verdana" panose="020B0604030504040204" pitchFamily="34" charset="0"/>
                <a:ea typeface="Verdana" panose="020B0604030504040204" pitchFamily="34" charset="0"/>
                <a:cs typeface="Verdana" panose="020B0604030504040204" pitchFamily="34" charset="0"/>
              </a:rPr>
              <a:t>Optimize the communication sync of chemical messengers between your brain and your gut with the clinically studied key ingredients in MentaSync.*</a:t>
            </a:r>
          </a:p>
        </p:txBody>
      </p:sp>
      <p:pic>
        <p:nvPicPr>
          <p:cNvPr id="6" name="Graphic 5">
            <a:extLst>
              <a:ext uri="{FF2B5EF4-FFF2-40B4-BE49-F238E27FC236}">
                <a16:creationId xmlns:a16="http://schemas.microsoft.com/office/drawing/2014/main" id="{D84F9479-18FB-470B-9485-64CD442B5B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4782" y="946640"/>
            <a:ext cx="2691699" cy="815666"/>
          </a:xfrm>
          <a:prstGeom prst="rect">
            <a:avLst/>
          </a:prstGeom>
        </p:spPr>
      </p:pic>
      <p:pic>
        <p:nvPicPr>
          <p:cNvPr id="26"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8412" y="436566"/>
            <a:ext cx="1701032" cy="1596353"/>
          </a:xfrm>
          <a:prstGeom prst="rect">
            <a:avLst/>
          </a:prstGeom>
        </p:spPr>
      </p:pic>
      <p:pic>
        <p:nvPicPr>
          <p:cNvPr id="27"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70013" y="446498"/>
            <a:ext cx="1690449" cy="1586421"/>
          </a:xfrm>
          <a:prstGeom prst="rect">
            <a:avLst/>
          </a:prstGeom>
        </p:spPr>
      </p:pic>
      <p:pic>
        <p:nvPicPr>
          <p:cNvPr id="28" name="Graphic 12">
            <a:extLst>
              <a:ext uri="{FF2B5EF4-FFF2-40B4-BE49-F238E27FC236}">
                <a16:creationId xmlns:a16="http://schemas.microsoft.com/office/drawing/2014/main" id="{74611AEF-C853-4A51-BF1B-DC42A8215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7956" y="446567"/>
            <a:ext cx="1701033" cy="1596354"/>
          </a:xfrm>
          <a:prstGeom prst="rect">
            <a:avLst/>
          </a:prstGeom>
        </p:spPr>
      </p:pic>
      <p:sp>
        <p:nvSpPr>
          <p:cNvPr id="15" name="TextBox 14">
            <a:extLst>
              <a:ext uri="{FF2B5EF4-FFF2-40B4-BE49-F238E27FC236}">
                <a16:creationId xmlns:a16="http://schemas.microsoft.com/office/drawing/2014/main" id="{C3B3D185-97F2-4AFB-8944-4B9521F83C85}"/>
              </a:ext>
            </a:extLst>
          </p:cNvPr>
          <p:cNvSpPr txBox="1"/>
          <p:nvPr/>
        </p:nvSpPr>
        <p:spPr>
          <a:xfrm>
            <a:off x="6293898" y="777267"/>
            <a:ext cx="1888621" cy="830997"/>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IMPROVES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GUT-BRAIN</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COMMUNICATION</a:t>
            </a:r>
          </a:p>
        </p:txBody>
      </p:sp>
      <p:sp>
        <p:nvSpPr>
          <p:cNvPr id="16" name="TextBox 15">
            <a:extLst>
              <a:ext uri="{FF2B5EF4-FFF2-40B4-BE49-F238E27FC236}">
                <a16:creationId xmlns:a16="http://schemas.microsoft.com/office/drawing/2014/main" id="{460821E7-8011-4AB8-A882-20DE209F6796}"/>
              </a:ext>
            </a:extLst>
          </p:cNvPr>
          <p:cNvSpPr txBox="1"/>
          <p:nvPr/>
        </p:nvSpPr>
        <p:spPr>
          <a:xfrm>
            <a:off x="8260455" y="649886"/>
            <a:ext cx="1709563"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BALANCES SIGNALING BETWEEN CELLS</a:t>
            </a:r>
          </a:p>
        </p:txBody>
      </p:sp>
      <p:sp>
        <p:nvSpPr>
          <p:cNvPr id="17" name="TextBox 16">
            <a:extLst>
              <a:ext uri="{FF2B5EF4-FFF2-40B4-BE49-F238E27FC236}">
                <a16:creationId xmlns:a16="http://schemas.microsoft.com/office/drawing/2014/main" id="{6EAC0F3F-B386-4FAF-AE3B-6CACF198574D}"/>
              </a:ext>
            </a:extLst>
          </p:cNvPr>
          <p:cNvSpPr txBox="1"/>
          <p:nvPr/>
        </p:nvSpPr>
        <p:spPr>
          <a:xfrm>
            <a:off x="9933688" y="813046"/>
            <a:ext cx="1871872" cy="769441"/>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ENHANCES </a:t>
            </a:r>
            <a:b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BIO-CHEMICAL </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Rounded Corners 21">
            <a:extLst>
              <a:ext uri="{FF2B5EF4-FFF2-40B4-BE49-F238E27FC236}">
                <a16:creationId xmlns:a16="http://schemas.microsoft.com/office/drawing/2014/main" id="{6ECEC590-7A56-4158-9AA1-20C32C9AB510}"/>
              </a:ext>
            </a:extLst>
          </p:cNvPr>
          <p:cNvSpPr/>
          <p:nvPr/>
        </p:nvSpPr>
        <p:spPr>
          <a:xfrm>
            <a:off x="7337751" y="4812287"/>
            <a:ext cx="3549715"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4ACDCDC2-BCF9-4BB7-ADD6-FDC5FEF3558D}"/>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5" name="TextBox 24">
            <a:extLst>
              <a:ext uri="{FF2B5EF4-FFF2-40B4-BE49-F238E27FC236}">
                <a16:creationId xmlns:a16="http://schemas.microsoft.com/office/drawing/2014/main" id="{EA37635F-3B50-477A-8886-2BD2D3C995E8}"/>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S003</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$74.00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$54.95 / 47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$48.95 / 42 PV</a:t>
            </a:r>
          </a:p>
        </p:txBody>
      </p:sp>
      <p:sp>
        <p:nvSpPr>
          <p:cNvPr id="35" name="TextBox 34">
            <a:extLst>
              <a:ext uri="{FF2B5EF4-FFF2-40B4-BE49-F238E27FC236}">
                <a16:creationId xmlns:a16="http://schemas.microsoft.com/office/drawing/2014/main" id="{8B82A8A8-631A-4356-882B-2AA948D842C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257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0D13DB-EF1E-4F5D-8082-E541DD153C30}"/>
              </a:ext>
            </a:extLst>
          </p:cNvPr>
          <p:cNvPicPr>
            <a:picLocks noChangeAspect="1"/>
          </p:cNvPicPr>
          <p:nvPr/>
        </p:nvPicPr>
        <p:blipFill>
          <a:blip r:embed="rId3"/>
          <a:stretch>
            <a:fillRect/>
          </a:stretch>
        </p:blipFill>
        <p:spPr>
          <a:xfrm>
            <a:off x="723657" y="2377290"/>
            <a:ext cx="1188720" cy="1188720"/>
          </a:xfrm>
          <a:prstGeom prst="rect">
            <a:avLst/>
          </a:prstGeom>
        </p:spPr>
      </p:pic>
      <p:pic>
        <p:nvPicPr>
          <p:cNvPr id="28" name="Picture 27">
            <a:extLst>
              <a:ext uri="{FF2B5EF4-FFF2-40B4-BE49-F238E27FC236}">
                <a16:creationId xmlns:a16="http://schemas.microsoft.com/office/drawing/2014/main" id="{1C4CED39-5F17-43D3-B837-2BFA27ABE0C7}"/>
              </a:ext>
            </a:extLst>
          </p:cNvPr>
          <p:cNvPicPr>
            <a:picLocks noChangeAspect="1"/>
          </p:cNvPicPr>
          <p:nvPr/>
        </p:nvPicPr>
        <p:blipFill>
          <a:blip r:embed="rId4"/>
          <a:stretch>
            <a:fillRect/>
          </a:stretch>
        </p:blipFill>
        <p:spPr>
          <a:xfrm>
            <a:off x="725109" y="3634124"/>
            <a:ext cx="1188720" cy="1188720"/>
          </a:xfrm>
          <a:prstGeom prst="rect">
            <a:avLst/>
          </a:prstGeom>
        </p:spPr>
      </p:pic>
      <p:pic>
        <p:nvPicPr>
          <p:cNvPr id="30" name="Picture 29">
            <a:extLst>
              <a:ext uri="{FF2B5EF4-FFF2-40B4-BE49-F238E27FC236}">
                <a16:creationId xmlns:a16="http://schemas.microsoft.com/office/drawing/2014/main" id="{57B3027D-53C9-438D-B964-61D8FFCC18EA}"/>
              </a:ext>
            </a:extLst>
          </p:cNvPr>
          <p:cNvPicPr>
            <a:picLocks noChangeAspect="1"/>
          </p:cNvPicPr>
          <p:nvPr/>
        </p:nvPicPr>
        <p:blipFill>
          <a:blip r:embed="rId5"/>
          <a:stretch>
            <a:fillRect/>
          </a:stretch>
        </p:blipFill>
        <p:spPr>
          <a:xfrm>
            <a:off x="723657" y="4886522"/>
            <a:ext cx="1188720" cy="1188720"/>
          </a:xfrm>
          <a:prstGeom prst="rect">
            <a:avLst/>
          </a:prstGeom>
        </p:spPr>
      </p:pic>
      <p:pic>
        <p:nvPicPr>
          <p:cNvPr id="2" name="Graphic 1">
            <a:extLst>
              <a:ext uri="{FF2B5EF4-FFF2-40B4-BE49-F238E27FC236}">
                <a16:creationId xmlns:a16="http://schemas.microsoft.com/office/drawing/2014/main" id="{3FEDE1A0-E7DA-4220-9662-8A8A5FE46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23060" y="717582"/>
            <a:ext cx="1945893" cy="5696857"/>
          </a:xfrm>
          <a:prstGeom prst="rect">
            <a:avLst/>
          </a:prstGeom>
        </p:spPr>
      </p:pic>
      <p:sp>
        <p:nvSpPr>
          <p:cNvPr id="10" name="Oval 9"/>
          <p:cNvSpPr/>
          <p:nvPr/>
        </p:nvSpPr>
        <p:spPr>
          <a:xfrm>
            <a:off x="9508927" y="1127154"/>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endParaRPr>
          </a:p>
        </p:txBody>
      </p:sp>
      <p:sp>
        <p:nvSpPr>
          <p:cNvPr id="11" name="Rectangle 10"/>
          <p:cNvSpPr/>
          <p:nvPr/>
        </p:nvSpPr>
        <p:spPr>
          <a:xfrm>
            <a:off x="6086330" y="1913250"/>
            <a:ext cx="2884473" cy="3139321"/>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gut &amp; brain are connected by a link known as the “axis”, which is an important component of the gut-brain axis system. It is the primary connection between our two brains and is greatly responsible for our overall well-being.</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a:xfrm>
            <a:off x="2013835" y="5157716"/>
            <a:ext cx="3886625" cy="646331"/>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Increases psychological vigor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a:t>
            </a:r>
            <a:r>
              <a:rPr lang="en-US" dirty="0">
                <a:latin typeface="Verdana" panose="020B0604030504040204" pitchFamily="34" charset="0"/>
                <a:ea typeface="Verdana" panose="020B0604030504040204" pitchFamily="34" charset="0"/>
                <a:cs typeface="Verdana" panose="020B0604030504040204" pitchFamily="34" charset="0"/>
              </a:rPr>
              <a:t>*</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22" name="Elbow Connector 21"/>
          <p:cNvCxnSpPr>
            <a:stCxn id="11" idx="2"/>
            <a:endCxn id="10" idx="2"/>
          </p:cNvCxnSpPr>
          <p:nvPr/>
        </p:nvCxnSpPr>
        <p:spPr>
          <a:xfrm rot="5400000" flipH="1" flipV="1">
            <a:off x="6949578" y="2493222"/>
            <a:ext cx="3138338" cy="1980360"/>
          </a:xfrm>
          <a:prstGeom prst="bentConnector4">
            <a:avLst>
              <a:gd name="adj1" fmla="val -7284"/>
              <a:gd name="adj2" fmla="val 86413"/>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DC0A96E-9EAB-4A2B-8C72-1970092DCDEB}"/>
              </a:ext>
            </a:extLst>
          </p:cNvPr>
          <p:cNvSpPr/>
          <p:nvPr/>
        </p:nvSpPr>
        <p:spPr>
          <a:xfrm>
            <a:off x="2013834" y="2461601"/>
            <a:ext cx="3886627" cy="923330"/>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Balances normal signaling between cells of the gut, brain, and immune system.*</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ADD2E5E8-9C59-421C-A2B8-65DBA516F55F}"/>
              </a:ext>
            </a:extLst>
          </p:cNvPr>
          <p:cNvSpPr/>
          <p:nvPr/>
        </p:nvSpPr>
        <p:spPr>
          <a:xfrm>
            <a:off x="2013834" y="3489820"/>
            <a:ext cx="3886628" cy="1477328"/>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Enhances GBX (gut-brain axis) signaling and gut barrier function via alpha-glucans, beta-glucans, SCFAs (butyrate) and zinc-carnosine*</a:t>
            </a:r>
            <a:r>
              <a:rPr lang="en-US" baseline="30000" dirty="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555D28E-3912-43DC-85C8-7E1F0A9C2C7C}"/>
              </a:ext>
            </a:extLst>
          </p:cNvPr>
          <p:cNvSpPr txBox="1"/>
          <p:nvPr/>
        </p:nvSpPr>
        <p:spPr>
          <a:xfrm>
            <a:off x="5814974" y="1412125"/>
            <a:ext cx="3427184" cy="461665"/>
          </a:xfrm>
          <a:prstGeom prst="rect">
            <a:avLst/>
          </a:prstGeom>
          <a:noFill/>
        </p:spPr>
        <p:txBody>
          <a:bodyPr wrap="square" rtlCol="0">
            <a:spAutoFit/>
          </a:bodyPr>
          <a:lstStyle/>
          <a:p>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GUT – BRAIN - </a:t>
            </a:r>
            <a:r>
              <a:rPr lang="en-US" sz="2400" dirty="0">
                <a:ln w="19050">
                  <a:solidFill>
                    <a:srgbClr val="3F2A56"/>
                  </a:solidFill>
                </a:ln>
                <a:solidFill>
                  <a:srgbClr val="2B1054"/>
                </a:solidFill>
                <a:latin typeface="Verdana" panose="020B0604030504040204" pitchFamily="34" charset="0"/>
                <a:ea typeface="Verdana" panose="020B0604030504040204" pitchFamily="34" charset="0"/>
                <a:cs typeface="Verdana" panose="020B0604030504040204" pitchFamily="34" charset="0"/>
              </a:rPr>
              <a:t>AXIS</a:t>
            </a:r>
          </a:p>
        </p:txBody>
      </p:sp>
      <p:pic>
        <p:nvPicPr>
          <p:cNvPr id="20" name="Graphic 19">
            <a:extLst>
              <a:ext uri="{FF2B5EF4-FFF2-40B4-BE49-F238E27FC236}">
                <a16:creationId xmlns:a16="http://schemas.microsoft.com/office/drawing/2014/main" id="{5E53B309-BC53-4849-9C29-1D00914998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67626" y="175195"/>
            <a:ext cx="2678303" cy="1692424"/>
          </a:xfrm>
          <a:prstGeom prst="rect">
            <a:avLst/>
          </a:prstGeom>
        </p:spPr>
      </p:pic>
      <p:pic>
        <p:nvPicPr>
          <p:cNvPr id="21" name="Graphic 20">
            <a:extLst>
              <a:ext uri="{FF2B5EF4-FFF2-40B4-BE49-F238E27FC236}">
                <a16:creationId xmlns:a16="http://schemas.microsoft.com/office/drawing/2014/main" id="{D8D86119-6674-4066-9286-EE3AF2F446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00771" y="648110"/>
            <a:ext cx="2224545" cy="674105"/>
          </a:xfrm>
          <a:prstGeom prst="rect">
            <a:avLst/>
          </a:prstGeom>
        </p:spPr>
      </p:pic>
      <p:sp>
        <p:nvSpPr>
          <p:cNvPr id="23" name="TextBox 22">
            <a:extLst>
              <a:ext uri="{FF2B5EF4-FFF2-40B4-BE49-F238E27FC236}">
                <a16:creationId xmlns:a16="http://schemas.microsoft.com/office/drawing/2014/main" id="{8CC6C24B-F65D-4654-8C05-D0FDBA088DC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0DFE7F0A-FA50-4C21-A158-B76D3C91232E}"/>
              </a:ext>
            </a:extLst>
          </p:cNvPr>
          <p:cNvSpPr txBox="1"/>
          <p:nvPr/>
        </p:nvSpPr>
        <p:spPr>
          <a:xfrm>
            <a:off x="8763425" y="6550720"/>
            <a:ext cx="3076078" cy="215444"/>
          </a:xfrm>
          <a:prstGeom prst="rect">
            <a:avLst/>
          </a:prstGeom>
          <a:noFill/>
          <a:ln>
            <a:noFill/>
          </a:ln>
        </p:spPr>
        <p:txBody>
          <a:bodyPr wrap="square" rtlCol="0">
            <a:spAutoFit/>
          </a:bodyPr>
          <a:lstStyle/>
          <a:p>
            <a:r>
              <a:rPr lang="en-US" sz="800" dirty="0">
                <a:latin typeface="Verdana" panose="020B0604030504040204" pitchFamily="34" charset="0"/>
                <a:ea typeface="Verdana" panose="020B0604030504040204" pitchFamily="34" charset="0"/>
                <a:cs typeface="Verdana" panose="020B0604030504040204" pitchFamily="34" charset="0"/>
              </a:rPr>
              <a:t>‡BASED ON KEY INGREDIENTS CLINICAL STUDIES</a:t>
            </a:r>
          </a:p>
        </p:txBody>
      </p:sp>
    </p:spTree>
    <p:extLst>
      <p:ext uri="{BB962C8B-B14F-4D97-AF65-F5344CB8AC3E}">
        <p14:creationId xmlns:p14="http://schemas.microsoft.com/office/powerpoint/2010/main" val="23879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825132" y="1286089"/>
            <a:ext cx="10541073"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3" y="637845"/>
            <a:ext cx="8514347" cy="52463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World’s First Award-Winning Gut-Brain Axis Nutrition System</a:t>
            </a:r>
            <a:endParaRPr lang="ru-RU"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Rounded Corners 8">
            <a:extLst>
              <a:ext uri="{FF2B5EF4-FFF2-40B4-BE49-F238E27FC236}">
                <a16:creationId xmlns:a16="http://schemas.microsoft.com/office/drawing/2014/main" id="{6553CA25-1526-4794-B63E-9B560C9BAFBD}"/>
              </a:ext>
            </a:extLst>
          </p:cNvPr>
          <p:cNvSpPr/>
          <p:nvPr/>
        </p:nvSpPr>
        <p:spPr>
          <a:xfrm>
            <a:off x="8247018" y="2226792"/>
            <a:ext cx="3753832" cy="1118429"/>
          </a:xfrm>
          <a:prstGeom prst="roundRect">
            <a:avLst/>
          </a:prstGeom>
          <a:solidFill>
            <a:srgbClr val="82287E">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E377BC54-EA88-406B-ABC2-70B27AACCF47}"/>
              </a:ext>
            </a:extLst>
          </p:cNvPr>
          <p:cNvSpPr txBox="1"/>
          <p:nvPr/>
        </p:nvSpPr>
        <p:spPr>
          <a:xfrm>
            <a:off x="8303099" y="2326592"/>
            <a:ext cx="2011985" cy="954107"/>
          </a:xfrm>
          <a:prstGeom prst="rect">
            <a:avLst/>
          </a:prstGeom>
          <a:noFill/>
        </p:spPr>
        <p:txBody>
          <a:bodyPr wrap="square" rtlCol="0">
            <a:spAutoFit/>
          </a:bodyPr>
          <a:lstStyle/>
          <a:p>
            <a:r>
              <a:rPr lang="en-US" sz="1400" b="1" dirty="0">
                <a:solidFill>
                  <a:schemeClr val="bg1"/>
                </a:solidFill>
                <a:latin typeface="Verdana" panose="020B0604030504040204" pitchFamily="34" charset="0"/>
              </a:rPr>
              <a:t>Item Code: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Retail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Wholesale Price:</a:t>
            </a:r>
            <a:br>
              <a:rPr lang="en-US" sz="1400" b="1" dirty="0">
                <a:solidFill>
                  <a:schemeClr val="bg1"/>
                </a:solidFill>
                <a:latin typeface="Verdana" panose="020B0604030504040204" pitchFamily="34" charset="0"/>
              </a:rPr>
            </a:br>
            <a:r>
              <a:rPr lang="en-US" sz="1400" b="1" dirty="0">
                <a:solidFill>
                  <a:schemeClr val="bg1"/>
                </a:solidFill>
                <a:latin typeface="Verdana" panose="020B0604030504040204" pitchFamily="34" charset="0"/>
              </a:rPr>
              <a:t>Subscribe &amp; Save:</a:t>
            </a:r>
          </a:p>
        </p:txBody>
      </p:sp>
      <p:sp>
        <p:nvSpPr>
          <p:cNvPr id="11" name="TextBox 10">
            <a:extLst>
              <a:ext uri="{FF2B5EF4-FFF2-40B4-BE49-F238E27FC236}">
                <a16:creationId xmlns:a16="http://schemas.microsoft.com/office/drawing/2014/main" id="{9062FF08-E119-4DE2-94AD-2F06D1D36344}"/>
              </a:ext>
            </a:extLst>
          </p:cNvPr>
          <p:cNvSpPr txBox="1"/>
          <p:nvPr/>
        </p:nvSpPr>
        <p:spPr>
          <a:xfrm>
            <a:off x="10174824" y="2339293"/>
            <a:ext cx="1882108" cy="954107"/>
          </a:xfrm>
          <a:prstGeom prst="rect">
            <a:avLst/>
          </a:prstGeom>
          <a:noFill/>
        </p:spPr>
        <p:txBody>
          <a:bodyPr wrap="square" rtlCol="0">
            <a:spAutoFit/>
          </a:bodyPr>
          <a:lstStyle/>
          <a:p>
            <a:r>
              <a:rPr lang="en-US" sz="1400" dirty="0">
                <a:solidFill>
                  <a:schemeClr val="bg1"/>
                </a:solidFill>
                <a:latin typeface="Verdana" panose="020B0604030504040204" pitchFamily="34" charset="0"/>
              </a:rPr>
              <a:t>P001</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$234.00</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$149.95 / 120 PV</a:t>
            </a:r>
            <a:br>
              <a:rPr lang="en-US" sz="1400" dirty="0">
                <a:solidFill>
                  <a:schemeClr val="bg1"/>
                </a:solidFill>
                <a:latin typeface="Verdana" panose="020B0604030504040204" pitchFamily="34" charset="0"/>
              </a:rPr>
            </a:br>
            <a:r>
              <a:rPr lang="en-US" sz="1400" dirty="0">
                <a:solidFill>
                  <a:schemeClr val="bg1"/>
                </a:solidFill>
                <a:latin typeface="Verdana" panose="020B0604030504040204" pitchFamily="34" charset="0"/>
              </a:rPr>
              <a:t>$134.95 / 108 PV</a:t>
            </a:r>
          </a:p>
        </p:txBody>
      </p:sp>
      <p:sp>
        <p:nvSpPr>
          <p:cNvPr id="13" name="TextBox 12">
            <a:extLst>
              <a:ext uri="{FF2B5EF4-FFF2-40B4-BE49-F238E27FC236}">
                <a16:creationId xmlns:a16="http://schemas.microsoft.com/office/drawing/2014/main" id="{44A1EAB0-E477-4602-97AA-48E4B4B18204}"/>
              </a:ext>
            </a:extLst>
          </p:cNvPr>
          <p:cNvSpPr txBox="1"/>
          <p:nvPr/>
        </p:nvSpPr>
        <p:spPr>
          <a:xfrm>
            <a:off x="8247018" y="1445878"/>
            <a:ext cx="359394" cy="307777"/>
          </a:xfrm>
          <a:prstGeom prst="rect">
            <a:avLst/>
          </a:prstGeom>
          <a:noFill/>
        </p:spPr>
        <p:txBody>
          <a:bodyPr wrap="non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a:extLst>
              <a:ext uri="{FF2B5EF4-FFF2-40B4-BE49-F238E27FC236}">
                <a16:creationId xmlns:a16="http://schemas.microsoft.com/office/drawing/2014/main" id="{2B0B79E3-44ED-4127-A4E8-50D509563BF4}"/>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6" name="Picture 15">
            <a:extLst>
              <a:ext uri="{FF2B5EF4-FFF2-40B4-BE49-F238E27FC236}">
                <a16:creationId xmlns:a16="http://schemas.microsoft.com/office/drawing/2014/main" id="{CB54F74E-6146-40CB-86D0-5EF1383A3261}"/>
              </a:ext>
            </a:extLst>
          </p:cNvPr>
          <p:cNvPicPr>
            <a:picLocks noChangeAspect="1"/>
          </p:cNvPicPr>
          <p:nvPr/>
        </p:nvPicPr>
        <p:blipFill>
          <a:blip r:embed="rId3"/>
          <a:stretch>
            <a:fillRect/>
          </a:stretch>
        </p:blipFill>
        <p:spPr>
          <a:xfrm>
            <a:off x="720758" y="3865483"/>
            <a:ext cx="1247256" cy="2012464"/>
          </a:xfrm>
          <a:prstGeom prst="rect">
            <a:avLst/>
          </a:prstGeom>
        </p:spPr>
      </p:pic>
      <p:sp>
        <p:nvSpPr>
          <p:cNvPr id="17" name="Text Placeholder 2">
            <a:extLst>
              <a:ext uri="{FF2B5EF4-FFF2-40B4-BE49-F238E27FC236}">
                <a16:creationId xmlns:a16="http://schemas.microsoft.com/office/drawing/2014/main" id="{BA450FD8-FED7-4FFB-8FE5-7938BD08F145}"/>
              </a:ext>
            </a:extLst>
          </p:cNvPr>
          <p:cNvSpPr txBox="1">
            <a:spLocks/>
          </p:cNvSpPr>
          <p:nvPr/>
        </p:nvSpPr>
        <p:spPr>
          <a:xfrm>
            <a:off x="47044" y="2293641"/>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9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19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422F08F5-3852-4742-BBFB-7C7BB2DC2DC9}"/>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18159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670EAD3-55C0-441C-AC78-B725CDBBA02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1001799" y="392243"/>
            <a:ext cx="4737341" cy="219371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0817" y="1970020"/>
            <a:ext cx="1934111" cy="3268921"/>
          </a:xfrm>
          <a:prstGeom prst="rect">
            <a:avLst/>
          </a:prstGeom>
        </p:spPr>
      </p:pic>
      <p:sp>
        <p:nvSpPr>
          <p:cNvPr id="7" name="Rectangle 6"/>
          <p:cNvSpPr/>
          <p:nvPr/>
        </p:nvSpPr>
        <p:spPr>
          <a:xfrm>
            <a:off x="867326" y="2926699"/>
            <a:ext cx="5135261" cy="2862322"/>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VitaGBX is a premium multivitamin that combines more than 50 vitamins, minerals, amino acids, and phytonutrients. It features both our Bright Mind Proprietary Blend (for mind support) and Amare GBX+ Proprietary Blend (for gut-brain axis support) to empower a well-balanced body and mind.*</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77037" y="1648798"/>
            <a:ext cx="3786864"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22" name="Graphic 21">
            <a:extLst>
              <a:ext uri="{FF2B5EF4-FFF2-40B4-BE49-F238E27FC236}">
                <a16:creationId xmlns:a16="http://schemas.microsoft.com/office/drawing/2014/main" id="{E4840360-0CBA-4CF9-B873-77377D8212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4" name="Graphic 23">
            <a:extLst>
              <a:ext uri="{FF2B5EF4-FFF2-40B4-BE49-F238E27FC236}">
                <a16:creationId xmlns:a16="http://schemas.microsoft.com/office/drawing/2014/main" id="{CCA82462-2C34-45AA-948B-D5AF812FC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6" name="Graphic 25">
            <a:extLst>
              <a:ext uri="{FF2B5EF4-FFF2-40B4-BE49-F238E27FC236}">
                <a16:creationId xmlns:a16="http://schemas.microsoft.com/office/drawing/2014/main" id="{7DAD2409-6FD2-4728-8DE4-5D99D1E56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7" name="TextBox 26">
            <a:extLst>
              <a:ext uri="{FF2B5EF4-FFF2-40B4-BE49-F238E27FC236}">
                <a16:creationId xmlns:a16="http://schemas.microsoft.com/office/drawing/2014/main" id="{FB50069F-2689-4043-96A2-90F99207269A}"/>
              </a:ext>
            </a:extLst>
          </p:cNvPr>
          <p:cNvSpPr txBox="1"/>
          <p:nvPr/>
        </p:nvSpPr>
        <p:spPr>
          <a:xfrm>
            <a:off x="6410572" y="773793"/>
            <a:ext cx="1705176"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MULTIVITAMIN + MIND COMBO</a:t>
            </a:r>
          </a:p>
        </p:txBody>
      </p:sp>
      <p:sp>
        <p:nvSpPr>
          <p:cNvPr id="28" name="TextBox 27">
            <a:extLst>
              <a:ext uri="{FF2B5EF4-FFF2-40B4-BE49-F238E27FC236}">
                <a16:creationId xmlns:a16="http://schemas.microsoft.com/office/drawing/2014/main" id="{73E7F274-3586-4353-8F9D-77C4C14EDE6A}"/>
              </a:ext>
            </a:extLst>
          </p:cNvPr>
          <p:cNvSpPr txBox="1"/>
          <p:nvPr/>
        </p:nvSpPr>
        <p:spPr>
          <a:xfrm>
            <a:off x="8284988" y="764929"/>
            <a:ext cx="1660720"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FILLS GAPS IN DAILY NUTRITION</a:t>
            </a:r>
          </a:p>
        </p:txBody>
      </p:sp>
      <p:sp>
        <p:nvSpPr>
          <p:cNvPr id="29" name="TextBox 28">
            <a:extLst>
              <a:ext uri="{FF2B5EF4-FFF2-40B4-BE49-F238E27FC236}">
                <a16:creationId xmlns:a16="http://schemas.microsoft.com/office/drawing/2014/main" id="{72E3E818-79F4-490C-B915-168E05E29BC4}"/>
              </a:ext>
            </a:extLst>
          </p:cNvPr>
          <p:cNvSpPr txBox="1"/>
          <p:nvPr/>
        </p:nvSpPr>
        <p:spPr>
          <a:xfrm>
            <a:off x="10202501" y="650682"/>
            <a:ext cx="1494398"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UNIQUE BRIGHT MIND BLEND</a:t>
            </a:r>
          </a:p>
        </p:txBody>
      </p:sp>
      <p:sp>
        <p:nvSpPr>
          <p:cNvPr id="32" name="Rectangle: Rounded Corners 31">
            <a:extLst>
              <a:ext uri="{FF2B5EF4-FFF2-40B4-BE49-F238E27FC236}">
                <a16:creationId xmlns:a16="http://schemas.microsoft.com/office/drawing/2014/main" id="{67F002B0-F086-4E01-9FC5-1C61AA75A114}"/>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A4604EA8-FEFA-4CD4-AA3F-47AC19025B4C}"/>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4" name="TextBox 33">
            <a:extLst>
              <a:ext uri="{FF2B5EF4-FFF2-40B4-BE49-F238E27FC236}">
                <a16:creationId xmlns:a16="http://schemas.microsoft.com/office/drawing/2014/main" id="{E8CF40D8-D56D-4C5E-B584-AD256A62DCF6}"/>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29 PV</a:t>
            </a:r>
          </a:p>
        </p:txBody>
      </p:sp>
      <p:sp>
        <p:nvSpPr>
          <p:cNvPr id="35" name="TextBox 34">
            <a:extLst>
              <a:ext uri="{FF2B5EF4-FFF2-40B4-BE49-F238E27FC236}">
                <a16:creationId xmlns:a16="http://schemas.microsoft.com/office/drawing/2014/main" id="{406A063F-6536-4D1C-B959-826BB51908D5}"/>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0481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0642931-816A-4782-A690-61F11948A3C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VitaGBX</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455A6A73-2BB0-42FB-B888-1718E12418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3923" y="1925722"/>
            <a:ext cx="4767190" cy="3575393"/>
          </a:xfrm>
          <a:prstGeom prst="rect">
            <a:avLst/>
          </a:prstGeom>
        </p:spPr>
      </p:pic>
      <p:sp>
        <p:nvSpPr>
          <p:cNvPr id="3" name="Text Placeholder 2"/>
          <p:cNvSpPr>
            <a:spLocks noGrp="1"/>
          </p:cNvSpPr>
          <p:nvPr>
            <p:ph type="body" sz="quarter" idx="11"/>
          </p:nvPr>
        </p:nvSpPr>
        <p:spPr>
          <a:xfrm>
            <a:off x="838200" y="1925722"/>
            <a:ext cx="5748410" cy="4414837"/>
          </a:xfrm>
        </p:spPr>
        <p:txBody>
          <a:bodyPr>
            <a:noAutofit/>
          </a:bodyPr>
          <a:lstStyle/>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Contains key nutrients that are essential for daily overall wellness*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bone health with calcium, magnesium, zinc, and vitamin D*</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healthy immune function*</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Packed with free radical fighting antioxidants*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Proper physiological ingredient amounts – no mega doses*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Balances body and mind via key nutrients often not consumed in your daily meals*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concentration, attention, and alertness*</a:t>
            </a:r>
          </a:p>
          <a:p>
            <a:pPr>
              <a:lnSpc>
                <a:spcPct val="100000"/>
              </a:lnSpc>
            </a:pPr>
            <a:r>
              <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Empowers and sustains a sense of mental focus*</a:t>
            </a:r>
          </a:p>
        </p:txBody>
      </p:sp>
      <p:sp>
        <p:nvSpPr>
          <p:cNvPr id="6" name="TextBox 5">
            <a:extLst>
              <a:ext uri="{FF2B5EF4-FFF2-40B4-BE49-F238E27FC236}">
                <a16:creationId xmlns:a16="http://schemas.microsoft.com/office/drawing/2014/main" id="{A8B82488-DF77-4AA7-82A8-B0A87738A098}"/>
              </a:ext>
            </a:extLst>
          </p:cNvPr>
          <p:cNvSpPr txBox="1"/>
          <p:nvPr/>
        </p:nvSpPr>
        <p:spPr>
          <a:xfrm>
            <a:off x="3114327" y="45641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3C71F279-FB54-4116-8913-B0243F099FB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9584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4CD6AF-19E7-4278-966B-AA09FFA22D6D}"/>
              </a:ext>
            </a:extLst>
          </p:cNvPr>
          <p:cNvSpPr/>
          <p:nvPr/>
        </p:nvSpPr>
        <p:spPr>
          <a:xfrm>
            <a:off x="4160144" y="4130932"/>
            <a:ext cx="3954468"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Combines 50+ vitamins, minerals, amino acids, and phytonutrients to deliver micronutrient nutrition for a well-balanced body and mind*</a:t>
            </a:r>
          </a:p>
        </p:txBody>
      </p:sp>
      <p:sp>
        <p:nvSpPr>
          <p:cNvPr id="29" name="Rectangle 28">
            <a:extLst>
              <a:ext uri="{FF2B5EF4-FFF2-40B4-BE49-F238E27FC236}">
                <a16:creationId xmlns:a16="http://schemas.microsoft.com/office/drawing/2014/main" id="{68088B80-1622-4480-9384-76F7AC27BE27}"/>
              </a:ext>
            </a:extLst>
          </p:cNvPr>
          <p:cNvSpPr/>
          <p:nvPr/>
        </p:nvSpPr>
        <p:spPr>
          <a:xfrm>
            <a:off x="8201040" y="4137803"/>
            <a:ext cx="3448034"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our Amare GBX+ Proprietary Blend that enhances optimal functionality of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gut-brain axis*</a:t>
            </a:r>
          </a:p>
        </p:txBody>
      </p:sp>
      <p:sp>
        <p:nvSpPr>
          <p:cNvPr id="16" name="Rectangle 15">
            <a:extLst>
              <a:ext uri="{FF2B5EF4-FFF2-40B4-BE49-F238E27FC236}">
                <a16:creationId xmlns:a16="http://schemas.microsoft.com/office/drawing/2014/main" id="{489C34F8-616C-4D5A-97ED-FA0588AC4A58}"/>
              </a:ext>
            </a:extLst>
          </p:cNvPr>
          <p:cNvSpPr/>
          <p:nvPr/>
        </p:nvSpPr>
        <p:spPr>
          <a:xfrm>
            <a:off x="651039" y="4130932"/>
            <a:ext cx="3422677"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a Bright Mind Blend which helps improve concentration, attention, and alertness*</a:t>
            </a:r>
          </a:p>
        </p:txBody>
      </p:sp>
      <p:pic>
        <p:nvPicPr>
          <p:cNvPr id="17" name="Graphic 16">
            <a:extLst>
              <a:ext uri="{FF2B5EF4-FFF2-40B4-BE49-F238E27FC236}">
                <a16:creationId xmlns:a16="http://schemas.microsoft.com/office/drawing/2014/main" id="{C01B6EE7-0D50-4C86-A871-751868F3400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3775047" y="-217357"/>
            <a:ext cx="4737341" cy="2193710"/>
          </a:xfrm>
          <a:prstGeom prst="rect">
            <a:avLst/>
          </a:prstGeom>
        </p:spPr>
      </p:pic>
      <p:sp>
        <p:nvSpPr>
          <p:cNvPr id="18" name="TextBox 17">
            <a:extLst>
              <a:ext uri="{FF2B5EF4-FFF2-40B4-BE49-F238E27FC236}">
                <a16:creationId xmlns:a16="http://schemas.microsoft.com/office/drawing/2014/main" id="{80CD3455-F2C1-49CE-8E96-42FFC454C364}"/>
              </a:ext>
            </a:extLst>
          </p:cNvPr>
          <p:cNvSpPr txBox="1"/>
          <p:nvPr/>
        </p:nvSpPr>
        <p:spPr>
          <a:xfrm>
            <a:off x="4196802" y="1039198"/>
            <a:ext cx="3881152"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9" name="Picture 8">
            <a:extLst>
              <a:ext uri="{FF2B5EF4-FFF2-40B4-BE49-F238E27FC236}">
                <a16:creationId xmlns:a16="http://schemas.microsoft.com/office/drawing/2014/main" id="{481DE6C8-B325-4516-AEFA-48834505D3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8633" y="1632039"/>
            <a:ext cx="2743200" cy="2743200"/>
          </a:xfrm>
          <a:prstGeom prst="rect">
            <a:avLst/>
          </a:prstGeom>
        </p:spPr>
      </p:pic>
      <p:pic>
        <p:nvPicPr>
          <p:cNvPr id="19" name="Picture 18">
            <a:extLst>
              <a:ext uri="{FF2B5EF4-FFF2-40B4-BE49-F238E27FC236}">
                <a16:creationId xmlns:a16="http://schemas.microsoft.com/office/drawing/2014/main" id="{DE185303-6FA4-4AAD-B805-C88F8590BA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6690" y="1653863"/>
            <a:ext cx="2721376" cy="2721376"/>
          </a:xfrm>
          <a:prstGeom prst="rect">
            <a:avLst/>
          </a:prstGeom>
        </p:spPr>
      </p:pic>
      <p:pic>
        <p:nvPicPr>
          <p:cNvPr id="21" name="Picture 20">
            <a:extLst>
              <a:ext uri="{FF2B5EF4-FFF2-40B4-BE49-F238E27FC236}">
                <a16:creationId xmlns:a16="http://schemas.microsoft.com/office/drawing/2014/main" id="{A901690F-EF81-4301-8FE6-B284094D59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923" y="1642951"/>
            <a:ext cx="2743200" cy="2743200"/>
          </a:xfrm>
          <a:prstGeom prst="rect">
            <a:avLst/>
          </a:prstGeom>
        </p:spPr>
      </p:pic>
      <p:sp>
        <p:nvSpPr>
          <p:cNvPr id="11" name="TextBox 10">
            <a:extLst>
              <a:ext uri="{FF2B5EF4-FFF2-40B4-BE49-F238E27FC236}">
                <a16:creationId xmlns:a16="http://schemas.microsoft.com/office/drawing/2014/main" id="{ADFFFBF2-8B62-4461-AC59-57DDA42083E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6240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34157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3"/>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pic>
        <p:nvPicPr>
          <p:cNvPr id="28" name="Picture 27" descr="A picture containing cup, coffee, table, sitting&#10;&#10;Description generated with very high confidence">
            <a:extLst>
              <a:ext uri="{FF2B5EF4-FFF2-40B4-BE49-F238E27FC236}">
                <a16:creationId xmlns:a16="http://schemas.microsoft.com/office/drawing/2014/main" id="{E04756CA-0F78-4D2B-B44C-1A56A43A2883}"/>
              </a:ext>
            </a:extLst>
          </p:cNvPr>
          <p:cNvPicPr>
            <a:picLocks noChangeAspect="1"/>
          </p:cNvPicPr>
          <p:nvPr/>
        </p:nvPicPr>
        <p:blipFill rotWithShape="1">
          <a:blip r:embed="rId10">
            <a:extLst>
              <a:ext uri="{28A0092B-C50C-407E-A947-70E740481C1C}">
                <a14:useLocalDpi xmlns:a14="http://schemas.microsoft.com/office/drawing/2010/main" val="0"/>
              </a:ext>
            </a:extLst>
          </a:blip>
          <a:srcRect t="13949" b="18421"/>
          <a:stretch/>
        </p:blipFill>
        <p:spPr>
          <a:xfrm>
            <a:off x="4785697" y="1943535"/>
            <a:ext cx="6858000" cy="4638083"/>
          </a:xfrm>
          <a:prstGeom prst="rect">
            <a:avLst/>
          </a:prstGeom>
        </p:spPr>
      </p:pic>
      <p:sp>
        <p:nvSpPr>
          <p:cNvPr id="29" name="TextBox 28">
            <a:extLst>
              <a:ext uri="{FF2B5EF4-FFF2-40B4-BE49-F238E27FC236}">
                <a16:creationId xmlns:a16="http://schemas.microsoft.com/office/drawing/2014/main" id="{D27270EB-E64A-4893-9D7C-E663309888DB}"/>
              </a:ext>
            </a:extLst>
          </p:cNvPr>
          <p:cNvSpPr txBox="1"/>
          <p:nvPr/>
        </p:nvSpPr>
        <p:spPr>
          <a:xfrm>
            <a:off x="8667752" y="6396206"/>
            <a:ext cx="3076078" cy="369332"/>
          </a:xfrm>
          <a:prstGeom prst="rect">
            <a:avLst/>
          </a:prstGeom>
          <a:noFill/>
          <a:ln>
            <a:solidFill>
              <a:schemeClr val="tx1"/>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8" name="Picture 7">
            <a:extLst>
              <a:ext uri="{FF2B5EF4-FFF2-40B4-BE49-F238E27FC236}">
                <a16:creationId xmlns:a16="http://schemas.microsoft.com/office/drawing/2014/main" id="{09B8B623-BD4A-41DE-AB9D-17A31A6B50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6427" y="2301344"/>
            <a:ext cx="2573927" cy="1286964"/>
          </a:xfrm>
          <a:prstGeom prst="rect">
            <a:avLst/>
          </a:prstGeom>
        </p:spPr>
      </p:pic>
    </p:spTree>
    <p:extLst>
      <p:ext uri="{BB962C8B-B14F-4D97-AF65-F5344CB8AC3E}">
        <p14:creationId xmlns:p14="http://schemas.microsoft.com/office/powerpoint/2010/main" val="40786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2286000" y="0"/>
            <a:ext cx="7772400" cy="1600200"/>
          </a:xfrm>
        </p:spPr>
        <p:txBody>
          <a:bodyPr/>
          <a:lstStyle/>
          <a:p>
            <a:r>
              <a:rPr lang="en-US" b="1" dirty="0"/>
              <a:t>Topic Schedule</a:t>
            </a:r>
            <a:br>
              <a:rPr lang="en-US" dirty="0"/>
            </a:br>
            <a:endParaRPr lang="en-US"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2209800" y="914400"/>
            <a:ext cx="7772400" cy="5760720"/>
          </a:xfrm>
        </p:spPr>
        <p:txBody>
          <a:bodyPr>
            <a:normAutofit/>
          </a:bodyPr>
          <a:lstStyle/>
          <a:p>
            <a:r>
              <a:rPr lang="en-US" dirty="0"/>
              <a:t>Nov 1 (week 0) = Overview</a:t>
            </a:r>
          </a:p>
          <a:p>
            <a:r>
              <a:rPr lang="en-US" dirty="0"/>
              <a:t>Nov 8 (week 1) = Reboot/Biome</a:t>
            </a:r>
          </a:p>
          <a:p>
            <a:r>
              <a:rPr lang="en-US" dirty="0"/>
              <a:t>Nov 15 (week 2) = Body/Brain</a:t>
            </a:r>
          </a:p>
          <a:p>
            <a:r>
              <a:rPr lang="en-US" dirty="0"/>
              <a:t>Nov 22 (week 3) = OFF – Thanksgiving</a:t>
            </a:r>
          </a:p>
          <a:p>
            <a:r>
              <a:rPr lang="en-US" dirty="0"/>
              <a:t>Nov 29 (week 4) = Stress / Sleep</a:t>
            </a:r>
          </a:p>
          <a:p>
            <a:r>
              <a:rPr lang="en-US" dirty="0"/>
              <a:t>Dec 6 (week 5) = Exercise</a:t>
            </a:r>
          </a:p>
          <a:p>
            <a:r>
              <a:rPr lang="en-US" dirty="0">
                <a:solidFill>
                  <a:srgbClr val="3F2A56"/>
                </a:solidFill>
              </a:rPr>
              <a:t>Dec 13 (week 6) = Nutrition</a:t>
            </a:r>
          </a:p>
          <a:p>
            <a:r>
              <a:rPr lang="en-US" dirty="0">
                <a:solidFill>
                  <a:srgbClr val="FF0000"/>
                </a:solidFill>
              </a:rPr>
              <a:t>Dec 20 (week 7) = Supplementation</a:t>
            </a:r>
          </a:p>
          <a:p>
            <a:r>
              <a:rPr lang="en-US" dirty="0"/>
              <a:t>Dec 27 (week 8) = Evaluation</a:t>
            </a:r>
          </a:p>
          <a:p>
            <a:r>
              <a:rPr lang="en-US" dirty="0"/>
              <a:t>Jan 3 = start 2019 RIGHT!</a:t>
            </a:r>
          </a:p>
        </p:txBody>
      </p:sp>
    </p:spTree>
    <p:extLst>
      <p:ext uri="{BB962C8B-B14F-4D97-AF65-F5344CB8AC3E}">
        <p14:creationId xmlns:p14="http://schemas.microsoft.com/office/powerpoint/2010/main" val="1686637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7031857" y="2051241"/>
            <a:ext cx="1798646" cy="3049599"/>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8883553" y="2051241"/>
            <a:ext cx="1798646" cy="3049599"/>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031857" y="5010532"/>
            <a:ext cx="4157759" cy="12602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068996" y="5065251"/>
            <a:ext cx="2939488" cy="1169551"/>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 (Vanilla):</a:t>
            </a:r>
          </a:p>
          <a:p>
            <a:r>
              <a:rPr lang="en-US" sz="1400" b="1" dirty="0">
                <a:latin typeface="Verdana" panose="020B0604030504040204" pitchFamily="34" charset="0"/>
                <a:ea typeface="Verdana" panose="020B0604030504040204" pitchFamily="34" charset="0"/>
                <a:cs typeface="Verdana" panose="020B0604030504040204" pitchFamily="34" charset="0"/>
              </a:rPr>
              <a:t>Item Code (Chocolate):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576730" y="5064722"/>
            <a:ext cx="2005458" cy="1169551"/>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S015</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22 PV</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pic>
        <p:nvPicPr>
          <p:cNvPr id="20" name="Picture 19">
            <a:extLst>
              <a:ext uri="{FF2B5EF4-FFF2-40B4-BE49-F238E27FC236}">
                <a16:creationId xmlns:a16="http://schemas.microsoft.com/office/drawing/2014/main" id="{86482836-0143-436E-88A9-802F50DBDB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2876" y="2251983"/>
            <a:ext cx="2048131" cy="1024066"/>
          </a:xfrm>
          <a:prstGeom prst="rect">
            <a:avLst/>
          </a:prstGeom>
        </p:spPr>
      </p:pic>
    </p:spTree>
    <p:extLst>
      <p:ext uri="{BB962C8B-B14F-4D97-AF65-F5344CB8AC3E}">
        <p14:creationId xmlns:p14="http://schemas.microsoft.com/office/powerpoint/2010/main" val="9978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3E90C8A-76C9-4781-8659-416E9AC77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896663"/>
            <a:ext cx="2743200" cy="2743200"/>
          </a:xfrm>
          <a:prstGeom prst="rect">
            <a:avLst/>
          </a:prstGeom>
        </p:spPr>
      </p:pic>
      <p:pic>
        <p:nvPicPr>
          <p:cNvPr id="15" name="Picture 14">
            <a:extLst>
              <a:ext uri="{FF2B5EF4-FFF2-40B4-BE49-F238E27FC236}">
                <a16:creationId xmlns:a16="http://schemas.microsoft.com/office/drawing/2014/main" id="{5A349F48-F8A4-480D-8988-1668DD24F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755" y="1901221"/>
            <a:ext cx="2743200" cy="2743200"/>
          </a:xfrm>
          <a:prstGeom prst="rect">
            <a:avLst/>
          </a:prstGeom>
        </p:spPr>
      </p:pic>
      <p:pic>
        <p:nvPicPr>
          <p:cNvPr id="9" name="Picture 8">
            <a:extLst>
              <a:ext uri="{FF2B5EF4-FFF2-40B4-BE49-F238E27FC236}">
                <a16:creationId xmlns:a16="http://schemas.microsoft.com/office/drawing/2014/main" id="{3F5DED1A-BB76-4039-BF78-42309BFD7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63" y="1780400"/>
            <a:ext cx="2743201" cy="2743201"/>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879365" y="4376331"/>
            <a:ext cx="25404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Helps control appetite*</a:t>
            </a:r>
          </a:p>
        </p:txBody>
      </p:sp>
      <p:sp>
        <p:nvSpPr>
          <p:cNvPr id="29" name="Rectangle 28">
            <a:extLst>
              <a:ext uri="{FF2B5EF4-FFF2-40B4-BE49-F238E27FC236}">
                <a16:creationId xmlns:a16="http://schemas.microsoft.com/office/drawing/2014/main" id="{68088B80-1622-4480-9384-76F7AC27BE27}"/>
              </a:ext>
            </a:extLst>
          </p:cNvPr>
          <p:cNvSpPr/>
          <p:nvPr/>
        </p:nvSpPr>
        <p:spPr>
          <a:xfrm>
            <a:off x="7516539" y="4376331"/>
            <a:ext cx="4172139"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Increases </a:t>
            </a:r>
          </a:p>
          <a:p>
            <a:pPr algn="ctr"/>
            <a:r>
              <a:rPr lang="en-US" sz="2400" dirty="0">
                <a:latin typeface="Verdana" panose="020B0604030504040204" pitchFamily="34" charset="0"/>
                <a:ea typeface="Verdana" panose="020B0604030504040204" pitchFamily="34" charset="0"/>
                <a:cs typeface="Verdana" panose="020B0604030504040204" pitchFamily="34" charset="0"/>
              </a:rPr>
              <a:t>energy*</a:t>
            </a:r>
          </a:p>
        </p:txBody>
      </p:sp>
      <p:sp>
        <p:nvSpPr>
          <p:cNvPr id="16" name="Rectangle 15">
            <a:extLst>
              <a:ext uri="{FF2B5EF4-FFF2-40B4-BE49-F238E27FC236}">
                <a16:creationId xmlns:a16="http://schemas.microsoft.com/office/drawing/2014/main" id="{489C34F8-616C-4D5A-97ED-FA0588AC4A58}"/>
              </a:ext>
            </a:extLst>
          </p:cNvPr>
          <p:cNvSpPr/>
          <p:nvPr/>
        </p:nvSpPr>
        <p:spPr>
          <a:xfrm>
            <a:off x="486642" y="4344201"/>
            <a:ext cx="3580641"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Improves </a:t>
            </a:r>
          </a:p>
          <a:p>
            <a:pPr algn="ctr"/>
            <a:r>
              <a:rPr lang="en-US" sz="2400" dirty="0">
                <a:latin typeface="Verdana" panose="020B0604030504040204" pitchFamily="34" charset="0"/>
                <a:ea typeface="Verdana" panose="020B0604030504040204" pitchFamily="34" charset="0"/>
                <a:cs typeface="Verdana" panose="020B0604030504040204" pitchFamily="34" charset="0"/>
              </a:rPr>
              <a:t>microbiome </a:t>
            </a:r>
          </a:p>
          <a:p>
            <a:pPr algn="ctr"/>
            <a:r>
              <a:rPr lang="en-US" sz="2400" dirty="0">
                <a:latin typeface="Verdana" panose="020B0604030504040204" pitchFamily="34" charset="0"/>
                <a:ea typeface="Verdana" panose="020B0604030504040204" pitchFamily="34" charset="0"/>
                <a:cs typeface="Verdana" panose="020B0604030504040204" pitchFamily="34" charset="0"/>
              </a:rPr>
              <a:t>balance* </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3" name="Picture 12">
            <a:extLst>
              <a:ext uri="{FF2B5EF4-FFF2-40B4-BE49-F238E27FC236}">
                <a16:creationId xmlns:a16="http://schemas.microsoft.com/office/drawing/2014/main" id="{5E388225-EF38-4744-951D-F8230DF83949}"/>
              </a:ext>
            </a:extLst>
          </p:cNvPr>
          <p:cNvPicPr>
            <a:picLocks noChangeAspect="1"/>
          </p:cNvPicPr>
          <p:nvPr/>
        </p:nvPicPr>
        <p:blipFill>
          <a:blip r:embed="rId6"/>
          <a:stretch>
            <a:fillRect/>
          </a:stretch>
        </p:blipFill>
        <p:spPr>
          <a:xfrm>
            <a:off x="4163191" y="132117"/>
            <a:ext cx="3972757" cy="1324252"/>
          </a:xfrm>
          <a:prstGeom prst="rect">
            <a:avLst/>
          </a:prstGeom>
        </p:spPr>
      </p:pic>
    </p:spTree>
    <p:extLst>
      <p:ext uri="{BB962C8B-B14F-4D97-AF65-F5344CB8AC3E}">
        <p14:creationId xmlns:p14="http://schemas.microsoft.com/office/powerpoint/2010/main" val="415637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Artesa</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Chickpea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Premium, sustainably sourced chickpeas from Western Canada and North America*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 microbiome-boosting phytonutrients*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Smooth flavor and taste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AC5298E0-A043-43BC-99C0-EB8C730C7EA5}"/>
              </a:ext>
            </a:extLst>
          </p:cNvPr>
          <p:cNvPicPr>
            <a:picLocks noChangeAspect="1"/>
          </p:cNvPicPr>
          <p:nvPr/>
        </p:nvPicPr>
        <p:blipFill>
          <a:blip r:embed="rId3"/>
          <a:stretch>
            <a:fillRect/>
          </a:stretch>
        </p:blipFill>
        <p:spPr>
          <a:xfrm>
            <a:off x="6096000" y="1690688"/>
            <a:ext cx="7206894" cy="4804596"/>
          </a:xfrm>
          <a:prstGeom prst="rect">
            <a:avLst/>
          </a:prstGeom>
        </p:spPr>
      </p:pic>
      <p:pic>
        <p:nvPicPr>
          <p:cNvPr id="3" name="Picture 2">
            <a:extLst>
              <a:ext uri="{FF2B5EF4-FFF2-40B4-BE49-F238E27FC236}">
                <a16:creationId xmlns:a16="http://schemas.microsoft.com/office/drawing/2014/main" id="{DCC5E671-EB2A-48DC-94BA-79754CCD94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6609" b="14585"/>
          <a:stretch/>
        </p:blipFill>
        <p:spPr>
          <a:xfrm>
            <a:off x="8480634" y="362716"/>
            <a:ext cx="2431630" cy="1675940"/>
          </a:xfrm>
          <a:prstGeom prst="rect">
            <a:avLst/>
          </a:prstGeom>
        </p:spPr>
      </p:pic>
    </p:spTree>
    <p:extLst>
      <p:ext uri="{BB962C8B-B14F-4D97-AF65-F5344CB8AC3E}">
        <p14:creationId xmlns:p14="http://schemas.microsoft.com/office/powerpoint/2010/main" val="32914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 photo, showing, view&#10;&#10;Description generated with high confidence">
            <a:extLst>
              <a:ext uri="{FF2B5EF4-FFF2-40B4-BE49-F238E27FC236}">
                <a16:creationId xmlns:a16="http://schemas.microsoft.com/office/drawing/2014/main" id="{AF580FFA-E863-44D1-BD62-A6D04DA47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6881" y="1848255"/>
            <a:ext cx="4644620" cy="464462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Brown Rice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with weight loss and speeds metabolism*</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liver function*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cardiovascular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70462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able, plate&#10;&#10;Description generated with very high confidence">
            <a:extLst>
              <a:ext uri="{FF2B5EF4-FFF2-40B4-BE49-F238E27FC236}">
                <a16:creationId xmlns:a16="http://schemas.microsoft.com/office/drawing/2014/main" id="{47FEBED6-E5C4-4F48-84A7-277D34E4BEAC}"/>
              </a:ext>
            </a:extLst>
          </p:cNvPr>
          <p:cNvPicPr>
            <a:picLocks noChangeAspect="1"/>
          </p:cNvPicPr>
          <p:nvPr/>
        </p:nvPicPr>
        <p:blipFill>
          <a:blip r:embed="rId3"/>
          <a:stretch>
            <a:fillRect/>
          </a:stretch>
        </p:blipFill>
        <p:spPr>
          <a:xfrm>
            <a:off x="7356349" y="1847723"/>
            <a:ext cx="4645152" cy="4645152"/>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6326529" cy="3501068"/>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Pea Protein</a:t>
            </a:r>
            <a:endPar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maintain muscle mass*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Aids in weight loss*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heart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Protein</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7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72831B35-1ABD-450D-83DD-E90684995907}"/>
              </a:ext>
            </a:extLst>
          </p:cNvPr>
          <p:cNvSpPr txBox="1"/>
          <p:nvPr/>
        </p:nvSpPr>
        <p:spPr>
          <a:xfrm>
            <a:off x="4144136" y="459795"/>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93704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7764754" y="2224073"/>
            <a:ext cx="2669075" cy="3091915"/>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327"/>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26798"/>
            <a:ext cx="190498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18 PV</a:t>
            </a:r>
          </a:p>
        </p:txBody>
      </p:sp>
      <p:sp>
        <p:nvSpPr>
          <p:cNvPr id="23" name="Rectangle: Rounded Corners 22">
            <a:extLst>
              <a:ext uri="{FF2B5EF4-FFF2-40B4-BE49-F238E27FC236}">
                <a16:creationId xmlns:a16="http://schemas.microsoft.com/office/drawing/2014/main" id="{41D3D433-E46B-4335-A5CF-2173804ED2AE}"/>
              </a:ext>
            </a:extLst>
          </p:cNvPr>
          <p:cNvSpPr/>
          <p:nvPr/>
        </p:nvSpPr>
        <p:spPr>
          <a:xfrm>
            <a:off x="7337751" y="5139483"/>
            <a:ext cx="3663624" cy="1124134"/>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pic>
        <p:nvPicPr>
          <p:cNvPr id="18" name="Picture 17">
            <a:extLst>
              <a:ext uri="{FF2B5EF4-FFF2-40B4-BE49-F238E27FC236}">
                <a16:creationId xmlns:a16="http://schemas.microsoft.com/office/drawing/2014/main" id="{A34DC1F5-2BEA-4237-8C71-F241E5F70E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2876" y="2251983"/>
            <a:ext cx="2048131" cy="1024066"/>
          </a:xfrm>
          <a:prstGeom prst="rect">
            <a:avLst/>
          </a:prstGeom>
        </p:spPr>
      </p:pic>
    </p:spTree>
    <p:extLst>
      <p:ext uri="{BB962C8B-B14F-4D97-AF65-F5344CB8AC3E}">
        <p14:creationId xmlns:p14="http://schemas.microsoft.com/office/powerpoint/2010/main" val="360803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E88042-5CE7-4CF0-B40C-6AA068792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96663"/>
            <a:ext cx="2743200" cy="2743200"/>
          </a:xfrm>
          <a:prstGeom prst="rect">
            <a:avLst/>
          </a:prstGeom>
        </p:spPr>
      </p:pic>
      <p:pic>
        <p:nvPicPr>
          <p:cNvPr id="8" name="Picture 7">
            <a:extLst>
              <a:ext uri="{FF2B5EF4-FFF2-40B4-BE49-F238E27FC236}">
                <a16:creationId xmlns:a16="http://schemas.microsoft.com/office/drawing/2014/main" id="{10CCC234-A6BE-4EFF-821A-FC62892BD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80" y="2057400"/>
            <a:ext cx="2743200" cy="2743200"/>
          </a:xfrm>
          <a:prstGeom prst="rect">
            <a:avLst/>
          </a:prstGeom>
        </p:spPr>
      </p:pic>
      <p:pic>
        <p:nvPicPr>
          <p:cNvPr id="3" name="Picture 2">
            <a:extLst>
              <a:ext uri="{FF2B5EF4-FFF2-40B4-BE49-F238E27FC236}">
                <a16:creationId xmlns:a16="http://schemas.microsoft.com/office/drawing/2014/main" id="{F27DB761-1D63-422F-A02E-74405EB7E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75" y="1896663"/>
            <a:ext cx="2743200" cy="2743200"/>
          </a:xfrm>
          <a:prstGeom prst="rect">
            <a:avLst/>
          </a:prstGeom>
        </p:spPr>
      </p:pic>
      <p:pic>
        <p:nvPicPr>
          <p:cNvPr id="15" name="Picture 14">
            <a:extLst>
              <a:ext uri="{FF2B5EF4-FFF2-40B4-BE49-F238E27FC236}">
                <a16:creationId xmlns:a16="http://schemas.microsoft.com/office/drawing/2014/main" id="{6B79A9EF-B7DA-46F0-9B84-D9A211C6E8BC}"/>
              </a:ext>
            </a:extLst>
          </p:cNvPr>
          <p:cNvPicPr>
            <a:picLocks noChangeAspect="1"/>
          </p:cNvPicPr>
          <p:nvPr/>
        </p:nvPicPr>
        <p:blipFill>
          <a:blip r:embed="rId6"/>
          <a:stretch>
            <a:fillRect/>
          </a:stretch>
        </p:blipFill>
        <p:spPr>
          <a:xfrm>
            <a:off x="3829278" y="119147"/>
            <a:ext cx="4640581" cy="132588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724399" y="4376331"/>
            <a:ext cx="2743199"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Enhances internal cellular cleanup (autophagy)*</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904105" y="4376331"/>
            <a:ext cx="339700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Stress resilience benefits that you can </a:t>
            </a:r>
            <a:r>
              <a:rPr lang="en-US" sz="2400" b="1" dirty="0">
                <a:latin typeface="Verdana" panose="020B0604030504040204" pitchFamily="34" charset="0"/>
                <a:ea typeface="Verdana" panose="020B0604030504040204" pitchFamily="34" charset="0"/>
                <a:cs typeface="Calibri"/>
              </a:rPr>
              <a:t>FEEL</a:t>
            </a:r>
            <a:r>
              <a:rPr lang="en-US" sz="2400" dirty="0">
                <a:latin typeface="Verdana" panose="020B0604030504040204" pitchFamily="34" charset="0"/>
                <a:ea typeface="Verdana" panose="020B0604030504040204" pitchFamily="34" charset="0"/>
                <a:cs typeface="Calibri"/>
              </a:rPr>
              <a:t> at the cellular level*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489C34F8-616C-4D5A-97ED-FA0588AC4A58}"/>
              </a:ext>
            </a:extLst>
          </p:cNvPr>
          <p:cNvSpPr/>
          <p:nvPr/>
        </p:nvSpPr>
        <p:spPr>
          <a:xfrm>
            <a:off x="852985" y="4376331"/>
            <a:ext cx="316018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Increases Heat Shock Protein expression*</a:t>
            </a: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772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333625"/>
            <a:ext cx="9868976" cy="1710053"/>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Fruits and Vegetables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three servings of natural fruits and veggies for comprehensive nutrition in a convenient, single serving*</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pic>
        <p:nvPicPr>
          <p:cNvPr id="22" name="Picture 21">
            <a:extLst>
              <a:ext uri="{FF2B5EF4-FFF2-40B4-BE49-F238E27FC236}">
                <a16:creationId xmlns:a16="http://schemas.microsoft.com/office/drawing/2014/main" id="{A9847B6D-B604-4F38-95A5-F6ACA49F5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21" y="4205168"/>
            <a:ext cx="914400" cy="914400"/>
          </a:xfrm>
          <a:prstGeom prst="rect">
            <a:avLst/>
          </a:prstGeom>
        </p:spPr>
      </p:pic>
      <p:pic>
        <p:nvPicPr>
          <p:cNvPr id="25" name="Picture 24" descr="A picture containing sitting&#10;&#10;Description generated with high confidence">
            <a:extLst>
              <a:ext uri="{FF2B5EF4-FFF2-40B4-BE49-F238E27FC236}">
                <a16:creationId xmlns:a16="http://schemas.microsoft.com/office/drawing/2014/main" id="{BBC528A8-6657-499F-ACDE-40073C76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8467" y="4205167"/>
            <a:ext cx="914400" cy="914400"/>
          </a:xfrm>
          <a:prstGeom prst="rect">
            <a:avLst/>
          </a:prstGeom>
        </p:spPr>
      </p:pic>
      <p:pic>
        <p:nvPicPr>
          <p:cNvPr id="31" name="Picture 30" descr="A plate of food with broccoli&#10;&#10;Description generated with high confidence">
            <a:extLst>
              <a:ext uri="{FF2B5EF4-FFF2-40B4-BE49-F238E27FC236}">
                <a16:creationId xmlns:a16="http://schemas.microsoft.com/office/drawing/2014/main" id="{FEA60671-F325-455C-93BB-54CBB68AE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978" y="4205167"/>
            <a:ext cx="914400" cy="914400"/>
          </a:xfrm>
          <a:prstGeom prst="rect">
            <a:avLst/>
          </a:prstGeom>
        </p:spPr>
      </p:pic>
      <p:pic>
        <p:nvPicPr>
          <p:cNvPr id="32" name="Picture 31" descr="A picture containing mirror, indoor, photo&#10;&#10;Description generated with high confidence">
            <a:extLst>
              <a:ext uri="{FF2B5EF4-FFF2-40B4-BE49-F238E27FC236}">
                <a16:creationId xmlns:a16="http://schemas.microsoft.com/office/drawing/2014/main" id="{C5731836-923A-49CA-9FC8-CAA316DF13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784" y="4205167"/>
            <a:ext cx="914400" cy="914400"/>
          </a:xfrm>
          <a:prstGeom prst="rect">
            <a:avLst/>
          </a:prstGeom>
        </p:spPr>
      </p:pic>
      <p:pic>
        <p:nvPicPr>
          <p:cNvPr id="33" name="Picture 32" descr="A picture containing berry, cake, table, fruit&#10;&#10;Description generated with high confidence">
            <a:extLst>
              <a:ext uri="{FF2B5EF4-FFF2-40B4-BE49-F238E27FC236}">
                <a16:creationId xmlns:a16="http://schemas.microsoft.com/office/drawing/2014/main" id="{4561D65B-AF42-495A-A458-4A7DE3A13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9487" y="4205167"/>
            <a:ext cx="914400" cy="914400"/>
          </a:xfrm>
          <a:prstGeom prst="rect">
            <a:avLst/>
          </a:prstGeom>
        </p:spPr>
      </p:pic>
      <p:pic>
        <p:nvPicPr>
          <p:cNvPr id="34" name="Picture 33">
            <a:extLst>
              <a:ext uri="{FF2B5EF4-FFF2-40B4-BE49-F238E27FC236}">
                <a16:creationId xmlns:a16="http://schemas.microsoft.com/office/drawing/2014/main" id="{C77B4441-E659-4DAE-A10E-EDDBDDF377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9201" y="4205167"/>
            <a:ext cx="914400" cy="914400"/>
          </a:xfrm>
          <a:prstGeom prst="rect">
            <a:avLst/>
          </a:prstGeom>
        </p:spPr>
      </p:pic>
      <p:pic>
        <p:nvPicPr>
          <p:cNvPr id="35" name="Picture 34" descr="A picture containing indoor, table, small, sitting&#10;&#10;Description generated with high confidence">
            <a:extLst>
              <a:ext uri="{FF2B5EF4-FFF2-40B4-BE49-F238E27FC236}">
                <a16:creationId xmlns:a16="http://schemas.microsoft.com/office/drawing/2014/main" id="{1036F846-ECDC-4BA2-9387-CF2DA713EB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8915" y="4205167"/>
            <a:ext cx="914400" cy="914400"/>
          </a:xfrm>
          <a:prstGeom prst="rect">
            <a:avLst/>
          </a:prstGeom>
        </p:spPr>
      </p:pic>
      <p:sp>
        <p:nvSpPr>
          <p:cNvPr id="36" name="Text Placeholder 2">
            <a:extLst>
              <a:ext uri="{FF2B5EF4-FFF2-40B4-BE49-F238E27FC236}">
                <a16:creationId xmlns:a16="http://schemas.microsoft.com/office/drawing/2014/main" id="{7E85AD71-CB25-41CC-96F0-F48CB4C1E84C}"/>
              </a:ext>
            </a:extLst>
          </p:cNvPr>
          <p:cNvSpPr txBox="1">
            <a:spLocks/>
          </p:cNvSpPr>
          <p:nvPr/>
        </p:nvSpPr>
        <p:spPr>
          <a:xfrm>
            <a:off x="838200"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37" name="Text Placeholder 2">
            <a:extLst>
              <a:ext uri="{FF2B5EF4-FFF2-40B4-BE49-F238E27FC236}">
                <a16:creationId xmlns:a16="http://schemas.microsoft.com/office/drawing/2014/main" id="{7E3CAEA5-FEF1-445B-93F9-625106449B90}"/>
              </a:ext>
            </a:extLst>
          </p:cNvPr>
          <p:cNvSpPr txBox="1">
            <a:spLocks/>
          </p:cNvSpPr>
          <p:nvPr/>
        </p:nvSpPr>
        <p:spPr>
          <a:xfrm>
            <a:off x="2201842"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39" name="Text Placeholder 2">
            <a:extLst>
              <a:ext uri="{FF2B5EF4-FFF2-40B4-BE49-F238E27FC236}">
                <a16:creationId xmlns:a16="http://schemas.microsoft.com/office/drawing/2014/main" id="{B74DE0E8-29DE-43BE-AF99-FB38A7627F3C}"/>
              </a:ext>
            </a:extLst>
          </p:cNvPr>
          <p:cNvSpPr txBox="1">
            <a:spLocks/>
          </p:cNvSpPr>
          <p:nvPr/>
        </p:nvSpPr>
        <p:spPr>
          <a:xfrm>
            <a:off x="3560357"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40" name="Text Placeholder 2">
            <a:extLst>
              <a:ext uri="{FF2B5EF4-FFF2-40B4-BE49-F238E27FC236}">
                <a16:creationId xmlns:a16="http://schemas.microsoft.com/office/drawing/2014/main" id="{D5D58400-D895-45C2-951A-33FFDA61A051}"/>
              </a:ext>
            </a:extLst>
          </p:cNvPr>
          <p:cNvSpPr txBox="1">
            <a:spLocks/>
          </p:cNvSpPr>
          <p:nvPr/>
        </p:nvSpPr>
        <p:spPr>
          <a:xfrm>
            <a:off x="4919163" y="520420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41" name="Text Placeholder 2">
            <a:extLst>
              <a:ext uri="{FF2B5EF4-FFF2-40B4-BE49-F238E27FC236}">
                <a16:creationId xmlns:a16="http://schemas.microsoft.com/office/drawing/2014/main" id="{EAFEDA88-5095-418D-9262-80E188AF2DA4}"/>
              </a:ext>
            </a:extLst>
          </p:cNvPr>
          <p:cNvSpPr txBox="1">
            <a:spLocks/>
          </p:cNvSpPr>
          <p:nvPr/>
        </p:nvSpPr>
        <p:spPr>
          <a:xfrm>
            <a:off x="7476201" y="5204201"/>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42" name="Text Placeholder 2">
            <a:extLst>
              <a:ext uri="{FF2B5EF4-FFF2-40B4-BE49-F238E27FC236}">
                <a16:creationId xmlns:a16="http://schemas.microsoft.com/office/drawing/2014/main" id="{2D679BE6-E2A6-4F4E-B067-5AAB1D6EAD85}"/>
              </a:ext>
            </a:extLst>
          </p:cNvPr>
          <p:cNvSpPr txBox="1">
            <a:spLocks/>
          </p:cNvSpPr>
          <p:nvPr/>
        </p:nvSpPr>
        <p:spPr>
          <a:xfrm>
            <a:off x="8729626" y="5204201"/>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43" name="Text Placeholder 2">
            <a:extLst>
              <a:ext uri="{FF2B5EF4-FFF2-40B4-BE49-F238E27FC236}">
                <a16:creationId xmlns:a16="http://schemas.microsoft.com/office/drawing/2014/main" id="{8016CCDF-E74D-4499-A4F4-26E7525BD646}"/>
              </a:ext>
            </a:extLst>
          </p:cNvPr>
          <p:cNvSpPr txBox="1">
            <a:spLocks/>
          </p:cNvSpPr>
          <p:nvPr/>
        </p:nvSpPr>
        <p:spPr>
          <a:xfrm>
            <a:off x="10215629" y="5204201"/>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44" name="Picture 43" descr="A close up of a bowl&#10;&#10;Description generated with high confidence">
            <a:extLst>
              <a:ext uri="{FF2B5EF4-FFF2-40B4-BE49-F238E27FC236}">
                <a16:creationId xmlns:a16="http://schemas.microsoft.com/office/drawing/2014/main" id="{4664E69B-961A-42B9-9554-CD63BB1997D8}"/>
              </a:ext>
            </a:extLst>
          </p:cNvPr>
          <p:cNvPicPr>
            <a:picLocks noChangeAspect="1"/>
          </p:cNvPicPr>
          <p:nvPr/>
        </p:nvPicPr>
        <p:blipFill>
          <a:blip r:embed="rId10"/>
          <a:stretch>
            <a:fillRect/>
          </a:stretch>
        </p:blipFill>
        <p:spPr>
          <a:xfrm>
            <a:off x="6502590" y="4205167"/>
            <a:ext cx="914400" cy="914400"/>
          </a:xfrm>
          <a:prstGeom prst="rect">
            <a:avLst/>
          </a:prstGeom>
        </p:spPr>
      </p:pic>
      <p:sp>
        <p:nvSpPr>
          <p:cNvPr id="45" name="Text Placeholder 2">
            <a:extLst>
              <a:ext uri="{FF2B5EF4-FFF2-40B4-BE49-F238E27FC236}">
                <a16:creationId xmlns:a16="http://schemas.microsoft.com/office/drawing/2014/main" id="{A92B2F68-8653-457E-956C-294AFAB5F1E7}"/>
              </a:ext>
            </a:extLst>
          </p:cNvPr>
          <p:cNvSpPr txBox="1">
            <a:spLocks/>
          </p:cNvSpPr>
          <p:nvPr/>
        </p:nvSpPr>
        <p:spPr>
          <a:xfrm>
            <a:off x="6209304" y="5204201"/>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spTree>
    <p:extLst>
      <p:ext uri="{BB962C8B-B14F-4D97-AF65-F5344CB8AC3E}">
        <p14:creationId xmlns:p14="http://schemas.microsoft.com/office/powerpoint/2010/main" val="22083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ailroad tunnel, hole&#10;&#10;Description generated with very high confidence">
            <a:extLst>
              <a:ext uri="{FF2B5EF4-FFF2-40B4-BE49-F238E27FC236}">
                <a16:creationId xmlns:a16="http://schemas.microsoft.com/office/drawing/2014/main" id="{ADB6CB87-679F-41B9-8F59-70036792F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9806" y="1814701"/>
            <a:ext cx="4645152" cy="4645152"/>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333625"/>
            <a:ext cx="6754792" cy="251356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Spirulina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natural algae that provides potent nutrients and is a good source of antioxidants and B vitamins — high in proteins and helps with gastric integrity/balance*</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spTree>
    <p:extLst>
      <p:ext uri="{BB962C8B-B14F-4D97-AF65-F5344CB8AC3E}">
        <p14:creationId xmlns:p14="http://schemas.microsoft.com/office/powerpoint/2010/main" val="216537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E51DE-AA2C-4A2B-A8EB-9FBBFD77036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228850"/>
            <a:ext cx="6754792" cy="3847859"/>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mood and cognitive function*</a:t>
            </a:r>
          </a:p>
          <a:p>
            <a:r>
              <a:rPr lang="en-US" sz="2400" dirty="0">
                <a:solidFill>
                  <a:schemeClr val="tx1">
                    <a:lumMod val="75000"/>
                    <a:lumOff val="25000"/>
                  </a:schemeClr>
                </a:solidFill>
                <a:ea typeface="Verdana" panose="020B0604030504040204" pitchFamily="34" charset="0"/>
                <a:cs typeface="Verdana" panose="020B0604030504040204" pitchFamily="34" charset="0"/>
              </a:rPr>
              <a:t>Protects neuronal cells*</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Induces the production of natural an</a:t>
            </a:r>
            <a:r>
              <a:rPr lang="en-US" sz="2400" dirty="0">
                <a:solidFill>
                  <a:schemeClr val="tx1">
                    <a:lumMod val="75000"/>
                    <a:lumOff val="25000"/>
                  </a:schemeClr>
                </a:solidFill>
                <a:ea typeface="Verdana" panose="020B0604030504040204" pitchFamily="34" charset="0"/>
                <a:cs typeface="Verdana" panose="020B0604030504040204" pitchFamily="34" charset="0"/>
              </a:rPr>
              <a:t>ti-stress molecules called Heat Shock Proteins*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pic>
        <p:nvPicPr>
          <p:cNvPr id="3" name="Picture 2">
            <a:extLst>
              <a:ext uri="{FF2B5EF4-FFF2-40B4-BE49-F238E27FC236}">
                <a16:creationId xmlns:a16="http://schemas.microsoft.com/office/drawing/2014/main" id="{278A07C0-DA69-4658-AB9B-2FAFF76E6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237" y="610784"/>
            <a:ext cx="3048425" cy="1162212"/>
          </a:xfrm>
          <a:prstGeom prst="rect">
            <a:avLst/>
          </a:prstGeom>
        </p:spPr>
      </p:pic>
      <p:sp>
        <p:nvSpPr>
          <p:cNvPr id="8" name="Title 1">
            <a:extLst>
              <a:ext uri="{FF2B5EF4-FFF2-40B4-BE49-F238E27FC236}">
                <a16:creationId xmlns:a16="http://schemas.microsoft.com/office/drawing/2014/main" id="{8E039790-8F95-4B80-B1DF-32BBD7DB367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2">
            <a:extLst>
              <a:ext uri="{FF2B5EF4-FFF2-40B4-BE49-F238E27FC236}">
                <a16:creationId xmlns:a16="http://schemas.microsoft.com/office/drawing/2014/main" id="{52097884-6C14-4D74-9985-901ABA1D3031}"/>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Anti-Stress Phytobiotic Proprietary Blend</a:t>
            </a:r>
          </a:p>
        </p:txBody>
      </p:sp>
    </p:spTree>
    <p:extLst>
      <p:ext uri="{BB962C8B-B14F-4D97-AF65-F5344CB8AC3E}">
        <p14:creationId xmlns:p14="http://schemas.microsoft.com/office/powerpoint/2010/main" val="123530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72EF2-456D-CD4D-9F89-08ADF4E4C1DC}"/>
              </a:ext>
            </a:extLst>
          </p:cNvPr>
          <p:cNvPicPr>
            <a:picLocks noChangeAspect="1"/>
          </p:cNvPicPr>
          <p:nvPr/>
        </p:nvPicPr>
        <p:blipFill>
          <a:blip r:embed="rId2"/>
          <a:stretch>
            <a:fillRect/>
          </a:stretch>
        </p:blipFill>
        <p:spPr>
          <a:xfrm>
            <a:off x="257545" y="278297"/>
            <a:ext cx="11815169" cy="6228520"/>
          </a:xfrm>
          <a:prstGeom prst="rect">
            <a:avLst/>
          </a:prstGeom>
        </p:spPr>
      </p:pic>
    </p:spTree>
    <p:extLst>
      <p:ext uri="{BB962C8B-B14F-4D97-AF65-F5344CB8AC3E}">
        <p14:creationId xmlns:p14="http://schemas.microsoft.com/office/powerpoint/2010/main" val="3481993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497885"/>
            <a:ext cx="10828283" cy="3694570"/>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IsoFiber™: </a:t>
            </a:r>
            <a:endPar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IsoFiber is a special </a:t>
            </a:r>
            <a:r>
              <a:rPr lang="en-US" sz="2400" dirty="0">
                <a:ea typeface="Verdana" panose="020B0604030504040204" pitchFamily="34" charset="0"/>
                <a:cs typeface="Verdana" panose="020B0604030504040204" pitchFamily="34" charset="0"/>
              </a:rPr>
              <a:t>I</a:t>
            </a:r>
            <a:r>
              <a:rPr lang="en-US" sz="2400" dirty="0">
                <a:latin typeface="Verdana" panose="020B0604030504040204" pitchFamily="34" charset="0"/>
                <a:ea typeface="Verdana" panose="020B0604030504040204" pitchFamily="34" charset="0"/>
                <a:cs typeface="Verdana" panose="020B0604030504040204" pitchFamily="34" charset="0"/>
              </a:rPr>
              <a:t>so-Malto-Oligosaccharide that is a combination of naturally occurring prebiotic plant fibers that are clinically shown to improve the growth of specific probiotic strains used in our MentaBiotics™. </a:t>
            </a:r>
          </a:p>
          <a:p>
            <a:r>
              <a:rPr lang="en-US" sz="2400" dirty="0">
                <a:latin typeface="Verdana" panose="020B0604030504040204" pitchFamily="34" charset="0"/>
                <a:ea typeface="Verdana" panose="020B0604030504040204" pitchFamily="34" charset="0"/>
                <a:cs typeface="Verdana" panose="020B0604030504040204" pitchFamily="34" charset="0"/>
              </a:rPr>
              <a:t>IsoFiber is digestive resistant, and has a very low glycemic index.</a:t>
            </a:r>
          </a:p>
          <a:p>
            <a:r>
              <a:rPr lang="en-US" sz="2400" dirty="0">
                <a:latin typeface="Verdana" panose="020B0604030504040204" pitchFamily="34" charset="0"/>
                <a:ea typeface="Verdana" panose="020B0604030504040204" pitchFamily="34" charset="0"/>
                <a:cs typeface="Verdana" panose="020B0604030504040204" pitchFamily="34" charset="0"/>
              </a:rPr>
              <a:t>IsoFiber helps with gastric motility and digestive health throughout the digestive tract. </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1" name="TextBox 10">
            <a:extLst>
              <a:ext uri="{FF2B5EF4-FFF2-40B4-BE49-F238E27FC236}">
                <a16:creationId xmlns:a16="http://schemas.microsoft.com/office/drawing/2014/main" id="{F48DA20D-32F6-43EC-8CFA-827530A14A6B}"/>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itle 1">
            <a:extLst>
              <a:ext uri="{FF2B5EF4-FFF2-40B4-BE49-F238E27FC236}">
                <a16:creationId xmlns:a16="http://schemas.microsoft.com/office/drawing/2014/main" id="{D62861A8-822F-4E5E-A40E-7F8FD902C4F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 Placeholder 2">
            <a:extLst>
              <a:ext uri="{FF2B5EF4-FFF2-40B4-BE49-F238E27FC236}">
                <a16:creationId xmlns:a16="http://schemas.microsoft.com/office/drawing/2014/main" id="{2FD66A33-907B-4AE6-B581-8E844249F287}"/>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Gut-Integrity Prebiotic Proprietary Blend</a:t>
            </a:r>
          </a:p>
        </p:txBody>
      </p:sp>
    </p:spTree>
    <p:extLst>
      <p:ext uri="{BB962C8B-B14F-4D97-AF65-F5344CB8AC3E}">
        <p14:creationId xmlns:p14="http://schemas.microsoft.com/office/powerpoint/2010/main" val="145987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late, table, fruit, indoor&#10;&#10;Description generated with high confidence">
            <a:extLst>
              <a:ext uri="{FF2B5EF4-FFF2-40B4-BE49-F238E27FC236}">
                <a16:creationId xmlns:a16="http://schemas.microsoft.com/office/drawing/2014/main" id="{93FF41F5-C6BC-4A6F-A32C-B3337756C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21" y="5034735"/>
            <a:ext cx="914400" cy="914400"/>
          </a:xfrm>
          <a:prstGeom prst="rect">
            <a:avLst/>
          </a:prstGeom>
        </p:spPr>
      </p:pic>
      <p:pic>
        <p:nvPicPr>
          <p:cNvPr id="14" name="Picture 13" descr="A picture containing indoor, cake, chocolate, piece&#10;&#10;Description generated with high confidence">
            <a:extLst>
              <a:ext uri="{FF2B5EF4-FFF2-40B4-BE49-F238E27FC236}">
                <a16:creationId xmlns:a16="http://schemas.microsoft.com/office/drawing/2014/main" id="{789BDC4C-2CA9-4928-8C16-735E7C643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821" y="3586560"/>
            <a:ext cx="914400" cy="914400"/>
          </a:xfrm>
          <a:prstGeom prst="rect">
            <a:avLst/>
          </a:prstGeom>
        </p:spPr>
      </p:pic>
      <p:pic>
        <p:nvPicPr>
          <p:cNvPr id="9" name="Picture 8" descr="A picture containing fruit&#10;&#10;Description generated with very high confidence">
            <a:extLst>
              <a:ext uri="{FF2B5EF4-FFF2-40B4-BE49-F238E27FC236}">
                <a16:creationId xmlns:a16="http://schemas.microsoft.com/office/drawing/2014/main" id="{5DB2310B-CB59-49ED-A667-B566AC802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821" y="2190797"/>
            <a:ext cx="914400" cy="9144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095500" y="2101560"/>
            <a:ext cx="9583291" cy="1092874"/>
          </a:xfrm>
        </p:spPr>
        <p:txBody>
          <a:bodyPr>
            <a:noAutofit/>
          </a:bodyPr>
          <a:lstStyle/>
          <a:p>
            <a:pPr marL="0" indent="0">
              <a:buNone/>
            </a:pP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 Fiber</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with bulking in the intestinal tract, and heart health*</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SuperFood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 </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0" name="TextBox 9">
            <a:extLst>
              <a:ext uri="{FF2B5EF4-FFF2-40B4-BE49-F238E27FC236}">
                <a16:creationId xmlns:a16="http://schemas.microsoft.com/office/drawing/2014/main" id="{518E23BB-4D3E-4162-9069-79AEB27A224F}"/>
              </a:ext>
            </a:extLst>
          </p:cNvPr>
          <p:cNvSpPr txBox="1"/>
          <p:nvPr/>
        </p:nvSpPr>
        <p:spPr>
          <a:xfrm>
            <a:off x="5195696"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 Placeholder 2">
            <a:extLst>
              <a:ext uri="{FF2B5EF4-FFF2-40B4-BE49-F238E27FC236}">
                <a16:creationId xmlns:a16="http://schemas.microsoft.com/office/drawing/2014/main" id="{4822C52E-4457-42EE-BA74-831FDDAABE2B}"/>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Gut-Integrity Prebiotic Proprietary Blend</a:t>
            </a:r>
          </a:p>
        </p:txBody>
      </p:sp>
      <p:sp>
        <p:nvSpPr>
          <p:cNvPr id="32" name="Text Placeholder 2">
            <a:extLst>
              <a:ext uri="{FF2B5EF4-FFF2-40B4-BE49-F238E27FC236}">
                <a16:creationId xmlns:a16="http://schemas.microsoft.com/office/drawing/2014/main" id="{DFA7F494-A3A7-41D5-99AF-DC513C2675ED}"/>
              </a:ext>
            </a:extLst>
          </p:cNvPr>
          <p:cNvSpPr txBox="1">
            <a:spLocks/>
          </p:cNvSpPr>
          <p:nvPr/>
        </p:nvSpPr>
        <p:spPr>
          <a:xfrm>
            <a:off x="2095500" y="3283179"/>
            <a:ext cx="9583291" cy="1521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Chia Seed</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source of Omega-3 fatty acids, fiber, antioxidants, proteins and calcium*</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for heart and brain health*</a:t>
            </a:r>
          </a:p>
        </p:txBody>
      </p:sp>
      <p:sp>
        <p:nvSpPr>
          <p:cNvPr id="33" name="Text Placeholder 2">
            <a:extLst>
              <a:ext uri="{FF2B5EF4-FFF2-40B4-BE49-F238E27FC236}">
                <a16:creationId xmlns:a16="http://schemas.microsoft.com/office/drawing/2014/main" id="{F22CA87E-5AB3-4D33-B6E4-1E0429B9AB32}"/>
              </a:ext>
            </a:extLst>
          </p:cNvPr>
          <p:cNvSpPr txBox="1">
            <a:spLocks/>
          </p:cNvSpPr>
          <p:nvPr/>
        </p:nvSpPr>
        <p:spPr>
          <a:xfrm>
            <a:off x="2095500" y="5034735"/>
            <a:ext cx="9583291" cy="122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ea typeface="Verdana" panose="020B0604030504040204" pitchFamily="34" charset="0"/>
                <a:cs typeface="Verdana" panose="020B0604030504040204" pitchFamily="34" charset="0"/>
              </a:rPr>
              <a:t>Flax Seed</a:t>
            </a:r>
          </a:p>
          <a:p>
            <a:r>
              <a:rPr lang="en-US" sz="2000" dirty="0">
                <a:solidFill>
                  <a:schemeClr val="tx1">
                    <a:lumMod val="75000"/>
                    <a:lumOff val="25000"/>
                  </a:schemeClr>
                </a:solidFill>
                <a:ea typeface="Verdana" panose="020B0604030504040204" pitchFamily="34" charset="0"/>
                <a:cs typeface="Verdana" panose="020B0604030504040204" pitchFamily="34" charset="0"/>
              </a:rPr>
              <a:t>Good natural source of Omega-3 fatty acids, lignans and fiber*</a:t>
            </a:r>
          </a:p>
          <a:p>
            <a:r>
              <a:rPr lang="en-US" sz="2000" dirty="0">
                <a:solidFill>
                  <a:schemeClr val="tx1">
                    <a:lumMod val="75000"/>
                    <a:lumOff val="25000"/>
                  </a:schemeClr>
                </a:solidFill>
                <a:ea typeface="Verdana" panose="020B0604030504040204" pitchFamily="34" charset="0"/>
                <a:cs typeface="Verdana" panose="020B0604030504040204" pitchFamily="34" charset="0"/>
              </a:rPr>
              <a:t>Helps with heart and brain health*</a:t>
            </a:r>
          </a:p>
        </p:txBody>
      </p:sp>
    </p:spTree>
    <p:extLst>
      <p:ext uri="{BB962C8B-B14F-4D97-AF65-F5344CB8AC3E}">
        <p14:creationId xmlns:p14="http://schemas.microsoft.com/office/powerpoint/2010/main" val="36988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975575" y="2092845"/>
            <a:ext cx="2280057" cy="312548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15134"/>
            <a:ext cx="3839586" cy="118217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0297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02450"/>
            <a:ext cx="186784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$36.95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$32.95 / 21 PV</a:t>
            </a:r>
          </a:p>
        </p:txBody>
      </p:sp>
      <p:pic>
        <p:nvPicPr>
          <p:cNvPr id="23" name="Picture 22">
            <a:extLst>
              <a:ext uri="{FF2B5EF4-FFF2-40B4-BE49-F238E27FC236}">
                <a16:creationId xmlns:a16="http://schemas.microsoft.com/office/drawing/2014/main" id="{E404E9F3-F08B-46EA-BE6E-CBA44EF2C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2876" y="2251983"/>
            <a:ext cx="2048131" cy="1024066"/>
          </a:xfrm>
          <a:prstGeom prst="rect">
            <a:avLst/>
          </a:prstGeom>
        </p:spPr>
      </p:pic>
    </p:spTree>
    <p:extLst>
      <p:ext uri="{BB962C8B-B14F-4D97-AF65-F5344CB8AC3E}">
        <p14:creationId xmlns:p14="http://schemas.microsoft.com/office/powerpoint/2010/main" val="188820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D4755DAE-148B-4F07-B393-8BA5B98C4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009" y="1868142"/>
            <a:ext cx="2714679" cy="2714679"/>
          </a:xfrm>
          <a:prstGeom prst="rect">
            <a:avLst/>
          </a:prstGeom>
        </p:spPr>
      </p:pic>
      <p:pic>
        <p:nvPicPr>
          <p:cNvPr id="9" name="Picture 8">
            <a:extLst>
              <a:ext uri="{FF2B5EF4-FFF2-40B4-BE49-F238E27FC236}">
                <a16:creationId xmlns:a16="http://schemas.microsoft.com/office/drawing/2014/main" id="{C0B0101A-1D4E-423A-85D4-D9598839A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31" y="1726622"/>
            <a:ext cx="2743200" cy="2743200"/>
          </a:xfrm>
          <a:prstGeom prst="rect">
            <a:avLst/>
          </a:prstGeom>
        </p:spPr>
      </p:pic>
      <p:pic>
        <p:nvPicPr>
          <p:cNvPr id="6" name="Picture 5">
            <a:extLst>
              <a:ext uri="{FF2B5EF4-FFF2-40B4-BE49-F238E27FC236}">
                <a16:creationId xmlns:a16="http://schemas.microsoft.com/office/drawing/2014/main" id="{AFE8D0BA-8244-466C-BE97-06B7C262D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243" y="1896663"/>
            <a:ext cx="2743200" cy="2743200"/>
          </a:xfrm>
          <a:prstGeom prst="rect">
            <a:avLst/>
          </a:prstGeom>
        </p:spPr>
      </p:pic>
      <p:pic>
        <p:nvPicPr>
          <p:cNvPr id="13" name="Picture 12">
            <a:extLst>
              <a:ext uri="{FF2B5EF4-FFF2-40B4-BE49-F238E27FC236}">
                <a16:creationId xmlns:a16="http://schemas.microsoft.com/office/drawing/2014/main" id="{526494E2-9DFD-4CBD-9F91-D4F56D28C6A6}"/>
              </a:ext>
            </a:extLst>
          </p:cNvPr>
          <p:cNvPicPr>
            <a:picLocks noChangeAspect="1"/>
          </p:cNvPicPr>
          <p:nvPr/>
        </p:nvPicPr>
        <p:blipFill>
          <a:blip r:embed="rId6"/>
          <a:stretch>
            <a:fillRect/>
          </a:stretch>
        </p:blipFill>
        <p:spPr>
          <a:xfrm>
            <a:off x="3701818" y="25605"/>
            <a:ext cx="4788361" cy="159612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412127" y="4376331"/>
            <a:ext cx="342946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Naturally supports microRNA signaling*</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68088B80-1622-4480-9384-76F7AC27BE27}"/>
              </a:ext>
            </a:extLst>
          </p:cNvPr>
          <p:cNvSpPr/>
          <p:nvPr/>
        </p:nvSpPr>
        <p:spPr>
          <a:xfrm>
            <a:off x="7873774" y="4376331"/>
            <a:ext cx="3457669"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Helps manage feelings of tension and anxiety*</a:t>
            </a:r>
          </a:p>
        </p:txBody>
      </p:sp>
      <p:sp>
        <p:nvSpPr>
          <p:cNvPr id="16" name="Rectangle 15">
            <a:extLst>
              <a:ext uri="{FF2B5EF4-FFF2-40B4-BE49-F238E27FC236}">
                <a16:creationId xmlns:a16="http://schemas.microsoft.com/office/drawing/2014/main" id="{489C34F8-616C-4D5A-97ED-FA0588AC4A58}"/>
              </a:ext>
            </a:extLst>
          </p:cNvPr>
          <p:cNvSpPr/>
          <p:nvPr/>
        </p:nvSpPr>
        <p:spPr>
          <a:xfrm>
            <a:off x="554297" y="4376331"/>
            <a:ext cx="3429467" cy="1200329"/>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Calibri"/>
              </a:rPr>
              <a:t>Optimizes gut-brain axis communication*</a:t>
            </a:r>
          </a:p>
          <a:p>
            <a:pPr algn="ct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10CDE1E0-0E82-4E80-9BDD-433E64F5282D}"/>
              </a:ext>
            </a:extLst>
          </p:cNvPr>
          <p:cNvSpPr txBox="1"/>
          <p:nvPr/>
        </p:nvSpPr>
        <p:spPr>
          <a:xfrm>
            <a:off x="4260361" y="1284106"/>
            <a:ext cx="3671277"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sp>
        <p:nvSpPr>
          <p:cNvPr id="11" name="TextBox 10">
            <a:extLst>
              <a:ext uri="{FF2B5EF4-FFF2-40B4-BE49-F238E27FC236}">
                <a16:creationId xmlns:a16="http://schemas.microsoft.com/office/drawing/2014/main" id="{C8330616-74FD-4976-8879-3E0E66EAC8BC}"/>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460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wl of fruit on a plate&#10;&#10;Description generated with very high confidence">
            <a:extLst>
              <a:ext uri="{FF2B5EF4-FFF2-40B4-BE49-F238E27FC236}">
                <a16:creationId xmlns:a16="http://schemas.microsoft.com/office/drawing/2014/main" id="{105C8FB4-ABB3-4925-8327-9B5870CF35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6586" y="4804757"/>
            <a:ext cx="1092506" cy="1092506"/>
          </a:xfrm>
          <a:prstGeom prst="rect">
            <a:avLst/>
          </a:prstGeom>
        </p:spPr>
      </p:pic>
      <p:pic>
        <p:nvPicPr>
          <p:cNvPr id="6" name="Picture 5" descr="A white plate&#10;&#10;Description generated with high confidence">
            <a:extLst>
              <a:ext uri="{FF2B5EF4-FFF2-40B4-BE49-F238E27FC236}">
                <a16:creationId xmlns:a16="http://schemas.microsoft.com/office/drawing/2014/main" id="{2E48E558-4814-43FF-833D-257A745F51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9177" y="3399619"/>
            <a:ext cx="1315915" cy="1315915"/>
          </a:xfrm>
          <a:prstGeom prst="rect">
            <a:avLst/>
          </a:prstGeom>
        </p:spPr>
      </p:pic>
      <p:pic>
        <p:nvPicPr>
          <p:cNvPr id="3" name="Picture 2" descr="A picture containing sitting, indoor&#10;&#10;Description generated with high confidence">
            <a:extLst>
              <a:ext uri="{FF2B5EF4-FFF2-40B4-BE49-F238E27FC236}">
                <a16:creationId xmlns:a16="http://schemas.microsoft.com/office/drawing/2014/main" id="{245B9D5F-9641-4CC7-BD28-1F30DE6A10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3584" y="210531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Sunflower Seed</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One of the top natural sources of good fats, copper, selenium, folate and vitamin E*</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itle 1">
            <a:extLst>
              <a:ext uri="{FF2B5EF4-FFF2-40B4-BE49-F238E27FC236}">
                <a16:creationId xmlns:a16="http://schemas.microsoft.com/office/drawing/2014/main" id="{7D6F0BF6-D639-4323-9C39-30051628878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77B18C0-1467-47AA-871A-030457CDC743}"/>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Cucumber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fiber and beta carotene, which helps with immunity, and skin and eye health*</a:t>
            </a: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Cranberry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vitamin E, Omega-3, -6 and -9, and also acts as an antioxidant to protect the body from stressors*</a:t>
            </a: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Cold-Pressed Natural Seeds</a:t>
            </a:r>
          </a:p>
        </p:txBody>
      </p:sp>
    </p:spTree>
    <p:extLst>
      <p:ext uri="{BB962C8B-B14F-4D97-AF65-F5344CB8AC3E}">
        <p14:creationId xmlns:p14="http://schemas.microsoft.com/office/powerpoint/2010/main" val="12434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wl of fruit sitting on a plate&#10;&#10;Description generated with high confidence">
            <a:extLst>
              <a:ext uri="{FF2B5EF4-FFF2-40B4-BE49-F238E27FC236}">
                <a16:creationId xmlns:a16="http://schemas.microsoft.com/office/drawing/2014/main" id="{401971E5-D034-47C0-AEB4-F05E0297FA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123" y="4686893"/>
            <a:ext cx="1319432" cy="1319432"/>
          </a:xfrm>
          <a:prstGeom prst="rect">
            <a:avLst/>
          </a:prstGeom>
        </p:spPr>
      </p:pic>
      <p:pic>
        <p:nvPicPr>
          <p:cNvPr id="4" name="Picture 3" descr="A picture containing table, indoor, food&#10;&#10;Description generated with high confidence">
            <a:extLst>
              <a:ext uri="{FF2B5EF4-FFF2-40B4-BE49-F238E27FC236}">
                <a16:creationId xmlns:a16="http://schemas.microsoft.com/office/drawing/2014/main" id="{537156D5-9FD3-4456-B49D-AA8D2D1035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443" y="3511323"/>
            <a:ext cx="1092506" cy="1092506"/>
          </a:xfrm>
          <a:prstGeom prst="rect">
            <a:avLst/>
          </a:prstGeom>
        </p:spPr>
      </p:pic>
      <p:pic>
        <p:nvPicPr>
          <p:cNvPr id="13" name="Picture 12" descr="A picture containing plate, white, indoor, sitting&#10;&#10;Description generated with high confidence">
            <a:extLst>
              <a:ext uri="{FF2B5EF4-FFF2-40B4-BE49-F238E27FC236}">
                <a16:creationId xmlns:a16="http://schemas.microsoft.com/office/drawing/2014/main" id="{C6A76019-9B52-424B-B240-A6939E763E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1380" y="211762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Black Cumin Seed</a:t>
            </a:r>
          </a:p>
          <a:p>
            <a:r>
              <a:rPr lang="en-US" sz="1800" dirty="0">
                <a:solidFill>
                  <a:schemeClr val="tx1">
                    <a:lumMod val="75000"/>
                    <a:lumOff val="25000"/>
                  </a:schemeClr>
                </a:solidFill>
              </a:rPr>
              <a:t>Contains B vitamins and antioxidants, and helps boost the immune system* </a:t>
            </a:r>
            <a:endParaRPr lang="en-US" sz="18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itle 1">
            <a:extLst>
              <a:ext uri="{FF2B5EF4-FFF2-40B4-BE49-F238E27FC236}">
                <a16:creationId xmlns:a16="http://schemas.microsoft.com/office/drawing/2014/main" id="{7D6F0BF6-D639-4323-9C39-30051628878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177B18C0-1467-47AA-871A-030457CDC743}"/>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Blackberry Seed</a:t>
            </a:r>
            <a:endParaRPr lang="en-US" dirty="0"/>
          </a:p>
          <a:p>
            <a:r>
              <a:rPr lang="en-US" sz="1800" dirty="0">
                <a:solidFill>
                  <a:schemeClr val="tx1">
                    <a:lumMod val="75000"/>
                    <a:lumOff val="25000"/>
                  </a:schemeClr>
                </a:solidFill>
              </a:rPr>
              <a:t>Rich in Omega-3 (alpha-linolenic acid) and Omega-6 (linolenic acid) fats, which are good for heart and brain health* </a:t>
            </a:r>
            <a:endParaRPr lang="en-US" sz="12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Concord Grape Seed</a:t>
            </a:r>
            <a:endParaRPr lang="en-US" dirty="0"/>
          </a:p>
          <a:p>
            <a:r>
              <a:rPr lang="en-US" sz="1800" dirty="0">
                <a:solidFill>
                  <a:schemeClr val="tx1">
                    <a:lumMod val="75000"/>
                    <a:lumOff val="25000"/>
                  </a:schemeClr>
                </a:solidFill>
              </a:rPr>
              <a:t>Great natural source of vitamin A and E, which is crucial for skin, circulation, cholesterol, and has antioxidant effects* </a:t>
            </a:r>
            <a:endParaRPr lang="en-US" sz="18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838200" y="1587258"/>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275D38"/>
                </a:solidFill>
                <a:ea typeface="Verdana" panose="020B0604030504040204" pitchFamily="34" charset="0"/>
                <a:cs typeface="Verdana" panose="020B0604030504040204" pitchFamily="34" charset="0"/>
              </a:rPr>
              <a:t>Cold-Pressed Natural Seeds</a:t>
            </a:r>
          </a:p>
        </p:txBody>
      </p:sp>
    </p:spTree>
    <p:extLst>
      <p:ext uri="{BB962C8B-B14F-4D97-AF65-F5344CB8AC3E}">
        <p14:creationId xmlns:p14="http://schemas.microsoft.com/office/powerpoint/2010/main" val="79853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BD555-6EED-44D9-9F0A-F7D1214784B1}"/>
              </a:ext>
            </a:extLst>
          </p:cNvPr>
          <p:cNvPicPr>
            <a:picLocks noChangeAspect="1"/>
          </p:cNvPicPr>
          <p:nvPr/>
        </p:nvPicPr>
        <p:blipFill>
          <a:blip r:embed="rId3"/>
          <a:stretch>
            <a:fillRect/>
          </a:stretch>
        </p:blipFill>
        <p:spPr>
          <a:xfrm>
            <a:off x="6096000" y="1692275"/>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4"/>
            <a:ext cx="6858965" cy="3666695"/>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AHCC</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Active Hexose Correlated Compound</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Cultured mushroom mycelia extract</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Effective for immune support*</a:t>
            </a:r>
          </a:p>
          <a:p>
            <a:r>
              <a:rPr lang="en-US" sz="2400" dirty="0">
                <a:solidFill>
                  <a:schemeClr val="tx1">
                    <a:lumMod val="75000"/>
                    <a:lumOff val="25000"/>
                  </a:schemeClr>
                </a:solidFill>
                <a:ea typeface="Verdana" panose="020B0604030504040204" pitchFamily="34" charset="0"/>
                <a:cs typeface="Verdana" panose="020B0604030504040204" pitchFamily="34" charset="0"/>
              </a:rPr>
              <a:t>Rich in alpha-glucans*</a:t>
            </a: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microRNA signaling between the microbiome and the central nervous system*</a:t>
            </a:r>
          </a:p>
        </p:txBody>
      </p:sp>
      <p:sp>
        <p:nvSpPr>
          <p:cNvPr id="7" name="Title 1">
            <a:extLst>
              <a:ext uri="{FF2B5EF4-FFF2-40B4-BE49-F238E27FC236}">
                <a16:creationId xmlns:a16="http://schemas.microsoft.com/office/drawing/2014/main" id="{216C2097-25FA-4015-A873-A2B86A4040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47A647"/>
                </a:solidFill>
                <a:latin typeface="Verdana" panose="020B0604030504040204" pitchFamily="34" charset="0"/>
                <a:ea typeface="Verdana" panose="020B0604030504040204" pitchFamily="34" charset="0"/>
                <a:cs typeface="Verdana" panose="020B0604030504040204" pitchFamily="34" charset="0"/>
              </a:rPr>
              <a:t>GBX SeedFiber</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245D38"/>
                </a:solidFill>
                <a:latin typeface="Verdana" panose="020B0604030504040204" pitchFamily="34" charset="0"/>
                <a:ea typeface="Verdana" panose="020B0604030504040204" pitchFamily="34" charset="0"/>
                <a:cs typeface="Verdana" panose="020B0604030504040204" pitchFamily="34" charset="0"/>
              </a:rPr>
              <a:t>KEY INGREDIENTS</a:t>
            </a:r>
            <a:endParaRPr lang="en-US" sz="3600" dirty="0">
              <a:solidFill>
                <a:srgbClr val="245D38"/>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8" name="TextBox 7">
            <a:extLst>
              <a:ext uri="{FF2B5EF4-FFF2-40B4-BE49-F238E27FC236}">
                <a16:creationId xmlns:a16="http://schemas.microsoft.com/office/drawing/2014/main" id="{BD0E0BE3-5042-4DC1-80DE-4C2005245B3B}"/>
              </a:ext>
            </a:extLst>
          </p:cNvPr>
          <p:cNvSpPr txBox="1"/>
          <p:nvPr/>
        </p:nvSpPr>
        <p:spPr>
          <a:xfrm>
            <a:off x="5040248" y="441507"/>
            <a:ext cx="385042" cy="338554"/>
          </a:xfrm>
          <a:prstGeom prst="rect">
            <a:avLst/>
          </a:prstGeom>
          <a:noFill/>
        </p:spPr>
        <p:txBody>
          <a:bodyPr wrap="none" rtlCol="0">
            <a:spAutoFit/>
          </a:bodyPr>
          <a:lstStyle/>
          <a:p>
            <a:r>
              <a:rPr lang="en-US" sz="1600" dirty="0">
                <a:solidFill>
                  <a:srgbClr val="47A647"/>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10907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0568" y="991915"/>
            <a:ext cx="3725906" cy="4960992"/>
          </a:xfrm>
        </p:spPr>
        <p:style>
          <a:lnRef idx="2">
            <a:schemeClr val="accent4"/>
          </a:lnRef>
          <a:fillRef idx="1">
            <a:schemeClr val="lt1"/>
          </a:fillRef>
          <a:effectRef idx="0">
            <a:schemeClr val="accent4"/>
          </a:effectRef>
          <a:fontRef idx="minor">
            <a:schemeClr val="dk1"/>
          </a:fontRef>
        </p:style>
        <p:txBody>
          <a:bodyPr>
            <a:normAutofit/>
          </a:bodyPr>
          <a:lstStyle/>
          <a:p>
            <a:r>
              <a:rPr lang="fr-CA" sz="2000" i="1" u="sng" dirty="0">
                <a:solidFill>
                  <a:srgbClr val="C00000"/>
                </a:solidFill>
                <a:latin typeface="Verdana" panose="020B0604030504040204" pitchFamily="34" charset="0"/>
              </a:rPr>
              <a:t>Anti-</a:t>
            </a:r>
            <a:r>
              <a:rPr lang="fr-CA" sz="2000" i="1" u="sng" dirty="0" err="1">
                <a:solidFill>
                  <a:srgbClr val="C00000"/>
                </a:solidFill>
                <a:latin typeface="Verdana" panose="020B0604030504040204" pitchFamily="34" charset="0"/>
              </a:rPr>
              <a:t>inflammatory</a:t>
            </a:r>
            <a:r>
              <a:rPr lang="fr-CA" sz="2000" i="1" u="sng" dirty="0">
                <a:solidFill>
                  <a:srgbClr val="C00000"/>
                </a:solidFill>
                <a:latin typeface="Verdana" panose="020B0604030504040204" pitchFamily="34" charset="0"/>
              </a:rPr>
              <a:t>/immune </a:t>
            </a:r>
            <a:r>
              <a:rPr lang="fr-CA" sz="2000" i="1" u="sng" dirty="0" err="1">
                <a:solidFill>
                  <a:srgbClr val="C00000"/>
                </a:solidFill>
                <a:latin typeface="Verdana" panose="020B0604030504040204" pitchFamily="34" charset="0"/>
              </a:rPr>
              <a:t>Homeostasis</a:t>
            </a:r>
            <a:endParaRPr lang="en-CA" sz="2000" i="1" u="sng" dirty="0">
              <a:solidFill>
                <a:srgbClr val="C00000"/>
              </a:solidFill>
              <a:latin typeface="Verdana" panose="020B0604030504040204" pitchFamily="34" charset="0"/>
            </a:endParaRPr>
          </a:p>
        </p:txBody>
      </p:sp>
      <p:sp>
        <p:nvSpPr>
          <p:cNvPr id="4" name="Content Placeholder 3"/>
          <p:cNvSpPr>
            <a:spLocks noGrp="1"/>
          </p:cNvSpPr>
          <p:nvPr>
            <p:ph sz="half" idx="2"/>
          </p:nvPr>
        </p:nvSpPr>
        <p:spPr>
          <a:xfrm>
            <a:off x="3696076" y="2019646"/>
            <a:ext cx="3702423" cy="4261410"/>
          </a:xfrm>
        </p:spPr>
        <p:style>
          <a:lnRef idx="2">
            <a:schemeClr val="accent6"/>
          </a:lnRef>
          <a:fillRef idx="1">
            <a:schemeClr val="lt1"/>
          </a:fillRef>
          <a:effectRef idx="0">
            <a:schemeClr val="accent6"/>
          </a:effectRef>
          <a:fontRef idx="minor">
            <a:schemeClr val="dk1"/>
          </a:fontRef>
        </p:style>
        <p:txBody>
          <a:bodyPr>
            <a:normAutofit/>
          </a:bodyPr>
          <a:lstStyle/>
          <a:p>
            <a:r>
              <a:rPr lang="fr-CA" sz="2000" i="1" u="sng" dirty="0" err="1">
                <a:solidFill>
                  <a:srgbClr val="C00000"/>
                </a:solidFill>
                <a:latin typeface="Verdana" panose="020B0604030504040204" pitchFamily="34" charset="0"/>
              </a:rPr>
              <a:t>Prebiotic</a:t>
            </a:r>
            <a:r>
              <a:rPr lang="fr-CA" sz="2000" i="1" u="sng" dirty="0">
                <a:solidFill>
                  <a:srgbClr val="C00000"/>
                </a:solidFill>
                <a:latin typeface="Verdana" panose="020B0604030504040204" pitchFamily="34" charset="0"/>
              </a:rPr>
              <a:t> (TLR2/4)</a:t>
            </a:r>
            <a:endParaRPr lang="en-CA" sz="2000" i="1" u="sng" dirty="0">
              <a:solidFill>
                <a:srgbClr val="C00000"/>
              </a:solidFill>
              <a:latin typeface="Verdana" panose="020B0604030504040204" pitchFamily="34" charset="0"/>
            </a:endParaRPr>
          </a:p>
        </p:txBody>
      </p:sp>
      <p:sp>
        <p:nvSpPr>
          <p:cNvPr id="6" name="Content Placeholder 3"/>
          <p:cNvSpPr txBox="1">
            <a:spLocks/>
          </p:cNvSpPr>
          <p:nvPr/>
        </p:nvSpPr>
        <p:spPr>
          <a:xfrm>
            <a:off x="6678421" y="2697662"/>
            <a:ext cx="4563035" cy="405544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i="1" u="sng" dirty="0" err="1">
                <a:solidFill>
                  <a:srgbClr val="C00000"/>
                </a:solidFill>
                <a:latin typeface="Verdana" panose="020B0604030504040204" pitchFamily="34" charset="0"/>
              </a:rPr>
              <a:t>miRNAs</a:t>
            </a:r>
            <a:endParaRPr lang="en-CA" sz="2000" i="1" u="sng" dirty="0">
              <a:solidFill>
                <a:srgbClr val="C00000"/>
              </a:solidFill>
              <a:latin typeface="Verdana" panose="020B060403050404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048" y="3219946"/>
            <a:ext cx="2023602" cy="32254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6762" y="3340179"/>
            <a:ext cx="2784899" cy="2035639"/>
          </a:xfrm>
          <a:prstGeom prst="rect">
            <a:avLst/>
          </a:prstGeom>
        </p:spPr>
      </p:pic>
      <p:sp>
        <p:nvSpPr>
          <p:cNvPr id="9" name="TextBox 8"/>
          <p:cNvSpPr txBox="1"/>
          <p:nvPr/>
        </p:nvSpPr>
        <p:spPr>
          <a:xfrm>
            <a:off x="7398499" y="6395586"/>
            <a:ext cx="4676280" cy="307777"/>
          </a:xfrm>
          <a:prstGeom prst="rect">
            <a:avLst/>
          </a:prstGeom>
          <a:noFill/>
        </p:spPr>
        <p:txBody>
          <a:bodyPr wrap="none" rtlCol="0">
            <a:spAutoFit/>
          </a:bodyPr>
          <a:lstStyle/>
          <a:p>
            <a:r>
              <a:rPr lang="fr-CA" sz="1400" i="1" dirty="0">
                <a:solidFill>
                  <a:srgbClr val="FF0000"/>
                </a:solidFill>
                <a:latin typeface="Verdana" panose="020B0604030504040204" pitchFamily="34" charset="0"/>
              </a:rPr>
              <a:t>Graham et al.,  </a:t>
            </a:r>
            <a:r>
              <a:rPr lang="en-CA" sz="1400" i="1" dirty="0">
                <a:solidFill>
                  <a:srgbClr val="FF0000"/>
                </a:solidFill>
                <a:latin typeface="Verdana" panose="020B0604030504040204" pitchFamily="34" charset="0"/>
              </a:rPr>
              <a:t>Cancer Biology and Therapy 2017</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459" y="2697662"/>
            <a:ext cx="2695575" cy="2295525"/>
          </a:xfrm>
          <a:prstGeom prst="rect">
            <a:avLst/>
          </a:prstGeom>
        </p:spPr>
      </p:pic>
      <p:sp>
        <p:nvSpPr>
          <p:cNvPr id="11" name="Rectangle 10"/>
          <p:cNvSpPr/>
          <p:nvPr/>
        </p:nvSpPr>
        <p:spPr>
          <a:xfrm>
            <a:off x="3636964" y="5952907"/>
            <a:ext cx="3357009" cy="523220"/>
          </a:xfrm>
          <a:prstGeom prst="rect">
            <a:avLst/>
          </a:prstGeom>
        </p:spPr>
        <p:txBody>
          <a:bodyPr wrap="non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63" y="2168286"/>
            <a:ext cx="2069040" cy="3304761"/>
          </a:xfrm>
          <a:prstGeom prst="rect">
            <a:avLst/>
          </a:prstGeom>
        </p:spPr>
      </p:pic>
      <p:sp>
        <p:nvSpPr>
          <p:cNvPr id="13" name="Rectangle 12"/>
          <p:cNvSpPr/>
          <p:nvPr/>
        </p:nvSpPr>
        <p:spPr>
          <a:xfrm>
            <a:off x="1009951" y="5352674"/>
            <a:ext cx="3357009" cy="523220"/>
          </a:xfrm>
          <a:prstGeom prst="rect">
            <a:avLst/>
          </a:prstGeom>
        </p:spPr>
        <p:txBody>
          <a:bodyPr wrap="none">
            <a:spAutoFit/>
          </a:bodyPr>
          <a:lstStyle/>
          <a:p>
            <a:r>
              <a:rPr lang="fr-CA" sz="1400" i="1" dirty="0">
                <a:solidFill>
                  <a:srgbClr val="FF0000"/>
                </a:solidFill>
                <a:latin typeface="Verdana" panose="020B0604030504040204" pitchFamily="34" charset="0"/>
              </a:rPr>
              <a:t>Mallet et al.,  </a:t>
            </a:r>
          </a:p>
          <a:p>
            <a:r>
              <a:rPr lang="en-CA" sz="1400" i="1" dirty="0">
                <a:solidFill>
                  <a:srgbClr val="FF0000"/>
                </a:solidFill>
                <a:latin typeface="Verdana" panose="020B0604030504040204" pitchFamily="34" charset="0"/>
              </a:rPr>
              <a:t>European Journal of Nutrition 2015</a:t>
            </a:r>
          </a:p>
        </p:txBody>
      </p:sp>
      <p:sp>
        <p:nvSpPr>
          <p:cNvPr id="5" name="TextBox 4">
            <a:extLst>
              <a:ext uri="{FF2B5EF4-FFF2-40B4-BE49-F238E27FC236}">
                <a16:creationId xmlns:a16="http://schemas.microsoft.com/office/drawing/2014/main" id="{ADD37495-0527-4495-A97A-D643DFA727A9}"/>
              </a:ext>
            </a:extLst>
          </p:cNvPr>
          <p:cNvSpPr txBox="1"/>
          <p:nvPr/>
        </p:nvSpPr>
        <p:spPr>
          <a:xfrm>
            <a:off x="310568" y="149320"/>
            <a:ext cx="10930888" cy="707886"/>
          </a:xfrm>
          <a:prstGeom prst="rect">
            <a:avLst/>
          </a:prstGeom>
          <a:noFill/>
        </p:spPr>
        <p:txBody>
          <a:bodyPr wrap="square" rtlCol="0">
            <a:spAutoFit/>
          </a:bodyPr>
          <a:lstStyle/>
          <a:p>
            <a:r>
              <a:rPr lang="en-US" sz="4000" b="1" dirty="0">
                <a:solidFill>
                  <a:srgbClr val="245D38"/>
                </a:solidFill>
                <a:latin typeface="Verdana" panose="020B0604030504040204" pitchFamily="34" charset="0"/>
                <a:ea typeface="Verdana" panose="020B0604030504040204" pitchFamily="34" charset="0"/>
              </a:rPr>
              <a:t>Roles of AHCC in the Gut-Brain Axis</a:t>
            </a:r>
            <a:endParaRPr lang="en-US" sz="4000" dirty="0"/>
          </a:p>
        </p:txBody>
      </p:sp>
    </p:spTree>
    <p:extLst>
      <p:ext uri="{BB962C8B-B14F-4D97-AF65-F5344CB8AC3E}">
        <p14:creationId xmlns:p14="http://schemas.microsoft.com/office/powerpoint/2010/main" val="1387594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2000"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  SYSTEM</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6390738"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extBox 14">
            <a:extLst>
              <a:ext uri="{FF2B5EF4-FFF2-40B4-BE49-F238E27FC236}">
                <a16:creationId xmlns:a16="http://schemas.microsoft.com/office/drawing/2014/main" id="{882B9798-A762-417F-9B0C-E6E1089DB481}"/>
              </a:ext>
            </a:extLst>
          </p:cNvPr>
          <p:cNvSpPr txBox="1"/>
          <p:nvPr/>
        </p:nvSpPr>
        <p:spPr>
          <a:xfrm>
            <a:off x="8132978" y="2347140"/>
            <a:ext cx="2011985" cy="954107"/>
          </a:xfrm>
          <a:prstGeom prst="rect">
            <a:avLst/>
          </a:prstGeom>
          <a:noFill/>
        </p:spPr>
        <p:txBody>
          <a:bodyPr wrap="square" rtlCol="0">
            <a:spAutoFit/>
          </a:bodyPr>
          <a:lstStyle/>
          <a:p>
            <a:r>
              <a:rPr lang="en-US" sz="1400" b="1" dirty="0">
                <a:latin typeface="Verdana" panose="020B0604030504040204" pitchFamily="34" charset="0"/>
              </a:rPr>
              <a:t>Item Code:</a:t>
            </a:r>
            <a:br>
              <a:rPr lang="en-US" sz="1400" b="1" dirty="0">
                <a:latin typeface="Verdana" panose="020B0604030504040204" pitchFamily="34" charset="0"/>
              </a:rPr>
            </a:br>
            <a:r>
              <a:rPr lang="en-US" sz="1400" b="1" dirty="0">
                <a:latin typeface="Verdana" panose="020B0604030504040204" pitchFamily="34" charset="0"/>
              </a:rPr>
              <a:t>Retail Price:</a:t>
            </a:r>
            <a:br>
              <a:rPr lang="en-US" sz="1400" b="1" dirty="0">
                <a:latin typeface="Verdana" panose="020B0604030504040204" pitchFamily="34" charset="0"/>
              </a:rPr>
            </a:br>
            <a:r>
              <a:rPr lang="en-US" sz="1400" b="1" dirty="0">
                <a:latin typeface="Verdana" panose="020B0604030504040204" pitchFamily="34" charset="0"/>
              </a:rPr>
              <a:t>Wholesale Price:</a:t>
            </a:r>
            <a:br>
              <a:rPr lang="en-US" sz="1400" b="1" dirty="0">
                <a:latin typeface="Verdana" panose="020B0604030504040204" pitchFamily="34" charset="0"/>
              </a:rPr>
            </a:br>
            <a:r>
              <a:rPr lang="en-US" sz="1400" b="1" dirty="0">
                <a:latin typeface="Verdana" panose="020B0604030504040204" pitchFamily="34" charset="0"/>
              </a:rPr>
              <a:t>Subscribe &amp; Save</a:t>
            </a:r>
            <a:r>
              <a:rPr lang="en-US" sz="1400" b="1" dirty="0">
                <a:solidFill>
                  <a:schemeClr val="bg1"/>
                </a:solidFill>
                <a:latin typeface="Verdana" panose="020B0604030504040204" pitchFamily="34" charset="0"/>
              </a:rPr>
              <a:t>:</a:t>
            </a:r>
          </a:p>
        </p:txBody>
      </p:sp>
      <p:sp>
        <p:nvSpPr>
          <p:cNvPr id="16" name="TextBox 15">
            <a:extLst>
              <a:ext uri="{FF2B5EF4-FFF2-40B4-BE49-F238E27FC236}">
                <a16:creationId xmlns:a16="http://schemas.microsoft.com/office/drawing/2014/main" id="{70231022-AD8C-4738-9AF8-9840BAFD7A0C}"/>
              </a:ext>
            </a:extLst>
          </p:cNvPr>
          <p:cNvSpPr txBox="1"/>
          <p:nvPr/>
        </p:nvSpPr>
        <p:spPr>
          <a:xfrm>
            <a:off x="10100398" y="2359841"/>
            <a:ext cx="2073257" cy="954107"/>
          </a:xfrm>
          <a:prstGeom prst="rect">
            <a:avLst/>
          </a:prstGeom>
          <a:noFill/>
        </p:spPr>
        <p:txBody>
          <a:bodyPr wrap="square" rtlCol="0">
            <a:spAutoFit/>
          </a:bodyPr>
          <a:lstStyle/>
          <a:p>
            <a:r>
              <a:rPr lang="en-US" sz="1400" dirty="0">
                <a:latin typeface="Verdana" panose="020B0604030504040204" pitchFamily="34" charset="0"/>
              </a:rPr>
              <a:t>S021</a:t>
            </a:r>
            <a:br>
              <a:rPr lang="en-US" sz="1400" dirty="0">
                <a:latin typeface="Verdana" panose="020B0604030504040204" pitchFamily="34" charset="0"/>
              </a:rPr>
            </a:br>
            <a:r>
              <a:rPr lang="en-US" sz="1400" dirty="0">
                <a:latin typeface="Verdana" panose="020B0604030504040204" pitchFamily="34" charset="0"/>
              </a:rPr>
              <a:t>$144.00</a:t>
            </a:r>
            <a:br>
              <a:rPr lang="en-US" sz="1400" dirty="0">
                <a:latin typeface="Verdana" panose="020B0604030504040204" pitchFamily="34" charset="0"/>
              </a:rPr>
            </a:br>
            <a:r>
              <a:rPr lang="en-US" sz="1400" dirty="0">
                <a:latin typeface="Verdana" panose="020B0604030504040204" pitchFamily="34" charset="0"/>
              </a:rPr>
              <a:t>$95.95 / 62 PV</a:t>
            </a:r>
            <a:br>
              <a:rPr lang="en-US" sz="1400" dirty="0">
                <a:latin typeface="Verdana" panose="020B0604030504040204" pitchFamily="34" charset="0"/>
              </a:rPr>
            </a:br>
            <a:r>
              <a:rPr lang="en-US" sz="1400" dirty="0">
                <a:latin typeface="Verdana" panose="020B0604030504040204" pitchFamily="34" charset="0"/>
              </a:rPr>
              <a:t>$85.95 / 52 PV</a:t>
            </a:r>
          </a:p>
        </p:txBody>
      </p:sp>
      <p:sp>
        <p:nvSpPr>
          <p:cNvPr id="17" name="Rectangle: Rounded Corners 16">
            <a:extLst>
              <a:ext uri="{FF2B5EF4-FFF2-40B4-BE49-F238E27FC236}">
                <a16:creationId xmlns:a16="http://schemas.microsoft.com/office/drawing/2014/main" id="{8394FE47-3F1D-4AFC-902A-D988E998341A}"/>
              </a:ext>
            </a:extLst>
          </p:cNvPr>
          <p:cNvSpPr/>
          <p:nvPr/>
        </p:nvSpPr>
        <p:spPr>
          <a:xfrm>
            <a:off x="8076896" y="2238443"/>
            <a:ext cx="3851401" cy="1190557"/>
          </a:xfrm>
          <a:prstGeom prst="roundRect">
            <a:avLst/>
          </a:prstGeom>
          <a:noFill/>
          <a:ln w="38100">
            <a:solidFill>
              <a:srgbClr val="27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969380" y="1943535"/>
            <a:ext cx="6858000" cy="4638083"/>
          </a:xfrm>
          <a:prstGeom prst="rect">
            <a:avLst/>
          </a:prstGeom>
        </p:spPr>
      </p:pic>
      <p:pic>
        <p:nvPicPr>
          <p:cNvPr id="18" name="Picture 17">
            <a:extLst>
              <a:ext uri="{FF2B5EF4-FFF2-40B4-BE49-F238E27FC236}">
                <a16:creationId xmlns:a16="http://schemas.microsoft.com/office/drawing/2014/main" id="{4C02CC3E-67B4-4B7D-89D1-0BC7D8A8C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014" y="3612920"/>
            <a:ext cx="2573927" cy="1286964"/>
          </a:xfrm>
          <a:prstGeom prst="rect">
            <a:avLst/>
          </a:prstGeom>
        </p:spPr>
      </p:pic>
    </p:spTree>
    <p:extLst>
      <p:ext uri="{BB962C8B-B14F-4D97-AF65-F5344CB8AC3E}">
        <p14:creationId xmlns:p14="http://schemas.microsoft.com/office/powerpoint/2010/main" val="217908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C1E487B-E9D4-4265-BE4A-0FFAF58E405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987" t="30932" r="39429" b="49664"/>
          <a:stretch/>
        </p:blipFill>
        <p:spPr>
          <a:xfrm>
            <a:off x="966008" y="430462"/>
            <a:ext cx="4844740" cy="1808850"/>
          </a:xfrm>
          <a:prstGeom prst="rect">
            <a:avLst/>
          </a:prstGeom>
        </p:spPr>
      </p:pic>
      <p:sp>
        <p:nvSpPr>
          <p:cNvPr id="7" name="Rectangle 6"/>
          <p:cNvSpPr/>
          <p:nvPr/>
        </p:nvSpPr>
        <p:spPr>
          <a:xfrm>
            <a:off x="779625" y="2965237"/>
            <a:ext cx="5088101"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Mood+ have multiple scientific studies that show significant benefits for mood support such as relief from anxious feelings, sadness, restlessness, and overall</a:t>
            </a:r>
            <a:b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stress relief.*</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40839" y="1739564"/>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pic>
        <p:nvPicPr>
          <p:cNvPr id="17" name="Picture 16">
            <a:extLst>
              <a:ext uri="{FF2B5EF4-FFF2-40B4-BE49-F238E27FC236}">
                <a16:creationId xmlns:a16="http://schemas.microsoft.com/office/drawing/2014/main" id="{CADE36F1-E322-42EF-A75C-628902B41D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6501" y="1904359"/>
            <a:ext cx="1992131" cy="2953392"/>
          </a:xfrm>
          <a:prstGeom prst="rect">
            <a:avLst/>
          </a:prstGeom>
        </p:spPr>
      </p:pic>
      <p:pic>
        <p:nvPicPr>
          <p:cNvPr id="21" name="Graphic 12">
            <a:extLst>
              <a:ext uri="{FF2B5EF4-FFF2-40B4-BE49-F238E27FC236}">
                <a16:creationId xmlns:a16="http://schemas.microsoft.com/office/drawing/2014/main" id="{861E8C51-0CFD-46B1-985C-51C39B0C42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5CF8F-461D-43A5-9826-6B550940A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3" name="Graphic 12">
            <a:extLst>
              <a:ext uri="{FF2B5EF4-FFF2-40B4-BE49-F238E27FC236}">
                <a16:creationId xmlns:a16="http://schemas.microsoft.com/office/drawing/2014/main" id="{17450DBF-E526-4AE3-93B9-2DB41F71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594899" y="838481"/>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0062" y="847413"/>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118068" y="847413"/>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
        <p:nvSpPr>
          <p:cNvPr id="25" name="TextBox 24">
            <a:extLst>
              <a:ext uri="{FF2B5EF4-FFF2-40B4-BE49-F238E27FC236}">
                <a16:creationId xmlns:a16="http://schemas.microsoft.com/office/drawing/2014/main" id="{196206FB-69DE-4C05-AA50-4199E12C8EF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DE1F3466-2157-4558-A8F9-68B9EE3315EE}"/>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657602B4-2229-4574-B300-46D36A758C37}"/>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2B98800E-9D1F-408C-B65D-B307B31A07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Tree>
    <p:extLst>
      <p:ext uri="{BB962C8B-B14F-4D97-AF65-F5344CB8AC3E}">
        <p14:creationId xmlns:p14="http://schemas.microsoft.com/office/powerpoint/2010/main" val="124632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47F9B-7500-3448-BDB7-A18B81698CCE}"/>
              </a:ext>
            </a:extLst>
          </p:cNvPr>
          <p:cNvPicPr>
            <a:picLocks noChangeAspect="1"/>
          </p:cNvPicPr>
          <p:nvPr/>
        </p:nvPicPr>
        <p:blipFill>
          <a:blip r:embed="rId2"/>
          <a:stretch>
            <a:fillRect/>
          </a:stretch>
        </p:blipFill>
        <p:spPr>
          <a:xfrm>
            <a:off x="1420812" y="-1"/>
            <a:ext cx="9273692" cy="6801757"/>
          </a:xfrm>
          <a:prstGeom prst="rect">
            <a:avLst/>
          </a:prstGeom>
        </p:spPr>
      </p:pic>
    </p:spTree>
    <p:extLst>
      <p:ext uri="{BB962C8B-B14F-4D97-AF65-F5344CB8AC3E}">
        <p14:creationId xmlns:p14="http://schemas.microsoft.com/office/powerpoint/2010/main" val="1450846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F9FE42-A450-455A-9274-70671F42136B}"/>
              </a:ext>
            </a:extLst>
          </p:cNvPr>
          <p:cNvPicPr>
            <a:picLocks noChangeAspect="1"/>
          </p:cNvPicPr>
          <p:nvPr/>
        </p:nvPicPr>
        <p:blipFill>
          <a:blip r:embed="rId3"/>
          <a:stretch>
            <a:fillRect/>
          </a:stretch>
        </p:blipFill>
        <p:spPr>
          <a:xfrm>
            <a:off x="838200" y="3270067"/>
            <a:ext cx="2845526" cy="2845526"/>
          </a:xfrm>
          <a:prstGeom prst="rect">
            <a:avLst/>
          </a:prstGeom>
        </p:spPr>
      </p:pic>
      <p:pic>
        <p:nvPicPr>
          <p:cNvPr id="8" name="Picture 7">
            <a:extLst>
              <a:ext uri="{FF2B5EF4-FFF2-40B4-BE49-F238E27FC236}">
                <a16:creationId xmlns:a16="http://schemas.microsoft.com/office/drawing/2014/main" id="{C8B5D1BF-37A4-463E-AEA7-97632CAD20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66"/>
          <a:stretch/>
        </p:blipFill>
        <p:spPr>
          <a:xfrm>
            <a:off x="5358143" y="1452308"/>
            <a:ext cx="6711937" cy="4949155"/>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Venetron, Rafuma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sp>
        <p:nvSpPr>
          <p:cNvPr id="9" name="Title 1">
            <a:extLst>
              <a:ext uri="{FF2B5EF4-FFF2-40B4-BE49-F238E27FC236}">
                <a16:creationId xmlns:a16="http://schemas.microsoft.com/office/drawing/2014/main" id="{7EBBA899-0240-4984-9DF5-CC5E70647CE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70B8A61D-D1C2-49EE-98DC-EA1C7A3C1B7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77065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A1E45-C63B-406D-BB40-6D6ECCAEDD48}"/>
              </a:ext>
            </a:extLst>
          </p:cNvPr>
          <p:cNvPicPr>
            <a:picLocks noChangeAspect="1"/>
          </p:cNvPicPr>
          <p:nvPr/>
        </p:nvPicPr>
        <p:blipFill>
          <a:blip r:embed="rId3"/>
          <a:stretch>
            <a:fillRect/>
          </a:stretch>
        </p:blipFill>
        <p:spPr>
          <a:xfrm>
            <a:off x="838200" y="3270067"/>
            <a:ext cx="2843784" cy="2843784"/>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Zembrin, Kanna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Depression</a:t>
            </a:r>
          </a:p>
        </p:txBody>
      </p:sp>
      <p:pic>
        <p:nvPicPr>
          <p:cNvPr id="10" name="Picture 9">
            <a:extLst>
              <a:ext uri="{FF2B5EF4-FFF2-40B4-BE49-F238E27FC236}">
                <a16:creationId xmlns:a16="http://schemas.microsoft.com/office/drawing/2014/main" id="{C555B062-0C59-43D6-ACA8-596A55C0B39E}"/>
              </a:ext>
            </a:extLst>
          </p:cNvPr>
          <p:cNvPicPr>
            <a:picLocks noChangeAspect="1"/>
          </p:cNvPicPr>
          <p:nvPr/>
        </p:nvPicPr>
        <p:blipFill>
          <a:blip r:embed="rId4"/>
          <a:stretch>
            <a:fillRect/>
          </a:stretch>
        </p:blipFill>
        <p:spPr>
          <a:xfrm>
            <a:off x="4857279" y="2311547"/>
            <a:ext cx="3232984" cy="3955371"/>
          </a:xfrm>
          <a:prstGeom prst="rect">
            <a:avLst/>
          </a:prstGeom>
        </p:spPr>
      </p:pic>
      <p:pic>
        <p:nvPicPr>
          <p:cNvPr id="11" name="Picture 10">
            <a:extLst>
              <a:ext uri="{FF2B5EF4-FFF2-40B4-BE49-F238E27FC236}">
                <a16:creationId xmlns:a16="http://schemas.microsoft.com/office/drawing/2014/main" id="{251B7ABC-3272-480C-8651-832FACCF258F}"/>
              </a:ext>
            </a:extLst>
          </p:cNvPr>
          <p:cNvPicPr>
            <a:picLocks noChangeAspect="1"/>
          </p:cNvPicPr>
          <p:nvPr/>
        </p:nvPicPr>
        <p:blipFill>
          <a:blip r:embed="rId5"/>
          <a:stretch>
            <a:fillRect/>
          </a:stretch>
        </p:blipFill>
        <p:spPr>
          <a:xfrm>
            <a:off x="8243127" y="524964"/>
            <a:ext cx="3700753" cy="3154740"/>
          </a:xfrm>
          <a:prstGeom prst="rect">
            <a:avLst/>
          </a:prstGeom>
        </p:spPr>
      </p:pic>
      <p:sp>
        <p:nvSpPr>
          <p:cNvPr id="9" name="Title 1">
            <a:extLst>
              <a:ext uri="{FF2B5EF4-FFF2-40B4-BE49-F238E27FC236}">
                <a16:creationId xmlns:a16="http://schemas.microsoft.com/office/drawing/2014/main" id="{B9BA42FC-CB31-434B-A1B0-A11CC637300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2C08E18-9AF3-4116-9E7C-A0DE3C2829E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35396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DE41EF-29EA-430B-94CE-0305CDDAD7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269" t="7449" r="-1" b="1465"/>
          <a:stretch/>
        </p:blipFill>
        <p:spPr>
          <a:xfrm>
            <a:off x="8135984" y="1219200"/>
            <a:ext cx="3524068" cy="5399314"/>
          </a:xfrm>
          <a:prstGeom prst="rect">
            <a:avLst/>
          </a:prstGeom>
        </p:spPr>
      </p:pic>
      <p:sp>
        <p:nvSpPr>
          <p:cNvPr id="5" name="Text Placeholder 2">
            <a:extLst>
              <a:ext uri="{FF2B5EF4-FFF2-40B4-BE49-F238E27FC236}">
                <a16:creationId xmlns:a16="http://schemas.microsoft.com/office/drawing/2014/main" id="{34A35BCA-D602-4839-9DBF-684EEB0D608B}"/>
              </a:ext>
            </a:extLst>
          </p:cNvPr>
          <p:cNvSpPr>
            <a:spLocks noGrp="1"/>
          </p:cNvSpPr>
          <p:nvPr>
            <p:ph type="body" sz="quarter" idx="11"/>
          </p:nvPr>
        </p:nvSpPr>
        <p:spPr>
          <a:xfrm>
            <a:off x="838199" y="1881050"/>
            <a:ext cx="4082144" cy="4423955"/>
          </a:xfrm>
        </p:spPr>
        <p:txBody>
          <a:bodyPr>
            <a:noAutofit/>
          </a:bodyPr>
          <a:lstStyle/>
          <a:p>
            <a:pPr marL="0" indent="0">
              <a:buNone/>
            </a:pPr>
            <a:r>
              <a:rPr lang="en-US" sz="2400" b="1" dirty="0">
                <a:solidFill>
                  <a:srgbClr val="00B050"/>
                </a:solidFill>
                <a:latin typeface="Verdana" panose="020B0604030504040204" pitchFamily="34" charset="0"/>
                <a:ea typeface="Verdana" panose="020B0604030504040204" pitchFamily="34" charset="0"/>
                <a:cs typeface="Verdana" panose="020B0604030504040204" pitchFamily="34" charset="0"/>
              </a:rPr>
              <a:t>ZEMBRIN   MAY HELP IN THE MANAGEMENT OF STRESS IN EVERYDAY LIFE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 single dose of Zembrin attenuates reactivity within the part of the brain (amygdala) that responds to threat/stress</a:t>
            </a:r>
            <a:endParaRPr lang="en-US"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FD2D1606-A6F9-405A-90D6-5B4B612775BB}"/>
              </a:ext>
            </a:extLst>
          </p:cNvPr>
          <p:cNvSpPr txBox="1"/>
          <p:nvPr/>
        </p:nvSpPr>
        <p:spPr>
          <a:xfrm>
            <a:off x="7568474" y="344662"/>
            <a:ext cx="4659087" cy="830997"/>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fMRI Study Results Show Reduced Stress Response</a:t>
            </a:r>
          </a:p>
        </p:txBody>
      </p:sp>
      <p:sp>
        <p:nvSpPr>
          <p:cNvPr id="3" name="TextBox 2">
            <a:extLst>
              <a:ext uri="{FF2B5EF4-FFF2-40B4-BE49-F238E27FC236}">
                <a16:creationId xmlns:a16="http://schemas.microsoft.com/office/drawing/2014/main" id="{9AB173CF-8500-41D8-88D0-EE2B8E2523DD}"/>
              </a:ext>
            </a:extLst>
          </p:cNvPr>
          <p:cNvSpPr txBox="1"/>
          <p:nvPr/>
        </p:nvSpPr>
        <p:spPr>
          <a:xfrm>
            <a:off x="2432957" y="1881050"/>
            <a:ext cx="400594" cy="276999"/>
          </a:xfrm>
          <a:prstGeom prst="rect">
            <a:avLst/>
          </a:prstGeom>
          <a:noFill/>
        </p:spPr>
        <p:txBody>
          <a:bodyPr wrap="square" rtlCol="0">
            <a:spAutoFit/>
          </a:bodyPr>
          <a:lstStyle/>
          <a:p>
            <a:r>
              <a:rPr lang="en-US" sz="1200" dirty="0">
                <a:solidFill>
                  <a:srgbClr val="00B050"/>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5294CB9F-B8C0-4582-833A-01DE70347C84}"/>
              </a:ext>
            </a:extLst>
          </p:cNvPr>
          <p:cNvSpPr txBox="1"/>
          <p:nvPr/>
        </p:nvSpPr>
        <p:spPr>
          <a:xfrm>
            <a:off x="4248695" y="3298195"/>
            <a:ext cx="400594" cy="261610"/>
          </a:xfrm>
          <a:prstGeom prst="rect">
            <a:avLst/>
          </a:prstGeom>
          <a:noFill/>
        </p:spPr>
        <p:txBody>
          <a:bodyPr wrap="square" rtlCol="0">
            <a:spAutoFit/>
          </a:bodyPr>
          <a:lstStyle/>
          <a:p>
            <a:r>
              <a:rPr lang="en-US" sz="1050" dirty="0">
                <a:latin typeface="Verdana" panose="020B0604030504040204" pitchFamily="34" charset="0"/>
                <a:ea typeface="Verdana" panose="020B0604030504040204" pitchFamily="34" charset="0"/>
                <a:cs typeface="Verdana" panose="020B0604030504040204" pitchFamily="34" charset="0"/>
              </a:rPr>
              <a:t>®</a:t>
            </a:r>
          </a:p>
        </p:txBody>
      </p:sp>
      <p:sp>
        <p:nvSpPr>
          <p:cNvPr id="11" name="Title 1">
            <a:extLst>
              <a:ext uri="{FF2B5EF4-FFF2-40B4-BE49-F238E27FC236}">
                <a16:creationId xmlns:a16="http://schemas.microsoft.com/office/drawing/2014/main" id="{C6B74369-F1F6-4115-B36E-03E739F84A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E0A5F619-E649-4899-B390-1BFD98C2C4C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65337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AEEF2B-E71C-42B8-BE07-5766DE972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1186" t="9203"/>
          <a:stretch/>
        </p:blipFill>
        <p:spPr>
          <a:xfrm>
            <a:off x="6940731" y="826789"/>
            <a:ext cx="5007649" cy="5626261"/>
          </a:xfrm>
          <a:prstGeom prst="rect">
            <a:avLst/>
          </a:prstGeom>
        </p:spPr>
      </p:pic>
      <p:sp>
        <p:nvSpPr>
          <p:cNvPr id="4" name="Text Placeholder 2">
            <a:extLst>
              <a:ext uri="{FF2B5EF4-FFF2-40B4-BE49-F238E27FC236}">
                <a16:creationId xmlns:a16="http://schemas.microsoft.com/office/drawing/2014/main" id="{83B46C9F-8F03-494C-939B-11EFC6C4AA0F}"/>
              </a:ext>
            </a:extLst>
          </p:cNvPr>
          <p:cNvSpPr>
            <a:spLocks noGrp="1"/>
          </p:cNvSpPr>
          <p:nvPr>
            <p:ph type="body" sz="quarter" idx="11"/>
          </p:nvPr>
        </p:nvSpPr>
        <p:spPr>
          <a:xfrm>
            <a:off x="838199" y="1881050"/>
            <a:ext cx="4082144" cy="4423955"/>
          </a:xfrm>
        </p:spPr>
        <p:txBody>
          <a:bodyPr>
            <a:noAutofit/>
          </a:bodyPr>
          <a:lstStyle/>
          <a:p>
            <a:pPr marL="0" indent="0">
              <a:buNone/>
            </a:pPr>
            <a:r>
              <a:rPr lang="en-US" sz="2400" b="1" dirty="0">
                <a:solidFill>
                  <a:srgbClr val="00B050"/>
                </a:solidFill>
                <a:latin typeface="Verdana" panose="020B0604030504040204" pitchFamily="34" charset="0"/>
                <a:ea typeface="Verdana" panose="020B0604030504040204" pitchFamily="34" charset="0"/>
                <a:cs typeface="Verdana" panose="020B0604030504040204" pitchFamily="34" charset="0"/>
              </a:rPr>
              <a:t>COGNITIVE FLEXIBILITY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Ability to shift attention between two or more tasks and the ability to adapt to rapidly changing directions and intelligently utilize the information. </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Necessary for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decision-making</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impulse control </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strategy formation</a:t>
            </a: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buNone/>
            </a:pPr>
            <a:r>
              <a:rPr lang="en-US" sz="11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CNS VitalSign    </a:t>
            </a:r>
            <a:r>
              <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has been used for testing neurocognitive function by over 5000 clinicians in 52 countries</a:t>
            </a:r>
          </a:p>
        </p:txBody>
      </p:sp>
      <p:sp>
        <p:nvSpPr>
          <p:cNvPr id="6" name="TextBox 5">
            <a:extLst>
              <a:ext uri="{FF2B5EF4-FFF2-40B4-BE49-F238E27FC236}">
                <a16:creationId xmlns:a16="http://schemas.microsoft.com/office/drawing/2014/main" id="{29F78A09-6DEE-4BDA-BD90-9C625587461E}"/>
              </a:ext>
            </a:extLst>
          </p:cNvPr>
          <p:cNvSpPr txBox="1"/>
          <p:nvPr/>
        </p:nvSpPr>
        <p:spPr>
          <a:xfrm>
            <a:off x="7568474" y="344662"/>
            <a:ext cx="4659087" cy="461665"/>
          </a:xfrm>
          <a:prstGeom prst="rect">
            <a:avLst/>
          </a:prstGeom>
          <a:noFill/>
        </p:spPr>
        <p:txBody>
          <a:bodyPr wrap="square" rtlCol="0">
            <a:spAutoFit/>
          </a:bodyPr>
          <a:lstStyle/>
          <a:p>
            <a:pPr algn="ctr"/>
            <a:r>
              <a:rPr lang="en-US" sz="24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Cognitive Set Flexibility</a:t>
            </a:r>
          </a:p>
        </p:txBody>
      </p:sp>
      <p:sp>
        <p:nvSpPr>
          <p:cNvPr id="3" name="TextBox 2">
            <a:extLst>
              <a:ext uri="{FF2B5EF4-FFF2-40B4-BE49-F238E27FC236}">
                <a16:creationId xmlns:a16="http://schemas.microsoft.com/office/drawing/2014/main" id="{9D78F14A-0BC9-4000-9ABD-E59BC8D99BAA}"/>
              </a:ext>
            </a:extLst>
          </p:cNvPr>
          <p:cNvSpPr txBox="1"/>
          <p:nvPr/>
        </p:nvSpPr>
        <p:spPr>
          <a:xfrm>
            <a:off x="1916758" y="5379285"/>
            <a:ext cx="269966" cy="200055"/>
          </a:xfrm>
          <a:prstGeom prst="rect">
            <a:avLst/>
          </a:prstGeom>
          <a:noFill/>
        </p:spPr>
        <p:txBody>
          <a:bodyPr wrap="square" rtlCol="0">
            <a:spAutoFit/>
          </a:bodyPr>
          <a:lstStyle/>
          <a:p>
            <a:r>
              <a:rPr lang="en-US" sz="7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700" dirty="0"/>
          </a:p>
        </p:txBody>
      </p:sp>
      <p:sp>
        <p:nvSpPr>
          <p:cNvPr id="9" name="Title 1">
            <a:extLst>
              <a:ext uri="{FF2B5EF4-FFF2-40B4-BE49-F238E27FC236}">
                <a16:creationId xmlns:a16="http://schemas.microsoft.com/office/drawing/2014/main" id="{CF7B8250-9FEE-4D8B-9F2E-84D130C03BB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D2353B0-26F3-4B33-A9EF-672BF9994C2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53754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605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21147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 Magnolia &amp; Phellondendron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1769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2A0929-621D-4436-A7C2-ABFEB7375C97}"/>
              </a:ext>
            </a:extLst>
          </p:cNvPr>
          <p:cNvPicPr>
            <a:picLocks noChangeAspect="1"/>
          </p:cNvPicPr>
          <p:nvPr/>
        </p:nvPicPr>
        <p:blipFill>
          <a:blip r:embed="rId2"/>
          <a:stretch>
            <a:fillRect/>
          </a:stretch>
        </p:blipFill>
        <p:spPr>
          <a:xfrm>
            <a:off x="5067397" y="2915412"/>
            <a:ext cx="2194560" cy="2194560"/>
          </a:xfrm>
          <a:prstGeom prst="rect">
            <a:avLst/>
          </a:prstGeom>
        </p:spPr>
      </p:pic>
      <p:pic>
        <p:nvPicPr>
          <p:cNvPr id="2" name="Graphic 1">
            <a:extLst>
              <a:ext uri="{FF2B5EF4-FFF2-40B4-BE49-F238E27FC236}">
                <a16:creationId xmlns:a16="http://schemas.microsoft.com/office/drawing/2014/main" id="{3E98EF5C-3E1A-4333-BFCB-721092B04A1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0309" t="30357" r="39389" b="45917"/>
          <a:stretch/>
        </p:blipFill>
        <p:spPr>
          <a:xfrm>
            <a:off x="943664" y="480470"/>
            <a:ext cx="3730237" cy="205259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47" y="1906994"/>
            <a:ext cx="2061946" cy="3953248"/>
          </a:xfrm>
          <a:prstGeom prst="rect">
            <a:avLst/>
          </a:prstGeom>
        </p:spPr>
      </p:pic>
      <p:sp>
        <p:nvSpPr>
          <p:cNvPr id="7" name="Rectangle 6"/>
          <p:cNvSpPr/>
          <p:nvPr/>
        </p:nvSpPr>
        <p:spPr>
          <a:xfrm>
            <a:off x="532167" y="3048768"/>
            <a:ext cx="3995964" cy="286232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Sleep+ have multiple scientific studies that show significant benefits including helping you to fall asleep faster, stay asleep longer, and experience higher quality plus more rejuvenating sleep.*</a:t>
            </a:r>
          </a:p>
        </p:txBody>
      </p:sp>
      <p:sp>
        <p:nvSpPr>
          <p:cNvPr id="12" name="TextBox 11">
            <a:extLst>
              <a:ext uri="{FF2B5EF4-FFF2-40B4-BE49-F238E27FC236}">
                <a16:creationId xmlns:a16="http://schemas.microsoft.com/office/drawing/2014/main" id="{13DC98EE-359D-4442-9F94-4C4E23006A89}"/>
              </a:ext>
            </a:extLst>
          </p:cNvPr>
          <p:cNvSpPr txBox="1"/>
          <p:nvPr/>
        </p:nvSpPr>
        <p:spPr>
          <a:xfrm>
            <a:off x="555162" y="1892638"/>
            <a:ext cx="394997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pic>
        <p:nvPicPr>
          <p:cNvPr id="17" name="Graphic 12">
            <a:extLst>
              <a:ext uri="{FF2B5EF4-FFF2-40B4-BE49-F238E27FC236}">
                <a16:creationId xmlns:a16="http://schemas.microsoft.com/office/drawing/2014/main" id="{421EAC70-C25B-449F-AE21-00F2A14AD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2384502F-028A-4AA0-9EFC-F054893F66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F55E2C0A-2073-41F0-917E-FABCC999E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AC7C0BB7-7C3F-4641-AEF1-D3C4F9861868}"/>
              </a:ext>
            </a:extLst>
          </p:cNvPr>
          <p:cNvSpPr txBox="1"/>
          <p:nvPr/>
        </p:nvSpPr>
        <p:spPr>
          <a:xfrm>
            <a:off x="6571783" y="720690"/>
            <a:ext cx="1572680"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FALL ASLEEP FASTER</a:t>
            </a:r>
          </a:p>
        </p:txBody>
      </p:sp>
      <p:sp>
        <p:nvSpPr>
          <p:cNvPr id="27" name="TextBox 26">
            <a:extLst>
              <a:ext uri="{FF2B5EF4-FFF2-40B4-BE49-F238E27FC236}">
                <a16:creationId xmlns:a16="http://schemas.microsoft.com/office/drawing/2014/main" id="{9584C1F9-A16B-49DC-BC20-FB8E054EE30F}"/>
              </a:ext>
            </a:extLst>
          </p:cNvPr>
          <p:cNvSpPr txBox="1"/>
          <p:nvPr/>
        </p:nvSpPr>
        <p:spPr>
          <a:xfrm>
            <a:off x="8320104" y="744083"/>
            <a:ext cx="1585008"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STAY ASLEEP LONGER</a:t>
            </a:r>
          </a:p>
        </p:txBody>
      </p:sp>
      <p:sp>
        <p:nvSpPr>
          <p:cNvPr id="28" name="TextBox 27">
            <a:extLst>
              <a:ext uri="{FF2B5EF4-FFF2-40B4-BE49-F238E27FC236}">
                <a16:creationId xmlns:a16="http://schemas.microsoft.com/office/drawing/2014/main" id="{622999C4-9BAB-4DFF-B80B-4B6C30C12869}"/>
              </a:ext>
            </a:extLst>
          </p:cNvPr>
          <p:cNvSpPr txBox="1"/>
          <p:nvPr/>
        </p:nvSpPr>
        <p:spPr>
          <a:xfrm>
            <a:off x="10116024" y="743501"/>
            <a:ext cx="1585536"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IMPROVES SLEEP QUALITY</a:t>
            </a:r>
          </a:p>
        </p:txBody>
      </p:sp>
      <p:sp>
        <p:nvSpPr>
          <p:cNvPr id="30" name="Rectangle: Rounded Corners 29">
            <a:extLst>
              <a:ext uri="{FF2B5EF4-FFF2-40B4-BE49-F238E27FC236}">
                <a16:creationId xmlns:a16="http://schemas.microsoft.com/office/drawing/2014/main" id="{064E9F76-1ED6-4121-8370-96139EE3779B}"/>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40ABE69E-5C62-4693-B920-35ECD9940E8F}"/>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B0F45A56-56A2-4194-A601-D05BDCCA79E6}"/>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
        <p:nvSpPr>
          <p:cNvPr id="33" name="TextBox 32">
            <a:extLst>
              <a:ext uri="{FF2B5EF4-FFF2-40B4-BE49-F238E27FC236}">
                <a16:creationId xmlns:a16="http://schemas.microsoft.com/office/drawing/2014/main" id="{A4300378-4E73-4E13-9462-C70A90BC7E9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1586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7BA91-A23C-4956-B840-0F2618A4B4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580" y="1791369"/>
            <a:ext cx="2743200" cy="2743200"/>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1861" y="1772319"/>
            <a:ext cx="2743200" cy="2743200"/>
          </a:xfrm>
          <a:prstGeom prst="rect">
            <a:avLst/>
          </a:prstGeom>
        </p:spPr>
      </p:pic>
      <p:pic>
        <p:nvPicPr>
          <p:cNvPr id="19" name="Picture 18">
            <a:extLst>
              <a:ext uri="{FF2B5EF4-FFF2-40B4-BE49-F238E27FC236}">
                <a16:creationId xmlns:a16="http://schemas.microsoft.com/office/drawing/2014/main" id="{0BF6DCFD-D322-4EC8-AFE9-8483DE2641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7105" y="1791369"/>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378456" y="4346531"/>
            <a:ext cx="29700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29" name="Rectangle 28">
            <a:extLst>
              <a:ext uri="{FF2B5EF4-FFF2-40B4-BE49-F238E27FC236}">
                <a16:creationId xmlns:a16="http://schemas.microsoft.com/office/drawing/2014/main" id="{68088B80-1622-4480-9384-76F7AC27BE27}"/>
              </a:ext>
            </a:extLst>
          </p:cNvPr>
          <p:cNvSpPr/>
          <p:nvPr/>
        </p:nvSpPr>
        <p:spPr>
          <a:xfrm>
            <a:off x="7711148" y="4363062"/>
            <a:ext cx="3765560" cy="1692771"/>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Fall asleep faster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sz="2400"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sz="2400" dirty="0">
                <a:latin typeface="Verdana" panose="020B0604030504040204" pitchFamily="34" charset="0"/>
                <a:ea typeface="Verdana" panose="020B0604030504040204" pitchFamily="34" charset="0"/>
                <a:cs typeface="Verdana" panose="020B0604030504040204" pitchFamily="34" charset="0"/>
              </a:rPr>
              <a:t>*</a:t>
            </a:r>
          </a:p>
        </p:txBody>
      </p:sp>
      <p:sp>
        <p:nvSpPr>
          <p:cNvPr id="16" name="Rectangle 15">
            <a:extLst>
              <a:ext uri="{FF2B5EF4-FFF2-40B4-BE49-F238E27FC236}">
                <a16:creationId xmlns:a16="http://schemas.microsoft.com/office/drawing/2014/main" id="{489C34F8-616C-4D5A-97ED-FA0588AC4A58}"/>
              </a:ext>
            </a:extLst>
          </p:cNvPr>
          <p:cNvSpPr/>
          <p:nvPr/>
        </p:nvSpPr>
        <p:spPr>
          <a:xfrm>
            <a:off x="1000956" y="4365615"/>
            <a:ext cx="285244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3" name="Graphic 12">
            <a:extLst>
              <a:ext uri="{FF2B5EF4-FFF2-40B4-BE49-F238E27FC236}">
                <a16:creationId xmlns:a16="http://schemas.microsoft.com/office/drawing/2014/main" id="{1664CC3C-DACF-4AB5-9325-EFC6502CBC4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0309" t="30357" r="39389" b="45917"/>
          <a:stretch/>
        </p:blipFill>
        <p:spPr>
          <a:xfrm>
            <a:off x="4294237" y="-178747"/>
            <a:ext cx="3730237" cy="2052598"/>
          </a:xfrm>
          <a:prstGeom prst="rect">
            <a:avLst/>
          </a:prstGeom>
        </p:spPr>
      </p:pic>
      <p:sp>
        <p:nvSpPr>
          <p:cNvPr id="14" name="TextBox 13">
            <a:extLst>
              <a:ext uri="{FF2B5EF4-FFF2-40B4-BE49-F238E27FC236}">
                <a16:creationId xmlns:a16="http://schemas.microsoft.com/office/drawing/2014/main" id="{4CC86F8A-E623-4764-AB8D-76B9E906DACE}"/>
              </a:ext>
            </a:extLst>
          </p:cNvPr>
          <p:cNvSpPr txBox="1"/>
          <p:nvPr/>
        </p:nvSpPr>
        <p:spPr>
          <a:xfrm>
            <a:off x="3991411" y="1233421"/>
            <a:ext cx="413653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sp>
        <p:nvSpPr>
          <p:cNvPr id="11" name="TextBox 10">
            <a:extLst>
              <a:ext uri="{FF2B5EF4-FFF2-40B4-BE49-F238E27FC236}">
                <a16:creationId xmlns:a16="http://schemas.microsoft.com/office/drawing/2014/main" id="{281FD87A-6D5C-406B-A40E-15F4720DB424}"/>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0832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11"/>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0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5049" y="436798"/>
            <a:ext cx="1700784" cy="1596121"/>
          </a:xfrm>
          <a:prstGeom prst="rect">
            <a:avLst/>
          </a:prstGeom>
        </p:spPr>
      </p:pic>
      <p:pic>
        <p:nvPicPr>
          <p:cNvPr id="23"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2751" t="39577" r="37951" b="31037"/>
          <a:stretch/>
        </p:blipFill>
        <p:spPr>
          <a:xfrm>
            <a:off x="1096879" y="-17805"/>
            <a:ext cx="4544866" cy="2492651"/>
          </a:xfrm>
          <a:prstGeom prst="rect">
            <a:avLst/>
          </a:prstGeom>
        </p:spPr>
      </p:pic>
      <p:pic>
        <p:nvPicPr>
          <p:cNvPr id="8" name="Picture 7">
            <a:extLst>
              <a:ext uri="{FF2B5EF4-FFF2-40B4-BE49-F238E27FC236}">
                <a16:creationId xmlns:a16="http://schemas.microsoft.com/office/drawing/2014/main" id="{EC7ABC30-B9C6-4558-95DA-8540A13CD7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874" y="2066004"/>
            <a:ext cx="1879526" cy="3381264"/>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9052" y="436798"/>
            <a:ext cx="1700784" cy="1596121"/>
          </a:xfrm>
          <a:prstGeom prst="rect">
            <a:avLst/>
          </a:prstGeom>
        </p:spPr>
      </p:pic>
      <p:sp>
        <p:nvSpPr>
          <p:cNvPr id="7" name="Rectangle 6"/>
          <p:cNvSpPr/>
          <p:nvPr/>
        </p:nvSpPr>
        <p:spPr>
          <a:xfrm>
            <a:off x="738416" y="2723063"/>
            <a:ext cx="526179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synergistic blend of natural cleansing herbs and phytonutrients to assist the body’s own detoxification process – specifically formulated to reboot your gut-brain axis in 3-days.*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631544" y="905356"/>
            <a:ext cx="1436882"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3-DAY PROGRAM</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332328" y="905356"/>
            <a:ext cx="1593879"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NATURAL CLEANSING</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88994" y="1669686"/>
            <a:ext cx="3960636"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pic>
        <p:nvPicPr>
          <p:cNvPr id="31"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00" y="430462"/>
            <a:ext cx="1700784" cy="1596121"/>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3356" y="766856"/>
            <a:ext cx="159087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REMOVES WASTE &amp; TOXINS</a:t>
            </a:r>
          </a:p>
        </p:txBody>
      </p:sp>
      <p:sp>
        <p:nvSpPr>
          <p:cNvPr id="21" name="TextBox 20">
            <a:extLst>
              <a:ext uri="{FF2B5EF4-FFF2-40B4-BE49-F238E27FC236}">
                <a16:creationId xmlns:a16="http://schemas.microsoft.com/office/drawing/2014/main" id="{7F74420B-A3EA-4263-B2FF-1372DFD4843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8" name="Rectangle: Rounded Corners 27">
            <a:extLst>
              <a:ext uri="{FF2B5EF4-FFF2-40B4-BE49-F238E27FC236}">
                <a16:creationId xmlns:a16="http://schemas.microsoft.com/office/drawing/2014/main" id="{1E4E8874-436D-46CA-A087-EDFF555813C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D8893639-2FF2-4036-8CAD-D06F5EBAAE02}"/>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90776593-0AD4-4909-BD26-079FE3D6A83E}"/>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$24.95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$21.95 / 19 PV</a:t>
            </a:r>
          </a:p>
        </p:txBody>
      </p:sp>
    </p:spTree>
    <p:extLst>
      <p:ext uri="{BB962C8B-B14F-4D97-AF65-F5344CB8AC3E}">
        <p14:creationId xmlns:p14="http://schemas.microsoft.com/office/powerpoint/2010/main" val="405138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2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CD3F27-FC60-4C11-A1A6-D185CC5A18BC}"/>
              </a:ext>
            </a:extLst>
          </p:cNvPr>
          <p:cNvPicPr>
            <a:picLocks noChangeAspect="1"/>
          </p:cNvPicPr>
          <p:nvPr/>
        </p:nvPicPr>
        <p:blipFill>
          <a:blip r:embed="rId3"/>
          <a:stretch>
            <a:fillRect/>
          </a:stretch>
        </p:blipFill>
        <p:spPr>
          <a:xfrm>
            <a:off x="428625" y="3624013"/>
            <a:ext cx="3719513" cy="2805698"/>
          </a:xfrm>
          <a:prstGeom prst="rect">
            <a:avLst/>
          </a:prstGeom>
        </p:spPr>
      </p:pic>
      <p:pic>
        <p:nvPicPr>
          <p:cNvPr id="21" name="Picture 20">
            <a:extLst>
              <a:ext uri="{FF2B5EF4-FFF2-40B4-BE49-F238E27FC236}">
                <a16:creationId xmlns:a16="http://schemas.microsoft.com/office/drawing/2014/main" id="{8EE625BC-56EA-40D7-86AA-5A4F254AD1FE}"/>
              </a:ext>
            </a:extLst>
          </p:cNvPr>
          <p:cNvPicPr>
            <a:picLocks noChangeAspect="1"/>
          </p:cNvPicPr>
          <p:nvPr/>
        </p:nvPicPr>
        <p:blipFill>
          <a:blip r:embed="rId4"/>
          <a:stretch>
            <a:fillRect/>
          </a:stretch>
        </p:blipFill>
        <p:spPr>
          <a:xfrm>
            <a:off x="550536" y="1606643"/>
            <a:ext cx="3475689" cy="2191759"/>
          </a:xfrm>
          <a:prstGeom prst="rect">
            <a:avLst/>
          </a:prstGeom>
        </p:spPr>
      </p:pic>
      <p:sp>
        <p:nvSpPr>
          <p:cNvPr id="9" name="Title 1">
            <a:extLst>
              <a:ext uri="{FF2B5EF4-FFF2-40B4-BE49-F238E27FC236}">
                <a16:creationId xmlns:a16="http://schemas.microsoft.com/office/drawing/2014/main" id="{96A8C6E8-6245-45B5-916B-F7807ABC2B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DIETARY SUGGESTIONS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07AC44DF-0197-4206-A711-BAC1EBA27D9E}"/>
              </a:ext>
            </a:extLst>
          </p:cNvPr>
          <p:cNvPicPr>
            <a:picLocks noChangeAspect="1"/>
          </p:cNvPicPr>
          <p:nvPr/>
        </p:nvPicPr>
        <p:blipFill>
          <a:blip r:embed="rId5"/>
          <a:stretch>
            <a:fillRect/>
          </a:stretch>
        </p:blipFill>
        <p:spPr>
          <a:xfrm>
            <a:off x="3977817" y="1829158"/>
            <a:ext cx="8071775" cy="4476226"/>
          </a:xfrm>
          <a:prstGeom prst="rect">
            <a:avLst/>
          </a:prstGeom>
        </p:spPr>
      </p:pic>
    </p:spTree>
    <p:extLst>
      <p:ext uri="{BB962C8B-B14F-4D97-AF65-F5344CB8AC3E}">
        <p14:creationId xmlns:p14="http://schemas.microsoft.com/office/powerpoint/2010/main" val="384130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2811D0-A95C-4F72-B966-D68ADAAA4C34}"/>
              </a:ext>
            </a:extLst>
          </p:cNvPr>
          <p:cNvPicPr>
            <a:picLocks noChangeAspect="1"/>
          </p:cNvPicPr>
          <p:nvPr/>
        </p:nvPicPr>
        <p:blipFill>
          <a:blip r:embed="rId4"/>
          <a:stretch>
            <a:fillRect/>
          </a:stretch>
        </p:blipFill>
        <p:spPr>
          <a:xfrm>
            <a:off x="9557053" y="4522172"/>
            <a:ext cx="1645920" cy="1645920"/>
          </a:xfrm>
          <a:prstGeom prst="rect">
            <a:avLst/>
          </a:prstGeom>
        </p:spPr>
      </p:pic>
      <p:pic>
        <p:nvPicPr>
          <p:cNvPr id="9" name="Picture 8">
            <a:extLst>
              <a:ext uri="{FF2B5EF4-FFF2-40B4-BE49-F238E27FC236}">
                <a16:creationId xmlns:a16="http://schemas.microsoft.com/office/drawing/2014/main" id="{93087EA1-DE6D-4643-AABF-626398CA6AF9}"/>
              </a:ext>
            </a:extLst>
          </p:cNvPr>
          <p:cNvPicPr>
            <a:picLocks noChangeAspect="1"/>
          </p:cNvPicPr>
          <p:nvPr/>
        </p:nvPicPr>
        <p:blipFill>
          <a:blip r:embed="rId5"/>
          <a:stretch>
            <a:fillRect/>
          </a:stretch>
        </p:blipFill>
        <p:spPr>
          <a:xfrm>
            <a:off x="2923542" y="4120473"/>
            <a:ext cx="1645920" cy="1645920"/>
          </a:xfrm>
          <a:prstGeom prst="rect">
            <a:avLst/>
          </a:prstGeom>
        </p:spPr>
      </p:pic>
      <p:pic>
        <p:nvPicPr>
          <p:cNvPr id="7" name="Picture 6">
            <a:extLst>
              <a:ext uri="{FF2B5EF4-FFF2-40B4-BE49-F238E27FC236}">
                <a16:creationId xmlns:a16="http://schemas.microsoft.com/office/drawing/2014/main" id="{FC6FC653-FCC8-418A-82DF-E677E3CAF064}"/>
              </a:ext>
            </a:extLst>
          </p:cNvPr>
          <p:cNvPicPr>
            <a:picLocks noChangeAspect="1"/>
          </p:cNvPicPr>
          <p:nvPr/>
        </p:nvPicPr>
        <p:blipFill>
          <a:blip r:embed="rId6"/>
          <a:stretch>
            <a:fillRect/>
          </a:stretch>
        </p:blipFill>
        <p:spPr>
          <a:xfrm>
            <a:off x="9444864" y="1125766"/>
            <a:ext cx="1645920" cy="1645920"/>
          </a:xfrm>
          <a:prstGeom prst="rect">
            <a:avLst/>
          </a:prstGeom>
        </p:spPr>
      </p:pic>
      <p:sp>
        <p:nvSpPr>
          <p:cNvPr id="18" name="Donut 23">
            <a:extLst>
              <a:ext uri="{FF2B5EF4-FFF2-40B4-BE49-F238E27FC236}">
                <a16:creationId xmlns:a16="http://schemas.microsoft.com/office/drawing/2014/main" id="{28BD71A4-87DE-4464-A9AA-06737ADCB10D}"/>
              </a:ext>
            </a:extLst>
          </p:cNvPr>
          <p:cNvSpPr/>
          <p:nvPr/>
        </p:nvSpPr>
        <p:spPr>
          <a:xfrm>
            <a:off x="5828167" y="2035389"/>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endParaRPr>
          </a:p>
        </p:txBody>
      </p:sp>
      <p:pic>
        <p:nvPicPr>
          <p:cNvPr id="20" name="Picture 2" descr="decorative: liver">
            <a:extLst>
              <a:ext uri="{FF2B5EF4-FFF2-40B4-BE49-F238E27FC236}">
                <a16:creationId xmlns:a16="http://schemas.microsoft.com/office/drawing/2014/main" id="{ED02D5DC-D139-4D49-96AB-691935BFA4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78183" y="3035488"/>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6">
            <a:extLst>
              <a:ext uri="{FF2B5EF4-FFF2-40B4-BE49-F238E27FC236}">
                <a16:creationId xmlns:a16="http://schemas.microsoft.com/office/drawing/2014/main" id="{F51F6F2E-BE27-4EF3-A5C0-C4786366BEF6}"/>
              </a:ext>
            </a:extLst>
          </p:cNvPr>
          <p:cNvSpPr/>
          <p:nvPr/>
        </p:nvSpPr>
        <p:spPr>
          <a:xfrm>
            <a:off x="6742568" y="3264140"/>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4" name="Right Arrow 28">
            <a:extLst>
              <a:ext uri="{FF2B5EF4-FFF2-40B4-BE49-F238E27FC236}">
                <a16:creationId xmlns:a16="http://schemas.microsoft.com/office/drawing/2014/main" id="{13E5D7B0-D0DF-4E2D-BC63-A4BB26F6414E}"/>
              </a:ext>
            </a:extLst>
          </p:cNvPr>
          <p:cNvSpPr/>
          <p:nvPr/>
        </p:nvSpPr>
        <p:spPr>
          <a:xfrm rot="10800000">
            <a:off x="8162635" y="3262317"/>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5" name="Right Arrow 29">
            <a:extLst>
              <a:ext uri="{FF2B5EF4-FFF2-40B4-BE49-F238E27FC236}">
                <a16:creationId xmlns:a16="http://schemas.microsoft.com/office/drawing/2014/main" id="{D9A1C0EC-F406-44C7-A359-3460695C282B}"/>
              </a:ext>
            </a:extLst>
          </p:cNvPr>
          <p:cNvSpPr/>
          <p:nvPr/>
        </p:nvSpPr>
        <p:spPr>
          <a:xfrm rot="16200000">
            <a:off x="7415284" y="4013026"/>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6" name="Rectangle 3">
            <a:extLst>
              <a:ext uri="{FF2B5EF4-FFF2-40B4-BE49-F238E27FC236}">
                <a16:creationId xmlns:a16="http://schemas.microsoft.com/office/drawing/2014/main" id="{718A90D5-56FA-4D09-B440-4FF4D36C3F23}"/>
              </a:ext>
            </a:extLst>
          </p:cNvPr>
          <p:cNvSpPr>
            <a:spLocks noChangeArrowheads="1"/>
          </p:cNvSpPr>
          <p:nvPr/>
        </p:nvSpPr>
        <p:spPr bwMode="auto">
          <a:xfrm>
            <a:off x="7001917" y="2302397"/>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cs typeface="Arial" pitchFamily="34" charset="0"/>
              </a:rPr>
              <a:t>Anti-inflammatory</a:t>
            </a:r>
          </a:p>
          <a:p>
            <a:pPr algn="ctr" defTabSz="685800" fontAlgn="base">
              <a:spcBef>
                <a:spcPct val="0"/>
              </a:spcBef>
              <a:spcAft>
                <a:spcPct val="0"/>
              </a:spcAft>
            </a:pPr>
            <a:r>
              <a:rPr lang="en-US" sz="1200" dirty="0">
                <a:cs typeface="Arial" pitchFamily="34" charset="0"/>
              </a:rPr>
              <a:t>Antioxidant</a:t>
            </a:r>
          </a:p>
          <a:p>
            <a:pPr algn="ctr" defTabSz="685800" fontAlgn="base">
              <a:spcBef>
                <a:spcPct val="0"/>
              </a:spcBef>
              <a:spcAft>
                <a:spcPct val="0"/>
              </a:spcAft>
            </a:pPr>
            <a:r>
              <a:rPr lang="en-US" sz="1200" dirty="0">
                <a:cs typeface="Arial" pitchFamily="34" charset="0"/>
              </a:rPr>
              <a:t>Hepatoprotective</a:t>
            </a:r>
          </a:p>
        </p:txBody>
      </p:sp>
      <p:grpSp>
        <p:nvGrpSpPr>
          <p:cNvPr id="27" name="Group 26">
            <a:extLst>
              <a:ext uri="{FF2B5EF4-FFF2-40B4-BE49-F238E27FC236}">
                <a16:creationId xmlns:a16="http://schemas.microsoft.com/office/drawing/2014/main" id="{1398C619-545A-4256-8353-CD28B3139EFF}"/>
              </a:ext>
            </a:extLst>
          </p:cNvPr>
          <p:cNvGrpSpPr/>
          <p:nvPr/>
        </p:nvGrpSpPr>
        <p:grpSpPr>
          <a:xfrm>
            <a:off x="6725165" y="4324674"/>
            <a:ext cx="2610378" cy="1283348"/>
            <a:chOff x="185960" y="4003869"/>
            <a:chExt cx="3480503" cy="1711131"/>
          </a:xfrm>
        </p:grpSpPr>
        <p:sp>
          <p:nvSpPr>
            <p:cNvPr id="28" name="Rounded Rectangle 7">
              <a:extLst>
                <a:ext uri="{FF2B5EF4-FFF2-40B4-BE49-F238E27FC236}">
                  <a16:creationId xmlns:a16="http://schemas.microsoft.com/office/drawing/2014/main" id="{F32201E1-B0A8-4098-AFE9-AE9D51DC8C63}"/>
                </a:ext>
              </a:extLst>
            </p:cNvPr>
            <p:cNvSpPr/>
            <p:nvPr/>
          </p:nvSpPr>
          <p:spPr>
            <a:xfrm>
              <a:off x="185960" y="4003869"/>
              <a:ext cx="3480503" cy="171113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C22DA3C0-BBDB-47F8-84D7-7756025C3256}"/>
                </a:ext>
              </a:extLst>
            </p:cNvPr>
            <p:cNvSpPr/>
            <p:nvPr/>
          </p:nvSpPr>
          <p:spPr>
            <a:xfrm>
              <a:off x="271729" y="4406324"/>
              <a:ext cx="2488691" cy="1200328"/>
            </a:xfrm>
            <a:prstGeom prst="rect">
              <a:avLst/>
            </a:prstGeom>
          </p:spPr>
          <p:txBody>
            <a:bodyPr wrap="square">
              <a:spAutoFit/>
            </a:bodyPr>
            <a:lstStyle/>
            <a:p>
              <a:r>
                <a:rPr lang="en-US" sz="1050" i="1" dirty="0">
                  <a:solidFill>
                    <a:sysClr val="windowText" lastClr="000000"/>
                  </a:solidFill>
                </a:rPr>
                <a:t>Astragalus </a:t>
              </a:r>
              <a:endParaRPr lang="en-US" sz="1050" dirty="0">
                <a:solidFill>
                  <a:sysClr val="windowText" lastClr="000000"/>
                </a:solidFill>
              </a:endParaRPr>
            </a:p>
            <a:p>
              <a:r>
                <a:rPr lang="en-US" sz="1050" dirty="0">
                  <a:solidFill>
                    <a:sysClr val="windowText" lastClr="000000"/>
                  </a:solidFill>
                </a:rPr>
                <a:t>Saponins &amp; Polysacharin</a:t>
              </a:r>
            </a:p>
            <a:p>
              <a:endParaRPr lang="en-US" sz="1050" dirty="0">
                <a:solidFill>
                  <a:sysClr val="windowText" lastClr="000000"/>
                </a:solidFill>
              </a:endParaRPr>
            </a:p>
            <a:p>
              <a:r>
                <a:rPr lang="en-US" sz="1050" dirty="0">
                  <a:solidFill>
                    <a:sysClr val="windowText" lastClr="000000"/>
                  </a:solidFill>
                </a:rPr>
                <a:t>Increase tissue SOD and GSH</a:t>
              </a:r>
            </a:p>
            <a:p>
              <a:r>
                <a:rPr lang="en-US" sz="1050" dirty="0">
                  <a:solidFill>
                    <a:sysClr val="windowText" lastClr="000000"/>
                  </a:solidFill>
                </a:rPr>
                <a:t>Free radical scavenging </a:t>
              </a:r>
            </a:p>
          </p:txBody>
        </p:sp>
        <p:graphicFrame>
          <p:nvGraphicFramePr>
            <p:cNvPr id="30" name="Object 29">
              <a:extLst>
                <a:ext uri="{FF2B5EF4-FFF2-40B4-BE49-F238E27FC236}">
                  <a16:creationId xmlns:a16="http://schemas.microsoft.com/office/drawing/2014/main" id="{1BB43E94-2A2B-43BF-938B-F1BDEE4CE961}"/>
                </a:ext>
              </a:extLst>
            </p:cNvPr>
            <p:cNvGraphicFramePr>
              <a:graphicFrameLocks noChangeAspect="1"/>
            </p:cNvGraphicFramePr>
            <p:nvPr>
              <p:extLst/>
            </p:nvPr>
          </p:nvGraphicFramePr>
          <p:xfrm>
            <a:off x="2080326" y="4120741"/>
            <a:ext cx="1368436" cy="1158668"/>
          </p:xfrm>
          <a:graphic>
            <a:graphicData uri="http://schemas.openxmlformats.org/presentationml/2006/ole">
              <mc:AlternateContent xmlns:mc="http://schemas.openxmlformats.org/markup-compatibility/2006">
                <mc:Choice xmlns:v="urn:schemas-microsoft-com:vml" Requires="v">
                  <p:oleObj spid="_x0000_s8199" r:id="rId8" imgW="3524400" imgH="3295800" progId="">
                    <p:embed/>
                  </p:oleObj>
                </mc:Choice>
                <mc:Fallback>
                  <p:oleObj r:id="rId8" imgW="3524400" imgH="3295800" progId="">
                    <p:embed/>
                    <p:pic>
                      <p:nvPicPr>
                        <p:cNvPr id="30" name="Object 29">
                          <a:extLst>
                            <a:ext uri="{FF2B5EF4-FFF2-40B4-BE49-F238E27FC236}">
                              <a16:creationId xmlns:a16="http://schemas.microsoft.com/office/drawing/2014/main" id="{1BB43E94-2A2B-43BF-938B-F1BDEE4CE961}"/>
                            </a:ext>
                          </a:extLst>
                        </p:cNvPr>
                        <p:cNvPicPr/>
                        <p:nvPr/>
                      </p:nvPicPr>
                      <p:blipFill>
                        <a:blip r:embed="rId9"/>
                        <a:stretch>
                          <a:fillRect/>
                        </a:stretch>
                      </p:blipFill>
                      <p:spPr>
                        <a:xfrm>
                          <a:off x="2080326" y="4120741"/>
                          <a:ext cx="1368436" cy="1158668"/>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B64C2EFC-FA79-48E1-BAB5-37BAF801332B}"/>
              </a:ext>
            </a:extLst>
          </p:cNvPr>
          <p:cNvGrpSpPr/>
          <p:nvPr/>
        </p:nvGrpSpPr>
        <p:grpSpPr>
          <a:xfrm>
            <a:off x="4547653" y="2813223"/>
            <a:ext cx="2356404" cy="1458006"/>
            <a:chOff x="81402" y="3491695"/>
            <a:chExt cx="3141871" cy="1944009"/>
          </a:xfrm>
        </p:grpSpPr>
        <p:sp>
          <p:nvSpPr>
            <p:cNvPr id="32" name="Rounded Rectangle 9">
              <a:extLst>
                <a:ext uri="{FF2B5EF4-FFF2-40B4-BE49-F238E27FC236}">
                  <a16:creationId xmlns:a16="http://schemas.microsoft.com/office/drawing/2014/main" id="{960386B3-5083-474D-A8E0-5CBB3511C259}"/>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691C4AC8-0085-4508-8E24-AA8DB40EF330}"/>
                </a:ext>
              </a:extLst>
            </p:cNvPr>
            <p:cNvSpPr/>
            <p:nvPr/>
          </p:nvSpPr>
          <p:spPr>
            <a:xfrm>
              <a:off x="118907" y="3519710"/>
              <a:ext cx="2282063" cy="1631216"/>
            </a:xfrm>
            <a:prstGeom prst="rect">
              <a:avLst/>
            </a:prstGeom>
          </p:spPr>
          <p:txBody>
            <a:bodyPr wrap="square">
              <a:spAutoFit/>
            </a:bodyPr>
            <a:lstStyle/>
            <a:p>
              <a:r>
                <a:rPr lang="en-US" sz="1050" i="1" dirty="0"/>
                <a:t>Poria</a:t>
              </a:r>
            </a:p>
            <a:p>
              <a:r>
                <a:rPr lang="en-US" sz="1050" dirty="0"/>
                <a:t>lanostane triterpene acids</a:t>
              </a:r>
            </a:p>
            <a:p>
              <a:r>
                <a:rPr lang="en-US" sz="1050" dirty="0"/>
                <a:t>Panchyman (</a:t>
              </a:r>
              <a:r>
                <a:rPr lang="el-GR" sz="1050" dirty="0"/>
                <a:t>1,3-β-</a:t>
              </a:r>
              <a:r>
                <a:rPr lang="en-US" sz="1050" dirty="0"/>
                <a:t>D-glucan)</a:t>
              </a:r>
            </a:p>
            <a:p>
              <a:endParaRPr lang="en-US" sz="1050" dirty="0"/>
            </a:p>
            <a:p>
              <a:r>
                <a:rPr lang="en-US" sz="1050" dirty="0"/>
                <a:t>Inhibition of iNOS &amp; TNF-α production </a:t>
              </a:r>
            </a:p>
          </p:txBody>
        </p:sp>
        <p:graphicFrame>
          <p:nvGraphicFramePr>
            <p:cNvPr id="34" name="Object 33">
              <a:extLst>
                <a:ext uri="{FF2B5EF4-FFF2-40B4-BE49-F238E27FC236}">
                  <a16:creationId xmlns:a16="http://schemas.microsoft.com/office/drawing/2014/main" id="{465F48F1-CD87-4406-BCE6-451B2562D6DE}"/>
                </a:ext>
              </a:extLst>
            </p:cNvPr>
            <p:cNvGraphicFramePr>
              <a:graphicFrameLocks noChangeAspect="1"/>
            </p:cNvGraphicFramePr>
            <p:nvPr>
              <p:extLst/>
            </p:nvPr>
          </p:nvGraphicFramePr>
          <p:xfrm>
            <a:off x="1612809" y="4360073"/>
            <a:ext cx="1576323" cy="916466"/>
          </p:xfrm>
          <a:graphic>
            <a:graphicData uri="http://schemas.openxmlformats.org/presentationml/2006/ole">
              <mc:AlternateContent xmlns:mc="http://schemas.openxmlformats.org/markup-compatibility/2006">
                <mc:Choice xmlns:v="urn:schemas-microsoft-com:vml" Requires="v">
                  <p:oleObj spid="_x0000_s8200" r:id="rId10" imgW="3276720" imgH="1905120" progId="">
                    <p:embed/>
                  </p:oleObj>
                </mc:Choice>
                <mc:Fallback>
                  <p:oleObj r:id="rId10" imgW="3276720" imgH="1905120" progId="">
                    <p:embed/>
                    <p:pic>
                      <p:nvPicPr>
                        <p:cNvPr id="34" name="Object 33">
                          <a:extLst>
                            <a:ext uri="{FF2B5EF4-FFF2-40B4-BE49-F238E27FC236}">
                              <a16:creationId xmlns:a16="http://schemas.microsoft.com/office/drawing/2014/main" id="{465F48F1-CD87-4406-BCE6-451B2562D6DE}"/>
                            </a:ext>
                          </a:extLst>
                        </p:cNvPr>
                        <p:cNvPicPr/>
                        <p:nvPr/>
                      </p:nvPicPr>
                      <p:blipFill>
                        <a:blip r:embed="rId11"/>
                        <a:stretch>
                          <a:fillRect/>
                        </a:stretch>
                      </p:blipFill>
                      <p:spPr>
                        <a:xfrm>
                          <a:off x="1612809" y="4360073"/>
                          <a:ext cx="1576323" cy="916466"/>
                        </a:xfrm>
                        <a:prstGeom prst="rect">
                          <a:avLst/>
                        </a:prstGeom>
                      </p:spPr>
                    </p:pic>
                  </p:oleObj>
                </mc:Fallback>
              </mc:AlternateContent>
            </a:graphicData>
          </a:graphic>
        </p:graphicFrame>
      </p:grpSp>
      <p:sp>
        <p:nvSpPr>
          <p:cNvPr id="35" name="Rounded Rectangle 11">
            <a:extLst>
              <a:ext uri="{FF2B5EF4-FFF2-40B4-BE49-F238E27FC236}">
                <a16:creationId xmlns:a16="http://schemas.microsoft.com/office/drawing/2014/main" id="{E841FA22-5C82-4111-8F7A-E9D87CAE421B}"/>
              </a:ext>
            </a:extLst>
          </p:cNvPr>
          <p:cNvSpPr/>
          <p:nvPr/>
        </p:nvSpPr>
        <p:spPr>
          <a:xfrm>
            <a:off x="8669045" y="2846602"/>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E15D0CE2-5BEB-494E-8F41-51CE17E40BB8}"/>
              </a:ext>
            </a:extLst>
          </p:cNvPr>
          <p:cNvSpPr/>
          <p:nvPr/>
        </p:nvSpPr>
        <p:spPr>
          <a:xfrm>
            <a:off x="9444864" y="2997503"/>
            <a:ext cx="1457117" cy="900246"/>
          </a:xfrm>
          <a:prstGeom prst="rect">
            <a:avLst/>
          </a:prstGeom>
        </p:spPr>
        <p:txBody>
          <a:bodyPr wrap="square">
            <a:spAutoFit/>
          </a:bodyPr>
          <a:lstStyle/>
          <a:p>
            <a:pPr algn="r"/>
            <a:r>
              <a:rPr lang="en-US" sz="1050" i="1" dirty="0">
                <a:solidFill>
                  <a:sysClr val="windowText" lastClr="000000"/>
                </a:solidFill>
              </a:rPr>
              <a:t>Myristica </a:t>
            </a:r>
          </a:p>
          <a:p>
            <a:pPr algn="r"/>
            <a:r>
              <a:rPr lang="en-US" sz="1050" dirty="0">
                <a:solidFill>
                  <a:sysClr val="windowText" lastClr="000000"/>
                </a:solidFill>
              </a:rPr>
              <a:t>Phenylpropanoids</a:t>
            </a:r>
          </a:p>
          <a:p>
            <a:pPr algn="r"/>
            <a:endParaRPr lang="en-US" sz="1050" dirty="0">
              <a:solidFill>
                <a:sysClr val="windowText" lastClr="000000"/>
              </a:solidFill>
            </a:endParaRPr>
          </a:p>
          <a:p>
            <a:pPr algn="r"/>
            <a:r>
              <a:rPr lang="en-US" sz="1050" dirty="0">
                <a:solidFill>
                  <a:sysClr val="windowText" lastClr="000000"/>
                </a:solidFill>
              </a:rPr>
              <a:t>Induction of glutathion </a:t>
            </a:r>
          </a:p>
          <a:p>
            <a:pPr algn="r"/>
            <a:r>
              <a:rPr lang="en-US" sz="1050" dirty="0">
                <a:solidFill>
                  <a:sysClr val="windowText" lastClr="000000"/>
                </a:solidFill>
              </a:rPr>
              <a:t>S-transferase  </a:t>
            </a:r>
          </a:p>
        </p:txBody>
      </p:sp>
      <p:graphicFrame>
        <p:nvGraphicFramePr>
          <p:cNvPr id="37" name="Object 36">
            <a:extLst>
              <a:ext uri="{FF2B5EF4-FFF2-40B4-BE49-F238E27FC236}">
                <a16:creationId xmlns:a16="http://schemas.microsoft.com/office/drawing/2014/main" id="{4688D264-B8B0-4123-B0D5-8F2BC1424DA1}"/>
              </a:ext>
            </a:extLst>
          </p:cNvPr>
          <p:cNvGraphicFramePr>
            <a:graphicFrameLocks noChangeAspect="1"/>
          </p:cNvGraphicFramePr>
          <p:nvPr>
            <p:extLst/>
          </p:nvPr>
        </p:nvGraphicFramePr>
        <p:xfrm>
          <a:off x="8765282" y="2920095"/>
          <a:ext cx="761614" cy="913302"/>
        </p:xfrm>
        <a:graphic>
          <a:graphicData uri="http://schemas.openxmlformats.org/presentationml/2006/ole">
            <mc:AlternateContent xmlns:mc="http://schemas.openxmlformats.org/markup-compatibility/2006">
              <mc:Choice xmlns:v="urn:schemas-microsoft-com:vml" Requires="v">
                <p:oleObj spid="_x0000_s8201" r:id="rId12" imgW="1247760" imgH="1514520" progId="">
                  <p:embed/>
                </p:oleObj>
              </mc:Choice>
              <mc:Fallback>
                <p:oleObj r:id="rId12" imgW="1247760" imgH="1514520" progId="">
                  <p:embed/>
                  <p:pic>
                    <p:nvPicPr>
                      <p:cNvPr id="37" name="Object 36">
                        <a:extLst>
                          <a:ext uri="{FF2B5EF4-FFF2-40B4-BE49-F238E27FC236}">
                            <a16:creationId xmlns:a16="http://schemas.microsoft.com/office/drawing/2014/main" id="{4688D264-B8B0-4123-B0D5-8F2BC1424DA1}"/>
                          </a:ext>
                        </a:extLst>
                      </p:cNvPr>
                      <p:cNvPicPr/>
                      <p:nvPr/>
                    </p:nvPicPr>
                    <p:blipFill>
                      <a:blip r:embed="rId13"/>
                      <a:stretch>
                        <a:fillRect/>
                      </a:stretch>
                    </p:blipFill>
                    <p:spPr>
                      <a:xfrm>
                        <a:off x="8765282" y="2920095"/>
                        <a:ext cx="761614" cy="913302"/>
                      </a:xfrm>
                      <a:prstGeom prst="rect">
                        <a:avLst/>
                      </a:prstGeom>
                    </p:spPr>
                  </p:pic>
                </p:oleObj>
              </mc:Fallback>
            </mc:AlternateContent>
          </a:graphicData>
        </a:graphic>
      </p:graphicFrame>
      <p:sp>
        <p:nvSpPr>
          <p:cNvPr id="42" name="Title 1">
            <a:extLst>
              <a:ext uri="{FF2B5EF4-FFF2-40B4-BE49-F238E27FC236}">
                <a16:creationId xmlns:a16="http://schemas.microsoft.com/office/drawing/2014/main" id="{968ECB85-948E-4EEE-B882-7AF6A7176AE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Placeholder 2">
            <a:extLst>
              <a:ext uri="{FF2B5EF4-FFF2-40B4-BE49-F238E27FC236}">
                <a16:creationId xmlns:a16="http://schemas.microsoft.com/office/drawing/2014/main" id="{E12C0888-A919-4633-BC16-074CDD8254CD}"/>
              </a:ext>
            </a:extLst>
          </p:cNvPr>
          <p:cNvSpPr txBox="1">
            <a:spLocks/>
          </p:cNvSpPr>
          <p:nvPr/>
        </p:nvSpPr>
        <p:spPr>
          <a:xfrm>
            <a:off x="838199" y="2003425"/>
            <a:ext cx="3044687"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Synergistic Effects of Sebatin</a:t>
            </a:r>
            <a:r>
              <a:rPr lang="en-US" sz="24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02CC627D-2C52-4237-B095-8DAB5420EBB3}"/>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p>
        </p:txBody>
      </p:sp>
      <p:sp>
        <p:nvSpPr>
          <p:cNvPr id="38" name="TextBox 37">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92992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FF2BC-42A1-4ED0-B0B1-4A7332556D83}"/>
              </a:ext>
            </a:extLst>
          </p:cNvPr>
          <p:cNvPicPr>
            <a:picLocks noChangeAspect="1"/>
          </p:cNvPicPr>
          <p:nvPr/>
        </p:nvPicPr>
        <p:blipFill rotWithShape="1">
          <a:blip r:embed="rId3"/>
          <a:srcRect l="2415" t="15083" r="249" b="2656"/>
          <a:stretch/>
        </p:blipFill>
        <p:spPr>
          <a:xfrm>
            <a:off x="1" y="0"/>
            <a:ext cx="12191999"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95275" y="1286089"/>
            <a:ext cx="1160255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7008840" y="2173644"/>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9963764" y="1444291"/>
            <a:ext cx="359394" cy="307777"/>
          </a:xfrm>
          <a:prstGeom prst="rect">
            <a:avLst/>
          </a:prstGeom>
          <a:noFill/>
        </p:spPr>
        <p:txBody>
          <a:bodyPr wrap="non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0DCAEA5E-118A-4B72-83D3-9B6171D9F4E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E74A6AD2-D241-4AEC-87DB-A71EE76B0947}"/>
              </a:ext>
            </a:extLst>
          </p:cNvPr>
          <p:cNvPicPr>
            <a:picLocks noChangeAspect="1"/>
          </p:cNvPicPr>
          <p:nvPr/>
        </p:nvPicPr>
        <p:blipFill>
          <a:blip r:embed="rId4"/>
          <a:stretch>
            <a:fillRect/>
          </a:stretch>
        </p:blipFill>
        <p:spPr>
          <a:xfrm>
            <a:off x="10143461" y="2906649"/>
            <a:ext cx="1903228" cy="3070884"/>
          </a:xfrm>
          <a:prstGeom prst="rect">
            <a:avLst/>
          </a:prstGeom>
        </p:spPr>
      </p:pic>
      <p:sp>
        <p:nvSpPr>
          <p:cNvPr id="15" name="Text Placeholder 2">
            <a:extLst>
              <a:ext uri="{FF2B5EF4-FFF2-40B4-BE49-F238E27FC236}">
                <a16:creationId xmlns:a16="http://schemas.microsoft.com/office/drawing/2014/main" id="{2234429E-F072-4E27-83E8-7B634D3EC7F5}"/>
              </a:ext>
            </a:extLst>
          </p:cNvPr>
          <p:cNvSpPr txBox="1">
            <a:spLocks/>
          </p:cNvSpPr>
          <p:nvPr/>
        </p:nvSpPr>
        <p:spPr>
          <a:xfrm>
            <a:off x="3693351" y="503454"/>
            <a:ext cx="8007869" cy="68480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The World’s First Award-Winning Gut-Brain Axis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Nutrition System</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4C06C228-3625-40BE-8A29-458A05126A18}"/>
              </a:ext>
            </a:extLst>
          </p:cNvPr>
          <p:cNvPicPr>
            <a:picLocks noChangeAspect="1"/>
          </p:cNvPicPr>
          <p:nvPr/>
        </p:nvPicPr>
        <p:blipFill rotWithShape="1">
          <a:blip r:embed="rId5"/>
          <a:srcRect l="12225" t="20420" r="6788" b="33301"/>
          <a:stretch/>
        </p:blipFill>
        <p:spPr>
          <a:xfrm>
            <a:off x="685114" y="334755"/>
            <a:ext cx="2695575" cy="923925"/>
          </a:xfrm>
          <a:prstGeom prst="rect">
            <a:avLst/>
          </a:prstGeom>
        </p:spPr>
      </p:pic>
    </p:spTree>
    <p:extLst>
      <p:ext uri="{BB962C8B-B14F-4D97-AF65-F5344CB8AC3E}">
        <p14:creationId xmlns:p14="http://schemas.microsoft.com/office/powerpoint/2010/main" val="421816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TotalTime>
  <Words>4512</Words>
  <Application>Microsoft Macintosh PowerPoint</Application>
  <PresentationFormat>Widescreen</PresentationFormat>
  <Paragraphs>537</Paragraphs>
  <Slides>60</Slides>
  <Notes>45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60</vt:i4>
      </vt:variant>
    </vt:vector>
  </HeadingPairs>
  <TitlesOfParts>
    <vt:vector size="66" baseType="lpstr">
      <vt:lpstr>Aller</vt:lpstr>
      <vt:lpstr>Arial</vt:lpstr>
      <vt:lpstr>Calibri</vt:lpstr>
      <vt:lpstr>Calibri Light</vt:lpstr>
      <vt:lpstr>Verdana</vt:lpstr>
      <vt:lpstr>Office Theme</vt:lpstr>
      <vt:lpstr>Project B3 PILOT  Supplementation</vt:lpstr>
      <vt:lpstr>PowerPoint Presentation</vt:lpstr>
      <vt:lpstr>Topic Schedule </vt:lpstr>
      <vt:lpstr>PowerPoint Presentation</vt:lpstr>
      <vt:lpstr>PowerPoint Presentation</vt:lpstr>
      <vt:lpstr>PowerPoint Presentation</vt:lpstr>
      <vt:lpstr>PowerPoint Presentation</vt:lpstr>
      <vt:lpstr>PowerPoint Presentation</vt:lpstr>
      <vt:lpstr>PowerPoint Presentation</vt:lpstr>
      <vt:lpstr>     CLINICAL STUDY</vt:lpstr>
      <vt:lpstr>     CLINICAL STUDY</vt:lpstr>
      <vt:lpstr>PowerPoint Presentation</vt:lpstr>
      <vt:lpstr>MENTABIOTICS KEY INGREDIENTS</vt:lpstr>
      <vt:lpstr>FOR YOUR GUT… THE PROBIOTIC STRAIN MATTERS</vt:lpstr>
      <vt:lpstr>Prebiotic proprietary blend… Supports the growth of preferred bacteria</vt:lpstr>
      <vt:lpstr>PowerPoint Presentation</vt:lpstr>
      <vt:lpstr>PowerPoint Presentation</vt:lpstr>
      <vt:lpstr>GBX+ proprietary blend… Patent Pending and Exclusive to Amare</vt:lpstr>
      <vt:lpstr>PowerPoint Presentation</vt:lpstr>
      <vt:lpstr>MENTAFOCUS KEY INGREDIENTS</vt:lpstr>
      <vt:lpstr>MENTAFOCUS KEY INGREDIENTS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THINGS YOU SHOULD KNOW ABOUT MENTAL WELLNESS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Weiher</dc:creator>
  <cp:lastModifiedBy>Shawn Talbott</cp:lastModifiedBy>
  <cp:revision>9</cp:revision>
  <dcterms:created xsi:type="dcterms:W3CDTF">2017-09-11T19:24:11Z</dcterms:created>
  <dcterms:modified xsi:type="dcterms:W3CDTF">2018-12-20T17:31:47Z</dcterms:modified>
</cp:coreProperties>
</file>