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805" r:id="rId1"/>
  </p:sldMasterIdLst>
  <p:notesMasterIdLst>
    <p:notesMasterId r:id="rId61"/>
  </p:notesMasterIdLst>
  <p:handoutMasterIdLst>
    <p:handoutMasterId r:id="rId62"/>
  </p:handoutMasterIdLst>
  <p:sldIdLst>
    <p:sldId id="329" r:id="rId2"/>
    <p:sldId id="344" r:id="rId3"/>
    <p:sldId id="423" r:id="rId4"/>
    <p:sldId id="332" r:id="rId5"/>
    <p:sldId id="333" r:id="rId6"/>
    <p:sldId id="334" r:id="rId7"/>
    <p:sldId id="336" r:id="rId8"/>
    <p:sldId id="335" r:id="rId9"/>
    <p:sldId id="356" r:id="rId10"/>
    <p:sldId id="442" r:id="rId11"/>
    <p:sldId id="435" r:id="rId12"/>
    <p:sldId id="436" r:id="rId13"/>
    <p:sldId id="439" r:id="rId14"/>
    <p:sldId id="357" r:id="rId15"/>
    <p:sldId id="383" r:id="rId16"/>
    <p:sldId id="432" r:id="rId17"/>
    <p:sldId id="443" r:id="rId18"/>
    <p:sldId id="397" r:id="rId19"/>
    <p:sldId id="781" r:id="rId20"/>
    <p:sldId id="355" r:id="rId21"/>
    <p:sldId id="780" r:id="rId22"/>
    <p:sldId id="417" r:id="rId23"/>
    <p:sldId id="752" r:id="rId24"/>
    <p:sldId id="753" r:id="rId25"/>
    <p:sldId id="446" r:id="rId26"/>
    <p:sldId id="448" r:id="rId27"/>
    <p:sldId id="764" r:id="rId28"/>
    <p:sldId id="765" r:id="rId29"/>
    <p:sldId id="449" r:id="rId30"/>
    <p:sldId id="451" r:id="rId31"/>
    <p:sldId id="767" r:id="rId32"/>
    <p:sldId id="768" r:id="rId33"/>
    <p:sldId id="473" r:id="rId34"/>
    <p:sldId id="769" r:id="rId35"/>
    <p:sldId id="766" r:id="rId36"/>
    <p:sldId id="454" r:id="rId37"/>
    <p:sldId id="456" r:id="rId38"/>
    <p:sldId id="459" r:id="rId39"/>
    <p:sldId id="770" r:id="rId40"/>
    <p:sldId id="772" r:id="rId41"/>
    <p:sldId id="457" r:id="rId42"/>
    <p:sldId id="263" r:id="rId43"/>
    <p:sldId id="757" r:id="rId44"/>
    <p:sldId id="486" r:id="rId45"/>
    <p:sldId id="462" r:id="rId46"/>
    <p:sldId id="464" r:id="rId47"/>
    <p:sldId id="754" r:id="rId48"/>
    <p:sldId id="774" r:id="rId49"/>
    <p:sldId id="773" r:id="rId50"/>
    <p:sldId id="775" r:id="rId51"/>
    <p:sldId id="776" r:id="rId52"/>
    <p:sldId id="467" r:id="rId53"/>
    <p:sldId id="469" r:id="rId54"/>
    <p:sldId id="777" r:id="rId55"/>
    <p:sldId id="758" r:id="rId56"/>
    <p:sldId id="782" r:id="rId57"/>
    <p:sldId id="760" r:id="rId58"/>
    <p:sldId id="761" r:id="rId59"/>
    <p:sldId id="284" r:id="rId60"/>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478D"/>
    <a:srgbClr val="3F2A56"/>
    <a:srgbClr val="A4C8E1"/>
    <a:srgbClr val="003E6B"/>
    <a:srgbClr val="6A2F9A"/>
    <a:srgbClr val="DFD9E6"/>
    <a:srgbClr val="DDDAE8"/>
    <a:srgbClr val="4D2A69"/>
    <a:srgbClr val="1C63B2"/>
    <a:srgbClr val="8B4696"/>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43"/>
    <p:restoredTop sz="68910" autoAdjust="0"/>
  </p:normalViewPr>
  <p:slideViewPr>
    <p:cSldViewPr snapToGrid="0">
      <p:cViewPr varScale="1">
        <p:scale>
          <a:sx n="72" d="100"/>
          <a:sy n="72" d="100"/>
        </p:scale>
        <p:origin x="1568" y="192"/>
      </p:cViewPr>
      <p:guideLst/>
    </p:cSldViewPr>
  </p:slideViewPr>
  <p:notesTextViewPr>
    <p:cViewPr>
      <p:scale>
        <a:sx n="3" d="2"/>
        <a:sy n="3" d="2"/>
      </p:scale>
      <p:origin x="0" y="0"/>
    </p:cViewPr>
  </p:notesTextViewPr>
  <p:sorterViewPr>
    <p:cViewPr>
      <p:scale>
        <a:sx n="66" d="100"/>
        <a:sy n="66" d="100"/>
      </p:scale>
      <p:origin x="0" y="0"/>
    </p:cViewPr>
  </p:sorterViewPr>
  <p:notesViewPr>
    <p:cSldViewPr snapToGrid="0">
      <p:cViewPr>
        <p:scale>
          <a:sx n="1" d="2"/>
          <a:sy n="1" d="2"/>
        </p:scale>
        <p:origin x="5368" y="2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8DAEE8-2AD6-451C-990B-DA45371CBF60}"/>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DCC8A1-5FB4-45EB-BC0A-D6D9B18787FF}"/>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9DECED13-4167-48AF-AF35-CF723716B53B}" type="datetimeFigureOut">
              <a:rPr lang="en-US" smtClean="0"/>
              <a:t>10/4/18</a:t>
            </a:fld>
            <a:endParaRPr lang="en-US" dirty="0"/>
          </a:p>
        </p:txBody>
      </p:sp>
      <p:sp>
        <p:nvSpPr>
          <p:cNvPr id="4" name="Footer Placeholder 3">
            <a:extLst>
              <a:ext uri="{FF2B5EF4-FFF2-40B4-BE49-F238E27FC236}">
                <a16:creationId xmlns:a16="http://schemas.microsoft.com/office/drawing/2014/main" id="{D150ECE9-50DB-403D-BC21-283F0CD16CA3}"/>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821D1CF-0C76-49A4-BF7A-7D3388B9F495}"/>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90E383BD-8F5D-47A9-B040-652A2729B986}" type="slidenum">
              <a:rPr lang="en-US" smtClean="0"/>
              <a:t>‹#›</a:t>
            </a:fld>
            <a:endParaRPr lang="en-US" dirty="0"/>
          </a:p>
        </p:txBody>
      </p:sp>
    </p:spTree>
    <p:extLst>
      <p:ext uri="{BB962C8B-B14F-4D97-AF65-F5344CB8AC3E}">
        <p14:creationId xmlns:p14="http://schemas.microsoft.com/office/powerpoint/2010/main" val="78231743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8-16T19:43:03.713"/>
    </inkml:context>
    <inkml:brush xml:id="br0">
      <inkml:brushProperty name="width" value="0.05" units="cm"/>
      <inkml:brushProperty name="height" value="0.05" units="cm"/>
    </inkml:brush>
  </inkml:definitions>
  <inkml:trace contextRef="#ctx0" brushRef="#br0">28 14 1920,'0'0'2260,"0"0"-1391,-1 0-64,1 0-64,0 0-61,0-1-60,0 1-58,-1 0-55,1 0-55,0 0-51,-1 0-50,1-1-49,0 1-47,-1 0-43,1 0-44,-1 0-40,1-1-14,-1 1-70,0 0-67,0-1-61,1 1-54,-1-1-52,0 1-44,0-1-41,0 1-135,0-1-48,-1 0-389,-2-1-1221,3 1 1490,0 1 59,0-1 123,0 1 79,1-1 91,-1 1 108,1 0-543,-1-1-73,0 1-216,0 0-555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817B500B-B81B-4D49-9B34-FE39AB034042}" type="datetimeFigureOut">
              <a:rPr lang="en-US" smtClean="0"/>
              <a:t>10/4/18</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62EBB34B-1EE1-7046-9BB4-E3528EEDFAE3}" type="slidenum">
              <a:rPr lang="en-US" smtClean="0"/>
              <a:t>‹#›</a:t>
            </a:fld>
            <a:endParaRPr lang="en-US" dirty="0"/>
          </a:p>
        </p:txBody>
      </p:sp>
    </p:spTree>
    <p:extLst>
      <p:ext uri="{BB962C8B-B14F-4D97-AF65-F5344CB8AC3E}">
        <p14:creationId xmlns:p14="http://schemas.microsoft.com/office/powerpoint/2010/main" val="1858721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washingtonpost.com/news/to-your-health/wp/2015/08/11/nih-more-than-1-in-10-american-adults-experience-chronic-pain/?utm_term=.4dd603a1f016" TargetMode="External"/><Relationship Id="rId13" Type="http://schemas.openxmlformats.org/officeDocument/2006/relationships/hyperlink" Target="https://www.nimh.nih.gov/health/statistics/prevalence/any-disorder-among-children.shtml" TargetMode="External"/><Relationship Id="rId18" Type="http://schemas.openxmlformats.org/officeDocument/2006/relationships/hyperlink" Target="https://www.cdc.gov/reproductivehealth/depression/index.htm" TargetMode="External"/><Relationship Id="rId26" Type="http://schemas.openxmlformats.org/officeDocument/2006/relationships/hyperlink" Target="http://www.acha.org/ACHA/Resources/Topics/MentalHealth.aspx" TargetMode="External"/><Relationship Id="rId3" Type="http://schemas.openxmlformats.org/officeDocument/2006/relationships/hyperlink" Target="https://www.cdc.gov/nchs/data/hus/hus13.pdf" TargetMode="External"/><Relationship Id="rId21" Type="http://schemas.openxmlformats.org/officeDocument/2006/relationships/hyperlink" Target="http://www.who.int/mediacentre/factsheets/fs369/en/" TargetMode="External"/><Relationship Id="rId7" Type="http://schemas.openxmlformats.org/officeDocument/2006/relationships/hyperlink" Target="https://nccih.nih.gov/news/press/08112015" TargetMode="External"/><Relationship Id="rId12" Type="http://schemas.openxmlformats.org/officeDocument/2006/relationships/hyperlink" Target="http://www.webmd.com/depression/tc/depression-in-childhood-and-adolescence-topic-overview#1" TargetMode="External"/><Relationship Id="rId17" Type="http://schemas.openxmlformats.org/officeDocument/2006/relationships/hyperlink" Target="https://www.drugabuse.gov/publications/drugfacts/treatment-statistics" TargetMode="External"/><Relationship Id="rId25" Type="http://schemas.openxmlformats.org/officeDocument/2006/relationships/hyperlink" Target="http://www.who.int/mental_health/world-mental-health-day/2016/en/" TargetMode="External"/><Relationship Id="rId2" Type="http://schemas.openxmlformats.org/officeDocument/2006/relationships/slide" Target="../slides/slide3.xml"/><Relationship Id="rId16" Type="http://schemas.openxmlformats.org/officeDocument/2006/relationships/hyperlink" Target="https://www.drugabuse.gov/related-topics/trends-statistics" TargetMode="External"/><Relationship Id="rId20" Type="http://schemas.openxmlformats.org/officeDocument/2006/relationships/hyperlink" Target="http://www.apa.org/pi/women/resources/reports/postpartum-depression.aspx" TargetMode="External"/><Relationship Id="rId1" Type="http://schemas.openxmlformats.org/officeDocument/2006/relationships/notesMaster" Target="../notesMasters/notesMaster1.xml"/><Relationship Id="rId6" Type="http://schemas.openxmlformats.org/officeDocument/2006/relationships/hyperlink" Target="https://nccih.nih.gov/news/press/cost-spending-06222016" TargetMode="External"/><Relationship Id="rId11" Type="http://schemas.openxmlformats.org/officeDocument/2006/relationships/hyperlink" Target="https://www.nami.org/" TargetMode="External"/><Relationship Id="rId24" Type="http://schemas.openxmlformats.org/officeDocument/2006/relationships/hyperlink" Target="http://scitechconnect.elsevier.com/stress-health-epidemic-21st-century/" TargetMode="External"/><Relationship Id="rId5" Type="http://schemas.openxmlformats.org/officeDocument/2006/relationships/hyperlink" Target="https://nsduhweb.rti.org/respweb/homepage.cfm" TargetMode="External"/><Relationship Id="rId15" Type="http://schemas.openxmlformats.org/officeDocument/2006/relationships/hyperlink" Target="http://www.who.int/mediacentre/news/releases/2014/suicide-prevention-report/en/" TargetMode="External"/><Relationship Id="rId23" Type="http://schemas.openxmlformats.org/officeDocument/2006/relationships/hyperlink" Target="http://www.businessnewsdaily.com/2267-workplace-stress-health-epidemic-perventable-employee-assistance-programs.html" TargetMode="External"/><Relationship Id="rId10" Type="http://schemas.openxmlformats.org/officeDocument/2006/relationships/hyperlink" Target="http://www.healthline.com/health/depression/facts-statistics-infographic" TargetMode="External"/><Relationship Id="rId19" Type="http://schemas.openxmlformats.org/officeDocument/2006/relationships/hyperlink" Target="http://postpartumprogress.org/the-facts-about-postpartum-depression/" TargetMode="External"/><Relationship Id="rId4" Type="http://schemas.openxmlformats.org/officeDocument/2006/relationships/hyperlink" Target="http://jamanetwork.com/journals/jama/fullarticle/2467552" TargetMode="External"/><Relationship Id="rId9" Type="http://schemas.openxmlformats.org/officeDocument/2006/relationships/hyperlink" Target="https://www.nimh.nih.gov/health/publications/depression/index.shtml" TargetMode="External"/><Relationship Id="rId14" Type="http://schemas.openxmlformats.org/officeDocument/2006/relationships/hyperlink" Target="https://www.nytimes.com/2016/04/22/health/us-suicide-rate-surges-to-a-30-year-high.html?_r=0" TargetMode="External"/><Relationship Id="rId22" Type="http://schemas.openxmlformats.org/officeDocument/2006/relationships/hyperlink" Target="http://www.who.int/mediacentre/factsheets/fs396/en/" TargetMode="External"/><Relationship Id="rId27" Type="http://schemas.openxmlformats.org/officeDocument/2006/relationships/hyperlink" Target="http://www.apa.org/monitor/2014/09/cover-pressure.aspx"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1</a:t>
            </a:fld>
            <a:endParaRPr lang="en-US" dirty="0"/>
          </a:p>
        </p:txBody>
      </p:sp>
    </p:spTree>
    <p:extLst>
      <p:ext uri="{BB962C8B-B14F-4D97-AF65-F5344CB8AC3E}">
        <p14:creationId xmlns:p14="http://schemas.microsoft.com/office/powerpoint/2010/main" val="1420649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16</a:t>
            </a:fld>
            <a:endParaRPr lang="en-US" dirty="0"/>
          </a:p>
        </p:txBody>
      </p:sp>
    </p:spTree>
    <p:extLst>
      <p:ext uri="{BB962C8B-B14F-4D97-AF65-F5344CB8AC3E}">
        <p14:creationId xmlns:p14="http://schemas.microsoft.com/office/powerpoint/2010/main" val="2397994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19</a:t>
            </a:fld>
            <a:endParaRPr lang="en-US" dirty="0"/>
          </a:p>
        </p:txBody>
      </p:sp>
    </p:spTree>
    <p:extLst>
      <p:ext uri="{BB962C8B-B14F-4D97-AF65-F5344CB8AC3E}">
        <p14:creationId xmlns:p14="http://schemas.microsoft.com/office/powerpoint/2010/main" val="3027327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Verdana"/>
              <a:cs typeface="Verdana"/>
            </a:endParaRPr>
          </a:p>
        </p:txBody>
      </p:sp>
      <p:sp>
        <p:nvSpPr>
          <p:cNvPr id="4" name="Slide Number Placeholder 3"/>
          <p:cNvSpPr>
            <a:spLocks noGrp="1"/>
          </p:cNvSpPr>
          <p:nvPr>
            <p:ph type="sldNum" sz="quarter" idx="10"/>
          </p:nvPr>
        </p:nvSpPr>
        <p:spPr/>
        <p:txBody>
          <a:bodyPr/>
          <a:lstStyle/>
          <a:p>
            <a:fld id="{62EBB34B-1EE1-7046-9BB4-E3528EEDFAE3}" type="slidenum">
              <a:rPr lang="en-US" smtClean="0"/>
              <a:t>22</a:t>
            </a:fld>
            <a:endParaRPr lang="en-US" dirty="0"/>
          </a:p>
        </p:txBody>
      </p:sp>
    </p:spTree>
    <p:extLst>
      <p:ext uri="{BB962C8B-B14F-4D97-AF65-F5344CB8AC3E}">
        <p14:creationId xmlns:p14="http://schemas.microsoft.com/office/powerpoint/2010/main" val="453958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Verdana"/>
              <a:cs typeface="Verdana"/>
            </a:endParaRPr>
          </a:p>
        </p:txBody>
      </p:sp>
      <p:sp>
        <p:nvSpPr>
          <p:cNvPr id="4" name="Slide Number Placeholder 3"/>
          <p:cNvSpPr>
            <a:spLocks noGrp="1"/>
          </p:cNvSpPr>
          <p:nvPr>
            <p:ph type="sldNum" sz="quarter" idx="10"/>
          </p:nvPr>
        </p:nvSpPr>
        <p:spPr/>
        <p:txBody>
          <a:bodyPr/>
          <a:lstStyle/>
          <a:p>
            <a:fld id="{62EBB34B-1EE1-7046-9BB4-E3528EEDFAE3}" type="slidenum">
              <a:rPr lang="en-US" smtClean="0"/>
              <a:t>23</a:t>
            </a:fld>
            <a:endParaRPr lang="en-US" dirty="0"/>
          </a:p>
        </p:txBody>
      </p:sp>
    </p:spTree>
    <p:extLst>
      <p:ext uri="{BB962C8B-B14F-4D97-AF65-F5344CB8AC3E}">
        <p14:creationId xmlns:p14="http://schemas.microsoft.com/office/powerpoint/2010/main" val="2448159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pPr/>
              <a:t>24</a:t>
            </a:fld>
            <a:endParaRPr lang="en-US" dirty="0"/>
          </a:p>
        </p:txBody>
      </p:sp>
    </p:spTree>
    <p:extLst>
      <p:ext uri="{BB962C8B-B14F-4D97-AF65-F5344CB8AC3E}">
        <p14:creationId xmlns:p14="http://schemas.microsoft.com/office/powerpoint/2010/main" val="816811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62EBB34B-1EE1-7046-9BB4-E3528EEDFAE3}" type="slidenum">
              <a:rPr lang="en-US" smtClean="0"/>
              <a:t>25</a:t>
            </a:fld>
            <a:endParaRPr lang="en-US" dirty="0"/>
          </a:p>
        </p:txBody>
      </p:sp>
    </p:spTree>
    <p:extLst>
      <p:ext uri="{BB962C8B-B14F-4D97-AF65-F5344CB8AC3E}">
        <p14:creationId xmlns:p14="http://schemas.microsoft.com/office/powerpoint/2010/main" val="1490967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26</a:t>
            </a:fld>
            <a:endParaRPr lang="en-US" dirty="0"/>
          </a:p>
        </p:txBody>
      </p:sp>
    </p:spTree>
    <p:extLst>
      <p:ext uri="{BB962C8B-B14F-4D97-AF65-F5344CB8AC3E}">
        <p14:creationId xmlns:p14="http://schemas.microsoft.com/office/powerpoint/2010/main" val="67505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cs typeface="Calibri"/>
            </a:endParaRPr>
          </a:p>
        </p:txBody>
      </p:sp>
      <p:sp>
        <p:nvSpPr>
          <p:cNvPr id="4" name="Slide Number Placeholder 3"/>
          <p:cNvSpPr>
            <a:spLocks noGrp="1"/>
          </p:cNvSpPr>
          <p:nvPr>
            <p:ph type="sldNum" sz="quarter" idx="10"/>
          </p:nvPr>
        </p:nvSpPr>
        <p:spPr/>
        <p:txBody>
          <a:bodyPr/>
          <a:lstStyle/>
          <a:p>
            <a:fld id="{62EBB34B-1EE1-7046-9BB4-E3528EEDFAE3}" type="slidenum">
              <a:rPr lang="en-US" smtClean="0"/>
              <a:t>27</a:t>
            </a:fld>
            <a:endParaRPr lang="en-US" dirty="0"/>
          </a:p>
        </p:txBody>
      </p:sp>
    </p:spTree>
    <p:extLst>
      <p:ext uri="{BB962C8B-B14F-4D97-AF65-F5344CB8AC3E}">
        <p14:creationId xmlns:p14="http://schemas.microsoft.com/office/powerpoint/2010/main" val="3781363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cs typeface="Calibri"/>
            </a:endParaRPr>
          </a:p>
        </p:txBody>
      </p:sp>
      <p:sp>
        <p:nvSpPr>
          <p:cNvPr id="4" name="Slide Number Placeholder 3"/>
          <p:cNvSpPr>
            <a:spLocks noGrp="1"/>
          </p:cNvSpPr>
          <p:nvPr>
            <p:ph type="sldNum" sz="quarter" idx="10"/>
          </p:nvPr>
        </p:nvSpPr>
        <p:spPr/>
        <p:txBody>
          <a:bodyPr/>
          <a:lstStyle/>
          <a:p>
            <a:fld id="{62EBB34B-1EE1-7046-9BB4-E3528EEDFAE3}" type="slidenum">
              <a:rPr lang="en-US" smtClean="0"/>
              <a:t>28</a:t>
            </a:fld>
            <a:endParaRPr lang="en-US" dirty="0"/>
          </a:p>
        </p:txBody>
      </p:sp>
    </p:spTree>
    <p:extLst>
      <p:ext uri="{BB962C8B-B14F-4D97-AF65-F5344CB8AC3E}">
        <p14:creationId xmlns:p14="http://schemas.microsoft.com/office/powerpoint/2010/main" val="2903676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pPr/>
              <a:t>29</a:t>
            </a:fld>
            <a:endParaRPr lang="en-US" dirty="0"/>
          </a:p>
        </p:txBody>
      </p:sp>
    </p:spTree>
    <p:extLst>
      <p:ext uri="{BB962C8B-B14F-4D97-AF65-F5344CB8AC3E}">
        <p14:creationId xmlns:p14="http://schemas.microsoft.com/office/powerpoint/2010/main" val="526086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Americans spend over $100 billion annually on “feel better” products, from painkillers and anti-depressants to alternative and complementary therapies</a:t>
            </a:r>
          </a:p>
          <a:p>
            <a:endParaRPr lang="en-US" sz="1100" b="1" dirty="0"/>
          </a:p>
          <a:p>
            <a:r>
              <a:rPr lang="en-US" sz="1100" b="1" dirty="0"/>
              <a:t>Nearly 100 million Americans suffer from occasional aches and pains – and is one of the most common reasons that people look to complementary and alternative medicine (CAM) for non-pharmaceutical options</a:t>
            </a:r>
          </a:p>
          <a:p>
            <a:r>
              <a:rPr lang="en-US" sz="1100" b="1" i="1" dirty="0"/>
              <a:t> </a:t>
            </a:r>
            <a:endParaRPr lang="en-US" sz="1100" b="1" dirty="0"/>
          </a:p>
          <a:p>
            <a:r>
              <a:rPr lang="en-US" sz="1100" b="1" dirty="0"/>
              <a:t>Globally, more than 350 million people are affected by feelings of depression each year</a:t>
            </a:r>
          </a:p>
          <a:p>
            <a:endParaRPr lang="en-US" sz="1100" b="1" dirty="0"/>
          </a:p>
          <a:p>
            <a:r>
              <a:rPr lang="en-US" sz="1100" b="1" dirty="0"/>
              <a:t>Nearly 90% of adolescents struggle with feelings of depression and anxiety before the age of 18</a:t>
            </a:r>
          </a:p>
          <a:p>
            <a:endParaRPr lang="en-US" sz="1100" b="1" dirty="0"/>
          </a:p>
          <a:p>
            <a:r>
              <a:rPr lang="en-US" sz="1100" b="1" dirty="0"/>
              <a:t>Globally, more than 800,000 people die by suicide every year – around one person every 40 seconds. In the United States, more than 40,000 Americans commit suicide each year – that’s more than 100 suicides per day</a:t>
            </a:r>
          </a:p>
          <a:p>
            <a:endParaRPr lang="en-US" sz="1100" b="1" dirty="0"/>
          </a:p>
          <a:p>
            <a:r>
              <a:rPr lang="en-US" sz="1100" b="1" dirty="0"/>
              <a:t>Every year, more than 24 million people, some as young as 12 years old, receive treatment for illicit drug or alcohol abuse</a:t>
            </a:r>
          </a:p>
          <a:p>
            <a:r>
              <a:rPr lang="en-US" sz="1100" b="1" i="1" dirty="0"/>
              <a:t> </a:t>
            </a:r>
            <a:endParaRPr lang="en-US" sz="1100" b="1" dirty="0"/>
          </a:p>
          <a:p>
            <a:r>
              <a:rPr lang="en-US" sz="1100" b="1" dirty="0"/>
              <a:t>Approximately 1 in 5 new mothers in the U.S. have postpartum depression each year</a:t>
            </a:r>
          </a:p>
          <a:p>
            <a:r>
              <a:rPr lang="en-US" sz="1100" b="1" dirty="0"/>
              <a:t> </a:t>
            </a:r>
          </a:p>
          <a:p>
            <a:r>
              <a:rPr lang="en-US" sz="1100" b="1" dirty="0"/>
              <a:t>The World Health Organization calls stress “the health epidemic of the 21st century” with more than 350 million people affected around the world</a:t>
            </a:r>
          </a:p>
          <a:p>
            <a:r>
              <a:rPr lang="en-US" sz="1100" b="1" i="1" dirty="0"/>
              <a:t> </a:t>
            </a:r>
            <a:endParaRPr lang="en-US" sz="1100" b="1" dirty="0"/>
          </a:p>
          <a:p>
            <a:r>
              <a:rPr lang="en-US" sz="1100" b="1" dirty="0"/>
              <a:t>More than 80% of the nation’s 20 million college students feel “exhausted and overwhelmed by stress” - and more than one-third feel “depressed” to the point of dysfunction</a:t>
            </a:r>
          </a:p>
          <a:p>
            <a:r>
              <a:rPr lang="en-US" b="1" dirty="0"/>
              <a:t> </a:t>
            </a:r>
          </a:p>
          <a:p>
            <a:endParaRPr lang="en-US" b="1" dirty="0"/>
          </a:p>
        </p:txBody>
      </p:sp>
      <p:sp>
        <p:nvSpPr>
          <p:cNvPr id="4" name="Slide Number Placeholder 3"/>
          <p:cNvSpPr>
            <a:spLocks noGrp="1"/>
          </p:cNvSpPr>
          <p:nvPr>
            <p:ph type="sldNum" sz="quarter" idx="10"/>
          </p:nvPr>
        </p:nvSpPr>
        <p:spPr/>
        <p:txBody>
          <a:bodyPr/>
          <a:lstStyle/>
          <a:p>
            <a:fld id="{62EBB34B-1EE1-7046-9BB4-E3528EEDFAE3}" type="slidenum">
              <a:rPr lang="en-US" smtClean="0"/>
              <a:t>2</a:t>
            </a:fld>
            <a:endParaRPr lang="en-US" dirty="0"/>
          </a:p>
        </p:txBody>
      </p:sp>
    </p:spTree>
    <p:extLst>
      <p:ext uri="{BB962C8B-B14F-4D97-AF65-F5344CB8AC3E}">
        <p14:creationId xmlns:p14="http://schemas.microsoft.com/office/powerpoint/2010/main" val="3737079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62EBB34B-1EE1-7046-9BB4-E3528EEDFAE3}" type="slidenum">
              <a:rPr lang="en-US" smtClean="0"/>
              <a:t>30</a:t>
            </a:fld>
            <a:endParaRPr lang="en-US" dirty="0"/>
          </a:p>
        </p:txBody>
      </p:sp>
    </p:spTree>
    <p:extLst>
      <p:ext uri="{BB962C8B-B14F-4D97-AF65-F5344CB8AC3E}">
        <p14:creationId xmlns:p14="http://schemas.microsoft.com/office/powerpoint/2010/main" val="3398385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31</a:t>
            </a:fld>
            <a:endParaRPr lang="en-US" dirty="0"/>
          </a:p>
        </p:txBody>
      </p:sp>
    </p:spTree>
    <p:extLst>
      <p:ext uri="{BB962C8B-B14F-4D97-AF65-F5344CB8AC3E}">
        <p14:creationId xmlns:p14="http://schemas.microsoft.com/office/powerpoint/2010/main" val="37571847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32</a:t>
            </a:fld>
            <a:endParaRPr lang="en-US" dirty="0"/>
          </a:p>
        </p:txBody>
      </p:sp>
    </p:spTree>
    <p:extLst>
      <p:ext uri="{BB962C8B-B14F-4D97-AF65-F5344CB8AC3E}">
        <p14:creationId xmlns:p14="http://schemas.microsoft.com/office/powerpoint/2010/main" val="119563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33</a:t>
            </a:fld>
            <a:endParaRPr lang="en-US" dirty="0"/>
          </a:p>
        </p:txBody>
      </p:sp>
    </p:spTree>
    <p:extLst>
      <p:ext uri="{BB962C8B-B14F-4D97-AF65-F5344CB8AC3E}">
        <p14:creationId xmlns:p14="http://schemas.microsoft.com/office/powerpoint/2010/main" val="35074151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34</a:t>
            </a:fld>
            <a:endParaRPr lang="en-US" dirty="0"/>
          </a:p>
        </p:txBody>
      </p:sp>
    </p:spTree>
    <p:extLst>
      <p:ext uri="{BB962C8B-B14F-4D97-AF65-F5344CB8AC3E}">
        <p14:creationId xmlns:p14="http://schemas.microsoft.com/office/powerpoint/2010/main" val="13104362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ETAS</a:t>
            </a:r>
            <a:r>
              <a:rPr lang="en-US" sz="18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1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Enzyme-Treated Japanese Asparagus</a:t>
            </a:r>
          </a:p>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Uniquely sourced from Japan </a:t>
            </a:r>
          </a:p>
          <a:p>
            <a:r>
              <a:rPr lang="en-US" sz="1400" dirty="0">
                <a:solidFill>
                  <a:schemeClr val="tx1">
                    <a:lumMod val="75000"/>
                    <a:lumOff val="25000"/>
                  </a:schemeClr>
                </a:solidFill>
                <a:ea typeface="Verdana" panose="020B0604030504040204" pitchFamily="34" charset="0"/>
                <a:cs typeface="Verdana" panose="020B0604030504040204" pitchFamily="34" charset="0"/>
              </a:rPr>
              <a:t>Has been used for </a:t>
            </a: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&gt; 5,000 years </a:t>
            </a:r>
          </a:p>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Derived from the lower stalk portion of asparagus stalks, where the most phytonutrients are found. </a:t>
            </a:r>
          </a:p>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Rich in hydroxymethylfurfural derivatives, which is a necessary compound that induces HSP70 microRNA expression. </a:t>
            </a:r>
          </a:p>
          <a:p>
            <a:pPr marL="0" indent="0">
              <a:buNone/>
            </a:pPr>
            <a:endParaRPr 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ETAS</a:t>
            </a:r>
            <a:r>
              <a:rPr lang="en-US" sz="14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Mechanism of Action</a:t>
            </a:r>
          </a:p>
          <a:p>
            <a:r>
              <a:rPr lang="en-US" sz="1100" i="1" dirty="0">
                <a:latin typeface="Verdana" panose="020B0604030504040204" pitchFamily="34" charset="0"/>
                <a:ea typeface="Verdana" panose="020B0604030504040204" pitchFamily="34" charset="0"/>
                <a:cs typeface="Verdana" panose="020B0604030504040204" pitchFamily="34" charset="0"/>
              </a:rPr>
              <a:t>What is HSP70? </a:t>
            </a:r>
            <a:r>
              <a:rPr lang="en-US" sz="1100" dirty="0">
                <a:latin typeface="Verdana" panose="020B0604030504040204" pitchFamily="34" charset="0"/>
                <a:ea typeface="Verdana" panose="020B0604030504040204" pitchFamily="34" charset="0"/>
                <a:cs typeface="Verdana" panose="020B0604030504040204" pitchFamily="34" charset="0"/>
              </a:rPr>
              <a:t>Heat Shock Proteins</a:t>
            </a:r>
          </a:p>
          <a:p>
            <a:r>
              <a:rPr lang="en-US" sz="1100" dirty="0"/>
              <a:t>ETAS works by increasing the production of HSP70: an intracellular protein produced naturally by the body when it encounters a stressor, such as extreme heat.</a:t>
            </a:r>
            <a:endParaRPr lang="en-US" sz="1100" dirty="0">
              <a:ea typeface="Verdana" panose="020B0604030504040204" pitchFamily="34" charset="0"/>
              <a:cs typeface="Verdana" panose="020B0604030504040204" pitchFamily="34" charset="0"/>
            </a:endParaRPr>
          </a:p>
          <a:p>
            <a:r>
              <a:rPr lang="en-US" sz="1100" dirty="0">
                <a:latin typeface="Verdana" panose="020B0604030504040204" pitchFamily="34" charset="0"/>
                <a:ea typeface="Verdana" panose="020B0604030504040204" pitchFamily="34" charset="0"/>
                <a:cs typeface="Verdana" panose="020B0604030504040204" pitchFamily="34" charset="0"/>
              </a:rPr>
              <a:t>Clinical Studies have shown ETAS induces a significant production of HSP70 microRNA expression activities that helps with biological activities such as cellular protection, cellular repair, reduced cell death, blood flow, cellular stress, anti inflammatory activity, sleep, mood, energy, and antioxidant activity. </a:t>
            </a:r>
          </a:p>
          <a:p>
            <a:endParaRPr lang="en-US" sz="11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ETAS</a:t>
            </a:r>
            <a:r>
              <a:rPr lang="en-US" sz="14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Mechanism of Action</a:t>
            </a:r>
            <a:endParaRPr lang="en-US"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r>
              <a:rPr lang="en-US" sz="1100" i="1" dirty="0">
                <a:latin typeface="Verdana" panose="020B0604030504040204" pitchFamily="34" charset="0"/>
                <a:ea typeface="Verdana" panose="020B0604030504040204" pitchFamily="34" charset="0"/>
                <a:cs typeface="Verdana" panose="020B0604030504040204" pitchFamily="34" charset="0"/>
              </a:rPr>
              <a:t>Why is HSP70 production important? </a:t>
            </a:r>
          </a:p>
          <a:p>
            <a:r>
              <a:rPr lang="en-US" sz="1100" dirty="0">
                <a:latin typeface="Verdana" panose="020B0604030504040204" pitchFamily="34" charset="0"/>
                <a:ea typeface="Verdana" panose="020B0604030504040204" pitchFamily="34" charset="0"/>
              </a:rPr>
              <a:t>As we age, the Heat </a:t>
            </a:r>
            <a:r>
              <a:rPr lang="en-US" sz="1100" dirty="0">
                <a:ea typeface="Verdana" panose="020B0604030504040204" pitchFamily="34" charset="0"/>
              </a:rPr>
              <a:t>S</a:t>
            </a:r>
            <a:r>
              <a:rPr lang="en-US" sz="1100" dirty="0">
                <a:latin typeface="Verdana" panose="020B0604030504040204" pitchFamily="34" charset="0"/>
                <a:ea typeface="Verdana" panose="020B0604030504040204" pitchFamily="34" charset="0"/>
              </a:rPr>
              <a:t>hock </a:t>
            </a:r>
            <a:r>
              <a:rPr lang="en-US" sz="1100" dirty="0">
                <a:ea typeface="Verdana" panose="020B0604030504040204" pitchFamily="34" charset="0"/>
              </a:rPr>
              <a:t>P</a:t>
            </a:r>
            <a:r>
              <a:rPr lang="en-US" sz="1100" dirty="0">
                <a:latin typeface="Verdana" panose="020B0604030504040204" pitchFamily="34" charset="0"/>
                <a:ea typeface="Verdana" panose="020B0604030504040204" pitchFamily="34" charset="0"/>
              </a:rPr>
              <a:t>rotein production to stressors decrease with age. </a:t>
            </a:r>
          </a:p>
          <a:p>
            <a:r>
              <a:rPr lang="en-US" sz="1100" dirty="0">
                <a:latin typeface="Verdana" panose="020B0604030504040204" pitchFamily="34" charset="0"/>
                <a:ea typeface="Verdana" panose="020B0604030504040204" pitchFamily="34" charset="0"/>
                <a:cs typeface="Verdana" panose="020B0604030504040204" pitchFamily="34" charset="0"/>
              </a:rPr>
              <a:t>ETAS helps preserve and maintain the appropriate HSP70 expression to promote brain health, stress response </a:t>
            </a:r>
            <a:r>
              <a:rPr lang="en-US" sz="1100" dirty="0">
                <a:ea typeface="Verdana" panose="020B0604030504040204" pitchFamily="34" charset="0"/>
                <a:cs typeface="Verdana" panose="020B0604030504040204" pitchFamily="34" charset="0"/>
              </a:rPr>
              <a:t>and c</a:t>
            </a:r>
            <a:r>
              <a:rPr lang="en-US" sz="1100" dirty="0">
                <a:latin typeface="Verdana" panose="020B0604030504040204" pitchFamily="34" charset="0"/>
                <a:ea typeface="Verdana" panose="020B0604030504040204" pitchFamily="34" charset="0"/>
                <a:cs typeface="Verdana" panose="020B0604030504040204" pitchFamily="34" charset="0"/>
              </a:rPr>
              <a:t>ognitive performance as we age! </a:t>
            </a:r>
          </a:p>
          <a:p>
            <a:r>
              <a:rPr lang="en-US" sz="1100" dirty="0">
                <a:latin typeface="Verdana" panose="020B0604030504040204" pitchFamily="34" charset="0"/>
                <a:ea typeface="Verdana" panose="020B0604030504040204" pitchFamily="34" charset="0"/>
              </a:rPr>
              <a:t>HSP70 has a number of beneficial, physiological effects in the body, including reduced cell death, anti-inflammatory activity and antioxidant activity. </a:t>
            </a:r>
            <a:endParaRPr lang="en-US" sz="1100" dirty="0">
              <a:latin typeface="Verdana" panose="020B0604030504040204" pitchFamily="34" charset="0"/>
              <a:ea typeface="Verdana" panose="020B0604030504040204" pitchFamily="34" charset="0"/>
              <a:cs typeface="Verdana" panose="020B0604030504040204" pitchFamily="34" charset="0"/>
            </a:endParaRPr>
          </a:p>
          <a:p>
            <a:r>
              <a:rPr lang="en-US" sz="1100" dirty="0">
                <a:latin typeface="Verdana" panose="020B0604030504040204" pitchFamily="34" charset="0"/>
                <a:ea typeface="Verdana" panose="020B0604030504040204" pitchFamily="34" charset="0"/>
                <a:cs typeface="Verdana" panose="020B0604030504040204" pitchFamily="34" charset="0"/>
              </a:rPr>
              <a:t>There is no reason why you shouldn’t feel 25, when you’re 50! </a:t>
            </a:r>
          </a:p>
          <a:p>
            <a:endParaRPr lang="en-US" sz="1100" dirty="0">
              <a:latin typeface="Verdana" panose="020B0604030504040204" pitchFamily="34" charset="0"/>
              <a:ea typeface="Verdana" panose="020B0604030504040204" pitchFamily="34" charset="0"/>
              <a:cs typeface="Verdana" panose="020B0604030504040204" pitchFamily="34" charset="0"/>
            </a:endParaRPr>
          </a:p>
          <a:p>
            <a:endParaRPr lang="en-US" sz="1100" dirty="0"/>
          </a:p>
          <a:p>
            <a:endParaRPr lang="en-US" sz="1100" dirty="0"/>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35</a:t>
            </a:fld>
            <a:endParaRPr lang="en-US" dirty="0"/>
          </a:p>
        </p:txBody>
      </p:sp>
    </p:spTree>
    <p:extLst>
      <p:ext uri="{BB962C8B-B14F-4D97-AF65-F5344CB8AC3E}">
        <p14:creationId xmlns:p14="http://schemas.microsoft.com/office/powerpoint/2010/main" val="7846909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pPr/>
              <a:t>36</a:t>
            </a:fld>
            <a:endParaRPr lang="en-US" dirty="0"/>
          </a:p>
        </p:txBody>
      </p:sp>
    </p:spTree>
    <p:extLst>
      <p:ext uri="{BB962C8B-B14F-4D97-AF65-F5344CB8AC3E}">
        <p14:creationId xmlns:p14="http://schemas.microsoft.com/office/powerpoint/2010/main" val="7435602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62EBB34B-1EE1-7046-9BB4-E3528EEDFAE3}" type="slidenum">
              <a:rPr lang="en-US" smtClean="0"/>
              <a:t>37</a:t>
            </a:fld>
            <a:endParaRPr lang="en-US" dirty="0"/>
          </a:p>
        </p:txBody>
      </p:sp>
    </p:spTree>
    <p:extLst>
      <p:ext uri="{BB962C8B-B14F-4D97-AF65-F5344CB8AC3E}">
        <p14:creationId xmlns:p14="http://schemas.microsoft.com/office/powerpoint/2010/main" val="25558103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An all-natural, nutrient-dense blend of cold-pressed seed powders with exceptionally high antioxidant activity level – primarily polyphenol ellagitannins and proanthocyanidins – to fortify raw food creations, blended beverages &amp; healthy baked goodies.... perfect to incorporate into a natural mental wellness lifestyle. </a:t>
            </a:r>
          </a:p>
          <a:p>
            <a:r>
              <a:rPr lang="en-US"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1100" dirty="0">
                <a:solidFill>
                  <a:schemeClr val="tx1">
                    <a:lumMod val="75000"/>
                    <a:lumOff val="25000"/>
                  </a:schemeClr>
                </a:solidFill>
                <a:ea typeface="Verdana" panose="020B0604030504040204" pitchFamily="34" charset="0"/>
                <a:cs typeface="Verdana" panose="020B0604030504040204" pitchFamily="34" charset="0"/>
              </a:rPr>
              <a:t>N</a:t>
            </a:r>
            <a:r>
              <a:rPr lang="en-US"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ext-Generation” microbiome modulation provides improved coordination of “microRNA” signaling to regulate central nervous system (CNS) gene translation (amygdala/pre-frontal cortex processing of anxiety signals)</a:t>
            </a:r>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38</a:t>
            </a:fld>
            <a:endParaRPr lang="en-US" dirty="0"/>
          </a:p>
        </p:txBody>
      </p:sp>
    </p:spTree>
    <p:extLst>
      <p:ext uri="{BB962C8B-B14F-4D97-AF65-F5344CB8AC3E}">
        <p14:creationId xmlns:p14="http://schemas.microsoft.com/office/powerpoint/2010/main" val="3511941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39</a:t>
            </a:fld>
            <a:endParaRPr lang="en-US" dirty="0"/>
          </a:p>
        </p:txBody>
      </p:sp>
    </p:spTree>
    <p:extLst>
      <p:ext uri="{BB962C8B-B14F-4D97-AF65-F5344CB8AC3E}">
        <p14:creationId xmlns:p14="http://schemas.microsoft.com/office/powerpoint/2010/main" val="3829424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Shawn’s verbiage:</a:t>
            </a:r>
          </a:p>
          <a:p>
            <a:endParaRPr lang="en-US" dirty="0"/>
          </a:p>
          <a:p>
            <a:r>
              <a:rPr lang="en-US" b="1" dirty="0"/>
              <a:t>Americans spend over $100 billion annually on “feel better” products, from painkillers and anti-depressants to alternative and complementary therapies</a:t>
            </a:r>
            <a:endParaRPr lang="en-US" dirty="0"/>
          </a:p>
          <a:p>
            <a:endParaRPr lang="en-US" b="1" dirty="0"/>
          </a:p>
          <a:p>
            <a:r>
              <a:rPr lang="en-US" b="1" dirty="0"/>
              <a:t>Nearly 100 million Americans suffer from occasional aches and pains – and is one of the most common reasons that people look to complementary and alternative medicine (CAM) for non-pharmaceutical options</a:t>
            </a:r>
            <a:endParaRPr lang="en-US" dirty="0"/>
          </a:p>
          <a:p>
            <a:r>
              <a:rPr lang="en-US" i="1" dirty="0"/>
              <a:t> </a:t>
            </a:r>
            <a:endParaRPr lang="en-US" dirty="0"/>
          </a:p>
          <a:p>
            <a:r>
              <a:rPr lang="en-US" b="1" dirty="0"/>
              <a:t>Globally, more than 350 million people are affected by feelings of depression each year</a:t>
            </a:r>
            <a:endParaRPr lang="en-US" dirty="0"/>
          </a:p>
          <a:p>
            <a:endParaRPr lang="en-US" b="1" dirty="0"/>
          </a:p>
          <a:p>
            <a:r>
              <a:rPr lang="en-US" b="1" dirty="0"/>
              <a:t>Nearly 90% of adolescents struggle with feelings of depression and anxiety before the age of 18</a:t>
            </a:r>
            <a:endParaRPr lang="en-US" dirty="0"/>
          </a:p>
          <a:p>
            <a:endParaRPr lang="en-US" b="1" dirty="0"/>
          </a:p>
          <a:p>
            <a:r>
              <a:rPr lang="en-US" b="1" dirty="0"/>
              <a:t>Globally, more than 800,000 people die by suicide every year – around one person every 40 seconds. In the United States, more than 40,000 Americans commit suicide each year – that’s more than 100 suicides per day</a:t>
            </a:r>
            <a:endParaRPr lang="en-US" dirty="0"/>
          </a:p>
          <a:p>
            <a:endParaRPr lang="en-US" b="1" dirty="0"/>
          </a:p>
          <a:p>
            <a:r>
              <a:rPr lang="en-US" b="1" dirty="0"/>
              <a:t>Every year, more than 24 million people, some as young as 12 years old, receive treatment for illicit drug or alcohol abuse</a:t>
            </a:r>
            <a:endParaRPr lang="en-US" dirty="0"/>
          </a:p>
          <a:p>
            <a:r>
              <a:rPr lang="en-US" i="1" dirty="0"/>
              <a:t> </a:t>
            </a:r>
            <a:endParaRPr lang="en-US" dirty="0"/>
          </a:p>
          <a:p>
            <a:r>
              <a:rPr lang="en-US" b="1" dirty="0"/>
              <a:t>Approximately 1 in 5 new mothers in the U.S. have postpartum depression each year</a:t>
            </a:r>
            <a:endParaRPr lang="en-US" dirty="0"/>
          </a:p>
          <a:p>
            <a:r>
              <a:rPr lang="en-US" dirty="0"/>
              <a:t> </a:t>
            </a:r>
          </a:p>
          <a:p>
            <a:r>
              <a:rPr lang="en-US" b="1" dirty="0"/>
              <a:t>The World Health Organization calls stress “the health epidemic of the 21st century” with more than 350 million people affected around the world</a:t>
            </a:r>
            <a:endParaRPr lang="en-US" dirty="0"/>
          </a:p>
          <a:p>
            <a:r>
              <a:rPr lang="en-US" i="1" dirty="0"/>
              <a:t> </a:t>
            </a:r>
            <a:endParaRPr lang="en-US" dirty="0"/>
          </a:p>
          <a:p>
            <a:r>
              <a:rPr lang="en-US" b="1" dirty="0"/>
              <a:t>More than 80% of the nation’s 20 million college students feel “exhausted and overwhelmed by stress” - and more than one-third feel “depressed” to the point of dysfunction</a:t>
            </a:r>
            <a:endParaRPr lang="en-US" dirty="0"/>
          </a:p>
          <a:p>
            <a:endParaRPr lang="en-US" dirty="0"/>
          </a:p>
          <a:p>
            <a:endParaRPr lang="en-US" b="1" dirty="0"/>
          </a:p>
          <a:p>
            <a:endParaRPr lang="en-US" b="1" dirty="0"/>
          </a:p>
          <a:p>
            <a:r>
              <a:rPr lang="en-US" b="1" dirty="0"/>
              <a:t>SOURCES:</a:t>
            </a:r>
          </a:p>
          <a:p>
            <a:r>
              <a:rPr lang="en-US" b="1" dirty="0"/>
              <a:t>Grim Reality Statistics</a:t>
            </a:r>
            <a:endParaRPr lang="en-US" dirty="0"/>
          </a:p>
          <a:p>
            <a:r>
              <a:rPr lang="en-US" dirty="0"/>
              <a:t> </a:t>
            </a:r>
          </a:p>
          <a:p>
            <a:r>
              <a:rPr lang="en-US" b="1" dirty="0"/>
              <a:t>Americans spend over $100 billion annually on “feel better” products, from painkillers and anti-depressants to alternative and complementary therapies</a:t>
            </a:r>
            <a:endParaRPr lang="en-US" dirty="0"/>
          </a:p>
          <a:p>
            <a:r>
              <a:rPr lang="en-US" i="1" dirty="0"/>
              <a:t> Centers for Disease Control and Prevention (CDC) </a:t>
            </a:r>
            <a:r>
              <a:rPr lang="en-US" i="1" u="sng" dirty="0">
                <a:hlinkClick r:id="rId3"/>
              </a:rPr>
              <a:t>https://www.cdc.gov/nchs/data/hus/hus13.pdf</a:t>
            </a:r>
            <a:r>
              <a:rPr lang="en-US" i="1" dirty="0"/>
              <a:t>;</a:t>
            </a:r>
            <a:endParaRPr lang="en-US" dirty="0"/>
          </a:p>
          <a:p>
            <a:r>
              <a:rPr lang="en-US" i="1" dirty="0"/>
              <a:t>Journal of the American Medical Association (JAMA) Trends in Prescription Drug Use Among Adults in the United States From 1999-2012 </a:t>
            </a:r>
            <a:r>
              <a:rPr lang="en-US" i="1" u="sng" dirty="0">
                <a:hlinkClick r:id="rId4"/>
              </a:rPr>
              <a:t>http://jamanetwork.com/journals/jama/fullarticle/2467552</a:t>
            </a:r>
            <a:r>
              <a:rPr lang="en-US" i="1" dirty="0"/>
              <a:t>; National Survey on Drug Use and Health </a:t>
            </a:r>
            <a:r>
              <a:rPr lang="en-US" i="1" u="sng" dirty="0">
                <a:hlinkClick r:id="rId5"/>
              </a:rPr>
              <a:t>https://nsduhweb.rti.org/respweb/homepage.cfm</a:t>
            </a:r>
            <a:r>
              <a:rPr lang="en-US" i="1" dirty="0"/>
              <a:t>; National Center for Complementary and Integrative Medicine (NCCIM)  </a:t>
            </a:r>
            <a:r>
              <a:rPr lang="en-US" i="1" u="sng" dirty="0">
                <a:hlinkClick r:id="rId6"/>
              </a:rPr>
              <a:t>https://nccih.nih.gov/news/press/cost-spending-06222016</a:t>
            </a:r>
            <a:endParaRPr lang="en-US" dirty="0"/>
          </a:p>
          <a:p>
            <a:r>
              <a:rPr lang="en-US" dirty="0"/>
              <a:t> </a:t>
            </a:r>
          </a:p>
          <a:p>
            <a:r>
              <a:rPr lang="en-US" b="1" dirty="0"/>
              <a:t>Nearly 100 million Americans suffer from occasional aches and pains – and is one of the most common reasons that people look to complementary and alternative medicine (CAM) for non-pharmaceutical options</a:t>
            </a:r>
            <a:endParaRPr lang="en-US" dirty="0"/>
          </a:p>
          <a:p>
            <a:r>
              <a:rPr lang="en-US" i="1" dirty="0"/>
              <a:t>National Institutes of Health (NIH), National Center for Complementary and Integrative Medicine (NCCIM), National Health Interview Survey (NHIS) </a:t>
            </a:r>
            <a:r>
              <a:rPr lang="en-US" i="1" u="sng" dirty="0">
                <a:hlinkClick r:id="rId7"/>
              </a:rPr>
              <a:t>https://nccih.nih.gov/news/press/08112015</a:t>
            </a:r>
            <a:r>
              <a:rPr lang="en-US" i="1" dirty="0"/>
              <a:t>; Washington Post </a:t>
            </a:r>
            <a:r>
              <a:rPr lang="en-US" i="1" u="sng" dirty="0">
                <a:hlinkClick r:id="rId8"/>
              </a:rPr>
              <a:t>https://www.washingtonpost.com/news/to-your-health/wp/2015/08/11/nih-more-than-1-in-10-american-adults-experience-chronic-pain/?utm_term=.4dd603a1f016</a:t>
            </a:r>
            <a:endParaRPr lang="en-US" dirty="0"/>
          </a:p>
          <a:p>
            <a:r>
              <a:rPr lang="en-US" i="1" dirty="0"/>
              <a:t> </a:t>
            </a:r>
            <a:endParaRPr lang="en-US" dirty="0"/>
          </a:p>
          <a:p>
            <a:r>
              <a:rPr lang="en-US" b="1" dirty="0"/>
              <a:t>Globally, more than 350 million people are affected by feelings of depression each year</a:t>
            </a:r>
            <a:endParaRPr lang="en-US" dirty="0"/>
          </a:p>
          <a:p>
            <a:r>
              <a:rPr lang="en-US" i="1" dirty="0"/>
              <a:t>National Institute for Mental Health (NIMH) </a:t>
            </a:r>
            <a:r>
              <a:rPr lang="en-US" i="1" u="sng" dirty="0">
                <a:hlinkClick r:id="rId9"/>
              </a:rPr>
              <a:t>https://www.nimh.nih.gov/health/publications/depression/index.shtml</a:t>
            </a:r>
            <a:r>
              <a:rPr lang="en-US" i="1" dirty="0"/>
              <a:t>; Healthline </a:t>
            </a:r>
            <a:r>
              <a:rPr lang="en-US" i="1" u="sng" dirty="0">
                <a:hlinkClick r:id="rId10"/>
              </a:rPr>
              <a:t>http://www.healthline.com/health/depression/facts-statistics-infographic</a:t>
            </a:r>
            <a:r>
              <a:rPr lang="en-US" i="1" dirty="0"/>
              <a:t>; National Alliance on Mental Illness (NAMI) </a:t>
            </a:r>
            <a:r>
              <a:rPr lang="en-US" i="1" u="sng" dirty="0">
                <a:hlinkClick r:id="rId11"/>
              </a:rPr>
              <a:t>https://www.nami.org</a:t>
            </a:r>
            <a:endParaRPr lang="en-US" dirty="0"/>
          </a:p>
          <a:p>
            <a:r>
              <a:rPr lang="en-US" dirty="0"/>
              <a:t> </a:t>
            </a:r>
          </a:p>
          <a:p>
            <a:r>
              <a:rPr lang="en-US" b="1" dirty="0"/>
              <a:t>Nearly 90% of adolescents struggle with feelings of depression and anxiety before the age of 18</a:t>
            </a:r>
            <a:endParaRPr lang="en-US" dirty="0"/>
          </a:p>
          <a:p>
            <a:r>
              <a:rPr lang="en-US" i="1" dirty="0"/>
              <a:t>Depression in Children and Teens, WebMD </a:t>
            </a:r>
            <a:r>
              <a:rPr lang="en-US" i="1" u="sng" dirty="0">
                <a:hlinkClick r:id="rId12"/>
              </a:rPr>
              <a:t>http://www.webmd.com/depression/tc/depression-in-childhood-and-adolescence-topic-overview#1</a:t>
            </a:r>
            <a:r>
              <a:rPr lang="en-US" i="1" dirty="0"/>
              <a:t>; National Institute of Mental Health (NIMH) </a:t>
            </a:r>
            <a:r>
              <a:rPr lang="en-US" i="1" u="sng" dirty="0">
                <a:hlinkClick r:id="rId13"/>
              </a:rPr>
              <a:t>https://www.nimh.nih.gov/health/statistics/prevalence/any-disorder-among-children.shtml</a:t>
            </a:r>
            <a:endParaRPr lang="en-US" dirty="0"/>
          </a:p>
          <a:p>
            <a:r>
              <a:rPr lang="en-US" i="1" dirty="0"/>
              <a:t> </a:t>
            </a:r>
            <a:endParaRPr lang="en-US" dirty="0"/>
          </a:p>
          <a:p>
            <a:r>
              <a:rPr lang="en-US" b="1" dirty="0"/>
              <a:t>Globally, more than 800,000 people die by suicide every year – around one person every 40 seconds. In the United States, more than 40,000 Americans commit suicide each year – that’s more than 100 suicides per day.</a:t>
            </a:r>
            <a:endParaRPr lang="en-US" dirty="0"/>
          </a:p>
          <a:p>
            <a:r>
              <a:rPr lang="en-US" i="1" dirty="0"/>
              <a:t> Centers for Disease Control &amp; Prevention, National Center for Health Statistics, Increase in Suicide in the United States, 1999–2014, NCHS Data Brief No. 241, April 2016; New York Times </a:t>
            </a:r>
            <a:r>
              <a:rPr lang="en-US" i="1" u="sng" dirty="0">
                <a:hlinkClick r:id="rId14"/>
              </a:rPr>
              <a:t>https://www.nytimes.com/2016/04/22/health/us-suicide-rate-surges-to-a-30-year-high.html?_r=0</a:t>
            </a:r>
            <a:r>
              <a:rPr lang="en-US" i="1" dirty="0"/>
              <a:t>; World Health Organization (WHO) </a:t>
            </a:r>
            <a:r>
              <a:rPr lang="en-US" i="1" u="sng" dirty="0">
                <a:hlinkClick r:id="rId15"/>
              </a:rPr>
              <a:t>http://www.who.int/mediacentre/news/releases/2014/suicide-prevention-report/en/</a:t>
            </a:r>
            <a:endParaRPr lang="en-US" dirty="0"/>
          </a:p>
          <a:p>
            <a:r>
              <a:rPr lang="en-US" dirty="0"/>
              <a:t> </a:t>
            </a:r>
          </a:p>
          <a:p>
            <a:r>
              <a:rPr lang="en-US" b="1" dirty="0"/>
              <a:t>Every year, more than 24 million people, some as young as 12 years old, receive treatment for illicit drug or alcohol abuse</a:t>
            </a:r>
            <a:endParaRPr lang="en-US" dirty="0"/>
          </a:p>
          <a:p>
            <a:r>
              <a:rPr lang="en-US" i="1" dirty="0"/>
              <a:t>National Institutes of Health (NIH); National Institute on Drug Abuse (NIDA) </a:t>
            </a:r>
            <a:r>
              <a:rPr lang="en-US" i="1" u="sng" dirty="0">
                <a:hlinkClick r:id="rId16"/>
              </a:rPr>
              <a:t>https://www.drugabuse.gov/related-topics/trends-statistics</a:t>
            </a:r>
            <a:r>
              <a:rPr lang="en-US" i="1" dirty="0"/>
              <a:t>; Substance Abuse and Mental Health Services Administration’s (SAMHSA’s) National Survey on Drug Use and Health </a:t>
            </a:r>
            <a:r>
              <a:rPr lang="en-US" i="1" u="sng" dirty="0">
                <a:hlinkClick r:id="rId17"/>
              </a:rPr>
              <a:t>https://www.drugabuse.gov/publications/drugfacts/treatment-statistics</a:t>
            </a:r>
            <a:endParaRPr lang="en-US" dirty="0"/>
          </a:p>
          <a:p>
            <a:r>
              <a:rPr lang="en-US" i="1" dirty="0"/>
              <a:t> </a:t>
            </a:r>
            <a:endParaRPr lang="en-US" dirty="0"/>
          </a:p>
          <a:p>
            <a:r>
              <a:rPr lang="en-US" i="1" dirty="0"/>
              <a:t> </a:t>
            </a:r>
            <a:endParaRPr lang="en-US" dirty="0"/>
          </a:p>
          <a:p>
            <a:r>
              <a:rPr lang="en-US" b="1" dirty="0"/>
              <a:t>Approximately 1 in 5 new mothers in the U.S. have postpartum depression each year</a:t>
            </a:r>
            <a:endParaRPr lang="en-US" dirty="0"/>
          </a:p>
          <a:p>
            <a:r>
              <a:rPr lang="en-US" i="1" dirty="0"/>
              <a:t>Centers for Disease Control and Prevention </a:t>
            </a:r>
            <a:r>
              <a:rPr lang="en-US" i="1" u="sng" dirty="0">
                <a:hlinkClick r:id="rId18"/>
              </a:rPr>
              <a:t>https://www.cdc.gov/reproductivehealth/depression/index.htm</a:t>
            </a:r>
            <a:r>
              <a:rPr lang="en-US" i="1" dirty="0"/>
              <a:t>; Postpartum Progress </a:t>
            </a:r>
            <a:r>
              <a:rPr lang="en-US" i="1" u="sng" dirty="0">
                <a:hlinkClick r:id="rId19"/>
              </a:rPr>
              <a:t>http://postpartumprogress.org/the-facts-about-postpartum-depression/</a:t>
            </a:r>
            <a:r>
              <a:rPr lang="en-US" i="1" dirty="0"/>
              <a:t>; American Psychological Association (APA) </a:t>
            </a:r>
            <a:r>
              <a:rPr lang="en-US" i="1" u="sng" dirty="0">
                <a:hlinkClick r:id="rId20"/>
              </a:rPr>
              <a:t>http://www.apa.org/pi/women/resources/reports/postpartum-depression.aspx</a:t>
            </a:r>
            <a:endParaRPr lang="en-US" dirty="0"/>
          </a:p>
          <a:p>
            <a:r>
              <a:rPr lang="en-US" i="1" dirty="0"/>
              <a:t> </a:t>
            </a:r>
            <a:endParaRPr lang="en-US" dirty="0"/>
          </a:p>
          <a:p>
            <a:r>
              <a:rPr lang="en-US" dirty="0"/>
              <a:t> </a:t>
            </a:r>
          </a:p>
          <a:p>
            <a:r>
              <a:rPr lang="en-US" b="1" dirty="0"/>
              <a:t>The World Health Organization calls stress “the health epidemic of the 21st century” with more than 350 million people affected around the world</a:t>
            </a:r>
            <a:endParaRPr lang="en-US" dirty="0"/>
          </a:p>
          <a:p>
            <a:r>
              <a:rPr lang="en-US" i="1" dirty="0"/>
              <a:t>World Health Organization (WHO) </a:t>
            </a:r>
            <a:r>
              <a:rPr lang="en-US" i="1" u="sng" dirty="0">
                <a:hlinkClick r:id="rId21"/>
              </a:rPr>
              <a:t>http://www.who.int/mediacentre/factsheets/fs369/en/</a:t>
            </a:r>
            <a:r>
              <a:rPr lang="en-US" i="1" dirty="0"/>
              <a:t>; </a:t>
            </a:r>
            <a:r>
              <a:rPr lang="en-US" i="1" u="sng" dirty="0">
                <a:hlinkClick r:id="rId22"/>
              </a:rPr>
              <a:t>http://www.who.int/mediacentre/factsheets/fs396/en/</a:t>
            </a:r>
            <a:r>
              <a:rPr lang="en-US" i="1" dirty="0"/>
              <a:t>; Business News Daily </a:t>
            </a:r>
            <a:r>
              <a:rPr lang="en-US" i="1" u="sng" dirty="0">
                <a:hlinkClick r:id="rId23"/>
              </a:rPr>
              <a:t>http://www.businessnewsdaily.com/2267-workplace-stress-health-epidemic-perventable-employee-assistance-programs.html</a:t>
            </a:r>
            <a:r>
              <a:rPr lang="en-US" i="1" dirty="0"/>
              <a:t>; Stress: Concepts, Cognition, Emotion, and Behavior </a:t>
            </a:r>
            <a:r>
              <a:rPr lang="en-US" i="1" u="sng" dirty="0">
                <a:hlinkClick r:id="rId24"/>
              </a:rPr>
              <a:t>http://scitechconnect.elsevier.com/stress-health-epidemic-21st-century/</a:t>
            </a:r>
            <a:r>
              <a:rPr lang="en-US" i="1" dirty="0"/>
              <a:t>; WHO World Mental Health </a:t>
            </a:r>
            <a:r>
              <a:rPr lang="en-US" i="1" u="sng" dirty="0">
                <a:hlinkClick r:id="rId25"/>
              </a:rPr>
              <a:t>http://www.who.int/mental_health/world-mental-health-day/2016/en/</a:t>
            </a:r>
            <a:endParaRPr lang="en-US" dirty="0"/>
          </a:p>
          <a:p>
            <a:r>
              <a:rPr lang="en-US" i="1" dirty="0"/>
              <a:t>  </a:t>
            </a:r>
            <a:endParaRPr lang="en-US" dirty="0"/>
          </a:p>
          <a:p>
            <a:r>
              <a:rPr lang="en-US" i="1" dirty="0"/>
              <a:t> </a:t>
            </a:r>
            <a:endParaRPr lang="en-US" dirty="0"/>
          </a:p>
          <a:p>
            <a:r>
              <a:rPr lang="en-US" b="1" dirty="0"/>
              <a:t>More than 80% of the nation’s 20 million college students feel “exhausted and overwhelmed by stress” - and more than one-third feel “depressed” to the point of dysfunction</a:t>
            </a:r>
            <a:endParaRPr lang="en-US" dirty="0"/>
          </a:p>
          <a:p>
            <a:r>
              <a:rPr lang="en-US" i="1" dirty="0"/>
              <a:t>American College Health Association </a:t>
            </a:r>
            <a:r>
              <a:rPr lang="en-US" i="1" u="sng" dirty="0">
                <a:hlinkClick r:id="rId26"/>
              </a:rPr>
              <a:t>http://www.acha.org/ACHA/Resources/Topics/MentalHealth.aspx</a:t>
            </a:r>
            <a:r>
              <a:rPr lang="en-US" i="1" dirty="0"/>
              <a:t>; American Psychological Association (APA) </a:t>
            </a:r>
            <a:r>
              <a:rPr lang="en-US" i="1" u="sng" dirty="0">
                <a:hlinkClick r:id="rId27"/>
              </a:rPr>
              <a:t>http://www.apa.org/monitor/2014/09/cover-pressure.aspx</a:t>
            </a:r>
            <a:r>
              <a:rPr lang="en-US" i="1" dirty="0"/>
              <a:t>; </a:t>
            </a:r>
            <a:endParaRPr lang="en-US" dirty="0"/>
          </a:p>
          <a:p>
            <a:r>
              <a:rPr lang="en-US" dirty="0"/>
              <a:t> </a:t>
            </a:r>
          </a:p>
          <a:p>
            <a:endParaRPr lang="en-US" b="1" dirty="0"/>
          </a:p>
        </p:txBody>
      </p:sp>
      <p:sp>
        <p:nvSpPr>
          <p:cNvPr id="4" name="Slide Number Placeholder 3"/>
          <p:cNvSpPr>
            <a:spLocks noGrp="1"/>
          </p:cNvSpPr>
          <p:nvPr>
            <p:ph type="sldNum" sz="quarter" idx="10"/>
          </p:nvPr>
        </p:nvSpPr>
        <p:spPr/>
        <p:txBody>
          <a:bodyPr/>
          <a:lstStyle/>
          <a:p>
            <a:fld id="{62EBB34B-1EE1-7046-9BB4-E3528EEDFAE3}" type="slidenum">
              <a:rPr lang="en-US" smtClean="0"/>
              <a:t>3</a:t>
            </a:fld>
            <a:endParaRPr lang="en-US" dirty="0"/>
          </a:p>
        </p:txBody>
      </p:sp>
    </p:spTree>
    <p:extLst>
      <p:ext uri="{BB962C8B-B14F-4D97-AF65-F5344CB8AC3E}">
        <p14:creationId xmlns:p14="http://schemas.microsoft.com/office/powerpoint/2010/main" val="40968898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40</a:t>
            </a:fld>
            <a:endParaRPr lang="en-US" dirty="0"/>
          </a:p>
        </p:txBody>
      </p:sp>
    </p:spTree>
    <p:extLst>
      <p:ext uri="{BB962C8B-B14F-4D97-AF65-F5344CB8AC3E}">
        <p14:creationId xmlns:p14="http://schemas.microsoft.com/office/powerpoint/2010/main" val="32305805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AHCC</a:t>
            </a:r>
            <a:r>
              <a:rPr lang="en-US" sz="18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1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Active Hexose Correlated Compound</a:t>
            </a:r>
          </a:p>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Is a compound of cultured, mushroom mycelia extract that is rich in alpha-glucans. </a:t>
            </a:r>
          </a:p>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It is uniquely sourced in Japan, at the highest quality standards. </a:t>
            </a:r>
          </a:p>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Known as the #1 supplement in Japan for immune function for over 25 years.  </a:t>
            </a:r>
          </a:p>
          <a:p>
            <a:pPr marL="0" indent="0">
              <a:buNone/>
            </a:pPr>
            <a:endParaRPr 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AHCC</a:t>
            </a:r>
            <a:r>
              <a:rPr lang="en-US" sz="14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endParaRPr lang="en-US" sz="1050"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r>
              <a:rPr lang="en-US" sz="1100" baseline="30000" dirty="0">
                <a:latin typeface="Verdana" panose="020B0604030504040204" pitchFamily="34" charset="0"/>
                <a:ea typeface="Verdana" panose="020B0604030504040204" pitchFamily="34" charset="0"/>
                <a:cs typeface="Verdana" panose="020B0604030504040204" pitchFamily="34" charset="0"/>
              </a:rPr>
              <a:t>Extracted through a special lipid culturing process that delivers an extract that has superior bio-absorption and efficacy.</a:t>
            </a:r>
          </a:p>
          <a:p>
            <a:r>
              <a:rPr lang="en-US" sz="1100" baseline="30000" dirty="0">
                <a:latin typeface="Verdana" panose="020B0604030504040204" pitchFamily="34" charset="0"/>
                <a:ea typeface="Verdana" panose="020B0604030504040204" pitchFamily="34" charset="0"/>
                <a:cs typeface="Verdana" panose="020B0604030504040204" pitchFamily="34" charset="0"/>
              </a:rPr>
              <a:t>AHCC contains a partially acylated alpha glucan 1,4 that is known to have positive effects on immune cell production, intestinal immunity, T cell activity, cytokine production, antioxidant effects, and microRNA signaling from the microbiome to the central nervous system. </a:t>
            </a:r>
          </a:p>
          <a:p>
            <a:r>
              <a:rPr lang="en-US" sz="1100" baseline="30000" dirty="0">
                <a:latin typeface="Verdana" panose="020B0604030504040204" pitchFamily="34" charset="0"/>
                <a:ea typeface="Verdana" panose="020B0604030504040204" pitchFamily="34" charset="0"/>
                <a:cs typeface="Verdana" panose="020B0604030504040204" pitchFamily="34" charset="0"/>
              </a:rPr>
              <a:t>AHCC helps reduce the production of glucocorticoids in the cases of stress. This manifests in improved mood and energy. </a:t>
            </a:r>
          </a:p>
          <a:p>
            <a:r>
              <a:rPr lang="en-US" sz="1100" baseline="30000" dirty="0">
                <a:latin typeface="Verdana" panose="020B0604030504040204" pitchFamily="34" charset="0"/>
                <a:ea typeface="Verdana" panose="020B0604030504040204" pitchFamily="34" charset="0"/>
                <a:cs typeface="Verdana" panose="020B0604030504040204" pitchFamily="34" charset="0"/>
              </a:rPr>
              <a:t>AHCC is beneficial for gut health, in which it reduces intestinal inflammation to favor the development of a healthy gut microflora specific to the </a:t>
            </a:r>
            <a:r>
              <a:rPr lang="en-US" sz="1100" baseline="30000" dirty="0">
                <a:ea typeface="Verdana" panose="020B0604030504040204" pitchFamily="34" charset="0"/>
                <a:cs typeface="Verdana" panose="020B0604030504040204" pitchFamily="34" charset="0"/>
              </a:rPr>
              <a:t>strains</a:t>
            </a:r>
            <a:r>
              <a:rPr lang="en-US" sz="1100" baseline="30000" dirty="0">
                <a:latin typeface="Verdana" panose="020B0604030504040204" pitchFamily="34" charset="0"/>
                <a:ea typeface="Verdana" panose="020B0604030504040204" pitchFamily="34" charset="0"/>
                <a:cs typeface="Verdana" panose="020B0604030504040204" pitchFamily="34" charset="0"/>
              </a:rPr>
              <a:t> we use in our Probiotics and MentaBiotics™ (</a:t>
            </a:r>
            <a:r>
              <a:rPr lang="en-US" sz="1100" baseline="30000" dirty="0">
                <a:ea typeface="Verdana" panose="020B0604030504040204" pitchFamily="34" charset="0"/>
                <a:cs typeface="Verdana" panose="020B0604030504040204" pitchFamily="34" charset="0"/>
              </a:rPr>
              <a:t>m</a:t>
            </a:r>
            <a:r>
              <a:rPr lang="en-US" sz="1100" baseline="30000" dirty="0">
                <a:latin typeface="Verdana" panose="020B0604030504040204" pitchFamily="34" charset="0"/>
                <a:ea typeface="Verdana" panose="020B0604030504040204" pitchFamily="34" charset="0"/>
                <a:cs typeface="Verdana" panose="020B0604030504040204" pitchFamily="34" charset="0"/>
              </a:rPr>
              <a:t>ore Bifidobacterium, less Clostridium).</a:t>
            </a:r>
          </a:p>
          <a:p>
            <a:r>
              <a:rPr lang="en-US" sz="1100" baseline="30000" dirty="0">
                <a:latin typeface="Verdana" panose="020B0604030504040204" pitchFamily="34" charset="0"/>
                <a:ea typeface="Verdana" panose="020B0604030504040204" pitchFamily="34" charset="0"/>
                <a:cs typeface="Verdana" panose="020B0604030504040204" pitchFamily="34" charset="0"/>
              </a:rPr>
              <a:t>Helps improves gut integrity by providing protection from Candida, Pseudomonas and other detrimental bacteria types. </a:t>
            </a:r>
          </a:p>
          <a:p>
            <a:r>
              <a:rPr lang="en-US" sz="1100" baseline="30000" dirty="0">
                <a:latin typeface="Verdana" panose="020B0604030504040204" pitchFamily="34" charset="0"/>
                <a:ea typeface="Verdana" panose="020B0604030504040204" pitchFamily="34" charset="0"/>
                <a:cs typeface="Verdana" panose="020B0604030504040204" pitchFamily="34" charset="0"/>
              </a:rPr>
              <a:t>Facilitating and building a responsive immune system allows our body to repair, rebuild and maintain itself at a cellular level, allowing the most efficient communication between your microbiome and your central nervous system. </a:t>
            </a:r>
          </a:p>
          <a:p>
            <a:endParaRPr lang="en-US" sz="1100" baseline="30000" dirty="0">
              <a:latin typeface="Verdana" panose="020B0604030504040204" pitchFamily="34" charset="0"/>
              <a:ea typeface="Verdana" panose="020B0604030504040204" pitchFamily="34" charset="0"/>
              <a:cs typeface="Verdana" panose="020B0604030504040204" pitchFamily="34" charset="0"/>
            </a:endParaRPr>
          </a:p>
          <a:p>
            <a:endParaRPr lang="en-US" sz="1100" baseline="30000" dirty="0">
              <a:latin typeface="Verdana" panose="020B0604030504040204" pitchFamily="34" charset="0"/>
              <a:ea typeface="Verdana" panose="020B0604030504040204" pitchFamily="34" charset="0"/>
              <a:cs typeface="Verdana" panose="020B0604030504040204" pitchFamily="34" charset="0"/>
            </a:endParaRPr>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41</a:t>
            </a:fld>
            <a:endParaRPr lang="en-US" dirty="0"/>
          </a:p>
        </p:txBody>
      </p:sp>
    </p:spTree>
    <p:extLst>
      <p:ext uri="{BB962C8B-B14F-4D97-AF65-F5344CB8AC3E}">
        <p14:creationId xmlns:p14="http://schemas.microsoft.com/office/powerpoint/2010/main" val="6746573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43</a:t>
            </a:fld>
            <a:endParaRPr lang="en-US" dirty="0"/>
          </a:p>
        </p:txBody>
      </p:sp>
    </p:spTree>
    <p:extLst>
      <p:ext uri="{BB962C8B-B14F-4D97-AF65-F5344CB8AC3E}">
        <p14:creationId xmlns:p14="http://schemas.microsoft.com/office/powerpoint/2010/main" val="30644704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44</a:t>
            </a:fld>
            <a:endParaRPr lang="en-US" dirty="0"/>
          </a:p>
        </p:txBody>
      </p:sp>
    </p:spTree>
    <p:extLst>
      <p:ext uri="{BB962C8B-B14F-4D97-AF65-F5344CB8AC3E}">
        <p14:creationId xmlns:p14="http://schemas.microsoft.com/office/powerpoint/2010/main" val="13073916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Add callouts</a:t>
            </a:r>
          </a:p>
          <a:p>
            <a:endParaRPr lang="en-US" dirty="0">
              <a:cs typeface="Calibri"/>
            </a:endParaRPr>
          </a:p>
        </p:txBody>
      </p:sp>
      <p:sp>
        <p:nvSpPr>
          <p:cNvPr id="4" name="Slide Number Placeholder 3"/>
          <p:cNvSpPr>
            <a:spLocks noGrp="1"/>
          </p:cNvSpPr>
          <p:nvPr>
            <p:ph type="sldNum" sz="quarter" idx="5"/>
          </p:nvPr>
        </p:nvSpPr>
        <p:spPr/>
        <p:txBody>
          <a:bodyPr/>
          <a:lstStyle/>
          <a:p>
            <a:fld id="{62EBB34B-1EE1-7046-9BB4-E3528EEDFAE3}" type="slidenum">
              <a:rPr lang="en-US" smtClean="0"/>
              <a:pPr/>
              <a:t>45</a:t>
            </a:fld>
            <a:endParaRPr lang="en-US" dirty="0"/>
          </a:p>
        </p:txBody>
      </p:sp>
    </p:spTree>
    <p:extLst>
      <p:ext uri="{BB962C8B-B14F-4D97-AF65-F5344CB8AC3E}">
        <p14:creationId xmlns:p14="http://schemas.microsoft.com/office/powerpoint/2010/main" val="23833189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Verdana"/>
                <a:cs typeface="Verdana"/>
              </a:rPr>
              <a:t>Bullet colors are different colors</a:t>
            </a:r>
          </a:p>
          <a:p>
            <a:endParaRPr lang="en-US" dirty="0">
              <a:ea typeface="Verdana"/>
              <a:cs typeface="Verdana"/>
            </a:endParaRPr>
          </a:p>
          <a:p>
            <a:endParaRPr lang="en-US" dirty="0">
              <a:ea typeface="Verdana"/>
              <a:cs typeface="Verdana"/>
            </a:endParaRPr>
          </a:p>
        </p:txBody>
      </p:sp>
      <p:sp>
        <p:nvSpPr>
          <p:cNvPr id="4" name="Slide Number Placeholder 3"/>
          <p:cNvSpPr>
            <a:spLocks noGrp="1"/>
          </p:cNvSpPr>
          <p:nvPr>
            <p:ph type="sldNum" sz="quarter" idx="10"/>
          </p:nvPr>
        </p:nvSpPr>
        <p:spPr/>
        <p:txBody>
          <a:bodyPr/>
          <a:lstStyle/>
          <a:p>
            <a:fld id="{62EBB34B-1EE1-7046-9BB4-E3528EEDFAE3}" type="slidenum">
              <a:rPr lang="en-US" smtClean="0"/>
              <a:pPr/>
              <a:t>46</a:t>
            </a:fld>
            <a:endParaRPr lang="en-US" dirty="0"/>
          </a:p>
        </p:txBody>
      </p:sp>
    </p:spTree>
    <p:extLst>
      <p:ext uri="{BB962C8B-B14F-4D97-AF65-F5344CB8AC3E}">
        <p14:creationId xmlns:p14="http://schemas.microsoft.com/office/powerpoint/2010/main" val="9419124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t>47</a:t>
            </a:fld>
            <a:endParaRPr lang="en-US" dirty="0"/>
          </a:p>
        </p:txBody>
      </p:sp>
    </p:spTree>
    <p:extLst>
      <p:ext uri="{BB962C8B-B14F-4D97-AF65-F5344CB8AC3E}">
        <p14:creationId xmlns:p14="http://schemas.microsoft.com/office/powerpoint/2010/main" val="25301639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t>48</a:t>
            </a:fld>
            <a:endParaRPr lang="en-US" dirty="0"/>
          </a:p>
        </p:txBody>
      </p:sp>
    </p:spTree>
    <p:extLst>
      <p:ext uri="{BB962C8B-B14F-4D97-AF65-F5344CB8AC3E}">
        <p14:creationId xmlns:p14="http://schemas.microsoft.com/office/powerpoint/2010/main" val="36509873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t>49</a:t>
            </a:fld>
            <a:endParaRPr lang="en-US" dirty="0"/>
          </a:p>
        </p:txBody>
      </p:sp>
    </p:spTree>
    <p:extLst>
      <p:ext uri="{BB962C8B-B14F-4D97-AF65-F5344CB8AC3E}">
        <p14:creationId xmlns:p14="http://schemas.microsoft.com/office/powerpoint/2010/main" val="1711370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t>50</a:t>
            </a:fld>
            <a:endParaRPr lang="en-US" dirty="0"/>
          </a:p>
        </p:txBody>
      </p:sp>
    </p:spTree>
    <p:extLst>
      <p:ext uri="{BB962C8B-B14F-4D97-AF65-F5344CB8AC3E}">
        <p14:creationId xmlns:p14="http://schemas.microsoft.com/office/powerpoint/2010/main" val="375035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EBB34B-1EE1-7046-9BB4-E3528EEDFAE3}" type="slidenum">
              <a:rPr lang="en-US" smtClean="0"/>
              <a:t>9</a:t>
            </a:fld>
            <a:endParaRPr lang="en-US" dirty="0"/>
          </a:p>
        </p:txBody>
      </p:sp>
    </p:spTree>
    <p:extLst>
      <p:ext uri="{BB962C8B-B14F-4D97-AF65-F5344CB8AC3E}">
        <p14:creationId xmlns:p14="http://schemas.microsoft.com/office/powerpoint/2010/main" val="553227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t>51</a:t>
            </a:fld>
            <a:endParaRPr lang="en-US" dirty="0"/>
          </a:p>
        </p:txBody>
      </p:sp>
    </p:spTree>
    <p:extLst>
      <p:ext uri="{BB962C8B-B14F-4D97-AF65-F5344CB8AC3E}">
        <p14:creationId xmlns:p14="http://schemas.microsoft.com/office/powerpoint/2010/main" val="15294986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62EBB34B-1EE1-7046-9BB4-E3528EEDFAE3}" type="slidenum">
              <a:rPr lang="en-US" smtClean="0"/>
              <a:t>53</a:t>
            </a:fld>
            <a:endParaRPr lang="en-US" dirty="0"/>
          </a:p>
        </p:txBody>
      </p:sp>
    </p:spTree>
    <p:extLst>
      <p:ext uri="{BB962C8B-B14F-4D97-AF65-F5344CB8AC3E}">
        <p14:creationId xmlns:p14="http://schemas.microsoft.com/office/powerpoint/2010/main" val="29819744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54</a:t>
            </a:fld>
            <a:endParaRPr lang="en-US" dirty="0"/>
          </a:p>
        </p:txBody>
      </p:sp>
    </p:spTree>
    <p:extLst>
      <p:ext uri="{BB962C8B-B14F-4D97-AF65-F5344CB8AC3E}">
        <p14:creationId xmlns:p14="http://schemas.microsoft.com/office/powerpoint/2010/main" val="16711461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55</a:t>
            </a:fld>
            <a:endParaRPr lang="en-US" dirty="0"/>
          </a:p>
        </p:txBody>
      </p:sp>
    </p:spTree>
    <p:extLst>
      <p:ext uri="{BB962C8B-B14F-4D97-AF65-F5344CB8AC3E}">
        <p14:creationId xmlns:p14="http://schemas.microsoft.com/office/powerpoint/2010/main" val="6291219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56</a:t>
            </a:fld>
            <a:endParaRPr lang="en-US" dirty="0"/>
          </a:p>
        </p:txBody>
      </p:sp>
    </p:spTree>
    <p:extLst>
      <p:ext uri="{BB962C8B-B14F-4D97-AF65-F5344CB8AC3E}">
        <p14:creationId xmlns:p14="http://schemas.microsoft.com/office/powerpoint/2010/main" val="12820248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57</a:t>
            </a:fld>
            <a:endParaRPr lang="en-US" dirty="0"/>
          </a:p>
        </p:txBody>
      </p:sp>
    </p:spTree>
    <p:extLst>
      <p:ext uri="{BB962C8B-B14F-4D97-AF65-F5344CB8AC3E}">
        <p14:creationId xmlns:p14="http://schemas.microsoft.com/office/powerpoint/2010/main" val="10350960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58</a:t>
            </a:fld>
            <a:endParaRPr lang="en-US" dirty="0"/>
          </a:p>
        </p:txBody>
      </p:sp>
    </p:spTree>
    <p:extLst>
      <p:ext uri="{BB962C8B-B14F-4D97-AF65-F5344CB8AC3E}">
        <p14:creationId xmlns:p14="http://schemas.microsoft.com/office/powerpoint/2010/main" val="351126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EBB34B-1EE1-7046-9BB4-E3528EEDFAE3}" type="slidenum">
              <a:rPr lang="en-US" smtClean="0"/>
              <a:t>10</a:t>
            </a:fld>
            <a:endParaRPr lang="en-US" dirty="0"/>
          </a:p>
        </p:txBody>
      </p:sp>
    </p:spTree>
    <p:extLst>
      <p:ext uri="{BB962C8B-B14F-4D97-AF65-F5344CB8AC3E}">
        <p14:creationId xmlns:p14="http://schemas.microsoft.com/office/powerpoint/2010/main" val="1816128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EBB34B-1EE1-7046-9BB4-E3528EEDFAE3}" type="slidenum">
              <a:rPr lang="en-US" smtClean="0"/>
              <a:t>11</a:t>
            </a:fld>
            <a:endParaRPr lang="en-US" dirty="0"/>
          </a:p>
        </p:txBody>
      </p:sp>
    </p:spTree>
    <p:extLst>
      <p:ext uri="{BB962C8B-B14F-4D97-AF65-F5344CB8AC3E}">
        <p14:creationId xmlns:p14="http://schemas.microsoft.com/office/powerpoint/2010/main" val="18566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EBB34B-1EE1-7046-9BB4-E3528EEDFAE3}" type="slidenum">
              <a:rPr lang="en-US" smtClean="0"/>
              <a:t>12</a:t>
            </a:fld>
            <a:endParaRPr lang="en-US" dirty="0"/>
          </a:p>
        </p:txBody>
      </p:sp>
    </p:spTree>
    <p:extLst>
      <p:ext uri="{BB962C8B-B14F-4D97-AF65-F5344CB8AC3E}">
        <p14:creationId xmlns:p14="http://schemas.microsoft.com/office/powerpoint/2010/main" val="1646518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EBB34B-1EE1-7046-9BB4-E3528EEDFAE3}" type="slidenum">
              <a:rPr lang="en-US" smtClean="0"/>
              <a:t>14</a:t>
            </a:fld>
            <a:endParaRPr lang="en-US" dirty="0"/>
          </a:p>
        </p:txBody>
      </p:sp>
    </p:spTree>
    <p:extLst>
      <p:ext uri="{BB962C8B-B14F-4D97-AF65-F5344CB8AC3E}">
        <p14:creationId xmlns:p14="http://schemas.microsoft.com/office/powerpoint/2010/main" val="758555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15</a:t>
            </a:fld>
            <a:endParaRPr lang="en-US" dirty="0"/>
          </a:p>
        </p:txBody>
      </p:sp>
    </p:spTree>
    <p:extLst>
      <p:ext uri="{BB962C8B-B14F-4D97-AF65-F5344CB8AC3E}">
        <p14:creationId xmlns:p14="http://schemas.microsoft.com/office/powerpoint/2010/main" val="11319081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11" name="Shape 33"/>
          <p:cNvSpPr txBox="1">
            <a:spLocks noGrp="1"/>
          </p:cNvSpPr>
          <p:nvPr>
            <p:ph type="title"/>
          </p:nvPr>
        </p:nvSpPr>
        <p:spPr>
          <a:xfrm>
            <a:off x="965201" y="2676246"/>
            <a:ext cx="10567774" cy="1325564"/>
          </a:xfrm>
          <a:prstGeom prst="rect">
            <a:avLst/>
          </a:prstGeom>
        </p:spPr>
        <p:txBody>
          <a:bodyPr lIns="91425" tIns="91425" rIns="91425" bIns="91425" anchor="ctr" anchorCtr="0">
            <a:normAutofit/>
          </a:bodyPr>
          <a:lstStyle>
            <a:lvl1pPr lvl="0" algn="ctr" rtl="0">
              <a:spcBef>
                <a:spcPts val="0"/>
              </a:spcBef>
              <a:defRPr sz="3600" b="1">
                <a:solidFill>
                  <a:srgbClr val="3F2A56"/>
                </a:solidFill>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pic>
        <p:nvPicPr>
          <p:cNvPr id="7" name="Picture 6">
            <a:extLst>
              <a:ext uri="{FF2B5EF4-FFF2-40B4-BE49-F238E27FC236}">
                <a16:creationId xmlns:a16="http://schemas.microsoft.com/office/drawing/2014/main" id="{B9E0EE70-FF42-754B-9C94-3B3C07A89514}"/>
              </a:ext>
            </a:extLst>
          </p:cNvPr>
          <p:cNvPicPr>
            <a:picLocks noChangeAspect="1"/>
          </p:cNvPicPr>
          <p:nvPr userDrawn="1"/>
        </p:nvPicPr>
        <p:blipFill>
          <a:blip r:embed="rId3"/>
          <a:stretch>
            <a:fillRect/>
          </a:stretch>
        </p:blipFill>
        <p:spPr>
          <a:xfrm>
            <a:off x="4487508" y="6319164"/>
            <a:ext cx="3216983" cy="390050"/>
          </a:xfrm>
          <a:prstGeom prst="rect">
            <a:avLst/>
          </a:prstGeom>
        </p:spPr>
      </p:pic>
      <p:cxnSp>
        <p:nvCxnSpPr>
          <p:cNvPr id="8" name="Straight Connector 7">
            <a:extLst>
              <a:ext uri="{FF2B5EF4-FFF2-40B4-BE49-F238E27FC236}">
                <a16:creationId xmlns:a16="http://schemas.microsoft.com/office/drawing/2014/main" id="{BEC4DE73-FAE9-614E-B6D9-B9E8C2CA558E}"/>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FDB4DC9-F78B-6D4B-A2B3-4F5A9741132E}"/>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409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FCDEFE-8519-944F-BF8A-07E3386F0CC6}"/>
              </a:ext>
            </a:extLst>
          </p:cNvPr>
          <p:cNvPicPr>
            <a:picLocks noChangeAspect="1"/>
          </p:cNvPicPr>
          <p:nvPr userDrawn="1"/>
        </p:nvPicPr>
        <p:blipFill>
          <a:blip r:embed="rId3">
            <a:lum bright="70000" contrast="-70000"/>
          </a:blip>
          <a:stretch>
            <a:fillRect/>
          </a:stretch>
        </p:blipFill>
        <p:spPr>
          <a:xfrm>
            <a:off x="4487508" y="6320688"/>
            <a:ext cx="3216984" cy="390050"/>
          </a:xfrm>
          <a:prstGeom prst="rect">
            <a:avLst/>
          </a:prstGeom>
        </p:spPr>
      </p:pic>
      <p:cxnSp>
        <p:nvCxnSpPr>
          <p:cNvPr id="7" name="Straight Connector 6">
            <a:extLst>
              <a:ext uri="{FF2B5EF4-FFF2-40B4-BE49-F238E27FC236}">
                <a16:creationId xmlns:a16="http://schemas.microsoft.com/office/drawing/2014/main" id="{C7BC6D35-69FC-2C4D-A7B2-F5CC3BDA6575}"/>
              </a:ext>
            </a:extLst>
          </p:cNvPr>
          <p:cNvCxnSpPr>
            <a:cxnSpLocks/>
          </p:cNvCxnSpPr>
          <p:nvPr userDrawn="1"/>
        </p:nvCxnSpPr>
        <p:spPr>
          <a:xfrm>
            <a:off x="6357634" y="6515713"/>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FC0C1EE-8AF4-8F4B-B8BD-5AABA6814B71}"/>
              </a:ext>
            </a:extLst>
          </p:cNvPr>
          <p:cNvCxnSpPr>
            <a:cxnSpLocks/>
          </p:cNvCxnSpPr>
          <p:nvPr userDrawn="1"/>
        </p:nvCxnSpPr>
        <p:spPr>
          <a:xfrm>
            <a:off x="5352066" y="6515713"/>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2E3023D9-0138-B04C-B4BD-895A195FE0E9}"/>
              </a:ext>
            </a:extLst>
          </p:cNvPr>
          <p:cNvSpPr>
            <a:spLocks noGrp="1"/>
          </p:cNvSpPr>
          <p:nvPr>
            <p:ph type="ctrTitle" hasCustomPrompt="1"/>
          </p:nvPr>
        </p:nvSpPr>
        <p:spPr>
          <a:xfrm>
            <a:off x="1524000" y="2550744"/>
            <a:ext cx="9144000" cy="659232"/>
          </a:xfrm>
        </p:spPr>
        <p:txBody>
          <a:bodyPr anchor="b" anchorCtr="0">
            <a:normAutofit/>
          </a:bodyPr>
          <a:lstStyle>
            <a:lvl1pPr algn="ctr">
              <a:defRPr sz="4000" b="1">
                <a:solidFill>
                  <a:schemeClr val="bg1"/>
                </a:solidFill>
                <a:latin typeface="Verdana" charset="0"/>
                <a:ea typeface="Verdana" charset="0"/>
                <a:cs typeface="Verdana" charset="0"/>
              </a:defRPr>
            </a:lvl1pPr>
          </a:lstStyle>
          <a:p>
            <a:r>
              <a:rPr lang="en-US" dirty="0"/>
              <a:t>Click to add subtitle</a:t>
            </a:r>
          </a:p>
        </p:txBody>
      </p:sp>
      <p:sp>
        <p:nvSpPr>
          <p:cNvPr id="10" name="Subtitle 2">
            <a:extLst>
              <a:ext uri="{FF2B5EF4-FFF2-40B4-BE49-F238E27FC236}">
                <a16:creationId xmlns:a16="http://schemas.microsoft.com/office/drawing/2014/main" id="{5B113B57-5FD1-4746-AC97-BC72ACB80049}"/>
              </a:ext>
            </a:extLst>
          </p:cNvPr>
          <p:cNvSpPr>
            <a:spLocks noGrp="1"/>
          </p:cNvSpPr>
          <p:nvPr>
            <p:ph type="subTitle" idx="1"/>
          </p:nvPr>
        </p:nvSpPr>
        <p:spPr>
          <a:xfrm>
            <a:off x="1524000" y="3328422"/>
            <a:ext cx="9144000" cy="176609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2254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9_Blank">
    <p:bg>
      <p:bgPr>
        <a:solidFill>
          <a:srgbClr val="3F2A5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261000-BF17-2C43-B32B-7DBDA6E61F3D}"/>
              </a:ext>
            </a:extLst>
          </p:cNvPr>
          <p:cNvPicPr>
            <a:picLocks noChangeAspect="1"/>
          </p:cNvPicPr>
          <p:nvPr userDrawn="1"/>
        </p:nvPicPr>
        <p:blipFill>
          <a:blip r:embed="rId2">
            <a:lum bright="70000" contrast="-70000"/>
          </a:blip>
          <a:stretch>
            <a:fillRect/>
          </a:stretch>
        </p:blipFill>
        <p:spPr>
          <a:xfrm>
            <a:off x="4487508" y="6320688"/>
            <a:ext cx="3216984" cy="390050"/>
          </a:xfrm>
          <a:prstGeom prst="rect">
            <a:avLst/>
          </a:prstGeom>
        </p:spPr>
      </p:pic>
      <p:cxnSp>
        <p:nvCxnSpPr>
          <p:cNvPr id="7" name="Straight Connector 6">
            <a:extLst>
              <a:ext uri="{FF2B5EF4-FFF2-40B4-BE49-F238E27FC236}">
                <a16:creationId xmlns:a16="http://schemas.microsoft.com/office/drawing/2014/main" id="{5CB80206-B6D4-0B48-BBFD-2007C99E285F}"/>
              </a:ext>
            </a:extLst>
          </p:cNvPr>
          <p:cNvCxnSpPr>
            <a:cxnSpLocks/>
          </p:cNvCxnSpPr>
          <p:nvPr userDrawn="1"/>
        </p:nvCxnSpPr>
        <p:spPr>
          <a:xfrm>
            <a:off x="6357634" y="6515713"/>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D0746FD-270B-5542-A3D3-139DDA627FE3}"/>
              </a:ext>
            </a:extLst>
          </p:cNvPr>
          <p:cNvCxnSpPr>
            <a:cxnSpLocks/>
          </p:cNvCxnSpPr>
          <p:nvPr userDrawn="1"/>
        </p:nvCxnSpPr>
        <p:spPr>
          <a:xfrm>
            <a:off x="5352066" y="6515713"/>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0_Blank">
    <p:bg>
      <p:bgPr>
        <a:solidFill>
          <a:srgbClr val="DDDAE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364F01-5751-2F49-A679-634CDBD024A2}"/>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7" name="Straight Connector 6">
            <a:extLst>
              <a:ext uri="{FF2B5EF4-FFF2-40B4-BE49-F238E27FC236}">
                <a16:creationId xmlns:a16="http://schemas.microsoft.com/office/drawing/2014/main" id="{19EF0A24-AF94-5D4D-AE96-2D4F145828C6}"/>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6A9F5A-CE74-FD47-BE2E-13A5159EBC3D}"/>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EBA39F-8725-9840-8988-C9E84246AF4F}"/>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7" name="Straight Connector 6">
            <a:extLst>
              <a:ext uri="{FF2B5EF4-FFF2-40B4-BE49-F238E27FC236}">
                <a16:creationId xmlns:a16="http://schemas.microsoft.com/office/drawing/2014/main" id="{E8BB7F67-7024-664F-91EF-200CC667269B}"/>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D2A1D82-B1BC-CD4D-8525-57DE8EC1B0BC}"/>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5_Blank">
    <p:bg>
      <p:bgPr>
        <a:solidFill>
          <a:srgbClr val="3F2A5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EF3DF-27D3-0A47-B7A6-9166A251BF79}"/>
              </a:ext>
            </a:extLst>
          </p:cNvPr>
          <p:cNvPicPr>
            <a:picLocks noChangeAspect="1"/>
          </p:cNvPicPr>
          <p:nvPr userDrawn="1"/>
        </p:nvPicPr>
        <p:blipFill>
          <a:blip r:embed="rId2">
            <a:lum bright="70000" contrast="-70000"/>
          </a:blip>
          <a:stretch>
            <a:fillRect/>
          </a:stretch>
        </p:blipFill>
        <p:spPr>
          <a:xfrm>
            <a:off x="238237" y="124552"/>
            <a:ext cx="3216984" cy="390050"/>
          </a:xfrm>
          <a:prstGeom prst="rect">
            <a:avLst/>
          </a:prstGeom>
        </p:spPr>
      </p:pic>
      <p:cxnSp>
        <p:nvCxnSpPr>
          <p:cNvPr id="6" name="Straight Connector 5">
            <a:extLst>
              <a:ext uri="{FF2B5EF4-FFF2-40B4-BE49-F238E27FC236}">
                <a16:creationId xmlns:a16="http://schemas.microsoft.com/office/drawing/2014/main" id="{AB72C92C-0856-9744-9731-B5FD8B16C8EC}"/>
              </a:ext>
            </a:extLst>
          </p:cNvPr>
          <p:cNvCxnSpPr>
            <a:cxnSpLocks/>
          </p:cNvCxnSpPr>
          <p:nvPr userDrawn="1"/>
        </p:nvCxnSpPr>
        <p:spPr>
          <a:xfrm>
            <a:off x="2108363" y="319577"/>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0FC77AC-4B53-E84E-8DF8-5EB41E1D68E8}"/>
              </a:ext>
            </a:extLst>
          </p:cNvPr>
          <p:cNvCxnSpPr>
            <a:cxnSpLocks/>
          </p:cNvCxnSpPr>
          <p:nvPr userDrawn="1"/>
        </p:nvCxnSpPr>
        <p:spPr>
          <a:xfrm>
            <a:off x="1102795" y="319577"/>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7_Blank">
    <p:bg>
      <p:bgPr>
        <a:solidFill>
          <a:srgbClr val="DDDAE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74CE97-C91B-9044-86C1-5405E1E4B868}"/>
              </a:ext>
            </a:extLst>
          </p:cNvPr>
          <p:cNvPicPr>
            <a:picLocks noChangeAspect="1"/>
          </p:cNvPicPr>
          <p:nvPr userDrawn="1"/>
        </p:nvPicPr>
        <p:blipFill>
          <a:blip r:embed="rId2"/>
          <a:stretch>
            <a:fillRect/>
          </a:stretch>
        </p:blipFill>
        <p:spPr>
          <a:xfrm>
            <a:off x="238237" y="124552"/>
            <a:ext cx="3216984" cy="390050"/>
          </a:xfrm>
          <a:prstGeom prst="rect">
            <a:avLst/>
          </a:prstGeom>
        </p:spPr>
      </p:pic>
      <p:cxnSp>
        <p:nvCxnSpPr>
          <p:cNvPr id="6" name="Straight Connector 5">
            <a:extLst>
              <a:ext uri="{FF2B5EF4-FFF2-40B4-BE49-F238E27FC236}">
                <a16:creationId xmlns:a16="http://schemas.microsoft.com/office/drawing/2014/main" id="{5F8FDAAF-9759-4A46-BE2C-53C59B92A16E}"/>
              </a:ext>
            </a:extLst>
          </p:cNvPr>
          <p:cNvCxnSpPr>
            <a:cxnSpLocks/>
          </p:cNvCxnSpPr>
          <p:nvPr userDrawn="1"/>
        </p:nvCxnSpPr>
        <p:spPr>
          <a:xfrm>
            <a:off x="2108363" y="319577"/>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A0FE93C-4511-E845-BB81-B2473DD40786}"/>
              </a:ext>
            </a:extLst>
          </p:cNvPr>
          <p:cNvCxnSpPr>
            <a:cxnSpLocks/>
          </p:cNvCxnSpPr>
          <p:nvPr userDrawn="1"/>
        </p:nvCxnSpPr>
        <p:spPr>
          <a:xfrm>
            <a:off x="1102795" y="319577"/>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6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2DC478-385A-A641-8690-AB6D035ECEA5}"/>
              </a:ext>
            </a:extLst>
          </p:cNvPr>
          <p:cNvPicPr>
            <a:picLocks noChangeAspect="1"/>
          </p:cNvPicPr>
          <p:nvPr userDrawn="1"/>
        </p:nvPicPr>
        <p:blipFill>
          <a:blip r:embed="rId2"/>
          <a:stretch>
            <a:fillRect/>
          </a:stretch>
        </p:blipFill>
        <p:spPr>
          <a:xfrm>
            <a:off x="238237" y="124552"/>
            <a:ext cx="3216984" cy="390050"/>
          </a:xfrm>
          <a:prstGeom prst="rect">
            <a:avLst/>
          </a:prstGeom>
        </p:spPr>
      </p:pic>
      <p:cxnSp>
        <p:nvCxnSpPr>
          <p:cNvPr id="6" name="Straight Connector 5">
            <a:extLst>
              <a:ext uri="{FF2B5EF4-FFF2-40B4-BE49-F238E27FC236}">
                <a16:creationId xmlns:a16="http://schemas.microsoft.com/office/drawing/2014/main" id="{47B01D6C-725A-D842-A2F1-D9169672A1F9}"/>
              </a:ext>
            </a:extLst>
          </p:cNvPr>
          <p:cNvCxnSpPr>
            <a:cxnSpLocks/>
          </p:cNvCxnSpPr>
          <p:nvPr userDrawn="1"/>
        </p:nvCxnSpPr>
        <p:spPr>
          <a:xfrm>
            <a:off x="2108363" y="319577"/>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C7CC363-8D51-4F4C-B87F-72F38104880B}"/>
              </a:ext>
            </a:extLst>
          </p:cNvPr>
          <p:cNvCxnSpPr>
            <a:cxnSpLocks/>
          </p:cNvCxnSpPr>
          <p:nvPr userDrawn="1"/>
        </p:nvCxnSpPr>
        <p:spPr>
          <a:xfrm>
            <a:off x="1102795" y="319577"/>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8" name="Picture Placeholder 2"/>
          <p:cNvSpPr>
            <a:spLocks noGrp="1"/>
          </p:cNvSpPr>
          <p:nvPr>
            <p:ph type="pic" sz="quarter" idx="13"/>
          </p:nvPr>
        </p:nvSpPr>
        <p:spPr>
          <a:xfrm>
            <a:off x="477795" y="453081"/>
            <a:ext cx="3426940" cy="5496616"/>
          </a:xfrm>
        </p:spPr>
        <p:txBody>
          <a:bodyPr/>
          <a:lstStyle/>
          <a:p>
            <a:endParaRPr lang="en-US"/>
          </a:p>
        </p:txBody>
      </p:sp>
      <p:sp>
        <p:nvSpPr>
          <p:cNvPr id="9" name="Picture Placeholder 2"/>
          <p:cNvSpPr>
            <a:spLocks noGrp="1"/>
          </p:cNvSpPr>
          <p:nvPr>
            <p:ph type="pic" sz="quarter" idx="14"/>
          </p:nvPr>
        </p:nvSpPr>
        <p:spPr>
          <a:xfrm>
            <a:off x="4382530" y="453081"/>
            <a:ext cx="3426940" cy="5496616"/>
          </a:xfrm>
        </p:spPr>
        <p:txBody>
          <a:bodyPr/>
          <a:lstStyle/>
          <a:p>
            <a:endParaRPr lang="en-US"/>
          </a:p>
        </p:txBody>
      </p:sp>
      <p:sp>
        <p:nvSpPr>
          <p:cNvPr id="10" name="Picture Placeholder 2"/>
          <p:cNvSpPr>
            <a:spLocks noGrp="1"/>
          </p:cNvSpPr>
          <p:nvPr>
            <p:ph type="pic" sz="quarter" idx="15"/>
          </p:nvPr>
        </p:nvSpPr>
        <p:spPr>
          <a:xfrm>
            <a:off x="8287265" y="453081"/>
            <a:ext cx="3426940" cy="5496616"/>
          </a:xfrm>
        </p:spPr>
        <p:txBody>
          <a:bodyPr/>
          <a:lstStyle/>
          <a:p>
            <a:endParaRPr lang="en-US"/>
          </a:p>
        </p:txBody>
      </p:sp>
      <p:pic>
        <p:nvPicPr>
          <p:cNvPr id="7" name="Picture 6">
            <a:extLst>
              <a:ext uri="{FF2B5EF4-FFF2-40B4-BE49-F238E27FC236}">
                <a16:creationId xmlns:a16="http://schemas.microsoft.com/office/drawing/2014/main" id="{858BFD71-75F8-2748-9F7E-8E7A002751C9}"/>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1" name="Straight Connector 10">
            <a:extLst>
              <a:ext uri="{FF2B5EF4-FFF2-40B4-BE49-F238E27FC236}">
                <a16:creationId xmlns:a16="http://schemas.microsoft.com/office/drawing/2014/main" id="{C8F424F4-A8AB-BD4E-A73D-0647814144C0}"/>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F2B79AC-ED0C-AD40-8A0F-38C4D570986D}"/>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Shape 58"/>
        <p:cNvGrpSpPr/>
        <p:nvPr/>
      </p:nvGrpSpPr>
      <p:grpSpPr>
        <a:xfrm>
          <a:off x="0" y="0"/>
          <a:ext cx="0" cy="0"/>
          <a:chOff x="0" y="0"/>
          <a:chExt cx="0" cy="0"/>
        </a:xfrm>
      </p:grpSpPr>
      <p:sp>
        <p:nvSpPr>
          <p:cNvPr id="6" name="Shape 34"/>
          <p:cNvSpPr txBox="1">
            <a:spLocks noGrp="1"/>
          </p:cNvSpPr>
          <p:nvPr>
            <p:ph type="body" idx="1"/>
          </p:nvPr>
        </p:nvSpPr>
        <p:spPr>
          <a:xfrm>
            <a:off x="387178" y="331336"/>
            <a:ext cx="6311240" cy="5654936"/>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8" name="Picture Placeholder 3"/>
          <p:cNvSpPr>
            <a:spLocks noGrp="1"/>
          </p:cNvSpPr>
          <p:nvPr>
            <p:ph type="pic" sz="quarter" idx="11"/>
          </p:nvPr>
        </p:nvSpPr>
        <p:spPr>
          <a:xfrm>
            <a:off x="7087997" y="331336"/>
            <a:ext cx="4642022" cy="5654936"/>
          </a:xfrm>
        </p:spPr>
        <p:txBody>
          <a:bodyPr>
            <a:normAutofit/>
          </a:bodyPr>
          <a:lstStyle>
            <a:lvl1pPr>
              <a:defRPr sz="1013">
                <a:solidFill>
                  <a:srgbClr val="00B0F0"/>
                </a:solidFill>
              </a:defRPr>
            </a:lvl1pPr>
          </a:lstStyle>
          <a:p>
            <a:endParaRPr lang="id-ID"/>
          </a:p>
        </p:txBody>
      </p:sp>
      <p:pic>
        <p:nvPicPr>
          <p:cNvPr id="7" name="Picture 6">
            <a:extLst>
              <a:ext uri="{FF2B5EF4-FFF2-40B4-BE49-F238E27FC236}">
                <a16:creationId xmlns:a16="http://schemas.microsoft.com/office/drawing/2014/main" id="{187B4FA2-CF16-F045-BBC9-D08B8283FC73}"/>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1" name="Straight Connector 10">
            <a:extLst>
              <a:ext uri="{FF2B5EF4-FFF2-40B4-BE49-F238E27FC236}">
                <a16:creationId xmlns:a16="http://schemas.microsoft.com/office/drawing/2014/main" id="{9145CC44-8BFD-8F46-AE5A-BA7AC0EEC3E0}"/>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6B222D2-9ED4-2348-B503-D88152F5AE17}"/>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Shape 58"/>
        <p:cNvGrpSpPr/>
        <p:nvPr/>
      </p:nvGrpSpPr>
      <p:grpSpPr>
        <a:xfrm>
          <a:off x="0" y="0"/>
          <a:ext cx="0" cy="0"/>
          <a:chOff x="0" y="0"/>
          <a:chExt cx="0" cy="0"/>
        </a:xfrm>
      </p:grpSpPr>
      <p:sp>
        <p:nvSpPr>
          <p:cNvPr id="6" name="Shape 34"/>
          <p:cNvSpPr txBox="1">
            <a:spLocks noGrp="1"/>
          </p:cNvSpPr>
          <p:nvPr>
            <p:ph type="body" idx="1"/>
          </p:nvPr>
        </p:nvSpPr>
        <p:spPr>
          <a:xfrm>
            <a:off x="5385459" y="331336"/>
            <a:ext cx="6311240" cy="5667128"/>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8" name="Picture Placeholder 3"/>
          <p:cNvSpPr>
            <a:spLocks noGrp="1"/>
          </p:cNvSpPr>
          <p:nvPr>
            <p:ph type="pic" sz="quarter" idx="11"/>
          </p:nvPr>
        </p:nvSpPr>
        <p:spPr>
          <a:xfrm>
            <a:off x="387178" y="331336"/>
            <a:ext cx="4642022" cy="5667128"/>
          </a:xfrm>
        </p:spPr>
        <p:txBody>
          <a:bodyPr>
            <a:normAutofit/>
          </a:bodyPr>
          <a:lstStyle>
            <a:lvl1pPr>
              <a:defRPr sz="1013">
                <a:solidFill>
                  <a:srgbClr val="00B0F0"/>
                </a:solidFill>
              </a:defRPr>
            </a:lvl1pPr>
          </a:lstStyle>
          <a:p>
            <a:endParaRPr lang="id-ID"/>
          </a:p>
        </p:txBody>
      </p:sp>
      <p:pic>
        <p:nvPicPr>
          <p:cNvPr id="7" name="Picture 6">
            <a:extLst>
              <a:ext uri="{FF2B5EF4-FFF2-40B4-BE49-F238E27FC236}">
                <a16:creationId xmlns:a16="http://schemas.microsoft.com/office/drawing/2014/main" id="{A02EA7C1-05E1-8042-AAF1-2241577E4042}"/>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1" name="Straight Connector 10">
            <a:extLst>
              <a:ext uri="{FF2B5EF4-FFF2-40B4-BE49-F238E27FC236}">
                <a16:creationId xmlns:a16="http://schemas.microsoft.com/office/drawing/2014/main" id="{47702468-ACB0-3E43-9CEE-EF2D63C5AB26}"/>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7E34124-EB83-6B4D-A5DC-7195CA953DFD}"/>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16DEA1-083B-6C49-A07F-5ECA01CA656A}"/>
              </a:ext>
            </a:extLst>
          </p:cNvPr>
          <p:cNvSpPr>
            <a:spLocks noGrp="1"/>
          </p:cNvSpPr>
          <p:nvPr>
            <p:ph type="ctrTitle" hasCustomPrompt="1"/>
          </p:nvPr>
        </p:nvSpPr>
        <p:spPr>
          <a:xfrm>
            <a:off x="1524000" y="2550744"/>
            <a:ext cx="9144000" cy="659232"/>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title</a:t>
            </a:r>
          </a:p>
        </p:txBody>
      </p:sp>
      <p:sp>
        <p:nvSpPr>
          <p:cNvPr id="4" name="Subtitle 2">
            <a:extLst>
              <a:ext uri="{FF2B5EF4-FFF2-40B4-BE49-F238E27FC236}">
                <a16:creationId xmlns:a16="http://schemas.microsoft.com/office/drawing/2014/main" id="{87CD7E49-D5E3-084C-860A-05BB6F94A94B}"/>
              </a:ext>
            </a:extLst>
          </p:cNvPr>
          <p:cNvSpPr>
            <a:spLocks noGrp="1"/>
          </p:cNvSpPr>
          <p:nvPr>
            <p:ph type="subTitle" idx="1"/>
          </p:nvPr>
        </p:nvSpPr>
        <p:spPr>
          <a:xfrm>
            <a:off x="1524000" y="3328422"/>
            <a:ext cx="9144000" cy="1766092"/>
          </a:xfrm>
        </p:spPr>
        <p:txBody>
          <a:bodyPr/>
          <a:lstStyle>
            <a:lvl1pPr marL="0" indent="0" algn="ctr">
              <a:buNone/>
              <a:defRPr sz="2400">
                <a:solidFill>
                  <a:srgbClr val="3F2A5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a:extLst>
              <a:ext uri="{FF2B5EF4-FFF2-40B4-BE49-F238E27FC236}">
                <a16:creationId xmlns:a16="http://schemas.microsoft.com/office/drawing/2014/main" id="{24B94043-5D3A-C84D-849B-8C697D77E399}"/>
              </a:ext>
            </a:extLst>
          </p:cNvPr>
          <p:cNvPicPr>
            <a:picLocks noChangeAspect="1"/>
          </p:cNvPicPr>
          <p:nvPr userDrawn="1"/>
        </p:nvPicPr>
        <p:blipFill>
          <a:blip r:embed="rId3"/>
          <a:stretch>
            <a:fillRect/>
          </a:stretch>
        </p:blipFill>
        <p:spPr>
          <a:xfrm>
            <a:off x="4487508" y="6319164"/>
            <a:ext cx="3216983" cy="390050"/>
          </a:xfrm>
          <a:prstGeom prst="rect">
            <a:avLst/>
          </a:prstGeom>
        </p:spPr>
      </p:pic>
      <p:cxnSp>
        <p:nvCxnSpPr>
          <p:cNvPr id="15" name="Straight Connector 14">
            <a:extLst>
              <a:ext uri="{FF2B5EF4-FFF2-40B4-BE49-F238E27FC236}">
                <a16:creationId xmlns:a16="http://schemas.microsoft.com/office/drawing/2014/main" id="{1D5A0757-01B9-664F-8484-B41EE076A3E4}"/>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D33C353-3D75-B442-8EF4-6B4297A8DFBB}"/>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2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7" name="Straight Connector 6"/>
          <p:cNvCxnSpPr/>
          <p:nvPr userDrawn="1"/>
        </p:nvCxnSpPr>
        <p:spPr>
          <a:xfrm>
            <a:off x="583259" y="365125"/>
            <a:ext cx="0" cy="1325563"/>
          </a:xfrm>
          <a:prstGeom prst="line">
            <a:avLst/>
          </a:prstGeom>
          <a:ln w="38100" cmpd="sng">
            <a:solidFill>
              <a:srgbClr val="68478D"/>
            </a:solidFill>
          </a:ln>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title"/>
          </p:nvPr>
        </p:nvSpPr>
        <p:spPr>
          <a:xfrm>
            <a:off x="838200" y="365125"/>
            <a:ext cx="10515600" cy="1325563"/>
          </a:xfrm>
        </p:spPr>
        <p:txBody>
          <a:bodyPr/>
          <a:lstStyle/>
          <a:p>
            <a:r>
              <a:rPr lang="en-US" dirty="0"/>
              <a:t>Click to edit Master title style</a:t>
            </a:r>
          </a:p>
        </p:txBody>
      </p:sp>
      <p:pic>
        <p:nvPicPr>
          <p:cNvPr id="10" name="Picture 9">
            <a:extLst>
              <a:ext uri="{FF2B5EF4-FFF2-40B4-BE49-F238E27FC236}">
                <a16:creationId xmlns:a16="http://schemas.microsoft.com/office/drawing/2014/main" id="{CAFE5BA5-3F8B-B646-A295-7047D822538B}"/>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1" name="Straight Connector 10">
            <a:extLst>
              <a:ext uri="{FF2B5EF4-FFF2-40B4-BE49-F238E27FC236}">
                <a16:creationId xmlns:a16="http://schemas.microsoft.com/office/drawing/2014/main" id="{B2CD4B69-6CD1-914F-8988-BB4EC23E0AB5}"/>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208D5F7-C4C6-3348-A021-2917EFC67D48}"/>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498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68478D"/>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dirty="0"/>
              <a:t>Click to edit Master text styles</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C96E704F-E5BB-D54E-8CBC-3BCFFC837F61}"/>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2" name="Straight Connector 11">
            <a:extLst>
              <a:ext uri="{FF2B5EF4-FFF2-40B4-BE49-F238E27FC236}">
                <a16:creationId xmlns:a16="http://schemas.microsoft.com/office/drawing/2014/main" id="{24795844-DFBF-6E41-9C37-733CA95C762F}"/>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F2F1C81-082F-6943-9A32-74260F9AC187}"/>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5055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5055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838200" y="365125"/>
            <a:ext cx="10515600" cy="1325563"/>
          </a:xfrm>
        </p:spPr>
        <p:txBody>
          <a:bodyPr/>
          <a:lstStyle/>
          <a:p>
            <a:r>
              <a:rPr lang="en-US" dirty="0"/>
              <a:t>Click to edit Master title style</a:t>
            </a:r>
          </a:p>
        </p:txBody>
      </p:sp>
      <p:cxnSp>
        <p:nvCxnSpPr>
          <p:cNvPr id="11" name="Straight Connector 10"/>
          <p:cNvCxnSpPr/>
          <p:nvPr userDrawn="1"/>
        </p:nvCxnSpPr>
        <p:spPr>
          <a:xfrm>
            <a:off x="583259" y="365125"/>
            <a:ext cx="0" cy="1325563"/>
          </a:xfrm>
          <a:prstGeom prst="line">
            <a:avLst/>
          </a:prstGeom>
          <a:ln w="38100" cmpd="sng">
            <a:solidFill>
              <a:srgbClr val="68478D"/>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707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Shape 58"/>
        <p:cNvGrpSpPr/>
        <p:nvPr/>
      </p:nvGrpSpPr>
      <p:grpSpPr>
        <a:xfrm>
          <a:off x="0" y="0"/>
          <a:ext cx="0" cy="0"/>
          <a:chOff x="0" y="0"/>
          <a:chExt cx="0" cy="0"/>
        </a:xfrm>
      </p:grpSpPr>
      <p:sp>
        <p:nvSpPr>
          <p:cNvPr id="5" name="Shape 33"/>
          <p:cNvSpPr txBox="1">
            <a:spLocks noGrp="1"/>
          </p:cNvSpPr>
          <p:nvPr>
            <p:ph type="title"/>
          </p:nvPr>
        </p:nvSpPr>
        <p:spPr>
          <a:xfrm>
            <a:off x="387178" y="331336"/>
            <a:ext cx="6311239" cy="705630"/>
          </a:xfrm>
          <a:prstGeom prst="rect">
            <a:avLst/>
          </a:prstGeom>
        </p:spPr>
        <p:txBody>
          <a:bodyPr lIns="91425" tIns="91425" rIns="91425" bIns="91425" anchor="t" anchorCtr="0"/>
          <a:lstStyle>
            <a:lvl1pPr lvl="0" algn="ctr" rtl="0">
              <a:spcBef>
                <a:spcPts val="0"/>
              </a:spcBef>
              <a:defRPr>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387178" y="1431935"/>
            <a:ext cx="6311240" cy="4590914"/>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7" name="Rectangle 6"/>
          <p:cNvSpPr/>
          <p:nvPr userDrawn="1"/>
        </p:nvSpPr>
        <p:spPr>
          <a:xfrm>
            <a:off x="2374397" y="1209050"/>
            <a:ext cx="2336800" cy="508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
        <p:nvSpPr>
          <p:cNvPr id="8" name="Picture Placeholder 3"/>
          <p:cNvSpPr>
            <a:spLocks noGrp="1"/>
          </p:cNvSpPr>
          <p:nvPr>
            <p:ph type="pic" sz="quarter" idx="11"/>
          </p:nvPr>
        </p:nvSpPr>
        <p:spPr>
          <a:xfrm>
            <a:off x="7087997" y="331336"/>
            <a:ext cx="4642022" cy="5691513"/>
          </a:xfrm>
        </p:spPr>
        <p:txBody>
          <a:bodyPr>
            <a:normAutofit/>
          </a:bodyPr>
          <a:lstStyle>
            <a:lvl1pPr>
              <a:defRPr sz="1013">
                <a:solidFill>
                  <a:srgbClr val="00B0F0"/>
                </a:solidFill>
              </a:defRPr>
            </a:lvl1pPr>
          </a:lstStyle>
          <a:p>
            <a:endParaRPr lang="id-ID"/>
          </a:p>
        </p:txBody>
      </p:sp>
      <p:pic>
        <p:nvPicPr>
          <p:cNvPr id="9" name="Picture 8">
            <a:extLst>
              <a:ext uri="{FF2B5EF4-FFF2-40B4-BE49-F238E27FC236}">
                <a16:creationId xmlns:a16="http://schemas.microsoft.com/office/drawing/2014/main" id="{1C6DE07C-0ABA-E844-9D6D-694424ADFF39}"/>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2" name="Straight Connector 11">
            <a:extLst>
              <a:ext uri="{FF2B5EF4-FFF2-40B4-BE49-F238E27FC236}">
                <a16:creationId xmlns:a16="http://schemas.microsoft.com/office/drawing/2014/main" id="{C87D9EE7-A2F2-1D42-86EB-B8958EEB03DE}"/>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866C56F-78F6-8A48-922F-92A6A1DF3B19}"/>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Shape 58"/>
        <p:cNvGrpSpPr/>
        <p:nvPr/>
      </p:nvGrpSpPr>
      <p:grpSpPr>
        <a:xfrm>
          <a:off x="0" y="0"/>
          <a:ext cx="0" cy="0"/>
          <a:chOff x="0" y="0"/>
          <a:chExt cx="0" cy="0"/>
        </a:xfrm>
      </p:grpSpPr>
      <p:sp>
        <p:nvSpPr>
          <p:cNvPr id="5" name="Shape 33"/>
          <p:cNvSpPr txBox="1">
            <a:spLocks noGrp="1"/>
          </p:cNvSpPr>
          <p:nvPr>
            <p:ph type="title"/>
          </p:nvPr>
        </p:nvSpPr>
        <p:spPr>
          <a:xfrm>
            <a:off x="5385459" y="331335"/>
            <a:ext cx="6311239" cy="705630"/>
          </a:xfrm>
          <a:prstGeom prst="rect">
            <a:avLst/>
          </a:prstGeom>
        </p:spPr>
        <p:txBody>
          <a:bodyPr lIns="91425" tIns="91425" rIns="91425" bIns="91425" anchor="t" anchorCtr="0"/>
          <a:lstStyle>
            <a:lvl1pPr lvl="0" algn="ctr" rtl="0">
              <a:spcBef>
                <a:spcPts val="0"/>
              </a:spcBef>
              <a:defRPr>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5385459" y="1431934"/>
            <a:ext cx="6311240" cy="4554338"/>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7" name="Rectangle 6"/>
          <p:cNvSpPr/>
          <p:nvPr userDrawn="1"/>
        </p:nvSpPr>
        <p:spPr>
          <a:xfrm>
            <a:off x="7372678" y="1209049"/>
            <a:ext cx="2336800" cy="508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
        <p:nvSpPr>
          <p:cNvPr id="8" name="Picture Placeholder 3"/>
          <p:cNvSpPr>
            <a:spLocks noGrp="1"/>
          </p:cNvSpPr>
          <p:nvPr>
            <p:ph type="pic" sz="quarter" idx="11"/>
          </p:nvPr>
        </p:nvSpPr>
        <p:spPr>
          <a:xfrm>
            <a:off x="387178" y="331335"/>
            <a:ext cx="4642022" cy="5654937"/>
          </a:xfrm>
        </p:spPr>
        <p:txBody>
          <a:bodyPr>
            <a:normAutofit/>
          </a:bodyPr>
          <a:lstStyle>
            <a:lvl1pPr>
              <a:defRPr sz="1013">
                <a:solidFill>
                  <a:srgbClr val="00B0F0"/>
                </a:solidFill>
              </a:defRPr>
            </a:lvl1pPr>
          </a:lstStyle>
          <a:p>
            <a:endParaRPr lang="id-ID"/>
          </a:p>
        </p:txBody>
      </p:sp>
      <p:pic>
        <p:nvPicPr>
          <p:cNvPr id="9" name="Picture 8">
            <a:extLst>
              <a:ext uri="{FF2B5EF4-FFF2-40B4-BE49-F238E27FC236}">
                <a16:creationId xmlns:a16="http://schemas.microsoft.com/office/drawing/2014/main" id="{CD654F7F-4F12-E04C-9FCE-18DDA93D01A8}"/>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2" name="Straight Connector 11">
            <a:extLst>
              <a:ext uri="{FF2B5EF4-FFF2-40B4-BE49-F238E27FC236}">
                <a16:creationId xmlns:a16="http://schemas.microsoft.com/office/drawing/2014/main" id="{0E35DDFE-1007-0E49-9DD7-771CC1089F20}"/>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0365461-A11A-C541-9108-1CEE4709E91C}"/>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Shape 58"/>
        <p:cNvGrpSpPr/>
        <p:nvPr/>
      </p:nvGrpSpPr>
      <p:grpSpPr>
        <a:xfrm>
          <a:off x="0" y="0"/>
          <a:ext cx="0" cy="0"/>
          <a:chOff x="0" y="0"/>
          <a:chExt cx="0" cy="0"/>
        </a:xfrm>
      </p:grpSpPr>
      <p:sp>
        <p:nvSpPr>
          <p:cNvPr id="5" name="Shape 33"/>
          <p:cNvSpPr txBox="1">
            <a:spLocks noGrp="1"/>
          </p:cNvSpPr>
          <p:nvPr>
            <p:ph type="title"/>
          </p:nvPr>
        </p:nvSpPr>
        <p:spPr>
          <a:xfrm>
            <a:off x="5385459" y="331335"/>
            <a:ext cx="6311239" cy="705630"/>
          </a:xfrm>
          <a:prstGeom prst="rect">
            <a:avLst/>
          </a:prstGeom>
        </p:spPr>
        <p:txBody>
          <a:bodyPr lIns="91425" tIns="91425" rIns="91425" bIns="91425" anchor="t" anchorCtr="0"/>
          <a:lstStyle>
            <a:lvl1pPr lvl="0" algn="ctr" rtl="0">
              <a:spcBef>
                <a:spcPts val="0"/>
              </a:spcBef>
              <a:defRPr>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5385459" y="1431934"/>
            <a:ext cx="6311240" cy="4580755"/>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7" name="Rectangle 6"/>
          <p:cNvSpPr/>
          <p:nvPr userDrawn="1"/>
        </p:nvSpPr>
        <p:spPr>
          <a:xfrm>
            <a:off x="7372678" y="1209049"/>
            <a:ext cx="2336800" cy="508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
        <p:nvSpPr>
          <p:cNvPr id="10" name="Picture Placeholder 10"/>
          <p:cNvSpPr>
            <a:spLocks noGrp="1"/>
          </p:cNvSpPr>
          <p:nvPr>
            <p:ph type="pic" sz="quarter" idx="10"/>
          </p:nvPr>
        </p:nvSpPr>
        <p:spPr>
          <a:xfrm flipH="1">
            <a:off x="-2" y="331335"/>
            <a:ext cx="4758267" cy="5630553"/>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pic>
        <p:nvPicPr>
          <p:cNvPr id="12" name="Picture 11">
            <a:extLst>
              <a:ext uri="{FF2B5EF4-FFF2-40B4-BE49-F238E27FC236}">
                <a16:creationId xmlns:a16="http://schemas.microsoft.com/office/drawing/2014/main" id="{6385ACB3-9E69-BE47-B244-21471E637E03}"/>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3" name="Straight Connector 12">
            <a:extLst>
              <a:ext uri="{FF2B5EF4-FFF2-40B4-BE49-F238E27FC236}">
                <a16:creationId xmlns:a16="http://schemas.microsoft.com/office/drawing/2014/main" id="{BDA95684-BED0-0849-A5CB-F980A30D7D1E}"/>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8D1843B-4F01-0948-9C14-825CED0BDD37}"/>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Shape 58"/>
        <p:cNvGrpSpPr/>
        <p:nvPr/>
      </p:nvGrpSpPr>
      <p:grpSpPr>
        <a:xfrm>
          <a:off x="0" y="0"/>
          <a:ext cx="0" cy="0"/>
          <a:chOff x="0" y="0"/>
          <a:chExt cx="0" cy="0"/>
        </a:xfrm>
      </p:grpSpPr>
      <p:sp>
        <p:nvSpPr>
          <p:cNvPr id="5" name="Shape 33"/>
          <p:cNvSpPr txBox="1">
            <a:spLocks noGrp="1"/>
          </p:cNvSpPr>
          <p:nvPr>
            <p:ph type="title"/>
          </p:nvPr>
        </p:nvSpPr>
        <p:spPr>
          <a:xfrm>
            <a:off x="387178" y="331336"/>
            <a:ext cx="6311239" cy="705630"/>
          </a:xfrm>
          <a:prstGeom prst="rect">
            <a:avLst/>
          </a:prstGeom>
        </p:spPr>
        <p:txBody>
          <a:bodyPr lIns="91425" tIns="91425" rIns="91425" bIns="91425" anchor="t" anchorCtr="0"/>
          <a:lstStyle>
            <a:lvl1pPr lvl="0" algn="ctr" rtl="0">
              <a:spcBef>
                <a:spcPts val="0"/>
              </a:spcBef>
              <a:defRPr>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387178" y="1431934"/>
            <a:ext cx="6311240" cy="4554338"/>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7" name="Rectangle 6"/>
          <p:cNvSpPr/>
          <p:nvPr userDrawn="1"/>
        </p:nvSpPr>
        <p:spPr>
          <a:xfrm>
            <a:off x="2374397" y="1209050"/>
            <a:ext cx="2336800" cy="508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
        <p:nvSpPr>
          <p:cNvPr id="10" name="Picture Placeholder 10"/>
          <p:cNvSpPr>
            <a:spLocks noGrp="1"/>
          </p:cNvSpPr>
          <p:nvPr>
            <p:ph type="pic" sz="quarter" idx="10"/>
          </p:nvPr>
        </p:nvSpPr>
        <p:spPr>
          <a:xfrm>
            <a:off x="6942667" y="331336"/>
            <a:ext cx="5176933" cy="5590606"/>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pic>
        <p:nvPicPr>
          <p:cNvPr id="12" name="Picture 11">
            <a:extLst>
              <a:ext uri="{FF2B5EF4-FFF2-40B4-BE49-F238E27FC236}">
                <a16:creationId xmlns:a16="http://schemas.microsoft.com/office/drawing/2014/main" id="{77DE51B7-6F27-024B-9E9D-327489EE3063}"/>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3" name="Straight Connector 12">
            <a:extLst>
              <a:ext uri="{FF2B5EF4-FFF2-40B4-BE49-F238E27FC236}">
                <a16:creationId xmlns:a16="http://schemas.microsoft.com/office/drawing/2014/main" id="{4A81F03F-2396-9446-94C4-CE86D5A6C6AE}"/>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6F56213-B553-644C-B315-E32477B213AF}"/>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54BB57-3851-E643-8036-2D5FFB978F33}"/>
              </a:ext>
            </a:extLst>
          </p:cNvPr>
          <p:cNvPicPr>
            <a:picLocks noChangeAspect="1"/>
          </p:cNvPicPr>
          <p:nvPr userDrawn="1"/>
        </p:nvPicPr>
        <p:blipFill>
          <a:blip r:embed="rId2"/>
          <a:stretch>
            <a:fillRect/>
          </a:stretch>
        </p:blipFill>
        <p:spPr>
          <a:xfrm>
            <a:off x="139028" y="6319164"/>
            <a:ext cx="3216984" cy="390050"/>
          </a:xfrm>
          <a:prstGeom prst="rect">
            <a:avLst/>
          </a:prstGeom>
        </p:spPr>
      </p:pic>
      <p:cxnSp>
        <p:nvCxnSpPr>
          <p:cNvPr id="10" name="Straight Connector 9">
            <a:extLst>
              <a:ext uri="{FF2B5EF4-FFF2-40B4-BE49-F238E27FC236}">
                <a16:creationId xmlns:a16="http://schemas.microsoft.com/office/drawing/2014/main" id="{A485804A-F11B-F444-917D-EA84AC20B415}"/>
              </a:ext>
            </a:extLst>
          </p:cNvPr>
          <p:cNvCxnSpPr>
            <a:cxnSpLocks/>
          </p:cNvCxnSpPr>
          <p:nvPr userDrawn="1"/>
        </p:nvCxnSpPr>
        <p:spPr>
          <a:xfrm>
            <a:off x="200915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6B5ABF9-BA03-ED41-B941-5F21CCCAAD6B}"/>
              </a:ext>
            </a:extLst>
          </p:cNvPr>
          <p:cNvCxnSpPr>
            <a:cxnSpLocks/>
          </p:cNvCxnSpPr>
          <p:nvPr userDrawn="1"/>
        </p:nvCxnSpPr>
        <p:spPr>
          <a:xfrm>
            <a:off x="100358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1E46FE-7E9D-1A41-820A-57842DC17915}"/>
              </a:ext>
            </a:extLst>
          </p:cNvPr>
          <p:cNvPicPr>
            <a:picLocks noChangeAspect="1"/>
          </p:cNvPicPr>
          <p:nvPr userDrawn="1"/>
        </p:nvPicPr>
        <p:blipFill>
          <a:blip r:embed="rId2"/>
          <a:stretch>
            <a:fillRect/>
          </a:stretch>
        </p:blipFill>
        <p:spPr>
          <a:xfrm>
            <a:off x="8826426" y="6319164"/>
            <a:ext cx="3216984" cy="390050"/>
          </a:xfrm>
          <a:prstGeom prst="rect">
            <a:avLst/>
          </a:prstGeom>
        </p:spPr>
      </p:pic>
      <p:cxnSp>
        <p:nvCxnSpPr>
          <p:cNvPr id="5" name="Straight Connector 4">
            <a:extLst>
              <a:ext uri="{FF2B5EF4-FFF2-40B4-BE49-F238E27FC236}">
                <a16:creationId xmlns:a16="http://schemas.microsoft.com/office/drawing/2014/main" id="{A88D4EC1-C531-B245-8431-3BB22EC3DD3B}"/>
              </a:ext>
            </a:extLst>
          </p:cNvPr>
          <p:cNvCxnSpPr>
            <a:cxnSpLocks/>
          </p:cNvCxnSpPr>
          <p:nvPr userDrawn="1"/>
        </p:nvCxnSpPr>
        <p:spPr>
          <a:xfrm>
            <a:off x="10696552"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DA6582-B764-AE4A-9111-EDC857CD38E7}"/>
              </a:ext>
            </a:extLst>
          </p:cNvPr>
          <p:cNvCxnSpPr>
            <a:cxnSpLocks/>
          </p:cNvCxnSpPr>
          <p:nvPr userDrawn="1"/>
        </p:nvCxnSpPr>
        <p:spPr>
          <a:xfrm>
            <a:off x="969098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Blank">
    <p:bg>
      <p:bgPr>
        <a:blipFill dpi="0" rotWithShape="1">
          <a:blip r:embed="rId2">
            <a:lum/>
          </a:blip>
          <a:srcRect/>
          <a:stretch>
            <a:fillRect/>
          </a:stretch>
        </a:blipFill>
        <a:effectLst/>
      </p:bgPr>
    </p:bg>
    <p:spTree>
      <p:nvGrpSpPr>
        <p:cNvPr id="1" name="Shape 58"/>
        <p:cNvGrpSpPr/>
        <p:nvPr/>
      </p:nvGrpSpPr>
      <p:grpSpPr>
        <a:xfrm>
          <a:off x="0" y="0"/>
          <a:ext cx="0" cy="0"/>
          <a:chOff x="0" y="0"/>
          <a:chExt cx="0" cy="0"/>
        </a:xfrm>
      </p:grpSpPr>
      <p:sp>
        <p:nvSpPr>
          <p:cNvPr id="10" name="Subtitle 2"/>
          <p:cNvSpPr txBox="1">
            <a:spLocks/>
          </p:cNvSpPr>
          <p:nvPr userDrawn="1"/>
        </p:nvSpPr>
        <p:spPr>
          <a:xfrm>
            <a:off x="723251" y="5078285"/>
            <a:ext cx="6018295" cy="37392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Verdana" charset="0"/>
                <a:ea typeface="Verdana" charset="0"/>
                <a:cs typeface="Verdana"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50000"/>
                    <a:lumOff val="50000"/>
                  </a:schemeClr>
                </a:solidFill>
                <a:latin typeface="Verdana" charset="0"/>
                <a:ea typeface="Verdana" charset="0"/>
                <a:cs typeface="Verdana"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Verdana" charset="0"/>
                <a:ea typeface="Verdana" charset="0"/>
                <a:cs typeface="Verdana"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1" dirty="0">
                <a:solidFill>
                  <a:srgbClr val="6A2F9A"/>
                </a:solidFill>
                <a:latin typeface="Verdana" panose="020B0604030504040204" pitchFamily="34" charset="0"/>
                <a:ea typeface="Verdana" panose="020B0604030504040204" pitchFamily="34" charset="0"/>
                <a:cs typeface="Verdana" panose="020B0604030504040204" pitchFamily="34" charset="0"/>
              </a:rPr>
              <a:t>Heart2Heart Symposium 2018</a:t>
            </a:r>
          </a:p>
        </p:txBody>
      </p:sp>
      <p:sp>
        <p:nvSpPr>
          <p:cNvPr id="11" name="Subtitle 2"/>
          <p:cNvSpPr txBox="1">
            <a:spLocks/>
          </p:cNvSpPr>
          <p:nvPr userDrawn="1"/>
        </p:nvSpPr>
        <p:spPr>
          <a:xfrm>
            <a:off x="723251" y="4788284"/>
            <a:ext cx="3715268" cy="34449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Verdana" charset="0"/>
                <a:ea typeface="Verdana" charset="0"/>
                <a:cs typeface="Verdana"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50000"/>
                    <a:lumOff val="50000"/>
                  </a:schemeClr>
                </a:solidFill>
                <a:latin typeface="Verdana" charset="0"/>
                <a:ea typeface="Verdana" charset="0"/>
                <a:cs typeface="Verdana"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Verdana" charset="0"/>
                <a:ea typeface="Verdana" charset="0"/>
                <a:cs typeface="Verdana"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1" dirty="0">
                <a:solidFill>
                  <a:srgbClr val="6A2F9A"/>
                </a:solidFill>
                <a:latin typeface="Verdana" panose="020B0604030504040204" pitchFamily="34" charset="0"/>
                <a:ea typeface="Verdana" panose="020B0604030504040204" pitchFamily="34" charset="0"/>
                <a:cs typeface="Verdana" panose="020B0604030504040204" pitchFamily="34" charset="0"/>
              </a:rPr>
              <a:t>Amare </a:t>
            </a:r>
            <a:r>
              <a:rPr lang="en-US" sz="2000" b="1" dirty="0">
                <a:solidFill>
                  <a:srgbClr val="6A2F9A"/>
                </a:solidFill>
                <a:effectLst>
                  <a:reflection endPos="0" dist="50800" dir="5400000" sy="-100000" algn="bl" rotWithShape="0"/>
                </a:effectLst>
                <a:latin typeface="Verdana" panose="020B0604030504040204" pitchFamily="34" charset="0"/>
                <a:ea typeface="Verdana" panose="020B0604030504040204" pitchFamily="34" charset="0"/>
                <a:cs typeface="Verdana" panose="020B0604030504040204" pitchFamily="34" charset="0"/>
              </a:rPr>
              <a:t>Global</a:t>
            </a:r>
          </a:p>
        </p:txBody>
      </p:sp>
      <p:sp>
        <p:nvSpPr>
          <p:cNvPr id="12" name="Subtitle 2"/>
          <p:cNvSpPr txBox="1">
            <a:spLocks/>
          </p:cNvSpPr>
          <p:nvPr userDrawn="1"/>
        </p:nvSpPr>
        <p:spPr>
          <a:xfrm>
            <a:off x="723251" y="5397431"/>
            <a:ext cx="6409040" cy="9691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Verdana" charset="0"/>
                <a:ea typeface="Verdana" charset="0"/>
                <a:cs typeface="Verdana"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50000"/>
                    <a:lumOff val="50000"/>
                  </a:schemeClr>
                </a:solidFill>
                <a:latin typeface="Verdana" charset="0"/>
                <a:ea typeface="Verdana" charset="0"/>
                <a:cs typeface="Verdana"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Verdana" charset="0"/>
                <a:ea typeface="Verdana" charset="0"/>
                <a:cs typeface="Verdana"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1400" dirty="0">
                <a:solidFill>
                  <a:srgbClr val="1C63B2"/>
                </a:solidFill>
                <a:latin typeface="Verdana" panose="020B0604030504040204" pitchFamily="34" charset="0"/>
                <a:ea typeface="Verdana" panose="020B0604030504040204" pitchFamily="34" charset="0"/>
                <a:cs typeface="Verdana" panose="020B0604030504040204" pitchFamily="34" charset="0"/>
              </a:rPr>
              <a:t>Amare Global</a:t>
            </a:r>
          </a:p>
          <a:p>
            <a:pPr>
              <a:lnSpc>
                <a:spcPct val="100000"/>
              </a:lnSpc>
              <a:spcBef>
                <a:spcPts val="0"/>
              </a:spcBef>
            </a:pPr>
            <a:r>
              <a:rPr lang="en-US" sz="1400" dirty="0">
                <a:solidFill>
                  <a:srgbClr val="1C63B2"/>
                </a:solidFill>
                <a:latin typeface="Verdana" panose="020B0604030504040204" pitchFamily="34" charset="0"/>
                <a:ea typeface="Verdana" panose="020B0604030504040204" pitchFamily="34" charset="0"/>
                <a:cs typeface="Verdana" panose="020B0604030504040204" pitchFamily="34" charset="0"/>
              </a:rPr>
              <a:t>17872 Gillette Ave #100 Irvine, CA 92614</a:t>
            </a:r>
          </a:p>
          <a:p>
            <a:pPr>
              <a:lnSpc>
                <a:spcPct val="100000"/>
              </a:lnSpc>
              <a:spcBef>
                <a:spcPts val="0"/>
              </a:spcBef>
            </a:pPr>
            <a:r>
              <a:rPr lang="en-US" sz="1400" dirty="0" err="1">
                <a:solidFill>
                  <a:srgbClr val="1C63B2"/>
                </a:solidFill>
                <a:latin typeface="Verdana" panose="020B0604030504040204" pitchFamily="34" charset="0"/>
                <a:ea typeface="Verdana" panose="020B0604030504040204" pitchFamily="34" charset="0"/>
                <a:cs typeface="Verdana" panose="020B0604030504040204" pitchFamily="34" charset="0"/>
              </a:rPr>
              <a:t>amare.com</a:t>
            </a:r>
            <a:r>
              <a:rPr lang="en-US" sz="1400" dirty="0">
                <a:solidFill>
                  <a:srgbClr val="1C63B2"/>
                </a:solidFill>
                <a:latin typeface="Verdana" panose="020B0604030504040204" pitchFamily="34" charset="0"/>
                <a:ea typeface="Verdana" panose="020B0604030504040204" pitchFamily="34" charset="0"/>
                <a:cs typeface="Verdana" panose="020B0604030504040204" pitchFamily="34" charset="0"/>
              </a:rPr>
              <a:t> – (888) 898-8551</a:t>
            </a:r>
            <a:endParaRPr lang="ru-RU" sz="1400" dirty="0">
              <a:solidFill>
                <a:srgbClr val="1C63B2"/>
              </a:solidFill>
              <a:latin typeface="Verdana" panose="020B0604030504040204" pitchFamily="34" charset="0"/>
              <a:ea typeface="Verdana" panose="020B0604030504040204" pitchFamily="34" charset="0"/>
              <a:cs typeface="Verdana" panose="020B0604030504040204" pitchFamily="34" charset="0"/>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30165"/>
            <a:ext cx="9144000" cy="797670"/>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pic>
        <p:nvPicPr>
          <p:cNvPr id="13" name="Picture 12">
            <a:extLst>
              <a:ext uri="{FF2B5EF4-FFF2-40B4-BE49-F238E27FC236}">
                <a16:creationId xmlns:a16="http://schemas.microsoft.com/office/drawing/2014/main" id="{E862A920-A3D8-A546-9DDD-91EDE1A532DE}"/>
              </a:ext>
            </a:extLst>
          </p:cNvPr>
          <p:cNvPicPr>
            <a:picLocks noChangeAspect="1"/>
          </p:cNvPicPr>
          <p:nvPr userDrawn="1"/>
        </p:nvPicPr>
        <p:blipFill>
          <a:blip r:embed="rId3"/>
          <a:stretch>
            <a:fillRect/>
          </a:stretch>
        </p:blipFill>
        <p:spPr>
          <a:xfrm>
            <a:off x="4487508" y="6319164"/>
            <a:ext cx="3216984" cy="390050"/>
          </a:xfrm>
          <a:prstGeom prst="rect">
            <a:avLst/>
          </a:prstGeom>
        </p:spPr>
      </p:pic>
      <p:cxnSp>
        <p:nvCxnSpPr>
          <p:cNvPr id="15" name="Straight Connector 14">
            <a:extLst>
              <a:ext uri="{FF2B5EF4-FFF2-40B4-BE49-F238E27FC236}">
                <a16:creationId xmlns:a16="http://schemas.microsoft.com/office/drawing/2014/main" id="{879F12A0-0B4B-3740-A433-E79F32CBB8CC}"/>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A7EB04-72B9-4F4B-B304-288BB59580A4}"/>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604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6" name="Picture 5" descr="foote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ext uri="{BB962C8B-B14F-4D97-AF65-F5344CB8AC3E}">
        <p14:creationId xmlns:p14="http://schemas.microsoft.com/office/powerpoint/2010/main" val="1745837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cxnSp>
        <p:nvCxnSpPr>
          <p:cNvPr id="5" name="Straight Connector 4"/>
          <p:cNvCxnSpPr/>
          <p:nvPr userDrawn="1"/>
        </p:nvCxnSpPr>
        <p:spPr>
          <a:xfrm>
            <a:off x="583259" y="365125"/>
            <a:ext cx="0" cy="1325563"/>
          </a:xfrm>
          <a:prstGeom prst="line">
            <a:avLst/>
          </a:prstGeom>
          <a:ln w="38100" cmpd="sng">
            <a:solidFill>
              <a:srgbClr val="3F2A56"/>
            </a:solidFill>
          </a:ln>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0"/>
          </p:nvPr>
        </p:nvSpPr>
        <p:spPr>
          <a:xfrm>
            <a:off x="838200" y="2003777"/>
            <a:ext cx="10515600" cy="2765778"/>
          </a:xfrm>
        </p:spPr>
        <p:txBody>
          <a:bodyPr/>
          <a:lstStyle>
            <a:lvl1pPr>
              <a:defRPr>
                <a:solidFill>
                  <a:schemeClr val="bg1">
                    <a:lumMod val="95000"/>
                  </a:schemeClr>
                </a:solidFill>
              </a:defRPr>
            </a:lvl1pPr>
            <a:lvl2pPr>
              <a:defRPr>
                <a:solidFill>
                  <a:schemeClr val="bg1">
                    <a:lumMod val="85000"/>
                  </a:schemeClr>
                </a:solidFill>
              </a:defRPr>
            </a:lvl2pPr>
            <a:lvl3pPr>
              <a:defRPr>
                <a:solidFill>
                  <a:schemeClr val="bg1">
                    <a:lumMod val="75000"/>
                  </a:schemeClr>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194954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9A8E1-DD06-2A47-85BE-A57BB4C1A3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8C008D-E85B-0E43-9A89-2676F763A0C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7FD411-DF19-4540-B6DA-80EDCC074D43}"/>
              </a:ext>
            </a:extLst>
          </p:cNvPr>
          <p:cNvSpPr>
            <a:spLocks noGrp="1"/>
          </p:cNvSpPr>
          <p:nvPr>
            <p:ph type="dt" sz="half" idx="10"/>
          </p:nvPr>
        </p:nvSpPr>
        <p:spPr/>
        <p:txBody>
          <a:bodyPr/>
          <a:lstStyle/>
          <a:p>
            <a:fld id="{B2BB1FED-7C07-F94E-9C2C-D3CC32C86617}" type="datetimeFigureOut">
              <a:rPr lang="en-US" smtClean="0"/>
              <a:t>10/4/18</a:t>
            </a:fld>
            <a:endParaRPr lang="en-US"/>
          </a:p>
        </p:txBody>
      </p:sp>
      <p:sp>
        <p:nvSpPr>
          <p:cNvPr id="5" name="Footer Placeholder 4">
            <a:extLst>
              <a:ext uri="{FF2B5EF4-FFF2-40B4-BE49-F238E27FC236}">
                <a16:creationId xmlns:a16="http://schemas.microsoft.com/office/drawing/2014/main" id="{510B3A44-600B-7C4B-8B9A-566F1CC0E1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844CC8-B94B-0842-BE03-6FDAE420D8CD}"/>
              </a:ext>
            </a:extLst>
          </p:cNvPr>
          <p:cNvSpPr>
            <a:spLocks noGrp="1"/>
          </p:cNvSpPr>
          <p:nvPr>
            <p:ph type="sldNum" sz="quarter" idx="12"/>
          </p:nvPr>
        </p:nvSpPr>
        <p:spPr/>
        <p:txBody>
          <a:bodyPr/>
          <a:lstStyle/>
          <a:p>
            <a:fld id="{0859EA8F-0C3D-0044-A4A0-0D437688CC40}" type="slidenum">
              <a:rPr lang="en-US" smtClean="0"/>
              <a:t>‹#›</a:t>
            </a:fld>
            <a:endParaRPr lang="en-US"/>
          </a:p>
        </p:txBody>
      </p:sp>
    </p:spTree>
    <p:extLst>
      <p:ext uri="{BB962C8B-B14F-4D97-AF65-F5344CB8AC3E}">
        <p14:creationId xmlns:p14="http://schemas.microsoft.com/office/powerpoint/2010/main" val="10955538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B3262-C32B-48CD-B638-A0B4AFB87B0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F59FE2E-856F-458A-BE08-3764FCC6695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0175EE-1F97-41F1-B914-FA96453EDD2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DCF5020-0B3E-4E54-BB22-2B49F25FC17A}"/>
              </a:ext>
            </a:extLst>
          </p:cNvPr>
          <p:cNvSpPr>
            <a:spLocks noGrp="1"/>
          </p:cNvSpPr>
          <p:nvPr>
            <p:ph type="dt" sz="half" idx="10"/>
          </p:nvPr>
        </p:nvSpPr>
        <p:spPr/>
        <p:txBody>
          <a:bodyPr/>
          <a:lstStyle/>
          <a:p>
            <a:fld id="{2E50FBA3-DC84-4FF0-B3AE-0A470EDB6B0E}" type="datetimeFigureOut">
              <a:rPr lang="en-GB" smtClean="0"/>
              <a:t>04/10/2018</a:t>
            </a:fld>
            <a:endParaRPr lang="en-GB"/>
          </a:p>
        </p:txBody>
      </p:sp>
      <p:sp>
        <p:nvSpPr>
          <p:cNvPr id="6" name="Footer Placeholder 5">
            <a:extLst>
              <a:ext uri="{FF2B5EF4-FFF2-40B4-BE49-F238E27FC236}">
                <a16:creationId xmlns:a16="http://schemas.microsoft.com/office/drawing/2014/main" id="{85B9F2D3-BF31-404B-ACB3-6651158290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EB9916F-2C37-4876-969E-EB0F1F7BD61B}"/>
              </a:ext>
            </a:extLst>
          </p:cNvPr>
          <p:cNvSpPr>
            <a:spLocks noGrp="1"/>
          </p:cNvSpPr>
          <p:nvPr>
            <p:ph type="sldNum" sz="quarter" idx="12"/>
          </p:nvPr>
        </p:nvSpPr>
        <p:spPr/>
        <p:txBody>
          <a:bodyPr/>
          <a:lstStyle/>
          <a:p>
            <a:fld id="{7FB9E224-9BE0-4C4F-BC75-81E6301BC756}" type="slidenum">
              <a:rPr lang="en-GB" smtClean="0"/>
              <a:t>‹#›</a:t>
            </a:fld>
            <a:endParaRPr lang="en-GB"/>
          </a:p>
        </p:txBody>
      </p:sp>
    </p:spTree>
    <p:extLst>
      <p:ext uri="{BB962C8B-B14F-4D97-AF65-F5344CB8AC3E}">
        <p14:creationId xmlns:p14="http://schemas.microsoft.com/office/powerpoint/2010/main" val="1470021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30165"/>
            <a:ext cx="9144000" cy="797670"/>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pic>
        <p:nvPicPr>
          <p:cNvPr id="13" name="Picture 12">
            <a:extLst>
              <a:ext uri="{FF2B5EF4-FFF2-40B4-BE49-F238E27FC236}">
                <a16:creationId xmlns:a16="http://schemas.microsoft.com/office/drawing/2014/main" id="{E862A920-A3D8-A546-9DDD-91EDE1A532DE}"/>
              </a:ext>
            </a:extLst>
          </p:cNvPr>
          <p:cNvPicPr>
            <a:picLocks noChangeAspect="1"/>
          </p:cNvPicPr>
          <p:nvPr userDrawn="1"/>
        </p:nvPicPr>
        <p:blipFill>
          <a:blip r:embed="rId3"/>
          <a:stretch>
            <a:fillRect/>
          </a:stretch>
        </p:blipFill>
        <p:spPr>
          <a:xfrm>
            <a:off x="4487508" y="6319164"/>
            <a:ext cx="3216984" cy="390050"/>
          </a:xfrm>
          <a:prstGeom prst="rect">
            <a:avLst/>
          </a:prstGeom>
        </p:spPr>
      </p:pic>
      <p:cxnSp>
        <p:nvCxnSpPr>
          <p:cNvPr id="15" name="Straight Connector 14">
            <a:extLst>
              <a:ext uri="{FF2B5EF4-FFF2-40B4-BE49-F238E27FC236}">
                <a16:creationId xmlns:a16="http://schemas.microsoft.com/office/drawing/2014/main" id="{879F12A0-0B4B-3740-A433-E79F32CBB8CC}"/>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A7EB04-72B9-4F4B-B304-288BB59580A4}"/>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814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30165"/>
            <a:ext cx="9144000" cy="797670"/>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pic>
        <p:nvPicPr>
          <p:cNvPr id="13" name="Picture 12">
            <a:extLst>
              <a:ext uri="{FF2B5EF4-FFF2-40B4-BE49-F238E27FC236}">
                <a16:creationId xmlns:a16="http://schemas.microsoft.com/office/drawing/2014/main" id="{E862A920-A3D8-A546-9DDD-91EDE1A532DE}"/>
              </a:ext>
            </a:extLst>
          </p:cNvPr>
          <p:cNvPicPr>
            <a:picLocks noChangeAspect="1"/>
          </p:cNvPicPr>
          <p:nvPr userDrawn="1"/>
        </p:nvPicPr>
        <p:blipFill>
          <a:blip r:embed="rId3"/>
          <a:stretch>
            <a:fillRect/>
          </a:stretch>
        </p:blipFill>
        <p:spPr>
          <a:xfrm>
            <a:off x="4487508" y="6319164"/>
            <a:ext cx="3216984" cy="390050"/>
          </a:xfrm>
          <a:prstGeom prst="rect">
            <a:avLst/>
          </a:prstGeom>
        </p:spPr>
      </p:pic>
      <p:cxnSp>
        <p:nvCxnSpPr>
          <p:cNvPr id="15" name="Straight Connector 14">
            <a:extLst>
              <a:ext uri="{FF2B5EF4-FFF2-40B4-BE49-F238E27FC236}">
                <a16:creationId xmlns:a16="http://schemas.microsoft.com/office/drawing/2014/main" id="{879F12A0-0B4B-3740-A433-E79F32CBB8CC}"/>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A7EB04-72B9-4F4B-B304-288BB59580A4}"/>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861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30165"/>
            <a:ext cx="9144000" cy="797670"/>
          </a:xfrm>
        </p:spPr>
        <p:txBody>
          <a:bodyPr anchor="b" anchorCtr="0">
            <a:normAutofit/>
          </a:bodyPr>
          <a:lstStyle>
            <a:lvl1pPr algn="ctr">
              <a:defRPr sz="4000" b="1">
                <a:solidFill>
                  <a:schemeClr val="bg1"/>
                </a:solidFill>
                <a:latin typeface="Verdana" charset="0"/>
                <a:ea typeface="Verdana" charset="0"/>
                <a:cs typeface="Verdana" charset="0"/>
              </a:defRPr>
            </a:lvl1pPr>
          </a:lstStyle>
          <a:p>
            <a:r>
              <a:rPr lang="en-US" dirty="0"/>
              <a:t>Click to add subtitle</a:t>
            </a:r>
          </a:p>
        </p:txBody>
      </p:sp>
      <p:pic>
        <p:nvPicPr>
          <p:cNvPr id="6" name="Picture 5">
            <a:extLst>
              <a:ext uri="{FF2B5EF4-FFF2-40B4-BE49-F238E27FC236}">
                <a16:creationId xmlns:a16="http://schemas.microsoft.com/office/drawing/2014/main" id="{9AFCDEFE-8519-944F-BF8A-07E3386F0CC6}"/>
              </a:ext>
            </a:extLst>
          </p:cNvPr>
          <p:cNvPicPr>
            <a:picLocks noChangeAspect="1"/>
          </p:cNvPicPr>
          <p:nvPr userDrawn="1"/>
        </p:nvPicPr>
        <p:blipFill>
          <a:blip r:embed="rId3">
            <a:lum bright="70000" contrast="-70000"/>
          </a:blip>
          <a:stretch>
            <a:fillRect/>
          </a:stretch>
        </p:blipFill>
        <p:spPr>
          <a:xfrm>
            <a:off x="4487508" y="6320688"/>
            <a:ext cx="3216984" cy="390050"/>
          </a:xfrm>
          <a:prstGeom prst="rect">
            <a:avLst/>
          </a:prstGeom>
        </p:spPr>
      </p:pic>
      <p:cxnSp>
        <p:nvCxnSpPr>
          <p:cNvPr id="7" name="Straight Connector 6">
            <a:extLst>
              <a:ext uri="{FF2B5EF4-FFF2-40B4-BE49-F238E27FC236}">
                <a16:creationId xmlns:a16="http://schemas.microsoft.com/office/drawing/2014/main" id="{C7BC6D35-69FC-2C4D-A7B2-F5CC3BDA6575}"/>
              </a:ext>
            </a:extLst>
          </p:cNvPr>
          <p:cNvCxnSpPr>
            <a:cxnSpLocks/>
          </p:cNvCxnSpPr>
          <p:nvPr userDrawn="1"/>
        </p:nvCxnSpPr>
        <p:spPr>
          <a:xfrm>
            <a:off x="6357634" y="6515713"/>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FC0C1EE-8AF4-8F4B-B8BD-5AABA6814B71}"/>
              </a:ext>
            </a:extLst>
          </p:cNvPr>
          <p:cNvCxnSpPr>
            <a:cxnSpLocks/>
          </p:cNvCxnSpPr>
          <p:nvPr userDrawn="1"/>
        </p:nvCxnSpPr>
        <p:spPr>
          <a:xfrm>
            <a:off x="5352066" y="6515713"/>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134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550744"/>
            <a:ext cx="9144000" cy="659232"/>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sp>
        <p:nvSpPr>
          <p:cNvPr id="6" name="Subtitle 2">
            <a:extLst>
              <a:ext uri="{FF2B5EF4-FFF2-40B4-BE49-F238E27FC236}">
                <a16:creationId xmlns:a16="http://schemas.microsoft.com/office/drawing/2014/main" id="{B6A099D4-1F00-5B45-A9F4-134252B648BC}"/>
              </a:ext>
            </a:extLst>
          </p:cNvPr>
          <p:cNvSpPr>
            <a:spLocks noGrp="1"/>
          </p:cNvSpPr>
          <p:nvPr>
            <p:ph type="subTitle" idx="1"/>
          </p:nvPr>
        </p:nvSpPr>
        <p:spPr>
          <a:xfrm>
            <a:off x="1524000" y="3328422"/>
            <a:ext cx="9144000" cy="1766092"/>
          </a:xfrm>
        </p:spPr>
        <p:txBody>
          <a:bodyPr/>
          <a:lstStyle>
            <a:lvl1pPr marL="0" indent="0" algn="ctr">
              <a:buNone/>
              <a:defRPr sz="2400">
                <a:solidFill>
                  <a:srgbClr val="3F2A5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4ED135EB-34A1-7643-A70C-FD1880602C0E}"/>
              </a:ext>
            </a:extLst>
          </p:cNvPr>
          <p:cNvPicPr>
            <a:picLocks noChangeAspect="1"/>
          </p:cNvPicPr>
          <p:nvPr userDrawn="1"/>
        </p:nvPicPr>
        <p:blipFill>
          <a:blip r:embed="rId3"/>
          <a:stretch>
            <a:fillRect/>
          </a:stretch>
        </p:blipFill>
        <p:spPr>
          <a:xfrm>
            <a:off x="4487508" y="6319164"/>
            <a:ext cx="3216984" cy="390050"/>
          </a:xfrm>
          <a:prstGeom prst="rect">
            <a:avLst/>
          </a:prstGeom>
        </p:spPr>
      </p:pic>
      <p:cxnSp>
        <p:nvCxnSpPr>
          <p:cNvPr id="8" name="Straight Connector 7">
            <a:extLst>
              <a:ext uri="{FF2B5EF4-FFF2-40B4-BE49-F238E27FC236}">
                <a16:creationId xmlns:a16="http://schemas.microsoft.com/office/drawing/2014/main" id="{E7072590-1868-E143-81EA-50B4543800E4}"/>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CCE041B-3A10-0742-9A17-AD9FF5E68C1C}"/>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1914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862A920-A3D8-A546-9DDD-91EDE1A532DE}"/>
              </a:ext>
            </a:extLst>
          </p:cNvPr>
          <p:cNvPicPr>
            <a:picLocks noChangeAspect="1"/>
          </p:cNvPicPr>
          <p:nvPr userDrawn="1"/>
        </p:nvPicPr>
        <p:blipFill>
          <a:blip r:embed="rId3"/>
          <a:stretch>
            <a:fillRect/>
          </a:stretch>
        </p:blipFill>
        <p:spPr>
          <a:xfrm>
            <a:off x="4487508" y="6319164"/>
            <a:ext cx="3216984" cy="390050"/>
          </a:xfrm>
          <a:prstGeom prst="rect">
            <a:avLst/>
          </a:prstGeom>
        </p:spPr>
      </p:pic>
      <p:cxnSp>
        <p:nvCxnSpPr>
          <p:cNvPr id="15" name="Straight Connector 14">
            <a:extLst>
              <a:ext uri="{FF2B5EF4-FFF2-40B4-BE49-F238E27FC236}">
                <a16:creationId xmlns:a16="http://schemas.microsoft.com/office/drawing/2014/main" id="{879F12A0-0B4B-3740-A433-E79F32CBB8CC}"/>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A7EB04-72B9-4F4B-B304-288BB59580A4}"/>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5975894B-1584-164C-BBCC-E6C44455A4B1}"/>
              </a:ext>
            </a:extLst>
          </p:cNvPr>
          <p:cNvSpPr>
            <a:spLocks noGrp="1"/>
          </p:cNvSpPr>
          <p:nvPr>
            <p:ph type="ctrTitle" hasCustomPrompt="1"/>
          </p:nvPr>
        </p:nvSpPr>
        <p:spPr>
          <a:xfrm>
            <a:off x="1524000" y="2550744"/>
            <a:ext cx="9144000" cy="659232"/>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sp>
        <p:nvSpPr>
          <p:cNvPr id="7" name="Subtitle 2">
            <a:extLst>
              <a:ext uri="{FF2B5EF4-FFF2-40B4-BE49-F238E27FC236}">
                <a16:creationId xmlns:a16="http://schemas.microsoft.com/office/drawing/2014/main" id="{969B4255-DC73-DC4D-9653-9736B9D5FD4D}"/>
              </a:ext>
            </a:extLst>
          </p:cNvPr>
          <p:cNvSpPr>
            <a:spLocks noGrp="1"/>
          </p:cNvSpPr>
          <p:nvPr>
            <p:ph type="subTitle" idx="1"/>
          </p:nvPr>
        </p:nvSpPr>
        <p:spPr>
          <a:xfrm>
            <a:off x="1524000" y="3328422"/>
            <a:ext cx="9144000" cy="1766092"/>
          </a:xfrm>
        </p:spPr>
        <p:txBody>
          <a:bodyPr/>
          <a:lstStyle>
            <a:lvl1pPr marL="0" indent="0" algn="ctr">
              <a:buNone/>
              <a:defRPr sz="2400">
                <a:solidFill>
                  <a:srgbClr val="3F2A5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48244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862A920-A3D8-A546-9DDD-91EDE1A532DE}"/>
              </a:ext>
            </a:extLst>
          </p:cNvPr>
          <p:cNvPicPr>
            <a:picLocks noChangeAspect="1"/>
          </p:cNvPicPr>
          <p:nvPr userDrawn="1"/>
        </p:nvPicPr>
        <p:blipFill>
          <a:blip r:embed="rId3"/>
          <a:stretch>
            <a:fillRect/>
          </a:stretch>
        </p:blipFill>
        <p:spPr>
          <a:xfrm>
            <a:off x="4487508" y="6319164"/>
            <a:ext cx="3216984" cy="390050"/>
          </a:xfrm>
          <a:prstGeom prst="rect">
            <a:avLst/>
          </a:prstGeom>
        </p:spPr>
      </p:pic>
      <p:cxnSp>
        <p:nvCxnSpPr>
          <p:cNvPr id="15" name="Straight Connector 14">
            <a:extLst>
              <a:ext uri="{FF2B5EF4-FFF2-40B4-BE49-F238E27FC236}">
                <a16:creationId xmlns:a16="http://schemas.microsoft.com/office/drawing/2014/main" id="{879F12A0-0B4B-3740-A433-E79F32CBB8CC}"/>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A7EB04-72B9-4F4B-B304-288BB59580A4}"/>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51D8B14A-65D3-A848-AE32-AFC9E611E461}"/>
              </a:ext>
            </a:extLst>
          </p:cNvPr>
          <p:cNvSpPr>
            <a:spLocks noGrp="1"/>
          </p:cNvSpPr>
          <p:nvPr>
            <p:ph type="ctrTitle" hasCustomPrompt="1"/>
          </p:nvPr>
        </p:nvSpPr>
        <p:spPr>
          <a:xfrm>
            <a:off x="1524000" y="2550744"/>
            <a:ext cx="9144000" cy="659232"/>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sp>
        <p:nvSpPr>
          <p:cNvPr id="7" name="Subtitle 2">
            <a:extLst>
              <a:ext uri="{FF2B5EF4-FFF2-40B4-BE49-F238E27FC236}">
                <a16:creationId xmlns:a16="http://schemas.microsoft.com/office/drawing/2014/main" id="{0044B5DE-795C-2D47-B590-0459E9611D06}"/>
              </a:ext>
            </a:extLst>
          </p:cNvPr>
          <p:cNvSpPr>
            <a:spLocks noGrp="1"/>
          </p:cNvSpPr>
          <p:nvPr>
            <p:ph type="subTitle" idx="1"/>
          </p:nvPr>
        </p:nvSpPr>
        <p:spPr>
          <a:xfrm>
            <a:off x="1524000" y="3328422"/>
            <a:ext cx="9144000" cy="1766092"/>
          </a:xfrm>
        </p:spPr>
        <p:txBody>
          <a:bodyPr/>
          <a:lstStyle>
            <a:lvl1pPr marL="0" indent="0" algn="ctr">
              <a:buNone/>
              <a:defRPr sz="2400">
                <a:solidFill>
                  <a:srgbClr val="3F2A5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38909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8806355"/>
      </p:ext>
    </p:extLst>
  </p:cSld>
  <p:clrMap bg1="lt1" tx1="dk1" bg2="lt2" tx2="dk2" accent1="accent1" accent2="accent2" accent3="accent3" accent4="accent4" accent5="accent5" accent6="accent6" hlink="hlink" folHlink="folHlink"/>
  <p:sldLayoutIdLst>
    <p:sldLayoutId id="2147483829" r:id="rId1"/>
    <p:sldLayoutId id="2147483859" r:id="rId2"/>
    <p:sldLayoutId id="2147483806" r:id="rId3"/>
    <p:sldLayoutId id="2147483864" r:id="rId4"/>
    <p:sldLayoutId id="2147483860" r:id="rId5"/>
    <p:sldLayoutId id="2147483861" r:id="rId6"/>
    <p:sldLayoutId id="2147483858" r:id="rId7"/>
    <p:sldLayoutId id="2147483865" r:id="rId8"/>
    <p:sldLayoutId id="2147483862" r:id="rId9"/>
    <p:sldLayoutId id="2147483863" r:id="rId10"/>
    <p:sldLayoutId id="2147483853" r:id="rId11"/>
    <p:sldLayoutId id="2147483854" r:id="rId12"/>
    <p:sldLayoutId id="2147483852" r:id="rId13"/>
    <p:sldLayoutId id="2147483849" r:id="rId14"/>
    <p:sldLayoutId id="2147483851" r:id="rId15"/>
    <p:sldLayoutId id="2147483850" r:id="rId16"/>
    <p:sldLayoutId id="2147483846" r:id="rId17"/>
    <p:sldLayoutId id="2147483847" r:id="rId18"/>
    <p:sldLayoutId id="2147483841" r:id="rId19"/>
    <p:sldLayoutId id="2147483811" r:id="rId20"/>
    <p:sldLayoutId id="2147483856" r:id="rId21"/>
    <p:sldLayoutId id="2147483810" r:id="rId22"/>
    <p:sldLayoutId id="2147483842" r:id="rId23"/>
    <p:sldLayoutId id="2147483848" r:id="rId24"/>
    <p:sldLayoutId id="2147483844" r:id="rId25"/>
    <p:sldLayoutId id="2147483845" r:id="rId26"/>
    <p:sldLayoutId id="2147483838" r:id="rId27"/>
    <p:sldLayoutId id="2147483839" r:id="rId28"/>
    <p:sldLayoutId id="2147483843" r:id="rId29"/>
    <p:sldLayoutId id="2147483866" r:id="rId30"/>
    <p:sldLayoutId id="2147483867" r:id="rId31"/>
    <p:sldLayoutId id="2147483868" r:id="rId32"/>
    <p:sldLayoutId id="2147483869"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kern="1200">
          <a:solidFill>
            <a:schemeClr val="tx1">
              <a:lumMod val="50000"/>
              <a:lumOff val="50000"/>
            </a:schemeClr>
          </a:solidFill>
          <a:latin typeface="Verdana" charset="0"/>
          <a:ea typeface="Verdana" charset="0"/>
          <a:cs typeface="Verdana"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6.png"/><Relationship Id="rId5" Type="http://schemas.openxmlformats.org/officeDocument/2006/relationships/customXml" Target="../ink/ink1.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30.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46.png"/><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30.xml"/><Relationship Id="rId6" Type="http://schemas.openxmlformats.org/officeDocument/2006/relationships/image" Target="../media/image54.png"/><Relationship Id="rId5" Type="http://schemas.openxmlformats.org/officeDocument/2006/relationships/image" Target="../media/image5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21.xml"/><Relationship Id="rId5" Type="http://schemas.openxmlformats.org/officeDocument/2006/relationships/image" Target="../media/image68.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21.xml"/><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30.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30.xml"/><Relationship Id="rId6" Type="http://schemas.openxmlformats.org/officeDocument/2006/relationships/image" Target="../media/image72.png"/><Relationship Id="rId5" Type="http://schemas.openxmlformats.org/officeDocument/2006/relationships/image" Target="../media/image75.png"/><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21.xml"/><Relationship Id="rId5" Type="http://schemas.openxmlformats.org/officeDocument/2006/relationships/image" Target="../media/image79.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21.xml"/><Relationship Id="rId5" Type="http://schemas.openxmlformats.org/officeDocument/2006/relationships/image" Target="../media/image82.png"/><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eg"/><Relationship Id="rId1" Type="http://schemas.openxmlformats.org/officeDocument/2006/relationships/slideLayout" Target="../slideLayouts/slideLayout33.xml"/><Relationship Id="rId5" Type="http://schemas.openxmlformats.org/officeDocument/2006/relationships/image" Target="../media/image87.gif"/><Relationship Id="rId4" Type="http://schemas.openxmlformats.org/officeDocument/2006/relationships/image" Target="../media/image86.gif"/></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30.xml"/><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3.xml"/><Relationship Id="rId1" Type="http://schemas.openxmlformats.org/officeDocument/2006/relationships/slideLayout" Target="../slideLayouts/slideLayout30.xm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4.xml"/><Relationship Id="rId1" Type="http://schemas.openxmlformats.org/officeDocument/2006/relationships/slideLayout" Target="../slideLayouts/slideLayout30.xml"/><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png"/></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30.xml"/><Relationship Id="rId6" Type="http://schemas.openxmlformats.org/officeDocument/2006/relationships/image" Target="../media/image91.png"/><Relationship Id="rId5" Type="http://schemas.openxmlformats.org/officeDocument/2006/relationships/image" Target="../media/image96.png"/><Relationship Id="rId4" Type="http://schemas.openxmlformats.org/officeDocument/2006/relationships/image" Target="../media/image95.png"/></Relationships>
</file>

<file path=ppt/slides/_rels/slide4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0.xml"/><Relationship Id="rId5" Type="http://schemas.openxmlformats.org/officeDocument/2006/relationships/image" Target="../media/image105.png"/><Relationship Id="rId4" Type="http://schemas.openxmlformats.org/officeDocument/2006/relationships/image" Target="../media/image104.svg"/></Relationships>
</file>

<file path=ppt/slides/_rels/slide5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1.xml"/><Relationship Id="rId1" Type="http://schemas.openxmlformats.org/officeDocument/2006/relationships/slideLayout" Target="../slideLayouts/slideLayout30.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5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2.xml"/><Relationship Id="rId1" Type="http://schemas.openxmlformats.org/officeDocument/2006/relationships/slideLayout" Target="../slideLayouts/slideLayout21.xml"/><Relationship Id="rId5" Type="http://schemas.openxmlformats.org/officeDocument/2006/relationships/image" Target="../media/image110.png"/><Relationship Id="rId4" Type="http://schemas.openxmlformats.org/officeDocument/2006/relationships/image" Target="../media/image109.png"/></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30.xml"/><Relationship Id="rId4" Type="http://schemas.openxmlformats.org/officeDocument/2006/relationships/image" Target="../media/image88.png"/></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30.xml"/><Relationship Id="rId4" Type="http://schemas.openxmlformats.org/officeDocument/2006/relationships/image" Target="../media/image88.png"/></Relationships>
</file>

<file path=ppt/slides/_rels/slide5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5.xml"/><Relationship Id="rId1" Type="http://schemas.openxmlformats.org/officeDocument/2006/relationships/slideLayout" Target="../slideLayouts/slideLayout30.xml"/><Relationship Id="rId6" Type="http://schemas.openxmlformats.org/officeDocument/2006/relationships/image" Target="../media/image112.png"/><Relationship Id="rId5" Type="http://schemas.openxmlformats.org/officeDocument/2006/relationships/image" Target="../media/image88.png"/><Relationship Id="rId4" Type="http://schemas.openxmlformats.org/officeDocument/2006/relationships/image" Target="../media/image33.png"/></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30.xml"/><Relationship Id="rId5" Type="http://schemas.openxmlformats.org/officeDocument/2006/relationships/image" Target="../media/image112.png"/><Relationship Id="rId4" Type="http://schemas.openxmlformats.org/officeDocument/2006/relationships/image" Target="../media/image88.png"/></Relationships>
</file>

<file path=ppt/slides/_rels/slide5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3.xml"/><Relationship Id="rId6" Type="http://schemas.openxmlformats.org/officeDocument/2006/relationships/hyperlink" Target="http://www.amare.com/#####/tour" TargetMode="External"/><Relationship Id="rId5" Type="http://schemas.openxmlformats.org/officeDocument/2006/relationships/image" Target="../media/image116.png"/><Relationship Id="rId4" Type="http://schemas.openxmlformats.org/officeDocument/2006/relationships/image" Target="../media/image115.png"/></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1.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3" name="Title 1"/>
          <p:cNvSpPr txBox="1">
            <a:spLocks/>
          </p:cNvSpPr>
          <p:nvPr/>
        </p:nvSpPr>
        <p:spPr>
          <a:xfrm>
            <a:off x="4388735" y="488124"/>
            <a:ext cx="6888865" cy="707319"/>
          </a:xfrm>
          <a:prstGeom prst="rect">
            <a:avLst/>
          </a:prstGeom>
        </p:spPr>
        <p:txBody>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pPr algn="ctr"/>
            <a:r>
              <a:rPr lang="en-US" sz="4800" dirty="0">
                <a:solidFill>
                  <a:srgbClr val="3F2A56"/>
                </a:solidFill>
                <a:latin typeface="Verdana" panose="020B0604030504040204" pitchFamily="34" charset="0"/>
                <a:ea typeface="Verdana" panose="020B0604030504040204" pitchFamily="34" charset="0"/>
                <a:cs typeface="Verdana" panose="020B0604030504040204" pitchFamily="34" charset="0"/>
              </a:rPr>
              <a:t>MENTAL WELLNESS</a:t>
            </a:r>
          </a:p>
        </p:txBody>
      </p:sp>
      <p:pic>
        <p:nvPicPr>
          <p:cNvPr id="7" name="Picture 6" descr="HorizontalLogo_TM_digital_rgb.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8200" y="406084"/>
            <a:ext cx="2712335" cy="789359"/>
          </a:xfrm>
          <a:prstGeom prst="rect">
            <a:avLst/>
          </a:prstGeom>
        </p:spPr>
      </p:pic>
    </p:spTree>
    <p:extLst>
      <p:ext uri="{BB962C8B-B14F-4D97-AF65-F5344CB8AC3E}">
        <p14:creationId xmlns:p14="http://schemas.microsoft.com/office/powerpoint/2010/main" val="3094381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91FAA7E-CA8A-F044-A821-AD298F4430E0}"/>
              </a:ext>
            </a:extLst>
          </p:cNvPr>
          <p:cNvSpPr>
            <a:spLocks noGrp="1"/>
          </p:cNvSpPr>
          <p:nvPr>
            <p:ph type="body" sz="quarter" idx="10"/>
          </p:nvPr>
        </p:nvSpPr>
        <p:spPr>
          <a:xfrm>
            <a:off x="656167" y="329185"/>
            <a:ext cx="11440583" cy="6391656"/>
          </a:xfrm>
        </p:spPr>
        <p:txBody>
          <a:bodyPr>
            <a:normAutofit/>
          </a:bodyPr>
          <a:lstStyle/>
          <a:p>
            <a:pPr marL="0" indent="0">
              <a:buNone/>
            </a:pPr>
            <a:r>
              <a:rPr lang="en-US" sz="3000" b="1" dirty="0">
                <a:solidFill>
                  <a:schemeClr val="tx1"/>
                </a:solidFill>
              </a:rPr>
              <a:t>Making Sense of… the Microbiome in Psychiatry.</a:t>
            </a:r>
          </a:p>
          <a:p>
            <a:pPr marL="0" indent="0">
              <a:buNone/>
            </a:pPr>
            <a:r>
              <a:rPr lang="en-US" sz="2600" dirty="0" err="1">
                <a:solidFill>
                  <a:schemeClr val="tx1"/>
                </a:solidFill>
              </a:rPr>
              <a:t>Int</a:t>
            </a:r>
            <a:r>
              <a:rPr lang="en-US" sz="2600" dirty="0">
                <a:solidFill>
                  <a:schemeClr val="tx1"/>
                </a:solidFill>
              </a:rPr>
              <a:t> J </a:t>
            </a:r>
            <a:r>
              <a:rPr lang="en-US" sz="2600" dirty="0" err="1">
                <a:solidFill>
                  <a:schemeClr val="tx1"/>
                </a:solidFill>
              </a:rPr>
              <a:t>Neuropsychopharmacol</a:t>
            </a:r>
            <a:r>
              <a:rPr lang="en-US" sz="2600" dirty="0">
                <a:solidFill>
                  <a:schemeClr val="tx1"/>
                </a:solidFill>
              </a:rPr>
              <a:t>. 2018 Aug 7</a:t>
            </a:r>
          </a:p>
          <a:p>
            <a:pPr marL="0" indent="0">
              <a:buNone/>
            </a:pPr>
            <a:r>
              <a:rPr lang="en-US" sz="1700" dirty="0" err="1">
                <a:solidFill>
                  <a:schemeClr val="tx1"/>
                </a:solidFill>
              </a:rPr>
              <a:t>Bastiaanssen</a:t>
            </a:r>
            <a:r>
              <a:rPr lang="en-US" sz="1700" dirty="0">
                <a:solidFill>
                  <a:schemeClr val="tx1"/>
                </a:solidFill>
              </a:rPr>
              <a:t> TFS, Cowan CSM, </a:t>
            </a:r>
            <a:r>
              <a:rPr lang="en-US" sz="1700" dirty="0" err="1">
                <a:solidFill>
                  <a:schemeClr val="tx1"/>
                </a:solidFill>
              </a:rPr>
              <a:t>Claesson</a:t>
            </a:r>
            <a:r>
              <a:rPr lang="en-US" sz="1700" dirty="0">
                <a:solidFill>
                  <a:schemeClr val="tx1"/>
                </a:solidFill>
              </a:rPr>
              <a:t> MJ, </a:t>
            </a:r>
            <a:r>
              <a:rPr lang="en-US" sz="1700" dirty="0" err="1">
                <a:solidFill>
                  <a:schemeClr val="tx1"/>
                </a:solidFill>
              </a:rPr>
              <a:t>Dinan</a:t>
            </a:r>
            <a:r>
              <a:rPr lang="en-US" sz="1700" dirty="0">
                <a:solidFill>
                  <a:schemeClr val="tx1"/>
                </a:solidFill>
              </a:rPr>
              <a:t> TG, </a:t>
            </a:r>
            <a:r>
              <a:rPr lang="en-US" sz="1700" dirty="0" err="1">
                <a:solidFill>
                  <a:schemeClr val="tx1"/>
                </a:solidFill>
              </a:rPr>
              <a:t>Cryan</a:t>
            </a:r>
            <a:r>
              <a:rPr lang="en-US" sz="1700" dirty="0">
                <a:solidFill>
                  <a:schemeClr val="tx1"/>
                </a:solidFill>
              </a:rPr>
              <a:t> JF</a:t>
            </a:r>
          </a:p>
          <a:p>
            <a:pPr marL="0" indent="0">
              <a:buNone/>
            </a:pPr>
            <a:endParaRPr lang="en-US" sz="2000" dirty="0">
              <a:solidFill>
                <a:schemeClr val="tx1"/>
              </a:solidFill>
            </a:endParaRPr>
          </a:p>
          <a:p>
            <a:pPr marL="0" indent="0">
              <a:buNone/>
            </a:pPr>
            <a:r>
              <a:rPr lang="en-US" sz="2000" dirty="0">
                <a:solidFill>
                  <a:schemeClr val="tx1"/>
                </a:solidFill>
              </a:rPr>
              <a:t>…On average, the gut hosts microbes from more than 60 genera and contains </a:t>
            </a:r>
            <a:r>
              <a:rPr lang="en-US" sz="2000" dirty="0">
                <a:solidFill>
                  <a:srgbClr val="FF0000"/>
                </a:solidFill>
              </a:rPr>
              <a:t>more cells than the human body</a:t>
            </a:r>
            <a:r>
              <a:rPr lang="en-US" sz="2000" dirty="0">
                <a:solidFill>
                  <a:schemeClr val="tx1"/>
                </a:solidFill>
              </a:rPr>
              <a:t>. </a:t>
            </a:r>
          </a:p>
          <a:p>
            <a:pPr marL="0" indent="0">
              <a:buNone/>
            </a:pPr>
            <a:r>
              <a:rPr lang="en-US" sz="2000" dirty="0">
                <a:solidFill>
                  <a:schemeClr val="tx1"/>
                </a:solidFill>
              </a:rPr>
              <a:t>…The human gut microbiome has been shown to influence many aspects of host health including more recently </a:t>
            </a:r>
            <a:r>
              <a:rPr lang="en-US" sz="2000" dirty="0">
                <a:solidFill>
                  <a:srgbClr val="FF0000"/>
                </a:solidFill>
              </a:rPr>
              <a:t>the brain</a:t>
            </a:r>
            <a:r>
              <a:rPr lang="en-US" sz="2000" dirty="0">
                <a:solidFill>
                  <a:schemeClr val="tx1"/>
                </a:solidFill>
              </a:rPr>
              <a:t>.</a:t>
            </a:r>
          </a:p>
          <a:p>
            <a:pPr marL="0" indent="0">
              <a:buNone/>
            </a:pPr>
            <a:r>
              <a:rPr lang="en-US" sz="2000" dirty="0">
                <a:solidFill>
                  <a:schemeClr val="tx1"/>
                </a:solidFill>
              </a:rPr>
              <a:t>…Several modes of </a:t>
            </a:r>
            <a:r>
              <a:rPr lang="en-US" sz="2000" dirty="0">
                <a:solidFill>
                  <a:srgbClr val="FF0000"/>
                </a:solidFill>
              </a:rPr>
              <a:t>interaction between the gut and the brain </a:t>
            </a:r>
            <a:r>
              <a:rPr lang="en-US" sz="2000" dirty="0">
                <a:solidFill>
                  <a:schemeClr val="tx1"/>
                </a:solidFill>
              </a:rPr>
              <a:t>have been discovered, including via the synthesis of metabolites and </a:t>
            </a:r>
            <a:r>
              <a:rPr lang="en-US" sz="2000" dirty="0">
                <a:solidFill>
                  <a:srgbClr val="FF0000"/>
                </a:solidFill>
              </a:rPr>
              <a:t>neurotransmitters</a:t>
            </a:r>
            <a:r>
              <a:rPr lang="en-US" sz="2000" dirty="0">
                <a:solidFill>
                  <a:schemeClr val="tx1"/>
                </a:solidFill>
              </a:rPr>
              <a:t>, activation of the </a:t>
            </a:r>
            <a:r>
              <a:rPr lang="en-US" sz="2000" dirty="0" err="1">
                <a:solidFill>
                  <a:srgbClr val="FF0000"/>
                </a:solidFill>
              </a:rPr>
              <a:t>vagus</a:t>
            </a:r>
            <a:r>
              <a:rPr lang="en-US" sz="2000" dirty="0">
                <a:solidFill>
                  <a:srgbClr val="FF0000"/>
                </a:solidFill>
              </a:rPr>
              <a:t> nerve </a:t>
            </a:r>
            <a:r>
              <a:rPr lang="en-US" sz="2000" dirty="0">
                <a:solidFill>
                  <a:schemeClr val="tx1"/>
                </a:solidFill>
              </a:rPr>
              <a:t>and activation of the </a:t>
            </a:r>
            <a:r>
              <a:rPr lang="en-US" sz="2000" dirty="0">
                <a:solidFill>
                  <a:srgbClr val="FF0000"/>
                </a:solidFill>
              </a:rPr>
              <a:t>immune</a:t>
            </a:r>
            <a:r>
              <a:rPr lang="en-US" sz="2000" dirty="0">
                <a:solidFill>
                  <a:schemeClr val="tx1"/>
                </a:solidFill>
              </a:rPr>
              <a:t> system. </a:t>
            </a:r>
          </a:p>
          <a:p>
            <a:pPr marL="0" indent="0">
              <a:buNone/>
            </a:pPr>
            <a:r>
              <a:rPr lang="en-US" sz="2000" dirty="0">
                <a:solidFill>
                  <a:schemeClr val="tx1"/>
                </a:solidFill>
              </a:rPr>
              <a:t>…A growing body of work is implicating the microbiome in a variety of psychological processes and neuropsychiatric disorders. These include </a:t>
            </a:r>
            <a:r>
              <a:rPr lang="en-US" sz="2000" dirty="0">
                <a:solidFill>
                  <a:srgbClr val="FF0000"/>
                </a:solidFill>
              </a:rPr>
              <a:t>mood and anxiety disorders</a:t>
            </a:r>
            <a:r>
              <a:rPr lang="en-US" sz="2000" dirty="0">
                <a:solidFill>
                  <a:schemeClr val="tx1"/>
                </a:solidFill>
              </a:rPr>
              <a:t>, neurodevelopmental disorders such as </a:t>
            </a:r>
            <a:r>
              <a:rPr lang="en-US" sz="2000" dirty="0">
                <a:solidFill>
                  <a:srgbClr val="FF0000"/>
                </a:solidFill>
              </a:rPr>
              <a:t>autism spectrum disorder and schizophrenia</a:t>
            </a:r>
            <a:r>
              <a:rPr lang="en-US" sz="2000" dirty="0">
                <a:solidFill>
                  <a:schemeClr val="tx1"/>
                </a:solidFill>
              </a:rPr>
              <a:t>, and even neurodegenerative disorders such as </a:t>
            </a:r>
            <a:r>
              <a:rPr lang="en-US" sz="2000" dirty="0">
                <a:solidFill>
                  <a:srgbClr val="FF0000"/>
                </a:solidFill>
              </a:rPr>
              <a:t>Alzheimer's and Parkinson's Disease</a:t>
            </a:r>
            <a:r>
              <a:rPr lang="en-US" sz="2000" dirty="0">
                <a:solidFill>
                  <a:schemeClr val="tx1"/>
                </a:solidFill>
              </a:rPr>
              <a:t>.</a:t>
            </a:r>
          </a:p>
          <a:p>
            <a:pPr marL="0" indent="0">
              <a:buNone/>
            </a:pPr>
            <a:r>
              <a:rPr lang="en-US" sz="2000" dirty="0">
                <a:solidFill>
                  <a:schemeClr val="tx1"/>
                </a:solidFill>
              </a:rPr>
              <a:t>…</a:t>
            </a:r>
            <a:r>
              <a:rPr lang="en-US" sz="2000" dirty="0">
                <a:solidFill>
                  <a:srgbClr val="FF0000"/>
                </a:solidFill>
              </a:rPr>
              <a:t>bidirectional</a:t>
            </a:r>
            <a:r>
              <a:rPr lang="en-US" sz="2000" dirty="0">
                <a:solidFill>
                  <a:schemeClr val="tx1"/>
                </a:solidFill>
              </a:rPr>
              <a:t> role of the microbiome in brain health, age-associated </a:t>
            </a:r>
            <a:r>
              <a:rPr lang="en-US" sz="2000" dirty="0">
                <a:solidFill>
                  <a:srgbClr val="FF0000"/>
                </a:solidFill>
              </a:rPr>
              <a:t>cognitive decline</a:t>
            </a:r>
            <a:r>
              <a:rPr lang="en-US" sz="2000" dirty="0">
                <a:solidFill>
                  <a:schemeClr val="tx1"/>
                </a:solidFill>
              </a:rPr>
              <a:t>, neurological and psychiatric disorders. </a:t>
            </a:r>
          </a:p>
          <a:p>
            <a:pPr marL="0" indent="0">
              <a:buNone/>
            </a:pPr>
            <a:r>
              <a:rPr lang="en-US" sz="2000" dirty="0">
                <a:solidFill>
                  <a:schemeClr val="tx1"/>
                </a:solidFill>
              </a:rPr>
              <a:t>…exciting research area which is </a:t>
            </a:r>
            <a:r>
              <a:rPr lang="en-US" sz="2000" dirty="0">
                <a:solidFill>
                  <a:srgbClr val="FF0000"/>
                </a:solidFill>
              </a:rPr>
              <a:t>permeating all areas </a:t>
            </a:r>
            <a:r>
              <a:rPr lang="en-US" sz="2000" dirty="0">
                <a:solidFill>
                  <a:schemeClr val="tx1"/>
                </a:solidFill>
              </a:rPr>
              <a:t>of biological psychiatry research.</a:t>
            </a:r>
          </a:p>
        </p:txBody>
      </p:sp>
    </p:spTree>
    <p:extLst>
      <p:ext uri="{BB962C8B-B14F-4D97-AF65-F5344CB8AC3E}">
        <p14:creationId xmlns:p14="http://schemas.microsoft.com/office/powerpoint/2010/main" val="1463097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71E5E-6BCA-7645-8FE9-725BEBC2AEB3}"/>
              </a:ext>
            </a:extLst>
          </p:cNvPr>
          <p:cNvSpPr>
            <a:spLocks noGrp="1"/>
          </p:cNvSpPr>
          <p:nvPr>
            <p:ph type="title"/>
          </p:nvPr>
        </p:nvSpPr>
        <p:spPr>
          <a:xfrm>
            <a:off x="838200" y="266271"/>
            <a:ext cx="10515600" cy="1634481"/>
          </a:xfrm>
        </p:spPr>
        <p:txBody>
          <a:bodyPr>
            <a:normAutofit/>
          </a:bodyPr>
          <a:lstStyle/>
          <a:p>
            <a:r>
              <a:rPr lang="en-US" sz="3200" b="1" dirty="0">
                <a:solidFill>
                  <a:srgbClr val="3F2A56"/>
                </a:solidFill>
                <a:latin typeface="Verdana" panose="020B0604030504040204" pitchFamily="34" charset="0"/>
              </a:rPr>
              <a:t>How the Microbiome Is Fundamentally Changing </a:t>
            </a:r>
            <a:r>
              <a:rPr lang="en-US" sz="3200" b="1" dirty="0">
                <a:solidFill>
                  <a:srgbClr val="68478D"/>
                </a:solidFill>
                <a:latin typeface="Verdana" panose="020B0604030504040204" pitchFamily="34" charset="0"/>
              </a:rPr>
              <a:t>Mental Wellness</a:t>
            </a:r>
            <a:endParaRPr lang="en-US" sz="3200" b="1" dirty="0">
              <a:solidFill>
                <a:srgbClr val="68478D"/>
              </a:solidFill>
            </a:endParaRPr>
          </a:p>
        </p:txBody>
      </p:sp>
      <p:sp>
        <p:nvSpPr>
          <p:cNvPr id="3" name="Text Placeholder 2">
            <a:extLst>
              <a:ext uri="{FF2B5EF4-FFF2-40B4-BE49-F238E27FC236}">
                <a16:creationId xmlns:a16="http://schemas.microsoft.com/office/drawing/2014/main" id="{84A944CB-4322-744D-A1BC-01356D4D03D3}"/>
              </a:ext>
            </a:extLst>
          </p:cNvPr>
          <p:cNvSpPr>
            <a:spLocks noGrp="1"/>
          </p:cNvSpPr>
          <p:nvPr>
            <p:ph type="body" sz="quarter" idx="10"/>
          </p:nvPr>
        </p:nvSpPr>
        <p:spPr>
          <a:xfrm>
            <a:off x="838200" y="1999608"/>
            <a:ext cx="5257800" cy="4116988"/>
          </a:xfrm>
        </p:spPr>
        <p:txBody>
          <a:bodyPr vert="horz" lIns="91440" tIns="45720" rIns="91440" bIns="45720" rtlCol="0" anchor="t">
            <a:normAutofit/>
          </a:bodyPr>
          <a:lstStyle/>
          <a:p>
            <a:r>
              <a:rPr lang="en-US" sz="2200" dirty="0">
                <a:solidFill>
                  <a:srgbClr val="FF0000"/>
                </a:solidFill>
              </a:rPr>
              <a:t>Stress Regulation and HPA Axis activation</a:t>
            </a:r>
          </a:p>
          <a:p>
            <a:r>
              <a:rPr lang="en-US" sz="2200" dirty="0">
                <a:solidFill>
                  <a:srgbClr val="FF0000"/>
                </a:solidFill>
              </a:rPr>
              <a:t>ADHD</a:t>
            </a:r>
          </a:p>
          <a:p>
            <a:r>
              <a:rPr lang="en-US" sz="2200" dirty="0">
                <a:solidFill>
                  <a:srgbClr val="FF0000"/>
                </a:solidFill>
              </a:rPr>
              <a:t>Autism Spectrum Disorder</a:t>
            </a:r>
          </a:p>
          <a:p>
            <a:r>
              <a:rPr lang="en-US" sz="2200" dirty="0">
                <a:solidFill>
                  <a:srgbClr val="FF0000"/>
                </a:solidFill>
              </a:rPr>
              <a:t>Schizophrenia</a:t>
            </a:r>
          </a:p>
          <a:p>
            <a:r>
              <a:rPr lang="en-US" sz="2200" dirty="0">
                <a:solidFill>
                  <a:srgbClr val="FF0000"/>
                </a:solidFill>
              </a:rPr>
              <a:t>Bipolar disorder</a:t>
            </a:r>
          </a:p>
          <a:p>
            <a:r>
              <a:rPr lang="en-US" sz="2200" dirty="0">
                <a:solidFill>
                  <a:srgbClr val="FF0000"/>
                </a:solidFill>
              </a:rPr>
              <a:t>Depression</a:t>
            </a:r>
          </a:p>
          <a:p>
            <a:r>
              <a:rPr lang="en-US" sz="2200" dirty="0">
                <a:solidFill>
                  <a:srgbClr val="FF0000"/>
                </a:solidFill>
              </a:rPr>
              <a:t>Anxiety</a:t>
            </a:r>
          </a:p>
          <a:p>
            <a:r>
              <a:rPr lang="en-US" sz="2200" dirty="0">
                <a:solidFill>
                  <a:srgbClr val="FF0000"/>
                </a:solidFill>
              </a:rPr>
              <a:t>Chronic Fatigue Syndrome</a:t>
            </a:r>
          </a:p>
        </p:txBody>
      </p:sp>
      <p:sp>
        <p:nvSpPr>
          <p:cNvPr id="5" name="Text Placeholder 2">
            <a:extLst>
              <a:ext uri="{FF2B5EF4-FFF2-40B4-BE49-F238E27FC236}">
                <a16:creationId xmlns:a16="http://schemas.microsoft.com/office/drawing/2014/main" id="{1C7A16DC-B7B3-4083-B530-162F9E94C40F}"/>
              </a:ext>
            </a:extLst>
          </p:cNvPr>
          <p:cNvSpPr txBox="1">
            <a:spLocks/>
          </p:cNvSpPr>
          <p:nvPr/>
        </p:nvSpPr>
        <p:spPr>
          <a:xfrm>
            <a:off x="6096000" y="1999607"/>
            <a:ext cx="5257800" cy="411698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95000"/>
                  </a:schemeClr>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85000"/>
                  </a:schemeClr>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75000"/>
                  </a:schemeClr>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solidFill>
                  <a:srgbClr val="FF0000"/>
                </a:solidFill>
              </a:rPr>
              <a:t>Obsessive Compulsive Disorders (OCD) / Eating Disorders</a:t>
            </a:r>
          </a:p>
          <a:p>
            <a:r>
              <a:rPr lang="en-US" sz="2200" dirty="0">
                <a:solidFill>
                  <a:srgbClr val="FF0000"/>
                </a:solidFill>
              </a:rPr>
              <a:t>Cognitive Impairment (”</a:t>
            </a:r>
            <a:r>
              <a:rPr lang="en-US" sz="2200" dirty="0" err="1">
                <a:solidFill>
                  <a:srgbClr val="FF0000"/>
                </a:solidFill>
              </a:rPr>
              <a:t>inflammaging</a:t>
            </a:r>
            <a:r>
              <a:rPr lang="en-US" sz="2200" dirty="0">
                <a:solidFill>
                  <a:srgbClr val="FF0000"/>
                </a:solidFill>
              </a:rPr>
              <a:t>”)</a:t>
            </a:r>
          </a:p>
          <a:p>
            <a:r>
              <a:rPr lang="en-US" sz="2200" dirty="0">
                <a:solidFill>
                  <a:srgbClr val="FF0000"/>
                </a:solidFill>
              </a:rPr>
              <a:t>Migraines</a:t>
            </a:r>
          </a:p>
          <a:p>
            <a:r>
              <a:rPr lang="en-US" sz="2200" dirty="0">
                <a:solidFill>
                  <a:srgbClr val="FF0000"/>
                </a:solidFill>
              </a:rPr>
              <a:t>Fibromyalgia</a:t>
            </a:r>
          </a:p>
          <a:p>
            <a:r>
              <a:rPr lang="en-US" sz="2200" dirty="0">
                <a:solidFill>
                  <a:srgbClr val="FF0000"/>
                </a:solidFill>
              </a:rPr>
              <a:t>Alzheimer’s Disease</a:t>
            </a:r>
          </a:p>
          <a:p>
            <a:r>
              <a:rPr lang="en-US" sz="2200" dirty="0">
                <a:solidFill>
                  <a:srgbClr val="FF0000"/>
                </a:solidFill>
              </a:rPr>
              <a:t>Parkinson’s Disease</a:t>
            </a:r>
          </a:p>
          <a:p>
            <a:r>
              <a:rPr lang="en-US" sz="2200" dirty="0">
                <a:solidFill>
                  <a:srgbClr val="FF0000"/>
                </a:solidFill>
              </a:rPr>
              <a:t>Multiple Sclerosis</a:t>
            </a:r>
          </a:p>
        </p:txBody>
      </p:sp>
    </p:spTree>
    <p:extLst>
      <p:ext uri="{BB962C8B-B14F-4D97-AF65-F5344CB8AC3E}">
        <p14:creationId xmlns:p14="http://schemas.microsoft.com/office/powerpoint/2010/main" val="2043305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4A944CB-4322-744D-A1BC-01356D4D03D3}"/>
              </a:ext>
            </a:extLst>
          </p:cNvPr>
          <p:cNvSpPr>
            <a:spLocks noGrp="1"/>
          </p:cNvSpPr>
          <p:nvPr>
            <p:ph type="body" sz="quarter" idx="10"/>
          </p:nvPr>
        </p:nvSpPr>
        <p:spPr>
          <a:xfrm>
            <a:off x="838200" y="1900751"/>
            <a:ext cx="5257800" cy="4713831"/>
          </a:xfrm>
        </p:spPr>
        <p:txBody>
          <a:bodyPr vert="horz" lIns="91440" tIns="45720" rIns="91440" bIns="45720" rtlCol="0" anchor="t">
            <a:normAutofit lnSpcReduction="10000"/>
          </a:bodyPr>
          <a:lstStyle/>
          <a:p>
            <a:r>
              <a:rPr lang="en-US" sz="2200" dirty="0">
                <a:solidFill>
                  <a:srgbClr val="FF0000"/>
                </a:solidFill>
              </a:rPr>
              <a:t>Irritable Bowel Syndrome (IBS)</a:t>
            </a:r>
          </a:p>
          <a:p>
            <a:r>
              <a:rPr lang="en-US" sz="2200" dirty="0">
                <a:solidFill>
                  <a:srgbClr val="FF0000"/>
                </a:solidFill>
              </a:rPr>
              <a:t>Inflammatory Bowel Disorders (IBD)</a:t>
            </a:r>
          </a:p>
          <a:p>
            <a:r>
              <a:rPr lang="en-US" sz="2200" dirty="0">
                <a:solidFill>
                  <a:srgbClr val="FF0000"/>
                </a:solidFill>
              </a:rPr>
              <a:t>Crohn’s Disease</a:t>
            </a:r>
          </a:p>
          <a:p>
            <a:r>
              <a:rPr lang="en-US" sz="2200" dirty="0">
                <a:solidFill>
                  <a:srgbClr val="FF0000"/>
                </a:solidFill>
              </a:rPr>
              <a:t>Colitis/Diverticulitis</a:t>
            </a:r>
          </a:p>
          <a:p>
            <a:r>
              <a:rPr lang="en-US" sz="2200" dirty="0">
                <a:solidFill>
                  <a:srgbClr val="FF0000"/>
                </a:solidFill>
              </a:rPr>
              <a:t>Leaky Gut</a:t>
            </a:r>
          </a:p>
          <a:p>
            <a:r>
              <a:rPr lang="en-US" sz="2200" dirty="0">
                <a:solidFill>
                  <a:srgbClr val="FF0000"/>
                </a:solidFill>
              </a:rPr>
              <a:t>Menopausal Symptoms</a:t>
            </a:r>
          </a:p>
          <a:p>
            <a:r>
              <a:rPr lang="en-US" sz="2200" dirty="0">
                <a:solidFill>
                  <a:srgbClr val="FF0000"/>
                </a:solidFill>
              </a:rPr>
              <a:t>Autoimmune (rheumatoid arthritis, lupus, allergy)</a:t>
            </a:r>
          </a:p>
          <a:p>
            <a:r>
              <a:rPr lang="en-US" sz="2200" dirty="0">
                <a:solidFill>
                  <a:srgbClr val="FF0000"/>
                </a:solidFill>
              </a:rPr>
              <a:t>Skin (acne, psoriasis, eczema, wrinkles, wound repair)</a:t>
            </a:r>
          </a:p>
          <a:p>
            <a:r>
              <a:rPr lang="en-US" sz="2200" dirty="0">
                <a:solidFill>
                  <a:srgbClr val="FF0000"/>
                </a:solidFill>
              </a:rPr>
              <a:t>Obesity</a:t>
            </a:r>
          </a:p>
        </p:txBody>
      </p:sp>
      <p:sp>
        <p:nvSpPr>
          <p:cNvPr id="4" name="Title 1">
            <a:extLst>
              <a:ext uri="{FF2B5EF4-FFF2-40B4-BE49-F238E27FC236}">
                <a16:creationId xmlns:a16="http://schemas.microsoft.com/office/drawing/2014/main" id="{C350A147-B4E7-459A-8095-080FD8056402}"/>
              </a:ext>
            </a:extLst>
          </p:cNvPr>
          <p:cNvSpPr txBox="1">
            <a:spLocks/>
          </p:cNvSpPr>
          <p:nvPr/>
        </p:nvSpPr>
        <p:spPr>
          <a:xfrm>
            <a:off x="838200" y="266271"/>
            <a:ext cx="10515600" cy="16344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chemeClr val="bg1"/>
                </a:solidFill>
                <a:latin typeface="Verdana" charset="0"/>
                <a:ea typeface="Verdana" charset="0"/>
                <a:cs typeface="Verdana" charset="0"/>
              </a:defRPr>
            </a:lvl1pPr>
          </a:lstStyle>
          <a:p>
            <a:r>
              <a:rPr lang="en-US" sz="3200" b="1" dirty="0">
                <a:solidFill>
                  <a:srgbClr val="3F2A56"/>
                </a:solidFill>
                <a:latin typeface="Verdana" panose="020B0604030504040204" pitchFamily="34" charset="0"/>
              </a:rPr>
              <a:t>How the Microbiome Is Fundamentally Changing </a:t>
            </a:r>
            <a:r>
              <a:rPr lang="en-US" sz="3200" b="1" dirty="0">
                <a:solidFill>
                  <a:srgbClr val="68478D"/>
                </a:solidFill>
                <a:latin typeface="Verdana" panose="020B0604030504040204" pitchFamily="34" charset="0"/>
              </a:rPr>
              <a:t>Physical Health</a:t>
            </a:r>
            <a:endParaRPr lang="en-US" sz="3200" b="1" dirty="0">
              <a:solidFill>
                <a:srgbClr val="68478D"/>
              </a:solidFill>
            </a:endParaRPr>
          </a:p>
        </p:txBody>
      </p:sp>
      <p:sp>
        <p:nvSpPr>
          <p:cNvPr id="7" name="Text Placeholder 2">
            <a:extLst>
              <a:ext uri="{FF2B5EF4-FFF2-40B4-BE49-F238E27FC236}">
                <a16:creationId xmlns:a16="http://schemas.microsoft.com/office/drawing/2014/main" id="{B72C5C3C-F62F-482C-B5DC-65B866D091F7}"/>
              </a:ext>
            </a:extLst>
          </p:cNvPr>
          <p:cNvSpPr txBox="1">
            <a:spLocks/>
          </p:cNvSpPr>
          <p:nvPr/>
        </p:nvSpPr>
        <p:spPr>
          <a:xfrm>
            <a:off x="6096000" y="1900751"/>
            <a:ext cx="5257800" cy="4713831"/>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95000"/>
                  </a:schemeClr>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85000"/>
                  </a:schemeClr>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75000"/>
                  </a:schemeClr>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solidFill>
                  <a:srgbClr val="FF0000"/>
                </a:solidFill>
              </a:rPr>
              <a:t>Diabetes</a:t>
            </a:r>
          </a:p>
          <a:p>
            <a:r>
              <a:rPr lang="en-US" sz="2200" dirty="0">
                <a:solidFill>
                  <a:srgbClr val="FF0000"/>
                </a:solidFill>
              </a:rPr>
              <a:t>Exercise Performance (mental and physical)</a:t>
            </a:r>
          </a:p>
          <a:p>
            <a:r>
              <a:rPr lang="en-US" sz="2200" dirty="0">
                <a:solidFill>
                  <a:srgbClr val="FF0000"/>
                </a:solidFill>
              </a:rPr>
              <a:t>Heart Disease (high cholesterol, high blood pressure, blood flow)</a:t>
            </a:r>
          </a:p>
          <a:p>
            <a:r>
              <a:rPr lang="en-US" sz="2200" dirty="0">
                <a:solidFill>
                  <a:srgbClr val="FF0000"/>
                </a:solidFill>
              </a:rPr>
              <a:t>Cancer</a:t>
            </a:r>
          </a:p>
          <a:p>
            <a:r>
              <a:rPr lang="en-US" sz="2200" dirty="0">
                <a:solidFill>
                  <a:srgbClr val="FF0000"/>
                </a:solidFill>
              </a:rPr>
              <a:t>Most people tend to have more than one health complaint at a time </a:t>
            </a:r>
          </a:p>
          <a:p>
            <a:pPr lvl="1"/>
            <a:r>
              <a:rPr lang="en-US" sz="1800" dirty="0">
                <a:solidFill>
                  <a:srgbClr val="FF0000"/>
                </a:solidFill>
              </a:rPr>
              <a:t>= “comorbidities” = inflammation/immune</a:t>
            </a:r>
          </a:p>
          <a:p>
            <a:r>
              <a:rPr lang="en-US" sz="2200" dirty="0">
                <a:solidFill>
                  <a:srgbClr val="FF0000"/>
                </a:solidFill>
              </a:rPr>
              <a:t>Microbiome “patterns” related to state of general health (but expressed via individual genetics)</a:t>
            </a:r>
          </a:p>
        </p:txBody>
      </p:sp>
    </p:spTree>
    <p:extLst>
      <p:ext uri="{BB962C8B-B14F-4D97-AF65-F5344CB8AC3E}">
        <p14:creationId xmlns:p14="http://schemas.microsoft.com/office/powerpoint/2010/main" val="1704885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824F5D-C98B-614D-A995-8A947E38F03F}"/>
              </a:ext>
            </a:extLst>
          </p:cNvPr>
          <p:cNvPicPr>
            <a:picLocks noChangeAspect="1"/>
          </p:cNvPicPr>
          <p:nvPr/>
        </p:nvPicPr>
        <p:blipFill>
          <a:blip r:embed="rId2"/>
          <a:stretch>
            <a:fillRect/>
          </a:stretch>
        </p:blipFill>
        <p:spPr>
          <a:xfrm>
            <a:off x="3196167" y="1426123"/>
            <a:ext cx="5385903" cy="4871326"/>
          </a:xfrm>
          <a:prstGeom prst="rect">
            <a:avLst/>
          </a:prstGeom>
        </p:spPr>
      </p:pic>
      <p:sp>
        <p:nvSpPr>
          <p:cNvPr id="7" name="TextBox 6">
            <a:extLst>
              <a:ext uri="{FF2B5EF4-FFF2-40B4-BE49-F238E27FC236}">
                <a16:creationId xmlns:a16="http://schemas.microsoft.com/office/drawing/2014/main" id="{D851DF08-A396-1C40-8083-DAD57B289302}"/>
              </a:ext>
            </a:extLst>
          </p:cNvPr>
          <p:cNvSpPr txBox="1"/>
          <p:nvPr/>
        </p:nvSpPr>
        <p:spPr>
          <a:xfrm>
            <a:off x="1350433" y="4715933"/>
            <a:ext cx="1828800" cy="723275"/>
          </a:xfrm>
          <a:prstGeom prst="rect">
            <a:avLst/>
          </a:prstGeom>
          <a:noFill/>
        </p:spPr>
        <p:txBody>
          <a:bodyPr wrap="square" rtlCol="0">
            <a:spAutoFit/>
          </a:bodyPr>
          <a:lstStyle/>
          <a:p>
            <a:pPr algn="l"/>
            <a:r>
              <a:rPr lang="en-US" sz="4000" dirty="0"/>
              <a:t>Brain</a:t>
            </a:r>
          </a:p>
        </p:txBody>
      </p:sp>
      <p:sp>
        <p:nvSpPr>
          <p:cNvPr id="9" name="TextBox 8">
            <a:extLst>
              <a:ext uri="{FF2B5EF4-FFF2-40B4-BE49-F238E27FC236}">
                <a16:creationId xmlns:a16="http://schemas.microsoft.com/office/drawing/2014/main" id="{2348431E-A169-574E-98D4-2E5C0866457C}"/>
              </a:ext>
            </a:extLst>
          </p:cNvPr>
          <p:cNvSpPr txBox="1"/>
          <p:nvPr/>
        </p:nvSpPr>
        <p:spPr>
          <a:xfrm>
            <a:off x="5281083" y="198913"/>
            <a:ext cx="1828800" cy="723275"/>
          </a:xfrm>
          <a:prstGeom prst="rect">
            <a:avLst/>
          </a:prstGeom>
          <a:noFill/>
        </p:spPr>
        <p:txBody>
          <a:bodyPr wrap="square" rtlCol="0">
            <a:spAutoFit/>
          </a:bodyPr>
          <a:lstStyle/>
          <a:p>
            <a:pPr algn="l"/>
            <a:r>
              <a:rPr lang="en-US" sz="4000" dirty="0"/>
              <a:t>Biome</a:t>
            </a:r>
          </a:p>
        </p:txBody>
      </p:sp>
      <p:sp>
        <p:nvSpPr>
          <p:cNvPr id="11" name="TextBox 10">
            <a:extLst>
              <a:ext uri="{FF2B5EF4-FFF2-40B4-BE49-F238E27FC236}">
                <a16:creationId xmlns:a16="http://schemas.microsoft.com/office/drawing/2014/main" id="{7B02AB16-2E7F-2E44-AAE3-45D6FF9A9690}"/>
              </a:ext>
            </a:extLst>
          </p:cNvPr>
          <p:cNvSpPr txBox="1"/>
          <p:nvPr/>
        </p:nvSpPr>
        <p:spPr>
          <a:xfrm>
            <a:off x="9281583" y="4529667"/>
            <a:ext cx="1828800" cy="723275"/>
          </a:xfrm>
          <a:prstGeom prst="rect">
            <a:avLst/>
          </a:prstGeom>
          <a:noFill/>
        </p:spPr>
        <p:txBody>
          <a:bodyPr wrap="square" rtlCol="0">
            <a:spAutoFit/>
          </a:bodyPr>
          <a:lstStyle/>
          <a:p>
            <a:pPr algn="l"/>
            <a:r>
              <a:rPr lang="en-US" sz="4000" dirty="0"/>
              <a:t>Body</a:t>
            </a:r>
          </a:p>
        </p:txBody>
      </p:sp>
    </p:spTree>
    <p:extLst>
      <p:ext uri="{BB962C8B-B14F-4D97-AF65-F5344CB8AC3E}">
        <p14:creationId xmlns:p14="http://schemas.microsoft.com/office/powerpoint/2010/main" val="216577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lose up of a logo&#10;&#10;Description generated with very high confidence">
            <a:extLst>
              <a:ext uri="{FF2B5EF4-FFF2-40B4-BE49-F238E27FC236}">
                <a16:creationId xmlns:a16="http://schemas.microsoft.com/office/drawing/2014/main" id="{DA9B170B-01ED-4AEB-ACC7-105373202BC8}"/>
              </a:ext>
            </a:extLst>
          </p:cNvPr>
          <p:cNvPicPr>
            <a:picLocks noChangeAspect="1"/>
          </p:cNvPicPr>
          <p:nvPr/>
        </p:nvPicPr>
        <p:blipFill rotWithShape="1">
          <a:blip r:embed="rId3"/>
          <a:srcRect l="2860" r="3996"/>
          <a:stretch/>
        </p:blipFill>
        <p:spPr>
          <a:xfrm>
            <a:off x="0" y="685800"/>
            <a:ext cx="6096000" cy="5486400"/>
          </a:xfrm>
          <a:prstGeom prst="rect">
            <a:avLst/>
          </a:prstGeom>
        </p:spPr>
      </p:pic>
      <p:pic>
        <p:nvPicPr>
          <p:cNvPr id="11" name="Picture 10">
            <a:extLst>
              <a:ext uri="{FF2B5EF4-FFF2-40B4-BE49-F238E27FC236}">
                <a16:creationId xmlns:a16="http://schemas.microsoft.com/office/drawing/2014/main" id="{50B090DF-8DCA-4FCF-88A8-5627A5229028}"/>
              </a:ext>
            </a:extLst>
          </p:cNvPr>
          <p:cNvPicPr>
            <a:picLocks noChangeAspect="1"/>
          </p:cNvPicPr>
          <p:nvPr/>
        </p:nvPicPr>
        <p:blipFill rotWithShape="1">
          <a:blip r:embed="rId4"/>
          <a:srcRect l="3620" r="3236"/>
          <a:stretch/>
        </p:blipFill>
        <p:spPr>
          <a:xfrm>
            <a:off x="6095999" y="685800"/>
            <a:ext cx="6096001" cy="5486400"/>
          </a:xfrm>
          <a:prstGeom prst="rect">
            <a:avLst/>
          </a:prstGeom>
        </p:spPr>
      </p:pic>
      <p:sp>
        <p:nvSpPr>
          <p:cNvPr id="13" name="TextBox 12">
            <a:extLst>
              <a:ext uri="{FF2B5EF4-FFF2-40B4-BE49-F238E27FC236}">
                <a16:creationId xmlns:a16="http://schemas.microsoft.com/office/drawing/2014/main" id="{A0D2B8B4-E8FF-4444-9F2F-CA9BB5453620}"/>
              </a:ext>
            </a:extLst>
          </p:cNvPr>
          <p:cNvSpPr txBox="1"/>
          <p:nvPr/>
        </p:nvSpPr>
        <p:spPr>
          <a:xfrm>
            <a:off x="7619896" y="685800"/>
            <a:ext cx="3023119" cy="584775"/>
          </a:xfrm>
          <a:prstGeom prst="rect">
            <a:avLst/>
          </a:prstGeom>
          <a:noFill/>
        </p:spPr>
        <p:txBody>
          <a:bodyPr wrap="square" rtlCol="0">
            <a:spAutoFit/>
          </a:bodyPr>
          <a:lstStyle/>
          <a:p>
            <a:pPr algn="ctr"/>
            <a:r>
              <a:rPr lang="en-US" sz="3200" dirty="0">
                <a:solidFill>
                  <a:srgbClr val="3F2A56"/>
                </a:solidFill>
              </a:rPr>
              <a:t>Amare Global</a:t>
            </a:r>
          </a:p>
        </p:txBody>
      </p:sp>
      <p:sp>
        <p:nvSpPr>
          <p:cNvPr id="14" name="TextBox 13">
            <a:extLst>
              <a:ext uri="{FF2B5EF4-FFF2-40B4-BE49-F238E27FC236}">
                <a16:creationId xmlns:a16="http://schemas.microsoft.com/office/drawing/2014/main" id="{E0B71ABC-0871-4F3F-9F23-396526EAD6B9}"/>
              </a:ext>
            </a:extLst>
          </p:cNvPr>
          <p:cNvSpPr txBox="1"/>
          <p:nvPr/>
        </p:nvSpPr>
        <p:spPr>
          <a:xfrm>
            <a:off x="1573660" y="685799"/>
            <a:ext cx="3023119" cy="584775"/>
          </a:xfrm>
          <a:prstGeom prst="rect">
            <a:avLst/>
          </a:prstGeom>
          <a:noFill/>
        </p:spPr>
        <p:txBody>
          <a:bodyPr wrap="square" rtlCol="0">
            <a:spAutoFit/>
          </a:bodyPr>
          <a:lstStyle/>
          <a:p>
            <a:pPr algn="ctr"/>
            <a:r>
              <a:rPr lang="en-US" sz="3200" dirty="0">
                <a:solidFill>
                  <a:srgbClr val="003E6B"/>
                </a:solidFill>
              </a:rPr>
              <a:t>Mood+</a:t>
            </a:r>
          </a:p>
        </p:txBody>
      </p:sp>
    </p:spTree>
    <p:extLst>
      <p:ext uri="{BB962C8B-B14F-4D97-AF65-F5344CB8AC3E}">
        <p14:creationId xmlns:p14="http://schemas.microsoft.com/office/powerpoint/2010/main" val="169573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113D1-77F1-4D04-9718-13538D120C87}"/>
              </a:ext>
            </a:extLst>
          </p:cNvPr>
          <p:cNvSpPr>
            <a:spLocks noGrp="1"/>
          </p:cNvSpPr>
          <p:nvPr>
            <p:ph type="title"/>
          </p:nvPr>
        </p:nvSpPr>
        <p:spPr/>
        <p:txBody>
          <a:bodyPr>
            <a:normAutofit/>
          </a:bodyPr>
          <a:lstStyle/>
          <a:p>
            <a:r>
              <a:rPr lang="en-US" sz="3600" b="1" dirty="0">
                <a:solidFill>
                  <a:srgbClr val="68478D"/>
                </a:solidFill>
                <a:latin typeface="Verdana" panose="020B0604030504040204" pitchFamily="34" charset="0"/>
                <a:ea typeface="Verdana" panose="020B0604030504040204" pitchFamily="34" charset="0"/>
                <a:cs typeface="Verdana" panose="020B0604030504040204" pitchFamily="34" charset="0"/>
              </a:rPr>
              <a:t>World’s First Award-Winning </a:t>
            </a:r>
            <a:br>
              <a:rPr lang="en-US" sz="3600" b="1" dirty="0">
                <a:solidFill>
                  <a:srgbClr val="68478D"/>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68478D"/>
                </a:solidFill>
                <a:latin typeface="Verdana" panose="020B0604030504040204" pitchFamily="34" charset="0"/>
                <a:ea typeface="Verdana" panose="020B0604030504040204" pitchFamily="34" charset="0"/>
                <a:cs typeface="Verdana" panose="020B0604030504040204" pitchFamily="34" charset="0"/>
              </a:rPr>
              <a:t>Gut-Brain Axis Nutrition System!</a:t>
            </a:r>
          </a:p>
        </p:txBody>
      </p:sp>
      <p:sp>
        <p:nvSpPr>
          <p:cNvPr id="3" name="Text Placeholder 2">
            <a:extLst>
              <a:ext uri="{FF2B5EF4-FFF2-40B4-BE49-F238E27FC236}">
                <a16:creationId xmlns:a16="http://schemas.microsoft.com/office/drawing/2014/main" id="{A4C26A9C-C778-4025-B841-6F0B730513B7}"/>
              </a:ext>
            </a:extLst>
          </p:cNvPr>
          <p:cNvSpPr>
            <a:spLocks noGrp="1"/>
          </p:cNvSpPr>
          <p:nvPr>
            <p:ph type="body" sz="quarter" idx="11"/>
          </p:nvPr>
        </p:nvSpPr>
        <p:spPr>
          <a:xfrm>
            <a:off x="838200" y="1719172"/>
            <a:ext cx="10515600" cy="1348161"/>
          </a:xfrm>
        </p:spPr>
        <p:txBody>
          <a:bodyPr>
            <a:normAutofit/>
          </a:bodyPr>
          <a:lstStyle/>
          <a:p>
            <a:pPr marL="0" indent="0">
              <a:lnSpc>
                <a:spcPct val="100000"/>
              </a:lnSpc>
              <a:buNone/>
            </a:pPr>
            <a:r>
              <a:rPr lang="en-US" sz="2200" dirty="0">
                <a:solidFill>
                  <a:schemeClr val="tx1"/>
                </a:solidFill>
                <a:latin typeface="Verdana" panose="020B0604030504040204" pitchFamily="34" charset="0"/>
                <a:ea typeface="Verdana" panose="020B0604030504040204" pitchFamily="34" charset="0"/>
                <a:cs typeface="Verdana" panose="020B0604030504040204" pitchFamily="34" charset="0"/>
              </a:rPr>
              <a:t>The NutrAward recognizes companies that are investing in rigorous and measurable scientific studies to prove the efficacy of their proprietary ingredients or technologies.</a:t>
            </a:r>
          </a:p>
        </p:txBody>
      </p:sp>
      <p:sp>
        <p:nvSpPr>
          <p:cNvPr id="7" name="Text Placeholder 2">
            <a:extLst>
              <a:ext uri="{FF2B5EF4-FFF2-40B4-BE49-F238E27FC236}">
                <a16:creationId xmlns:a16="http://schemas.microsoft.com/office/drawing/2014/main" id="{BE4868EB-9AC1-4357-8765-4BCDC9EDA548}"/>
              </a:ext>
            </a:extLst>
          </p:cNvPr>
          <p:cNvSpPr txBox="1">
            <a:spLocks/>
          </p:cNvSpPr>
          <p:nvPr/>
        </p:nvSpPr>
        <p:spPr>
          <a:xfrm>
            <a:off x="838200" y="2913321"/>
            <a:ext cx="4148470" cy="32677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200" dirty="0">
                <a:solidFill>
                  <a:schemeClr val="tx1"/>
                </a:solidFill>
                <a:latin typeface="Verdana" panose="020B0604030504040204" pitchFamily="34" charset="0"/>
                <a:ea typeface="Verdana" panose="020B0604030504040204" pitchFamily="34" charset="0"/>
                <a:cs typeface="Verdana" panose="020B0604030504040204" pitchFamily="34" charset="0"/>
              </a:rPr>
              <a:t>Submissions are judged on their merit in the following areas: </a:t>
            </a:r>
          </a:p>
          <a:p>
            <a:r>
              <a:rPr lang="en-US" sz="2100" dirty="0">
                <a:solidFill>
                  <a:schemeClr val="tx1"/>
                </a:solidFill>
                <a:latin typeface="Verdana" panose="020B0604030504040204" pitchFamily="34" charset="0"/>
                <a:ea typeface="Verdana" panose="020B0604030504040204" pitchFamily="34" charset="0"/>
                <a:cs typeface="Verdana" panose="020B0604030504040204" pitchFamily="34" charset="0"/>
              </a:rPr>
              <a:t>Viable product</a:t>
            </a:r>
          </a:p>
          <a:p>
            <a:r>
              <a:rPr lang="en-US" sz="2100" dirty="0">
                <a:solidFill>
                  <a:schemeClr val="tx1"/>
                </a:solidFill>
                <a:latin typeface="Verdana" panose="020B0604030504040204" pitchFamily="34" charset="0"/>
                <a:ea typeface="Verdana" panose="020B0604030504040204" pitchFamily="34" charset="0"/>
                <a:cs typeface="Verdana" panose="020B0604030504040204" pitchFamily="34" charset="0"/>
              </a:rPr>
              <a:t>Emerging category</a:t>
            </a:r>
          </a:p>
          <a:p>
            <a:r>
              <a:rPr lang="en-US" sz="2100" dirty="0">
                <a:solidFill>
                  <a:schemeClr val="tx1"/>
                </a:solidFill>
                <a:latin typeface="Verdana" panose="020B0604030504040204" pitchFamily="34" charset="0"/>
                <a:ea typeface="Verdana" panose="020B0604030504040204" pitchFamily="34" charset="0"/>
                <a:cs typeface="Verdana" panose="020B0604030504040204" pitchFamily="34" charset="0"/>
              </a:rPr>
              <a:t>Creative product concept</a:t>
            </a:r>
          </a:p>
          <a:p>
            <a:r>
              <a:rPr lang="en-US" sz="2100" dirty="0">
                <a:solidFill>
                  <a:schemeClr val="tx1"/>
                </a:solidFill>
                <a:latin typeface="Verdana" panose="020B0604030504040204" pitchFamily="34" charset="0"/>
                <a:ea typeface="Verdana" panose="020B0604030504040204" pitchFamily="34" charset="0"/>
                <a:cs typeface="Verdana" panose="020B0604030504040204" pitchFamily="34" charset="0"/>
              </a:rPr>
              <a:t>Distinct health application</a:t>
            </a:r>
          </a:p>
          <a:p>
            <a:r>
              <a:rPr lang="en-US" sz="2100" dirty="0">
                <a:solidFill>
                  <a:schemeClr val="tx1"/>
                </a:solidFill>
                <a:latin typeface="Verdana" panose="020B0604030504040204" pitchFamily="34" charset="0"/>
                <a:ea typeface="Verdana" panose="020B0604030504040204" pitchFamily="34" charset="0"/>
                <a:cs typeface="Verdana" panose="020B0604030504040204" pitchFamily="34" charset="0"/>
              </a:rPr>
              <a:t>Unique packaging</a:t>
            </a:r>
          </a:p>
          <a:p>
            <a:r>
              <a:rPr lang="en-US" sz="2100" dirty="0">
                <a:solidFill>
                  <a:schemeClr val="tx1"/>
                </a:solidFill>
                <a:latin typeface="Verdana" panose="020B0604030504040204" pitchFamily="34" charset="0"/>
                <a:ea typeface="Verdana" panose="020B0604030504040204" pitchFamily="34" charset="0"/>
                <a:cs typeface="Verdana" panose="020B0604030504040204" pitchFamily="34" charset="0"/>
              </a:rPr>
              <a:t>Matchless marketing</a:t>
            </a:r>
          </a:p>
          <a:p>
            <a:endParaRPr lang="en-US" sz="22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B0DED124-51C7-4364-8AA9-E6F3C7668F31}"/>
              </a:ext>
            </a:extLst>
          </p:cNvPr>
          <p:cNvPicPr>
            <a:picLocks noChangeAspect="1"/>
          </p:cNvPicPr>
          <p:nvPr/>
        </p:nvPicPr>
        <p:blipFill>
          <a:blip r:embed="rId3"/>
          <a:stretch>
            <a:fillRect/>
          </a:stretch>
        </p:blipFill>
        <p:spPr>
          <a:xfrm>
            <a:off x="4986670" y="2594344"/>
            <a:ext cx="6376461" cy="3586759"/>
          </a:xfrm>
          <a:prstGeom prst="rect">
            <a:avLst/>
          </a:prstGeom>
        </p:spPr>
      </p:pic>
      <p:pic>
        <p:nvPicPr>
          <p:cNvPr id="5" name="Picture 4">
            <a:extLst>
              <a:ext uri="{FF2B5EF4-FFF2-40B4-BE49-F238E27FC236}">
                <a16:creationId xmlns:a16="http://schemas.microsoft.com/office/drawing/2014/main" id="{85988809-B5FC-4EBB-9A4E-45027F7E540D}"/>
              </a:ext>
            </a:extLst>
          </p:cNvPr>
          <p:cNvPicPr>
            <a:picLocks noChangeAspect="1"/>
          </p:cNvPicPr>
          <p:nvPr/>
        </p:nvPicPr>
        <p:blipFill>
          <a:blip r:embed="rId4"/>
          <a:stretch>
            <a:fillRect/>
          </a:stretch>
        </p:blipFill>
        <p:spPr>
          <a:xfrm>
            <a:off x="9291687" y="0"/>
            <a:ext cx="2289884" cy="1918662"/>
          </a:xfrm>
          <a:prstGeom prst="rect">
            <a:avLst/>
          </a:prstGeom>
        </p:spPr>
      </p:pic>
    </p:spTree>
    <p:extLst>
      <p:ext uri="{BB962C8B-B14F-4D97-AF65-F5344CB8AC3E}">
        <p14:creationId xmlns:p14="http://schemas.microsoft.com/office/powerpoint/2010/main" val="3143654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BDB81D-7AFA-48B6-B83D-689548A6AA06}"/>
              </a:ext>
            </a:extLst>
          </p:cNvPr>
          <p:cNvPicPr>
            <a:picLocks noChangeAspect="1"/>
          </p:cNvPicPr>
          <p:nvPr/>
        </p:nvPicPr>
        <p:blipFill>
          <a:blip r:embed="rId3"/>
          <a:stretch>
            <a:fillRect/>
          </a:stretch>
        </p:blipFill>
        <p:spPr>
          <a:xfrm>
            <a:off x="762000" y="2250378"/>
            <a:ext cx="10658039" cy="4076700"/>
          </a:xfrm>
          <a:prstGeom prst="rect">
            <a:avLst/>
          </a:prstGeom>
        </p:spPr>
      </p:pic>
      <p:sp>
        <p:nvSpPr>
          <p:cNvPr id="2" name="Title 1">
            <a:extLst>
              <a:ext uri="{FF2B5EF4-FFF2-40B4-BE49-F238E27FC236}">
                <a16:creationId xmlns:a16="http://schemas.microsoft.com/office/drawing/2014/main" id="{FEB113D1-77F1-4D04-9718-13538D120C87}"/>
              </a:ext>
            </a:extLst>
          </p:cNvPr>
          <p:cNvSpPr>
            <a:spLocks noGrp="1"/>
          </p:cNvSpPr>
          <p:nvPr>
            <p:ph type="title"/>
          </p:nvPr>
        </p:nvSpPr>
        <p:spPr>
          <a:xfrm>
            <a:off x="838200" y="365125"/>
            <a:ext cx="10515600" cy="1325563"/>
          </a:xfrm>
        </p:spPr>
        <p:txBody>
          <a:bodyPr>
            <a:normAutofit/>
          </a:bodyPr>
          <a:lstStyle/>
          <a:p>
            <a:r>
              <a:rPr lang="en-US" sz="4800" b="1" dirty="0">
                <a:solidFill>
                  <a:srgbClr val="3F2A56"/>
                </a:solidFill>
                <a:latin typeface="Verdana" panose="020B0604030504040204" pitchFamily="34" charset="0"/>
                <a:ea typeface="Verdana" panose="020B0604030504040204" pitchFamily="34" charset="0"/>
                <a:cs typeface="Verdana" panose="020B0604030504040204" pitchFamily="34" charset="0"/>
              </a:rPr>
              <a:t>				 CLINICAL STUDY</a:t>
            </a:r>
          </a:p>
        </p:txBody>
      </p:sp>
      <p:sp>
        <p:nvSpPr>
          <p:cNvPr id="3" name="Text Placeholder 2">
            <a:extLst>
              <a:ext uri="{FF2B5EF4-FFF2-40B4-BE49-F238E27FC236}">
                <a16:creationId xmlns:a16="http://schemas.microsoft.com/office/drawing/2014/main" id="{A4C26A9C-C778-4025-B841-6F0B730513B7}"/>
              </a:ext>
            </a:extLst>
          </p:cNvPr>
          <p:cNvSpPr>
            <a:spLocks noGrp="1"/>
          </p:cNvSpPr>
          <p:nvPr>
            <p:ph type="body" sz="quarter" idx="11"/>
          </p:nvPr>
        </p:nvSpPr>
        <p:spPr>
          <a:xfrm>
            <a:off x="762000" y="1686258"/>
            <a:ext cx="10848975" cy="510095"/>
          </a:xfrm>
        </p:spPr>
        <p:txBody>
          <a:bodyPr>
            <a:normAutofit/>
          </a:bodyPr>
          <a:lstStyle/>
          <a:p>
            <a:pPr marL="0" indent="0">
              <a:lnSpc>
                <a:spcPct val="100000"/>
              </a:lnSpc>
              <a:buNone/>
            </a:pPr>
            <a:r>
              <a:rPr lang="en-US" sz="2300" b="1" dirty="0">
                <a:solidFill>
                  <a:srgbClr val="68478D"/>
                </a:solidFill>
                <a:latin typeface="Verdana" panose="020B0604030504040204" pitchFamily="34" charset="0"/>
                <a:ea typeface="Verdana" panose="020B0604030504040204" pitchFamily="34" charset="0"/>
                <a:cs typeface="Verdana" panose="020B0604030504040204" pitchFamily="34" charset="0"/>
              </a:rPr>
              <a:t>The Amare </a:t>
            </a:r>
            <a:r>
              <a:rPr lang="en-US" sz="2300" b="1" dirty="0" err="1">
                <a:solidFill>
                  <a:srgbClr val="68478D"/>
                </a:solidFill>
                <a:latin typeface="Verdana" panose="020B0604030504040204" pitchFamily="34" charset="0"/>
                <a:ea typeface="Verdana" panose="020B0604030504040204" pitchFamily="34" charset="0"/>
                <a:cs typeface="Verdana" panose="020B0604030504040204" pitchFamily="34" charset="0"/>
              </a:rPr>
              <a:t>FundaMentals</a:t>
            </a:r>
            <a:r>
              <a:rPr lang="en-US" sz="2300" b="1" dirty="0">
                <a:solidFill>
                  <a:srgbClr val="68478D"/>
                </a:solidFill>
                <a:latin typeface="Verdana" panose="020B0604030504040204" pitchFamily="34" charset="0"/>
                <a:ea typeface="Verdana" panose="020B0604030504040204" pitchFamily="34" charset="0"/>
                <a:cs typeface="Verdana" panose="020B0604030504040204" pitchFamily="34" charset="0"/>
              </a:rPr>
              <a:t> Pack™ has been clinically proven to:</a:t>
            </a:r>
          </a:p>
        </p:txBody>
      </p:sp>
      <p:pic>
        <p:nvPicPr>
          <p:cNvPr id="5" name="Picture 4">
            <a:extLst>
              <a:ext uri="{FF2B5EF4-FFF2-40B4-BE49-F238E27FC236}">
                <a16:creationId xmlns:a16="http://schemas.microsoft.com/office/drawing/2014/main" id="{E781C2DD-05B7-42A6-9D0E-EACD2EBD97EB}"/>
              </a:ext>
            </a:extLst>
          </p:cNvPr>
          <p:cNvPicPr>
            <a:picLocks noChangeAspect="1"/>
          </p:cNvPicPr>
          <p:nvPr/>
        </p:nvPicPr>
        <p:blipFill rotWithShape="1">
          <a:blip r:embed="rId4"/>
          <a:srcRect l="50000" t="45141" r="10784" b="30522"/>
          <a:stretch/>
        </p:blipFill>
        <p:spPr>
          <a:xfrm>
            <a:off x="504825" y="21718"/>
            <a:ext cx="4371975" cy="1668970"/>
          </a:xfrm>
          <a:prstGeom prst="rect">
            <a:avLst/>
          </a:prstGeom>
        </p:spPr>
      </p:pic>
    </p:spTree>
    <p:extLst>
      <p:ext uri="{BB962C8B-B14F-4D97-AF65-F5344CB8AC3E}">
        <p14:creationId xmlns:p14="http://schemas.microsoft.com/office/powerpoint/2010/main" val="3282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883920" y="-168275"/>
            <a:ext cx="10515600" cy="1113155"/>
          </a:xfrm>
        </p:spPr>
        <p:txBody>
          <a:bodyPr/>
          <a:lstStyle/>
          <a:p>
            <a:r>
              <a:rPr lang="en-US" dirty="0"/>
              <a:t>Portions of Data Presented at: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381000" y="944880"/>
            <a:ext cx="11521440" cy="5699760"/>
          </a:xfrm>
        </p:spPr>
        <p:txBody>
          <a:bodyPr>
            <a:normAutofit fontScale="70000" lnSpcReduction="20000"/>
          </a:bodyPr>
          <a:lstStyle/>
          <a:p>
            <a:r>
              <a:rPr lang="en-US" b="1" dirty="0"/>
              <a:t>American College of Nutrition</a:t>
            </a:r>
          </a:p>
          <a:p>
            <a:pPr lvl="1"/>
            <a:r>
              <a:rPr lang="en-US" dirty="0"/>
              <a:t>November 2017 – Alexandria VA (“Outstanding Research” Award)</a:t>
            </a:r>
          </a:p>
          <a:p>
            <a:pPr lvl="1"/>
            <a:endParaRPr lang="en-US" dirty="0"/>
          </a:p>
          <a:p>
            <a:r>
              <a:rPr lang="en-US" b="1" dirty="0"/>
              <a:t>Experimental Biology</a:t>
            </a:r>
          </a:p>
          <a:p>
            <a:pPr lvl="1"/>
            <a:r>
              <a:rPr lang="en-US" dirty="0"/>
              <a:t>April 2018 – San Diego, CA</a:t>
            </a:r>
          </a:p>
          <a:p>
            <a:pPr lvl="1"/>
            <a:endParaRPr lang="en-US" dirty="0"/>
          </a:p>
          <a:p>
            <a:r>
              <a:rPr lang="en-US" b="1" dirty="0"/>
              <a:t>American College of Sports Medicine</a:t>
            </a:r>
          </a:p>
          <a:p>
            <a:pPr lvl="1"/>
            <a:r>
              <a:rPr lang="en-US" dirty="0"/>
              <a:t>May 2018 – Minneapolis, MN</a:t>
            </a:r>
          </a:p>
          <a:p>
            <a:pPr lvl="1"/>
            <a:endParaRPr lang="en-US" dirty="0"/>
          </a:p>
          <a:p>
            <a:r>
              <a:rPr lang="en-US" b="1" dirty="0"/>
              <a:t>Mental Health America – Fit for the Future Conference</a:t>
            </a:r>
          </a:p>
          <a:p>
            <a:pPr lvl="1"/>
            <a:r>
              <a:rPr lang="en-US" dirty="0"/>
              <a:t>June 2018 – Washington DC</a:t>
            </a:r>
          </a:p>
          <a:p>
            <a:pPr lvl="1"/>
            <a:endParaRPr lang="en-US" dirty="0"/>
          </a:p>
          <a:p>
            <a:r>
              <a:rPr lang="en-US" b="1" dirty="0"/>
              <a:t>Microbiome Movement – Gut Brain Axis</a:t>
            </a:r>
          </a:p>
          <a:p>
            <a:pPr lvl="1"/>
            <a:r>
              <a:rPr lang="en-US" dirty="0"/>
              <a:t>November 2018 – Boston, MA</a:t>
            </a:r>
          </a:p>
          <a:p>
            <a:pPr lvl="1"/>
            <a:endParaRPr lang="en-US" dirty="0"/>
          </a:p>
          <a:p>
            <a:r>
              <a:rPr lang="en-US" b="1" dirty="0"/>
              <a:t>American Mental Wellness Awareness Association</a:t>
            </a:r>
          </a:p>
          <a:p>
            <a:pPr lvl="1"/>
            <a:r>
              <a:rPr lang="en-US" dirty="0"/>
              <a:t>November 2018 – Hershey, PA</a:t>
            </a:r>
          </a:p>
          <a:p>
            <a:endParaRPr lang="en-US" dirty="0"/>
          </a:p>
          <a:p>
            <a:r>
              <a:rPr lang="en-US" dirty="0"/>
              <a:t>Medical, Nutrition, Biochemistry, Molecular Biology, Physiology, Psychology, Counselors, Policy…</a:t>
            </a:r>
          </a:p>
        </p:txBody>
      </p:sp>
    </p:spTree>
    <p:extLst>
      <p:ext uri="{BB962C8B-B14F-4D97-AF65-F5344CB8AC3E}">
        <p14:creationId xmlns:p14="http://schemas.microsoft.com/office/powerpoint/2010/main" val="2055196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759A147-3673-42E4-A9AD-890591AC95F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 y="-2"/>
            <a:ext cx="12218067" cy="6858002"/>
          </a:xfrm>
          <a:prstGeom prst="rect">
            <a:avLst/>
          </a:prstGeom>
        </p:spPr>
      </p:pic>
      <p:sp>
        <p:nvSpPr>
          <p:cNvPr id="3" name="Rectangle 2"/>
          <p:cNvSpPr/>
          <p:nvPr/>
        </p:nvSpPr>
        <p:spPr>
          <a:xfrm>
            <a:off x="1" y="1319040"/>
            <a:ext cx="12192000" cy="707141"/>
          </a:xfrm>
          <a:prstGeom prst="rect">
            <a:avLst/>
          </a:prstGeom>
          <a:solidFill>
            <a:srgbClr val="003B7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1"/>
          <p:cNvSpPr txBox="1">
            <a:spLocks/>
          </p:cNvSpPr>
          <p:nvPr/>
        </p:nvSpPr>
        <p:spPr>
          <a:xfrm>
            <a:off x="2281615" y="1286089"/>
            <a:ext cx="7654841"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MENTATHERAPEUTICS</a:t>
            </a:r>
            <a:endParaRPr lang="en-US"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2"/>
          <p:cNvSpPr txBox="1">
            <a:spLocks/>
          </p:cNvSpPr>
          <p:nvPr/>
        </p:nvSpPr>
        <p:spPr>
          <a:xfrm>
            <a:off x="3371353" y="655016"/>
            <a:ext cx="8557838" cy="475029"/>
          </a:xfrm>
          <a:prstGeom prst="rect">
            <a:avLst/>
          </a:prstGeom>
        </p:spPr>
        <p:txBody>
          <a:bodyPr>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00000"/>
              </a:lnSpc>
              <a:spcBef>
                <a:spcPct val="20000"/>
              </a:spcBef>
              <a:buSzTx/>
              <a:buNone/>
              <a:defRPr/>
            </a:pPr>
            <a:r>
              <a:rPr lang="en-US" sz="2000" dirty="0">
                <a:solidFill>
                  <a:srgbClr val="003B71"/>
                </a:solidFill>
                <a:latin typeface="Verdana" panose="020B0604030504040204" pitchFamily="34" charset="0"/>
                <a:ea typeface="Verdana" panose="020B0604030504040204" pitchFamily="34" charset="0"/>
                <a:cs typeface="Verdana" panose="020B0604030504040204" pitchFamily="34" charset="0"/>
              </a:rPr>
              <a:t>All-Natural Support Solutions for Energy, Mood, Pain, and Sleep*</a:t>
            </a:r>
            <a:endParaRPr lang="ru-RU" sz="20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descr="HorizontalLogo_TM_digital_white.png"/>
          <p:cNvPicPr>
            <a:picLocks noChangeAspect="1"/>
          </p:cNvPicPr>
          <p:nvPr/>
        </p:nvPicPr>
        <p:blipFill>
          <a:blip r:embed="rId3" cstate="print">
            <a:duotone>
              <a:prstClr val="black"/>
              <a:srgbClr val="3F7F96">
                <a:tint val="45000"/>
                <a:satMod val="400000"/>
              </a:srgbClr>
            </a:duotone>
            <a:extLst>
              <a:ext uri="{28A0092B-C50C-407E-A947-70E740481C1C}">
                <a14:useLocalDpi xmlns:a14="http://schemas.microsoft.com/office/drawing/2010/main"/>
              </a:ext>
            </a:extLst>
          </a:blip>
          <a:stretch>
            <a:fillRect/>
          </a:stretch>
        </p:blipFill>
        <p:spPr>
          <a:xfrm>
            <a:off x="825132" y="441245"/>
            <a:ext cx="2377440" cy="691896"/>
          </a:xfrm>
          <a:prstGeom prst="rect">
            <a:avLst/>
          </a:prstGeom>
        </p:spPr>
      </p:pic>
      <p:sp>
        <p:nvSpPr>
          <p:cNvPr id="2" name="TextBox 1">
            <a:extLst>
              <a:ext uri="{FF2B5EF4-FFF2-40B4-BE49-F238E27FC236}">
                <a16:creationId xmlns:a16="http://schemas.microsoft.com/office/drawing/2014/main" id="{5CA425EA-516D-4CF1-896C-AB6B8848C4EE}"/>
              </a:ext>
            </a:extLst>
          </p:cNvPr>
          <p:cNvSpPr txBox="1"/>
          <p:nvPr/>
        </p:nvSpPr>
        <p:spPr>
          <a:xfrm>
            <a:off x="9551414" y="1393125"/>
            <a:ext cx="385042" cy="338554"/>
          </a:xfrm>
          <a:prstGeom prst="rect">
            <a:avLst/>
          </a:prstGeom>
          <a:noFill/>
        </p:spPr>
        <p:txBody>
          <a:bodyPr wrap="none" rtlCol="0">
            <a:spAutoFit/>
          </a:bodyPr>
          <a:lstStyle/>
          <a:p>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10" name="TextBox 9">
            <a:extLst>
              <a:ext uri="{FF2B5EF4-FFF2-40B4-BE49-F238E27FC236}">
                <a16:creationId xmlns:a16="http://schemas.microsoft.com/office/drawing/2014/main" id="{7A5BD8C9-2A02-487A-8956-A72957826842}"/>
              </a:ext>
            </a:extLst>
          </p:cNvPr>
          <p:cNvSpPr txBox="1"/>
          <p:nvPr/>
        </p:nvSpPr>
        <p:spPr>
          <a:xfrm>
            <a:off x="295275" y="6396952"/>
            <a:ext cx="3076078" cy="369332"/>
          </a:xfrm>
          <a:prstGeom prst="rect">
            <a:avLst/>
          </a:prstGeom>
          <a:noFill/>
          <a:ln>
            <a:solidFill>
              <a:schemeClr val="bg1"/>
            </a:solidFill>
          </a:ln>
        </p:spPr>
        <p:txBody>
          <a:bodyPr wrap="square" rtlCol="0">
            <a:spAutoFit/>
          </a:bodyPr>
          <a:lstStyle/>
          <a:p>
            <a:r>
              <a:rPr lang="en-US" sz="600" dirty="0">
                <a:solidFill>
                  <a:schemeClr val="bg1"/>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06391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156E3A3-F094-4538-A181-318F9D2CFF0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
            <a:ext cx="12192000" cy="6858000"/>
          </a:xfrm>
          <a:prstGeom prst="rect">
            <a:avLst/>
          </a:prstGeom>
        </p:spPr>
      </p:pic>
      <p:sp>
        <p:nvSpPr>
          <p:cNvPr id="3" name="Rectangle 2"/>
          <p:cNvSpPr/>
          <p:nvPr/>
        </p:nvSpPr>
        <p:spPr>
          <a:xfrm>
            <a:off x="1" y="1319040"/>
            <a:ext cx="12192000" cy="707141"/>
          </a:xfrm>
          <a:prstGeom prst="rect">
            <a:avLst/>
          </a:prstGeom>
          <a:solidFill>
            <a:srgbClr val="245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1"/>
          <p:cNvSpPr txBox="1">
            <a:spLocks/>
          </p:cNvSpPr>
          <p:nvPr/>
        </p:nvSpPr>
        <p:spPr>
          <a:xfrm>
            <a:off x="2878179" y="1296950"/>
            <a:ext cx="6435641"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MENTAESSENTIALS</a:t>
            </a:r>
            <a:endParaRPr lang="en-US"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2"/>
          <p:cNvSpPr txBox="1">
            <a:spLocks/>
          </p:cNvSpPr>
          <p:nvPr/>
        </p:nvSpPr>
        <p:spPr>
          <a:xfrm>
            <a:off x="3677654" y="626495"/>
            <a:ext cx="8514347" cy="412963"/>
          </a:xfrm>
          <a:prstGeom prst="rect">
            <a:avLst/>
          </a:prstGeom>
        </p:spPr>
        <p:txBody>
          <a:bodyPr>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00000"/>
              </a:lnSpc>
              <a:spcBef>
                <a:spcPct val="20000"/>
              </a:spcBef>
              <a:buSzTx/>
              <a:buNone/>
              <a:defRPr/>
            </a:pP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Pure &amp; Potent Daily Essential Nutrients*</a:t>
            </a:r>
            <a:endParaRPr lang="ru-RU"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descr="HorizontalLogo_TM_digital_whit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5132" y="441245"/>
            <a:ext cx="2377440" cy="691896"/>
          </a:xfrm>
          <a:prstGeom prst="rect">
            <a:avLst/>
          </a:prstGeom>
        </p:spPr>
      </p:pic>
      <p:sp>
        <p:nvSpPr>
          <p:cNvPr id="2" name="TextBox 1">
            <a:extLst>
              <a:ext uri="{FF2B5EF4-FFF2-40B4-BE49-F238E27FC236}">
                <a16:creationId xmlns:a16="http://schemas.microsoft.com/office/drawing/2014/main" id="{5CA425EA-516D-4CF1-896C-AB6B8848C4EE}"/>
              </a:ext>
            </a:extLst>
          </p:cNvPr>
          <p:cNvSpPr txBox="1"/>
          <p:nvPr/>
        </p:nvSpPr>
        <p:spPr>
          <a:xfrm>
            <a:off x="9048147" y="1421061"/>
            <a:ext cx="385042" cy="338554"/>
          </a:xfrm>
          <a:prstGeom prst="rect">
            <a:avLst/>
          </a:prstGeom>
          <a:noFill/>
        </p:spPr>
        <p:txBody>
          <a:bodyPr wrap="none" rtlCol="0">
            <a:spAutoFit/>
          </a:bodyPr>
          <a:lstStyle/>
          <a:p>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10" name="TextBox 9">
            <a:extLst>
              <a:ext uri="{FF2B5EF4-FFF2-40B4-BE49-F238E27FC236}">
                <a16:creationId xmlns:a16="http://schemas.microsoft.com/office/drawing/2014/main" id="{B6364BEF-232C-40EE-A691-8E55D6B9F831}"/>
              </a:ext>
            </a:extLst>
          </p:cNvPr>
          <p:cNvSpPr txBox="1"/>
          <p:nvPr/>
        </p:nvSpPr>
        <p:spPr>
          <a:xfrm>
            <a:off x="295275" y="6396952"/>
            <a:ext cx="3076078" cy="369332"/>
          </a:xfrm>
          <a:prstGeom prst="rect">
            <a:avLst/>
          </a:prstGeom>
          <a:noFill/>
          <a:ln>
            <a:solidFill>
              <a:schemeClr val="bg1"/>
            </a:solidFill>
          </a:ln>
        </p:spPr>
        <p:txBody>
          <a:bodyPr wrap="square" rtlCol="0">
            <a:spAutoFit/>
          </a:bodyPr>
          <a:lstStyle/>
          <a:p>
            <a:r>
              <a:rPr lang="en-US" sz="600" dirty="0">
                <a:solidFill>
                  <a:schemeClr val="bg1"/>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80920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EBCCD-B760-4A37-A63A-6D94ECBB671C}"/>
              </a:ext>
            </a:extLst>
          </p:cNvPr>
          <p:cNvSpPr>
            <a:spLocks noGrp="1"/>
          </p:cNvSpPr>
          <p:nvPr>
            <p:ph type="title"/>
          </p:nvPr>
        </p:nvSpPr>
        <p:spPr>
          <a:xfrm>
            <a:off x="838200" y="365125"/>
            <a:ext cx="10515600" cy="1325563"/>
          </a:xfrm>
        </p:spPr>
        <p:txBody>
          <a:bodyPr>
            <a:normAutofit/>
          </a:bodyPr>
          <a:lstStyle/>
          <a:p>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GRIM REALITY</a:t>
            </a:r>
          </a:p>
        </p:txBody>
      </p:sp>
      <p:pic>
        <p:nvPicPr>
          <p:cNvPr id="8" name="Picture 7">
            <a:extLst>
              <a:ext uri="{FF2B5EF4-FFF2-40B4-BE49-F238E27FC236}">
                <a16:creationId xmlns:a16="http://schemas.microsoft.com/office/drawing/2014/main" id="{E833C056-6048-4202-B949-6658A37BBDE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12808" y="1724214"/>
            <a:ext cx="5384125" cy="4037149"/>
          </a:xfrm>
          <a:prstGeom prst="rect">
            <a:avLst/>
          </a:prstGeom>
        </p:spPr>
      </p:pic>
      <p:sp>
        <p:nvSpPr>
          <p:cNvPr id="5" name="TextBox 4">
            <a:extLst>
              <a:ext uri="{FF2B5EF4-FFF2-40B4-BE49-F238E27FC236}">
                <a16:creationId xmlns:a16="http://schemas.microsoft.com/office/drawing/2014/main" id="{5C37E9E8-FE52-4834-819B-116E5D60B990}"/>
              </a:ext>
            </a:extLst>
          </p:cNvPr>
          <p:cNvSpPr txBox="1"/>
          <p:nvPr/>
        </p:nvSpPr>
        <p:spPr>
          <a:xfrm>
            <a:off x="838200" y="1724214"/>
            <a:ext cx="7543800" cy="440120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Americans spend over $100 billion annually on “feel better” products, from painkillers and anti-depressants to alternative and complementary therapies </a:t>
            </a:r>
          </a:p>
          <a:p>
            <a:r>
              <a:rPr lang="en-US" sz="2000" dirty="0">
                <a:latin typeface="Verdana" panose="020B0604030504040204" pitchFamily="34" charset="0"/>
                <a:ea typeface="Verdana" panose="020B0604030504040204" pitchFamily="34" charset="0"/>
                <a:cs typeface="Verdana" panose="020B0604030504040204" pitchFamily="34" charset="0"/>
              </a:rPr>
              <a:t> </a:t>
            </a:r>
          </a:p>
          <a:p>
            <a:pPr marL="285750" indent="-28575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100 million Americans suffer from chronic pain – this is one of the top reasons for the $100 billion expenditure</a:t>
            </a:r>
          </a:p>
          <a:p>
            <a:r>
              <a:rPr lang="en-US" sz="2000" dirty="0">
                <a:latin typeface="Verdana" panose="020B0604030504040204" pitchFamily="34" charset="0"/>
                <a:ea typeface="Verdana" panose="020B0604030504040204" pitchFamily="34" charset="0"/>
                <a:cs typeface="Verdana" panose="020B0604030504040204" pitchFamily="34" charset="0"/>
              </a:rPr>
              <a:t> </a:t>
            </a:r>
          </a:p>
          <a:p>
            <a:pPr marL="285750" indent="-28575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350 million people globally are affected by depression each year – another major reason for the $100 billion expenditure</a:t>
            </a:r>
          </a:p>
          <a:p>
            <a:r>
              <a:rPr lang="en-US" sz="2000" dirty="0">
                <a:latin typeface="Verdana" panose="020B0604030504040204" pitchFamily="34" charset="0"/>
                <a:ea typeface="Verdana" panose="020B0604030504040204" pitchFamily="34" charset="0"/>
                <a:cs typeface="Verdana" panose="020B0604030504040204" pitchFamily="34" charset="0"/>
              </a:rPr>
              <a:t> </a:t>
            </a:r>
          </a:p>
          <a:p>
            <a:pPr marL="285750" indent="-28575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90% of adolescents have a depressive disorder before the age of 18</a:t>
            </a:r>
          </a:p>
          <a:p>
            <a:endParaRPr lang="en-US" sz="2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37201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838200" y="3303548"/>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80571"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DISEASE STATUS</a:t>
            </a:r>
          </a:p>
        </p:txBody>
      </p:sp>
      <p:sp>
        <p:nvSpPr>
          <p:cNvPr id="9" name="TextBox 8"/>
          <p:cNvSpPr txBox="1"/>
          <p:nvPr/>
        </p:nvSpPr>
        <p:spPr>
          <a:xfrm>
            <a:off x="4171347"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“NORMAL”</a:t>
            </a:r>
          </a:p>
        </p:txBody>
      </p:sp>
      <p:sp>
        <p:nvSpPr>
          <p:cNvPr id="11" name="TextBox 10"/>
          <p:cNvSpPr txBox="1"/>
          <p:nvPr/>
        </p:nvSpPr>
        <p:spPr>
          <a:xfrm>
            <a:off x="7802938"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OPTIMIZED</a:t>
            </a:r>
          </a:p>
        </p:txBody>
      </p:sp>
      <p:sp>
        <p:nvSpPr>
          <p:cNvPr id="13" name="TextBox 12"/>
          <p:cNvSpPr txBox="1"/>
          <p:nvPr/>
        </p:nvSpPr>
        <p:spPr>
          <a:xfrm>
            <a:off x="1378857" y="4193719"/>
            <a:ext cx="125185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Depression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Anxiety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Diabetes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Obesity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Heart Disease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Autoimmune</a:t>
            </a:r>
          </a:p>
        </p:txBody>
      </p:sp>
      <p:sp>
        <p:nvSpPr>
          <p:cNvPr id="15" name="TextBox 14"/>
          <p:cNvSpPr txBox="1"/>
          <p:nvPr/>
        </p:nvSpPr>
        <p:spPr>
          <a:xfrm>
            <a:off x="5159283" y="4193719"/>
            <a:ext cx="1061357" cy="1384995"/>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Fatigue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Tension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Sad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Brain Fog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Headaches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Acne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Eczema</a:t>
            </a:r>
          </a:p>
        </p:txBody>
      </p:sp>
      <p:sp>
        <p:nvSpPr>
          <p:cNvPr id="16" name="TextBox 15"/>
          <p:cNvSpPr txBox="1"/>
          <p:nvPr/>
        </p:nvSpPr>
        <p:spPr>
          <a:xfrm>
            <a:off x="8816075" y="4193719"/>
            <a:ext cx="97702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Energetic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Calmness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Happy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Sharp</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Creative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Clear Skin</a:t>
            </a:r>
          </a:p>
        </p:txBody>
      </p:sp>
      <p:sp>
        <p:nvSpPr>
          <p:cNvPr id="3" name="Rectangle 2"/>
          <p:cNvSpPr/>
          <p:nvPr/>
        </p:nvSpPr>
        <p:spPr>
          <a:xfrm>
            <a:off x="2530928" y="4193719"/>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Arthritis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Fibromyalgia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CFS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Dementia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ADD / ADHD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Alzheimer’s</a:t>
            </a:r>
          </a:p>
        </p:txBody>
      </p:sp>
      <p:sp>
        <p:nvSpPr>
          <p:cNvPr id="12" name="Rectangle 11"/>
          <p:cNvSpPr/>
          <p:nvPr/>
        </p:nvSpPr>
        <p:spPr>
          <a:xfrm>
            <a:off x="6157139" y="4193719"/>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Congestion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URTI’s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Joint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Muscle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Bloated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Chubby</a:t>
            </a:r>
          </a:p>
        </p:txBody>
      </p:sp>
      <p:sp>
        <p:nvSpPr>
          <p:cNvPr id="14" name="TextBox 13"/>
          <p:cNvSpPr txBox="1"/>
          <p:nvPr/>
        </p:nvSpPr>
        <p:spPr>
          <a:xfrm>
            <a:off x="9822666" y="4193719"/>
            <a:ext cx="1073933" cy="1015663"/>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Rarely Sick</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Flexible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Lean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Strong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Resilient</a:t>
            </a:r>
          </a:p>
        </p:txBody>
      </p:sp>
      <p:sp>
        <p:nvSpPr>
          <p:cNvPr id="18" name="TextBox 17"/>
          <p:cNvSpPr txBox="1"/>
          <p:nvPr/>
        </p:nvSpPr>
        <p:spPr>
          <a:xfrm>
            <a:off x="10594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1</a:t>
            </a:r>
          </a:p>
        </p:txBody>
      </p:sp>
      <p:sp>
        <p:nvSpPr>
          <p:cNvPr id="19" name="TextBox 18"/>
          <p:cNvSpPr txBox="1"/>
          <p:nvPr/>
        </p:nvSpPr>
        <p:spPr>
          <a:xfrm>
            <a:off x="912281"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RED</a:t>
            </a:r>
          </a:p>
        </p:txBody>
      </p:sp>
      <p:sp>
        <p:nvSpPr>
          <p:cNvPr id="20" name="TextBox 19"/>
          <p:cNvSpPr txBox="1"/>
          <p:nvPr/>
        </p:nvSpPr>
        <p:spPr>
          <a:xfrm>
            <a:off x="2474382"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ORANGE</a:t>
            </a:r>
          </a:p>
        </p:txBody>
      </p:sp>
      <p:sp>
        <p:nvSpPr>
          <p:cNvPr id="21" name="TextBox 20"/>
          <p:cNvSpPr txBox="1"/>
          <p:nvPr/>
        </p:nvSpPr>
        <p:spPr>
          <a:xfrm>
            <a:off x="4036483"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YELLOW</a:t>
            </a:r>
          </a:p>
        </p:txBody>
      </p:sp>
      <p:sp>
        <p:nvSpPr>
          <p:cNvPr id="22" name="TextBox 21"/>
          <p:cNvSpPr txBox="1"/>
          <p:nvPr/>
        </p:nvSpPr>
        <p:spPr>
          <a:xfrm>
            <a:off x="5588001"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GREEN</a:t>
            </a:r>
          </a:p>
        </p:txBody>
      </p:sp>
      <p:sp>
        <p:nvSpPr>
          <p:cNvPr id="23" name="TextBox 22"/>
          <p:cNvSpPr txBox="1"/>
          <p:nvPr/>
        </p:nvSpPr>
        <p:spPr>
          <a:xfrm>
            <a:off x="7171268"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BLUE</a:t>
            </a:r>
          </a:p>
        </p:txBody>
      </p:sp>
      <p:sp>
        <p:nvSpPr>
          <p:cNvPr id="24" name="TextBox 23"/>
          <p:cNvSpPr txBox="1"/>
          <p:nvPr/>
        </p:nvSpPr>
        <p:spPr>
          <a:xfrm>
            <a:off x="8722786"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INDIGO</a:t>
            </a:r>
          </a:p>
        </p:txBody>
      </p:sp>
      <p:sp>
        <p:nvSpPr>
          <p:cNvPr id="25" name="TextBox 24"/>
          <p:cNvSpPr txBox="1"/>
          <p:nvPr/>
        </p:nvSpPr>
        <p:spPr>
          <a:xfrm>
            <a:off x="10295467"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VIOLET</a:t>
            </a:r>
          </a:p>
        </p:txBody>
      </p:sp>
      <p:sp>
        <p:nvSpPr>
          <p:cNvPr id="26" name="Rectangle 25"/>
          <p:cNvSpPr/>
          <p:nvPr/>
        </p:nvSpPr>
        <p:spPr>
          <a:xfrm>
            <a:off x="838200" y="5646043"/>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21083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2</a:t>
            </a:r>
          </a:p>
        </p:txBody>
      </p:sp>
      <p:sp>
        <p:nvSpPr>
          <p:cNvPr id="28" name="TextBox 27"/>
          <p:cNvSpPr txBox="1"/>
          <p:nvPr/>
        </p:nvSpPr>
        <p:spPr>
          <a:xfrm>
            <a:off x="31571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3</a:t>
            </a:r>
          </a:p>
        </p:txBody>
      </p:sp>
      <p:sp>
        <p:nvSpPr>
          <p:cNvPr id="29" name="TextBox 28"/>
          <p:cNvSpPr txBox="1"/>
          <p:nvPr/>
        </p:nvSpPr>
        <p:spPr>
          <a:xfrm>
            <a:off x="42060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4</a:t>
            </a:r>
          </a:p>
        </p:txBody>
      </p:sp>
      <p:sp>
        <p:nvSpPr>
          <p:cNvPr id="30" name="TextBox 29"/>
          <p:cNvSpPr txBox="1"/>
          <p:nvPr/>
        </p:nvSpPr>
        <p:spPr>
          <a:xfrm>
            <a:off x="52548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5</a:t>
            </a:r>
          </a:p>
        </p:txBody>
      </p:sp>
      <p:sp>
        <p:nvSpPr>
          <p:cNvPr id="31" name="TextBox 30"/>
          <p:cNvSpPr txBox="1"/>
          <p:nvPr/>
        </p:nvSpPr>
        <p:spPr>
          <a:xfrm>
            <a:off x="63037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6</a:t>
            </a:r>
          </a:p>
        </p:txBody>
      </p:sp>
      <p:sp>
        <p:nvSpPr>
          <p:cNvPr id="32" name="TextBox 31"/>
          <p:cNvSpPr txBox="1"/>
          <p:nvPr/>
        </p:nvSpPr>
        <p:spPr>
          <a:xfrm>
            <a:off x="73525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7</a:t>
            </a:r>
          </a:p>
        </p:txBody>
      </p:sp>
      <p:sp>
        <p:nvSpPr>
          <p:cNvPr id="33" name="TextBox 32"/>
          <p:cNvSpPr txBox="1"/>
          <p:nvPr/>
        </p:nvSpPr>
        <p:spPr>
          <a:xfrm>
            <a:off x="84014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8</a:t>
            </a:r>
          </a:p>
        </p:txBody>
      </p:sp>
      <p:sp>
        <p:nvSpPr>
          <p:cNvPr id="34" name="TextBox 33"/>
          <p:cNvSpPr txBox="1"/>
          <p:nvPr/>
        </p:nvSpPr>
        <p:spPr>
          <a:xfrm>
            <a:off x="94502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9</a:t>
            </a:r>
          </a:p>
        </p:txBody>
      </p:sp>
      <p:sp>
        <p:nvSpPr>
          <p:cNvPr id="35" name="TextBox 34"/>
          <p:cNvSpPr txBox="1"/>
          <p:nvPr/>
        </p:nvSpPr>
        <p:spPr>
          <a:xfrm>
            <a:off x="10499126"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10</a:t>
            </a:r>
          </a:p>
        </p:txBody>
      </p:sp>
      <p:sp>
        <p:nvSpPr>
          <p:cNvPr id="36" name="Title 1"/>
          <p:cNvSpPr>
            <a:spLocks noGrp="1"/>
          </p:cNvSpPr>
          <p:nvPr>
            <p:ph type="title"/>
          </p:nvPr>
        </p:nvSpPr>
        <p:spPr>
          <a:xfrm>
            <a:off x="838200" y="503237"/>
            <a:ext cx="10515600" cy="1325563"/>
          </a:xfrm>
        </p:spPr>
        <p:txBody>
          <a:bodyPr>
            <a:noAutofit/>
          </a:bodyPr>
          <a:lstStyle/>
          <a:p>
            <a:r>
              <a:rPr lang="en-US" sz="2800" b="0" dirty="0">
                <a:solidFill>
                  <a:srgbClr val="822E7F"/>
                </a:solidFill>
                <a:ea typeface="Verdana" panose="020B0604030504040204" pitchFamily="34" charset="0"/>
              </a:rPr>
              <a:t>THE THREE THINGS YOU SHOULD KNOW ABOUT</a:t>
            </a:r>
            <a:br>
              <a:rPr lang="en-US" dirty="0">
                <a:solidFill>
                  <a:srgbClr val="402B56"/>
                </a:solidFill>
              </a:rPr>
            </a:br>
            <a:r>
              <a:rPr lang="en-US" dirty="0">
                <a:solidFill>
                  <a:srgbClr val="402B56"/>
                </a:solidFill>
              </a:rPr>
              <a:t>MENTAL WELLNESS</a:t>
            </a:r>
            <a:br>
              <a:rPr lang="en-US" dirty="0">
                <a:solidFill>
                  <a:srgbClr val="402B56"/>
                </a:solidFill>
              </a:rPr>
            </a:br>
            <a:endParaRPr lang="en-US" sz="2400" dirty="0">
              <a:solidFill>
                <a:srgbClr val="822E7F"/>
              </a:solidFill>
            </a:endParaRPr>
          </a:p>
        </p:txBody>
      </p:sp>
      <p:sp>
        <p:nvSpPr>
          <p:cNvPr id="37" name="Text Placeholder 2"/>
          <p:cNvSpPr>
            <a:spLocks noGrp="1"/>
          </p:cNvSpPr>
          <p:nvPr>
            <p:ph type="body" sz="quarter" idx="4294967295"/>
          </p:nvPr>
        </p:nvSpPr>
        <p:spPr>
          <a:xfrm>
            <a:off x="974002" y="1700814"/>
            <a:ext cx="11370398" cy="1111996"/>
          </a:xfrm>
          <a:prstGeom prst="rect">
            <a:avLst/>
          </a:prstGeom>
        </p:spPr>
        <p:txBody>
          <a:bodyPr>
            <a:noAutofit/>
          </a:bodyPr>
          <a:lstStyle/>
          <a:p>
            <a:pPr>
              <a:buFont typeface="+mj-lt"/>
              <a:buAutoNum type="arabicPeriod"/>
            </a:pPr>
            <a:r>
              <a:rPr lang="en-US" sz="1800" dirty="0">
                <a:solidFill>
                  <a:srgbClr val="4A3B6B"/>
                </a:solidFill>
                <a:ea typeface="Verdana" panose="020B0604030504040204" pitchFamily="34" charset="0"/>
              </a:rPr>
              <a:t>How you feel is not just in your head </a:t>
            </a:r>
            <a:r>
              <a:rPr lang="en-US" sz="1800" dirty="0">
                <a:solidFill>
                  <a:srgbClr val="4A3B6B"/>
                </a:solidFill>
                <a:ea typeface="Verdana" panose="020B0604030504040204" pitchFamily="34" charset="0"/>
                <a:cs typeface="Aller Light"/>
              </a:rPr>
              <a:t>—</a:t>
            </a:r>
            <a:r>
              <a:rPr lang="en-US" sz="1800" dirty="0">
                <a:solidFill>
                  <a:srgbClr val="4A3B6B"/>
                </a:solidFill>
                <a:ea typeface="Verdana" panose="020B0604030504040204" pitchFamily="34" charset="0"/>
              </a:rPr>
              <a:t> it’s also in your gut.</a:t>
            </a:r>
          </a:p>
          <a:p>
            <a:pPr>
              <a:buFont typeface="+mj-lt"/>
              <a:buAutoNum type="arabicPeriod"/>
            </a:pPr>
            <a:r>
              <a:rPr lang="en-US" sz="1800" dirty="0">
                <a:solidFill>
                  <a:srgbClr val="4A3B6B"/>
                </a:solidFill>
                <a:ea typeface="Verdana" panose="020B0604030504040204" pitchFamily="34" charset="0"/>
              </a:rPr>
              <a:t>Our “second brain” includes the microbiome and plays a major role in mental wellness.</a:t>
            </a:r>
          </a:p>
          <a:p>
            <a:pPr>
              <a:buFont typeface="+mj-lt"/>
              <a:buAutoNum type="arabicPeriod"/>
            </a:pPr>
            <a:r>
              <a:rPr lang="en-US" sz="1800" dirty="0">
                <a:solidFill>
                  <a:srgbClr val="4A3B6B"/>
                </a:solidFill>
                <a:ea typeface="Verdana" panose="020B0604030504040204" pitchFamily="34" charset="0"/>
              </a:rPr>
              <a:t>You can now DO something NATURALLY to improve your mental wellness. </a:t>
            </a:r>
          </a:p>
        </p:txBody>
      </p:sp>
      <p:sp>
        <p:nvSpPr>
          <p:cNvPr id="38" name="TextBox 37"/>
          <p:cNvSpPr txBox="1"/>
          <p:nvPr/>
        </p:nvSpPr>
        <p:spPr>
          <a:xfrm>
            <a:off x="838200" y="2997288"/>
            <a:ext cx="10515600" cy="276999"/>
          </a:xfrm>
          <a:prstGeom prst="rect">
            <a:avLst/>
          </a:prstGeom>
          <a:noFill/>
        </p:spPr>
        <p:txBody>
          <a:bodyPr wrap="square" rtlCol="0">
            <a:spAutoFit/>
          </a:bodyPr>
          <a:lstStyle/>
          <a:p>
            <a:r>
              <a:rPr lang="en-US" sz="1200" b="1" dirty="0">
                <a:solidFill>
                  <a:srgbClr val="3F2A56"/>
                </a:solidFill>
                <a:latin typeface="Verdana" panose="020B0604030504040204" pitchFamily="34" charset="0"/>
                <a:ea typeface="Verdana" panose="020B0604030504040204" pitchFamily="34" charset="0"/>
                <a:cs typeface="Verdana" panose="020B0604030504040204" pitchFamily="34" charset="0"/>
              </a:rPr>
              <a:t>WHERE ARE YOU ON THE MENTAL WELLNESS CONTINUUM? </a:t>
            </a:r>
            <a:r>
              <a:rPr lang="en-US" sz="1200" i="1" dirty="0">
                <a:solidFill>
                  <a:srgbClr val="3F2A56"/>
                </a:solidFill>
                <a:latin typeface="Verdana" panose="020B0604030504040204" pitchFamily="34" charset="0"/>
                <a:ea typeface="Verdana" panose="020B0604030504040204" pitchFamily="34" charset="0"/>
                <a:cs typeface="Verdana" panose="020B0604030504040204" pitchFamily="34" charset="0"/>
              </a:rPr>
              <a:t>(Circle your current number)</a:t>
            </a:r>
          </a:p>
        </p:txBody>
      </p:sp>
      <p:sp>
        <p:nvSpPr>
          <p:cNvPr id="5" name="Oval 4"/>
          <p:cNvSpPr/>
          <p:nvPr/>
        </p:nvSpPr>
        <p:spPr>
          <a:xfrm>
            <a:off x="1133463" y="5561207"/>
            <a:ext cx="564775" cy="564775"/>
          </a:xfrm>
          <a:prstGeom prst="ellipse">
            <a:avLst/>
          </a:prstGeom>
          <a:solidFill>
            <a:srgbClr val="800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2697437" y="5561207"/>
            <a:ext cx="564775" cy="564775"/>
          </a:xfrm>
          <a:prstGeom prst="ellipse">
            <a:avLst/>
          </a:prstGeom>
          <a:solidFill>
            <a:srgbClr val="FF66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4261411" y="5561207"/>
            <a:ext cx="564775" cy="564775"/>
          </a:xfrm>
          <a:prstGeom prst="ellipse">
            <a:avLst/>
          </a:prstGeom>
          <a:solidFill>
            <a:srgbClr val="FFFF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5825385" y="5561207"/>
            <a:ext cx="564775" cy="564775"/>
          </a:xfrm>
          <a:prstGeom prst="ellipse">
            <a:avLst/>
          </a:prstGeom>
          <a:solidFill>
            <a:srgbClr val="008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7389359" y="5561207"/>
            <a:ext cx="564775" cy="564775"/>
          </a:xfrm>
          <a:prstGeom prst="ellipse">
            <a:avLst/>
          </a:prstGeom>
          <a:solidFill>
            <a:srgbClr val="0000FF"/>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8953333" y="5561207"/>
            <a:ext cx="564775" cy="564775"/>
          </a:xfrm>
          <a:prstGeom prst="ellipse">
            <a:avLst/>
          </a:prstGeom>
          <a:solidFill>
            <a:srgbClr val="00009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10517306" y="5561207"/>
            <a:ext cx="564775" cy="564775"/>
          </a:xfrm>
          <a:prstGeom prst="ellipse">
            <a:avLst/>
          </a:prstGeom>
          <a:solidFill>
            <a:srgbClr val="660066"/>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5758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A2F9A"/>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E79B135-86D9-3546-BA20-ED14C76F9F40}"/>
              </a:ext>
            </a:extLst>
          </p:cNvPr>
          <p:cNvSpPr>
            <a:spLocks noGrp="1"/>
          </p:cNvSpPr>
          <p:nvPr>
            <p:ph type="title"/>
          </p:nvPr>
        </p:nvSpPr>
        <p:spPr>
          <a:xfrm>
            <a:off x="3291841" y="365125"/>
            <a:ext cx="8256692" cy="798091"/>
          </a:xfrm>
        </p:spPr>
        <p:txBody>
          <a:bodyPr vert="horz" lIns="91440" tIns="45720" rIns="91440" bIns="45720" rtlCol="0" anchor="ctr">
            <a:normAutofit/>
          </a:bodyPr>
          <a:lstStyle/>
          <a:p>
            <a:pPr algn="l">
              <a:spcBef>
                <a:spcPct val="0"/>
              </a:spcBef>
            </a:pPr>
            <a:r>
              <a:rPr lang="en-US" kern="1200" dirty="0">
                <a:solidFill>
                  <a:schemeClr val="tx1"/>
                </a:solidFill>
                <a:latin typeface="+mj-lt"/>
                <a:ea typeface="+mj-ea"/>
                <a:cs typeface="+mj-cs"/>
              </a:rPr>
              <a:t>Modern Nutrition Problems</a:t>
            </a:r>
          </a:p>
        </p:txBody>
      </p:sp>
      <p:pic>
        <p:nvPicPr>
          <p:cNvPr id="8" name="Picture 7">
            <a:extLst>
              <a:ext uri="{FF2B5EF4-FFF2-40B4-BE49-F238E27FC236}">
                <a16:creationId xmlns:a16="http://schemas.microsoft.com/office/drawing/2014/main" id="{88A100BE-E569-5146-9FD7-0CB6D90113B3}"/>
              </a:ext>
            </a:extLst>
          </p:cNvPr>
          <p:cNvPicPr>
            <a:picLocks noChangeAspect="1"/>
          </p:cNvPicPr>
          <p:nvPr/>
        </p:nvPicPr>
        <p:blipFill>
          <a:blip r:embed="rId2"/>
          <a:stretch>
            <a:fillRect/>
          </a:stretch>
        </p:blipFill>
        <p:spPr>
          <a:xfrm>
            <a:off x="293499" y="1859494"/>
            <a:ext cx="2998342" cy="2773466"/>
          </a:xfrm>
          <a:prstGeom prst="rect">
            <a:avLst/>
          </a:prstGeom>
        </p:spPr>
      </p:pic>
      <p:sp>
        <p:nvSpPr>
          <p:cNvPr id="3" name="Text Placeholder 2">
            <a:extLst>
              <a:ext uri="{FF2B5EF4-FFF2-40B4-BE49-F238E27FC236}">
                <a16:creationId xmlns:a16="http://schemas.microsoft.com/office/drawing/2014/main" id="{3F0CA3DC-A548-8642-A9E8-F0D3DC515BDE}"/>
              </a:ext>
            </a:extLst>
          </p:cNvPr>
          <p:cNvSpPr>
            <a:spLocks noGrp="1"/>
          </p:cNvSpPr>
          <p:nvPr>
            <p:ph type="body" idx="1"/>
          </p:nvPr>
        </p:nvSpPr>
        <p:spPr>
          <a:xfrm>
            <a:off x="3583817" y="1528341"/>
            <a:ext cx="8425304" cy="4648621"/>
          </a:xfrm>
        </p:spPr>
        <p:txBody>
          <a:bodyPr vert="horz" lIns="91440" tIns="45720" rIns="91440" bIns="45720" rtlCol="0">
            <a:noAutofit/>
          </a:bodyPr>
          <a:lstStyle/>
          <a:p>
            <a:pPr indent="-228600" algn="l">
              <a:spcAft>
                <a:spcPts val="600"/>
              </a:spcAft>
              <a:buFont typeface="Arial" panose="020B0604020202020204" pitchFamily="34" charset="0"/>
              <a:buChar char="•"/>
            </a:pPr>
            <a:r>
              <a:rPr lang="en-US" sz="2000" dirty="0">
                <a:solidFill>
                  <a:schemeClr val="tx1"/>
                </a:solidFill>
                <a:latin typeface="+mn-lt"/>
                <a:ea typeface="+mn-ea"/>
                <a:cs typeface="+mn-cs"/>
              </a:rPr>
              <a:t>Problem = Low fruit and veggie intake</a:t>
            </a:r>
          </a:p>
          <a:p>
            <a:pPr indent="-228600" algn="l">
              <a:spcAft>
                <a:spcPts val="600"/>
              </a:spcAft>
              <a:buFont typeface="Arial" panose="020B0604020202020204" pitchFamily="34" charset="0"/>
              <a:buChar char="•"/>
            </a:pPr>
            <a:r>
              <a:rPr lang="en-US" sz="2000" dirty="0">
                <a:solidFill>
                  <a:schemeClr val="tx1"/>
                </a:solidFill>
                <a:latin typeface="+mn-lt"/>
                <a:ea typeface="+mn-ea"/>
                <a:cs typeface="+mn-cs"/>
              </a:rPr>
              <a:t>Solution = 5 servings per day (convenient and delicious)</a:t>
            </a:r>
            <a:endParaRPr lang="en-US" sz="2000" dirty="0">
              <a:solidFill>
                <a:schemeClr val="tx1"/>
              </a:solidFill>
              <a:latin typeface="+mn-lt"/>
              <a:ea typeface="Verdana"/>
              <a:cs typeface="Verdana"/>
            </a:endParaRPr>
          </a:p>
          <a:p>
            <a:pPr indent="-228600" algn="l">
              <a:spcAft>
                <a:spcPts val="600"/>
              </a:spcAft>
              <a:buFont typeface="Arial" panose="020B0604020202020204" pitchFamily="34" charset="0"/>
              <a:buChar char="•"/>
            </a:pPr>
            <a:endParaRPr lang="en-US" sz="2000" dirty="0">
              <a:solidFill>
                <a:schemeClr val="tx1"/>
              </a:solidFill>
              <a:latin typeface="+mn-lt"/>
              <a:ea typeface="+mn-ea"/>
              <a:cs typeface="+mn-cs"/>
            </a:endParaRPr>
          </a:p>
          <a:p>
            <a:pPr indent="-228600" algn="l">
              <a:spcAft>
                <a:spcPts val="600"/>
              </a:spcAft>
              <a:buFont typeface="Arial" panose="020B0604020202020204" pitchFamily="34" charset="0"/>
              <a:buChar char="•"/>
            </a:pPr>
            <a:r>
              <a:rPr lang="en-US" sz="2000" dirty="0">
                <a:solidFill>
                  <a:schemeClr val="tx1"/>
                </a:solidFill>
                <a:latin typeface="+mn-lt"/>
                <a:ea typeface="+mn-ea"/>
                <a:cs typeface="+mn-cs"/>
              </a:rPr>
              <a:t>Problem = Stress-induced cellular aging</a:t>
            </a:r>
          </a:p>
          <a:p>
            <a:pPr indent="-228600" algn="l">
              <a:spcAft>
                <a:spcPts val="600"/>
              </a:spcAft>
              <a:buFont typeface="Arial" panose="020B0604020202020204" pitchFamily="34" charset="0"/>
              <a:buChar char="•"/>
            </a:pPr>
            <a:r>
              <a:rPr lang="en-US" sz="2000" dirty="0">
                <a:solidFill>
                  <a:schemeClr val="tx1"/>
                </a:solidFill>
                <a:latin typeface="+mn-lt"/>
                <a:ea typeface="+mn-ea"/>
                <a:cs typeface="+mn-cs"/>
              </a:rPr>
              <a:t>Solution = Enhance cellular cleanup and stress resilience</a:t>
            </a:r>
            <a:endParaRPr lang="en-US" sz="2000" dirty="0">
              <a:solidFill>
                <a:schemeClr val="tx1"/>
              </a:solidFill>
              <a:latin typeface="+mn-lt"/>
              <a:ea typeface="Verdana"/>
              <a:cs typeface="Verdana"/>
            </a:endParaRPr>
          </a:p>
          <a:p>
            <a:pPr indent="-228600" algn="l">
              <a:spcAft>
                <a:spcPts val="600"/>
              </a:spcAft>
              <a:buFont typeface="Arial" panose="020B0604020202020204" pitchFamily="34" charset="0"/>
              <a:buChar char="•"/>
            </a:pPr>
            <a:endParaRPr lang="en-US" sz="2000" dirty="0">
              <a:solidFill>
                <a:schemeClr val="tx1"/>
              </a:solidFill>
              <a:latin typeface="+mn-lt"/>
              <a:ea typeface="+mn-ea"/>
              <a:cs typeface="+mn-cs"/>
            </a:endParaRPr>
          </a:p>
          <a:p>
            <a:pPr indent="-228600" algn="l">
              <a:spcAft>
                <a:spcPts val="600"/>
              </a:spcAft>
              <a:buFont typeface="Arial" panose="020B0604020202020204" pitchFamily="34" charset="0"/>
              <a:buChar char="•"/>
            </a:pPr>
            <a:r>
              <a:rPr lang="en-US" sz="2000" dirty="0">
                <a:solidFill>
                  <a:schemeClr val="tx1"/>
                </a:solidFill>
                <a:latin typeface="+mn-lt"/>
                <a:ea typeface="+mn-ea"/>
                <a:cs typeface="+mn-cs"/>
              </a:rPr>
              <a:t>Problem = Feelings of unease (faulty GBX signals)</a:t>
            </a:r>
            <a:endParaRPr lang="en-US" sz="2000" dirty="0">
              <a:solidFill>
                <a:schemeClr val="tx1"/>
              </a:solidFill>
              <a:latin typeface="+mn-lt"/>
              <a:ea typeface="Verdana"/>
              <a:cs typeface="Verdana"/>
            </a:endParaRPr>
          </a:p>
          <a:p>
            <a:pPr indent="-228600" algn="l">
              <a:spcAft>
                <a:spcPts val="600"/>
              </a:spcAft>
              <a:buFont typeface="Arial" panose="020B0604020202020204" pitchFamily="34" charset="0"/>
              <a:buChar char="•"/>
            </a:pPr>
            <a:r>
              <a:rPr lang="en-US" sz="2000" dirty="0">
                <a:solidFill>
                  <a:schemeClr val="tx1"/>
                </a:solidFill>
                <a:latin typeface="+mn-lt"/>
                <a:ea typeface="+mn-ea"/>
                <a:cs typeface="+mn-cs"/>
              </a:rPr>
              <a:t>Solution = microRNA signaling — next generation microbiome</a:t>
            </a:r>
            <a:endParaRPr lang="en-US" sz="2000" dirty="0">
              <a:solidFill>
                <a:schemeClr val="tx1"/>
              </a:solidFill>
              <a:latin typeface="+mn-lt"/>
              <a:ea typeface="Verdana"/>
              <a:cs typeface="Verdana"/>
            </a:endParaRPr>
          </a:p>
          <a:p>
            <a:pPr indent="-228600" algn="l">
              <a:spcAft>
                <a:spcPts val="600"/>
              </a:spcAft>
              <a:buFont typeface="Arial" panose="020B0604020202020204" pitchFamily="34" charset="0"/>
              <a:buChar char="•"/>
            </a:pPr>
            <a:endParaRPr lang="en-US" sz="2000" dirty="0">
              <a:solidFill>
                <a:schemeClr val="tx1"/>
              </a:solidFill>
              <a:latin typeface="+mn-lt"/>
              <a:ea typeface="+mn-ea"/>
              <a:cs typeface="+mn-cs"/>
            </a:endParaRPr>
          </a:p>
          <a:p>
            <a:pPr algn="l">
              <a:spcAft>
                <a:spcPts val="600"/>
              </a:spcAft>
            </a:pPr>
            <a:r>
              <a:rPr lang="en-US" sz="2000" dirty="0">
                <a:solidFill>
                  <a:schemeClr val="tx1"/>
                </a:solidFill>
                <a:latin typeface="+mn-lt"/>
                <a:ea typeface="+mn-ea"/>
                <a:cs typeface="+mn-cs"/>
              </a:rPr>
              <a:t>Kids (stressed and picky)</a:t>
            </a:r>
            <a:endParaRPr lang="en-US" sz="2000" dirty="0">
              <a:solidFill>
                <a:schemeClr val="tx1"/>
              </a:solidFill>
              <a:latin typeface="+mn-lt"/>
              <a:ea typeface="Verdana"/>
              <a:cs typeface="Verdana"/>
            </a:endParaRPr>
          </a:p>
          <a:p>
            <a:pPr lvl="1">
              <a:spcAft>
                <a:spcPts val="600"/>
              </a:spcAft>
              <a:buFont typeface="Arial" panose="020B0604020202020204" pitchFamily="34" charset="0"/>
              <a:buChar char="•"/>
            </a:pPr>
            <a:r>
              <a:rPr lang="en-US" sz="2000" dirty="0">
                <a:solidFill>
                  <a:schemeClr val="tx1"/>
                </a:solidFill>
                <a:latin typeface="+mn-lt"/>
                <a:ea typeface="+mn-ea"/>
                <a:cs typeface="+mn-cs"/>
              </a:rPr>
              <a:t>	Problem = low nutrition and high sugar multivitamins</a:t>
            </a:r>
            <a:endParaRPr lang="en-US" sz="2000" dirty="0">
              <a:solidFill>
                <a:schemeClr val="tx1"/>
              </a:solidFill>
              <a:latin typeface="+mn-lt"/>
              <a:ea typeface="Verdana"/>
              <a:cs typeface="Verdana"/>
            </a:endParaRPr>
          </a:p>
          <a:p>
            <a:pPr lvl="1">
              <a:spcAft>
                <a:spcPts val="600"/>
              </a:spcAft>
              <a:buFont typeface="Arial" panose="020B0604020202020204" pitchFamily="34" charset="0"/>
              <a:buChar char="•"/>
            </a:pPr>
            <a:r>
              <a:rPr lang="en-US" sz="2000" dirty="0">
                <a:solidFill>
                  <a:schemeClr val="tx1"/>
                </a:solidFill>
                <a:latin typeface="+mn-lt"/>
                <a:ea typeface="+mn-ea"/>
                <a:cs typeface="+mn-cs"/>
              </a:rPr>
              <a:t>	Solution = high nutrition with great taste (sugar-free)</a:t>
            </a:r>
          </a:p>
        </p:txBody>
      </p:sp>
    </p:spTree>
    <p:extLst>
      <p:ext uri="{BB962C8B-B14F-4D97-AF65-F5344CB8AC3E}">
        <p14:creationId xmlns:p14="http://schemas.microsoft.com/office/powerpoint/2010/main" val="27462863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7BC1EB-EFB3-4C96-99CB-1B41D09A2665}"/>
              </a:ext>
            </a:extLst>
          </p:cNvPr>
          <p:cNvPicPr>
            <a:picLocks noChangeAspect="1"/>
          </p:cNvPicPr>
          <p:nvPr/>
        </p:nvPicPr>
        <p:blipFill rotWithShape="1">
          <a:blip r:embed="rId3">
            <a:extLst>
              <a:ext uri="{28A0092B-C50C-407E-A947-70E740481C1C}">
                <a14:useLocalDpi xmlns:a14="http://schemas.microsoft.com/office/drawing/2010/main" val="0"/>
              </a:ext>
            </a:extLst>
          </a:blip>
          <a:srcRect l="2296" r="2296" b="19605"/>
          <a:stretch/>
        </p:blipFill>
        <p:spPr>
          <a:xfrm>
            <a:off x="0" y="0"/>
            <a:ext cx="12191999" cy="6858001"/>
          </a:xfrm>
          <a:prstGeom prst="rect">
            <a:avLst/>
          </a:prstGeom>
        </p:spPr>
      </p:pic>
      <p:sp>
        <p:nvSpPr>
          <p:cNvPr id="3" name="Rectangle 2"/>
          <p:cNvSpPr/>
          <p:nvPr/>
        </p:nvSpPr>
        <p:spPr>
          <a:xfrm>
            <a:off x="1" y="1319040"/>
            <a:ext cx="12192000" cy="707141"/>
          </a:xfrm>
          <a:prstGeom prst="rect">
            <a:avLst/>
          </a:prstGeom>
          <a:solidFill>
            <a:srgbClr val="3F2A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 name="Title 1"/>
          <p:cNvSpPr txBox="1">
            <a:spLocks/>
          </p:cNvSpPr>
          <p:nvPr/>
        </p:nvSpPr>
        <p:spPr>
          <a:xfrm>
            <a:off x="1" y="1296950"/>
            <a:ext cx="12191998"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b="0" dirty="0">
                <a:solidFill>
                  <a:schemeClr val="bg1"/>
                </a:solidFill>
                <a:latin typeface="Verdana" panose="020B0604030504040204" pitchFamily="34" charset="0"/>
                <a:ea typeface="Verdana" panose="020B0604030504040204" pitchFamily="34" charset="0"/>
                <a:cs typeface="Verdana" panose="020B0604030504040204" pitchFamily="34" charset="0"/>
              </a:rPr>
              <a:t>INTRODUCING NEW AMARE PRODUCTS</a:t>
            </a:r>
            <a:endParaRPr lang="en-US"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a:extLst>
              <a:ext uri="{FF2B5EF4-FFF2-40B4-BE49-F238E27FC236}">
                <a16:creationId xmlns:a16="http://schemas.microsoft.com/office/drawing/2014/main" id="{914AABE4-E4A0-4436-BC04-74BD0237C4BD}"/>
              </a:ext>
            </a:extLst>
          </p:cNvPr>
          <p:cNvPicPr>
            <a:picLocks noChangeAspect="1"/>
          </p:cNvPicPr>
          <p:nvPr/>
        </p:nvPicPr>
        <p:blipFill rotWithShape="1">
          <a:blip r:embed="rId4">
            <a:extLst>
              <a:ext uri="{28A0092B-C50C-407E-A947-70E740481C1C}">
                <a14:useLocalDpi xmlns:a14="http://schemas.microsoft.com/office/drawing/2010/main" val="0"/>
              </a:ext>
            </a:extLst>
          </a:blip>
          <a:srcRect l="12671" t="21090" r="6342" b="32632"/>
          <a:stretch/>
        </p:blipFill>
        <p:spPr>
          <a:xfrm>
            <a:off x="685114" y="334754"/>
            <a:ext cx="2695575" cy="923926"/>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DC7668F7-50D4-4EBE-8BBD-9151B61A6A1C}"/>
                  </a:ext>
                </a:extLst>
              </p14:cNvPr>
              <p14:cNvContentPartPr/>
              <p14:nvPr/>
            </p14:nvContentPartPr>
            <p14:xfrm>
              <a:off x="7703885" y="554638"/>
              <a:ext cx="10080" cy="5040"/>
            </p14:xfrm>
          </p:contentPart>
        </mc:Choice>
        <mc:Fallback xmlns="">
          <p:pic>
            <p:nvPicPr>
              <p:cNvPr id="2" name="Ink 1">
                <a:extLst>
                  <a:ext uri="{FF2B5EF4-FFF2-40B4-BE49-F238E27FC236}">
                    <a16:creationId xmlns:a16="http://schemas.microsoft.com/office/drawing/2014/main" id="{DC7668F7-50D4-4EBE-8BBD-9151B61A6A1C}"/>
                  </a:ext>
                </a:extLst>
              </p:cNvPr>
              <p:cNvPicPr/>
              <p:nvPr/>
            </p:nvPicPr>
            <p:blipFill>
              <a:blip r:embed="rId6"/>
              <a:stretch>
                <a:fillRect/>
              </a:stretch>
            </p:blipFill>
            <p:spPr>
              <a:xfrm>
                <a:off x="7695245" y="545638"/>
                <a:ext cx="27720" cy="22680"/>
              </a:xfrm>
              <a:prstGeom prst="rect">
                <a:avLst/>
              </a:prstGeom>
            </p:spPr>
          </p:pic>
        </mc:Fallback>
      </mc:AlternateContent>
    </p:spTree>
    <p:extLst>
      <p:ext uri="{BB962C8B-B14F-4D97-AF65-F5344CB8AC3E}">
        <p14:creationId xmlns:p14="http://schemas.microsoft.com/office/powerpoint/2010/main" val="374610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standing in a kitchen&#10;&#10;Description generated with very high confidence">
            <a:extLst>
              <a:ext uri="{FF2B5EF4-FFF2-40B4-BE49-F238E27FC236}">
                <a16:creationId xmlns:a16="http://schemas.microsoft.com/office/drawing/2014/main" id="{CDA3313A-2870-413A-A7C8-ADAD2DB43E8A}"/>
              </a:ext>
            </a:extLst>
          </p:cNvPr>
          <p:cNvPicPr>
            <a:picLocks noChangeAspect="1"/>
          </p:cNvPicPr>
          <p:nvPr/>
        </p:nvPicPr>
        <p:blipFill rotWithShape="1">
          <a:blip r:embed="rId3">
            <a:extLst>
              <a:ext uri="{28A0092B-C50C-407E-A947-70E740481C1C}">
                <a14:useLocalDpi xmlns:a14="http://schemas.microsoft.com/office/drawing/2010/main" val="0"/>
              </a:ext>
            </a:extLst>
          </a:blip>
          <a:srcRect t="5026" b="10711"/>
          <a:stretch/>
        </p:blipFill>
        <p:spPr>
          <a:xfrm>
            <a:off x="0" y="0"/>
            <a:ext cx="12191999" cy="6858000"/>
          </a:xfrm>
          <a:prstGeom prst="rect">
            <a:avLst/>
          </a:prstGeom>
        </p:spPr>
      </p:pic>
      <p:sp>
        <p:nvSpPr>
          <p:cNvPr id="7" name="Text Placeholder 2"/>
          <p:cNvSpPr txBox="1">
            <a:spLocks/>
          </p:cNvSpPr>
          <p:nvPr/>
        </p:nvSpPr>
        <p:spPr>
          <a:xfrm>
            <a:off x="4398380" y="758614"/>
            <a:ext cx="7946020" cy="412963"/>
          </a:xfrm>
          <a:prstGeom prst="rect">
            <a:avLst/>
          </a:prstGeom>
        </p:spPr>
        <p:txBody>
          <a:bodyPr>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00000"/>
              </a:lnSpc>
              <a:spcBef>
                <a:spcPct val="20000"/>
              </a:spcBef>
              <a:buSzTx/>
              <a:buNone/>
              <a:defRPr/>
            </a:pPr>
            <a:r>
              <a:rPr lang="en-US" sz="2400" dirty="0">
                <a:solidFill>
                  <a:srgbClr val="275D38"/>
                </a:solidFill>
                <a:latin typeface="Verdana" panose="020B0604030504040204" pitchFamily="34" charset="0"/>
                <a:ea typeface="Verdana" panose="020B0604030504040204" pitchFamily="34" charset="0"/>
                <a:cs typeface="Verdana" panose="020B0604030504040204" pitchFamily="34" charset="0"/>
              </a:rPr>
              <a:t>Microbiome-Boosting Nutrition*</a:t>
            </a:r>
            <a:endParaRPr lang="ru-RU" sz="24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5CA425EA-516D-4CF1-896C-AB6B8848C4EE}"/>
              </a:ext>
            </a:extLst>
          </p:cNvPr>
          <p:cNvSpPr txBox="1"/>
          <p:nvPr/>
        </p:nvSpPr>
        <p:spPr>
          <a:xfrm>
            <a:off x="7829655" y="1421061"/>
            <a:ext cx="385042" cy="338554"/>
          </a:xfrm>
          <a:prstGeom prst="rect">
            <a:avLst/>
          </a:prstGeom>
          <a:noFill/>
        </p:spPr>
        <p:txBody>
          <a:bodyPr wrap="none" rtlCol="0">
            <a:spAutoFit/>
          </a:bodyPr>
          <a:lstStyle/>
          <a:p>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22" name="Rectangle 21">
            <a:extLst>
              <a:ext uri="{FF2B5EF4-FFF2-40B4-BE49-F238E27FC236}">
                <a16:creationId xmlns:a16="http://schemas.microsoft.com/office/drawing/2014/main" id="{80710831-FDAA-4E99-8544-07E4DBDC505B}"/>
              </a:ext>
            </a:extLst>
          </p:cNvPr>
          <p:cNvSpPr/>
          <p:nvPr/>
        </p:nvSpPr>
        <p:spPr>
          <a:xfrm>
            <a:off x="0" y="0"/>
            <a:ext cx="3676650" cy="6858000"/>
          </a:xfrm>
          <a:prstGeom prst="rect">
            <a:avLst/>
          </a:prstGeom>
          <a:solidFill>
            <a:srgbClr val="000000">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3" name="Rectangle 2"/>
          <p:cNvSpPr/>
          <p:nvPr/>
        </p:nvSpPr>
        <p:spPr>
          <a:xfrm>
            <a:off x="1" y="1319040"/>
            <a:ext cx="12192000" cy="707141"/>
          </a:xfrm>
          <a:prstGeom prst="rect">
            <a:avLst/>
          </a:prstGeom>
          <a:solidFill>
            <a:srgbClr val="275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 name="Title 1"/>
          <p:cNvSpPr txBox="1">
            <a:spLocks/>
          </p:cNvSpPr>
          <p:nvPr/>
        </p:nvSpPr>
        <p:spPr>
          <a:xfrm>
            <a:off x="2878179" y="1296950"/>
            <a:ext cx="6435641"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GBX FOODS</a:t>
            </a:r>
            <a:endParaRPr lang="en-US"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23" name="Picture 22">
            <a:extLst>
              <a:ext uri="{FF2B5EF4-FFF2-40B4-BE49-F238E27FC236}">
                <a16:creationId xmlns:a16="http://schemas.microsoft.com/office/drawing/2014/main" id="{447FFEB7-8190-4E50-B136-1666C062E5F1}"/>
              </a:ext>
            </a:extLst>
          </p:cNvPr>
          <p:cNvPicPr>
            <a:picLocks noChangeAspect="1"/>
          </p:cNvPicPr>
          <p:nvPr/>
        </p:nvPicPr>
        <p:blipFill rotWithShape="1">
          <a:blip r:embed="rId4"/>
          <a:srcRect l="12225" t="20420" r="6788" b="33301"/>
          <a:stretch/>
        </p:blipFill>
        <p:spPr>
          <a:xfrm>
            <a:off x="685114" y="334755"/>
            <a:ext cx="2695575" cy="923925"/>
          </a:xfrm>
          <a:prstGeom prst="rect">
            <a:avLst/>
          </a:prstGeom>
        </p:spPr>
      </p:pic>
      <p:pic>
        <p:nvPicPr>
          <p:cNvPr id="6" name="Picture 5" descr="A close up of a sign&#10;&#10;Description generated with very high confidence">
            <a:extLst>
              <a:ext uri="{FF2B5EF4-FFF2-40B4-BE49-F238E27FC236}">
                <a16:creationId xmlns:a16="http://schemas.microsoft.com/office/drawing/2014/main" id="{B2CBF1C5-00E0-4703-B54C-1DA2FB584E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114" y="2144526"/>
            <a:ext cx="685800" cy="685800"/>
          </a:xfrm>
          <a:prstGeom prst="rect">
            <a:avLst/>
          </a:prstGeom>
        </p:spPr>
      </p:pic>
      <p:pic>
        <p:nvPicPr>
          <p:cNvPr id="14" name="Picture 13">
            <a:extLst>
              <a:ext uri="{FF2B5EF4-FFF2-40B4-BE49-F238E27FC236}">
                <a16:creationId xmlns:a16="http://schemas.microsoft.com/office/drawing/2014/main" id="{836D10EC-EE8E-4478-B02B-0EE31987BD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8515" y="2561834"/>
            <a:ext cx="228600" cy="228600"/>
          </a:xfrm>
          <a:prstGeom prst="rect">
            <a:avLst/>
          </a:prstGeom>
        </p:spPr>
      </p:pic>
      <p:sp>
        <p:nvSpPr>
          <p:cNvPr id="21" name="TextBox 20">
            <a:extLst>
              <a:ext uri="{FF2B5EF4-FFF2-40B4-BE49-F238E27FC236}">
                <a16:creationId xmlns:a16="http://schemas.microsoft.com/office/drawing/2014/main" id="{405CC753-5768-4ECC-9EF8-7DCBE770E0AA}"/>
              </a:ext>
            </a:extLst>
          </p:cNvPr>
          <p:cNvSpPr txBox="1"/>
          <p:nvPr/>
        </p:nvSpPr>
        <p:spPr>
          <a:xfrm>
            <a:off x="1675715" y="2189824"/>
            <a:ext cx="1704974" cy="646331"/>
          </a:xfrm>
          <a:prstGeom prst="rect">
            <a:avLst/>
          </a:prstGeom>
          <a:noFill/>
        </p:spPr>
        <p:txBody>
          <a:bodyPr wrap="square" rtlCol="0">
            <a:spAutoFit/>
          </a:bodyPr>
          <a:lstStyle/>
          <a:p>
            <a:r>
              <a:rPr lang="en-US" dirty="0">
                <a:solidFill>
                  <a:schemeClr val="bg1"/>
                </a:solidFill>
                <a:latin typeface="Verdana" panose="020B0604030504040204" pitchFamily="34" charset="0"/>
                <a:ea typeface="Verdana" panose="020B0604030504040204" pitchFamily="34" charset="0"/>
              </a:rPr>
              <a:t>Vegan / </a:t>
            </a:r>
          </a:p>
          <a:p>
            <a:r>
              <a:rPr lang="en-US" dirty="0">
                <a:solidFill>
                  <a:schemeClr val="bg1"/>
                </a:solidFill>
                <a:latin typeface="Verdana" panose="020B0604030504040204" pitchFamily="34" charset="0"/>
                <a:ea typeface="Verdana" panose="020B0604030504040204" pitchFamily="34" charset="0"/>
              </a:rPr>
              <a:t>All Natural*</a:t>
            </a:r>
          </a:p>
        </p:txBody>
      </p:sp>
      <p:sp>
        <p:nvSpPr>
          <p:cNvPr id="10" name="TextBox 9">
            <a:extLst>
              <a:ext uri="{FF2B5EF4-FFF2-40B4-BE49-F238E27FC236}">
                <a16:creationId xmlns:a16="http://schemas.microsoft.com/office/drawing/2014/main" id="{B6364BEF-232C-40EE-A691-8E55D6B9F831}"/>
              </a:ext>
            </a:extLst>
          </p:cNvPr>
          <p:cNvSpPr txBox="1"/>
          <p:nvPr/>
        </p:nvSpPr>
        <p:spPr>
          <a:xfrm>
            <a:off x="8515352" y="6396952"/>
            <a:ext cx="3076078" cy="369332"/>
          </a:xfrm>
          <a:prstGeom prst="rect">
            <a:avLst/>
          </a:prstGeom>
          <a:noFill/>
          <a:ln>
            <a:solidFill>
              <a:schemeClr val="bg1"/>
            </a:solidFill>
          </a:ln>
        </p:spPr>
        <p:txBody>
          <a:bodyPr wrap="square" rtlCol="0">
            <a:spAutoFit/>
          </a:bodyPr>
          <a:lstStyle/>
          <a:p>
            <a:r>
              <a:rPr lang="en-US" sz="600" dirty="0">
                <a:solidFill>
                  <a:schemeClr val="bg1"/>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11" name="Picture 10">
            <a:extLst>
              <a:ext uri="{FF2B5EF4-FFF2-40B4-BE49-F238E27FC236}">
                <a16:creationId xmlns:a16="http://schemas.microsoft.com/office/drawing/2014/main" id="{C33FD884-D718-44B4-A4BC-5B7E035729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114" y="2942545"/>
            <a:ext cx="685800" cy="685800"/>
          </a:xfrm>
          <a:prstGeom prst="rect">
            <a:avLst/>
          </a:prstGeom>
        </p:spPr>
      </p:pic>
      <p:pic>
        <p:nvPicPr>
          <p:cNvPr id="16" name="Picture 15">
            <a:extLst>
              <a:ext uri="{FF2B5EF4-FFF2-40B4-BE49-F238E27FC236}">
                <a16:creationId xmlns:a16="http://schemas.microsoft.com/office/drawing/2014/main" id="{2794CDC3-8D4C-46B7-A325-C1EA63EAF3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114" y="3740564"/>
            <a:ext cx="685800" cy="685800"/>
          </a:xfrm>
          <a:prstGeom prst="rect">
            <a:avLst/>
          </a:prstGeom>
        </p:spPr>
      </p:pic>
      <p:pic>
        <p:nvPicPr>
          <p:cNvPr id="18" name="Picture 17">
            <a:extLst>
              <a:ext uri="{FF2B5EF4-FFF2-40B4-BE49-F238E27FC236}">
                <a16:creationId xmlns:a16="http://schemas.microsoft.com/office/drawing/2014/main" id="{4EA70E71-D626-47B0-81E7-F3AB85919B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5114" y="4522298"/>
            <a:ext cx="685800" cy="685800"/>
          </a:xfrm>
          <a:prstGeom prst="rect">
            <a:avLst/>
          </a:prstGeom>
        </p:spPr>
      </p:pic>
      <p:pic>
        <p:nvPicPr>
          <p:cNvPr id="20" name="Picture 19" descr="A picture containing object, clock&#10;&#10;Description generated with very high confidence">
            <a:extLst>
              <a:ext uri="{FF2B5EF4-FFF2-40B4-BE49-F238E27FC236}">
                <a16:creationId xmlns:a16="http://schemas.microsoft.com/office/drawing/2014/main" id="{817FFA81-E933-457B-A448-D64EA653FA5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114" y="5272318"/>
            <a:ext cx="685800" cy="685800"/>
          </a:xfrm>
          <a:prstGeom prst="rect">
            <a:avLst/>
          </a:prstGeom>
        </p:spPr>
      </p:pic>
      <p:sp>
        <p:nvSpPr>
          <p:cNvPr id="24" name="TextBox 23">
            <a:extLst>
              <a:ext uri="{FF2B5EF4-FFF2-40B4-BE49-F238E27FC236}">
                <a16:creationId xmlns:a16="http://schemas.microsoft.com/office/drawing/2014/main" id="{1227BA83-98F7-4864-BF52-B72508305D60}"/>
              </a:ext>
            </a:extLst>
          </p:cNvPr>
          <p:cNvSpPr txBox="1"/>
          <p:nvPr/>
        </p:nvSpPr>
        <p:spPr>
          <a:xfrm>
            <a:off x="1675714" y="2978083"/>
            <a:ext cx="1836877" cy="646331"/>
          </a:xfrm>
          <a:prstGeom prst="rect">
            <a:avLst/>
          </a:prstGeom>
          <a:noFill/>
        </p:spPr>
        <p:txBody>
          <a:bodyPr wrap="square" rtlCol="0">
            <a:spAutoFit/>
          </a:bodyPr>
          <a:lstStyle/>
          <a:p>
            <a:r>
              <a:rPr lang="en-US" dirty="0">
                <a:solidFill>
                  <a:schemeClr val="bg1"/>
                </a:solidFill>
                <a:latin typeface="Verdana" panose="020B0604030504040204" pitchFamily="34" charset="0"/>
                <a:ea typeface="Verdana" panose="020B0604030504040204" pitchFamily="34" charset="0"/>
              </a:rPr>
              <a:t>Non-GMO and Gluten Free*</a:t>
            </a:r>
          </a:p>
        </p:txBody>
      </p:sp>
      <p:sp>
        <p:nvSpPr>
          <p:cNvPr id="25" name="TextBox 24">
            <a:extLst>
              <a:ext uri="{FF2B5EF4-FFF2-40B4-BE49-F238E27FC236}">
                <a16:creationId xmlns:a16="http://schemas.microsoft.com/office/drawing/2014/main" id="{358B7B1B-ABC0-4E55-AFE9-5E1F31666FD0}"/>
              </a:ext>
            </a:extLst>
          </p:cNvPr>
          <p:cNvSpPr txBox="1"/>
          <p:nvPr/>
        </p:nvSpPr>
        <p:spPr>
          <a:xfrm>
            <a:off x="1675715" y="3846552"/>
            <a:ext cx="1704974" cy="369332"/>
          </a:xfrm>
          <a:prstGeom prst="rect">
            <a:avLst/>
          </a:prstGeom>
          <a:noFill/>
        </p:spPr>
        <p:txBody>
          <a:bodyPr wrap="square" rtlCol="0">
            <a:spAutoFit/>
          </a:bodyPr>
          <a:lstStyle/>
          <a:p>
            <a:r>
              <a:rPr lang="en-US" dirty="0">
                <a:solidFill>
                  <a:schemeClr val="bg1"/>
                </a:solidFill>
                <a:latin typeface="Verdana" panose="020B0604030504040204" pitchFamily="34" charset="0"/>
                <a:ea typeface="Verdana" panose="020B0604030504040204" pitchFamily="34" charset="0"/>
              </a:rPr>
              <a:t>Sugar Free*</a:t>
            </a:r>
          </a:p>
        </p:txBody>
      </p:sp>
      <p:sp>
        <p:nvSpPr>
          <p:cNvPr id="26" name="TextBox 25">
            <a:extLst>
              <a:ext uri="{FF2B5EF4-FFF2-40B4-BE49-F238E27FC236}">
                <a16:creationId xmlns:a16="http://schemas.microsoft.com/office/drawing/2014/main" id="{69F40947-6737-4C75-9EEC-B12CAA632DB7}"/>
              </a:ext>
            </a:extLst>
          </p:cNvPr>
          <p:cNvSpPr txBox="1"/>
          <p:nvPr/>
        </p:nvSpPr>
        <p:spPr>
          <a:xfrm>
            <a:off x="1670265" y="4526185"/>
            <a:ext cx="1701087" cy="646331"/>
          </a:xfrm>
          <a:prstGeom prst="rect">
            <a:avLst/>
          </a:prstGeom>
          <a:noFill/>
        </p:spPr>
        <p:txBody>
          <a:bodyPr wrap="square" rtlCol="0">
            <a:spAutoFit/>
          </a:bodyPr>
          <a:lstStyle/>
          <a:p>
            <a:r>
              <a:rPr lang="en-US" dirty="0">
                <a:solidFill>
                  <a:schemeClr val="bg1"/>
                </a:solidFill>
                <a:latin typeface="Verdana" panose="020B0604030504040204" pitchFamily="34" charset="0"/>
                <a:ea typeface="Verdana" panose="020B0604030504040204" pitchFamily="34" charset="0"/>
              </a:rPr>
              <a:t>Soy and Dairy Free*</a:t>
            </a:r>
          </a:p>
        </p:txBody>
      </p:sp>
      <p:sp>
        <p:nvSpPr>
          <p:cNvPr id="27" name="TextBox 26">
            <a:extLst>
              <a:ext uri="{FF2B5EF4-FFF2-40B4-BE49-F238E27FC236}">
                <a16:creationId xmlns:a16="http://schemas.microsoft.com/office/drawing/2014/main" id="{3E8AEA2E-920E-4903-AA4F-CB9E8DD22A92}"/>
              </a:ext>
            </a:extLst>
          </p:cNvPr>
          <p:cNvSpPr txBox="1"/>
          <p:nvPr/>
        </p:nvSpPr>
        <p:spPr>
          <a:xfrm>
            <a:off x="1670265" y="5237884"/>
            <a:ext cx="1836877" cy="954107"/>
          </a:xfrm>
          <a:prstGeom prst="rect">
            <a:avLst/>
          </a:prstGeom>
          <a:noFill/>
        </p:spPr>
        <p:txBody>
          <a:bodyPr wrap="square" rtlCol="0">
            <a:spAutoFit/>
          </a:bodyPr>
          <a:lstStyle/>
          <a:p>
            <a:r>
              <a:rPr lang="en-US" sz="1400" dirty="0">
                <a:solidFill>
                  <a:schemeClr val="bg1"/>
                </a:solidFill>
                <a:latin typeface="Verdana" panose="020B0604030504040204" pitchFamily="34" charset="0"/>
                <a:ea typeface="Verdana" panose="020B0604030504040204" pitchFamily="34" charset="0"/>
              </a:rPr>
              <a:t>No Preservatives, Artificial Colors, Flavors and Sweeteners*</a:t>
            </a:r>
          </a:p>
        </p:txBody>
      </p:sp>
    </p:spTree>
    <p:extLst>
      <p:ext uri="{BB962C8B-B14F-4D97-AF65-F5344CB8AC3E}">
        <p14:creationId xmlns:p14="http://schemas.microsoft.com/office/powerpoint/2010/main" val="55860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4069A4-AAB7-49D3-BAC9-9DBB11FA7B3A}"/>
              </a:ext>
            </a:extLst>
          </p:cNvPr>
          <p:cNvPicPr>
            <a:picLocks noChangeAspect="1"/>
          </p:cNvPicPr>
          <p:nvPr/>
        </p:nvPicPr>
        <p:blipFill>
          <a:blip r:embed="rId3"/>
          <a:stretch>
            <a:fillRect/>
          </a:stretch>
        </p:blipFill>
        <p:spPr>
          <a:xfrm>
            <a:off x="7031857" y="2051241"/>
            <a:ext cx="1798646" cy="3049599"/>
          </a:xfrm>
          <a:prstGeom prst="rect">
            <a:avLst/>
          </a:prstGeom>
        </p:spPr>
      </p:pic>
      <p:pic>
        <p:nvPicPr>
          <p:cNvPr id="10" name="Picture 9">
            <a:extLst>
              <a:ext uri="{FF2B5EF4-FFF2-40B4-BE49-F238E27FC236}">
                <a16:creationId xmlns:a16="http://schemas.microsoft.com/office/drawing/2014/main" id="{9CD97373-AB51-4351-8A45-C9C3B1DF2E5B}"/>
              </a:ext>
            </a:extLst>
          </p:cNvPr>
          <p:cNvPicPr>
            <a:picLocks noChangeAspect="1"/>
          </p:cNvPicPr>
          <p:nvPr/>
        </p:nvPicPr>
        <p:blipFill>
          <a:blip r:embed="rId4"/>
          <a:stretch>
            <a:fillRect/>
          </a:stretch>
        </p:blipFill>
        <p:spPr>
          <a:xfrm>
            <a:off x="8883553" y="2051241"/>
            <a:ext cx="1798646" cy="3049599"/>
          </a:xfrm>
          <a:prstGeom prst="rect">
            <a:avLst/>
          </a:prstGeom>
        </p:spPr>
      </p:pic>
      <p:sp>
        <p:nvSpPr>
          <p:cNvPr id="7" name="Rectangle 6"/>
          <p:cNvSpPr/>
          <p:nvPr/>
        </p:nvSpPr>
        <p:spPr>
          <a:xfrm>
            <a:off x="609600" y="2764016"/>
            <a:ext cx="5479640" cy="3170099"/>
          </a:xfrm>
          <a:prstGeom prst="rect">
            <a:avLst/>
          </a:prstGeom>
        </p:spPr>
        <p:txBody>
          <a:bodyPr wrap="square">
            <a:spAutoFit/>
          </a:bodyPr>
          <a:lstStyle/>
          <a:p>
            <a:pPr algn="ctr"/>
            <a:r>
              <a:rPr lang="en-US" sz="2000" dirty="0">
                <a:solidFill>
                  <a:srgbClr val="275D38"/>
                </a:solidFill>
                <a:latin typeface="Verdana" panose="020B0604030504040204" pitchFamily="34" charset="0"/>
                <a:ea typeface="Verdana" panose="020B0604030504040204" pitchFamily="34" charset="0"/>
              </a:rPr>
              <a:t>GBX Protein™ delivers 17 grams of pure plant protein. This unique chickpea, brown rice, and pea protein blend nourishes good bacteria in the gut and improves microbiome balance, while controlling appetite and supporting muscle mass. Fully-loaded with only functional ingredients, this potent formula supports the gut microbiome, helping fuel a healthy lifestyle.* </a:t>
            </a:r>
            <a:endParaRPr lang="en-US" sz="20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a:extLst>
              <a:ext uri="{FF2B5EF4-FFF2-40B4-BE49-F238E27FC236}">
                <a16:creationId xmlns:a16="http://schemas.microsoft.com/office/drawing/2014/main" id="{13DC98EE-359D-4442-9F94-4C4E23006A89}"/>
              </a:ext>
            </a:extLst>
          </p:cNvPr>
          <p:cNvSpPr txBox="1"/>
          <p:nvPr/>
        </p:nvSpPr>
        <p:spPr>
          <a:xfrm>
            <a:off x="1610594" y="1648798"/>
            <a:ext cx="3521515"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microbiome-boosting plant protein*</a:t>
            </a:r>
          </a:p>
        </p:txBody>
      </p:sp>
      <p:pic>
        <p:nvPicPr>
          <p:cNvPr id="17" name="Graphic 16">
            <a:extLst>
              <a:ext uri="{FF2B5EF4-FFF2-40B4-BE49-F238E27FC236}">
                <a16:creationId xmlns:a16="http://schemas.microsoft.com/office/drawing/2014/main" id="{D7D03134-33DD-439A-B112-E6BA75429E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0604" y="373900"/>
            <a:ext cx="1700784" cy="1596120"/>
          </a:xfrm>
          <a:prstGeom prst="rect">
            <a:avLst/>
          </a:prstGeom>
        </p:spPr>
      </p:pic>
      <p:pic>
        <p:nvPicPr>
          <p:cNvPr id="22" name="Graphic 21">
            <a:extLst>
              <a:ext uri="{FF2B5EF4-FFF2-40B4-BE49-F238E27FC236}">
                <a16:creationId xmlns:a16="http://schemas.microsoft.com/office/drawing/2014/main" id="{5DEC198E-D9C3-4B6B-A652-CEC6C7EABD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4956" y="373900"/>
            <a:ext cx="1700784" cy="1596120"/>
          </a:xfrm>
          <a:prstGeom prst="rect">
            <a:avLst/>
          </a:prstGeom>
        </p:spPr>
      </p:pic>
      <p:pic>
        <p:nvPicPr>
          <p:cNvPr id="24" name="Graphic 23">
            <a:extLst>
              <a:ext uri="{FF2B5EF4-FFF2-40B4-BE49-F238E27FC236}">
                <a16:creationId xmlns:a16="http://schemas.microsoft.com/office/drawing/2014/main" id="{7FAF9637-9350-4A5A-9AE0-19EE61B706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99308" y="391232"/>
            <a:ext cx="1700784" cy="1596120"/>
          </a:xfrm>
          <a:prstGeom prst="rect">
            <a:avLst/>
          </a:prstGeom>
        </p:spPr>
      </p:pic>
      <p:sp>
        <p:nvSpPr>
          <p:cNvPr id="26" name="TextBox 25">
            <a:extLst>
              <a:ext uri="{FF2B5EF4-FFF2-40B4-BE49-F238E27FC236}">
                <a16:creationId xmlns:a16="http://schemas.microsoft.com/office/drawing/2014/main" id="{2D7390D2-6AF6-45DD-B37B-39D19A26139B}"/>
              </a:ext>
            </a:extLst>
          </p:cNvPr>
          <p:cNvSpPr txBox="1"/>
          <p:nvPr/>
        </p:nvSpPr>
        <p:spPr>
          <a:xfrm>
            <a:off x="6417183" y="709794"/>
            <a:ext cx="1691366" cy="1015663"/>
          </a:xfrm>
          <a:prstGeom prst="rect">
            <a:avLst/>
          </a:prstGeom>
          <a:noFill/>
        </p:spPr>
        <p:txBody>
          <a:bodyPr wrap="square" rtlCol="0">
            <a:spAutoFit/>
          </a:bodyPr>
          <a:lstStyle/>
          <a:p>
            <a:pPr algn="ctr"/>
            <a:r>
              <a:rPr lang="en-US" sz="1500" b="1" dirty="0">
                <a:solidFill>
                  <a:schemeClr val="bg1"/>
                </a:solidFill>
                <a:latin typeface="Verdana" panose="020B0604030504040204" pitchFamily="34" charset="0"/>
                <a:ea typeface="Verdana" panose="020B0604030504040204" pitchFamily="34" charset="0"/>
                <a:cs typeface="Verdana" panose="020B0604030504040204" pitchFamily="34" charset="0"/>
              </a:rPr>
              <a:t>17 GRAMS </a:t>
            </a:r>
            <a:r>
              <a:rPr lang="en-US" sz="1500" dirty="0">
                <a:solidFill>
                  <a:schemeClr val="bg1"/>
                </a:solidFill>
                <a:latin typeface="Verdana" panose="020B0604030504040204" pitchFamily="34" charset="0"/>
                <a:ea typeface="Verdana" panose="020B0604030504040204" pitchFamily="34" charset="0"/>
                <a:cs typeface="Verdana" panose="020B0604030504040204" pitchFamily="34" charset="0"/>
              </a:rPr>
              <a:t>OF ULTRA-PURE, PLANT-BASED PROTEIN*</a:t>
            </a:r>
          </a:p>
        </p:txBody>
      </p:sp>
      <p:sp>
        <p:nvSpPr>
          <p:cNvPr id="27" name="TextBox 26">
            <a:extLst>
              <a:ext uri="{FF2B5EF4-FFF2-40B4-BE49-F238E27FC236}">
                <a16:creationId xmlns:a16="http://schemas.microsoft.com/office/drawing/2014/main" id="{221A19EF-F034-40F5-9CBF-AACC86489D9B}"/>
              </a:ext>
            </a:extLst>
          </p:cNvPr>
          <p:cNvSpPr txBox="1"/>
          <p:nvPr/>
        </p:nvSpPr>
        <p:spPr>
          <a:xfrm>
            <a:off x="8264956" y="709794"/>
            <a:ext cx="1660720"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NOURISHES GOOD GUT BACTERIA*</a:t>
            </a:r>
          </a:p>
        </p:txBody>
      </p:sp>
      <p:sp>
        <p:nvSpPr>
          <p:cNvPr id="28" name="TextBox 27">
            <a:extLst>
              <a:ext uri="{FF2B5EF4-FFF2-40B4-BE49-F238E27FC236}">
                <a16:creationId xmlns:a16="http://schemas.microsoft.com/office/drawing/2014/main" id="{9F133E83-1C4A-46A2-85D3-9A25BF47A402}"/>
              </a:ext>
            </a:extLst>
          </p:cNvPr>
          <p:cNvSpPr txBox="1"/>
          <p:nvPr/>
        </p:nvSpPr>
        <p:spPr>
          <a:xfrm>
            <a:off x="10150904" y="478961"/>
            <a:ext cx="1597591" cy="1477328"/>
          </a:xfrm>
          <a:prstGeom prst="rect">
            <a:avLst/>
          </a:prstGeom>
          <a:noFill/>
        </p:spPr>
        <p:txBody>
          <a:bodyPr wrap="square" rtlCol="0">
            <a:spAutoFit/>
          </a:bodyPr>
          <a:lstStyle/>
          <a:p>
            <a:pPr algn="ctr"/>
            <a:r>
              <a:rPr lang="en-US" sz="1500" dirty="0">
                <a:solidFill>
                  <a:schemeClr val="bg1"/>
                </a:solidFill>
                <a:latin typeface="Verdana" panose="020B0604030504040204" pitchFamily="34" charset="0"/>
                <a:ea typeface="Verdana" panose="020B0604030504040204" pitchFamily="34" charset="0"/>
                <a:cs typeface="Verdana" panose="020B0604030504040204" pitchFamily="34" charset="0"/>
              </a:rPr>
              <a:t>HELPS CONTROL APPETITE AND SUPPORTS MUSCLE MASS*</a:t>
            </a:r>
          </a:p>
        </p:txBody>
      </p:sp>
      <p:sp>
        <p:nvSpPr>
          <p:cNvPr id="16" name="TextBox 15">
            <a:extLst>
              <a:ext uri="{FF2B5EF4-FFF2-40B4-BE49-F238E27FC236}">
                <a16:creationId xmlns:a16="http://schemas.microsoft.com/office/drawing/2014/main" id="{D0621CE6-CFAC-407E-B908-8981C92E9C4E}"/>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8" name="Rectangle: Rounded Corners 17">
            <a:extLst>
              <a:ext uri="{FF2B5EF4-FFF2-40B4-BE49-F238E27FC236}">
                <a16:creationId xmlns:a16="http://schemas.microsoft.com/office/drawing/2014/main" id="{2A8CB1E7-5D28-4694-84D2-F0A006141261}"/>
              </a:ext>
            </a:extLst>
          </p:cNvPr>
          <p:cNvSpPr/>
          <p:nvPr/>
        </p:nvSpPr>
        <p:spPr>
          <a:xfrm>
            <a:off x="7031857" y="5010532"/>
            <a:ext cx="4157759" cy="1260225"/>
          </a:xfrm>
          <a:prstGeom prst="roundRect">
            <a:avLst/>
          </a:prstGeom>
          <a:noFill/>
          <a:ln w="38100">
            <a:solidFill>
              <a:srgbClr val="245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19" name="TextBox 18">
            <a:extLst>
              <a:ext uri="{FF2B5EF4-FFF2-40B4-BE49-F238E27FC236}">
                <a16:creationId xmlns:a16="http://schemas.microsoft.com/office/drawing/2014/main" id="{190DF57C-4695-497C-A54F-74B429556E25}"/>
              </a:ext>
            </a:extLst>
          </p:cNvPr>
          <p:cNvSpPr txBox="1"/>
          <p:nvPr/>
        </p:nvSpPr>
        <p:spPr>
          <a:xfrm>
            <a:off x="7068996" y="5065251"/>
            <a:ext cx="2939488" cy="1169551"/>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 (Vanilla):</a:t>
            </a:r>
          </a:p>
          <a:p>
            <a:r>
              <a:rPr lang="en-US" sz="1400" b="1" dirty="0">
                <a:latin typeface="Verdana" panose="020B0604030504040204" pitchFamily="34" charset="0"/>
                <a:ea typeface="Verdana" panose="020B0604030504040204" pitchFamily="34" charset="0"/>
                <a:cs typeface="Verdana" panose="020B0604030504040204" pitchFamily="34" charset="0"/>
              </a:rPr>
              <a:t>Item Code (Chocolate):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21" name="TextBox 20">
            <a:extLst>
              <a:ext uri="{FF2B5EF4-FFF2-40B4-BE49-F238E27FC236}">
                <a16:creationId xmlns:a16="http://schemas.microsoft.com/office/drawing/2014/main" id="{5005F2CF-7F30-48EB-B9A9-D8032774F246}"/>
              </a:ext>
            </a:extLst>
          </p:cNvPr>
          <p:cNvSpPr txBox="1"/>
          <p:nvPr/>
        </p:nvSpPr>
        <p:spPr>
          <a:xfrm>
            <a:off x="9576730" y="5064722"/>
            <a:ext cx="2005458" cy="1169551"/>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S015</a:t>
            </a:r>
          </a:p>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S016</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$54.00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$39.95 / 26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$35.95 / 22 PV</a:t>
            </a:r>
          </a:p>
        </p:txBody>
      </p:sp>
      <p:pic>
        <p:nvPicPr>
          <p:cNvPr id="4" name="Picture 3">
            <a:extLst>
              <a:ext uri="{FF2B5EF4-FFF2-40B4-BE49-F238E27FC236}">
                <a16:creationId xmlns:a16="http://schemas.microsoft.com/office/drawing/2014/main" id="{170EE314-23C5-4163-9C15-3712E46C18C3}"/>
              </a:ext>
            </a:extLst>
          </p:cNvPr>
          <p:cNvPicPr>
            <a:picLocks noChangeAspect="1"/>
          </p:cNvPicPr>
          <p:nvPr/>
        </p:nvPicPr>
        <p:blipFill>
          <a:blip r:embed="rId7"/>
          <a:stretch>
            <a:fillRect/>
          </a:stretch>
        </p:blipFill>
        <p:spPr>
          <a:xfrm>
            <a:off x="1384974" y="310231"/>
            <a:ext cx="3972757" cy="1324252"/>
          </a:xfrm>
          <a:prstGeom prst="rect">
            <a:avLst/>
          </a:prstGeom>
        </p:spPr>
      </p:pic>
    </p:spTree>
    <p:extLst>
      <p:ext uri="{BB962C8B-B14F-4D97-AF65-F5344CB8AC3E}">
        <p14:creationId xmlns:p14="http://schemas.microsoft.com/office/powerpoint/2010/main" val="340477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3E90C8A-76C9-4781-8659-416E9AC776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399" y="1896663"/>
            <a:ext cx="2743200" cy="2743200"/>
          </a:xfrm>
          <a:prstGeom prst="rect">
            <a:avLst/>
          </a:prstGeom>
        </p:spPr>
      </p:pic>
      <p:pic>
        <p:nvPicPr>
          <p:cNvPr id="15" name="Picture 14">
            <a:extLst>
              <a:ext uri="{FF2B5EF4-FFF2-40B4-BE49-F238E27FC236}">
                <a16:creationId xmlns:a16="http://schemas.microsoft.com/office/drawing/2014/main" id="{5A349F48-F8A4-480D-8988-1668DD24F5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7755" y="1901221"/>
            <a:ext cx="2743200" cy="2743200"/>
          </a:xfrm>
          <a:prstGeom prst="rect">
            <a:avLst/>
          </a:prstGeom>
        </p:spPr>
      </p:pic>
      <p:pic>
        <p:nvPicPr>
          <p:cNvPr id="9" name="Picture 8">
            <a:extLst>
              <a:ext uri="{FF2B5EF4-FFF2-40B4-BE49-F238E27FC236}">
                <a16:creationId xmlns:a16="http://schemas.microsoft.com/office/drawing/2014/main" id="{3F5DED1A-BB76-4039-BF78-42309BFD75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363" y="1780400"/>
            <a:ext cx="2743201" cy="2743201"/>
          </a:xfrm>
          <a:prstGeom prst="rect">
            <a:avLst/>
          </a:prstGeom>
        </p:spPr>
      </p:pic>
      <p:sp>
        <p:nvSpPr>
          <p:cNvPr id="27" name="Rectangle 26">
            <a:extLst>
              <a:ext uri="{FF2B5EF4-FFF2-40B4-BE49-F238E27FC236}">
                <a16:creationId xmlns:a16="http://schemas.microsoft.com/office/drawing/2014/main" id="{9B4CD6AF-19E7-4278-966B-AA09FFA22D6D}"/>
              </a:ext>
            </a:extLst>
          </p:cNvPr>
          <p:cNvSpPr/>
          <p:nvPr/>
        </p:nvSpPr>
        <p:spPr>
          <a:xfrm>
            <a:off x="4879365" y="4376331"/>
            <a:ext cx="2540410" cy="830997"/>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Helps control appetite*</a:t>
            </a:r>
          </a:p>
        </p:txBody>
      </p:sp>
      <p:sp>
        <p:nvSpPr>
          <p:cNvPr id="29" name="Rectangle 28">
            <a:extLst>
              <a:ext uri="{FF2B5EF4-FFF2-40B4-BE49-F238E27FC236}">
                <a16:creationId xmlns:a16="http://schemas.microsoft.com/office/drawing/2014/main" id="{68088B80-1622-4480-9384-76F7AC27BE27}"/>
              </a:ext>
            </a:extLst>
          </p:cNvPr>
          <p:cNvSpPr/>
          <p:nvPr/>
        </p:nvSpPr>
        <p:spPr>
          <a:xfrm>
            <a:off x="7516539" y="4376331"/>
            <a:ext cx="4172139" cy="830997"/>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Increases </a:t>
            </a:r>
          </a:p>
          <a:p>
            <a:pPr algn="ctr"/>
            <a:r>
              <a:rPr lang="en-US" sz="2400" dirty="0">
                <a:latin typeface="Verdana" panose="020B0604030504040204" pitchFamily="34" charset="0"/>
                <a:ea typeface="Verdana" panose="020B0604030504040204" pitchFamily="34" charset="0"/>
                <a:cs typeface="Verdana" panose="020B0604030504040204" pitchFamily="34" charset="0"/>
              </a:rPr>
              <a:t>energy*</a:t>
            </a:r>
          </a:p>
        </p:txBody>
      </p:sp>
      <p:sp>
        <p:nvSpPr>
          <p:cNvPr id="16" name="Rectangle 15">
            <a:extLst>
              <a:ext uri="{FF2B5EF4-FFF2-40B4-BE49-F238E27FC236}">
                <a16:creationId xmlns:a16="http://schemas.microsoft.com/office/drawing/2014/main" id="{489C34F8-616C-4D5A-97ED-FA0588AC4A58}"/>
              </a:ext>
            </a:extLst>
          </p:cNvPr>
          <p:cNvSpPr/>
          <p:nvPr/>
        </p:nvSpPr>
        <p:spPr>
          <a:xfrm>
            <a:off x="486642" y="4344201"/>
            <a:ext cx="3580641" cy="1200329"/>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Improves </a:t>
            </a:r>
          </a:p>
          <a:p>
            <a:pPr algn="ctr"/>
            <a:r>
              <a:rPr lang="en-US" sz="2400" dirty="0">
                <a:latin typeface="Verdana" panose="020B0604030504040204" pitchFamily="34" charset="0"/>
                <a:ea typeface="Verdana" panose="020B0604030504040204" pitchFamily="34" charset="0"/>
                <a:cs typeface="Verdana" panose="020B0604030504040204" pitchFamily="34" charset="0"/>
              </a:rPr>
              <a:t>microbiome </a:t>
            </a:r>
          </a:p>
          <a:p>
            <a:pPr algn="ctr"/>
            <a:r>
              <a:rPr lang="en-US" sz="2400" dirty="0">
                <a:latin typeface="Verdana" panose="020B0604030504040204" pitchFamily="34" charset="0"/>
                <a:ea typeface="Verdana" panose="020B0604030504040204" pitchFamily="34" charset="0"/>
                <a:cs typeface="Verdana" panose="020B0604030504040204" pitchFamily="34" charset="0"/>
              </a:rPr>
              <a:t>balance* </a:t>
            </a:r>
          </a:p>
        </p:txBody>
      </p:sp>
      <p:sp>
        <p:nvSpPr>
          <p:cNvPr id="14" name="TextBox 13">
            <a:extLst>
              <a:ext uri="{FF2B5EF4-FFF2-40B4-BE49-F238E27FC236}">
                <a16:creationId xmlns:a16="http://schemas.microsoft.com/office/drawing/2014/main" id="{10CDE1E0-0E82-4E80-9BDD-433E64F5282D}"/>
              </a:ext>
            </a:extLst>
          </p:cNvPr>
          <p:cNvSpPr txBox="1"/>
          <p:nvPr/>
        </p:nvSpPr>
        <p:spPr>
          <a:xfrm>
            <a:off x="4260361" y="1284106"/>
            <a:ext cx="3671277"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microbiome-boosting plant protein*</a:t>
            </a:r>
          </a:p>
        </p:txBody>
      </p:sp>
      <p:sp>
        <p:nvSpPr>
          <p:cNvPr id="11" name="TextBox 10">
            <a:extLst>
              <a:ext uri="{FF2B5EF4-FFF2-40B4-BE49-F238E27FC236}">
                <a16:creationId xmlns:a16="http://schemas.microsoft.com/office/drawing/2014/main" id="{C8330616-74FD-4976-8879-3E0E66EAC8BC}"/>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13" name="Picture 12">
            <a:extLst>
              <a:ext uri="{FF2B5EF4-FFF2-40B4-BE49-F238E27FC236}">
                <a16:creationId xmlns:a16="http://schemas.microsoft.com/office/drawing/2014/main" id="{5E388225-EF38-4744-951D-F8230DF83949}"/>
              </a:ext>
            </a:extLst>
          </p:cNvPr>
          <p:cNvPicPr>
            <a:picLocks noChangeAspect="1"/>
          </p:cNvPicPr>
          <p:nvPr/>
        </p:nvPicPr>
        <p:blipFill>
          <a:blip r:embed="rId6"/>
          <a:stretch>
            <a:fillRect/>
          </a:stretch>
        </p:blipFill>
        <p:spPr>
          <a:xfrm>
            <a:off x="4163191" y="132117"/>
            <a:ext cx="3972757" cy="1324252"/>
          </a:xfrm>
          <a:prstGeom prst="rect">
            <a:avLst/>
          </a:prstGeom>
        </p:spPr>
      </p:pic>
    </p:spTree>
    <p:extLst>
      <p:ext uri="{BB962C8B-B14F-4D97-AF65-F5344CB8AC3E}">
        <p14:creationId xmlns:p14="http://schemas.microsoft.com/office/powerpoint/2010/main" val="3503287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199" y="2003424"/>
            <a:ext cx="10969487" cy="3749193"/>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Artesa</a:t>
            </a:r>
            <a:r>
              <a:rPr lang="en-US" sz="32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Chickpea Protein</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An extraordinary, plant-based protein that is </a:t>
            </a:r>
            <a:r>
              <a:rPr lang="en-US" sz="2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96%</a:t>
            </a:r>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absorbed by the human body, which is amongst the highest Protein Digestibility Corrected Amino Acid Score (PDCAAS) scores at 0.80 in the WORLD of plants!</a:t>
            </a:r>
            <a:endParaRPr lang="en-US" sz="18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Also acts as a prebiotic fiber that helps with gut integrity, bacteria diversification and gastric motility. </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Incredible organoleptic profile compared to ALL other protein types out there.</a:t>
            </a:r>
          </a:p>
        </p:txBody>
      </p:sp>
      <p:sp>
        <p:nvSpPr>
          <p:cNvPr id="7" name="Title 1">
            <a:extLst>
              <a:ext uri="{FF2B5EF4-FFF2-40B4-BE49-F238E27FC236}">
                <a16:creationId xmlns:a16="http://schemas.microsoft.com/office/drawing/2014/main" id="{216C2097-25FA-4015-A873-A2B86A40406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47A647"/>
                </a:solidFill>
                <a:latin typeface="Verdana" panose="020B0604030504040204" pitchFamily="34" charset="0"/>
                <a:ea typeface="Verdana" panose="020B0604030504040204" pitchFamily="34" charset="0"/>
                <a:cs typeface="Verdana" panose="020B0604030504040204" pitchFamily="34" charset="0"/>
              </a:rPr>
              <a:t>GBX Protein</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275D38"/>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9842964D-9B1A-4FD9-A9C6-B07F2B61AD9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8" name="TextBox 7">
            <a:extLst>
              <a:ext uri="{FF2B5EF4-FFF2-40B4-BE49-F238E27FC236}">
                <a16:creationId xmlns:a16="http://schemas.microsoft.com/office/drawing/2014/main" id="{72831B35-1ABD-450D-83DD-E90684995907}"/>
              </a:ext>
            </a:extLst>
          </p:cNvPr>
          <p:cNvSpPr txBox="1"/>
          <p:nvPr/>
        </p:nvSpPr>
        <p:spPr>
          <a:xfrm>
            <a:off x="4144136" y="459795"/>
            <a:ext cx="385042" cy="338554"/>
          </a:xfrm>
          <a:prstGeom prst="rect">
            <a:avLst/>
          </a:prstGeom>
          <a:noFill/>
        </p:spPr>
        <p:txBody>
          <a:bodyPr wrap="none" rtlCol="0">
            <a:spAutoFit/>
          </a:bodyPr>
          <a:lstStyle/>
          <a:p>
            <a:r>
              <a:rPr lang="en-US" sz="1600" dirty="0">
                <a:solidFill>
                  <a:srgbClr val="47A647"/>
                </a:solidFill>
                <a:latin typeface="Verdana" panose="020B0604030504040204" pitchFamily="34" charset="0"/>
                <a:ea typeface="Verdana" panose="020B0604030504040204" pitchFamily="34" charset="0"/>
                <a:cs typeface="Verdana" panose="020B0604030504040204" pitchFamily="34" charset="0"/>
              </a:rPr>
              <a:t>™</a:t>
            </a:r>
          </a:p>
        </p:txBody>
      </p:sp>
      <p:pic>
        <p:nvPicPr>
          <p:cNvPr id="6" name="Picture 5">
            <a:extLst>
              <a:ext uri="{FF2B5EF4-FFF2-40B4-BE49-F238E27FC236}">
                <a16:creationId xmlns:a16="http://schemas.microsoft.com/office/drawing/2014/main" id="{4D7D7F59-FEA5-431A-A2A2-678AE65499C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6609" b="14585"/>
          <a:stretch/>
        </p:blipFill>
        <p:spPr>
          <a:xfrm>
            <a:off x="8480634" y="362716"/>
            <a:ext cx="2431630" cy="1675940"/>
          </a:xfrm>
          <a:prstGeom prst="rect">
            <a:avLst/>
          </a:prstGeom>
        </p:spPr>
      </p:pic>
    </p:spTree>
    <p:extLst>
      <p:ext uri="{BB962C8B-B14F-4D97-AF65-F5344CB8AC3E}">
        <p14:creationId xmlns:p14="http://schemas.microsoft.com/office/powerpoint/2010/main" val="147474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 photo, showing, view&#10;&#10;Description generated with high confidence">
            <a:extLst>
              <a:ext uri="{FF2B5EF4-FFF2-40B4-BE49-F238E27FC236}">
                <a16:creationId xmlns:a16="http://schemas.microsoft.com/office/drawing/2014/main" id="{AF580FFA-E863-44D1-BD62-A6D04DA47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6881" y="1848255"/>
            <a:ext cx="4644620" cy="4644620"/>
          </a:xfrm>
          <a:prstGeom prst="rect">
            <a:avLst/>
          </a:prstGeom>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199" y="2003425"/>
            <a:ext cx="6326529" cy="3501068"/>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Brown Rice Protein</a:t>
            </a:r>
            <a:endParaRPr lang="en-US" sz="32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Helps with weight loss and speeds metabolism*</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Improves liver function*</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Promotes cardiovascular health*</a:t>
            </a:r>
          </a:p>
        </p:txBody>
      </p:sp>
      <p:sp>
        <p:nvSpPr>
          <p:cNvPr id="7" name="Title 1">
            <a:extLst>
              <a:ext uri="{FF2B5EF4-FFF2-40B4-BE49-F238E27FC236}">
                <a16:creationId xmlns:a16="http://schemas.microsoft.com/office/drawing/2014/main" id="{216C2097-25FA-4015-A873-A2B86A40406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47A647"/>
                </a:solidFill>
                <a:latin typeface="Verdana" panose="020B0604030504040204" pitchFamily="34" charset="0"/>
                <a:ea typeface="Verdana" panose="020B0604030504040204" pitchFamily="34" charset="0"/>
                <a:cs typeface="Verdana" panose="020B0604030504040204" pitchFamily="34" charset="0"/>
              </a:rPr>
              <a:t>GBX Protein</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275D38"/>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9842964D-9B1A-4FD9-A9C6-B07F2B61AD9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8" name="TextBox 7">
            <a:extLst>
              <a:ext uri="{FF2B5EF4-FFF2-40B4-BE49-F238E27FC236}">
                <a16:creationId xmlns:a16="http://schemas.microsoft.com/office/drawing/2014/main" id="{72831B35-1ABD-450D-83DD-E90684995907}"/>
              </a:ext>
            </a:extLst>
          </p:cNvPr>
          <p:cNvSpPr txBox="1"/>
          <p:nvPr/>
        </p:nvSpPr>
        <p:spPr>
          <a:xfrm>
            <a:off x="4144136" y="459795"/>
            <a:ext cx="385042" cy="338554"/>
          </a:xfrm>
          <a:prstGeom prst="rect">
            <a:avLst/>
          </a:prstGeom>
          <a:noFill/>
        </p:spPr>
        <p:txBody>
          <a:bodyPr wrap="none" rtlCol="0">
            <a:spAutoFit/>
          </a:bodyPr>
          <a:lstStyle/>
          <a:p>
            <a:r>
              <a:rPr lang="en-US" sz="1600" dirty="0">
                <a:solidFill>
                  <a:srgbClr val="47A647"/>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427358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6FB424A-791A-4D89-9701-9DE0E3F55D5B}"/>
              </a:ext>
            </a:extLst>
          </p:cNvPr>
          <p:cNvPicPr>
            <a:picLocks noChangeAspect="1"/>
          </p:cNvPicPr>
          <p:nvPr/>
        </p:nvPicPr>
        <p:blipFill>
          <a:blip r:embed="rId3"/>
          <a:stretch>
            <a:fillRect/>
          </a:stretch>
        </p:blipFill>
        <p:spPr>
          <a:xfrm>
            <a:off x="6708648" y="1111086"/>
            <a:ext cx="4645152" cy="457851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199" y="2003425"/>
            <a:ext cx="6326529" cy="3501068"/>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Pea Protein</a:t>
            </a:r>
            <a:endParaRPr lang="en-US" sz="32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Helps maintain muscle mass*</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Aids in weight loss*</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Supports heart health*</a:t>
            </a:r>
          </a:p>
        </p:txBody>
      </p:sp>
      <p:sp>
        <p:nvSpPr>
          <p:cNvPr id="7" name="Title 1">
            <a:extLst>
              <a:ext uri="{FF2B5EF4-FFF2-40B4-BE49-F238E27FC236}">
                <a16:creationId xmlns:a16="http://schemas.microsoft.com/office/drawing/2014/main" id="{216C2097-25FA-4015-A873-A2B86A40406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47A647"/>
                </a:solidFill>
                <a:latin typeface="Verdana" panose="020B0604030504040204" pitchFamily="34" charset="0"/>
                <a:ea typeface="Verdana" panose="020B0604030504040204" pitchFamily="34" charset="0"/>
                <a:cs typeface="Verdana" panose="020B0604030504040204" pitchFamily="34" charset="0"/>
              </a:rPr>
              <a:t>GBX Protein</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275D38"/>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9842964D-9B1A-4FD9-A9C6-B07F2B61AD9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8" name="TextBox 7">
            <a:extLst>
              <a:ext uri="{FF2B5EF4-FFF2-40B4-BE49-F238E27FC236}">
                <a16:creationId xmlns:a16="http://schemas.microsoft.com/office/drawing/2014/main" id="{72831B35-1ABD-450D-83DD-E90684995907}"/>
              </a:ext>
            </a:extLst>
          </p:cNvPr>
          <p:cNvSpPr txBox="1"/>
          <p:nvPr/>
        </p:nvSpPr>
        <p:spPr>
          <a:xfrm>
            <a:off x="4144136" y="459795"/>
            <a:ext cx="385042" cy="338554"/>
          </a:xfrm>
          <a:prstGeom prst="rect">
            <a:avLst/>
          </a:prstGeom>
          <a:noFill/>
        </p:spPr>
        <p:txBody>
          <a:bodyPr wrap="none" rtlCol="0">
            <a:spAutoFit/>
          </a:bodyPr>
          <a:lstStyle/>
          <a:p>
            <a:r>
              <a:rPr lang="en-US" sz="1600" dirty="0">
                <a:solidFill>
                  <a:srgbClr val="47A647"/>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3518545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2838380-D980-480D-B60F-026FBCF8E232}"/>
              </a:ext>
            </a:extLst>
          </p:cNvPr>
          <p:cNvPicPr>
            <a:picLocks noChangeAspect="1"/>
          </p:cNvPicPr>
          <p:nvPr/>
        </p:nvPicPr>
        <p:blipFill>
          <a:blip r:embed="rId3"/>
          <a:stretch>
            <a:fillRect/>
          </a:stretch>
        </p:blipFill>
        <p:spPr>
          <a:xfrm>
            <a:off x="7764754" y="2224073"/>
            <a:ext cx="2669075" cy="3091915"/>
          </a:xfrm>
          <a:prstGeom prst="rect">
            <a:avLst/>
          </a:prstGeom>
        </p:spPr>
      </p:pic>
      <p:pic>
        <p:nvPicPr>
          <p:cNvPr id="5" name="Picture 4">
            <a:extLst>
              <a:ext uri="{FF2B5EF4-FFF2-40B4-BE49-F238E27FC236}">
                <a16:creationId xmlns:a16="http://schemas.microsoft.com/office/drawing/2014/main" id="{89B8B241-EFE4-456E-A02F-D95B25BAE127}"/>
              </a:ext>
            </a:extLst>
          </p:cNvPr>
          <p:cNvPicPr>
            <a:picLocks noChangeAspect="1"/>
          </p:cNvPicPr>
          <p:nvPr/>
        </p:nvPicPr>
        <p:blipFill>
          <a:blip r:embed="rId4"/>
          <a:stretch>
            <a:fillRect/>
          </a:stretch>
        </p:blipFill>
        <p:spPr>
          <a:xfrm>
            <a:off x="1051060" y="310231"/>
            <a:ext cx="4640581" cy="1325880"/>
          </a:xfrm>
          <a:prstGeom prst="rect">
            <a:avLst/>
          </a:prstGeom>
        </p:spPr>
      </p:pic>
      <p:sp>
        <p:nvSpPr>
          <p:cNvPr id="7" name="Rectangle 6"/>
          <p:cNvSpPr/>
          <p:nvPr/>
        </p:nvSpPr>
        <p:spPr>
          <a:xfrm>
            <a:off x="609600" y="3007665"/>
            <a:ext cx="5479640" cy="2554545"/>
          </a:xfrm>
          <a:prstGeom prst="rect">
            <a:avLst/>
          </a:prstGeom>
        </p:spPr>
        <p:txBody>
          <a:bodyPr wrap="square">
            <a:spAutoFit/>
          </a:bodyPr>
          <a:lstStyle/>
          <a:p>
            <a:pPr algn="ctr"/>
            <a:r>
              <a:rPr lang="en-US" sz="2000" dirty="0">
                <a:solidFill>
                  <a:srgbClr val="275D38"/>
                </a:solidFill>
                <a:latin typeface="Verdana" panose="020B0604030504040204" pitchFamily="34" charset="0"/>
                <a:ea typeface="Verdana" panose="020B0604030504040204" pitchFamily="34" charset="0"/>
              </a:rPr>
              <a:t>GBX SuperFood™ provides the phytonutrient equivalent of three servings of fruits and vegetables per scoop. This phytobiotic-rich blend delivers cellular level anti-stress benefits and helps protect cells from a variety of different stressors, helping the brain and gut run at peak efficiency.* </a:t>
            </a:r>
            <a:endParaRPr lang="en-US" sz="24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a:extLst>
              <a:ext uri="{FF2B5EF4-FFF2-40B4-BE49-F238E27FC236}">
                <a16:creationId xmlns:a16="http://schemas.microsoft.com/office/drawing/2014/main" id="{13DC98EE-359D-4442-9F94-4C4E23006A89}"/>
              </a:ext>
            </a:extLst>
          </p:cNvPr>
          <p:cNvSpPr txBox="1"/>
          <p:nvPr/>
        </p:nvSpPr>
        <p:spPr>
          <a:xfrm>
            <a:off x="1610594" y="1648798"/>
            <a:ext cx="3521515"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microbiome-boosting fruits and vegetables*</a:t>
            </a:r>
          </a:p>
        </p:txBody>
      </p:sp>
      <p:pic>
        <p:nvPicPr>
          <p:cNvPr id="17" name="Graphic 16">
            <a:extLst>
              <a:ext uri="{FF2B5EF4-FFF2-40B4-BE49-F238E27FC236}">
                <a16:creationId xmlns:a16="http://schemas.microsoft.com/office/drawing/2014/main" id="{D7D03134-33DD-439A-B112-E6BA75429E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0604" y="373900"/>
            <a:ext cx="1700784" cy="1596120"/>
          </a:xfrm>
          <a:prstGeom prst="rect">
            <a:avLst/>
          </a:prstGeom>
        </p:spPr>
      </p:pic>
      <p:pic>
        <p:nvPicPr>
          <p:cNvPr id="22" name="Graphic 21">
            <a:extLst>
              <a:ext uri="{FF2B5EF4-FFF2-40B4-BE49-F238E27FC236}">
                <a16:creationId xmlns:a16="http://schemas.microsoft.com/office/drawing/2014/main" id="{5DEC198E-D9C3-4B6B-A652-CEC6C7EABD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4956" y="373900"/>
            <a:ext cx="1700784" cy="1596120"/>
          </a:xfrm>
          <a:prstGeom prst="rect">
            <a:avLst/>
          </a:prstGeom>
        </p:spPr>
      </p:pic>
      <p:pic>
        <p:nvPicPr>
          <p:cNvPr id="24" name="Graphic 23">
            <a:extLst>
              <a:ext uri="{FF2B5EF4-FFF2-40B4-BE49-F238E27FC236}">
                <a16:creationId xmlns:a16="http://schemas.microsoft.com/office/drawing/2014/main" id="{7FAF9637-9350-4A5A-9AE0-19EE61B706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99308" y="391232"/>
            <a:ext cx="1700784" cy="1596120"/>
          </a:xfrm>
          <a:prstGeom prst="rect">
            <a:avLst/>
          </a:prstGeom>
        </p:spPr>
      </p:pic>
      <p:sp>
        <p:nvSpPr>
          <p:cNvPr id="26" name="TextBox 25">
            <a:extLst>
              <a:ext uri="{FF2B5EF4-FFF2-40B4-BE49-F238E27FC236}">
                <a16:creationId xmlns:a16="http://schemas.microsoft.com/office/drawing/2014/main" id="{2D7390D2-6AF6-45DD-B37B-39D19A26139B}"/>
              </a:ext>
            </a:extLst>
          </p:cNvPr>
          <p:cNvSpPr txBox="1"/>
          <p:nvPr/>
        </p:nvSpPr>
        <p:spPr>
          <a:xfrm>
            <a:off x="6399427" y="594383"/>
            <a:ext cx="1691366" cy="1169551"/>
          </a:xfrm>
          <a:prstGeom prst="rect">
            <a:avLst/>
          </a:prstGeom>
          <a:noFill/>
        </p:spPr>
        <p:txBody>
          <a:bodyPr wrap="square" rtlCol="0">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NUTRIENTS EQUIVALENT TO </a:t>
            </a: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3 SERVINGS </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OF FRUITS AND VEGETABLES*</a:t>
            </a:r>
          </a:p>
        </p:txBody>
      </p:sp>
      <p:sp>
        <p:nvSpPr>
          <p:cNvPr id="27" name="TextBox 26">
            <a:extLst>
              <a:ext uri="{FF2B5EF4-FFF2-40B4-BE49-F238E27FC236}">
                <a16:creationId xmlns:a16="http://schemas.microsoft.com/office/drawing/2014/main" id="{221A19EF-F034-40F5-9CBF-AACC86489D9B}"/>
              </a:ext>
            </a:extLst>
          </p:cNvPr>
          <p:cNvSpPr txBox="1"/>
          <p:nvPr/>
        </p:nvSpPr>
        <p:spPr>
          <a:xfrm>
            <a:off x="8264956" y="709794"/>
            <a:ext cx="1660720"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NOURISHES GOOD GUT BACTERIA*</a:t>
            </a:r>
          </a:p>
        </p:txBody>
      </p:sp>
      <p:sp>
        <p:nvSpPr>
          <p:cNvPr id="28" name="TextBox 27">
            <a:extLst>
              <a:ext uri="{FF2B5EF4-FFF2-40B4-BE49-F238E27FC236}">
                <a16:creationId xmlns:a16="http://schemas.microsoft.com/office/drawing/2014/main" id="{9F133E83-1C4A-46A2-85D3-9A25BF47A402}"/>
              </a:ext>
            </a:extLst>
          </p:cNvPr>
          <p:cNvSpPr txBox="1"/>
          <p:nvPr/>
        </p:nvSpPr>
        <p:spPr>
          <a:xfrm>
            <a:off x="10150904" y="686716"/>
            <a:ext cx="1597591" cy="1077218"/>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PROVIDES CELLULAR ANTI-STRESS BENEFITS*</a:t>
            </a:r>
          </a:p>
        </p:txBody>
      </p:sp>
      <p:sp>
        <p:nvSpPr>
          <p:cNvPr id="16" name="TextBox 15">
            <a:extLst>
              <a:ext uri="{FF2B5EF4-FFF2-40B4-BE49-F238E27FC236}">
                <a16:creationId xmlns:a16="http://schemas.microsoft.com/office/drawing/2014/main" id="{D0621CE6-CFAC-407E-B908-8981C92E9C4E}"/>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9" name="TextBox 18">
            <a:extLst>
              <a:ext uri="{FF2B5EF4-FFF2-40B4-BE49-F238E27FC236}">
                <a16:creationId xmlns:a16="http://schemas.microsoft.com/office/drawing/2014/main" id="{190DF57C-4695-497C-A54F-74B429556E25}"/>
              </a:ext>
            </a:extLst>
          </p:cNvPr>
          <p:cNvSpPr txBox="1"/>
          <p:nvPr/>
        </p:nvSpPr>
        <p:spPr>
          <a:xfrm>
            <a:off x="7374891" y="5227327"/>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21" name="TextBox 20">
            <a:extLst>
              <a:ext uri="{FF2B5EF4-FFF2-40B4-BE49-F238E27FC236}">
                <a16:creationId xmlns:a16="http://schemas.microsoft.com/office/drawing/2014/main" id="{5005F2CF-7F30-48EB-B9A9-D8032774F246}"/>
              </a:ext>
            </a:extLst>
          </p:cNvPr>
          <p:cNvSpPr txBox="1"/>
          <p:nvPr/>
        </p:nvSpPr>
        <p:spPr>
          <a:xfrm>
            <a:off x="9309491" y="5226798"/>
            <a:ext cx="1904986"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S018</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$40.00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$29.95 / 21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$26.95 / 18 PV</a:t>
            </a:r>
          </a:p>
        </p:txBody>
      </p:sp>
      <p:sp>
        <p:nvSpPr>
          <p:cNvPr id="23" name="Rectangle: Rounded Corners 22">
            <a:extLst>
              <a:ext uri="{FF2B5EF4-FFF2-40B4-BE49-F238E27FC236}">
                <a16:creationId xmlns:a16="http://schemas.microsoft.com/office/drawing/2014/main" id="{41D3D433-E46B-4335-A5CF-2173804ED2AE}"/>
              </a:ext>
            </a:extLst>
          </p:cNvPr>
          <p:cNvSpPr/>
          <p:nvPr/>
        </p:nvSpPr>
        <p:spPr>
          <a:xfrm>
            <a:off x="7337751" y="5139483"/>
            <a:ext cx="3663624" cy="1124134"/>
          </a:xfrm>
          <a:prstGeom prst="roundRect">
            <a:avLst/>
          </a:prstGeom>
          <a:noFill/>
          <a:ln w="38100">
            <a:solidFill>
              <a:srgbClr val="245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Tree>
    <p:extLst>
      <p:ext uri="{BB962C8B-B14F-4D97-AF65-F5344CB8AC3E}">
        <p14:creationId xmlns:p14="http://schemas.microsoft.com/office/powerpoint/2010/main" val="352992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EBCCD-B760-4A37-A63A-6D94ECBB671C}"/>
              </a:ext>
            </a:extLst>
          </p:cNvPr>
          <p:cNvSpPr>
            <a:spLocks noGrp="1"/>
          </p:cNvSpPr>
          <p:nvPr>
            <p:ph type="title"/>
          </p:nvPr>
        </p:nvSpPr>
        <p:spPr>
          <a:xfrm>
            <a:off x="838200" y="365125"/>
            <a:ext cx="10515600" cy="1325563"/>
          </a:xfrm>
        </p:spPr>
        <p:txBody>
          <a:bodyPr>
            <a:normAutofit/>
          </a:bodyPr>
          <a:lstStyle/>
          <a:p>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GRIM REALITY</a:t>
            </a:r>
          </a:p>
        </p:txBody>
      </p:sp>
      <p:pic>
        <p:nvPicPr>
          <p:cNvPr id="8" name="Picture 7">
            <a:extLst>
              <a:ext uri="{FF2B5EF4-FFF2-40B4-BE49-F238E27FC236}">
                <a16:creationId xmlns:a16="http://schemas.microsoft.com/office/drawing/2014/main" id="{E833C056-6048-4202-B949-6658A37BBDE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12808" y="1724214"/>
            <a:ext cx="5384125" cy="4037149"/>
          </a:xfrm>
          <a:prstGeom prst="rect">
            <a:avLst/>
          </a:prstGeom>
        </p:spPr>
      </p:pic>
      <p:sp>
        <p:nvSpPr>
          <p:cNvPr id="5" name="TextBox 4">
            <a:extLst>
              <a:ext uri="{FF2B5EF4-FFF2-40B4-BE49-F238E27FC236}">
                <a16:creationId xmlns:a16="http://schemas.microsoft.com/office/drawing/2014/main" id="{5C37E9E8-FE52-4834-819B-116E5D60B990}"/>
              </a:ext>
            </a:extLst>
          </p:cNvPr>
          <p:cNvSpPr txBox="1"/>
          <p:nvPr/>
        </p:nvSpPr>
        <p:spPr>
          <a:xfrm>
            <a:off x="838200" y="1690688"/>
            <a:ext cx="7543800" cy="4247317"/>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800,000 people die of suicide each year – that’s over 2000 suicides per day</a:t>
            </a:r>
          </a:p>
          <a:p>
            <a:r>
              <a:rPr lang="en-US" dirty="0">
                <a:latin typeface="Verdana" panose="020B0604030504040204" pitchFamily="34" charset="0"/>
                <a:ea typeface="Verdana" panose="020B0604030504040204" pitchFamily="34" charset="0"/>
                <a:cs typeface="Verdana" panose="020B0604030504040204" pitchFamily="34" charset="0"/>
              </a:rPr>
              <a:t> </a:t>
            </a: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24 million people, some as young as 12 years old, received treatment for illicit drug or alcohol abuse in 2016</a:t>
            </a:r>
          </a:p>
          <a:p>
            <a:r>
              <a:rPr lang="en-US" dirty="0">
                <a:latin typeface="Verdana" panose="020B0604030504040204" pitchFamily="34" charset="0"/>
                <a:ea typeface="Verdana" panose="020B0604030504040204" pitchFamily="34" charset="0"/>
                <a:cs typeface="Verdana" panose="020B0604030504040204" pitchFamily="34" charset="0"/>
              </a:rPr>
              <a:t> </a:t>
            </a: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1 in 5 new mothers in the U.S. report postpartum depression each year</a:t>
            </a:r>
          </a:p>
          <a:p>
            <a:r>
              <a:rPr lang="en-US" dirty="0">
                <a:latin typeface="Verdana" panose="020B0604030504040204" pitchFamily="34" charset="0"/>
                <a:ea typeface="Verdana" panose="020B0604030504040204" pitchFamily="34" charset="0"/>
                <a:cs typeface="Verdana" panose="020B0604030504040204" pitchFamily="34" charset="0"/>
              </a:rPr>
              <a:t> </a:t>
            </a: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The World Health Organization calls stress “the health epidemic of the 21st century”</a:t>
            </a:r>
          </a:p>
          <a:p>
            <a:r>
              <a:rPr lang="en-US" dirty="0">
                <a:latin typeface="Verdana" panose="020B0604030504040204" pitchFamily="34" charset="0"/>
                <a:ea typeface="Verdana" panose="020B0604030504040204" pitchFamily="34" charset="0"/>
                <a:cs typeface="Verdana" panose="020B0604030504040204" pitchFamily="34" charset="0"/>
              </a:rPr>
              <a:t> </a:t>
            </a: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85% of the nation’s 20 million college students reported feeling overwhelmed by stress - and more than 35% reported feeling “depressed” to the point of dysfunction</a:t>
            </a:r>
          </a:p>
        </p:txBody>
      </p:sp>
    </p:spTree>
    <p:extLst>
      <p:ext uri="{BB962C8B-B14F-4D97-AF65-F5344CB8AC3E}">
        <p14:creationId xmlns:p14="http://schemas.microsoft.com/office/powerpoint/2010/main" val="389590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7E88042-5CE7-4CF0-B40C-6AA0687920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1009" y="1896663"/>
            <a:ext cx="2743200" cy="2743200"/>
          </a:xfrm>
          <a:prstGeom prst="rect">
            <a:avLst/>
          </a:prstGeom>
        </p:spPr>
      </p:pic>
      <p:pic>
        <p:nvPicPr>
          <p:cNvPr id="8" name="Picture 7">
            <a:extLst>
              <a:ext uri="{FF2B5EF4-FFF2-40B4-BE49-F238E27FC236}">
                <a16:creationId xmlns:a16="http://schemas.microsoft.com/office/drawing/2014/main" id="{10CCC234-A6BE-4EFF-821A-FC62892BD7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480" y="2057400"/>
            <a:ext cx="2743200" cy="2743200"/>
          </a:xfrm>
          <a:prstGeom prst="rect">
            <a:avLst/>
          </a:prstGeom>
        </p:spPr>
      </p:pic>
      <p:pic>
        <p:nvPicPr>
          <p:cNvPr id="3" name="Picture 2">
            <a:extLst>
              <a:ext uri="{FF2B5EF4-FFF2-40B4-BE49-F238E27FC236}">
                <a16:creationId xmlns:a16="http://schemas.microsoft.com/office/drawing/2014/main" id="{F27DB761-1D63-422F-A02E-74405EB7E8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6575" y="1896663"/>
            <a:ext cx="2743200" cy="2743200"/>
          </a:xfrm>
          <a:prstGeom prst="rect">
            <a:avLst/>
          </a:prstGeom>
        </p:spPr>
      </p:pic>
      <p:pic>
        <p:nvPicPr>
          <p:cNvPr id="15" name="Picture 14">
            <a:extLst>
              <a:ext uri="{FF2B5EF4-FFF2-40B4-BE49-F238E27FC236}">
                <a16:creationId xmlns:a16="http://schemas.microsoft.com/office/drawing/2014/main" id="{6B79A9EF-B7DA-46F0-9B84-D9A211C6E8BC}"/>
              </a:ext>
            </a:extLst>
          </p:cNvPr>
          <p:cNvPicPr>
            <a:picLocks noChangeAspect="1"/>
          </p:cNvPicPr>
          <p:nvPr/>
        </p:nvPicPr>
        <p:blipFill>
          <a:blip r:embed="rId6"/>
          <a:stretch>
            <a:fillRect/>
          </a:stretch>
        </p:blipFill>
        <p:spPr>
          <a:xfrm>
            <a:off x="3829278" y="119147"/>
            <a:ext cx="4640581" cy="1325880"/>
          </a:xfrm>
          <a:prstGeom prst="rect">
            <a:avLst/>
          </a:prstGeom>
        </p:spPr>
      </p:pic>
      <p:sp>
        <p:nvSpPr>
          <p:cNvPr id="27" name="Rectangle 26">
            <a:extLst>
              <a:ext uri="{FF2B5EF4-FFF2-40B4-BE49-F238E27FC236}">
                <a16:creationId xmlns:a16="http://schemas.microsoft.com/office/drawing/2014/main" id="{9B4CD6AF-19E7-4278-966B-AA09FFA22D6D}"/>
              </a:ext>
            </a:extLst>
          </p:cNvPr>
          <p:cNvSpPr/>
          <p:nvPr/>
        </p:nvSpPr>
        <p:spPr>
          <a:xfrm>
            <a:off x="4724399" y="4376331"/>
            <a:ext cx="2743199" cy="1569660"/>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Calibri"/>
              </a:rPr>
              <a:t>Enhances internal cellular cleanup (autophagy)*</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29" name="Rectangle 28">
            <a:extLst>
              <a:ext uri="{FF2B5EF4-FFF2-40B4-BE49-F238E27FC236}">
                <a16:creationId xmlns:a16="http://schemas.microsoft.com/office/drawing/2014/main" id="{68088B80-1622-4480-9384-76F7AC27BE27}"/>
              </a:ext>
            </a:extLst>
          </p:cNvPr>
          <p:cNvSpPr/>
          <p:nvPr/>
        </p:nvSpPr>
        <p:spPr>
          <a:xfrm>
            <a:off x="7904105" y="4376331"/>
            <a:ext cx="3397008" cy="1569660"/>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Calibri"/>
              </a:rPr>
              <a:t>Stress resilience benefits that you can </a:t>
            </a:r>
            <a:r>
              <a:rPr lang="en-US" sz="2400" b="1" dirty="0">
                <a:latin typeface="Verdana" panose="020B0604030504040204" pitchFamily="34" charset="0"/>
                <a:ea typeface="Verdana" panose="020B0604030504040204" pitchFamily="34" charset="0"/>
                <a:cs typeface="Calibri"/>
              </a:rPr>
              <a:t>FEEL</a:t>
            </a:r>
            <a:r>
              <a:rPr lang="en-US" sz="2400" dirty="0">
                <a:latin typeface="Verdana" panose="020B0604030504040204" pitchFamily="34" charset="0"/>
                <a:ea typeface="Verdana" panose="020B0604030504040204" pitchFamily="34" charset="0"/>
                <a:cs typeface="Calibri"/>
              </a:rPr>
              <a:t> at the cellular level*</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16" name="Rectangle 15">
            <a:extLst>
              <a:ext uri="{FF2B5EF4-FFF2-40B4-BE49-F238E27FC236}">
                <a16:creationId xmlns:a16="http://schemas.microsoft.com/office/drawing/2014/main" id="{489C34F8-616C-4D5A-97ED-FA0588AC4A58}"/>
              </a:ext>
            </a:extLst>
          </p:cNvPr>
          <p:cNvSpPr/>
          <p:nvPr/>
        </p:nvSpPr>
        <p:spPr>
          <a:xfrm>
            <a:off x="852985" y="4376331"/>
            <a:ext cx="3160189" cy="1200329"/>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Calibri"/>
              </a:rPr>
              <a:t>Increases Heat Shock Protein expression*</a:t>
            </a:r>
          </a:p>
        </p:txBody>
      </p:sp>
      <p:sp>
        <p:nvSpPr>
          <p:cNvPr id="14" name="TextBox 13">
            <a:extLst>
              <a:ext uri="{FF2B5EF4-FFF2-40B4-BE49-F238E27FC236}">
                <a16:creationId xmlns:a16="http://schemas.microsoft.com/office/drawing/2014/main" id="{10CDE1E0-0E82-4E80-9BDD-433E64F5282D}"/>
              </a:ext>
            </a:extLst>
          </p:cNvPr>
          <p:cNvSpPr txBox="1"/>
          <p:nvPr/>
        </p:nvSpPr>
        <p:spPr>
          <a:xfrm>
            <a:off x="4260361" y="1284106"/>
            <a:ext cx="3671277"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microbiome-boosting fruits and vegetables*</a:t>
            </a:r>
          </a:p>
        </p:txBody>
      </p:sp>
      <p:sp>
        <p:nvSpPr>
          <p:cNvPr id="11" name="TextBox 10">
            <a:extLst>
              <a:ext uri="{FF2B5EF4-FFF2-40B4-BE49-F238E27FC236}">
                <a16:creationId xmlns:a16="http://schemas.microsoft.com/office/drawing/2014/main" id="{C8330616-74FD-4976-8879-3E0E66EAC8BC}"/>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48239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200" y="2333625"/>
            <a:ext cx="9868976" cy="1710053"/>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Fruits and Vegetables</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Provides three servings of natural fruits and veggies for comprehensive nutrition in a convenient, single serving*</a:t>
            </a:r>
          </a:p>
        </p:txBody>
      </p:sp>
      <p:sp>
        <p:nvSpPr>
          <p:cNvPr id="7" name="Title 1">
            <a:extLst>
              <a:ext uri="{FF2B5EF4-FFF2-40B4-BE49-F238E27FC236}">
                <a16:creationId xmlns:a16="http://schemas.microsoft.com/office/drawing/2014/main" id="{216C2097-25FA-4015-A873-A2B86A40406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47A647"/>
                </a:solidFill>
                <a:latin typeface="Verdana" panose="020B0604030504040204" pitchFamily="34" charset="0"/>
                <a:ea typeface="Verdana" panose="020B0604030504040204" pitchFamily="34" charset="0"/>
                <a:cs typeface="Verdana" panose="020B0604030504040204" pitchFamily="34" charset="0"/>
              </a:rPr>
              <a:t>GBX SuperFood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245D38"/>
                </a:solidFill>
                <a:latin typeface="Verdana" panose="020B0604030504040204" pitchFamily="34" charset="0"/>
                <a:ea typeface="Verdana" panose="020B0604030504040204" pitchFamily="34" charset="0"/>
                <a:cs typeface="Verdana" panose="020B0604030504040204" pitchFamily="34" charset="0"/>
              </a:rPr>
              <a:t>KEY INGREDIENTS: </a:t>
            </a:r>
            <a:endParaRPr lang="en-US" sz="3600" dirty="0">
              <a:solidFill>
                <a:srgbClr val="245D38"/>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9842964D-9B1A-4FD9-A9C6-B07F2B61AD9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0" name="TextBox 9">
            <a:extLst>
              <a:ext uri="{FF2B5EF4-FFF2-40B4-BE49-F238E27FC236}">
                <a16:creationId xmlns:a16="http://schemas.microsoft.com/office/drawing/2014/main" id="{518E23BB-4D3E-4162-9069-79AEB27A224F}"/>
              </a:ext>
            </a:extLst>
          </p:cNvPr>
          <p:cNvSpPr txBox="1"/>
          <p:nvPr/>
        </p:nvSpPr>
        <p:spPr>
          <a:xfrm>
            <a:off x="5195696" y="441507"/>
            <a:ext cx="385042" cy="338554"/>
          </a:xfrm>
          <a:prstGeom prst="rect">
            <a:avLst/>
          </a:prstGeom>
          <a:noFill/>
        </p:spPr>
        <p:txBody>
          <a:bodyPr wrap="none" rtlCol="0">
            <a:spAutoFit/>
          </a:bodyPr>
          <a:lstStyle/>
          <a:p>
            <a:r>
              <a:rPr lang="en-US" sz="1600" dirty="0">
                <a:solidFill>
                  <a:srgbClr val="47A647"/>
                </a:solidFill>
                <a:latin typeface="Verdana" panose="020B0604030504040204" pitchFamily="34" charset="0"/>
                <a:ea typeface="Verdana" panose="020B0604030504040204" pitchFamily="34" charset="0"/>
                <a:cs typeface="Verdana" panose="020B0604030504040204" pitchFamily="34" charset="0"/>
              </a:rPr>
              <a:t>™</a:t>
            </a:r>
          </a:p>
        </p:txBody>
      </p:sp>
      <p:sp>
        <p:nvSpPr>
          <p:cNvPr id="8" name="Text Placeholder 2">
            <a:extLst>
              <a:ext uri="{FF2B5EF4-FFF2-40B4-BE49-F238E27FC236}">
                <a16:creationId xmlns:a16="http://schemas.microsoft.com/office/drawing/2014/main" id="{4822C52E-4457-42EE-BA74-831FDDAABE2B}"/>
              </a:ext>
            </a:extLst>
          </p:cNvPr>
          <p:cNvSpPr txBox="1">
            <a:spLocks/>
          </p:cNvSpPr>
          <p:nvPr/>
        </p:nvSpPr>
        <p:spPr>
          <a:xfrm>
            <a:off x="838200" y="1587258"/>
            <a:ext cx="6754792" cy="4235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rgbClr val="275D38"/>
                </a:solidFill>
                <a:ea typeface="Verdana" panose="020B0604030504040204" pitchFamily="34" charset="0"/>
                <a:cs typeface="Verdana" panose="020B0604030504040204" pitchFamily="34" charset="0"/>
              </a:rPr>
              <a:t>Anti-Stress Phytobiotic Proprietary Blend</a:t>
            </a:r>
          </a:p>
        </p:txBody>
      </p:sp>
      <p:pic>
        <p:nvPicPr>
          <p:cNvPr id="4" name="Picture 3">
            <a:extLst>
              <a:ext uri="{FF2B5EF4-FFF2-40B4-BE49-F238E27FC236}">
                <a16:creationId xmlns:a16="http://schemas.microsoft.com/office/drawing/2014/main" id="{5F522CCE-B335-4802-88BD-15E13FA0C8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821" y="4205168"/>
            <a:ext cx="914400" cy="914400"/>
          </a:xfrm>
          <a:prstGeom prst="rect">
            <a:avLst/>
          </a:prstGeom>
        </p:spPr>
      </p:pic>
      <p:pic>
        <p:nvPicPr>
          <p:cNvPr id="11" name="Picture 10" descr="A picture containing sitting&#10;&#10;Description generated with high confidence">
            <a:extLst>
              <a:ext uri="{FF2B5EF4-FFF2-40B4-BE49-F238E27FC236}">
                <a16:creationId xmlns:a16="http://schemas.microsoft.com/office/drawing/2014/main" id="{CCCC318E-1C45-4D12-8F9E-1D97851CFE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8467" y="4205167"/>
            <a:ext cx="914400" cy="914400"/>
          </a:xfrm>
          <a:prstGeom prst="rect">
            <a:avLst/>
          </a:prstGeom>
        </p:spPr>
      </p:pic>
      <p:pic>
        <p:nvPicPr>
          <p:cNvPr id="13" name="Picture 12" descr="A plate of food with broccoli&#10;&#10;Description generated with high confidence">
            <a:extLst>
              <a:ext uri="{FF2B5EF4-FFF2-40B4-BE49-F238E27FC236}">
                <a16:creationId xmlns:a16="http://schemas.microsoft.com/office/drawing/2014/main" id="{94ECA5B9-162B-4885-8610-6262ACCAE9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4978" y="4205167"/>
            <a:ext cx="914400" cy="914400"/>
          </a:xfrm>
          <a:prstGeom prst="rect">
            <a:avLst/>
          </a:prstGeom>
        </p:spPr>
      </p:pic>
      <p:pic>
        <p:nvPicPr>
          <p:cNvPr id="15" name="Picture 14" descr="A picture containing mirror, indoor, photo&#10;&#10;Description generated with high confidence">
            <a:extLst>
              <a:ext uri="{FF2B5EF4-FFF2-40B4-BE49-F238E27FC236}">
                <a16:creationId xmlns:a16="http://schemas.microsoft.com/office/drawing/2014/main" id="{9B95F273-2D07-4BF8-8309-9D8CB5CDE1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3784" y="4205167"/>
            <a:ext cx="914400" cy="914400"/>
          </a:xfrm>
          <a:prstGeom prst="rect">
            <a:avLst/>
          </a:prstGeom>
        </p:spPr>
      </p:pic>
      <p:pic>
        <p:nvPicPr>
          <p:cNvPr id="17" name="Picture 16" descr="A picture containing berry, cake, table, fruit&#10;&#10;Description generated with high confidence">
            <a:extLst>
              <a:ext uri="{FF2B5EF4-FFF2-40B4-BE49-F238E27FC236}">
                <a16:creationId xmlns:a16="http://schemas.microsoft.com/office/drawing/2014/main" id="{BCA93FC5-362F-400C-934A-FE5DA4E3C3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0889" y="4205167"/>
            <a:ext cx="914400" cy="914400"/>
          </a:xfrm>
          <a:prstGeom prst="rect">
            <a:avLst/>
          </a:prstGeom>
        </p:spPr>
      </p:pic>
      <p:pic>
        <p:nvPicPr>
          <p:cNvPr id="19" name="Picture 18">
            <a:extLst>
              <a:ext uri="{FF2B5EF4-FFF2-40B4-BE49-F238E27FC236}">
                <a16:creationId xmlns:a16="http://schemas.microsoft.com/office/drawing/2014/main" id="{295098C7-F3E9-442F-9EF2-AB70F52C30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63421" y="4205167"/>
            <a:ext cx="914400" cy="914400"/>
          </a:xfrm>
          <a:prstGeom prst="rect">
            <a:avLst/>
          </a:prstGeom>
        </p:spPr>
      </p:pic>
      <p:pic>
        <p:nvPicPr>
          <p:cNvPr id="21" name="Picture 20" descr="A picture containing indoor, table, small, sitting&#10;&#10;Description generated with high confidence">
            <a:extLst>
              <a:ext uri="{FF2B5EF4-FFF2-40B4-BE49-F238E27FC236}">
                <a16:creationId xmlns:a16="http://schemas.microsoft.com/office/drawing/2014/main" id="{360AC3F1-C78F-476B-B34D-D30A2474EA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35953" y="4205167"/>
            <a:ext cx="914400" cy="914400"/>
          </a:xfrm>
          <a:prstGeom prst="rect">
            <a:avLst/>
          </a:prstGeom>
        </p:spPr>
      </p:pic>
      <p:sp>
        <p:nvSpPr>
          <p:cNvPr id="23" name="Text Placeholder 2">
            <a:extLst>
              <a:ext uri="{FF2B5EF4-FFF2-40B4-BE49-F238E27FC236}">
                <a16:creationId xmlns:a16="http://schemas.microsoft.com/office/drawing/2014/main" id="{0E4FF610-62F2-4D34-9AD6-6C53050E0CC0}"/>
              </a:ext>
            </a:extLst>
          </p:cNvPr>
          <p:cNvSpPr txBox="1">
            <a:spLocks/>
          </p:cNvSpPr>
          <p:nvPr/>
        </p:nvSpPr>
        <p:spPr>
          <a:xfrm>
            <a:off x="838200" y="5204201"/>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Beet Root</a:t>
            </a:r>
          </a:p>
        </p:txBody>
      </p:sp>
      <p:sp>
        <p:nvSpPr>
          <p:cNvPr id="24" name="Text Placeholder 2">
            <a:extLst>
              <a:ext uri="{FF2B5EF4-FFF2-40B4-BE49-F238E27FC236}">
                <a16:creationId xmlns:a16="http://schemas.microsoft.com/office/drawing/2014/main" id="{1793634F-53E7-41B0-AAAA-10F3A57019C1}"/>
              </a:ext>
            </a:extLst>
          </p:cNvPr>
          <p:cNvSpPr txBox="1">
            <a:spLocks/>
          </p:cNvSpPr>
          <p:nvPr/>
        </p:nvSpPr>
        <p:spPr>
          <a:xfrm>
            <a:off x="2201842" y="5204201"/>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Carrot</a:t>
            </a:r>
          </a:p>
        </p:txBody>
      </p:sp>
      <p:sp>
        <p:nvSpPr>
          <p:cNvPr id="26" name="Text Placeholder 2">
            <a:extLst>
              <a:ext uri="{FF2B5EF4-FFF2-40B4-BE49-F238E27FC236}">
                <a16:creationId xmlns:a16="http://schemas.microsoft.com/office/drawing/2014/main" id="{EF323F1B-6511-45E5-AFA8-CBD8F8AE6B8A}"/>
              </a:ext>
            </a:extLst>
          </p:cNvPr>
          <p:cNvSpPr txBox="1">
            <a:spLocks/>
          </p:cNvSpPr>
          <p:nvPr/>
        </p:nvSpPr>
        <p:spPr>
          <a:xfrm>
            <a:off x="3560357" y="5204201"/>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rgbClr val="275D38"/>
                </a:solidFill>
                <a:ea typeface="Verdana" panose="020B0604030504040204" pitchFamily="34" charset="0"/>
                <a:cs typeface="Verdana" panose="020B0604030504040204" pitchFamily="34" charset="0"/>
              </a:rPr>
              <a:t>Spinach</a:t>
            </a:r>
          </a:p>
        </p:txBody>
      </p:sp>
      <p:sp>
        <p:nvSpPr>
          <p:cNvPr id="27" name="Text Placeholder 2">
            <a:extLst>
              <a:ext uri="{FF2B5EF4-FFF2-40B4-BE49-F238E27FC236}">
                <a16:creationId xmlns:a16="http://schemas.microsoft.com/office/drawing/2014/main" id="{2BDF8E81-D7C5-4589-B6DF-D33AFAFA4A28}"/>
              </a:ext>
            </a:extLst>
          </p:cNvPr>
          <p:cNvSpPr txBox="1">
            <a:spLocks/>
          </p:cNvSpPr>
          <p:nvPr/>
        </p:nvSpPr>
        <p:spPr>
          <a:xfrm>
            <a:off x="4919163" y="5204201"/>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Kale</a:t>
            </a:r>
          </a:p>
        </p:txBody>
      </p:sp>
      <p:sp>
        <p:nvSpPr>
          <p:cNvPr id="28" name="Text Placeholder 2">
            <a:extLst>
              <a:ext uri="{FF2B5EF4-FFF2-40B4-BE49-F238E27FC236}">
                <a16:creationId xmlns:a16="http://schemas.microsoft.com/office/drawing/2014/main" id="{53A4AB26-5F19-4EA9-84E1-DDBA593DFCFD}"/>
              </a:ext>
            </a:extLst>
          </p:cNvPr>
          <p:cNvSpPr txBox="1">
            <a:spLocks/>
          </p:cNvSpPr>
          <p:nvPr/>
        </p:nvSpPr>
        <p:spPr>
          <a:xfrm>
            <a:off x="6195040" y="5204201"/>
            <a:ext cx="1500971"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Strawberry</a:t>
            </a:r>
          </a:p>
        </p:txBody>
      </p:sp>
      <p:sp>
        <p:nvSpPr>
          <p:cNvPr id="29" name="Text Placeholder 2">
            <a:extLst>
              <a:ext uri="{FF2B5EF4-FFF2-40B4-BE49-F238E27FC236}">
                <a16:creationId xmlns:a16="http://schemas.microsoft.com/office/drawing/2014/main" id="{190D1F06-9C2F-4D5A-B6B7-2B2F7086F2D1}"/>
              </a:ext>
            </a:extLst>
          </p:cNvPr>
          <p:cNvSpPr txBox="1">
            <a:spLocks/>
          </p:cNvSpPr>
          <p:nvPr/>
        </p:nvSpPr>
        <p:spPr>
          <a:xfrm>
            <a:off x="7553846" y="5204201"/>
            <a:ext cx="1733550"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Pomegranate</a:t>
            </a:r>
          </a:p>
        </p:txBody>
      </p:sp>
      <p:sp>
        <p:nvSpPr>
          <p:cNvPr id="30" name="Text Placeholder 2">
            <a:extLst>
              <a:ext uri="{FF2B5EF4-FFF2-40B4-BE49-F238E27FC236}">
                <a16:creationId xmlns:a16="http://schemas.microsoft.com/office/drawing/2014/main" id="{8F91CFD9-914E-44E4-B494-8239EF25D372}"/>
              </a:ext>
            </a:extLst>
          </p:cNvPr>
          <p:cNvSpPr txBox="1">
            <a:spLocks/>
          </p:cNvSpPr>
          <p:nvPr/>
        </p:nvSpPr>
        <p:spPr>
          <a:xfrm>
            <a:off x="9206205" y="5204201"/>
            <a:ext cx="1500971"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Tart Cherry</a:t>
            </a:r>
          </a:p>
        </p:txBody>
      </p:sp>
    </p:spTree>
    <p:extLst>
      <p:ext uri="{BB962C8B-B14F-4D97-AF65-F5344CB8AC3E}">
        <p14:creationId xmlns:p14="http://schemas.microsoft.com/office/powerpoint/2010/main" val="69025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railroad tunnel, hole&#10;&#10;Description generated with very high confidence">
            <a:extLst>
              <a:ext uri="{FF2B5EF4-FFF2-40B4-BE49-F238E27FC236}">
                <a16:creationId xmlns:a16="http://schemas.microsoft.com/office/drawing/2014/main" id="{ADB6CB87-679F-41B9-8F59-70036792F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9806" y="1814701"/>
            <a:ext cx="4645152" cy="4645152"/>
          </a:xfrm>
          <a:prstGeom prst="rect">
            <a:avLst/>
          </a:prstGeom>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200" y="2333625"/>
            <a:ext cx="6754792" cy="2513565"/>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Spirulina</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 natural algae that provides potent nutrients and is a good source of antioxidants and B vitamins — high in proteins and helps with gastric integrity/balance*</a:t>
            </a:r>
          </a:p>
        </p:txBody>
      </p:sp>
      <p:sp>
        <p:nvSpPr>
          <p:cNvPr id="7" name="Title 1">
            <a:extLst>
              <a:ext uri="{FF2B5EF4-FFF2-40B4-BE49-F238E27FC236}">
                <a16:creationId xmlns:a16="http://schemas.microsoft.com/office/drawing/2014/main" id="{216C2097-25FA-4015-A873-A2B86A40406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47A647"/>
                </a:solidFill>
                <a:latin typeface="Verdana" panose="020B0604030504040204" pitchFamily="34" charset="0"/>
                <a:ea typeface="Verdana" panose="020B0604030504040204" pitchFamily="34" charset="0"/>
                <a:cs typeface="Verdana" panose="020B0604030504040204" pitchFamily="34" charset="0"/>
              </a:rPr>
              <a:t>GBX SuperFood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245D38"/>
                </a:solidFill>
                <a:latin typeface="Verdana" panose="020B0604030504040204" pitchFamily="34" charset="0"/>
                <a:ea typeface="Verdana" panose="020B0604030504040204" pitchFamily="34" charset="0"/>
                <a:cs typeface="Verdana" panose="020B0604030504040204" pitchFamily="34" charset="0"/>
              </a:rPr>
              <a:t>KEY INGREDIENTS: </a:t>
            </a:r>
            <a:endParaRPr lang="en-US" sz="3600" dirty="0">
              <a:solidFill>
                <a:srgbClr val="245D38"/>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9842964D-9B1A-4FD9-A9C6-B07F2B61AD9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0" name="TextBox 9">
            <a:extLst>
              <a:ext uri="{FF2B5EF4-FFF2-40B4-BE49-F238E27FC236}">
                <a16:creationId xmlns:a16="http://schemas.microsoft.com/office/drawing/2014/main" id="{518E23BB-4D3E-4162-9069-79AEB27A224F}"/>
              </a:ext>
            </a:extLst>
          </p:cNvPr>
          <p:cNvSpPr txBox="1"/>
          <p:nvPr/>
        </p:nvSpPr>
        <p:spPr>
          <a:xfrm>
            <a:off x="5195696" y="441507"/>
            <a:ext cx="385042" cy="338554"/>
          </a:xfrm>
          <a:prstGeom prst="rect">
            <a:avLst/>
          </a:prstGeom>
          <a:noFill/>
        </p:spPr>
        <p:txBody>
          <a:bodyPr wrap="none" rtlCol="0">
            <a:spAutoFit/>
          </a:bodyPr>
          <a:lstStyle/>
          <a:p>
            <a:r>
              <a:rPr lang="en-US" sz="1600" dirty="0">
                <a:solidFill>
                  <a:srgbClr val="47A647"/>
                </a:solidFill>
                <a:latin typeface="Verdana" panose="020B0604030504040204" pitchFamily="34" charset="0"/>
                <a:ea typeface="Verdana" panose="020B0604030504040204" pitchFamily="34" charset="0"/>
                <a:cs typeface="Verdana" panose="020B0604030504040204" pitchFamily="34" charset="0"/>
              </a:rPr>
              <a:t>™</a:t>
            </a:r>
          </a:p>
        </p:txBody>
      </p:sp>
      <p:sp>
        <p:nvSpPr>
          <p:cNvPr id="8" name="Text Placeholder 2">
            <a:extLst>
              <a:ext uri="{FF2B5EF4-FFF2-40B4-BE49-F238E27FC236}">
                <a16:creationId xmlns:a16="http://schemas.microsoft.com/office/drawing/2014/main" id="{4822C52E-4457-42EE-BA74-831FDDAABE2B}"/>
              </a:ext>
            </a:extLst>
          </p:cNvPr>
          <p:cNvSpPr txBox="1">
            <a:spLocks/>
          </p:cNvSpPr>
          <p:nvPr/>
        </p:nvSpPr>
        <p:spPr>
          <a:xfrm>
            <a:off x="838200" y="1587258"/>
            <a:ext cx="6754792" cy="4235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rgbClr val="275D38"/>
                </a:solidFill>
                <a:ea typeface="Verdana" panose="020B0604030504040204" pitchFamily="34" charset="0"/>
                <a:cs typeface="Verdana" panose="020B0604030504040204" pitchFamily="34" charset="0"/>
              </a:rPr>
              <a:t>Anti-Stress Phytobiotic Proprietary Blend</a:t>
            </a:r>
          </a:p>
        </p:txBody>
      </p:sp>
    </p:spTree>
    <p:extLst>
      <p:ext uri="{BB962C8B-B14F-4D97-AF65-F5344CB8AC3E}">
        <p14:creationId xmlns:p14="http://schemas.microsoft.com/office/powerpoint/2010/main" val="104721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199" y="2497885"/>
            <a:ext cx="10828283" cy="3694570"/>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IsoFiber™: </a:t>
            </a:r>
            <a:endPar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r>
              <a:rPr lang="en-US" sz="2400" dirty="0">
                <a:latin typeface="Verdana" panose="020B0604030504040204" pitchFamily="34" charset="0"/>
                <a:ea typeface="Verdana" panose="020B0604030504040204" pitchFamily="34" charset="0"/>
                <a:cs typeface="Verdana" panose="020B0604030504040204" pitchFamily="34" charset="0"/>
              </a:rPr>
              <a:t>IsoFiber is a special </a:t>
            </a:r>
            <a:r>
              <a:rPr lang="en-US" sz="2400" dirty="0">
                <a:ea typeface="Verdana" panose="020B0604030504040204" pitchFamily="34" charset="0"/>
                <a:cs typeface="Verdana" panose="020B0604030504040204" pitchFamily="34" charset="0"/>
              </a:rPr>
              <a:t>I</a:t>
            </a:r>
            <a:r>
              <a:rPr lang="en-US" sz="2400" dirty="0">
                <a:latin typeface="Verdana" panose="020B0604030504040204" pitchFamily="34" charset="0"/>
                <a:ea typeface="Verdana" panose="020B0604030504040204" pitchFamily="34" charset="0"/>
                <a:cs typeface="Verdana" panose="020B0604030504040204" pitchFamily="34" charset="0"/>
              </a:rPr>
              <a:t>so-Malto-Oligosaccharide that is a combination of naturally occurring prebiotic plant fibers that are clinically shown to improve the growth of specific probiotic strains used in our MentaBiotics™. </a:t>
            </a:r>
          </a:p>
          <a:p>
            <a:r>
              <a:rPr lang="en-US" sz="2400" dirty="0">
                <a:latin typeface="Verdana" panose="020B0604030504040204" pitchFamily="34" charset="0"/>
                <a:ea typeface="Verdana" panose="020B0604030504040204" pitchFamily="34" charset="0"/>
                <a:cs typeface="Verdana" panose="020B0604030504040204" pitchFamily="34" charset="0"/>
              </a:rPr>
              <a:t>IsoFiber is digestive resistant, and has a very low glycemic index.</a:t>
            </a:r>
          </a:p>
          <a:p>
            <a:r>
              <a:rPr lang="en-US" sz="2400" dirty="0">
                <a:latin typeface="Verdana" panose="020B0604030504040204" pitchFamily="34" charset="0"/>
                <a:ea typeface="Verdana" panose="020B0604030504040204" pitchFamily="34" charset="0"/>
                <a:cs typeface="Verdana" panose="020B0604030504040204" pitchFamily="34" charset="0"/>
              </a:rPr>
              <a:t>IsoFiber helps with gastric motility and digestive health throughout the digestive tract. </a:t>
            </a:r>
          </a:p>
        </p:txBody>
      </p:sp>
      <p:sp>
        <p:nvSpPr>
          <p:cNvPr id="5" name="TextBox 4">
            <a:extLst>
              <a:ext uri="{FF2B5EF4-FFF2-40B4-BE49-F238E27FC236}">
                <a16:creationId xmlns:a16="http://schemas.microsoft.com/office/drawing/2014/main" id="{9842964D-9B1A-4FD9-A9C6-B07F2B61AD9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1" name="TextBox 10">
            <a:extLst>
              <a:ext uri="{FF2B5EF4-FFF2-40B4-BE49-F238E27FC236}">
                <a16:creationId xmlns:a16="http://schemas.microsoft.com/office/drawing/2014/main" id="{F48DA20D-32F6-43EC-8CFA-827530A14A6B}"/>
              </a:ext>
            </a:extLst>
          </p:cNvPr>
          <p:cNvSpPr txBox="1"/>
          <p:nvPr/>
        </p:nvSpPr>
        <p:spPr>
          <a:xfrm>
            <a:off x="5195696" y="441507"/>
            <a:ext cx="385042" cy="338554"/>
          </a:xfrm>
          <a:prstGeom prst="rect">
            <a:avLst/>
          </a:prstGeom>
          <a:noFill/>
        </p:spPr>
        <p:txBody>
          <a:bodyPr wrap="none" rtlCol="0">
            <a:spAutoFit/>
          </a:bodyPr>
          <a:lstStyle/>
          <a:p>
            <a:r>
              <a:rPr lang="en-US" sz="1600" dirty="0">
                <a:solidFill>
                  <a:srgbClr val="47A647"/>
                </a:solidFill>
                <a:latin typeface="Verdana" panose="020B0604030504040204" pitchFamily="34" charset="0"/>
                <a:ea typeface="Verdana" panose="020B0604030504040204" pitchFamily="34" charset="0"/>
                <a:cs typeface="Verdana" panose="020B0604030504040204" pitchFamily="34" charset="0"/>
              </a:rPr>
              <a:t>™</a:t>
            </a:r>
          </a:p>
        </p:txBody>
      </p:sp>
      <p:sp>
        <p:nvSpPr>
          <p:cNvPr id="6" name="Title 1">
            <a:extLst>
              <a:ext uri="{FF2B5EF4-FFF2-40B4-BE49-F238E27FC236}">
                <a16:creationId xmlns:a16="http://schemas.microsoft.com/office/drawing/2014/main" id="{D62861A8-822F-4E5E-A40E-7F8FD902C4F4}"/>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47A647"/>
                </a:solidFill>
                <a:latin typeface="Verdana" panose="020B0604030504040204" pitchFamily="34" charset="0"/>
                <a:ea typeface="Verdana" panose="020B0604030504040204" pitchFamily="34" charset="0"/>
                <a:cs typeface="Verdana" panose="020B0604030504040204" pitchFamily="34" charset="0"/>
              </a:rPr>
              <a:t>GBX SuperFood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245D38"/>
                </a:solidFill>
                <a:latin typeface="Verdana" panose="020B0604030504040204" pitchFamily="34" charset="0"/>
                <a:ea typeface="Verdana" panose="020B0604030504040204" pitchFamily="34" charset="0"/>
                <a:cs typeface="Verdana" panose="020B0604030504040204" pitchFamily="34" charset="0"/>
              </a:rPr>
              <a:t>KEY INGREDIENTS: </a:t>
            </a:r>
            <a:endParaRPr lang="en-US" sz="3600" dirty="0">
              <a:solidFill>
                <a:srgbClr val="245D38"/>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 Placeholder 2">
            <a:extLst>
              <a:ext uri="{FF2B5EF4-FFF2-40B4-BE49-F238E27FC236}">
                <a16:creationId xmlns:a16="http://schemas.microsoft.com/office/drawing/2014/main" id="{2FD66A33-907B-4AE6-B581-8E844249F287}"/>
              </a:ext>
            </a:extLst>
          </p:cNvPr>
          <p:cNvSpPr txBox="1">
            <a:spLocks/>
          </p:cNvSpPr>
          <p:nvPr/>
        </p:nvSpPr>
        <p:spPr>
          <a:xfrm>
            <a:off x="838200" y="1587258"/>
            <a:ext cx="6754792" cy="4235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rgbClr val="275D38"/>
                </a:solidFill>
                <a:ea typeface="Verdana" panose="020B0604030504040204" pitchFamily="34" charset="0"/>
                <a:cs typeface="Verdana" panose="020B0604030504040204" pitchFamily="34" charset="0"/>
              </a:rPr>
              <a:t>Gut-Integrity Prebiotic Proprietary Blend</a:t>
            </a:r>
          </a:p>
        </p:txBody>
      </p:sp>
    </p:spTree>
    <p:extLst>
      <p:ext uri="{BB962C8B-B14F-4D97-AF65-F5344CB8AC3E}">
        <p14:creationId xmlns:p14="http://schemas.microsoft.com/office/powerpoint/2010/main" val="307966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plate, table, fruit, indoor&#10;&#10;Description generated with high confidence">
            <a:extLst>
              <a:ext uri="{FF2B5EF4-FFF2-40B4-BE49-F238E27FC236}">
                <a16:creationId xmlns:a16="http://schemas.microsoft.com/office/drawing/2014/main" id="{93FF41F5-C6BC-4A6F-A32C-B3337756C4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821" y="5034735"/>
            <a:ext cx="914400" cy="914400"/>
          </a:xfrm>
          <a:prstGeom prst="rect">
            <a:avLst/>
          </a:prstGeom>
        </p:spPr>
      </p:pic>
      <p:pic>
        <p:nvPicPr>
          <p:cNvPr id="14" name="Picture 13" descr="A picture containing indoor, cake, chocolate, piece&#10;&#10;Description generated with high confidence">
            <a:extLst>
              <a:ext uri="{FF2B5EF4-FFF2-40B4-BE49-F238E27FC236}">
                <a16:creationId xmlns:a16="http://schemas.microsoft.com/office/drawing/2014/main" id="{789BDC4C-2CA9-4928-8C16-735E7C643A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821" y="3586560"/>
            <a:ext cx="914400" cy="914400"/>
          </a:xfrm>
          <a:prstGeom prst="rect">
            <a:avLst/>
          </a:prstGeom>
        </p:spPr>
      </p:pic>
      <p:pic>
        <p:nvPicPr>
          <p:cNvPr id="9" name="Picture 8" descr="A picture containing fruit&#10;&#10;Description generated with very high confidence">
            <a:extLst>
              <a:ext uri="{FF2B5EF4-FFF2-40B4-BE49-F238E27FC236}">
                <a16:creationId xmlns:a16="http://schemas.microsoft.com/office/drawing/2014/main" id="{5DB2310B-CB59-49ED-A667-B566AC8020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821" y="2190797"/>
            <a:ext cx="914400" cy="914400"/>
          </a:xfrm>
          <a:prstGeom prst="rect">
            <a:avLst/>
          </a:prstGeom>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2095500" y="2101560"/>
            <a:ext cx="9583291" cy="1092874"/>
          </a:xfrm>
        </p:spPr>
        <p:txBody>
          <a:bodyPr>
            <a:noAutofit/>
          </a:bodyPr>
          <a:lstStyle/>
          <a:p>
            <a:pPr marL="0" indent="0">
              <a:buNone/>
            </a:pPr>
            <a:r>
              <a:rPr lang="en-US" sz="2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Apple Fiber</a:t>
            </a:r>
          </a:p>
          <a:p>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Helps with bulking in the intestinal tract, and heart health</a:t>
            </a:r>
          </a:p>
        </p:txBody>
      </p:sp>
      <p:sp>
        <p:nvSpPr>
          <p:cNvPr id="7" name="Title 1">
            <a:extLst>
              <a:ext uri="{FF2B5EF4-FFF2-40B4-BE49-F238E27FC236}">
                <a16:creationId xmlns:a16="http://schemas.microsoft.com/office/drawing/2014/main" id="{216C2097-25FA-4015-A873-A2B86A40406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47A647"/>
                </a:solidFill>
                <a:latin typeface="Verdana" panose="020B0604030504040204" pitchFamily="34" charset="0"/>
                <a:ea typeface="Verdana" panose="020B0604030504040204" pitchFamily="34" charset="0"/>
                <a:cs typeface="Verdana" panose="020B0604030504040204" pitchFamily="34" charset="0"/>
              </a:rPr>
              <a:t>GBX SuperFood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245D38"/>
                </a:solidFill>
                <a:latin typeface="Verdana" panose="020B0604030504040204" pitchFamily="34" charset="0"/>
                <a:ea typeface="Verdana" panose="020B0604030504040204" pitchFamily="34" charset="0"/>
                <a:cs typeface="Verdana" panose="020B0604030504040204" pitchFamily="34" charset="0"/>
              </a:rPr>
              <a:t>KEY INGREDIENTS: </a:t>
            </a:r>
            <a:endParaRPr lang="en-US" sz="3600" dirty="0">
              <a:solidFill>
                <a:srgbClr val="245D38"/>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9842964D-9B1A-4FD9-A9C6-B07F2B61AD9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0" name="TextBox 9">
            <a:extLst>
              <a:ext uri="{FF2B5EF4-FFF2-40B4-BE49-F238E27FC236}">
                <a16:creationId xmlns:a16="http://schemas.microsoft.com/office/drawing/2014/main" id="{518E23BB-4D3E-4162-9069-79AEB27A224F}"/>
              </a:ext>
            </a:extLst>
          </p:cNvPr>
          <p:cNvSpPr txBox="1"/>
          <p:nvPr/>
        </p:nvSpPr>
        <p:spPr>
          <a:xfrm>
            <a:off x="5195696" y="441507"/>
            <a:ext cx="385042" cy="338554"/>
          </a:xfrm>
          <a:prstGeom prst="rect">
            <a:avLst/>
          </a:prstGeom>
          <a:noFill/>
        </p:spPr>
        <p:txBody>
          <a:bodyPr wrap="none" rtlCol="0">
            <a:spAutoFit/>
          </a:bodyPr>
          <a:lstStyle/>
          <a:p>
            <a:r>
              <a:rPr lang="en-US" sz="1600" dirty="0">
                <a:solidFill>
                  <a:srgbClr val="47A647"/>
                </a:solidFill>
                <a:latin typeface="Verdana" panose="020B0604030504040204" pitchFamily="34" charset="0"/>
                <a:ea typeface="Verdana" panose="020B0604030504040204" pitchFamily="34" charset="0"/>
                <a:cs typeface="Verdana" panose="020B0604030504040204" pitchFamily="34" charset="0"/>
              </a:rPr>
              <a:t>™</a:t>
            </a:r>
          </a:p>
        </p:txBody>
      </p:sp>
      <p:sp>
        <p:nvSpPr>
          <p:cNvPr id="8" name="Text Placeholder 2">
            <a:extLst>
              <a:ext uri="{FF2B5EF4-FFF2-40B4-BE49-F238E27FC236}">
                <a16:creationId xmlns:a16="http://schemas.microsoft.com/office/drawing/2014/main" id="{4822C52E-4457-42EE-BA74-831FDDAABE2B}"/>
              </a:ext>
            </a:extLst>
          </p:cNvPr>
          <p:cNvSpPr txBox="1">
            <a:spLocks/>
          </p:cNvSpPr>
          <p:nvPr/>
        </p:nvSpPr>
        <p:spPr>
          <a:xfrm>
            <a:off x="838200" y="1587258"/>
            <a:ext cx="6754792" cy="4235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rgbClr val="275D38"/>
                </a:solidFill>
                <a:ea typeface="Verdana" panose="020B0604030504040204" pitchFamily="34" charset="0"/>
                <a:cs typeface="Verdana" panose="020B0604030504040204" pitchFamily="34" charset="0"/>
              </a:rPr>
              <a:t>Gut-Integrity Prebiotic Proprietary Blend</a:t>
            </a:r>
          </a:p>
        </p:txBody>
      </p:sp>
      <p:sp>
        <p:nvSpPr>
          <p:cNvPr id="32" name="Text Placeholder 2">
            <a:extLst>
              <a:ext uri="{FF2B5EF4-FFF2-40B4-BE49-F238E27FC236}">
                <a16:creationId xmlns:a16="http://schemas.microsoft.com/office/drawing/2014/main" id="{DFA7F494-A3A7-41D5-99AF-DC513C2675ED}"/>
              </a:ext>
            </a:extLst>
          </p:cNvPr>
          <p:cNvSpPr txBox="1">
            <a:spLocks/>
          </p:cNvSpPr>
          <p:nvPr/>
        </p:nvSpPr>
        <p:spPr>
          <a:xfrm>
            <a:off x="2095500" y="3283179"/>
            <a:ext cx="9583291" cy="15211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chemeClr val="tx1">
                    <a:lumMod val="75000"/>
                    <a:lumOff val="25000"/>
                  </a:schemeClr>
                </a:solidFill>
                <a:ea typeface="Verdana" panose="020B0604030504040204" pitchFamily="34" charset="0"/>
                <a:cs typeface="Verdana" panose="020B0604030504040204" pitchFamily="34" charset="0"/>
              </a:rPr>
              <a:t>Chia Seed</a:t>
            </a:r>
          </a:p>
          <a:p>
            <a:r>
              <a:rPr lang="en-US" sz="2000" dirty="0">
                <a:solidFill>
                  <a:schemeClr val="tx1">
                    <a:lumMod val="75000"/>
                    <a:lumOff val="25000"/>
                  </a:schemeClr>
                </a:solidFill>
                <a:ea typeface="Verdana" panose="020B0604030504040204" pitchFamily="34" charset="0"/>
                <a:cs typeface="Verdana" panose="020B0604030504040204" pitchFamily="34" charset="0"/>
              </a:rPr>
              <a:t>Good source of Omega-3 fatty acids, fiber, antioxidants, proteins and calcium*</a:t>
            </a:r>
          </a:p>
          <a:p>
            <a:r>
              <a:rPr lang="en-US" sz="2000" dirty="0">
                <a:solidFill>
                  <a:schemeClr val="tx1">
                    <a:lumMod val="75000"/>
                    <a:lumOff val="25000"/>
                  </a:schemeClr>
                </a:solidFill>
                <a:ea typeface="Verdana" panose="020B0604030504040204" pitchFamily="34" charset="0"/>
                <a:cs typeface="Verdana" panose="020B0604030504040204" pitchFamily="34" charset="0"/>
              </a:rPr>
              <a:t>Good for heart and brain health*</a:t>
            </a:r>
          </a:p>
        </p:txBody>
      </p:sp>
      <p:sp>
        <p:nvSpPr>
          <p:cNvPr id="33" name="Text Placeholder 2">
            <a:extLst>
              <a:ext uri="{FF2B5EF4-FFF2-40B4-BE49-F238E27FC236}">
                <a16:creationId xmlns:a16="http://schemas.microsoft.com/office/drawing/2014/main" id="{F22CA87E-5AB3-4D33-B6E4-1E0429B9AB32}"/>
              </a:ext>
            </a:extLst>
          </p:cNvPr>
          <p:cNvSpPr txBox="1">
            <a:spLocks/>
          </p:cNvSpPr>
          <p:nvPr/>
        </p:nvSpPr>
        <p:spPr>
          <a:xfrm>
            <a:off x="2095500" y="5034735"/>
            <a:ext cx="9583291" cy="12231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chemeClr val="tx1">
                    <a:lumMod val="75000"/>
                    <a:lumOff val="25000"/>
                  </a:schemeClr>
                </a:solidFill>
                <a:ea typeface="Verdana" panose="020B0604030504040204" pitchFamily="34" charset="0"/>
                <a:cs typeface="Verdana" panose="020B0604030504040204" pitchFamily="34" charset="0"/>
              </a:rPr>
              <a:t>Flax Seed</a:t>
            </a:r>
          </a:p>
          <a:p>
            <a:r>
              <a:rPr lang="en-US" sz="2000" dirty="0">
                <a:solidFill>
                  <a:schemeClr val="tx1">
                    <a:lumMod val="75000"/>
                    <a:lumOff val="25000"/>
                  </a:schemeClr>
                </a:solidFill>
                <a:ea typeface="Verdana" panose="020B0604030504040204" pitchFamily="34" charset="0"/>
                <a:cs typeface="Verdana" panose="020B0604030504040204" pitchFamily="34" charset="0"/>
              </a:rPr>
              <a:t>Good natural source of Omega-3 fatty acids, lignans and fiber*</a:t>
            </a:r>
          </a:p>
          <a:p>
            <a:r>
              <a:rPr lang="en-US" sz="2000" dirty="0">
                <a:solidFill>
                  <a:schemeClr val="tx1">
                    <a:lumMod val="75000"/>
                    <a:lumOff val="25000"/>
                  </a:schemeClr>
                </a:solidFill>
                <a:ea typeface="Verdana" panose="020B0604030504040204" pitchFamily="34" charset="0"/>
                <a:cs typeface="Verdana" panose="020B0604030504040204" pitchFamily="34" charset="0"/>
              </a:rPr>
              <a:t>Helps with heart and brain health*</a:t>
            </a:r>
          </a:p>
        </p:txBody>
      </p:sp>
    </p:spTree>
    <p:extLst>
      <p:ext uri="{BB962C8B-B14F-4D97-AF65-F5344CB8AC3E}">
        <p14:creationId xmlns:p14="http://schemas.microsoft.com/office/powerpoint/2010/main" val="178412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EE51DE-AA2C-4A2B-A8EB-9FBBFD770361}"/>
              </a:ext>
            </a:extLst>
          </p:cNvPr>
          <p:cNvPicPr>
            <a:picLocks noChangeAspect="1"/>
          </p:cNvPicPr>
          <p:nvPr/>
        </p:nvPicPr>
        <p:blipFill>
          <a:blip r:embed="rId3"/>
          <a:stretch>
            <a:fillRect/>
          </a:stretch>
        </p:blipFill>
        <p:spPr>
          <a:xfrm>
            <a:off x="6096000" y="1692275"/>
            <a:ext cx="7200900" cy="4800600"/>
          </a:xfrm>
          <a:prstGeom prst="rect">
            <a:avLst/>
          </a:prstGeom>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200" y="2228850"/>
            <a:ext cx="6754792" cy="3847859"/>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ETAS</a:t>
            </a:r>
            <a:r>
              <a:rPr lang="en-US" sz="32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Enzyme-Treated Japanese Asparagus</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Supports mood and cognitive function*</a:t>
            </a:r>
          </a:p>
          <a:p>
            <a:r>
              <a:rPr lang="en-US" sz="2400" dirty="0">
                <a:solidFill>
                  <a:schemeClr val="tx1">
                    <a:lumMod val="75000"/>
                    <a:lumOff val="25000"/>
                  </a:schemeClr>
                </a:solidFill>
                <a:ea typeface="Verdana" panose="020B0604030504040204" pitchFamily="34" charset="0"/>
                <a:cs typeface="Verdana" panose="020B0604030504040204" pitchFamily="34" charset="0"/>
              </a:rPr>
              <a:t>Protects neuronal cells*</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Induces the production of natural an</a:t>
            </a:r>
            <a:r>
              <a:rPr lang="en-US" sz="2400" dirty="0">
                <a:solidFill>
                  <a:schemeClr val="tx1">
                    <a:lumMod val="75000"/>
                    <a:lumOff val="25000"/>
                  </a:schemeClr>
                </a:solidFill>
                <a:ea typeface="Verdana" panose="020B0604030504040204" pitchFamily="34" charset="0"/>
                <a:cs typeface="Verdana" panose="020B0604030504040204" pitchFamily="34" charset="0"/>
              </a:rPr>
              <a:t>ti-stress molecules called Heat Shock Proteins*</a:t>
            </a:r>
            <a:endPar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9842964D-9B1A-4FD9-A9C6-B07F2B61AD9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0" name="TextBox 9">
            <a:extLst>
              <a:ext uri="{FF2B5EF4-FFF2-40B4-BE49-F238E27FC236}">
                <a16:creationId xmlns:a16="http://schemas.microsoft.com/office/drawing/2014/main" id="{518E23BB-4D3E-4162-9069-79AEB27A224F}"/>
              </a:ext>
            </a:extLst>
          </p:cNvPr>
          <p:cNvSpPr txBox="1"/>
          <p:nvPr/>
        </p:nvSpPr>
        <p:spPr>
          <a:xfrm>
            <a:off x="5195696" y="441507"/>
            <a:ext cx="385042" cy="338554"/>
          </a:xfrm>
          <a:prstGeom prst="rect">
            <a:avLst/>
          </a:prstGeom>
          <a:noFill/>
        </p:spPr>
        <p:txBody>
          <a:bodyPr wrap="none" rtlCol="0">
            <a:spAutoFit/>
          </a:bodyPr>
          <a:lstStyle/>
          <a:p>
            <a:r>
              <a:rPr lang="en-US" sz="1600" dirty="0">
                <a:solidFill>
                  <a:srgbClr val="47A647"/>
                </a:solidFill>
                <a:latin typeface="Verdana" panose="020B0604030504040204" pitchFamily="34" charset="0"/>
                <a:ea typeface="Verdana" panose="020B0604030504040204" pitchFamily="34" charset="0"/>
                <a:cs typeface="Verdana" panose="020B0604030504040204" pitchFamily="34" charset="0"/>
              </a:rPr>
              <a:t>™</a:t>
            </a:r>
          </a:p>
        </p:txBody>
      </p:sp>
      <p:pic>
        <p:nvPicPr>
          <p:cNvPr id="3" name="Picture 2">
            <a:extLst>
              <a:ext uri="{FF2B5EF4-FFF2-40B4-BE49-F238E27FC236}">
                <a16:creationId xmlns:a16="http://schemas.microsoft.com/office/drawing/2014/main" id="{278A07C0-DA69-4658-AB9B-2FAFF76E6F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2237" y="610784"/>
            <a:ext cx="3048425" cy="1162212"/>
          </a:xfrm>
          <a:prstGeom prst="rect">
            <a:avLst/>
          </a:prstGeom>
        </p:spPr>
      </p:pic>
      <p:sp>
        <p:nvSpPr>
          <p:cNvPr id="8" name="Title 1">
            <a:extLst>
              <a:ext uri="{FF2B5EF4-FFF2-40B4-BE49-F238E27FC236}">
                <a16:creationId xmlns:a16="http://schemas.microsoft.com/office/drawing/2014/main" id="{8E039790-8F95-4B80-B1DF-32BBD7DB367A}"/>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47A647"/>
                </a:solidFill>
                <a:latin typeface="Verdana" panose="020B0604030504040204" pitchFamily="34" charset="0"/>
                <a:ea typeface="Verdana" panose="020B0604030504040204" pitchFamily="34" charset="0"/>
                <a:cs typeface="Verdana" panose="020B0604030504040204" pitchFamily="34" charset="0"/>
              </a:rPr>
              <a:t>GBX SuperFood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245D38"/>
                </a:solidFill>
                <a:latin typeface="Verdana" panose="020B0604030504040204" pitchFamily="34" charset="0"/>
                <a:ea typeface="Verdana" panose="020B0604030504040204" pitchFamily="34" charset="0"/>
                <a:cs typeface="Verdana" panose="020B0604030504040204" pitchFamily="34" charset="0"/>
              </a:rPr>
              <a:t>KEY INGREDIENTS: </a:t>
            </a:r>
            <a:endParaRPr lang="en-US" sz="3600" dirty="0">
              <a:solidFill>
                <a:srgbClr val="245D38"/>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Text Placeholder 2">
            <a:extLst>
              <a:ext uri="{FF2B5EF4-FFF2-40B4-BE49-F238E27FC236}">
                <a16:creationId xmlns:a16="http://schemas.microsoft.com/office/drawing/2014/main" id="{52097884-6C14-4D74-9985-901ABA1D3031}"/>
              </a:ext>
            </a:extLst>
          </p:cNvPr>
          <p:cNvSpPr txBox="1">
            <a:spLocks/>
          </p:cNvSpPr>
          <p:nvPr/>
        </p:nvSpPr>
        <p:spPr>
          <a:xfrm>
            <a:off x="838200" y="1587258"/>
            <a:ext cx="6754792" cy="4235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rgbClr val="275D38"/>
                </a:solidFill>
                <a:ea typeface="Verdana" panose="020B0604030504040204" pitchFamily="34" charset="0"/>
                <a:cs typeface="Verdana" panose="020B0604030504040204" pitchFamily="34" charset="0"/>
              </a:rPr>
              <a:t>Anti-Stress Phytobiotic Proprietary Blend</a:t>
            </a:r>
          </a:p>
        </p:txBody>
      </p:sp>
    </p:spTree>
    <p:extLst>
      <p:ext uri="{BB962C8B-B14F-4D97-AF65-F5344CB8AC3E}">
        <p14:creationId xmlns:p14="http://schemas.microsoft.com/office/powerpoint/2010/main" val="19961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C489051-6CB1-4E70-BF29-96E9D860118D}"/>
              </a:ext>
            </a:extLst>
          </p:cNvPr>
          <p:cNvPicPr>
            <a:picLocks noChangeAspect="1"/>
          </p:cNvPicPr>
          <p:nvPr/>
        </p:nvPicPr>
        <p:blipFill>
          <a:blip r:embed="rId3"/>
          <a:stretch>
            <a:fillRect/>
          </a:stretch>
        </p:blipFill>
        <p:spPr>
          <a:xfrm>
            <a:off x="7975575" y="2092845"/>
            <a:ext cx="2280057" cy="3125485"/>
          </a:xfrm>
          <a:prstGeom prst="rect">
            <a:avLst/>
          </a:prstGeom>
        </p:spPr>
      </p:pic>
      <p:pic>
        <p:nvPicPr>
          <p:cNvPr id="6" name="Picture 5">
            <a:extLst>
              <a:ext uri="{FF2B5EF4-FFF2-40B4-BE49-F238E27FC236}">
                <a16:creationId xmlns:a16="http://schemas.microsoft.com/office/drawing/2014/main" id="{E7DB3187-21E0-48D5-A207-3B1B687CE5D4}"/>
              </a:ext>
            </a:extLst>
          </p:cNvPr>
          <p:cNvPicPr>
            <a:picLocks noChangeAspect="1"/>
          </p:cNvPicPr>
          <p:nvPr/>
        </p:nvPicPr>
        <p:blipFill>
          <a:blip r:embed="rId4"/>
          <a:stretch>
            <a:fillRect/>
          </a:stretch>
        </p:blipFill>
        <p:spPr>
          <a:xfrm>
            <a:off x="955239" y="225927"/>
            <a:ext cx="4788361" cy="1596120"/>
          </a:xfrm>
          <a:prstGeom prst="rect">
            <a:avLst/>
          </a:prstGeom>
        </p:spPr>
      </p:pic>
      <p:sp>
        <p:nvSpPr>
          <p:cNvPr id="7" name="Rectangle 6"/>
          <p:cNvSpPr/>
          <p:nvPr/>
        </p:nvSpPr>
        <p:spPr>
          <a:xfrm>
            <a:off x="609600" y="2637820"/>
            <a:ext cx="5479640" cy="3477875"/>
          </a:xfrm>
          <a:prstGeom prst="rect">
            <a:avLst/>
          </a:prstGeom>
        </p:spPr>
        <p:txBody>
          <a:bodyPr wrap="square">
            <a:spAutoFit/>
          </a:bodyPr>
          <a:lstStyle/>
          <a:p>
            <a:pPr algn="ctr"/>
            <a:r>
              <a:rPr lang="en-US" sz="2000" dirty="0">
                <a:solidFill>
                  <a:srgbClr val="275D38"/>
                </a:solidFill>
                <a:latin typeface="Verdana" panose="020B0604030504040204" pitchFamily="34" charset="0"/>
                <a:ea typeface="Verdana" panose="020B0604030504040204" pitchFamily="34" charset="0"/>
              </a:rPr>
              <a:t>GBX SeedFiber™ is the next-generation approach to optimizing the gut-brain axis. This phytobiotic-rich formula contains seeds as sources of natural microbiome-boosting fibers, helping you feel fuller, longer. Featuring a cultured mushroom mycelia extract to support microRNA signaling between the microbiome and central nervous system, this unique blend helps manage feelings of stress, tension and anxiety.* </a:t>
            </a:r>
            <a:endParaRPr lang="en-US" sz="20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a:extLst>
              <a:ext uri="{FF2B5EF4-FFF2-40B4-BE49-F238E27FC236}">
                <a16:creationId xmlns:a16="http://schemas.microsoft.com/office/drawing/2014/main" id="{13DC98EE-359D-4442-9F94-4C4E23006A89}"/>
              </a:ext>
            </a:extLst>
          </p:cNvPr>
          <p:cNvSpPr txBox="1"/>
          <p:nvPr/>
        </p:nvSpPr>
        <p:spPr>
          <a:xfrm>
            <a:off x="1610594" y="1648798"/>
            <a:ext cx="3521515"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microbiome-boosting seed powder*</a:t>
            </a:r>
          </a:p>
        </p:txBody>
      </p:sp>
      <p:pic>
        <p:nvPicPr>
          <p:cNvPr id="17" name="Graphic 16">
            <a:extLst>
              <a:ext uri="{FF2B5EF4-FFF2-40B4-BE49-F238E27FC236}">
                <a16:creationId xmlns:a16="http://schemas.microsoft.com/office/drawing/2014/main" id="{D7D03134-33DD-439A-B112-E6BA75429E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0604" y="373900"/>
            <a:ext cx="1700784" cy="1596120"/>
          </a:xfrm>
          <a:prstGeom prst="rect">
            <a:avLst/>
          </a:prstGeom>
        </p:spPr>
      </p:pic>
      <p:pic>
        <p:nvPicPr>
          <p:cNvPr id="22" name="Graphic 21">
            <a:extLst>
              <a:ext uri="{FF2B5EF4-FFF2-40B4-BE49-F238E27FC236}">
                <a16:creationId xmlns:a16="http://schemas.microsoft.com/office/drawing/2014/main" id="{5DEC198E-D9C3-4B6B-A652-CEC6C7EABD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4956" y="373900"/>
            <a:ext cx="1700784" cy="1596120"/>
          </a:xfrm>
          <a:prstGeom prst="rect">
            <a:avLst/>
          </a:prstGeom>
        </p:spPr>
      </p:pic>
      <p:pic>
        <p:nvPicPr>
          <p:cNvPr id="24" name="Graphic 23">
            <a:extLst>
              <a:ext uri="{FF2B5EF4-FFF2-40B4-BE49-F238E27FC236}">
                <a16:creationId xmlns:a16="http://schemas.microsoft.com/office/drawing/2014/main" id="{7FAF9637-9350-4A5A-9AE0-19EE61B706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99308" y="391232"/>
            <a:ext cx="1700784" cy="1596120"/>
          </a:xfrm>
          <a:prstGeom prst="rect">
            <a:avLst/>
          </a:prstGeom>
        </p:spPr>
      </p:pic>
      <p:sp>
        <p:nvSpPr>
          <p:cNvPr id="26" name="TextBox 25">
            <a:extLst>
              <a:ext uri="{FF2B5EF4-FFF2-40B4-BE49-F238E27FC236}">
                <a16:creationId xmlns:a16="http://schemas.microsoft.com/office/drawing/2014/main" id="{2D7390D2-6AF6-45DD-B37B-39D19A26139B}"/>
              </a:ext>
            </a:extLst>
          </p:cNvPr>
          <p:cNvSpPr txBox="1"/>
          <p:nvPr/>
        </p:nvSpPr>
        <p:spPr>
          <a:xfrm>
            <a:off x="6440022" y="501121"/>
            <a:ext cx="1691366" cy="1384995"/>
          </a:xfrm>
          <a:prstGeom prst="rect">
            <a:avLst/>
          </a:prstGeom>
          <a:noFill/>
        </p:spPr>
        <p:txBody>
          <a:bodyPr wrap="square" rtlCol="0">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NEXT-GENERATION APPROACH TO OPTIMIZING GUT-BRAIN AXIS*</a:t>
            </a:r>
          </a:p>
        </p:txBody>
      </p:sp>
      <p:sp>
        <p:nvSpPr>
          <p:cNvPr id="27" name="TextBox 26">
            <a:extLst>
              <a:ext uri="{FF2B5EF4-FFF2-40B4-BE49-F238E27FC236}">
                <a16:creationId xmlns:a16="http://schemas.microsoft.com/office/drawing/2014/main" id="{221A19EF-F034-40F5-9CBF-AACC86489D9B}"/>
              </a:ext>
            </a:extLst>
          </p:cNvPr>
          <p:cNvSpPr txBox="1"/>
          <p:nvPr/>
        </p:nvSpPr>
        <p:spPr>
          <a:xfrm>
            <a:off x="8264956" y="560691"/>
            <a:ext cx="1660720" cy="1246495"/>
          </a:xfrm>
          <a:prstGeom prst="rect">
            <a:avLst/>
          </a:prstGeom>
          <a:noFill/>
        </p:spPr>
        <p:txBody>
          <a:bodyPr wrap="square" rtlCol="0">
            <a:spAutoFit/>
          </a:bodyPr>
          <a:lstStyle/>
          <a:p>
            <a:pPr algn="ctr"/>
            <a:r>
              <a:rPr lang="en-US" sz="1500" dirty="0">
                <a:solidFill>
                  <a:schemeClr val="bg1"/>
                </a:solidFill>
                <a:latin typeface="Verdana" panose="020B0604030504040204" pitchFamily="34" charset="0"/>
                <a:ea typeface="Verdana" panose="020B0604030504040204" pitchFamily="34" charset="0"/>
                <a:cs typeface="Verdana" panose="020B0604030504040204" pitchFamily="34" charset="0"/>
              </a:rPr>
              <a:t>CONTAINS NATURAL MICROBIOME-BOOSTING FIBERS*</a:t>
            </a:r>
          </a:p>
        </p:txBody>
      </p:sp>
      <p:sp>
        <p:nvSpPr>
          <p:cNvPr id="28" name="TextBox 27">
            <a:extLst>
              <a:ext uri="{FF2B5EF4-FFF2-40B4-BE49-F238E27FC236}">
                <a16:creationId xmlns:a16="http://schemas.microsoft.com/office/drawing/2014/main" id="{9F133E83-1C4A-46A2-85D3-9A25BF47A402}"/>
              </a:ext>
            </a:extLst>
          </p:cNvPr>
          <p:cNvSpPr txBox="1"/>
          <p:nvPr/>
        </p:nvSpPr>
        <p:spPr>
          <a:xfrm>
            <a:off x="10133148" y="433296"/>
            <a:ext cx="1597591" cy="1477328"/>
          </a:xfrm>
          <a:prstGeom prst="rect">
            <a:avLst/>
          </a:prstGeom>
          <a:noFill/>
        </p:spPr>
        <p:txBody>
          <a:bodyPr wrap="square" rtlCol="0">
            <a:spAutoFit/>
          </a:bodyPr>
          <a:lstStyle/>
          <a:p>
            <a:pPr algn="ctr"/>
            <a:r>
              <a:rPr lang="en-US" sz="1500" dirty="0">
                <a:solidFill>
                  <a:schemeClr val="bg1"/>
                </a:solidFill>
                <a:latin typeface="Verdana" panose="020B0604030504040204" pitchFamily="34" charset="0"/>
                <a:ea typeface="Verdana" panose="020B0604030504040204" pitchFamily="34" charset="0"/>
                <a:cs typeface="Verdana" panose="020B0604030504040204" pitchFamily="34" charset="0"/>
              </a:rPr>
              <a:t>HELPS MANAGE FEELINGS OF STRESS, TENSION AND ANXIETY*</a:t>
            </a:r>
          </a:p>
        </p:txBody>
      </p:sp>
      <p:sp>
        <p:nvSpPr>
          <p:cNvPr id="16" name="TextBox 15">
            <a:extLst>
              <a:ext uri="{FF2B5EF4-FFF2-40B4-BE49-F238E27FC236}">
                <a16:creationId xmlns:a16="http://schemas.microsoft.com/office/drawing/2014/main" id="{D0621CE6-CFAC-407E-B908-8981C92E9C4E}"/>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8" name="Rectangle: Rounded Corners 17">
            <a:extLst>
              <a:ext uri="{FF2B5EF4-FFF2-40B4-BE49-F238E27FC236}">
                <a16:creationId xmlns:a16="http://schemas.microsoft.com/office/drawing/2014/main" id="{2A8CB1E7-5D28-4694-84D2-F0A006141261}"/>
              </a:ext>
            </a:extLst>
          </p:cNvPr>
          <p:cNvSpPr/>
          <p:nvPr/>
        </p:nvSpPr>
        <p:spPr>
          <a:xfrm>
            <a:off x="7337751" y="5115134"/>
            <a:ext cx="3839586" cy="1182175"/>
          </a:xfrm>
          <a:prstGeom prst="roundRect">
            <a:avLst/>
          </a:prstGeom>
          <a:noFill/>
          <a:ln w="38100">
            <a:solidFill>
              <a:srgbClr val="245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19" name="TextBox 18">
            <a:extLst>
              <a:ext uri="{FF2B5EF4-FFF2-40B4-BE49-F238E27FC236}">
                <a16:creationId xmlns:a16="http://schemas.microsoft.com/office/drawing/2014/main" id="{190DF57C-4695-497C-A54F-74B429556E25}"/>
              </a:ext>
            </a:extLst>
          </p:cNvPr>
          <p:cNvSpPr txBox="1"/>
          <p:nvPr/>
        </p:nvSpPr>
        <p:spPr>
          <a:xfrm>
            <a:off x="7374891" y="5202979"/>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21" name="TextBox 20">
            <a:extLst>
              <a:ext uri="{FF2B5EF4-FFF2-40B4-BE49-F238E27FC236}">
                <a16:creationId xmlns:a16="http://schemas.microsoft.com/office/drawing/2014/main" id="{5005F2CF-7F30-48EB-B9A9-D8032774F246}"/>
              </a:ext>
            </a:extLst>
          </p:cNvPr>
          <p:cNvSpPr txBox="1"/>
          <p:nvPr/>
        </p:nvSpPr>
        <p:spPr>
          <a:xfrm>
            <a:off x="9309491" y="5202450"/>
            <a:ext cx="1867846"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S019</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$50.00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$36.95 / 26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$32.95 / 21 PV</a:t>
            </a:r>
          </a:p>
        </p:txBody>
      </p:sp>
    </p:spTree>
    <p:extLst>
      <p:ext uri="{BB962C8B-B14F-4D97-AF65-F5344CB8AC3E}">
        <p14:creationId xmlns:p14="http://schemas.microsoft.com/office/powerpoint/2010/main" val="133354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generated with very high confidence">
            <a:extLst>
              <a:ext uri="{FF2B5EF4-FFF2-40B4-BE49-F238E27FC236}">
                <a16:creationId xmlns:a16="http://schemas.microsoft.com/office/drawing/2014/main" id="{D4755DAE-148B-4F07-B393-8BA5B98C48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1009" y="1868142"/>
            <a:ext cx="2714679" cy="2714679"/>
          </a:xfrm>
          <a:prstGeom prst="rect">
            <a:avLst/>
          </a:prstGeom>
        </p:spPr>
      </p:pic>
      <p:pic>
        <p:nvPicPr>
          <p:cNvPr id="9" name="Picture 8">
            <a:extLst>
              <a:ext uri="{FF2B5EF4-FFF2-40B4-BE49-F238E27FC236}">
                <a16:creationId xmlns:a16="http://schemas.microsoft.com/office/drawing/2014/main" id="{C0B0101A-1D4E-423A-85D4-D9598839AB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431" y="1726622"/>
            <a:ext cx="2743200" cy="2743200"/>
          </a:xfrm>
          <a:prstGeom prst="rect">
            <a:avLst/>
          </a:prstGeom>
        </p:spPr>
      </p:pic>
      <p:pic>
        <p:nvPicPr>
          <p:cNvPr id="6" name="Picture 5">
            <a:extLst>
              <a:ext uri="{FF2B5EF4-FFF2-40B4-BE49-F238E27FC236}">
                <a16:creationId xmlns:a16="http://schemas.microsoft.com/office/drawing/2014/main" id="{AFE8D0BA-8244-466C-BE97-06B7C262D4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6243" y="1896663"/>
            <a:ext cx="2743200" cy="2743200"/>
          </a:xfrm>
          <a:prstGeom prst="rect">
            <a:avLst/>
          </a:prstGeom>
        </p:spPr>
      </p:pic>
      <p:pic>
        <p:nvPicPr>
          <p:cNvPr id="13" name="Picture 12">
            <a:extLst>
              <a:ext uri="{FF2B5EF4-FFF2-40B4-BE49-F238E27FC236}">
                <a16:creationId xmlns:a16="http://schemas.microsoft.com/office/drawing/2014/main" id="{526494E2-9DFD-4CBD-9F91-D4F56D28C6A6}"/>
              </a:ext>
            </a:extLst>
          </p:cNvPr>
          <p:cNvPicPr>
            <a:picLocks noChangeAspect="1"/>
          </p:cNvPicPr>
          <p:nvPr/>
        </p:nvPicPr>
        <p:blipFill>
          <a:blip r:embed="rId6"/>
          <a:stretch>
            <a:fillRect/>
          </a:stretch>
        </p:blipFill>
        <p:spPr>
          <a:xfrm>
            <a:off x="3701818" y="25605"/>
            <a:ext cx="4788361" cy="1596120"/>
          </a:xfrm>
          <a:prstGeom prst="rect">
            <a:avLst/>
          </a:prstGeom>
        </p:spPr>
      </p:pic>
      <p:sp>
        <p:nvSpPr>
          <p:cNvPr id="27" name="Rectangle 26">
            <a:extLst>
              <a:ext uri="{FF2B5EF4-FFF2-40B4-BE49-F238E27FC236}">
                <a16:creationId xmlns:a16="http://schemas.microsoft.com/office/drawing/2014/main" id="{9B4CD6AF-19E7-4278-966B-AA09FFA22D6D}"/>
              </a:ext>
            </a:extLst>
          </p:cNvPr>
          <p:cNvSpPr/>
          <p:nvPr/>
        </p:nvSpPr>
        <p:spPr>
          <a:xfrm>
            <a:off x="4412127" y="4376331"/>
            <a:ext cx="3211433" cy="830997"/>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Calibri"/>
              </a:rPr>
              <a:t>Naturally supports microRNA signaling</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29" name="Rectangle 28">
            <a:extLst>
              <a:ext uri="{FF2B5EF4-FFF2-40B4-BE49-F238E27FC236}">
                <a16:creationId xmlns:a16="http://schemas.microsoft.com/office/drawing/2014/main" id="{68088B80-1622-4480-9384-76F7AC27BE27}"/>
              </a:ext>
            </a:extLst>
          </p:cNvPr>
          <p:cNvSpPr/>
          <p:nvPr/>
        </p:nvSpPr>
        <p:spPr>
          <a:xfrm>
            <a:off x="7873774" y="4376331"/>
            <a:ext cx="3457669" cy="1200329"/>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Calibri"/>
              </a:rPr>
              <a:t>Helps manage feelings of tension and anxiety*</a:t>
            </a:r>
          </a:p>
        </p:txBody>
      </p:sp>
      <p:sp>
        <p:nvSpPr>
          <p:cNvPr id="16" name="Rectangle 15">
            <a:extLst>
              <a:ext uri="{FF2B5EF4-FFF2-40B4-BE49-F238E27FC236}">
                <a16:creationId xmlns:a16="http://schemas.microsoft.com/office/drawing/2014/main" id="{489C34F8-616C-4D5A-97ED-FA0588AC4A58}"/>
              </a:ext>
            </a:extLst>
          </p:cNvPr>
          <p:cNvSpPr/>
          <p:nvPr/>
        </p:nvSpPr>
        <p:spPr>
          <a:xfrm>
            <a:off x="554297" y="4376331"/>
            <a:ext cx="3429467" cy="1200329"/>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Calibri"/>
              </a:rPr>
              <a:t>Optimizes gut-brain axis communication</a:t>
            </a:r>
          </a:p>
          <a:p>
            <a:pPr algn="ct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14" name="TextBox 13">
            <a:extLst>
              <a:ext uri="{FF2B5EF4-FFF2-40B4-BE49-F238E27FC236}">
                <a16:creationId xmlns:a16="http://schemas.microsoft.com/office/drawing/2014/main" id="{10CDE1E0-0E82-4E80-9BDD-433E64F5282D}"/>
              </a:ext>
            </a:extLst>
          </p:cNvPr>
          <p:cNvSpPr txBox="1"/>
          <p:nvPr/>
        </p:nvSpPr>
        <p:spPr>
          <a:xfrm>
            <a:off x="4260361" y="1284106"/>
            <a:ext cx="3671277"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microbiome-boosting seed powder*</a:t>
            </a:r>
          </a:p>
        </p:txBody>
      </p:sp>
      <p:sp>
        <p:nvSpPr>
          <p:cNvPr id="11" name="TextBox 10">
            <a:extLst>
              <a:ext uri="{FF2B5EF4-FFF2-40B4-BE49-F238E27FC236}">
                <a16:creationId xmlns:a16="http://schemas.microsoft.com/office/drawing/2014/main" id="{C8330616-74FD-4976-8879-3E0E66EAC8BC}"/>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61581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CE973E-4785-4918-B2E2-A0335679A7CC}"/>
              </a:ext>
            </a:extLst>
          </p:cNvPr>
          <p:cNvPicPr>
            <a:picLocks noChangeAspect="1"/>
          </p:cNvPicPr>
          <p:nvPr/>
        </p:nvPicPr>
        <p:blipFill>
          <a:blip r:embed="rId3"/>
          <a:stretch>
            <a:fillRect/>
          </a:stretch>
        </p:blipFill>
        <p:spPr>
          <a:xfrm>
            <a:off x="6096000" y="1690688"/>
            <a:ext cx="7200900" cy="4800600"/>
          </a:xfrm>
          <a:prstGeom prst="rect">
            <a:avLst/>
          </a:prstGeom>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199" y="2003424"/>
            <a:ext cx="6731643" cy="4038561"/>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Cold-Pressed Natural Seeds</a:t>
            </a:r>
          </a:p>
          <a:p>
            <a:r>
              <a:rPr lang="en-US" sz="2200" dirty="0">
                <a:solidFill>
                  <a:schemeClr val="tx1">
                    <a:lumMod val="75000"/>
                    <a:lumOff val="25000"/>
                  </a:schemeClr>
                </a:solidFill>
                <a:ea typeface="Verdana" panose="020B0604030504040204" pitchFamily="34" charset="0"/>
                <a:cs typeface="Verdana" panose="020B0604030504040204" pitchFamily="34" charset="0"/>
              </a:rPr>
              <a:t>Natural</a:t>
            </a:r>
            <a:r>
              <a:rPr lang="en-US" sz="22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innovative method to obtaining the most potent, pure and natural powder. </a:t>
            </a:r>
          </a:p>
          <a:p>
            <a:r>
              <a:rPr lang="en-US" sz="22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 cold-pressed seed process only uses physical forces of pressing, unlike the heated, accelerated or chemically involved processes. </a:t>
            </a:r>
          </a:p>
          <a:p>
            <a:r>
              <a:rPr lang="en-US" sz="22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Many of the heat and chemical processes often times alter the efficacy, potency or composition of the original seed. </a:t>
            </a:r>
          </a:p>
        </p:txBody>
      </p:sp>
      <p:sp>
        <p:nvSpPr>
          <p:cNvPr id="7" name="Title 1">
            <a:extLst>
              <a:ext uri="{FF2B5EF4-FFF2-40B4-BE49-F238E27FC236}">
                <a16:creationId xmlns:a16="http://schemas.microsoft.com/office/drawing/2014/main" id="{216C2097-25FA-4015-A873-A2B86A40406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47A647"/>
                </a:solidFill>
                <a:latin typeface="Verdana" panose="020B0604030504040204" pitchFamily="34" charset="0"/>
                <a:ea typeface="Verdana" panose="020B0604030504040204" pitchFamily="34" charset="0"/>
                <a:cs typeface="Verdana" panose="020B0604030504040204" pitchFamily="34" charset="0"/>
              </a:rPr>
              <a:t>GBX SeedFiber</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245D38"/>
                </a:solidFill>
                <a:latin typeface="Verdana" panose="020B0604030504040204" pitchFamily="34" charset="0"/>
                <a:ea typeface="Verdana" panose="020B0604030504040204" pitchFamily="34" charset="0"/>
                <a:cs typeface="Verdana" panose="020B0604030504040204" pitchFamily="34" charset="0"/>
              </a:rPr>
              <a:t>KEY INGREDIENTS</a:t>
            </a:r>
            <a:endParaRPr lang="en-US" sz="3600" dirty="0">
              <a:solidFill>
                <a:srgbClr val="245D38"/>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9842964D-9B1A-4FD9-A9C6-B07F2B61AD9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8" name="TextBox 7">
            <a:extLst>
              <a:ext uri="{FF2B5EF4-FFF2-40B4-BE49-F238E27FC236}">
                <a16:creationId xmlns:a16="http://schemas.microsoft.com/office/drawing/2014/main" id="{BD0E0BE3-5042-4DC1-80DE-4C2005245B3B}"/>
              </a:ext>
            </a:extLst>
          </p:cNvPr>
          <p:cNvSpPr txBox="1"/>
          <p:nvPr/>
        </p:nvSpPr>
        <p:spPr>
          <a:xfrm>
            <a:off x="5040248" y="441507"/>
            <a:ext cx="385042" cy="338554"/>
          </a:xfrm>
          <a:prstGeom prst="rect">
            <a:avLst/>
          </a:prstGeom>
          <a:noFill/>
        </p:spPr>
        <p:txBody>
          <a:bodyPr wrap="none" rtlCol="0">
            <a:spAutoFit/>
          </a:bodyPr>
          <a:lstStyle/>
          <a:p>
            <a:r>
              <a:rPr lang="en-US" sz="1600" dirty="0">
                <a:solidFill>
                  <a:srgbClr val="47A647"/>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127308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owl of fruit on a plate&#10;&#10;Description generated with very high confidence">
            <a:extLst>
              <a:ext uri="{FF2B5EF4-FFF2-40B4-BE49-F238E27FC236}">
                <a16:creationId xmlns:a16="http://schemas.microsoft.com/office/drawing/2014/main" id="{105C8FB4-ABB3-4925-8327-9B5870CF3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586" y="4804757"/>
            <a:ext cx="1092506" cy="1092506"/>
          </a:xfrm>
          <a:prstGeom prst="rect">
            <a:avLst/>
          </a:prstGeom>
        </p:spPr>
      </p:pic>
      <p:pic>
        <p:nvPicPr>
          <p:cNvPr id="6" name="Picture 5" descr="A white plate&#10;&#10;Description generated with high confidence">
            <a:extLst>
              <a:ext uri="{FF2B5EF4-FFF2-40B4-BE49-F238E27FC236}">
                <a16:creationId xmlns:a16="http://schemas.microsoft.com/office/drawing/2014/main" id="{2E48E558-4814-43FF-833D-257A745F51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177" y="3399619"/>
            <a:ext cx="1315915" cy="1315915"/>
          </a:xfrm>
          <a:prstGeom prst="rect">
            <a:avLst/>
          </a:prstGeom>
        </p:spPr>
      </p:pic>
      <p:pic>
        <p:nvPicPr>
          <p:cNvPr id="3" name="Picture 2" descr="A picture containing sitting, indoor&#10;&#10;Description generated with high confidence">
            <a:extLst>
              <a:ext uri="{FF2B5EF4-FFF2-40B4-BE49-F238E27FC236}">
                <a16:creationId xmlns:a16="http://schemas.microsoft.com/office/drawing/2014/main" id="{245B9D5F-9641-4CC7-BD28-1F30DE6A10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84" y="2105318"/>
            <a:ext cx="1310631" cy="1310631"/>
          </a:xfrm>
          <a:prstGeom prst="rect">
            <a:avLst/>
          </a:prstGeom>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2284215" y="2239721"/>
            <a:ext cx="9674904" cy="1092874"/>
          </a:xfrm>
        </p:spPr>
        <p:txBody>
          <a:bodyPr>
            <a:noAutofit/>
          </a:bodyPr>
          <a:lstStyle/>
          <a:p>
            <a:pPr marL="0" indent="0">
              <a:buNone/>
            </a:pPr>
            <a:r>
              <a:rPr lang="en-US"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Sunflower Seed</a:t>
            </a:r>
          </a:p>
          <a:p>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One of the top natural sources of good fats, copper, selenium, folate and vitamin E*</a:t>
            </a:r>
          </a:p>
        </p:txBody>
      </p:sp>
      <p:sp>
        <p:nvSpPr>
          <p:cNvPr id="5" name="TextBox 4">
            <a:extLst>
              <a:ext uri="{FF2B5EF4-FFF2-40B4-BE49-F238E27FC236}">
                <a16:creationId xmlns:a16="http://schemas.microsoft.com/office/drawing/2014/main" id="{9842964D-9B1A-4FD9-A9C6-B07F2B61AD9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5" name="Title 1">
            <a:extLst>
              <a:ext uri="{FF2B5EF4-FFF2-40B4-BE49-F238E27FC236}">
                <a16:creationId xmlns:a16="http://schemas.microsoft.com/office/drawing/2014/main" id="{7D6F0BF6-D639-4323-9C39-300516288783}"/>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47A647"/>
                </a:solidFill>
                <a:latin typeface="Verdana" panose="020B0604030504040204" pitchFamily="34" charset="0"/>
                <a:ea typeface="Verdana" panose="020B0604030504040204" pitchFamily="34" charset="0"/>
                <a:cs typeface="Verdana" panose="020B0604030504040204" pitchFamily="34" charset="0"/>
              </a:rPr>
              <a:t>GBX SeedFiber</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245D38"/>
                </a:solidFill>
                <a:latin typeface="Verdana" panose="020B0604030504040204" pitchFamily="34" charset="0"/>
                <a:ea typeface="Verdana" panose="020B0604030504040204" pitchFamily="34" charset="0"/>
                <a:cs typeface="Verdana" panose="020B0604030504040204" pitchFamily="34" charset="0"/>
              </a:rPr>
              <a:t>KEY INGREDIENTS:</a:t>
            </a:r>
            <a:endParaRPr lang="en-US" sz="3600" dirty="0">
              <a:solidFill>
                <a:srgbClr val="245D38"/>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a:extLst>
              <a:ext uri="{FF2B5EF4-FFF2-40B4-BE49-F238E27FC236}">
                <a16:creationId xmlns:a16="http://schemas.microsoft.com/office/drawing/2014/main" id="{177B18C0-1467-47AA-871A-030457CDC743}"/>
              </a:ext>
            </a:extLst>
          </p:cNvPr>
          <p:cNvSpPr txBox="1"/>
          <p:nvPr/>
        </p:nvSpPr>
        <p:spPr>
          <a:xfrm>
            <a:off x="5040248" y="441507"/>
            <a:ext cx="385042" cy="338554"/>
          </a:xfrm>
          <a:prstGeom prst="rect">
            <a:avLst/>
          </a:prstGeom>
          <a:noFill/>
        </p:spPr>
        <p:txBody>
          <a:bodyPr wrap="none" rtlCol="0">
            <a:spAutoFit/>
          </a:bodyPr>
          <a:lstStyle/>
          <a:p>
            <a:r>
              <a:rPr lang="en-US" sz="1600" dirty="0">
                <a:solidFill>
                  <a:srgbClr val="47A647"/>
                </a:solidFill>
                <a:latin typeface="Verdana" panose="020B0604030504040204" pitchFamily="34" charset="0"/>
                <a:ea typeface="Verdana" panose="020B0604030504040204" pitchFamily="34" charset="0"/>
                <a:cs typeface="Verdana" panose="020B0604030504040204" pitchFamily="34" charset="0"/>
              </a:rPr>
              <a:t>™</a:t>
            </a:r>
          </a:p>
        </p:txBody>
      </p:sp>
      <p:sp>
        <p:nvSpPr>
          <p:cNvPr id="19" name="Text Placeholder 2">
            <a:extLst>
              <a:ext uri="{FF2B5EF4-FFF2-40B4-BE49-F238E27FC236}">
                <a16:creationId xmlns:a16="http://schemas.microsoft.com/office/drawing/2014/main" id="{E3CA6AA1-4BD3-4BDF-821E-14E8E0BD32AA}"/>
              </a:ext>
            </a:extLst>
          </p:cNvPr>
          <p:cNvSpPr txBox="1">
            <a:spLocks/>
          </p:cNvSpPr>
          <p:nvPr/>
        </p:nvSpPr>
        <p:spPr>
          <a:xfrm>
            <a:off x="2284215" y="3549998"/>
            <a:ext cx="9525164" cy="10928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chemeClr val="tx1">
                    <a:lumMod val="75000"/>
                    <a:lumOff val="25000"/>
                  </a:schemeClr>
                </a:solidFill>
                <a:ea typeface="Verdana" panose="020B0604030504040204" pitchFamily="34" charset="0"/>
                <a:cs typeface="Verdana" panose="020B0604030504040204" pitchFamily="34" charset="0"/>
              </a:rPr>
              <a:t>Cucumber Seed</a:t>
            </a:r>
          </a:p>
          <a:p>
            <a:r>
              <a:rPr lang="en-US" sz="1800" dirty="0">
                <a:solidFill>
                  <a:schemeClr val="tx1">
                    <a:lumMod val="75000"/>
                    <a:lumOff val="25000"/>
                  </a:schemeClr>
                </a:solidFill>
                <a:ea typeface="Verdana" panose="020B0604030504040204" pitchFamily="34" charset="0"/>
                <a:cs typeface="Verdana" panose="020B0604030504040204" pitchFamily="34" charset="0"/>
              </a:rPr>
              <a:t>Great source of fiber and beta carotene, which helps with immunity, and skin and eye health*</a:t>
            </a:r>
          </a:p>
        </p:txBody>
      </p:sp>
      <p:sp>
        <p:nvSpPr>
          <p:cNvPr id="21" name="Text Placeholder 2">
            <a:extLst>
              <a:ext uri="{FF2B5EF4-FFF2-40B4-BE49-F238E27FC236}">
                <a16:creationId xmlns:a16="http://schemas.microsoft.com/office/drawing/2014/main" id="{16E28576-0971-4DD3-AB98-A8FC48F3C444}"/>
              </a:ext>
            </a:extLst>
          </p:cNvPr>
          <p:cNvSpPr txBox="1">
            <a:spLocks/>
          </p:cNvSpPr>
          <p:nvPr/>
        </p:nvSpPr>
        <p:spPr>
          <a:xfrm>
            <a:off x="2284215" y="4834882"/>
            <a:ext cx="9525164" cy="10928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chemeClr val="tx1">
                    <a:lumMod val="75000"/>
                    <a:lumOff val="25000"/>
                  </a:schemeClr>
                </a:solidFill>
                <a:ea typeface="Verdana" panose="020B0604030504040204" pitchFamily="34" charset="0"/>
                <a:cs typeface="Verdana" panose="020B0604030504040204" pitchFamily="34" charset="0"/>
              </a:rPr>
              <a:t>Cranberry Seed</a:t>
            </a:r>
          </a:p>
          <a:p>
            <a:r>
              <a:rPr lang="en-US" sz="1800" dirty="0">
                <a:solidFill>
                  <a:schemeClr val="tx1">
                    <a:lumMod val="75000"/>
                    <a:lumOff val="25000"/>
                  </a:schemeClr>
                </a:solidFill>
                <a:ea typeface="Verdana" panose="020B0604030504040204" pitchFamily="34" charset="0"/>
                <a:cs typeface="Verdana" panose="020B0604030504040204" pitchFamily="34" charset="0"/>
              </a:rPr>
              <a:t>Great source of vitamin E, Omega-3, -6 and -9, and also acts as an antioxidant to protect the body from stressors*</a:t>
            </a:r>
          </a:p>
        </p:txBody>
      </p:sp>
      <p:sp>
        <p:nvSpPr>
          <p:cNvPr id="30" name="Text Placeholder 2">
            <a:extLst>
              <a:ext uri="{FF2B5EF4-FFF2-40B4-BE49-F238E27FC236}">
                <a16:creationId xmlns:a16="http://schemas.microsoft.com/office/drawing/2014/main" id="{A38AD631-253B-450D-AB7B-12A28D9C5278}"/>
              </a:ext>
            </a:extLst>
          </p:cNvPr>
          <p:cNvSpPr txBox="1">
            <a:spLocks/>
          </p:cNvSpPr>
          <p:nvPr/>
        </p:nvSpPr>
        <p:spPr>
          <a:xfrm>
            <a:off x="838200" y="1587258"/>
            <a:ext cx="6754792" cy="4235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rgbClr val="275D38"/>
                </a:solidFill>
                <a:ea typeface="Verdana" panose="020B0604030504040204" pitchFamily="34" charset="0"/>
                <a:cs typeface="Verdana" panose="020B0604030504040204" pitchFamily="34" charset="0"/>
              </a:rPr>
              <a:t>Cold-Pressed Natural Seeds</a:t>
            </a:r>
          </a:p>
        </p:txBody>
      </p:sp>
    </p:spTree>
    <p:extLst>
      <p:ext uri="{BB962C8B-B14F-4D97-AF65-F5344CB8AC3E}">
        <p14:creationId xmlns:p14="http://schemas.microsoft.com/office/powerpoint/2010/main" val="4137397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18204" y="5587225"/>
            <a:ext cx="5177796" cy="609313"/>
          </a:xfrm>
          <a:prstGeom prst="rect">
            <a:avLst/>
          </a:prstGeom>
          <a:solidFill>
            <a:srgbClr val="3F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Verdana" panose="020B0604030504040204" pitchFamily="34" charset="0"/>
                <a:ea typeface="Verdana" panose="020B0604030504040204" pitchFamily="34" charset="0"/>
                <a:cs typeface="Verdana" panose="020B0604030504040204" pitchFamily="34" charset="0"/>
              </a:rPr>
              <a:t>BUT IS THIS THE RIGHT SOLUTON?</a:t>
            </a:r>
          </a:p>
        </p:txBody>
      </p:sp>
      <p:sp>
        <p:nvSpPr>
          <p:cNvPr id="2" name="Title 1"/>
          <p:cNvSpPr>
            <a:spLocks noGrp="1"/>
          </p:cNvSpPr>
          <p:nvPr>
            <p:ph type="title"/>
          </p:nvPr>
        </p:nvSpPr>
        <p:spPr/>
        <p:txBody>
          <a:bodyPr>
            <a:noAutofit/>
          </a:bodyPr>
          <a:lstStyle/>
          <a:p>
            <a:r>
              <a:rPr lang="en-US" sz="4000" b="1" dirty="0">
                <a:solidFill>
                  <a:srgbClr val="3F2A56"/>
                </a:solidFill>
                <a:latin typeface="Verdana" panose="020B0604030504040204" pitchFamily="34" charset="0"/>
                <a:ea typeface="Verdana" panose="020B0604030504040204" pitchFamily="34" charset="0"/>
                <a:cs typeface="Verdana" panose="020B0604030504040204" pitchFamily="34" charset="0"/>
              </a:rPr>
              <a:t>The NEW Science of</a:t>
            </a:r>
            <a:br>
              <a:rPr lang="en-US" sz="4000" b="1" dirty="0">
                <a:solidFill>
                  <a:srgbClr val="3F2A56"/>
                </a:solidFill>
                <a:latin typeface="Verdana" panose="020B0604030504040204" pitchFamily="34" charset="0"/>
                <a:ea typeface="Verdana" panose="020B0604030504040204" pitchFamily="34" charset="0"/>
                <a:cs typeface="Verdana" panose="020B0604030504040204" pitchFamily="34" charset="0"/>
              </a:rPr>
            </a:br>
            <a:r>
              <a:rPr lang="en-US" sz="4000" b="1" dirty="0">
                <a:solidFill>
                  <a:srgbClr val="3F2A56"/>
                </a:solidFill>
                <a:latin typeface="Verdana" panose="020B0604030504040204" pitchFamily="34" charset="0"/>
                <a:ea typeface="Verdana" panose="020B0604030504040204" pitchFamily="34" charset="0"/>
                <a:cs typeface="Verdana" panose="020B0604030504040204" pitchFamily="34" charset="0"/>
              </a:rPr>
              <a:t>Mental Wellness</a:t>
            </a:r>
          </a:p>
        </p:txBody>
      </p:sp>
      <p:sp>
        <p:nvSpPr>
          <p:cNvPr id="3" name="Text Placeholder 2"/>
          <p:cNvSpPr>
            <a:spLocks noGrp="1"/>
          </p:cNvSpPr>
          <p:nvPr>
            <p:ph type="body" sz="quarter" idx="11"/>
          </p:nvPr>
        </p:nvSpPr>
        <p:spPr>
          <a:xfrm>
            <a:off x="838200" y="1931335"/>
            <a:ext cx="6019800" cy="3559175"/>
          </a:xfrm>
        </p:spPr>
        <p:txBody>
          <a:bodyPr>
            <a:noAutofit/>
          </a:bodyPr>
          <a:lstStyle/>
          <a:p>
            <a:pPr marL="0" indent="0">
              <a:buNone/>
            </a:pPr>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Science has forever focused on the BRAIN as the primary source to addressing mental wellness problems &amp; answers. </a:t>
            </a:r>
          </a:p>
          <a:p>
            <a:pPr marL="0" indent="0">
              <a:buNone/>
            </a:pPr>
            <a:endPar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We’ve been relying highly on antidepressants and other forms of serotonin reuptake inhibitors (SSRIs) to resolve these issues.</a:t>
            </a:r>
          </a:p>
        </p:txBody>
      </p:sp>
      <p:pic>
        <p:nvPicPr>
          <p:cNvPr id="10" name="Picture 9">
            <a:extLst>
              <a:ext uri="{FF2B5EF4-FFF2-40B4-BE49-F238E27FC236}">
                <a16:creationId xmlns:a16="http://schemas.microsoft.com/office/drawing/2014/main" id="{12A306A0-D21D-4B25-B73B-5954C2856FA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92471" y="1895407"/>
            <a:ext cx="4917871" cy="2981459"/>
          </a:xfrm>
          <a:prstGeom prst="rect">
            <a:avLst/>
          </a:prstGeom>
        </p:spPr>
      </p:pic>
    </p:spTree>
    <p:extLst>
      <p:ext uri="{BB962C8B-B14F-4D97-AF65-F5344CB8AC3E}">
        <p14:creationId xmlns:p14="http://schemas.microsoft.com/office/powerpoint/2010/main" val="343753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owl of fruit sitting on a plate&#10;&#10;Description generated with high confidence">
            <a:extLst>
              <a:ext uri="{FF2B5EF4-FFF2-40B4-BE49-F238E27FC236}">
                <a16:creationId xmlns:a16="http://schemas.microsoft.com/office/drawing/2014/main" id="{401971E5-D034-47C0-AEB4-F05E0297FA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123" y="4686893"/>
            <a:ext cx="1319432" cy="1319432"/>
          </a:xfrm>
          <a:prstGeom prst="rect">
            <a:avLst/>
          </a:prstGeom>
        </p:spPr>
      </p:pic>
      <p:pic>
        <p:nvPicPr>
          <p:cNvPr id="4" name="Picture 3" descr="A picture containing table, indoor, food&#10;&#10;Description generated with high confidence">
            <a:extLst>
              <a:ext uri="{FF2B5EF4-FFF2-40B4-BE49-F238E27FC236}">
                <a16:creationId xmlns:a16="http://schemas.microsoft.com/office/drawing/2014/main" id="{537156D5-9FD3-4456-B49D-AA8D2D1035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443" y="3511323"/>
            <a:ext cx="1092506" cy="1092506"/>
          </a:xfrm>
          <a:prstGeom prst="rect">
            <a:avLst/>
          </a:prstGeom>
        </p:spPr>
      </p:pic>
      <p:pic>
        <p:nvPicPr>
          <p:cNvPr id="13" name="Picture 12" descr="A picture containing plate, white, indoor, sitting&#10;&#10;Description generated with high confidence">
            <a:extLst>
              <a:ext uri="{FF2B5EF4-FFF2-40B4-BE49-F238E27FC236}">
                <a16:creationId xmlns:a16="http://schemas.microsoft.com/office/drawing/2014/main" id="{C6A76019-9B52-424B-B240-A6939E763E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380" y="2117628"/>
            <a:ext cx="1310631" cy="1310631"/>
          </a:xfrm>
          <a:prstGeom prst="rect">
            <a:avLst/>
          </a:prstGeom>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2284215" y="2239721"/>
            <a:ext cx="9674904" cy="1092874"/>
          </a:xfrm>
        </p:spPr>
        <p:txBody>
          <a:bodyPr>
            <a:noAutofit/>
          </a:bodyPr>
          <a:lstStyle/>
          <a:p>
            <a:pPr marL="0" indent="0">
              <a:buNone/>
            </a:pPr>
            <a:r>
              <a:rPr lang="en-US" sz="2000" b="1" dirty="0">
                <a:solidFill>
                  <a:schemeClr val="tx1">
                    <a:lumMod val="75000"/>
                    <a:lumOff val="25000"/>
                  </a:schemeClr>
                </a:solidFill>
                <a:ea typeface="Verdana" panose="020B0604030504040204" pitchFamily="34" charset="0"/>
                <a:cs typeface="Verdana" panose="020B0604030504040204" pitchFamily="34" charset="0"/>
              </a:rPr>
              <a:t>Black Cumin Seed</a:t>
            </a:r>
          </a:p>
          <a:p>
            <a:r>
              <a:rPr lang="en-US" sz="1800" dirty="0">
                <a:solidFill>
                  <a:schemeClr val="tx1">
                    <a:lumMod val="75000"/>
                    <a:lumOff val="25000"/>
                  </a:schemeClr>
                </a:solidFill>
              </a:rPr>
              <a:t>Contains B vitamins and antioxidants, and helps boost the immune system* </a:t>
            </a:r>
            <a:endParaRPr lang="en-US" sz="1800" dirty="0">
              <a:solidFill>
                <a:schemeClr val="tx1">
                  <a:lumMod val="75000"/>
                  <a:lumOff val="25000"/>
                </a:schemeClr>
              </a:solidFill>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9842964D-9B1A-4FD9-A9C6-B07F2B61AD9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5" name="Title 1">
            <a:extLst>
              <a:ext uri="{FF2B5EF4-FFF2-40B4-BE49-F238E27FC236}">
                <a16:creationId xmlns:a16="http://schemas.microsoft.com/office/drawing/2014/main" id="{7D6F0BF6-D639-4323-9C39-300516288783}"/>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47A647"/>
                </a:solidFill>
                <a:latin typeface="Verdana" panose="020B0604030504040204" pitchFamily="34" charset="0"/>
                <a:ea typeface="Verdana" panose="020B0604030504040204" pitchFamily="34" charset="0"/>
                <a:cs typeface="Verdana" panose="020B0604030504040204" pitchFamily="34" charset="0"/>
              </a:rPr>
              <a:t>GBX SeedFiber</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245D38"/>
                </a:solidFill>
                <a:latin typeface="Verdana" panose="020B0604030504040204" pitchFamily="34" charset="0"/>
                <a:ea typeface="Verdana" panose="020B0604030504040204" pitchFamily="34" charset="0"/>
                <a:cs typeface="Verdana" panose="020B0604030504040204" pitchFamily="34" charset="0"/>
              </a:rPr>
              <a:t>KEY INGREDIENTS:</a:t>
            </a:r>
            <a:endParaRPr lang="en-US" sz="3600" dirty="0">
              <a:solidFill>
                <a:srgbClr val="245D38"/>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a:extLst>
              <a:ext uri="{FF2B5EF4-FFF2-40B4-BE49-F238E27FC236}">
                <a16:creationId xmlns:a16="http://schemas.microsoft.com/office/drawing/2014/main" id="{177B18C0-1467-47AA-871A-030457CDC743}"/>
              </a:ext>
            </a:extLst>
          </p:cNvPr>
          <p:cNvSpPr txBox="1"/>
          <p:nvPr/>
        </p:nvSpPr>
        <p:spPr>
          <a:xfrm>
            <a:off x="5040248" y="441507"/>
            <a:ext cx="385042" cy="338554"/>
          </a:xfrm>
          <a:prstGeom prst="rect">
            <a:avLst/>
          </a:prstGeom>
          <a:noFill/>
        </p:spPr>
        <p:txBody>
          <a:bodyPr wrap="none" rtlCol="0">
            <a:spAutoFit/>
          </a:bodyPr>
          <a:lstStyle/>
          <a:p>
            <a:r>
              <a:rPr lang="en-US" sz="1600" dirty="0">
                <a:solidFill>
                  <a:srgbClr val="47A647"/>
                </a:solidFill>
                <a:latin typeface="Verdana" panose="020B0604030504040204" pitchFamily="34" charset="0"/>
                <a:ea typeface="Verdana" panose="020B0604030504040204" pitchFamily="34" charset="0"/>
                <a:cs typeface="Verdana" panose="020B0604030504040204" pitchFamily="34" charset="0"/>
              </a:rPr>
              <a:t>™</a:t>
            </a:r>
          </a:p>
        </p:txBody>
      </p:sp>
      <p:sp>
        <p:nvSpPr>
          <p:cNvPr id="19" name="Text Placeholder 2">
            <a:extLst>
              <a:ext uri="{FF2B5EF4-FFF2-40B4-BE49-F238E27FC236}">
                <a16:creationId xmlns:a16="http://schemas.microsoft.com/office/drawing/2014/main" id="{E3CA6AA1-4BD3-4BDF-821E-14E8E0BD32AA}"/>
              </a:ext>
            </a:extLst>
          </p:cNvPr>
          <p:cNvSpPr txBox="1">
            <a:spLocks/>
          </p:cNvSpPr>
          <p:nvPr/>
        </p:nvSpPr>
        <p:spPr>
          <a:xfrm>
            <a:off x="2284215" y="3549998"/>
            <a:ext cx="9525164" cy="10928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chemeClr val="tx1">
                    <a:lumMod val="75000"/>
                    <a:lumOff val="25000"/>
                  </a:schemeClr>
                </a:solidFill>
                <a:ea typeface="Verdana" panose="020B0604030504040204" pitchFamily="34" charset="0"/>
                <a:cs typeface="Verdana" panose="020B0604030504040204" pitchFamily="34" charset="0"/>
              </a:rPr>
              <a:t>Blackberry Seed</a:t>
            </a:r>
            <a:endParaRPr lang="en-US" dirty="0"/>
          </a:p>
          <a:p>
            <a:r>
              <a:rPr lang="en-US" sz="1800" dirty="0">
                <a:solidFill>
                  <a:schemeClr val="tx1">
                    <a:lumMod val="75000"/>
                    <a:lumOff val="25000"/>
                  </a:schemeClr>
                </a:solidFill>
              </a:rPr>
              <a:t>Rich in Omega-3 (alpha-linolenic acid) and Omega-6 (linolenic acid) fats, which are good for heart and brain health* </a:t>
            </a:r>
            <a:endParaRPr lang="en-US" sz="1200" dirty="0">
              <a:solidFill>
                <a:schemeClr val="tx1">
                  <a:lumMod val="75000"/>
                  <a:lumOff val="25000"/>
                </a:schemeClr>
              </a:solidFill>
              <a:ea typeface="Verdana" panose="020B0604030504040204" pitchFamily="34" charset="0"/>
              <a:cs typeface="Verdana" panose="020B0604030504040204" pitchFamily="34" charset="0"/>
            </a:endParaRPr>
          </a:p>
        </p:txBody>
      </p:sp>
      <p:sp>
        <p:nvSpPr>
          <p:cNvPr id="21" name="Text Placeholder 2">
            <a:extLst>
              <a:ext uri="{FF2B5EF4-FFF2-40B4-BE49-F238E27FC236}">
                <a16:creationId xmlns:a16="http://schemas.microsoft.com/office/drawing/2014/main" id="{16E28576-0971-4DD3-AB98-A8FC48F3C444}"/>
              </a:ext>
            </a:extLst>
          </p:cNvPr>
          <p:cNvSpPr txBox="1">
            <a:spLocks/>
          </p:cNvSpPr>
          <p:nvPr/>
        </p:nvSpPr>
        <p:spPr>
          <a:xfrm>
            <a:off x="2284215" y="4834882"/>
            <a:ext cx="9525164" cy="10928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chemeClr val="tx1">
                    <a:lumMod val="75000"/>
                    <a:lumOff val="25000"/>
                  </a:schemeClr>
                </a:solidFill>
                <a:ea typeface="Verdana" panose="020B0604030504040204" pitchFamily="34" charset="0"/>
                <a:cs typeface="Verdana" panose="020B0604030504040204" pitchFamily="34" charset="0"/>
              </a:rPr>
              <a:t>Concord Grape Seed</a:t>
            </a:r>
            <a:endParaRPr lang="en-US" dirty="0"/>
          </a:p>
          <a:p>
            <a:r>
              <a:rPr lang="en-US" sz="1800" dirty="0">
                <a:solidFill>
                  <a:schemeClr val="tx1">
                    <a:lumMod val="75000"/>
                    <a:lumOff val="25000"/>
                  </a:schemeClr>
                </a:solidFill>
              </a:rPr>
              <a:t>Great natural source of vitamin A and E, which is crucial for skin, circulation, cholesterol, and has antioxidant effects* </a:t>
            </a:r>
            <a:endParaRPr lang="en-US" sz="1800" dirty="0">
              <a:solidFill>
                <a:schemeClr val="tx1">
                  <a:lumMod val="75000"/>
                  <a:lumOff val="25000"/>
                </a:schemeClr>
              </a:solidFill>
              <a:ea typeface="Verdana" panose="020B0604030504040204" pitchFamily="34" charset="0"/>
              <a:cs typeface="Verdana" panose="020B0604030504040204" pitchFamily="34" charset="0"/>
            </a:endParaRPr>
          </a:p>
        </p:txBody>
      </p:sp>
      <p:sp>
        <p:nvSpPr>
          <p:cNvPr id="30" name="Text Placeholder 2">
            <a:extLst>
              <a:ext uri="{FF2B5EF4-FFF2-40B4-BE49-F238E27FC236}">
                <a16:creationId xmlns:a16="http://schemas.microsoft.com/office/drawing/2014/main" id="{A38AD631-253B-450D-AB7B-12A28D9C5278}"/>
              </a:ext>
            </a:extLst>
          </p:cNvPr>
          <p:cNvSpPr txBox="1">
            <a:spLocks/>
          </p:cNvSpPr>
          <p:nvPr/>
        </p:nvSpPr>
        <p:spPr>
          <a:xfrm>
            <a:off x="838200" y="1587258"/>
            <a:ext cx="6754792" cy="4235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rgbClr val="275D38"/>
                </a:solidFill>
                <a:ea typeface="Verdana" panose="020B0604030504040204" pitchFamily="34" charset="0"/>
                <a:cs typeface="Verdana" panose="020B0604030504040204" pitchFamily="34" charset="0"/>
              </a:rPr>
              <a:t>Cold-Pressed Natural Seeds</a:t>
            </a:r>
          </a:p>
        </p:txBody>
      </p:sp>
    </p:spTree>
    <p:extLst>
      <p:ext uri="{BB962C8B-B14F-4D97-AF65-F5344CB8AC3E}">
        <p14:creationId xmlns:p14="http://schemas.microsoft.com/office/powerpoint/2010/main" val="189710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9BD555-6EED-44D9-9F0A-F7D1214784B1}"/>
              </a:ext>
            </a:extLst>
          </p:cNvPr>
          <p:cNvPicPr>
            <a:picLocks noChangeAspect="1"/>
          </p:cNvPicPr>
          <p:nvPr/>
        </p:nvPicPr>
        <p:blipFill>
          <a:blip r:embed="rId3"/>
          <a:stretch>
            <a:fillRect/>
          </a:stretch>
        </p:blipFill>
        <p:spPr>
          <a:xfrm>
            <a:off x="6096000" y="1692275"/>
            <a:ext cx="7200900" cy="4800600"/>
          </a:xfrm>
          <a:prstGeom prst="rect">
            <a:avLst/>
          </a:prstGeom>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199" y="2003424"/>
            <a:ext cx="6858965" cy="3666695"/>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AHCC</a:t>
            </a:r>
            <a:r>
              <a:rPr lang="en-US" sz="32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Active Hexose Correlated Compound</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Cultured mushroom mycelia extract</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Effective for immune support*</a:t>
            </a:r>
          </a:p>
          <a:p>
            <a:r>
              <a:rPr lang="en-US" sz="2400" dirty="0">
                <a:solidFill>
                  <a:schemeClr val="tx1">
                    <a:lumMod val="75000"/>
                    <a:lumOff val="25000"/>
                  </a:schemeClr>
                </a:solidFill>
                <a:ea typeface="Verdana" panose="020B0604030504040204" pitchFamily="34" charset="0"/>
                <a:cs typeface="Verdana" panose="020B0604030504040204" pitchFamily="34" charset="0"/>
              </a:rPr>
              <a:t>Rich in alpha-glucans*</a:t>
            </a:r>
            <a:endPar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Supports microRNA signaling between the microbiome and the central nervous system*</a:t>
            </a:r>
          </a:p>
        </p:txBody>
      </p:sp>
      <p:sp>
        <p:nvSpPr>
          <p:cNvPr id="7" name="Title 1">
            <a:extLst>
              <a:ext uri="{FF2B5EF4-FFF2-40B4-BE49-F238E27FC236}">
                <a16:creationId xmlns:a16="http://schemas.microsoft.com/office/drawing/2014/main" id="{216C2097-25FA-4015-A873-A2B86A40406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47A647"/>
                </a:solidFill>
                <a:latin typeface="Verdana" panose="020B0604030504040204" pitchFamily="34" charset="0"/>
                <a:ea typeface="Verdana" panose="020B0604030504040204" pitchFamily="34" charset="0"/>
                <a:cs typeface="Verdana" panose="020B0604030504040204" pitchFamily="34" charset="0"/>
              </a:rPr>
              <a:t>GBX SeedFiber</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245D38"/>
                </a:solidFill>
                <a:latin typeface="Verdana" panose="020B0604030504040204" pitchFamily="34" charset="0"/>
                <a:ea typeface="Verdana" panose="020B0604030504040204" pitchFamily="34" charset="0"/>
                <a:cs typeface="Verdana" panose="020B0604030504040204" pitchFamily="34" charset="0"/>
              </a:rPr>
              <a:t>KEY INGREDIENTS</a:t>
            </a:r>
            <a:endParaRPr lang="en-US" sz="3600" dirty="0">
              <a:solidFill>
                <a:srgbClr val="245D38"/>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9842964D-9B1A-4FD9-A9C6-B07F2B61AD9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8" name="TextBox 7">
            <a:extLst>
              <a:ext uri="{FF2B5EF4-FFF2-40B4-BE49-F238E27FC236}">
                <a16:creationId xmlns:a16="http://schemas.microsoft.com/office/drawing/2014/main" id="{BD0E0BE3-5042-4DC1-80DE-4C2005245B3B}"/>
              </a:ext>
            </a:extLst>
          </p:cNvPr>
          <p:cNvSpPr txBox="1"/>
          <p:nvPr/>
        </p:nvSpPr>
        <p:spPr>
          <a:xfrm>
            <a:off x="5040248" y="441507"/>
            <a:ext cx="385042" cy="338554"/>
          </a:xfrm>
          <a:prstGeom prst="rect">
            <a:avLst/>
          </a:prstGeom>
          <a:noFill/>
        </p:spPr>
        <p:txBody>
          <a:bodyPr wrap="none" rtlCol="0">
            <a:spAutoFit/>
          </a:bodyPr>
          <a:lstStyle/>
          <a:p>
            <a:r>
              <a:rPr lang="en-US" sz="1600" dirty="0">
                <a:solidFill>
                  <a:srgbClr val="47A647"/>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405060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554"/>
            <a:ext cx="10515600" cy="832831"/>
          </a:xfrm>
        </p:spPr>
        <p:txBody>
          <a:bodyPr/>
          <a:lstStyle/>
          <a:p>
            <a:r>
              <a:rPr lang="en-CA" dirty="0"/>
              <a:t>Roles of AHCC in Gut-Brain Axis</a:t>
            </a:r>
          </a:p>
        </p:txBody>
      </p:sp>
      <p:sp>
        <p:nvSpPr>
          <p:cNvPr id="3" name="Content Placeholder 2"/>
          <p:cNvSpPr>
            <a:spLocks noGrp="1"/>
          </p:cNvSpPr>
          <p:nvPr>
            <p:ph sz="half" idx="1"/>
          </p:nvPr>
        </p:nvSpPr>
        <p:spPr>
          <a:xfrm>
            <a:off x="310568" y="991915"/>
            <a:ext cx="3725906" cy="4960992"/>
          </a:xfrm>
        </p:spPr>
        <p:style>
          <a:lnRef idx="2">
            <a:schemeClr val="accent4"/>
          </a:lnRef>
          <a:fillRef idx="1">
            <a:schemeClr val="lt1"/>
          </a:fillRef>
          <a:effectRef idx="0">
            <a:schemeClr val="accent4"/>
          </a:effectRef>
          <a:fontRef idx="minor">
            <a:schemeClr val="dk1"/>
          </a:fontRef>
        </p:style>
        <p:txBody>
          <a:bodyPr>
            <a:normAutofit/>
          </a:bodyPr>
          <a:lstStyle/>
          <a:p>
            <a:r>
              <a:rPr lang="fr-CA" sz="2000" i="1" u="sng" dirty="0">
                <a:solidFill>
                  <a:srgbClr val="C00000"/>
                </a:solidFill>
              </a:rPr>
              <a:t>Anti-</a:t>
            </a:r>
            <a:r>
              <a:rPr lang="fr-CA" sz="2000" i="1" u="sng" dirty="0" err="1">
                <a:solidFill>
                  <a:srgbClr val="C00000"/>
                </a:solidFill>
              </a:rPr>
              <a:t>inflammatory</a:t>
            </a:r>
            <a:r>
              <a:rPr lang="fr-CA" sz="2000" i="1" u="sng" dirty="0">
                <a:solidFill>
                  <a:srgbClr val="C00000"/>
                </a:solidFill>
              </a:rPr>
              <a:t>/immune </a:t>
            </a:r>
            <a:r>
              <a:rPr lang="fr-CA" sz="2000" i="1" u="sng" dirty="0" err="1">
                <a:solidFill>
                  <a:srgbClr val="C00000"/>
                </a:solidFill>
              </a:rPr>
              <a:t>Homeostasis</a:t>
            </a:r>
            <a:endParaRPr lang="en-CA" sz="2000" i="1" u="sng" dirty="0">
              <a:solidFill>
                <a:srgbClr val="C00000"/>
              </a:solidFill>
            </a:endParaRPr>
          </a:p>
        </p:txBody>
      </p:sp>
      <p:sp>
        <p:nvSpPr>
          <p:cNvPr id="4" name="Content Placeholder 3"/>
          <p:cNvSpPr>
            <a:spLocks noGrp="1"/>
          </p:cNvSpPr>
          <p:nvPr>
            <p:ph sz="half" idx="2"/>
          </p:nvPr>
        </p:nvSpPr>
        <p:spPr>
          <a:xfrm>
            <a:off x="3696076" y="2019646"/>
            <a:ext cx="3702423" cy="4261410"/>
          </a:xfrm>
        </p:spPr>
        <p:style>
          <a:lnRef idx="2">
            <a:schemeClr val="accent6"/>
          </a:lnRef>
          <a:fillRef idx="1">
            <a:schemeClr val="lt1"/>
          </a:fillRef>
          <a:effectRef idx="0">
            <a:schemeClr val="accent6"/>
          </a:effectRef>
          <a:fontRef idx="minor">
            <a:schemeClr val="dk1"/>
          </a:fontRef>
        </p:style>
        <p:txBody>
          <a:bodyPr>
            <a:normAutofit/>
          </a:bodyPr>
          <a:lstStyle/>
          <a:p>
            <a:r>
              <a:rPr lang="fr-CA" sz="2000" i="1" u="sng" dirty="0" err="1">
                <a:solidFill>
                  <a:srgbClr val="C00000"/>
                </a:solidFill>
              </a:rPr>
              <a:t>Prebiotic</a:t>
            </a:r>
            <a:r>
              <a:rPr lang="fr-CA" sz="2000" i="1" u="sng" dirty="0">
                <a:solidFill>
                  <a:srgbClr val="C00000"/>
                </a:solidFill>
              </a:rPr>
              <a:t> (TLR2/4)</a:t>
            </a:r>
            <a:endParaRPr lang="en-CA" sz="2000" i="1" u="sng" dirty="0">
              <a:solidFill>
                <a:srgbClr val="C00000"/>
              </a:solidFill>
            </a:endParaRPr>
          </a:p>
        </p:txBody>
      </p:sp>
      <p:sp>
        <p:nvSpPr>
          <p:cNvPr id="6" name="Content Placeholder 3"/>
          <p:cNvSpPr txBox="1">
            <a:spLocks/>
          </p:cNvSpPr>
          <p:nvPr/>
        </p:nvSpPr>
        <p:spPr>
          <a:xfrm>
            <a:off x="6678421" y="2697662"/>
            <a:ext cx="4563035" cy="4055448"/>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000" i="1" u="sng" dirty="0" err="1">
                <a:solidFill>
                  <a:srgbClr val="C00000"/>
                </a:solidFill>
              </a:rPr>
              <a:t>miRNAs</a:t>
            </a:r>
            <a:endParaRPr lang="en-CA" sz="2000" i="1" u="sng" dirty="0">
              <a:solidFill>
                <a:srgbClr val="C00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4048" y="3219946"/>
            <a:ext cx="2023602" cy="322542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6762" y="3340179"/>
            <a:ext cx="2784899" cy="2035639"/>
          </a:xfrm>
          <a:prstGeom prst="rect">
            <a:avLst/>
          </a:prstGeom>
        </p:spPr>
      </p:pic>
      <p:sp>
        <p:nvSpPr>
          <p:cNvPr id="9" name="TextBox 8"/>
          <p:cNvSpPr txBox="1"/>
          <p:nvPr/>
        </p:nvSpPr>
        <p:spPr>
          <a:xfrm>
            <a:off x="7398499" y="6395586"/>
            <a:ext cx="3745128" cy="307777"/>
          </a:xfrm>
          <a:prstGeom prst="rect">
            <a:avLst/>
          </a:prstGeom>
          <a:noFill/>
        </p:spPr>
        <p:txBody>
          <a:bodyPr wrap="none" rtlCol="0">
            <a:spAutoFit/>
          </a:bodyPr>
          <a:lstStyle/>
          <a:p>
            <a:r>
              <a:rPr lang="fr-CA" sz="1400" i="1" dirty="0">
                <a:solidFill>
                  <a:srgbClr val="FF0000"/>
                </a:solidFill>
              </a:rPr>
              <a:t>Graham et al.,  </a:t>
            </a:r>
            <a:r>
              <a:rPr lang="en-CA" sz="1400" i="1" dirty="0">
                <a:solidFill>
                  <a:srgbClr val="FF0000"/>
                </a:solidFill>
              </a:rPr>
              <a:t>Cancer Biology and Therapy 2017</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5459" y="2697662"/>
            <a:ext cx="2695575" cy="2295525"/>
          </a:xfrm>
          <a:prstGeom prst="rect">
            <a:avLst/>
          </a:prstGeom>
        </p:spPr>
      </p:pic>
      <p:sp>
        <p:nvSpPr>
          <p:cNvPr id="11" name="Rectangle 10"/>
          <p:cNvSpPr/>
          <p:nvPr/>
        </p:nvSpPr>
        <p:spPr>
          <a:xfrm>
            <a:off x="3636964" y="5952907"/>
            <a:ext cx="2741584" cy="523220"/>
          </a:xfrm>
          <a:prstGeom prst="rect">
            <a:avLst/>
          </a:prstGeom>
        </p:spPr>
        <p:txBody>
          <a:bodyPr wrap="none">
            <a:spAutoFit/>
          </a:bodyPr>
          <a:lstStyle/>
          <a:p>
            <a:r>
              <a:rPr lang="fr-CA" sz="1400" i="1" dirty="0">
                <a:solidFill>
                  <a:srgbClr val="FF0000"/>
                </a:solidFill>
              </a:rPr>
              <a:t>Mallet et al.,  </a:t>
            </a:r>
          </a:p>
          <a:p>
            <a:r>
              <a:rPr lang="en-CA" sz="1400" i="1" dirty="0">
                <a:solidFill>
                  <a:srgbClr val="FF0000"/>
                </a:solidFill>
              </a:rPr>
              <a:t>European Journal of Nutrition 2015</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963" y="2168286"/>
            <a:ext cx="2069040" cy="3304761"/>
          </a:xfrm>
          <a:prstGeom prst="rect">
            <a:avLst/>
          </a:prstGeom>
        </p:spPr>
      </p:pic>
      <p:sp>
        <p:nvSpPr>
          <p:cNvPr id="13" name="Rectangle 12"/>
          <p:cNvSpPr/>
          <p:nvPr/>
        </p:nvSpPr>
        <p:spPr>
          <a:xfrm>
            <a:off x="1009951" y="5352674"/>
            <a:ext cx="2741584" cy="523220"/>
          </a:xfrm>
          <a:prstGeom prst="rect">
            <a:avLst/>
          </a:prstGeom>
        </p:spPr>
        <p:txBody>
          <a:bodyPr wrap="none">
            <a:spAutoFit/>
          </a:bodyPr>
          <a:lstStyle/>
          <a:p>
            <a:r>
              <a:rPr lang="fr-CA" sz="1400" i="1" dirty="0">
                <a:solidFill>
                  <a:srgbClr val="FF0000"/>
                </a:solidFill>
              </a:rPr>
              <a:t>Mallet et al.,  </a:t>
            </a:r>
          </a:p>
          <a:p>
            <a:r>
              <a:rPr lang="en-CA" sz="1400" i="1" dirty="0">
                <a:solidFill>
                  <a:srgbClr val="FF0000"/>
                </a:solidFill>
              </a:rPr>
              <a:t>European Journal of Nutrition 2015</a:t>
            </a:r>
          </a:p>
        </p:txBody>
      </p:sp>
    </p:spTree>
    <p:extLst>
      <p:ext uri="{BB962C8B-B14F-4D97-AF65-F5344CB8AC3E}">
        <p14:creationId xmlns:p14="http://schemas.microsoft.com/office/powerpoint/2010/main" val="13616717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1319040"/>
            <a:ext cx="12192000" cy="707141"/>
          </a:xfrm>
          <a:prstGeom prst="rect">
            <a:avLst/>
          </a:prstGeom>
          <a:solidFill>
            <a:srgbClr val="275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 name="Title 1"/>
          <p:cNvSpPr txBox="1">
            <a:spLocks/>
          </p:cNvSpPr>
          <p:nvPr/>
        </p:nvSpPr>
        <p:spPr>
          <a:xfrm>
            <a:off x="1" y="1296950"/>
            <a:ext cx="12192000"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GBX FOODS  SYSTEM</a:t>
            </a:r>
            <a:endParaRPr lang="en-US"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2"/>
          <p:cNvSpPr txBox="1">
            <a:spLocks/>
          </p:cNvSpPr>
          <p:nvPr/>
        </p:nvSpPr>
        <p:spPr>
          <a:xfrm>
            <a:off x="4398380" y="758614"/>
            <a:ext cx="7946020" cy="412963"/>
          </a:xfrm>
          <a:prstGeom prst="rect">
            <a:avLst/>
          </a:prstGeom>
        </p:spPr>
        <p:txBody>
          <a:bodyPr>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00000"/>
              </a:lnSpc>
              <a:spcBef>
                <a:spcPct val="20000"/>
              </a:spcBef>
              <a:buSzTx/>
              <a:buNone/>
              <a:defRPr/>
            </a:pPr>
            <a:r>
              <a:rPr lang="en-US" sz="2400" dirty="0">
                <a:solidFill>
                  <a:srgbClr val="275D38"/>
                </a:solidFill>
                <a:latin typeface="Verdana" panose="020B0604030504040204" pitchFamily="34" charset="0"/>
                <a:ea typeface="Verdana" panose="020B0604030504040204" pitchFamily="34" charset="0"/>
                <a:cs typeface="Verdana" panose="020B0604030504040204" pitchFamily="34" charset="0"/>
              </a:rPr>
              <a:t>Microbiome-Boosting Nutrition*</a:t>
            </a:r>
            <a:endParaRPr lang="ru-RU" sz="24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5CA425EA-516D-4CF1-896C-AB6B8848C4EE}"/>
              </a:ext>
            </a:extLst>
          </p:cNvPr>
          <p:cNvSpPr txBox="1"/>
          <p:nvPr/>
        </p:nvSpPr>
        <p:spPr>
          <a:xfrm>
            <a:off x="6390738" y="1421061"/>
            <a:ext cx="385042" cy="338554"/>
          </a:xfrm>
          <a:prstGeom prst="rect">
            <a:avLst/>
          </a:prstGeom>
          <a:noFill/>
        </p:spPr>
        <p:txBody>
          <a:bodyPr wrap="none" rtlCol="0">
            <a:spAutoFit/>
          </a:bodyPr>
          <a:lstStyle/>
          <a:p>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10" name="TextBox 9">
            <a:extLst>
              <a:ext uri="{FF2B5EF4-FFF2-40B4-BE49-F238E27FC236}">
                <a16:creationId xmlns:a16="http://schemas.microsoft.com/office/drawing/2014/main" id="{B6364BEF-232C-40EE-A691-8E55D6B9F831}"/>
              </a:ext>
            </a:extLst>
          </p:cNvPr>
          <p:cNvSpPr txBox="1"/>
          <p:nvPr/>
        </p:nvSpPr>
        <p:spPr>
          <a:xfrm>
            <a:off x="295275" y="6396952"/>
            <a:ext cx="3076078" cy="369332"/>
          </a:xfrm>
          <a:prstGeom prst="rect">
            <a:avLst/>
          </a:prstGeom>
          <a:noFill/>
          <a:ln>
            <a:solidFill>
              <a:schemeClr val="bg1"/>
            </a:solidFill>
          </a:ln>
        </p:spPr>
        <p:txBody>
          <a:bodyPr wrap="square" rtlCol="0">
            <a:spAutoFit/>
          </a:bodyPr>
          <a:lstStyle/>
          <a:p>
            <a:r>
              <a:rPr lang="en-US" sz="600" dirty="0">
                <a:solidFill>
                  <a:schemeClr val="bg1"/>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5" name="TextBox 14">
            <a:extLst>
              <a:ext uri="{FF2B5EF4-FFF2-40B4-BE49-F238E27FC236}">
                <a16:creationId xmlns:a16="http://schemas.microsoft.com/office/drawing/2014/main" id="{882B9798-A762-417F-9B0C-E6E1089DB481}"/>
              </a:ext>
            </a:extLst>
          </p:cNvPr>
          <p:cNvSpPr txBox="1"/>
          <p:nvPr/>
        </p:nvSpPr>
        <p:spPr>
          <a:xfrm>
            <a:off x="8132978" y="2347140"/>
            <a:ext cx="2011985" cy="954107"/>
          </a:xfrm>
          <a:prstGeom prst="rect">
            <a:avLst/>
          </a:prstGeom>
          <a:noFill/>
        </p:spPr>
        <p:txBody>
          <a:bodyPr wrap="square" rtlCol="0">
            <a:spAutoFit/>
          </a:bodyPr>
          <a:lstStyle/>
          <a:p>
            <a:r>
              <a:rPr lang="en-US" sz="1400" b="1" dirty="0">
                <a:latin typeface="Verdana" panose="020B0604030504040204" pitchFamily="34" charset="0"/>
              </a:rPr>
              <a:t>Item Code:</a:t>
            </a:r>
            <a:br>
              <a:rPr lang="en-US" sz="1400" b="1" dirty="0">
                <a:latin typeface="Verdana" panose="020B0604030504040204" pitchFamily="34" charset="0"/>
              </a:rPr>
            </a:br>
            <a:r>
              <a:rPr lang="en-US" sz="1400" b="1" dirty="0">
                <a:latin typeface="Verdana" panose="020B0604030504040204" pitchFamily="34" charset="0"/>
              </a:rPr>
              <a:t>Retail Price:</a:t>
            </a:r>
            <a:br>
              <a:rPr lang="en-US" sz="1400" b="1" dirty="0">
                <a:latin typeface="Verdana" panose="020B0604030504040204" pitchFamily="34" charset="0"/>
              </a:rPr>
            </a:br>
            <a:r>
              <a:rPr lang="en-US" sz="1400" b="1" dirty="0">
                <a:latin typeface="Verdana" panose="020B0604030504040204" pitchFamily="34" charset="0"/>
              </a:rPr>
              <a:t>Wholesale Price:</a:t>
            </a:r>
            <a:br>
              <a:rPr lang="en-US" sz="1400" b="1" dirty="0">
                <a:latin typeface="Verdana" panose="020B0604030504040204" pitchFamily="34" charset="0"/>
              </a:rPr>
            </a:br>
            <a:r>
              <a:rPr lang="en-US" sz="1400" b="1" dirty="0">
                <a:latin typeface="Verdana" panose="020B0604030504040204" pitchFamily="34" charset="0"/>
              </a:rPr>
              <a:t>Subscribe &amp; Save</a:t>
            </a:r>
            <a:r>
              <a:rPr lang="en-US" sz="1400" b="1" dirty="0">
                <a:solidFill>
                  <a:schemeClr val="bg1"/>
                </a:solidFill>
                <a:latin typeface="Verdana" panose="020B0604030504040204" pitchFamily="34" charset="0"/>
              </a:rPr>
              <a:t>:</a:t>
            </a:r>
          </a:p>
        </p:txBody>
      </p:sp>
      <p:sp>
        <p:nvSpPr>
          <p:cNvPr id="16" name="TextBox 15">
            <a:extLst>
              <a:ext uri="{FF2B5EF4-FFF2-40B4-BE49-F238E27FC236}">
                <a16:creationId xmlns:a16="http://schemas.microsoft.com/office/drawing/2014/main" id="{70231022-AD8C-4738-9AF8-9840BAFD7A0C}"/>
              </a:ext>
            </a:extLst>
          </p:cNvPr>
          <p:cNvSpPr txBox="1"/>
          <p:nvPr/>
        </p:nvSpPr>
        <p:spPr>
          <a:xfrm>
            <a:off x="10100398" y="2359841"/>
            <a:ext cx="2073257" cy="954107"/>
          </a:xfrm>
          <a:prstGeom prst="rect">
            <a:avLst/>
          </a:prstGeom>
          <a:noFill/>
        </p:spPr>
        <p:txBody>
          <a:bodyPr wrap="square" rtlCol="0">
            <a:spAutoFit/>
          </a:bodyPr>
          <a:lstStyle/>
          <a:p>
            <a:r>
              <a:rPr lang="en-US" sz="1400" dirty="0">
                <a:latin typeface="Verdana" panose="020B0604030504040204" pitchFamily="34" charset="0"/>
              </a:rPr>
              <a:t>S021</a:t>
            </a:r>
            <a:br>
              <a:rPr lang="en-US" sz="1400" dirty="0">
                <a:latin typeface="Verdana" panose="020B0604030504040204" pitchFamily="34" charset="0"/>
              </a:rPr>
            </a:br>
            <a:r>
              <a:rPr lang="en-US" sz="1400" dirty="0">
                <a:latin typeface="Verdana" panose="020B0604030504040204" pitchFamily="34" charset="0"/>
              </a:rPr>
              <a:t>$144.00</a:t>
            </a:r>
            <a:br>
              <a:rPr lang="en-US" sz="1400" dirty="0">
                <a:latin typeface="Verdana" panose="020B0604030504040204" pitchFamily="34" charset="0"/>
              </a:rPr>
            </a:br>
            <a:r>
              <a:rPr lang="en-US" sz="1400" dirty="0">
                <a:latin typeface="Verdana" panose="020B0604030504040204" pitchFamily="34" charset="0"/>
              </a:rPr>
              <a:t>$95.95 / 62 PV</a:t>
            </a:r>
            <a:br>
              <a:rPr lang="en-US" sz="1400" dirty="0">
                <a:latin typeface="Verdana" panose="020B0604030504040204" pitchFamily="34" charset="0"/>
              </a:rPr>
            </a:br>
            <a:r>
              <a:rPr lang="en-US" sz="1400" dirty="0">
                <a:latin typeface="Verdana" panose="020B0604030504040204" pitchFamily="34" charset="0"/>
              </a:rPr>
              <a:t>$85.95 / 52 PV</a:t>
            </a:r>
          </a:p>
        </p:txBody>
      </p:sp>
      <p:sp>
        <p:nvSpPr>
          <p:cNvPr id="17" name="Rectangle: Rounded Corners 16">
            <a:extLst>
              <a:ext uri="{FF2B5EF4-FFF2-40B4-BE49-F238E27FC236}">
                <a16:creationId xmlns:a16="http://schemas.microsoft.com/office/drawing/2014/main" id="{8394FE47-3F1D-4AFC-902A-D988E998341A}"/>
              </a:ext>
            </a:extLst>
          </p:cNvPr>
          <p:cNvSpPr/>
          <p:nvPr/>
        </p:nvSpPr>
        <p:spPr>
          <a:xfrm>
            <a:off x="8076896" y="2238443"/>
            <a:ext cx="3851401" cy="1190557"/>
          </a:xfrm>
          <a:prstGeom prst="roundRect">
            <a:avLst/>
          </a:prstGeom>
          <a:noFill/>
          <a:ln w="38100">
            <a:solidFill>
              <a:srgbClr val="275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pic>
        <p:nvPicPr>
          <p:cNvPr id="5" name="Picture 4" descr="A picture containing object&#10;&#10;Description generated with very high confidence">
            <a:extLst>
              <a:ext uri="{FF2B5EF4-FFF2-40B4-BE49-F238E27FC236}">
                <a16:creationId xmlns:a16="http://schemas.microsoft.com/office/drawing/2014/main" id="{39ACF9B6-090E-4F78-BDE7-D934F6F1330F}"/>
              </a:ext>
            </a:extLst>
          </p:cNvPr>
          <p:cNvPicPr>
            <a:picLocks noChangeAspect="1"/>
          </p:cNvPicPr>
          <p:nvPr/>
        </p:nvPicPr>
        <p:blipFill rotWithShape="1">
          <a:blip r:embed="rId3">
            <a:extLst>
              <a:ext uri="{28A0092B-C50C-407E-A947-70E740481C1C}">
                <a14:useLocalDpi xmlns:a14="http://schemas.microsoft.com/office/drawing/2010/main" val="0"/>
              </a:ext>
            </a:extLst>
          </a:blip>
          <a:srcRect l="12671" t="21090" r="6342" b="32632"/>
          <a:stretch/>
        </p:blipFill>
        <p:spPr>
          <a:xfrm>
            <a:off x="685114" y="334754"/>
            <a:ext cx="2695575" cy="923926"/>
          </a:xfrm>
          <a:prstGeom prst="rect">
            <a:avLst/>
          </a:prstGeom>
        </p:spPr>
      </p:pic>
      <p:pic>
        <p:nvPicPr>
          <p:cNvPr id="12" name="Picture 11" descr="A picture containing cup, coffee, table, sitting&#10;&#10;Description generated with very high confidence">
            <a:extLst>
              <a:ext uri="{FF2B5EF4-FFF2-40B4-BE49-F238E27FC236}">
                <a16:creationId xmlns:a16="http://schemas.microsoft.com/office/drawing/2014/main" id="{80C49A98-E2BF-45B3-A031-BB4107EA5515}"/>
              </a:ext>
            </a:extLst>
          </p:cNvPr>
          <p:cNvPicPr>
            <a:picLocks noChangeAspect="1"/>
          </p:cNvPicPr>
          <p:nvPr/>
        </p:nvPicPr>
        <p:blipFill rotWithShape="1">
          <a:blip r:embed="rId4">
            <a:extLst>
              <a:ext uri="{28A0092B-C50C-407E-A947-70E740481C1C}">
                <a14:useLocalDpi xmlns:a14="http://schemas.microsoft.com/office/drawing/2010/main" val="0"/>
              </a:ext>
            </a:extLst>
          </a:blip>
          <a:srcRect t="13949" b="18421"/>
          <a:stretch/>
        </p:blipFill>
        <p:spPr>
          <a:xfrm>
            <a:off x="969380" y="1943535"/>
            <a:ext cx="6858000" cy="4638083"/>
          </a:xfrm>
          <a:prstGeom prst="rect">
            <a:avLst/>
          </a:prstGeom>
        </p:spPr>
      </p:pic>
    </p:spTree>
    <p:extLst>
      <p:ext uri="{BB962C8B-B14F-4D97-AF65-F5344CB8AC3E}">
        <p14:creationId xmlns:p14="http://schemas.microsoft.com/office/powerpoint/2010/main" val="140522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6B85CB3-420C-432C-85B8-AEBBED444FB4}"/>
              </a:ext>
            </a:extLst>
          </p:cNvPr>
          <p:cNvPicPr>
            <a:picLocks noChangeAspect="1"/>
          </p:cNvPicPr>
          <p:nvPr/>
        </p:nvPicPr>
        <p:blipFill rotWithShape="1">
          <a:blip r:embed="rId3">
            <a:extLst>
              <a:ext uri="{28A0092B-C50C-407E-A947-70E740481C1C}">
                <a14:useLocalDpi xmlns:a14="http://schemas.microsoft.com/office/drawing/2010/main" val="0"/>
              </a:ext>
            </a:extLst>
          </a:blip>
          <a:srcRect r="7597" b="22139"/>
          <a:stretch/>
        </p:blipFill>
        <p:spPr>
          <a:xfrm>
            <a:off x="0" y="0"/>
            <a:ext cx="12191999" cy="6858001"/>
          </a:xfrm>
          <a:prstGeom prst="rect">
            <a:avLst/>
          </a:prstGeom>
        </p:spPr>
      </p:pic>
      <p:sp>
        <p:nvSpPr>
          <p:cNvPr id="3" name="Rectangle 2"/>
          <p:cNvSpPr/>
          <p:nvPr/>
        </p:nvSpPr>
        <p:spPr>
          <a:xfrm>
            <a:off x="1" y="1319040"/>
            <a:ext cx="12192000" cy="707141"/>
          </a:xfrm>
          <a:prstGeom prst="rect">
            <a:avLst/>
          </a:prstGeom>
          <a:solidFill>
            <a:srgbClr val="91288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 name="Title 1"/>
          <p:cNvSpPr txBox="1">
            <a:spLocks/>
          </p:cNvSpPr>
          <p:nvPr/>
        </p:nvSpPr>
        <p:spPr>
          <a:xfrm>
            <a:off x="2878179" y="1296950"/>
            <a:ext cx="6435641"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AMARE KIDS</a:t>
            </a:r>
            <a:endParaRPr lang="en-US"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2"/>
          <p:cNvSpPr txBox="1">
            <a:spLocks/>
          </p:cNvSpPr>
          <p:nvPr/>
        </p:nvSpPr>
        <p:spPr>
          <a:xfrm>
            <a:off x="3680214" y="731072"/>
            <a:ext cx="8416307" cy="412963"/>
          </a:xfrm>
          <a:prstGeom prst="rect">
            <a:avLst/>
          </a:prstGeom>
        </p:spPr>
        <p:txBody>
          <a:bodyPr anchor="t">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ct val="20000"/>
              </a:spcBef>
              <a:buSzTx/>
              <a:buNone/>
              <a:defRPr/>
            </a:pPr>
            <a:r>
              <a:rPr lang="en-US" sz="2400" dirty="0">
                <a:solidFill>
                  <a:srgbClr val="3F2A56"/>
                </a:solidFill>
                <a:latin typeface="Verdana" panose="020B0604030504040204" pitchFamily="34" charset="0"/>
                <a:ea typeface="Verdana" panose="020B0604030504040204" pitchFamily="34" charset="0"/>
                <a:cs typeface="Verdana" panose="020B0604030504040204" pitchFamily="34" charset="0"/>
              </a:rPr>
              <a:t>Daily Essential Nutrients for Healthy Kids and Teens*</a:t>
            </a:r>
            <a:endParaRPr lang="ru-RU" sz="2400" dirty="0">
              <a:solidFill>
                <a:srgbClr val="3F2A56"/>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5CA425EA-516D-4CF1-896C-AB6B8848C4EE}"/>
              </a:ext>
            </a:extLst>
          </p:cNvPr>
          <p:cNvSpPr txBox="1"/>
          <p:nvPr/>
        </p:nvSpPr>
        <p:spPr>
          <a:xfrm>
            <a:off x="7991702" y="1421061"/>
            <a:ext cx="385042" cy="338554"/>
          </a:xfrm>
          <a:prstGeom prst="rect">
            <a:avLst/>
          </a:prstGeom>
          <a:noFill/>
        </p:spPr>
        <p:txBody>
          <a:bodyPr wrap="none" rtlCol="0">
            <a:spAutoFit/>
          </a:bodyPr>
          <a:lstStyle/>
          <a:p>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10" name="TextBox 9">
            <a:extLst>
              <a:ext uri="{FF2B5EF4-FFF2-40B4-BE49-F238E27FC236}">
                <a16:creationId xmlns:a16="http://schemas.microsoft.com/office/drawing/2014/main" id="{B6364BEF-232C-40EE-A691-8E55D6B9F831}"/>
              </a:ext>
            </a:extLst>
          </p:cNvPr>
          <p:cNvSpPr txBox="1"/>
          <p:nvPr/>
        </p:nvSpPr>
        <p:spPr>
          <a:xfrm>
            <a:off x="295275" y="6396952"/>
            <a:ext cx="3076078" cy="369332"/>
          </a:xfrm>
          <a:prstGeom prst="rect">
            <a:avLst/>
          </a:prstGeom>
          <a:noFill/>
          <a:ln>
            <a:solidFill>
              <a:schemeClr val="tx1">
                <a:lumMod val="75000"/>
                <a:lumOff val="25000"/>
              </a:schemeClr>
            </a:solidFill>
          </a:ln>
        </p:spPr>
        <p:txBody>
          <a:bodyPr wrap="square" rtlCol="0">
            <a:spAutoFit/>
          </a:bodyPr>
          <a:lstStyle/>
          <a:p>
            <a:r>
              <a:rPr lang="en-US" sz="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8" name="Picture 7" descr="A picture containing object&#10;&#10;Description generated with very high confidence">
            <a:extLst>
              <a:ext uri="{FF2B5EF4-FFF2-40B4-BE49-F238E27FC236}">
                <a16:creationId xmlns:a16="http://schemas.microsoft.com/office/drawing/2014/main" id="{5EF833B9-02C6-42F1-997B-887A91D5A3FE}"/>
              </a:ext>
            </a:extLst>
          </p:cNvPr>
          <p:cNvPicPr>
            <a:picLocks noChangeAspect="1"/>
          </p:cNvPicPr>
          <p:nvPr/>
        </p:nvPicPr>
        <p:blipFill rotWithShape="1">
          <a:blip r:embed="rId4">
            <a:extLst>
              <a:ext uri="{28A0092B-C50C-407E-A947-70E740481C1C}">
                <a14:useLocalDpi xmlns:a14="http://schemas.microsoft.com/office/drawing/2010/main" val="0"/>
              </a:ext>
            </a:extLst>
          </a:blip>
          <a:srcRect l="12671" t="21090" r="6342" b="32632"/>
          <a:stretch/>
        </p:blipFill>
        <p:spPr>
          <a:xfrm>
            <a:off x="685114" y="334754"/>
            <a:ext cx="2695575" cy="923926"/>
          </a:xfrm>
          <a:prstGeom prst="rect">
            <a:avLst/>
          </a:prstGeom>
        </p:spPr>
      </p:pic>
    </p:spTree>
    <p:extLst>
      <p:ext uri="{BB962C8B-B14F-4D97-AF65-F5344CB8AC3E}">
        <p14:creationId xmlns:p14="http://schemas.microsoft.com/office/powerpoint/2010/main" val="422523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DB4E7FE-F738-4ED9-A457-5EA143F8AC6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12987"/>
          <a:stretch/>
        </p:blipFill>
        <p:spPr>
          <a:xfrm>
            <a:off x="7764754" y="2190504"/>
            <a:ext cx="2669076" cy="2816236"/>
          </a:xfrm>
          <a:prstGeom prst="rect">
            <a:avLst/>
          </a:prstGeom>
        </p:spPr>
      </p:pic>
      <p:pic>
        <p:nvPicPr>
          <p:cNvPr id="5" name="Picture 4">
            <a:extLst>
              <a:ext uri="{FF2B5EF4-FFF2-40B4-BE49-F238E27FC236}">
                <a16:creationId xmlns:a16="http://schemas.microsoft.com/office/drawing/2014/main" id="{96FA5CAE-3F2C-492D-9100-4BC1FC9650D3}"/>
              </a:ext>
            </a:extLst>
          </p:cNvPr>
          <p:cNvPicPr>
            <a:picLocks noChangeAspect="1"/>
          </p:cNvPicPr>
          <p:nvPr/>
        </p:nvPicPr>
        <p:blipFill>
          <a:blip r:embed="rId4"/>
          <a:stretch>
            <a:fillRect/>
          </a:stretch>
        </p:blipFill>
        <p:spPr>
          <a:xfrm>
            <a:off x="973036" y="257929"/>
            <a:ext cx="4788361" cy="1596120"/>
          </a:xfrm>
          <a:prstGeom prst="rect">
            <a:avLst/>
          </a:prstGeom>
        </p:spPr>
      </p:pic>
      <p:sp>
        <p:nvSpPr>
          <p:cNvPr id="7" name="Rectangle 6"/>
          <p:cNvSpPr/>
          <p:nvPr/>
        </p:nvSpPr>
        <p:spPr>
          <a:xfrm>
            <a:off x="425982" y="3007665"/>
            <a:ext cx="5882468" cy="1938992"/>
          </a:xfrm>
          <a:prstGeom prst="rect">
            <a:avLst/>
          </a:prstGeom>
        </p:spPr>
        <p:txBody>
          <a:bodyPr wrap="square">
            <a:spAutoFit/>
          </a:bodyPr>
          <a:lstStyle/>
          <a:p>
            <a:pPr algn="ctr"/>
            <a:r>
              <a:rPr lang="en-US" sz="2000" dirty="0">
                <a:solidFill>
                  <a:srgbClr val="3F2A56"/>
                </a:solidFill>
                <a:latin typeface="Verdana" panose="020B0604030504040204" pitchFamily="34" charset="0"/>
                <a:ea typeface="Verdana" panose="020B0604030504040204" pitchFamily="34" charset="0"/>
                <a:cs typeface="Verdana" panose="020B0604030504040204" pitchFamily="34" charset="0"/>
              </a:rPr>
              <a:t>Kids FundaMentals™ is an all-in-one product that supports the entire gut-brain axis (GBX) of growing kids and teens. Featuring nutrients scientifically shown to improve mental wellness, this easy-to-digest formula is perfect for kids and teens of all ages.* </a:t>
            </a:r>
          </a:p>
        </p:txBody>
      </p:sp>
      <p:sp>
        <p:nvSpPr>
          <p:cNvPr id="12" name="TextBox 11">
            <a:extLst>
              <a:ext uri="{FF2B5EF4-FFF2-40B4-BE49-F238E27FC236}">
                <a16:creationId xmlns:a16="http://schemas.microsoft.com/office/drawing/2014/main" id="{13DC98EE-359D-4442-9F94-4C4E23006A89}"/>
              </a:ext>
            </a:extLst>
          </p:cNvPr>
          <p:cNvSpPr txBox="1"/>
          <p:nvPr/>
        </p:nvSpPr>
        <p:spPr>
          <a:xfrm>
            <a:off x="1287679" y="1648798"/>
            <a:ext cx="4159073" cy="707886"/>
          </a:xfrm>
          <a:prstGeom prst="rect">
            <a:avLst/>
          </a:prstGeom>
          <a:noFill/>
        </p:spPr>
        <p:txBody>
          <a:bodyPr wrap="square" rtlCol="0">
            <a:spAutoFit/>
          </a:bodyPr>
          <a:lstStyle/>
          <a:p>
            <a:pPr algn="ctr"/>
            <a:r>
              <a:rPr lang="en-US" sz="2000" b="1" dirty="0">
                <a:solidFill>
                  <a:srgbClr val="3F2A56"/>
                </a:solidFill>
                <a:latin typeface="Verdana" panose="020B0604030504040204" pitchFamily="34" charset="0"/>
              </a:rPr>
              <a:t>all-in-one gut-brain axis nutrition for kids &amp; teens*</a:t>
            </a:r>
          </a:p>
        </p:txBody>
      </p:sp>
      <p:pic>
        <p:nvPicPr>
          <p:cNvPr id="17" name="Graphic 16">
            <a:extLst>
              <a:ext uri="{FF2B5EF4-FFF2-40B4-BE49-F238E27FC236}">
                <a16:creationId xmlns:a16="http://schemas.microsoft.com/office/drawing/2014/main" id="{D7D03134-33DD-439A-B112-E6BA75429E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61782" y="373900"/>
            <a:ext cx="1700784" cy="1596120"/>
          </a:xfrm>
          <a:prstGeom prst="rect">
            <a:avLst/>
          </a:prstGeom>
        </p:spPr>
      </p:pic>
      <p:pic>
        <p:nvPicPr>
          <p:cNvPr id="22" name="Graphic 21">
            <a:extLst>
              <a:ext uri="{FF2B5EF4-FFF2-40B4-BE49-F238E27FC236}">
                <a16:creationId xmlns:a16="http://schemas.microsoft.com/office/drawing/2014/main" id="{5DEC198E-D9C3-4B6B-A652-CEC6C7EABD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4956" y="373900"/>
            <a:ext cx="1700784" cy="1596120"/>
          </a:xfrm>
          <a:prstGeom prst="rect">
            <a:avLst/>
          </a:prstGeom>
        </p:spPr>
      </p:pic>
      <p:pic>
        <p:nvPicPr>
          <p:cNvPr id="24" name="Graphic 23">
            <a:extLst>
              <a:ext uri="{FF2B5EF4-FFF2-40B4-BE49-F238E27FC236}">
                <a16:creationId xmlns:a16="http://schemas.microsoft.com/office/drawing/2014/main" id="{7FAF9637-9350-4A5A-9AE0-19EE61B706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99308" y="391232"/>
            <a:ext cx="1700784" cy="1596120"/>
          </a:xfrm>
          <a:prstGeom prst="rect">
            <a:avLst/>
          </a:prstGeom>
        </p:spPr>
      </p:pic>
      <p:sp>
        <p:nvSpPr>
          <p:cNvPr id="26" name="TextBox 25">
            <a:extLst>
              <a:ext uri="{FF2B5EF4-FFF2-40B4-BE49-F238E27FC236}">
                <a16:creationId xmlns:a16="http://schemas.microsoft.com/office/drawing/2014/main" id="{2D7390D2-6AF6-45DD-B37B-39D19A26139B}"/>
              </a:ext>
            </a:extLst>
          </p:cNvPr>
          <p:cNvSpPr txBox="1"/>
          <p:nvPr/>
        </p:nvSpPr>
        <p:spPr>
          <a:xfrm>
            <a:off x="6492068" y="604516"/>
            <a:ext cx="1691366" cy="1169551"/>
          </a:xfrm>
          <a:prstGeom prst="rect">
            <a:avLst/>
          </a:prstGeom>
          <a:noFill/>
        </p:spPr>
        <p:txBody>
          <a:bodyPr wrap="square" rtlCol="0">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INGREDIENTS SHOWN TO IMPROVE MENTAL WELLNESS*</a:t>
            </a:r>
          </a:p>
        </p:txBody>
      </p:sp>
      <p:sp>
        <p:nvSpPr>
          <p:cNvPr id="27" name="TextBox 26">
            <a:extLst>
              <a:ext uri="{FF2B5EF4-FFF2-40B4-BE49-F238E27FC236}">
                <a16:creationId xmlns:a16="http://schemas.microsoft.com/office/drawing/2014/main" id="{221A19EF-F034-40F5-9CBF-AACC86489D9B}"/>
              </a:ext>
            </a:extLst>
          </p:cNvPr>
          <p:cNvSpPr txBox="1"/>
          <p:nvPr/>
        </p:nvSpPr>
        <p:spPr>
          <a:xfrm>
            <a:off x="8282248" y="604516"/>
            <a:ext cx="1660720" cy="1200329"/>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SUPPORTS ENTIRE GUT-BRAIN AXIS*</a:t>
            </a:r>
          </a:p>
        </p:txBody>
      </p:sp>
      <p:sp>
        <p:nvSpPr>
          <p:cNvPr id="28" name="TextBox 27">
            <a:extLst>
              <a:ext uri="{FF2B5EF4-FFF2-40B4-BE49-F238E27FC236}">
                <a16:creationId xmlns:a16="http://schemas.microsoft.com/office/drawing/2014/main" id="{9F133E83-1C4A-46A2-85D3-9A25BF47A402}"/>
              </a:ext>
            </a:extLst>
          </p:cNvPr>
          <p:cNvSpPr txBox="1"/>
          <p:nvPr/>
        </p:nvSpPr>
        <p:spPr>
          <a:xfrm>
            <a:off x="10150904" y="710295"/>
            <a:ext cx="1597591"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EASY-TO-DIGEST FORMULA</a:t>
            </a:r>
          </a:p>
        </p:txBody>
      </p:sp>
      <p:sp>
        <p:nvSpPr>
          <p:cNvPr id="16" name="TextBox 15">
            <a:extLst>
              <a:ext uri="{FF2B5EF4-FFF2-40B4-BE49-F238E27FC236}">
                <a16:creationId xmlns:a16="http://schemas.microsoft.com/office/drawing/2014/main" id="{D0621CE6-CFAC-407E-B908-8981C92E9C4E}"/>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8" name="Rectangle: Rounded Corners 17">
            <a:extLst>
              <a:ext uri="{FF2B5EF4-FFF2-40B4-BE49-F238E27FC236}">
                <a16:creationId xmlns:a16="http://schemas.microsoft.com/office/drawing/2014/main" id="{2A8CB1E7-5D28-4694-84D2-F0A006141261}"/>
              </a:ext>
            </a:extLst>
          </p:cNvPr>
          <p:cNvSpPr/>
          <p:nvPr/>
        </p:nvSpPr>
        <p:spPr>
          <a:xfrm>
            <a:off x="7337751" y="5139380"/>
            <a:ext cx="4014290" cy="1123633"/>
          </a:xfrm>
          <a:prstGeom prst="roundRect">
            <a:avLst/>
          </a:prstGeom>
          <a:noFill/>
          <a:ln w="38100">
            <a:solidFill>
              <a:srgbClr val="9128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1288D"/>
              </a:solidFill>
              <a:latin typeface="Verdana" panose="020B0604030504040204" pitchFamily="34" charset="0"/>
            </a:endParaRPr>
          </a:p>
        </p:txBody>
      </p:sp>
      <p:sp>
        <p:nvSpPr>
          <p:cNvPr id="19" name="TextBox 18">
            <a:extLst>
              <a:ext uri="{FF2B5EF4-FFF2-40B4-BE49-F238E27FC236}">
                <a16:creationId xmlns:a16="http://schemas.microsoft.com/office/drawing/2014/main" id="{190DF57C-4695-497C-A54F-74B429556E25}"/>
              </a:ext>
            </a:extLst>
          </p:cNvPr>
          <p:cNvSpPr txBox="1"/>
          <p:nvPr/>
        </p:nvSpPr>
        <p:spPr>
          <a:xfrm>
            <a:off x="7374891" y="5227224"/>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21" name="TextBox 20">
            <a:extLst>
              <a:ext uri="{FF2B5EF4-FFF2-40B4-BE49-F238E27FC236}">
                <a16:creationId xmlns:a16="http://schemas.microsoft.com/office/drawing/2014/main" id="{5005F2CF-7F30-48EB-B9A9-D8032774F246}"/>
              </a:ext>
            </a:extLst>
          </p:cNvPr>
          <p:cNvSpPr txBox="1"/>
          <p:nvPr/>
        </p:nvSpPr>
        <p:spPr>
          <a:xfrm>
            <a:off x="9381683" y="5226695"/>
            <a:ext cx="2042550"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S017</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$90.00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$66.95 / 56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$59.95 / 50 PV</a:t>
            </a:r>
          </a:p>
        </p:txBody>
      </p:sp>
    </p:spTree>
    <p:extLst>
      <p:ext uri="{BB962C8B-B14F-4D97-AF65-F5344CB8AC3E}">
        <p14:creationId xmlns:p14="http://schemas.microsoft.com/office/powerpoint/2010/main" val="95420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8F3DCAE-FCA5-4F4C-8620-85FE4D360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926" y="1863963"/>
            <a:ext cx="2743200" cy="2743200"/>
          </a:xfrm>
          <a:prstGeom prst="rect">
            <a:avLst/>
          </a:prstGeom>
        </p:spPr>
      </p:pic>
      <p:pic>
        <p:nvPicPr>
          <p:cNvPr id="13" name="Picture 12">
            <a:extLst>
              <a:ext uri="{FF2B5EF4-FFF2-40B4-BE49-F238E27FC236}">
                <a16:creationId xmlns:a16="http://schemas.microsoft.com/office/drawing/2014/main" id="{D018EA99-EC5E-41C7-A895-9176930BBB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6575" y="1863963"/>
            <a:ext cx="2743200" cy="2743200"/>
          </a:xfrm>
          <a:prstGeom prst="rect">
            <a:avLst/>
          </a:prstGeom>
        </p:spPr>
      </p:pic>
      <p:pic>
        <p:nvPicPr>
          <p:cNvPr id="6" name="Picture 5">
            <a:extLst>
              <a:ext uri="{FF2B5EF4-FFF2-40B4-BE49-F238E27FC236}">
                <a16:creationId xmlns:a16="http://schemas.microsoft.com/office/drawing/2014/main" id="{416EB1BC-66BF-4258-AF01-69FC4EB4FC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1009" y="1863963"/>
            <a:ext cx="2743200" cy="2743200"/>
          </a:xfrm>
          <a:prstGeom prst="rect">
            <a:avLst/>
          </a:prstGeom>
        </p:spPr>
      </p:pic>
      <p:pic>
        <p:nvPicPr>
          <p:cNvPr id="15" name="Picture 14">
            <a:extLst>
              <a:ext uri="{FF2B5EF4-FFF2-40B4-BE49-F238E27FC236}">
                <a16:creationId xmlns:a16="http://schemas.microsoft.com/office/drawing/2014/main" id="{2BAB0CC8-8B96-4D2E-8EE8-560070260E52}"/>
              </a:ext>
            </a:extLst>
          </p:cNvPr>
          <p:cNvPicPr>
            <a:picLocks noChangeAspect="1"/>
          </p:cNvPicPr>
          <p:nvPr/>
        </p:nvPicPr>
        <p:blipFill>
          <a:blip r:embed="rId6"/>
          <a:stretch>
            <a:fillRect/>
          </a:stretch>
        </p:blipFill>
        <p:spPr>
          <a:xfrm>
            <a:off x="3701818" y="48123"/>
            <a:ext cx="4788361" cy="1596120"/>
          </a:xfrm>
          <a:prstGeom prst="rect">
            <a:avLst/>
          </a:prstGeom>
        </p:spPr>
      </p:pic>
      <p:sp>
        <p:nvSpPr>
          <p:cNvPr id="27" name="Rectangle 26">
            <a:extLst>
              <a:ext uri="{FF2B5EF4-FFF2-40B4-BE49-F238E27FC236}">
                <a16:creationId xmlns:a16="http://schemas.microsoft.com/office/drawing/2014/main" id="{9B4CD6AF-19E7-4278-966B-AA09FFA22D6D}"/>
              </a:ext>
            </a:extLst>
          </p:cNvPr>
          <p:cNvSpPr/>
          <p:nvPr/>
        </p:nvSpPr>
        <p:spPr>
          <a:xfrm>
            <a:off x="4473855" y="4376331"/>
            <a:ext cx="3244285" cy="1323439"/>
          </a:xfrm>
          <a:prstGeom prst="rect">
            <a:avLst/>
          </a:prstGeom>
        </p:spPr>
        <p:txBody>
          <a:bodyPr wrap="square">
            <a:spAutoFit/>
          </a:bodyPr>
          <a:lstStyle/>
          <a:p>
            <a:pPr algn="ctr">
              <a:lnSpc>
                <a:spcPct val="100000"/>
              </a:lnSpc>
            </a:pPr>
            <a:r>
              <a:rPr lang="en-US" sz="2000" dirty="0">
                <a:latin typeface="Verdana" panose="020B0604030504040204" pitchFamily="34" charset="0"/>
                <a:ea typeface="Verdana" panose="020B0604030504040204" pitchFamily="34" charset="0"/>
                <a:cs typeface="Verdana" panose="020B0604030504040204" pitchFamily="34" charset="0"/>
              </a:rPr>
              <a:t>Supports the growth and vitality of a range of beneficial gut bacteria*</a:t>
            </a:r>
          </a:p>
        </p:txBody>
      </p:sp>
      <p:sp>
        <p:nvSpPr>
          <p:cNvPr id="29" name="Rectangle 28">
            <a:extLst>
              <a:ext uri="{FF2B5EF4-FFF2-40B4-BE49-F238E27FC236}">
                <a16:creationId xmlns:a16="http://schemas.microsoft.com/office/drawing/2014/main" id="{68088B80-1622-4480-9384-76F7AC27BE27}"/>
              </a:ext>
            </a:extLst>
          </p:cNvPr>
          <p:cNvSpPr/>
          <p:nvPr/>
        </p:nvSpPr>
        <p:spPr>
          <a:xfrm>
            <a:off x="7873774" y="4376331"/>
            <a:ext cx="3457669" cy="1323439"/>
          </a:xfrm>
          <a:prstGeom prst="rect">
            <a:avLst/>
          </a:prstGeom>
        </p:spPr>
        <p:txBody>
          <a:bodyPr wrap="square">
            <a:spAutoFit/>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Increases short-term and long-term memory by increasing visual and verbal recall by </a:t>
            </a:r>
            <a:r>
              <a:rPr lang="en-US" sz="2000" b="1" dirty="0">
                <a:solidFill>
                  <a:srgbClr val="82287E"/>
                </a:solidFill>
                <a:latin typeface="Verdana" panose="020B0604030504040204" pitchFamily="34" charset="0"/>
                <a:ea typeface="Verdana" panose="020B0604030504040204" pitchFamily="34" charset="0"/>
                <a:cs typeface="Verdana" panose="020B0604030504040204" pitchFamily="34" charset="0"/>
              </a:rPr>
              <a:t>28%</a:t>
            </a:r>
            <a:r>
              <a:rPr lang="en-US" sz="2000" dirty="0">
                <a:latin typeface="Verdana" panose="020B0604030504040204" pitchFamily="34" charset="0"/>
                <a:ea typeface="Verdana" panose="020B0604030504040204" pitchFamily="34" charset="0"/>
                <a:cs typeface="Verdana" panose="020B0604030504040204" pitchFamily="34" charset="0"/>
              </a:rPr>
              <a:t>*</a:t>
            </a:r>
          </a:p>
        </p:txBody>
      </p:sp>
      <p:sp>
        <p:nvSpPr>
          <p:cNvPr id="16" name="Rectangle 15">
            <a:extLst>
              <a:ext uri="{FF2B5EF4-FFF2-40B4-BE49-F238E27FC236}">
                <a16:creationId xmlns:a16="http://schemas.microsoft.com/office/drawing/2014/main" id="{489C34F8-616C-4D5A-97ED-FA0588AC4A58}"/>
              </a:ext>
            </a:extLst>
          </p:cNvPr>
          <p:cNvSpPr/>
          <p:nvPr/>
        </p:nvSpPr>
        <p:spPr>
          <a:xfrm>
            <a:off x="780304" y="4376331"/>
            <a:ext cx="3490654" cy="1477328"/>
          </a:xfrm>
          <a:prstGeom prst="rect">
            <a:avLst/>
          </a:prstGeom>
        </p:spPr>
        <p:txBody>
          <a:bodyPr wrap="square">
            <a:spAutoFit/>
          </a:bodyPr>
          <a:lstStyle/>
          <a:p>
            <a:pPr algn="ctr"/>
            <a:r>
              <a:rPr lang="en-US" dirty="0">
                <a:latin typeface="Verdana" panose="020B0604030504040204" pitchFamily="34" charset="0"/>
                <a:ea typeface="Verdana" panose="020B0604030504040204" pitchFamily="34" charset="0"/>
                <a:cs typeface="Verdana" panose="020B0604030504040204" pitchFamily="34" charset="0"/>
              </a:rPr>
              <a:t>Have equivalent benefits to the Amare FundaMentals Pack</a:t>
            </a:r>
            <a:r>
              <a:rPr lang="en-US" baseline="30000" dirty="0">
                <a:latin typeface="Verdana" panose="020B0604030504040204" pitchFamily="34" charset="0"/>
                <a:ea typeface="Verdana" panose="020B0604030504040204" pitchFamily="34" charset="0"/>
                <a:cs typeface="Verdana" panose="020B0604030504040204" pitchFamily="34" charset="0"/>
              </a:rPr>
              <a:t>TM</a:t>
            </a:r>
            <a:r>
              <a:rPr lang="en-US" dirty="0">
                <a:latin typeface="Verdana" panose="020B0604030504040204" pitchFamily="34" charset="0"/>
                <a:ea typeface="Verdana" panose="020B0604030504040204" pitchFamily="34" charset="0"/>
                <a:cs typeface="Verdana" panose="020B0604030504040204" pitchFamily="34" charset="0"/>
              </a:rPr>
              <a:t> in a one scoop serving for kids and teens of all ages*</a:t>
            </a:r>
            <a:endParaRPr lang="en-US" baseline="30000" dirty="0">
              <a:latin typeface="Verdana" panose="020B0604030504040204" pitchFamily="34" charset="0"/>
              <a:ea typeface="Verdana" panose="020B0604030504040204" pitchFamily="34" charset="0"/>
              <a:cs typeface="Verdana" panose="020B0604030504040204" pitchFamily="34" charset="0"/>
            </a:endParaRPr>
          </a:p>
        </p:txBody>
      </p:sp>
      <p:sp>
        <p:nvSpPr>
          <p:cNvPr id="14" name="TextBox 13">
            <a:extLst>
              <a:ext uri="{FF2B5EF4-FFF2-40B4-BE49-F238E27FC236}">
                <a16:creationId xmlns:a16="http://schemas.microsoft.com/office/drawing/2014/main" id="{10CDE1E0-0E82-4E80-9BDD-433E64F5282D}"/>
              </a:ext>
            </a:extLst>
          </p:cNvPr>
          <p:cNvSpPr txBox="1"/>
          <p:nvPr/>
        </p:nvSpPr>
        <p:spPr>
          <a:xfrm>
            <a:off x="3477000" y="1284106"/>
            <a:ext cx="5237996" cy="707886"/>
          </a:xfrm>
          <a:prstGeom prst="rect">
            <a:avLst/>
          </a:prstGeom>
          <a:noFill/>
        </p:spPr>
        <p:txBody>
          <a:bodyPr wrap="square" rtlCol="0">
            <a:spAutoFit/>
          </a:bodyPr>
          <a:lstStyle/>
          <a:p>
            <a:pPr algn="ctr"/>
            <a:r>
              <a:rPr lang="en-US" sz="2000" b="1" dirty="0">
                <a:solidFill>
                  <a:srgbClr val="3F2A56"/>
                </a:solidFill>
                <a:latin typeface="Verdana" panose="020B0604030504040204" pitchFamily="34" charset="0"/>
              </a:rPr>
              <a:t>all-in-one gut-brain axis nutrition for kids &amp; teens*</a:t>
            </a:r>
          </a:p>
        </p:txBody>
      </p:sp>
      <p:sp>
        <p:nvSpPr>
          <p:cNvPr id="11" name="TextBox 10">
            <a:extLst>
              <a:ext uri="{FF2B5EF4-FFF2-40B4-BE49-F238E27FC236}">
                <a16:creationId xmlns:a16="http://schemas.microsoft.com/office/drawing/2014/main" id="{C8330616-74FD-4976-8879-3E0E66EAC8BC}"/>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8" name="TextBox 17">
            <a:extLst>
              <a:ext uri="{FF2B5EF4-FFF2-40B4-BE49-F238E27FC236}">
                <a16:creationId xmlns:a16="http://schemas.microsoft.com/office/drawing/2014/main" id="{DB1508C3-E0A5-4DC9-AFF1-D4E87D88E559}"/>
              </a:ext>
            </a:extLst>
          </p:cNvPr>
          <p:cNvSpPr txBox="1"/>
          <p:nvPr/>
        </p:nvSpPr>
        <p:spPr>
          <a:xfrm>
            <a:off x="8763425" y="6473776"/>
            <a:ext cx="3076078" cy="215444"/>
          </a:xfrm>
          <a:prstGeom prst="rect">
            <a:avLst/>
          </a:prstGeom>
          <a:noFill/>
          <a:ln>
            <a:noFill/>
          </a:ln>
        </p:spPr>
        <p:txBody>
          <a:bodyPr wrap="square" rtlCol="0">
            <a:spAutoFit/>
          </a:bodyPr>
          <a:lstStyle/>
          <a:p>
            <a:r>
              <a:rPr lang="en-US" sz="800" dirty="0">
                <a:latin typeface="Verdana" panose="020B0604030504040204" pitchFamily="34" charset="0"/>
                <a:ea typeface="Verdana" panose="020B0604030504040204" pitchFamily="34" charset="0"/>
                <a:cs typeface="Verdana" panose="020B0604030504040204" pitchFamily="34" charset="0"/>
              </a:rPr>
              <a:t>‡BASED ON KEY INGREDIENTS CLINICAL STUDIES</a:t>
            </a:r>
          </a:p>
        </p:txBody>
      </p:sp>
    </p:spTree>
    <p:extLst>
      <p:ext uri="{BB962C8B-B14F-4D97-AF65-F5344CB8AC3E}">
        <p14:creationId xmlns:p14="http://schemas.microsoft.com/office/powerpoint/2010/main" val="377004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91288D"/>
                </a:solidFill>
                <a:latin typeface="Verdana" panose="020B0604030504040204" pitchFamily="34" charset="0"/>
                <a:ea typeface="Verdana" panose="020B0604030504040204" pitchFamily="34" charset="0"/>
                <a:cs typeface="Verdana" panose="020B0604030504040204" pitchFamily="34" charset="0"/>
              </a:rPr>
              <a:t>Kids FundaMentals</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C71"/>
                </a:solidFill>
                <a:latin typeface="Verdana" panose="020B0604030504040204" pitchFamily="34" charset="0"/>
                <a:ea typeface="Verdana" panose="020B0604030504040204" pitchFamily="34" charset="0"/>
                <a:cs typeface="Verdana" panose="020B0604030504040204" pitchFamily="34" charset="0"/>
              </a:rPr>
              <a:t>MW3™ Probiotic Proprietary Blend</a:t>
            </a:r>
            <a:endParaRPr lang="en-US" sz="3200" dirty="0">
              <a:solidFill>
                <a:srgbClr val="003C7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9D1A9752-7947-49ED-A884-F24CCB71629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9" name="Text Placeholder 18">
            <a:extLst>
              <a:ext uri="{FF2B5EF4-FFF2-40B4-BE49-F238E27FC236}">
                <a16:creationId xmlns:a16="http://schemas.microsoft.com/office/drawing/2014/main" id="{F87E36BD-1445-4EC4-AA83-FE43FDF85F96}"/>
              </a:ext>
            </a:extLst>
          </p:cNvPr>
          <p:cNvSpPr>
            <a:spLocks noGrp="1"/>
          </p:cNvSpPr>
          <p:nvPr>
            <p:ph type="body" sz="quarter" idx="11"/>
          </p:nvPr>
        </p:nvSpPr>
        <p:spPr>
          <a:xfrm>
            <a:off x="2280744" y="1767070"/>
            <a:ext cx="9073055" cy="4140903"/>
          </a:xfrm>
        </p:spPr>
        <p:txBody>
          <a:bodyPr>
            <a:normAutofit/>
          </a:bodyPr>
          <a:lstStyle/>
          <a:p>
            <a:pPr marL="0" indent="0">
              <a:buNone/>
            </a:pPr>
            <a:r>
              <a:rPr lang="en-US" sz="2000" dirty="0"/>
              <a:t>Our blend contains unique and specific probiotic strains targeted to enhance overall mental wellness.* </a:t>
            </a:r>
            <a:endParaRPr lang="en-US" sz="2000" u="sng" dirty="0"/>
          </a:p>
          <a:p>
            <a:pPr marL="0" indent="0">
              <a:buNone/>
            </a:pPr>
            <a:r>
              <a:rPr lang="en-US" sz="2000" u="sng" dirty="0"/>
              <a:t>MW3 Probiotic Strains: </a:t>
            </a:r>
            <a:endParaRPr lang="en-US" sz="2000" dirty="0"/>
          </a:p>
          <a:p>
            <a:r>
              <a:rPr lang="en-US" sz="2000" b="1" i="1" dirty="0">
                <a:solidFill>
                  <a:srgbClr val="003C71"/>
                </a:solidFill>
              </a:rPr>
              <a:t>Lactobacillus rhamnosus R0011 </a:t>
            </a:r>
            <a:r>
              <a:rPr lang="en-US" sz="2000" i="1" dirty="0"/>
              <a:t>—</a:t>
            </a:r>
            <a:r>
              <a:rPr lang="en-US" sz="2000" dirty="0"/>
              <a:t> Reduces stress by lowering cortisol exposure and improves GABA neurotransmission* </a:t>
            </a:r>
          </a:p>
          <a:p>
            <a:pPr marL="0" indent="0">
              <a:buNone/>
            </a:pPr>
            <a:endParaRPr lang="en-US" sz="2000" dirty="0"/>
          </a:p>
          <a:p>
            <a:r>
              <a:rPr lang="en-US" sz="2000" b="1" i="1" dirty="0">
                <a:solidFill>
                  <a:srgbClr val="003C71"/>
                </a:solidFill>
              </a:rPr>
              <a:t>Bifidobacterium longum R0175</a:t>
            </a:r>
            <a:r>
              <a:rPr lang="en-US" sz="2000" b="1" i="1" dirty="0"/>
              <a:t> </a:t>
            </a:r>
            <a:r>
              <a:rPr lang="en-US" sz="2000" i="1" dirty="0"/>
              <a:t>—</a:t>
            </a:r>
            <a:r>
              <a:rPr lang="en-US" sz="2000" dirty="0"/>
              <a:t> Enhances calmness by decreasing anxiety indices and improves cognitive function* </a:t>
            </a:r>
          </a:p>
          <a:p>
            <a:pPr marL="0" indent="0">
              <a:buNone/>
            </a:pPr>
            <a:endParaRPr lang="en-US" sz="2000" dirty="0"/>
          </a:p>
          <a:p>
            <a:r>
              <a:rPr lang="en-US" sz="2000" b="1" i="1" dirty="0">
                <a:solidFill>
                  <a:srgbClr val="003C71"/>
                </a:solidFill>
              </a:rPr>
              <a:t>Lactobacillus helveticus R0052</a:t>
            </a:r>
            <a:r>
              <a:rPr lang="en-US" sz="2000" b="1" i="1" dirty="0"/>
              <a:t> </a:t>
            </a:r>
            <a:r>
              <a:rPr lang="en-US" sz="2000" i="1" dirty="0"/>
              <a:t>—</a:t>
            </a:r>
            <a:r>
              <a:rPr lang="en-US" sz="2000" dirty="0"/>
              <a:t> Improves mood by decreasing neuro-inflammation and increasing serotonin* </a:t>
            </a:r>
          </a:p>
        </p:txBody>
      </p:sp>
      <p:pic>
        <p:nvPicPr>
          <p:cNvPr id="23" name="Picture 22">
            <a:extLst>
              <a:ext uri="{FF2B5EF4-FFF2-40B4-BE49-F238E27FC236}">
                <a16:creationId xmlns:a16="http://schemas.microsoft.com/office/drawing/2014/main" id="{3D022100-D930-4590-9C58-E0617E8E55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744" y="1767070"/>
            <a:ext cx="1905000" cy="1905000"/>
          </a:xfrm>
          <a:prstGeom prst="rect">
            <a:avLst/>
          </a:prstGeom>
        </p:spPr>
      </p:pic>
      <p:sp>
        <p:nvSpPr>
          <p:cNvPr id="24" name="TextBox 23">
            <a:extLst>
              <a:ext uri="{FF2B5EF4-FFF2-40B4-BE49-F238E27FC236}">
                <a16:creationId xmlns:a16="http://schemas.microsoft.com/office/drawing/2014/main" id="{43865BF0-5036-40B8-983A-BF4F9A6545B4}"/>
              </a:ext>
            </a:extLst>
          </p:cNvPr>
          <p:cNvSpPr txBox="1"/>
          <p:nvPr/>
        </p:nvSpPr>
        <p:spPr>
          <a:xfrm>
            <a:off x="6072908" y="441507"/>
            <a:ext cx="385042" cy="338554"/>
          </a:xfrm>
          <a:prstGeom prst="rect">
            <a:avLst/>
          </a:prstGeom>
          <a:noFill/>
        </p:spPr>
        <p:txBody>
          <a:bodyPr wrap="none" rtlCol="0">
            <a:spAutoFit/>
          </a:bodyPr>
          <a:lstStyle/>
          <a:p>
            <a:r>
              <a:rPr lang="en-US" sz="1600" dirty="0">
                <a:solidFill>
                  <a:srgbClr val="91288D"/>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1416257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generated with very high confidence">
            <a:extLst>
              <a:ext uri="{FF2B5EF4-FFF2-40B4-BE49-F238E27FC236}">
                <a16:creationId xmlns:a16="http://schemas.microsoft.com/office/drawing/2014/main" id="{A5172C5C-FBBC-4872-8DEC-006FC7BC7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744" y="1769542"/>
            <a:ext cx="1905000" cy="1905000"/>
          </a:xfrm>
          <a:prstGeom prst="rect">
            <a:avLst/>
          </a:prstGeom>
        </p:spPr>
      </p:pic>
      <p:sp>
        <p:nvSpPr>
          <p:cNvPr id="2" name="Title 1"/>
          <p:cNvSpPr>
            <a:spLocks noGrp="1"/>
          </p:cNvSpPr>
          <p:nvPr>
            <p:ph type="title"/>
          </p:nvPr>
        </p:nvSpPr>
        <p:spPr/>
        <p:txBody>
          <a:bodyPr>
            <a:normAutofit/>
          </a:bodyPr>
          <a:lstStyle/>
          <a:p>
            <a:r>
              <a:rPr lang="en-US" dirty="0">
                <a:solidFill>
                  <a:srgbClr val="91288D"/>
                </a:solidFill>
                <a:latin typeface="Verdana" panose="020B0604030504040204" pitchFamily="34" charset="0"/>
                <a:ea typeface="Verdana" panose="020B0604030504040204" pitchFamily="34" charset="0"/>
                <a:cs typeface="Verdana" panose="020B0604030504040204" pitchFamily="34" charset="0"/>
              </a:rPr>
              <a:t>Kids FundaMentals</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3F2A56"/>
                </a:solidFill>
                <a:latin typeface="Verdana" panose="020B0604030504040204" pitchFamily="34" charset="0"/>
                <a:ea typeface="Verdana" panose="020B0604030504040204" pitchFamily="34" charset="0"/>
                <a:cs typeface="Verdana" panose="020B0604030504040204" pitchFamily="34" charset="0"/>
              </a:rPr>
              <a:t>MW3™ Prebiotic Proprietary Blend</a:t>
            </a:r>
            <a:endParaRPr lang="en-US" sz="3200" dirty="0">
              <a:solidFill>
                <a:srgbClr val="3F2A56"/>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9D1A9752-7947-49ED-A884-F24CCB71629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9" name="Text Placeholder 18">
            <a:extLst>
              <a:ext uri="{FF2B5EF4-FFF2-40B4-BE49-F238E27FC236}">
                <a16:creationId xmlns:a16="http://schemas.microsoft.com/office/drawing/2014/main" id="{F87E36BD-1445-4EC4-AA83-FE43FDF85F96}"/>
              </a:ext>
            </a:extLst>
          </p:cNvPr>
          <p:cNvSpPr>
            <a:spLocks noGrp="1"/>
          </p:cNvSpPr>
          <p:nvPr>
            <p:ph type="body" sz="quarter" idx="11"/>
          </p:nvPr>
        </p:nvSpPr>
        <p:spPr>
          <a:xfrm>
            <a:off x="2280744" y="1769542"/>
            <a:ext cx="9073055" cy="4627290"/>
          </a:xfrm>
        </p:spPr>
        <p:txBody>
          <a:bodyPr>
            <a:noAutofit/>
          </a:bodyPr>
          <a:lstStyle/>
          <a:p>
            <a:pPr marL="0" indent="0">
              <a:buNone/>
            </a:pPr>
            <a:r>
              <a:rPr lang="en-US" sz="2000" dirty="0"/>
              <a:t>Our MW3 Prebiotic Proprietary Blend provides optimal gut support by feeding the specific mental wellness probiotic strains found in our MW3 Probiotic Proprietary Blend.* </a:t>
            </a:r>
          </a:p>
          <a:p>
            <a:pPr marL="0" indent="0">
              <a:buNone/>
            </a:pPr>
            <a:r>
              <a:rPr lang="en-US" sz="2000" u="sng" dirty="0"/>
              <a:t>MW3 Prebiotic Fibers: </a:t>
            </a:r>
            <a:endParaRPr lang="en-US" dirty="0"/>
          </a:p>
          <a:p>
            <a:r>
              <a:rPr lang="en-US" sz="1800" b="1" dirty="0">
                <a:solidFill>
                  <a:srgbClr val="822D7E"/>
                </a:solidFill>
              </a:rPr>
              <a:t>IsoFiber™ </a:t>
            </a:r>
            <a:r>
              <a:rPr lang="en-US" sz="1800" dirty="0"/>
              <a:t>(Iso-Malto-Oligosaccharides) — Contains a combination of naturally occurring prebiotic plant fibers that are clinically shown to improve the growth of specific probiotic strains featured in Kids FundaMentals™ and now MentaBiotics™ Sugar Free! </a:t>
            </a:r>
          </a:p>
          <a:p>
            <a:r>
              <a:rPr lang="en-US" sz="1800" b="1" dirty="0">
                <a:solidFill>
                  <a:srgbClr val="822D7E"/>
                </a:solidFill>
              </a:rPr>
              <a:t>Bimuno</a:t>
            </a:r>
            <a:r>
              <a:rPr lang="en-US" sz="1800" b="1" baseline="30000" dirty="0">
                <a:solidFill>
                  <a:srgbClr val="822D7E"/>
                </a:solidFill>
              </a:rPr>
              <a:t>®</a:t>
            </a:r>
            <a:r>
              <a:rPr lang="en-US" sz="1800" b="1" dirty="0">
                <a:solidFill>
                  <a:srgbClr val="822D7E"/>
                </a:solidFill>
              </a:rPr>
              <a:t> </a:t>
            </a:r>
            <a:r>
              <a:rPr lang="en-US" sz="1800" dirty="0"/>
              <a:t>(Galacto-Oligo-Saccharides) — Resets and increases friendly gut bacteria, maintains immune health, controls inflammation in the body and supports microbiome balance. Is highly effective and a natural way of increasing preferred bacteria in the gut. Plays an important role in feeding Bifidobacteria probiotic strains.* </a:t>
            </a:r>
            <a:endParaRPr lang="en-US" dirty="0"/>
          </a:p>
          <a:p>
            <a:r>
              <a:rPr lang="en-US" sz="1800" b="1" dirty="0">
                <a:solidFill>
                  <a:srgbClr val="822D7E"/>
                </a:solidFill>
              </a:rPr>
              <a:t>SunFiber</a:t>
            </a:r>
            <a:r>
              <a:rPr lang="en-US" sz="1800" b="1" baseline="30000" dirty="0">
                <a:solidFill>
                  <a:srgbClr val="822D7E"/>
                </a:solidFill>
              </a:rPr>
              <a:t>®</a:t>
            </a:r>
            <a:r>
              <a:rPr lang="en-US" sz="1800" b="1" dirty="0">
                <a:solidFill>
                  <a:srgbClr val="822D7E"/>
                </a:solidFill>
              </a:rPr>
              <a:t> </a:t>
            </a:r>
            <a:r>
              <a:rPr lang="en-US" sz="1800" dirty="0"/>
              <a:t>(Galactomannan Fiber) — Helps improve the growth and vitality of beneficial bacteria, including Bifidobacteria and Lactobacillus.* </a:t>
            </a:r>
          </a:p>
        </p:txBody>
      </p:sp>
      <p:sp>
        <p:nvSpPr>
          <p:cNvPr id="24" name="TextBox 23">
            <a:extLst>
              <a:ext uri="{FF2B5EF4-FFF2-40B4-BE49-F238E27FC236}">
                <a16:creationId xmlns:a16="http://schemas.microsoft.com/office/drawing/2014/main" id="{43865BF0-5036-40B8-983A-BF4F9A6545B4}"/>
              </a:ext>
            </a:extLst>
          </p:cNvPr>
          <p:cNvSpPr txBox="1"/>
          <p:nvPr/>
        </p:nvSpPr>
        <p:spPr>
          <a:xfrm>
            <a:off x="6072908" y="441507"/>
            <a:ext cx="385042" cy="338554"/>
          </a:xfrm>
          <a:prstGeom prst="rect">
            <a:avLst/>
          </a:prstGeom>
          <a:noFill/>
        </p:spPr>
        <p:txBody>
          <a:bodyPr wrap="none" rtlCol="0">
            <a:spAutoFit/>
          </a:bodyPr>
          <a:lstStyle/>
          <a:p>
            <a:r>
              <a:rPr lang="en-US" sz="1600" dirty="0">
                <a:solidFill>
                  <a:srgbClr val="91288D"/>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293805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D1A9752-7947-49ED-A884-F24CCB71629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4" name="Picture 3" descr="A screenshot of a cell phone&#10;&#10;Description generated with high confidence">
            <a:extLst>
              <a:ext uri="{FF2B5EF4-FFF2-40B4-BE49-F238E27FC236}">
                <a16:creationId xmlns:a16="http://schemas.microsoft.com/office/drawing/2014/main" id="{E5B9B2E3-861A-4EF6-8593-2A945F2EB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762" y="1843485"/>
            <a:ext cx="10658475" cy="4400550"/>
          </a:xfrm>
          <a:prstGeom prst="rect">
            <a:avLst/>
          </a:prstGeom>
        </p:spPr>
      </p:pic>
      <p:sp>
        <p:nvSpPr>
          <p:cNvPr id="14" name="Title 1">
            <a:extLst>
              <a:ext uri="{FF2B5EF4-FFF2-40B4-BE49-F238E27FC236}">
                <a16:creationId xmlns:a16="http://schemas.microsoft.com/office/drawing/2014/main" id="{174A3A29-5B32-4EBE-9367-5B50793C248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91288D"/>
                </a:solidFill>
                <a:latin typeface="Verdana" panose="020B0604030504040204" pitchFamily="34" charset="0"/>
                <a:ea typeface="Verdana" panose="020B0604030504040204" pitchFamily="34" charset="0"/>
                <a:cs typeface="Verdana" panose="020B0604030504040204" pitchFamily="34" charset="0"/>
              </a:rPr>
              <a:t>Kids FundaMentals</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200" b="1" dirty="0">
                <a:solidFill>
                  <a:srgbClr val="3F2A56"/>
                </a:solidFill>
                <a:latin typeface="Verdana" panose="020B0604030504040204" pitchFamily="34" charset="0"/>
                <a:ea typeface="Verdana" panose="020B0604030504040204" pitchFamily="34" charset="0"/>
                <a:cs typeface="Verdana" panose="020B0604030504040204" pitchFamily="34" charset="0"/>
              </a:rPr>
              <a:t>MW3</a:t>
            </a:r>
            <a:r>
              <a:rPr lang="en-US" sz="3200" b="1" dirty="0">
                <a:solidFill>
                  <a:srgbClr val="402B56"/>
                </a:solidFill>
                <a:latin typeface="Verdana" panose="020B0604030504040204" pitchFamily="34" charset="0"/>
                <a:ea typeface="Verdana" panose="020B0604030504040204" pitchFamily="34" charset="0"/>
                <a:cs typeface="Verdana" panose="020B0604030504040204" pitchFamily="34" charset="0"/>
              </a:rPr>
              <a:t>™</a:t>
            </a:r>
            <a:r>
              <a:rPr lang="en-US" sz="3200" b="1" dirty="0">
                <a:solidFill>
                  <a:srgbClr val="3F2A56"/>
                </a:solidFill>
                <a:latin typeface="Verdana" panose="020B0604030504040204" pitchFamily="34" charset="0"/>
                <a:ea typeface="Verdana" panose="020B0604030504040204" pitchFamily="34" charset="0"/>
                <a:cs typeface="Verdana" panose="020B0604030504040204" pitchFamily="34" charset="0"/>
              </a:rPr>
              <a:t> Prebiotic/Probiotic Proprietary Blend</a:t>
            </a:r>
            <a:endParaRPr lang="en-US" sz="36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extBox 14">
            <a:extLst>
              <a:ext uri="{FF2B5EF4-FFF2-40B4-BE49-F238E27FC236}">
                <a16:creationId xmlns:a16="http://schemas.microsoft.com/office/drawing/2014/main" id="{8223D4BC-05BD-4D69-B093-C1EF6E625FE8}"/>
              </a:ext>
            </a:extLst>
          </p:cNvPr>
          <p:cNvSpPr txBox="1"/>
          <p:nvPr/>
        </p:nvSpPr>
        <p:spPr>
          <a:xfrm>
            <a:off x="6072908" y="441507"/>
            <a:ext cx="385042" cy="338554"/>
          </a:xfrm>
          <a:prstGeom prst="rect">
            <a:avLst/>
          </a:prstGeom>
          <a:noFill/>
        </p:spPr>
        <p:txBody>
          <a:bodyPr wrap="none" rtlCol="0">
            <a:spAutoFit/>
          </a:bodyPr>
          <a:lstStyle/>
          <a:p>
            <a:r>
              <a:rPr lang="en-US" sz="1600" dirty="0">
                <a:solidFill>
                  <a:srgbClr val="91288D"/>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64693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solidFill>
                  <a:srgbClr val="3F2A56"/>
                </a:solidFill>
                <a:latin typeface="Verdana" panose="020B0604030504040204" pitchFamily="34" charset="0"/>
                <a:ea typeface="Verdana" panose="020B0604030504040204" pitchFamily="34" charset="0"/>
                <a:cs typeface="Verdana" panose="020B0604030504040204" pitchFamily="34" charset="0"/>
              </a:rPr>
              <a:t>RECENT SCIENTIFIC </a:t>
            </a:r>
            <a:br>
              <a:rPr lang="en-US" sz="4000" b="1" dirty="0">
                <a:solidFill>
                  <a:srgbClr val="3F2A56"/>
                </a:solidFill>
                <a:latin typeface="Verdana" panose="020B0604030504040204" pitchFamily="34" charset="0"/>
                <a:ea typeface="Verdana" panose="020B0604030504040204" pitchFamily="34" charset="0"/>
                <a:cs typeface="Verdana" panose="020B0604030504040204" pitchFamily="34" charset="0"/>
              </a:rPr>
            </a:br>
            <a:r>
              <a:rPr lang="en-US" sz="4000" b="1" dirty="0">
                <a:solidFill>
                  <a:srgbClr val="3F2A56"/>
                </a:solidFill>
                <a:latin typeface="Verdana" panose="020B0604030504040204" pitchFamily="34" charset="0"/>
                <a:ea typeface="Verdana" panose="020B0604030504040204" pitchFamily="34" charset="0"/>
                <a:cs typeface="Verdana" panose="020B0604030504040204" pitchFamily="34" charset="0"/>
              </a:rPr>
              <a:t>DISCOVERIES</a:t>
            </a:r>
          </a:p>
        </p:txBody>
      </p:sp>
      <p:sp>
        <p:nvSpPr>
          <p:cNvPr id="3" name="Text Placeholder 2"/>
          <p:cNvSpPr>
            <a:spLocks noGrp="1"/>
          </p:cNvSpPr>
          <p:nvPr>
            <p:ph type="body" sz="quarter" idx="11"/>
          </p:nvPr>
        </p:nvSpPr>
        <p:spPr>
          <a:xfrm>
            <a:off x="838200" y="2003425"/>
            <a:ext cx="6154271" cy="4321175"/>
          </a:xfrm>
        </p:spPr>
        <p:txBody>
          <a:bodyPr>
            <a:noAutofit/>
          </a:bodyPr>
          <a:lstStyle/>
          <a:p>
            <a:pPr marL="342900" indent="-342900">
              <a:buFont typeface="Arial" charset="0"/>
              <a:buChar char="•"/>
            </a:pPr>
            <a: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Science now tells us that we actually have a </a:t>
            </a:r>
            <a:r>
              <a:rPr lang="en-US"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SECOND BRAIN</a:t>
            </a:r>
            <a: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b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endPar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charset="0"/>
              <a:buChar char="•"/>
            </a:pPr>
            <a: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There has been a massive scientific shift towards the </a:t>
            </a:r>
            <a:r>
              <a:rPr lang="en-US"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MICROBIOME</a:t>
            </a:r>
            <a: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also known as our gut and second brain, as being the source to addressing mental wellness issues.</a:t>
            </a:r>
          </a:p>
          <a:p>
            <a:pPr marL="0" indent="0">
              <a:buNone/>
            </a:pPr>
            <a:endPar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3609474" y="6192253"/>
            <a:ext cx="4844715" cy="665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7144" y="0"/>
            <a:ext cx="4564856" cy="6858000"/>
          </a:xfrm>
          <a:prstGeom prst="rect">
            <a:avLst/>
          </a:prstGeom>
        </p:spPr>
      </p:pic>
    </p:spTree>
    <p:extLst>
      <p:ext uri="{BB962C8B-B14F-4D97-AF65-F5344CB8AC3E}">
        <p14:creationId xmlns:p14="http://schemas.microsoft.com/office/powerpoint/2010/main" val="4146975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sign with white text&#10;&#10;Description generated with very high confidence">
            <a:extLst>
              <a:ext uri="{FF2B5EF4-FFF2-40B4-BE49-F238E27FC236}">
                <a16:creationId xmlns:a16="http://schemas.microsoft.com/office/drawing/2014/main" id="{285E4CF8-D35A-44D7-9F8C-0F9B4276A3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943100"/>
            <a:ext cx="1576440" cy="1576440"/>
          </a:xfrm>
          <a:prstGeom prst="rect">
            <a:avLst/>
          </a:prstGeom>
        </p:spPr>
      </p:pic>
      <p:sp>
        <p:nvSpPr>
          <p:cNvPr id="2" name="Title 1"/>
          <p:cNvSpPr>
            <a:spLocks noGrp="1"/>
          </p:cNvSpPr>
          <p:nvPr>
            <p:ph type="title"/>
          </p:nvPr>
        </p:nvSpPr>
        <p:spPr/>
        <p:txBody>
          <a:bodyPr>
            <a:normAutofit/>
          </a:bodyPr>
          <a:lstStyle/>
          <a:p>
            <a:r>
              <a:rPr lang="en-US" dirty="0">
                <a:solidFill>
                  <a:srgbClr val="91288D"/>
                </a:solidFill>
                <a:latin typeface="Verdana" panose="020B0604030504040204" pitchFamily="34" charset="0"/>
                <a:ea typeface="Verdana" panose="020B0604030504040204" pitchFamily="34" charset="0"/>
                <a:cs typeface="Verdana" panose="020B0604030504040204" pitchFamily="34" charset="0"/>
              </a:rPr>
              <a:t>Kids FundaMentals</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3F2A56"/>
                </a:solidFill>
                <a:latin typeface="Verdana" panose="020B0604030504040204" pitchFamily="34" charset="0"/>
                <a:ea typeface="Verdana" panose="020B0604030504040204" pitchFamily="34" charset="0"/>
                <a:cs typeface="Verdana" panose="020B0604030504040204" pitchFamily="34" charset="0"/>
              </a:rPr>
              <a:t>Amare GBX+ Proprietary Blend</a:t>
            </a:r>
            <a:endParaRPr lang="en-US" sz="3200" dirty="0">
              <a:solidFill>
                <a:srgbClr val="3F2A56"/>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9D1A9752-7947-49ED-A884-F24CCB71629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9" name="Text Placeholder 18">
            <a:extLst>
              <a:ext uri="{FF2B5EF4-FFF2-40B4-BE49-F238E27FC236}">
                <a16:creationId xmlns:a16="http://schemas.microsoft.com/office/drawing/2014/main" id="{F87E36BD-1445-4EC4-AA83-FE43FDF85F96}"/>
              </a:ext>
            </a:extLst>
          </p:cNvPr>
          <p:cNvSpPr>
            <a:spLocks noGrp="1"/>
          </p:cNvSpPr>
          <p:nvPr>
            <p:ph type="body" sz="quarter" idx="11"/>
          </p:nvPr>
        </p:nvSpPr>
        <p:spPr>
          <a:xfrm>
            <a:off x="2280744" y="1769542"/>
            <a:ext cx="9073055" cy="4627290"/>
          </a:xfrm>
        </p:spPr>
        <p:txBody>
          <a:bodyPr>
            <a:noAutofit/>
          </a:bodyPr>
          <a:lstStyle/>
          <a:p>
            <a:pPr marL="0" indent="0">
              <a:buNone/>
            </a:pPr>
            <a:r>
              <a:rPr lang="en-US" sz="1800" b="1" dirty="0">
                <a:solidFill>
                  <a:schemeClr val="tx1">
                    <a:lumMod val="75000"/>
                    <a:lumOff val="25000"/>
                  </a:schemeClr>
                </a:solidFill>
              </a:rPr>
              <a:t>Asian Apple</a:t>
            </a:r>
          </a:p>
          <a:p>
            <a:r>
              <a:rPr lang="en-US" sz="1800" dirty="0">
                <a:solidFill>
                  <a:schemeClr val="tx1">
                    <a:lumMod val="75000"/>
                    <a:lumOff val="25000"/>
                  </a:schemeClr>
                </a:solidFill>
              </a:rPr>
              <a:t>Sourced from a region in Central Asia</a:t>
            </a:r>
          </a:p>
          <a:p>
            <a:r>
              <a:rPr lang="en-US" sz="1800" dirty="0">
                <a:solidFill>
                  <a:schemeClr val="tx1">
                    <a:lumMod val="75000"/>
                    <a:lumOff val="25000"/>
                  </a:schemeClr>
                </a:solidFill>
              </a:rPr>
              <a:t>Powerful antioxidant properties and improves the nutrition of beneficial bacteria in the gut*</a:t>
            </a:r>
          </a:p>
          <a:p>
            <a:pPr marL="0" indent="0">
              <a:buNone/>
            </a:pPr>
            <a:endParaRPr lang="en-US" sz="200" dirty="0">
              <a:solidFill>
                <a:schemeClr val="tx1">
                  <a:lumMod val="75000"/>
                  <a:lumOff val="25000"/>
                </a:schemeClr>
              </a:solidFill>
            </a:endParaRPr>
          </a:p>
          <a:p>
            <a:pPr marL="0" indent="0">
              <a:buNone/>
            </a:pPr>
            <a:r>
              <a:rPr lang="en-US" sz="1800" b="1" dirty="0">
                <a:solidFill>
                  <a:schemeClr val="tx1">
                    <a:lumMod val="75000"/>
                    <a:lumOff val="25000"/>
                  </a:schemeClr>
                </a:solidFill>
              </a:rPr>
              <a:t>French Grape</a:t>
            </a:r>
          </a:p>
          <a:p>
            <a:r>
              <a:rPr lang="en-US" sz="1800" dirty="0">
                <a:solidFill>
                  <a:schemeClr val="tx1">
                    <a:lumMod val="75000"/>
                    <a:lumOff val="25000"/>
                  </a:schemeClr>
                </a:solidFill>
              </a:rPr>
              <a:t>Contains flavonoids*</a:t>
            </a:r>
          </a:p>
          <a:p>
            <a:r>
              <a:rPr lang="en-US" sz="1800" dirty="0">
                <a:solidFill>
                  <a:schemeClr val="tx1">
                    <a:lumMod val="75000"/>
                    <a:lumOff val="25000"/>
                  </a:schemeClr>
                </a:solidFill>
              </a:rPr>
              <a:t>Provides antioxidant and anti-inflammatory properties and supports gut-brain axis communication*</a:t>
            </a:r>
          </a:p>
          <a:p>
            <a:pPr marL="0" indent="0">
              <a:buNone/>
            </a:pPr>
            <a:endParaRPr lang="en-US" sz="800" dirty="0">
              <a:solidFill>
                <a:schemeClr val="tx1">
                  <a:lumMod val="75000"/>
                  <a:lumOff val="25000"/>
                </a:schemeClr>
              </a:solidFill>
            </a:endParaRPr>
          </a:p>
          <a:p>
            <a:pPr marL="0" indent="0">
              <a:buNone/>
            </a:pPr>
            <a:r>
              <a:rPr lang="en-US" sz="1800" b="1" dirty="0">
                <a:solidFill>
                  <a:schemeClr val="tx1">
                    <a:lumMod val="75000"/>
                    <a:lumOff val="25000"/>
                  </a:schemeClr>
                </a:solidFill>
              </a:rPr>
              <a:t>New Zealand Pine Bark</a:t>
            </a:r>
          </a:p>
          <a:p>
            <a:r>
              <a:rPr lang="en-US" sz="1800" dirty="0">
                <a:solidFill>
                  <a:schemeClr val="tx1">
                    <a:lumMod val="75000"/>
                    <a:lumOff val="25000"/>
                  </a:schemeClr>
                </a:solidFill>
              </a:rPr>
              <a:t>Nature’s super antioxidant; Nootropic — supports mental function*</a:t>
            </a:r>
          </a:p>
          <a:p>
            <a:r>
              <a:rPr lang="en-US" sz="1800" dirty="0">
                <a:solidFill>
                  <a:schemeClr val="tx1">
                    <a:lumMod val="75000"/>
                    <a:lumOff val="25000"/>
                  </a:schemeClr>
                </a:solidFill>
              </a:rPr>
              <a:t>Boosts energy, reduces fatigue and improves concentration without the side effects*</a:t>
            </a:r>
          </a:p>
          <a:p>
            <a:pPr marL="0" indent="0">
              <a:buNone/>
            </a:pPr>
            <a:endParaRPr lang="en-US" sz="1800" dirty="0">
              <a:solidFill>
                <a:schemeClr val="tx1">
                  <a:lumMod val="75000"/>
                  <a:lumOff val="25000"/>
                </a:schemeClr>
              </a:solidFill>
            </a:endParaRPr>
          </a:p>
        </p:txBody>
      </p:sp>
      <p:sp>
        <p:nvSpPr>
          <p:cNvPr id="24" name="TextBox 23">
            <a:extLst>
              <a:ext uri="{FF2B5EF4-FFF2-40B4-BE49-F238E27FC236}">
                <a16:creationId xmlns:a16="http://schemas.microsoft.com/office/drawing/2014/main" id="{43865BF0-5036-40B8-983A-BF4F9A6545B4}"/>
              </a:ext>
            </a:extLst>
          </p:cNvPr>
          <p:cNvSpPr txBox="1"/>
          <p:nvPr/>
        </p:nvSpPr>
        <p:spPr>
          <a:xfrm>
            <a:off x="6072908" y="441507"/>
            <a:ext cx="385042" cy="338554"/>
          </a:xfrm>
          <a:prstGeom prst="rect">
            <a:avLst/>
          </a:prstGeom>
          <a:noFill/>
        </p:spPr>
        <p:txBody>
          <a:bodyPr wrap="none" rtlCol="0">
            <a:spAutoFit/>
          </a:bodyPr>
          <a:lstStyle/>
          <a:p>
            <a:r>
              <a:rPr lang="en-US" sz="1600" dirty="0">
                <a:solidFill>
                  <a:srgbClr val="91288D"/>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252164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sign&#10;&#10;Description generated with very high confidence">
            <a:extLst>
              <a:ext uri="{FF2B5EF4-FFF2-40B4-BE49-F238E27FC236}">
                <a16:creationId xmlns:a16="http://schemas.microsoft.com/office/drawing/2014/main" id="{20659622-AB86-4A83-B88C-7AC33C5A68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946772"/>
            <a:ext cx="1572768" cy="1572768"/>
          </a:xfrm>
          <a:prstGeom prst="rect">
            <a:avLst/>
          </a:prstGeom>
        </p:spPr>
      </p:pic>
      <p:sp>
        <p:nvSpPr>
          <p:cNvPr id="2" name="Title 1"/>
          <p:cNvSpPr>
            <a:spLocks noGrp="1"/>
          </p:cNvSpPr>
          <p:nvPr>
            <p:ph type="title"/>
          </p:nvPr>
        </p:nvSpPr>
        <p:spPr/>
        <p:txBody>
          <a:bodyPr>
            <a:normAutofit/>
          </a:bodyPr>
          <a:lstStyle/>
          <a:p>
            <a:r>
              <a:rPr lang="en-US" dirty="0">
                <a:solidFill>
                  <a:srgbClr val="91288D"/>
                </a:solidFill>
                <a:latin typeface="Verdana" panose="020B0604030504040204" pitchFamily="34" charset="0"/>
                <a:ea typeface="Verdana" panose="020B0604030504040204" pitchFamily="34" charset="0"/>
                <a:cs typeface="Verdana" panose="020B0604030504040204" pitchFamily="34" charset="0"/>
              </a:rPr>
              <a:t>Kids FundaMentals</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3F2A56"/>
                </a:solidFill>
                <a:latin typeface="Verdana" panose="020B0604030504040204" pitchFamily="34" charset="0"/>
                <a:ea typeface="Verdana" panose="020B0604030504040204" pitchFamily="34" charset="0"/>
                <a:cs typeface="Verdana" panose="020B0604030504040204" pitchFamily="34" charset="0"/>
              </a:rPr>
              <a:t>Gut-Axis Support Blend</a:t>
            </a:r>
            <a:endParaRPr lang="en-US" sz="3200" dirty="0">
              <a:solidFill>
                <a:srgbClr val="3F2A56"/>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9D1A9752-7947-49ED-A884-F24CCB71629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24" name="TextBox 23">
            <a:extLst>
              <a:ext uri="{FF2B5EF4-FFF2-40B4-BE49-F238E27FC236}">
                <a16:creationId xmlns:a16="http://schemas.microsoft.com/office/drawing/2014/main" id="{43865BF0-5036-40B8-983A-BF4F9A6545B4}"/>
              </a:ext>
            </a:extLst>
          </p:cNvPr>
          <p:cNvSpPr txBox="1"/>
          <p:nvPr/>
        </p:nvSpPr>
        <p:spPr>
          <a:xfrm>
            <a:off x="6072908" y="441507"/>
            <a:ext cx="385042" cy="338554"/>
          </a:xfrm>
          <a:prstGeom prst="rect">
            <a:avLst/>
          </a:prstGeom>
          <a:noFill/>
        </p:spPr>
        <p:txBody>
          <a:bodyPr wrap="none" rtlCol="0">
            <a:spAutoFit/>
          </a:bodyPr>
          <a:lstStyle/>
          <a:p>
            <a:r>
              <a:rPr lang="en-US" sz="1600" dirty="0">
                <a:solidFill>
                  <a:srgbClr val="91288D"/>
                </a:solidFill>
                <a:latin typeface="Verdana" panose="020B0604030504040204" pitchFamily="34" charset="0"/>
                <a:ea typeface="Verdana" panose="020B0604030504040204" pitchFamily="34" charset="0"/>
                <a:cs typeface="Verdana" panose="020B0604030504040204" pitchFamily="34" charset="0"/>
              </a:rPr>
              <a:t>™</a:t>
            </a:r>
          </a:p>
        </p:txBody>
      </p:sp>
      <p:sp>
        <p:nvSpPr>
          <p:cNvPr id="17" name="Text Placeholder 18">
            <a:extLst>
              <a:ext uri="{FF2B5EF4-FFF2-40B4-BE49-F238E27FC236}">
                <a16:creationId xmlns:a16="http://schemas.microsoft.com/office/drawing/2014/main" id="{ADD81BF8-E6F1-4095-9E59-12D9F52DAC86}"/>
              </a:ext>
            </a:extLst>
          </p:cNvPr>
          <p:cNvSpPr>
            <a:spLocks noGrp="1"/>
          </p:cNvSpPr>
          <p:nvPr>
            <p:ph type="body" sz="quarter" idx="11"/>
          </p:nvPr>
        </p:nvSpPr>
        <p:spPr>
          <a:xfrm>
            <a:off x="2280744" y="1769542"/>
            <a:ext cx="9073055" cy="4627290"/>
          </a:xfrm>
        </p:spPr>
        <p:txBody>
          <a:bodyPr>
            <a:noAutofit/>
          </a:bodyPr>
          <a:lstStyle/>
          <a:p>
            <a:pPr marL="0" indent="0">
              <a:buNone/>
            </a:pPr>
            <a:r>
              <a:rPr lang="en-US" sz="1800" b="1" dirty="0">
                <a:solidFill>
                  <a:schemeClr val="tx1">
                    <a:lumMod val="75000"/>
                    <a:lumOff val="25000"/>
                  </a:schemeClr>
                </a:solidFill>
              </a:rPr>
              <a:t>Artichoke Leaf Extract</a:t>
            </a:r>
          </a:p>
          <a:p>
            <a:r>
              <a:rPr lang="en-US" sz="1800" dirty="0">
                <a:solidFill>
                  <a:schemeClr val="tx1">
                    <a:lumMod val="75000"/>
                    <a:lumOff val="25000"/>
                  </a:schemeClr>
                </a:solidFill>
              </a:rPr>
              <a:t>Reduces swelling, sense of gastric fullness and digestive upset*</a:t>
            </a:r>
          </a:p>
          <a:p>
            <a:r>
              <a:rPr lang="en-US" sz="1800" dirty="0">
                <a:solidFill>
                  <a:schemeClr val="tx1">
                    <a:lumMod val="75000"/>
                    <a:lumOff val="25000"/>
                  </a:schemeClr>
                </a:solidFill>
              </a:rPr>
              <a:t>When combined with ginger, it has been clinically shown to manage digestive discomfort and gastric motility*</a:t>
            </a:r>
          </a:p>
          <a:p>
            <a:pPr marL="0" indent="0">
              <a:buNone/>
            </a:pPr>
            <a:endParaRPr lang="en-US" sz="200" dirty="0">
              <a:solidFill>
                <a:schemeClr val="tx1">
                  <a:lumMod val="75000"/>
                  <a:lumOff val="25000"/>
                </a:schemeClr>
              </a:solidFill>
            </a:endParaRPr>
          </a:p>
          <a:p>
            <a:pPr marL="0" indent="0">
              <a:buNone/>
            </a:pPr>
            <a:r>
              <a:rPr lang="en-US" sz="1800" b="1" dirty="0">
                <a:solidFill>
                  <a:schemeClr val="tx1">
                    <a:lumMod val="75000"/>
                    <a:lumOff val="25000"/>
                  </a:schemeClr>
                </a:solidFill>
              </a:rPr>
              <a:t>Ginger Root</a:t>
            </a:r>
          </a:p>
          <a:p>
            <a:r>
              <a:rPr lang="en-US" sz="1800" dirty="0">
                <a:solidFill>
                  <a:schemeClr val="tx1">
                    <a:lumMod val="75000"/>
                    <a:lumOff val="25000"/>
                  </a:schemeClr>
                </a:solidFill>
              </a:rPr>
              <a:t>Has been known to be a remedy for travel sickness, nausea and digestive upset*</a:t>
            </a:r>
          </a:p>
          <a:p>
            <a:r>
              <a:rPr lang="en-US" sz="1800" dirty="0">
                <a:solidFill>
                  <a:schemeClr val="tx1">
                    <a:lumMod val="75000"/>
                    <a:lumOff val="25000"/>
                  </a:schemeClr>
                </a:solidFill>
              </a:rPr>
              <a:t>When combined with artichoke leaf extract, it has been clinically proven to be highly effective at promoting digestive function and helping regulate gastrointestinal motility*</a:t>
            </a:r>
          </a:p>
          <a:p>
            <a:pPr marL="0" indent="0">
              <a:buNone/>
            </a:pPr>
            <a:endParaRPr lang="en-US" sz="1800" dirty="0">
              <a:solidFill>
                <a:schemeClr val="tx1">
                  <a:lumMod val="75000"/>
                  <a:lumOff val="25000"/>
                </a:schemeClr>
              </a:solidFill>
            </a:endParaRPr>
          </a:p>
          <a:p>
            <a:pPr marL="0" indent="0">
              <a:buNone/>
            </a:pPr>
            <a:endParaRPr lang="en-US" sz="1800" dirty="0">
              <a:solidFill>
                <a:schemeClr val="tx1">
                  <a:lumMod val="75000"/>
                  <a:lumOff val="25000"/>
                </a:schemeClr>
              </a:solidFill>
            </a:endParaRPr>
          </a:p>
        </p:txBody>
      </p:sp>
    </p:spTree>
    <p:extLst>
      <p:ext uri="{BB962C8B-B14F-4D97-AF65-F5344CB8AC3E}">
        <p14:creationId xmlns:p14="http://schemas.microsoft.com/office/powerpoint/2010/main" val="419936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412332-DC03-4454-9362-42F7D8D99852}"/>
              </a:ext>
            </a:extLst>
          </p:cNvPr>
          <p:cNvPicPr>
            <a:picLocks noChangeAspect="1"/>
          </p:cNvPicPr>
          <p:nvPr/>
        </p:nvPicPr>
        <p:blipFill>
          <a:blip r:embed="rId2"/>
          <a:stretch>
            <a:fillRect/>
          </a:stretch>
        </p:blipFill>
        <p:spPr>
          <a:xfrm>
            <a:off x="872849" y="36676"/>
            <a:ext cx="4997008" cy="1665669"/>
          </a:xfrm>
          <a:prstGeom prst="rect">
            <a:avLst/>
          </a:prstGeom>
        </p:spPr>
      </p:pic>
      <p:sp>
        <p:nvSpPr>
          <p:cNvPr id="7" name="Rectangle 6"/>
          <p:cNvSpPr/>
          <p:nvPr/>
        </p:nvSpPr>
        <p:spPr>
          <a:xfrm>
            <a:off x="319397" y="2483932"/>
            <a:ext cx="6103908" cy="3785652"/>
          </a:xfrm>
          <a:prstGeom prst="rect">
            <a:avLst/>
          </a:prstGeom>
        </p:spPr>
        <p:txBody>
          <a:bodyPr wrap="square">
            <a:spAutoFit/>
          </a:bodyPr>
          <a:lstStyle/>
          <a:p>
            <a:pPr algn="ctr"/>
            <a:r>
              <a:rPr lang="en-US" sz="2000" dirty="0">
                <a:solidFill>
                  <a:srgbClr val="275D38"/>
                </a:solidFill>
                <a:latin typeface="Verdana" panose="020B0604030504040204" pitchFamily="34" charset="0"/>
                <a:ea typeface="Verdana" panose="020B0604030504040204" pitchFamily="34" charset="0"/>
              </a:rPr>
              <a:t>Kids VitaGBX</a:t>
            </a:r>
            <a:r>
              <a:rPr lang="en-US" sz="2000" baseline="30000" dirty="0">
                <a:solidFill>
                  <a:srgbClr val="275D38"/>
                </a:solidFill>
                <a:latin typeface="Verdana" panose="020B0604030504040204" pitchFamily="34" charset="0"/>
                <a:ea typeface="Verdana" panose="020B0604030504040204" pitchFamily="34" charset="0"/>
              </a:rPr>
              <a:t>® </a:t>
            </a:r>
            <a:r>
              <a:rPr lang="en-US" sz="2000" dirty="0">
                <a:solidFill>
                  <a:srgbClr val="275D38"/>
                </a:solidFill>
                <a:latin typeface="Verdana" panose="020B0604030504040204" pitchFamily="34" charset="0"/>
                <a:ea typeface="Verdana" panose="020B0604030504040204" pitchFamily="34" charset="0"/>
              </a:rPr>
              <a:t>is a comprehensive multivitamin for kids and teens that combines more than 50 vitamins, minerals, amino acids, and phytonutrients. Packed with pure nutrients kids need as they grow and develop, our easy-to-digest chewable tablets feature both our Bright Mind Proprietary Blend (for mind support) and Amare GBX+ Proprietary Blend (for gut-brain axis support) to empower a well-balanced body and mind. Features a delicious, fruity flavor — perfect for kids and teens of all ages.* </a:t>
            </a:r>
            <a:endParaRPr lang="en-US" sz="20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a:extLst>
              <a:ext uri="{FF2B5EF4-FFF2-40B4-BE49-F238E27FC236}">
                <a16:creationId xmlns:a16="http://schemas.microsoft.com/office/drawing/2014/main" id="{13DC98EE-359D-4442-9F94-4C4E23006A89}"/>
              </a:ext>
            </a:extLst>
          </p:cNvPr>
          <p:cNvSpPr txBox="1"/>
          <p:nvPr/>
        </p:nvSpPr>
        <p:spPr>
          <a:xfrm>
            <a:off x="1429132" y="1648798"/>
            <a:ext cx="3722409" cy="707886"/>
          </a:xfrm>
          <a:prstGeom prst="rect">
            <a:avLst/>
          </a:prstGeom>
          <a:noFill/>
        </p:spPr>
        <p:txBody>
          <a:bodyPr wrap="square" rtlCol="0">
            <a:spAutoFit/>
          </a:bodyPr>
          <a:lstStyle/>
          <a:p>
            <a:pPr algn="ctr"/>
            <a:r>
              <a:rPr lang="en-US" sz="2000" b="1" dirty="0">
                <a:solidFill>
                  <a:srgbClr val="275D38"/>
                </a:solidFill>
                <a:latin typeface="Verdana" panose="020B0604030504040204" pitchFamily="34" charset="0"/>
              </a:rPr>
              <a:t>premium nutrition for a healthy body and mind*</a:t>
            </a:r>
          </a:p>
        </p:txBody>
      </p:sp>
      <p:pic>
        <p:nvPicPr>
          <p:cNvPr id="17" name="Graphic 16">
            <a:extLst>
              <a:ext uri="{FF2B5EF4-FFF2-40B4-BE49-F238E27FC236}">
                <a16:creationId xmlns:a16="http://schemas.microsoft.com/office/drawing/2014/main" id="{D7D03134-33DD-439A-B112-E6BA75429E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30604" y="373900"/>
            <a:ext cx="1700784" cy="1596120"/>
          </a:xfrm>
          <a:prstGeom prst="rect">
            <a:avLst/>
          </a:prstGeom>
        </p:spPr>
      </p:pic>
      <p:pic>
        <p:nvPicPr>
          <p:cNvPr id="22" name="Graphic 21">
            <a:extLst>
              <a:ext uri="{FF2B5EF4-FFF2-40B4-BE49-F238E27FC236}">
                <a16:creationId xmlns:a16="http://schemas.microsoft.com/office/drawing/2014/main" id="{5DEC198E-D9C3-4B6B-A652-CEC6C7EABD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4956" y="373900"/>
            <a:ext cx="1700784" cy="1596120"/>
          </a:xfrm>
          <a:prstGeom prst="rect">
            <a:avLst/>
          </a:prstGeom>
        </p:spPr>
      </p:pic>
      <p:pic>
        <p:nvPicPr>
          <p:cNvPr id="24" name="Graphic 23">
            <a:extLst>
              <a:ext uri="{FF2B5EF4-FFF2-40B4-BE49-F238E27FC236}">
                <a16:creationId xmlns:a16="http://schemas.microsoft.com/office/drawing/2014/main" id="{7FAF9637-9350-4A5A-9AE0-19EE61B706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87997" y="352165"/>
            <a:ext cx="1700784" cy="1596120"/>
          </a:xfrm>
          <a:prstGeom prst="rect">
            <a:avLst/>
          </a:prstGeom>
        </p:spPr>
      </p:pic>
      <p:sp>
        <p:nvSpPr>
          <p:cNvPr id="16" name="TextBox 15">
            <a:extLst>
              <a:ext uri="{FF2B5EF4-FFF2-40B4-BE49-F238E27FC236}">
                <a16:creationId xmlns:a16="http://schemas.microsoft.com/office/drawing/2014/main" id="{D0621CE6-CFAC-407E-B908-8981C92E9C4E}"/>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8" name="Rectangle: Rounded Corners 17">
            <a:extLst>
              <a:ext uri="{FF2B5EF4-FFF2-40B4-BE49-F238E27FC236}">
                <a16:creationId xmlns:a16="http://schemas.microsoft.com/office/drawing/2014/main" id="{2A8CB1E7-5D28-4694-84D2-F0A006141261}"/>
              </a:ext>
            </a:extLst>
          </p:cNvPr>
          <p:cNvSpPr/>
          <p:nvPr/>
        </p:nvSpPr>
        <p:spPr>
          <a:xfrm>
            <a:off x="7337751" y="5155825"/>
            <a:ext cx="3827554" cy="1138603"/>
          </a:xfrm>
          <a:prstGeom prst="roundRect">
            <a:avLst/>
          </a:prstGeom>
          <a:noFill/>
          <a:ln w="38100">
            <a:solidFill>
              <a:srgbClr val="275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1288D"/>
              </a:solidFill>
              <a:latin typeface="Verdana" panose="020B0604030504040204" pitchFamily="34" charset="0"/>
            </a:endParaRPr>
          </a:p>
        </p:txBody>
      </p:sp>
      <p:sp>
        <p:nvSpPr>
          <p:cNvPr id="19" name="TextBox 18">
            <a:extLst>
              <a:ext uri="{FF2B5EF4-FFF2-40B4-BE49-F238E27FC236}">
                <a16:creationId xmlns:a16="http://schemas.microsoft.com/office/drawing/2014/main" id="{190DF57C-4695-497C-A54F-74B429556E25}"/>
              </a:ext>
            </a:extLst>
          </p:cNvPr>
          <p:cNvSpPr txBox="1"/>
          <p:nvPr/>
        </p:nvSpPr>
        <p:spPr>
          <a:xfrm>
            <a:off x="7374891" y="5243669"/>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21" name="TextBox 20">
            <a:extLst>
              <a:ext uri="{FF2B5EF4-FFF2-40B4-BE49-F238E27FC236}">
                <a16:creationId xmlns:a16="http://schemas.microsoft.com/office/drawing/2014/main" id="{5005F2CF-7F30-48EB-B9A9-D8032774F246}"/>
              </a:ext>
            </a:extLst>
          </p:cNvPr>
          <p:cNvSpPr txBox="1"/>
          <p:nvPr/>
        </p:nvSpPr>
        <p:spPr>
          <a:xfrm>
            <a:off x="9309491" y="5243140"/>
            <a:ext cx="1855814"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S020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$48.00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$35.95 / 25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$31.95 / 22 PV</a:t>
            </a:r>
          </a:p>
        </p:txBody>
      </p:sp>
      <p:sp>
        <p:nvSpPr>
          <p:cNvPr id="20" name="TextBox 19">
            <a:extLst>
              <a:ext uri="{FF2B5EF4-FFF2-40B4-BE49-F238E27FC236}">
                <a16:creationId xmlns:a16="http://schemas.microsoft.com/office/drawing/2014/main" id="{2D6A8293-6C8C-42C1-B0EC-04A30EE77B3F}"/>
              </a:ext>
            </a:extLst>
          </p:cNvPr>
          <p:cNvSpPr txBox="1"/>
          <p:nvPr/>
        </p:nvSpPr>
        <p:spPr>
          <a:xfrm>
            <a:off x="6410572" y="660224"/>
            <a:ext cx="1705176" cy="1077218"/>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PERFECT FOR KIDS AND TEENS OF ALL AGES*</a:t>
            </a:r>
          </a:p>
        </p:txBody>
      </p:sp>
      <p:sp>
        <p:nvSpPr>
          <p:cNvPr id="23" name="TextBox 22">
            <a:extLst>
              <a:ext uri="{FF2B5EF4-FFF2-40B4-BE49-F238E27FC236}">
                <a16:creationId xmlns:a16="http://schemas.microsoft.com/office/drawing/2014/main" id="{C90D1811-6C21-462F-A835-AB381CE4D49A}"/>
              </a:ext>
            </a:extLst>
          </p:cNvPr>
          <p:cNvSpPr txBox="1"/>
          <p:nvPr/>
        </p:nvSpPr>
        <p:spPr>
          <a:xfrm>
            <a:off x="8284988" y="510240"/>
            <a:ext cx="1660720" cy="1323439"/>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CONTAINS BENEFICIAL VITAMINS AND MINERALS</a:t>
            </a:r>
          </a:p>
        </p:txBody>
      </p:sp>
      <p:sp>
        <p:nvSpPr>
          <p:cNvPr id="29" name="TextBox 28">
            <a:extLst>
              <a:ext uri="{FF2B5EF4-FFF2-40B4-BE49-F238E27FC236}">
                <a16:creationId xmlns:a16="http://schemas.microsoft.com/office/drawing/2014/main" id="{D61316DB-C703-41CF-AF96-42D750F355E4}"/>
              </a:ext>
            </a:extLst>
          </p:cNvPr>
          <p:cNvSpPr txBox="1"/>
          <p:nvPr/>
        </p:nvSpPr>
        <p:spPr>
          <a:xfrm>
            <a:off x="10226893" y="563572"/>
            <a:ext cx="1622991" cy="1138773"/>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CONTAINS MORE THAN </a:t>
            </a: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50</a:t>
            </a: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 NUTRIENTS*</a:t>
            </a:r>
          </a:p>
        </p:txBody>
      </p:sp>
      <p:pic>
        <p:nvPicPr>
          <p:cNvPr id="25" name="Picture 24">
            <a:extLst>
              <a:ext uri="{FF2B5EF4-FFF2-40B4-BE49-F238E27FC236}">
                <a16:creationId xmlns:a16="http://schemas.microsoft.com/office/drawing/2014/main" id="{D14D36E1-FCB5-49B7-8114-7D6D0E6E8487}"/>
              </a:ext>
            </a:extLst>
          </p:cNvPr>
          <p:cNvPicPr>
            <a:picLocks noChangeAspect="1"/>
          </p:cNvPicPr>
          <p:nvPr/>
        </p:nvPicPr>
        <p:blipFill>
          <a:blip r:embed="rId5"/>
          <a:stretch>
            <a:fillRect/>
          </a:stretch>
        </p:blipFill>
        <p:spPr>
          <a:xfrm>
            <a:off x="8474264" y="2156464"/>
            <a:ext cx="1411978" cy="3193856"/>
          </a:xfrm>
          <a:prstGeom prst="rect">
            <a:avLst/>
          </a:prstGeom>
        </p:spPr>
      </p:pic>
    </p:spTree>
    <p:extLst>
      <p:ext uri="{BB962C8B-B14F-4D97-AF65-F5344CB8AC3E}">
        <p14:creationId xmlns:p14="http://schemas.microsoft.com/office/powerpoint/2010/main" val="108002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B4B90C9-E7E5-4C47-ACE5-3FB7C7B14943}"/>
              </a:ext>
            </a:extLst>
          </p:cNvPr>
          <p:cNvPicPr>
            <a:picLocks noChangeAspect="1"/>
          </p:cNvPicPr>
          <p:nvPr/>
        </p:nvPicPr>
        <p:blipFill>
          <a:blip r:embed="rId3"/>
          <a:stretch>
            <a:fillRect/>
          </a:stretch>
        </p:blipFill>
        <p:spPr>
          <a:xfrm>
            <a:off x="3597494" y="-166720"/>
            <a:ext cx="4997008" cy="1665669"/>
          </a:xfrm>
          <a:prstGeom prst="rect">
            <a:avLst/>
          </a:prstGeom>
        </p:spPr>
      </p:pic>
      <p:sp>
        <p:nvSpPr>
          <p:cNvPr id="27" name="Rectangle 26">
            <a:extLst>
              <a:ext uri="{FF2B5EF4-FFF2-40B4-BE49-F238E27FC236}">
                <a16:creationId xmlns:a16="http://schemas.microsoft.com/office/drawing/2014/main" id="{9B4CD6AF-19E7-4278-966B-AA09FFA22D6D}"/>
              </a:ext>
            </a:extLst>
          </p:cNvPr>
          <p:cNvSpPr/>
          <p:nvPr/>
        </p:nvSpPr>
        <p:spPr>
          <a:xfrm>
            <a:off x="4395564" y="4111955"/>
            <a:ext cx="3400867" cy="2246769"/>
          </a:xfrm>
          <a:prstGeom prst="rect">
            <a:avLst/>
          </a:prstGeom>
        </p:spPr>
        <p:txBody>
          <a:bodyPr wrap="square">
            <a:spAutoFit/>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Deliver more than 50 vitamins, minerals, amino acids and phytonutrients for a well-balanced body and mind specifically for kids and teens.*</a:t>
            </a:r>
          </a:p>
        </p:txBody>
      </p:sp>
      <p:sp>
        <p:nvSpPr>
          <p:cNvPr id="29" name="Rectangle 28">
            <a:extLst>
              <a:ext uri="{FF2B5EF4-FFF2-40B4-BE49-F238E27FC236}">
                <a16:creationId xmlns:a16="http://schemas.microsoft.com/office/drawing/2014/main" id="{68088B80-1622-4480-9384-76F7AC27BE27}"/>
              </a:ext>
            </a:extLst>
          </p:cNvPr>
          <p:cNvSpPr/>
          <p:nvPr/>
        </p:nvSpPr>
        <p:spPr>
          <a:xfrm>
            <a:off x="8043875" y="4250566"/>
            <a:ext cx="3400867" cy="1323439"/>
          </a:xfrm>
          <a:prstGeom prst="rect">
            <a:avLst/>
          </a:prstGeom>
        </p:spPr>
        <p:txBody>
          <a:bodyPr wrap="square">
            <a:spAutoFit/>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Enhance optimal functionality of the gut-brain axis specifically for kids and teens.*</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16" name="Rectangle 15">
            <a:extLst>
              <a:ext uri="{FF2B5EF4-FFF2-40B4-BE49-F238E27FC236}">
                <a16:creationId xmlns:a16="http://schemas.microsoft.com/office/drawing/2014/main" id="{489C34F8-616C-4D5A-97ED-FA0588AC4A58}"/>
              </a:ext>
            </a:extLst>
          </p:cNvPr>
          <p:cNvSpPr/>
          <p:nvPr/>
        </p:nvSpPr>
        <p:spPr>
          <a:xfrm>
            <a:off x="509218" y="4376331"/>
            <a:ext cx="3847724" cy="1015663"/>
          </a:xfrm>
          <a:prstGeom prst="rect">
            <a:avLst/>
          </a:prstGeom>
        </p:spPr>
        <p:txBody>
          <a:bodyPr wrap="square">
            <a:spAutoFit/>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Improve concentration, attention and alertness in the developing brain.*</a:t>
            </a:r>
          </a:p>
        </p:txBody>
      </p:sp>
      <p:sp>
        <p:nvSpPr>
          <p:cNvPr id="14" name="TextBox 13">
            <a:extLst>
              <a:ext uri="{FF2B5EF4-FFF2-40B4-BE49-F238E27FC236}">
                <a16:creationId xmlns:a16="http://schemas.microsoft.com/office/drawing/2014/main" id="{10CDE1E0-0E82-4E80-9BDD-433E64F5282D}"/>
              </a:ext>
            </a:extLst>
          </p:cNvPr>
          <p:cNvSpPr txBox="1"/>
          <p:nvPr/>
        </p:nvSpPr>
        <p:spPr>
          <a:xfrm>
            <a:off x="4260361" y="1284106"/>
            <a:ext cx="3671277" cy="707886"/>
          </a:xfrm>
          <a:prstGeom prst="rect">
            <a:avLst/>
          </a:prstGeom>
          <a:noFill/>
        </p:spPr>
        <p:txBody>
          <a:bodyPr wrap="square" rtlCol="0">
            <a:spAutoFit/>
          </a:bodyPr>
          <a:lstStyle/>
          <a:p>
            <a:pPr algn="ctr"/>
            <a:r>
              <a:rPr lang="en-US" sz="2000" b="1" dirty="0">
                <a:solidFill>
                  <a:srgbClr val="275D38"/>
                </a:solidFill>
                <a:latin typeface="Verdana" panose="020B0604030504040204" pitchFamily="34" charset="0"/>
              </a:rPr>
              <a:t>premium nutrition for a healthy body and mind*</a:t>
            </a:r>
          </a:p>
        </p:txBody>
      </p:sp>
      <p:sp>
        <p:nvSpPr>
          <p:cNvPr id="11" name="TextBox 10">
            <a:extLst>
              <a:ext uri="{FF2B5EF4-FFF2-40B4-BE49-F238E27FC236}">
                <a16:creationId xmlns:a16="http://schemas.microsoft.com/office/drawing/2014/main" id="{C8330616-74FD-4976-8879-3E0E66EAC8BC}"/>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15" name="Picture 14">
            <a:extLst>
              <a:ext uri="{FF2B5EF4-FFF2-40B4-BE49-F238E27FC236}">
                <a16:creationId xmlns:a16="http://schemas.microsoft.com/office/drawing/2014/main" id="{02883FC2-0AD1-4A2D-93A9-7C8089C7D05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1480" y="1686185"/>
            <a:ext cx="2743200" cy="2743200"/>
          </a:xfrm>
          <a:prstGeom prst="rect">
            <a:avLst/>
          </a:prstGeom>
        </p:spPr>
      </p:pic>
      <p:pic>
        <p:nvPicPr>
          <p:cNvPr id="18" name="Picture 17">
            <a:extLst>
              <a:ext uri="{FF2B5EF4-FFF2-40B4-BE49-F238E27FC236}">
                <a16:creationId xmlns:a16="http://schemas.microsoft.com/office/drawing/2014/main" id="{E621B5D2-CC9B-4E2B-AE1B-09AAE6AEFD9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23864" y="1708009"/>
            <a:ext cx="2721376" cy="2721376"/>
          </a:xfrm>
          <a:prstGeom prst="rect">
            <a:avLst/>
          </a:prstGeom>
        </p:spPr>
      </p:pic>
      <p:pic>
        <p:nvPicPr>
          <p:cNvPr id="19" name="Picture 18">
            <a:extLst>
              <a:ext uri="{FF2B5EF4-FFF2-40B4-BE49-F238E27FC236}">
                <a16:creationId xmlns:a16="http://schemas.microsoft.com/office/drawing/2014/main" id="{358F8453-018B-4797-9A95-D5F15EA4A3E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69015" y="1686185"/>
            <a:ext cx="2743200" cy="2743200"/>
          </a:xfrm>
          <a:prstGeom prst="rect">
            <a:avLst/>
          </a:prstGeom>
        </p:spPr>
      </p:pic>
    </p:spTree>
    <p:extLst>
      <p:ext uri="{BB962C8B-B14F-4D97-AF65-F5344CB8AC3E}">
        <p14:creationId xmlns:p14="http://schemas.microsoft.com/office/powerpoint/2010/main" val="189579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black sign with white text&#10;&#10;Description generated with very high confidence">
            <a:extLst>
              <a:ext uri="{FF2B5EF4-FFF2-40B4-BE49-F238E27FC236}">
                <a16:creationId xmlns:a16="http://schemas.microsoft.com/office/drawing/2014/main" id="{00C2425E-AEEB-492E-93EE-74F35481E0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003" y="4834882"/>
            <a:ext cx="1098832" cy="1098832"/>
          </a:xfrm>
          <a:prstGeom prst="rect">
            <a:avLst/>
          </a:prstGeom>
        </p:spPr>
      </p:pic>
      <p:pic>
        <p:nvPicPr>
          <p:cNvPr id="8" name="Picture 7">
            <a:extLst>
              <a:ext uri="{FF2B5EF4-FFF2-40B4-BE49-F238E27FC236}">
                <a16:creationId xmlns:a16="http://schemas.microsoft.com/office/drawing/2014/main" id="{9A0EC652-CBE3-4B98-A89B-2951C8C5A2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623" y="3410426"/>
            <a:ext cx="1307592" cy="1307592"/>
          </a:xfrm>
          <a:prstGeom prst="rect">
            <a:avLst/>
          </a:prstGeom>
        </p:spPr>
      </p:pic>
      <p:pic>
        <p:nvPicPr>
          <p:cNvPr id="4" name="Picture 3" descr="A picture containing pool ball&#10;&#10;Description generated with high confidence">
            <a:extLst>
              <a:ext uri="{FF2B5EF4-FFF2-40B4-BE49-F238E27FC236}">
                <a16:creationId xmlns:a16="http://schemas.microsoft.com/office/drawing/2014/main" id="{7EFEE0AC-AD94-4944-A2F4-862CC0D149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623" y="2105318"/>
            <a:ext cx="1307592" cy="1307592"/>
          </a:xfrm>
          <a:prstGeom prst="rect">
            <a:avLst/>
          </a:prstGeom>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2284215" y="2239721"/>
            <a:ext cx="9674904" cy="1092874"/>
          </a:xfrm>
        </p:spPr>
        <p:txBody>
          <a:bodyPr>
            <a:noAutofit/>
          </a:bodyPr>
          <a:lstStyle/>
          <a:p>
            <a:pPr marL="0" indent="0">
              <a:buNone/>
            </a:pPr>
            <a:r>
              <a:rPr lang="en-US" sz="2400" b="1" dirty="0">
                <a:solidFill>
                  <a:schemeClr val="tx1">
                    <a:lumMod val="75000"/>
                    <a:lumOff val="25000"/>
                  </a:schemeClr>
                </a:solidFill>
                <a:ea typeface="Verdana" panose="020B0604030504040204" pitchFamily="34" charset="0"/>
                <a:cs typeface="Verdana" panose="020B0604030504040204" pitchFamily="34" charset="0"/>
              </a:rPr>
              <a:t>Beneficial Vitamins</a:t>
            </a:r>
            <a:endParaRPr lang="en-US" sz="3200" dirty="0"/>
          </a:p>
          <a:p>
            <a:r>
              <a:rPr lang="en-US" sz="2000" dirty="0">
                <a:solidFill>
                  <a:schemeClr val="tx1">
                    <a:lumMod val="75000"/>
                    <a:lumOff val="25000"/>
                  </a:schemeClr>
                </a:solidFill>
              </a:rPr>
              <a:t>Contains vitamins that support eye, skin, bones, tissues, heart and liver health* </a:t>
            </a:r>
          </a:p>
        </p:txBody>
      </p:sp>
      <p:sp>
        <p:nvSpPr>
          <p:cNvPr id="5" name="TextBox 4">
            <a:extLst>
              <a:ext uri="{FF2B5EF4-FFF2-40B4-BE49-F238E27FC236}">
                <a16:creationId xmlns:a16="http://schemas.microsoft.com/office/drawing/2014/main" id="{9842964D-9B1A-4FD9-A9C6-B07F2B61AD9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9" name="Text Placeholder 2">
            <a:extLst>
              <a:ext uri="{FF2B5EF4-FFF2-40B4-BE49-F238E27FC236}">
                <a16:creationId xmlns:a16="http://schemas.microsoft.com/office/drawing/2014/main" id="{E3CA6AA1-4BD3-4BDF-821E-14E8E0BD32AA}"/>
              </a:ext>
            </a:extLst>
          </p:cNvPr>
          <p:cNvSpPr txBox="1">
            <a:spLocks/>
          </p:cNvSpPr>
          <p:nvPr/>
        </p:nvSpPr>
        <p:spPr>
          <a:xfrm>
            <a:off x="2284215" y="3549998"/>
            <a:ext cx="9525164" cy="10928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chemeClr val="tx1">
                    <a:lumMod val="75000"/>
                    <a:lumOff val="25000"/>
                  </a:schemeClr>
                </a:solidFill>
                <a:ea typeface="Verdana" panose="020B0604030504040204" pitchFamily="34" charset="0"/>
                <a:cs typeface="Verdana" panose="020B0604030504040204" pitchFamily="34" charset="0"/>
              </a:rPr>
              <a:t>Specific Minerals</a:t>
            </a:r>
          </a:p>
          <a:p>
            <a:r>
              <a:rPr lang="en-US" sz="2000" dirty="0">
                <a:solidFill>
                  <a:schemeClr val="tx1">
                    <a:lumMod val="75000"/>
                    <a:lumOff val="25000"/>
                  </a:schemeClr>
                </a:solidFill>
                <a:ea typeface="Verdana" panose="020B0604030504040204" pitchFamily="34" charset="0"/>
                <a:cs typeface="Verdana" panose="020B0604030504040204" pitchFamily="34" charset="0"/>
              </a:rPr>
              <a:t>Contains minerals essential for bone, nerve and cognitive health*</a:t>
            </a:r>
          </a:p>
        </p:txBody>
      </p:sp>
      <p:sp>
        <p:nvSpPr>
          <p:cNvPr id="21" name="Text Placeholder 2">
            <a:extLst>
              <a:ext uri="{FF2B5EF4-FFF2-40B4-BE49-F238E27FC236}">
                <a16:creationId xmlns:a16="http://schemas.microsoft.com/office/drawing/2014/main" id="{16E28576-0971-4DD3-AB98-A8FC48F3C444}"/>
              </a:ext>
            </a:extLst>
          </p:cNvPr>
          <p:cNvSpPr txBox="1">
            <a:spLocks/>
          </p:cNvSpPr>
          <p:nvPr/>
        </p:nvSpPr>
        <p:spPr>
          <a:xfrm>
            <a:off x="2284215" y="4861987"/>
            <a:ext cx="9525164" cy="10928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chemeClr val="tx1">
                    <a:lumMod val="75000"/>
                    <a:lumOff val="25000"/>
                  </a:schemeClr>
                </a:solidFill>
                <a:ea typeface="Verdana" panose="020B0604030504040204" pitchFamily="34" charset="0"/>
                <a:cs typeface="Verdana" panose="020B0604030504040204" pitchFamily="34" charset="0"/>
              </a:rPr>
              <a:t>Amare GBX+ Proprietary Blend</a:t>
            </a:r>
            <a:endParaRPr lang="en-US" sz="2400" dirty="0"/>
          </a:p>
          <a:p>
            <a:r>
              <a:rPr lang="en-US" sz="2000" dirty="0">
                <a:solidFill>
                  <a:schemeClr val="tx1">
                    <a:lumMod val="75000"/>
                    <a:lumOff val="25000"/>
                  </a:schemeClr>
                </a:solidFill>
              </a:rPr>
              <a:t>Includes our unique blend of natural ingredients clinically shown to support the brain and axis* </a:t>
            </a:r>
          </a:p>
        </p:txBody>
      </p:sp>
      <p:sp>
        <p:nvSpPr>
          <p:cNvPr id="13" name="Title 1">
            <a:extLst>
              <a:ext uri="{FF2B5EF4-FFF2-40B4-BE49-F238E27FC236}">
                <a16:creationId xmlns:a16="http://schemas.microsoft.com/office/drawing/2014/main" id="{E9A42C65-8BC3-4500-9DC7-DE3574BDC0CE}"/>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47A647"/>
                </a:solidFill>
                <a:latin typeface="Verdana" panose="020B0604030504040204" pitchFamily="34" charset="0"/>
                <a:ea typeface="Verdana" panose="020B0604030504040204" pitchFamily="34" charset="0"/>
                <a:cs typeface="Verdana" panose="020B0604030504040204" pitchFamily="34" charset="0"/>
              </a:rPr>
              <a:t>Kids VitaGBX</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275D38"/>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xtBox 13">
            <a:extLst>
              <a:ext uri="{FF2B5EF4-FFF2-40B4-BE49-F238E27FC236}">
                <a16:creationId xmlns:a16="http://schemas.microsoft.com/office/drawing/2014/main" id="{1DD6DCA1-B40B-4657-9719-3391F0107E2E}"/>
              </a:ext>
            </a:extLst>
          </p:cNvPr>
          <p:cNvSpPr txBox="1"/>
          <p:nvPr/>
        </p:nvSpPr>
        <p:spPr>
          <a:xfrm>
            <a:off x="4519254" y="441507"/>
            <a:ext cx="385042" cy="338554"/>
          </a:xfrm>
          <a:prstGeom prst="rect">
            <a:avLst/>
          </a:prstGeom>
          <a:noFill/>
        </p:spPr>
        <p:txBody>
          <a:bodyPr wrap="none" rtlCol="0">
            <a:spAutoFit/>
          </a:bodyPr>
          <a:lstStyle/>
          <a:p>
            <a:r>
              <a:rPr lang="en-US" sz="1600" dirty="0">
                <a:solidFill>
                  <a:srgbClr val="47A647"/>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19875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1319040"/>
            <a:ext cx="12192000" cy="707141"/>
          </a:xfrm>
          <a:prstGeom prst="rect">
            <a:avLst/>
          </a:prstGeom>
          <a:solidFill>
            <a:srgbClr val="275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 name="Title 1"/>
          <p:cNvSpPr txBox="1">
            <a:spLocks/>
          </p:cNvSpPr>
          <p:nvPr/>
        </p:nvSpPr>
        <p:spPr>
          <a:xfrm>
            <a:off x="1" y="1296950"/>
            <a:ext cx="12192000"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GBX FOODS  SYSTEM</a:t>
            </a:r>
            <a:endParaRPr lang="en-US"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2"/>
          <p:cNvSpPr txBox="1">
            <a:spLocks/>
          </p:cNvSpPr>
          <p:nvPr/>
        </p:nvSpPr>
        <p:spPr>
          <a:xfrm>
            <a:off x="4398380" y="758614"/>
            <a:ext cx="7946020" cy="412963"/>
          </a:xfrm>
          <a:prstGeom prst="rect">
            <a:avLst/>
          </a:prstGeom>
        </p:spPr>
        <p:txBody>
          <a:bodyPr>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00000"/>
              </a:lnSpc>
              <a:spcBef>
                <a:spcPct val="20000"/>
              </a:spcBef>
              <a:buSzTx/>
              <a:buNone/>
              <a:defRPr/>
            </a:pPr>
            <a:r>
              <a:rPr lang="en-US" sz="2400" dirty="0">
                <a:solidFill>
                  <a:srgbClr val="275D38"/>
                </a:solidFill>
                <a:latin typeface="Verdana" panose="020B0604030504040204" pitchFamily="34" charset="0"/>
                <a:ea typeface="Verdana" panose="020B0604030504040204" pitchFamily="34" charset="0"/>
                <a:cs typeface="Verdana" panose="020B0604030504040204" pitchFamily="34" charset="0"/>
              </a:rPr>
              <a:t>Microbiome-Boosting Nutrition*</a:t>
            </a:r>
            <a:endParaRPr lang="ru-RU" sz="24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5CA425EA-516D-4CF1-896C-AB6B8848C4EE}"/>
              </a:ext>
            </a:extLst>
          </p:cNvPr>
          <p:cNvSpPr txBox="1"/>
          <p:nvPr/>
        </p:nvSpPr>
        <p:spPr>
          <a:xfrm>
            <a:off x="6390738" y="1421061"/>
            <a:ext cx="385042" cy="338554"/>
          </a:xfrm>
          <a:prstGeom prst="rect">
            <a:avLst/>
          </a:prstGeom>
          <a:noFill/>
        </p:spPr>
        <p:txBody>
          <a:bodyPr wrap="none" rtlCol="0">
            <a:spAutoFit/>
          </a:bodyPr>
          <a:lstStyle/>
          <a:p>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16" name="TextBox 15">
            <a:extLst>
              <a:ext uri="{FF2B5EF4-FFF2-40B4-BE49-F238E27FC236}">
                <a16:creationId xmlns:a16="http://schemas.microsoft.com/office/drawing/2014/main" id="{70231022-AD8C-4738-9AF8-9840BAFD7A0C}"/>
              </a:ext>
            </a:extLst>
          </p:cNvPr>
          <p:cNvSpPr txBox="1"/>
          <p:nvPr/>
        </p:nvSpPr>
        <p:spPr>
          <a:xfrm>
            <a:off x="7936433" y="2340168"/>
            <a:ext cx="3923607" cy="3970318"/>
          </a:xfrm>
          <a:prstGeom prst="rect">
            <a:avLst/>
          </a:prstGeom>
          <a:noFill/>
        </p:spPr>
        <p:txBody>
          <a:bodyPr wrap="square" rtlCol="0">
            <a:spAutoFit/>
          </a:bodyPr>
          <a:lstStyle/>
          <a:p>
            <a:r>
              <a:rPr lang="en-US" sz="2400" dirty="0"/>
              <a:t>Get all the microbiome-boosting nutrition you need every day from the GBX Foods System </a:t>
            </a:r>
          </a:p>
          <a:p>
            <a:endParaRPr lang="en-US" sz="2400" b="1" dirty="0">
              <a:solidFill>
                <a:srgbClr val="245D38"/>
              </a:solidFill>
            </a:endParaRPr>
          </a:p>
          <a:p>
            <a:endParaRPr lang="en-US" sz="2400" b="1" dirty="0">
              <a:solidFill>
                <a:srgbClr val="245D38"/>
              </a:solidFill>
            </a:endParaRPr>
          </a:p>
          <a:p>
            <a:pPr algn="ctr"/>
            <a:r>
              <a:rPr lang="en-US" sz="3600" b="1" dirty="0">
                <a:solidFill>
                  <a:srgbClr val="245D38"/>
                </a:solidFill>
              </a:rPr>
              <a:t>All three GBX Foods for 10% off!</a:t>
            </a:r>
            <a:endParaRPr lang="en-US" sz="3600" dirty="0">
              <a:latin typeface="Verdana" panose="020B0604030504040204" pitchFamily="34" charset="0"/>
            </a:endParaRPr>
          </a:p>
        </p:txBody>
      </p:sp>
      <p:pic>
        <p:nvPicPr>
          <p:cNvPr id="5" name="Picture 4" descr="A picture containing object&#10;&#10;Description generated with very high confidence">
            <a:extLst>
              <a:ext uri="{FF2B5EF4-FFF2-40B4-BE49-F238E27FC236}">
                <a16:creationId xmlns:a16="http://schemas.microsoft.com/office/drawing/2014/main" id="{39ACF9B6-090E-4F78-BDE7-D934F6F1330F}"/>
              </a:ext>
            </a:extLst>
          </p:cNvPr>
          <p:cNvPicPr>
            <a:picLocks noChangeAspect="1"/>
          </p:cNvPicPr>
          <p:nvPr/>
        </p:nvPicPr>
        <p:blipFill rotWithShape="1">
          <a:blip r:embed="rId3">
            <a:extLst>
              <a:ext uri="{28A0092B-C50C-407E-A947-70E740481C1C}">
                <a14:useLocalDpi xmlns:a14="http://schemas.microsoft.com/office/drawing/2010/main" val="0"/>
              </a:ext>
            </a:extLst>
          </a:blip>
          <a:srcRect l="12671" t="21090" r="6342" b="32632"/>
          <a:stretch/>
        </p:blipFill>
        <p:spPr>
          <a:xfrm>
            <a:off x="685114" y="334754"/>
            <a:ext cx="2695575" cy="923926"/>
          </a:xfrm>
          <a:prstGeom prst="rect">
            <a:avLst/>
          </a:prstGeom>
        </p:spPr>
      </p:pic>
      <p:pic>
        <p:nvPicPr>
          <p:cNvPr id="12" name="Picture 11" descr="A picture containing cup, coffee, table, sitting&#10;&#10;Description generated with very high confidence">
            <a:extLst>
              <a:ext uri="{FF2B5EF4-FFF2-40B4-BE49-F238E27FC236}">
                <a16:creationId xmlns:a16="http://schemas.microsoft.com/office/drawing/2014/main" id="{80C49A98-E2BF-45B3-A031-BB4107EA5515}"/>
              </a:ext>
            </a:extLst>
          </p:cNvPr>
          <p:cNvPicPr>
            <a:picLocks noChangeAspect="1"/>
          </p:cNvPicPr>
          <p:nvPr/>
        </p:nvPicPr>
        <p:blipFill rotWithShape="1">
          <a:blip r:embed="rId4">
            <a:extLst>
              <a:ext uri="{28A0092B-C50C-407E-A947-70E740481C1C}">
                <a14:useLocalDpi xmlns:a14="http://schemas.microsoft.com/office/drawing/2010/main" val="0"/>
              </a:ext>
            </a:extLst>
          </a:blip>
          <a:srcRect t="13949" b="18421"/>
          <a:stretch/>
        </p:blipFill>
        <p:spPr>
          <a:xfrm>
            <a:off x="969380" y="1943535"/>
            <a:ext cx="6858000" cy="4638083"/>
          </a:xfrm>
          <a:prstGeom prst="rect">
            <a:avLst/>
          </a:prstGeom>
        </p:spPr>
      </p:pic>
    </p:spTree>
    <p:extLst>
      <p:ext uri="{BB962C8B-B14F-4D97-AF65-F5344CB8AC3E}">
        <p14:creationId xmlns:p14="http://schemas.microsoft.com/office/powerpoint/2010/main" val="4119673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1319040"/>
            <a:ext cx="12192000" cy="707141"/>
          </a:xfrm>
          <a:prstGeom prst="rect">
            <a:avLst/>
          </a:prstGeom>
          <a:solidFill>
            <a:srgbClr val="275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 name="Title 1"/>
          <p:cNvSpPr txBox="1">
            <a:spLocks/>
          </p:cNvSpPr>
          <p:nvPr/>
        </p:nvSpPr>
        <p:spPr>
          <a:xfrm>
            <a:off x="1" y="1296950"/>
            <a:ext cx="12192000"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GBX FOODS  SYSTEM</a:t>
            </a:r>
            <a:endParaRPr lang="en-US"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2"/>
          <p:cNvSpPr txBox="1">
            <a:spLocks/>
          </p:cNvSpPr>
          <p:nvPr/>
        </p:nvSpPr>
        <p:spPr>
          <a:xfrm>
            <a:off x="4398380" y="758614"/>
            <a:ext cx="7946020" cy="412963"/>
          </a:xfrm>
          <a:prstGeom prst="rect">
            <a:avLst/>
          </a:prstGeom>
        </p:spPr>
        <p:txBody>
          <a:bodyPr>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00000"/>
              </a:lnSpc>
              <a:spcBef>
                <a:spcPct val="20000"/>
              </a:spcBef>
              <a:buSzTx/>
              <a:buNone/>
              <a:defRPr/>
            </a:pPr>
            <a:r>
              <a:rPr lang="en-US" sz="2400" dirty="0">
                <a:solidFill>
                  <a:srgbClr val="275D38"/>
                </a:solidFill>
                <a:latin typeface="Verdana" panose="020B0604030504040204" pitchFamily="34" charset="0"/>
                <a:ea typeface="Verdana" panose="020B0604030504040204" pitchFamily="34" charset="0"/>
                <a:cs typeface="Verdana" panose="020B0604030504040204" pitchFamily="34" charset="0"/>
              </a:rPr>
              <a:t>Microbiome-Boosting Nutrition*</a:t>
            </a:r>
            <a:endParaRPr lang="ru-RU" sz="24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5CA425EA-516D-4CF1-896C-AB6B8848C4EE}"/>
              </a:ext>
            </a:extLst>
          </p:cNvPr>
          <p:cNvSpPr txBox="1"/>
          <p:nvPr/>
        </p:nvSpPr>
        <p:spPr>
          <a:xfrm>
            <a:off x="6390738" y="1421061"/>
            <a:ext cx="385042" cy="338554"/>
          </a:xfrm>
          <a:prstGeom prst="rect">
            <a:avLst/>
          </a:prstGeom>
          <a:noFill/>
        </p:spPr>
        <p:txBody>
          <a:bodyPr wrap="none" rtlCol="0">
            <a:spAutoFit/>
          </a:bodyPr>
          <a:lstStyle/>
          <a:p>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10" name="TextBox 9">
            <a:extLst>
              <a:ext uri="{FF2B5EF4-FFF2-40B4-BE49-F238E27FC236}">
                <a16:creationId xmlns:a16="http://schemas.microsoft.com/office/drawing/2014/main" id="{B6364BEF-232C-40EE-A691-8E55D6B9F831}"/>
              </a:ext>
            </a:extLst>
          </p:cNvPr>
          <p:cNvSpPr txBox="1"/>
          <p:nvPr/>
        </p:nvSpPr>
        <p:spPr>
          <a:xfrm>
            <a:off x="295275" y="6396952"/>
            <a:ext cx="3076078" cy="369332"/>
          </a:xfrm>
          <a:prstGeom prst="rect">
            <a:avLst/>
          </a:prstGeom>
          <a:noFill/>
          <a:ln>
            <a:solidFill>
              <a:schemeClr val="bg1"/>
            </a:solidFill>
          </a:ln>
        </p:spPr>
        <p:txBody>
          <a:bodyPr wrap="square" rtlCol="0">
            <a:spAutoFit/>
          </a:bodyPr>
          <a:lstStyle/>
          <a:p>
            <a:r>
              <a:rPr lang="en-US" sz="600" dirty="0">
                <a:solidFill>
                  <a:schemeClr val="bg1"/>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5" name="TextBox 14">
            <a:extLst>
              <a:ext uri="{FF2B5EF4-FFF2-40B4-BE49-F238E27FC236}">
                <a16:creationId xmlns:a16="http://schemas.microsoft.com/office/drawing/2014/main" id="{882B9798-A762-417F-9B0C-E6E1089DB481}"/>
              </a:ext>
            </a:extLst>
          </p:cNvPr>
          <p:cNvSpPr txBox="1"/>
          <p:nvPr/>
        </p:nvSpPr>
        <p:spPr>
          <a:xfrm>
            <a:off x="8132978" y="2347140"/>
            <a:ext cx="2011985" cy="954107"/>
          </a:xfrm>
          <a:prstGeom prst="rect">
            <a:avLst/>
          </a:prstGeom>
          <a:noFill/>
        </p:spPr>
        <p:txBody>
          <a:bodyPr wrap="square" rtlCol="0">
            <a:spAutoFit/>
          </a:bodyPr>
          <a:lstStyle/>
          <a:p>
            <a:r>
              <a:rPr lang="en-US" sz="1400" b="1" dirty="0">
                <a:latin typeface="Verdana" panose="020B0604030504040204" pitchFamily="34" charset="0"/>
              </a:rPr>
              <a:t>Item Code:</a:t>
            </a:r>
            <a:br>
              <a:rPr lang="en-US" sz="1400" b="1" dirty="0">
                <a:latin typeface="Verdana" panose="020B0604030504040204" pitchFamily="34" charset="0"/>
              </a:rPr>
            </a:br>
            <a:r>
              <a:rPr lang="en-US" sz="1400" b="1" dirty="0">
                <a:latin typeface="Verdana" panose="020B0604030504040204" pitchFamily="34" charset="0"/>
              </a:rPr>
              <a:t>Retail Price:</a:t>
            </a:r>
            <a:br>
              <a:rPr lang="en-US" sz="1400" b="1" dirty="0">
                <a:latin typeface="Verdana" panose="020B0604030504040204" pitchFamily="34" charset="0"/>
              </a:rPr>
            </a:br>
            <a:r>
              <a:rPr lang="en-US" sz="1400" b="1" dirty="0">
                <a:latin typeface="Verdana" panose="020B0604030504040204" pitchFamily="34" charset="0"/>
              </a:rPr>
              <a:t>Wholesale Price:</a:t>
            </a:r>
            <a:br>
              <a:rPr lang="en-US" sz="1400" b="1" dirty="0">
                <a:latin typeface="Verdana" panose="020B0604030504040204" pitchFamily="34" charset="0"/>
              </a:rPr>
            </a:br>
            <a:r>
              <a:rPr lang="en-US" sz="1400" b="1" dirty="0">
                <a:latin typeface="Verdana" panose="020B0604030504040204" pitchFamily="34" charset="0"/>
              </a:rPr>
              <a:t>Subscribe &amp; Save</a:t>
            </a:r>
            <a:r>
              <a:rPr lang="en-US" sz="1400" b="1" dirty="0">
                <a:solidFill>
                  <a:schemeClr val="bg1"/>
                </a:solidFill>
                <a:latin typeface="Verdana" panose="020B0604030504040204" pitchFamily="34" charset="0"/>
              </a:rPr>
              <a:t>:</a:t>
            </a:r>
          </a:p>
        </p:txBody>
      </p:sp>
      <p:sp>
        <p:nvSpPr>
          <p:cNvPr id="16" name="TextBox 15">
            <a:extLst>
              <a:ext uri="{FF2B5EF4-FFF2-40B4-BE49-F238E27FC236}">
                <a16:creationId xmlns:a16="http://schemas.microsoft.com/office/drawing/2014/main" id="{70231022-AD8C-4738-9AF8-9840BAFD7A0C}"/>
              </a:ext>
            </a:extLst>
          </p:cNvPr>
          <p:cNvSpPr txBox="1"/>
          <p:nvPr/>
        </p:nvSpPr>
        <p:spPr>
          <a:xfrm>
            <a:off x="10100398" y="2359841"/>
            <a:ext cx="2073257" cy="954107"/>
          </a:xfrm>
          <a:prstGeom prst="rect">
            <a:avLst/>
          </a:prstGeom>
          <a:noFill/>
        </p:spPr>
        <p:txBody>
          <a:bodyPr wrap="square" rtlCol="0">
            <a:spAutoFit/>
          </a:bodyPr>
          <a:lstStyle/>
          <a:p>
            <a:r>
              <a:rPr lang="en-US" sz="1400" dirty="0">
                <a:latin typeface="Verdana" panose="020B0604030504040204" pitchFamily="34" charset="0"/>
              </a:rPr>
              <a:t>S021</a:t>
            </a:r>
            <a:br>
              <a:rPr lang="en-US" sz="1400" dirty="0">
                <a:latin typeface="Verdana" panose="020B0604030504040204" pitchFamily="34" charset="0"/>
              </a:rPr>
            </a:br>
            <a:r>
              <a:rPr lang="en-US" sz="1400" dirty="0">
                <a:latin typeface="Verdana" panose="020B0604030504040204" pitchFamily="34" charset="0"/>
              </a:rPr>
              <a:t>$144.00</a:t>
            </a:r>
            <a:br>
              <a:rPr lang="en-US" sz="1400" dirty="0">
                <a:latin typeface="Verdana" panose="020B0604030504040204" pitchFamily="34" charset="0"/>
              </a:rPr>
            </a:br>
            <a:r>
              <a:rPr lang="en-US" sz="1400" dirty="0">
                <a:latin typeface="Verdana" panose="020B0604030504040204" pitchFamily="34" charset="0"/>
              </a:rPr>
              <a:t>$95.95 / 62 PV</a:t>
            </a:r>
            <a:br>
              <a:rPr lang="en-US" sz="1400" dirty="0">
                <a:latin typeface="Verdana" panose="020B0604030504040204" pitchFamily="34" charset="0"/>
              </a:rPr>
            </a:br>
            <a:r>
              <a:rPr lang="en-US" sz="1400" dirty="0">
                <a:latin typeface="Verdana" panose="020B0604030504040204" pitchFamily="34" charset="0"/>
              </a:rPr>
              <a:t>$85.95 / 52 PV</a:t>
            </a:r>
          </a:p>
        </p:txBody>
      </p:sp>
      <p:sp>
        <p:nvSpPr>
          <p:cNvPr id="17" name="Rectangle: Rounded Corners 16">
            <a:extLst>
              <a:ext uri="{FF2B5EF4-FFF2-40B4-BE49-F238E27FC236}">
                <a16:creationId xmlns:a16="http://schemas.microsoft.com/office/drawing/2014/main" id="{8394FE47-3F1D-4AFC-902A-D988E998341A}"/>
              </a:ext>
            </a:extLst>
          </p:cNvPr>
          <p:cNvSpPr/>
          <p:nvPr/>
        </p:nvSpPr>
        <p:spPr>
          <a:xfrm>
            <a:off x="8076896" y="2238443"/>
            <a:ext cx="3851401" cy="1190557"/>
          </a:xfrm>
          <a:prstGeom prst="roundRect">
            <a:avLst/>
          </a:prstGeom>
          <a:noFill/>
          <a:ln w="38100">
            <a:solidFill>
              <a:srgbClr val="275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pic>
        <p:nvPicPr>
          <p:cNvPr id="5" name="Picture 4" descr="A picture containing object&#10;&#10;Description generated with very high confidence">
            <a:extLst>
              <a:ext uri="{FF2B5EF4-FFF2-40B4-BE49-F238E27FC236}">
                <a16:creationId xmlns:a16="http://schemas.microsoft.com/office/drawing/2014/main" id="{39ACF9B6-090E-4F78-BDE7-D934F6F1330F}"/>
              </a:ext>
            </a:extLst>
          </p:cNvPr>
          <p:cNvPicPr>
            <a:picLocks noChangeAspect="1"/>
          </p:cNvPicPr>
          <p:nvPr/>
        </p:nvPicPr>
        <p:blipFill rotWithShape="1">
          <a:blip r:embed="rId3">
            <a:extLst>
              <a:ext uri="{28A0092B-C50C-407E-A947-70E740481C1C}">
                <a14:useLocalDpi xmlns:a14="http://schemas.microsoft.com/office/drawing/2010/main" val="0"/>
              </a:ext>
            </a:extLst>
          </a:blip>
          <a:srcRect l="12671" t="21090" r="6342" b="32632"/>
          <a:stretch/>
        </p:blipFill>
        <p:spPr>
          <a:xfrm>
            <a:off x="685114" y="334754"/>
            <a:ext cx="2695575" cy="923926"/>
          </a:xfrm>
          <a:prstGeom prst="rect">
            <a:avLst/>
          </a:prstGeom>
        </p:spPr>
      </p:pic>
      <p:pic>
        <p:nvPicPr>
          <p:cNvPr id="12" name="Picture 11" descr="A picture containing cup, coffee, table, sitting&#10;&#10;Description generated with very high confidence">
            <a:extLst>
              <a:ext uri="{FF2B5EF4-FFF2-40B4-BE49-F238E27FC236}">
                <a16:creationId xmlns:a16="http://schemas.microsoft.com/office/drawing/2014/main" id="{80C49A98-E2BF-45B3-A031-BB4107EA5515}"/>
              </a:ext>
            </a:extLst>
          </p:cNvPr>
          <p:cNvPicPr>
            <a:picLocks noChangeAspect="1"/>
          </p:cNvPicPr>
          <p:nvPr/>
        </p:nvPicPr>
        <p:blipFill rotWithShape="1">
          <a:blip r:embed="rId4">
            <a:extLst>
              <a:ext uri="{28A0092B-C50C-407E-A947-70E740481C1C}">
                <a14:useLocalDpi xmlns:a14="http://schemas.microsoft.com/office/drawing/2010/main" val="0"/>
              </a:ext>
            </a:extLst>
          </a:blip>
          <a:srcRect t="13949" b="18421"/>
          <a:stretch/>
        </p:blipFill>
        <p:spPr>
          <a:xfrm>
            <a:off x="969380" y="2576054"/>
            <a:ext cx="5922739" cy="4005564"/>
          </a:xfrm>
          <a:prstGeom prst="rect">
            <a:avLst/>
          </a:prstGeom>
        </p:spPr>
      </p:pic>
      <p:sp>
        <p:nvSpPr>
          <p:cNvPr id="14" name="Oval 13">
            <a:extLst>
              <a:ext uri="{FF2B5EF4-FFF2-40B4-BE49-F238E27FC236}">
                <a16:creationId xmlns:a16="http://schemas.microsoft.com/office/drawing/2014/main" id="{048C0AC8-5117-444C-8722-11D5A5463895}"/>
              </a:ext>
            </a:extLst>
          </p:cNvPr>
          <p:cNvSpPr/>
          <p:nvPr/>
        </p:nvSpPr>
        <p:spPr>
          <a:xfrm>
            <a:off x="5550274" y="2151554"/>
            <a:ext cx="2451011" cy="2402527"/>
          </a:xfrm>
          <a:prstGeom prst="ellipse">
            <a:avLst/>
          </a:prstGeom>
          <a:solidFill>
            <a:srgbClr val="245D38"/>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18" name="TextBox 17">
            <a:extLst>
              <a:ext uri="{FF2B5EF4-FFF2-40B4-BE49-F238E27FC236}">
                <a16:creationId xmlns:a16="http://schemas.microsoft.com/office/drawing/2014/main" id="{9C4FE94A-80BC-4FE4-A477-707044995BD7}"/>
              </a:ext>
            </a:extLst>
          </p:cNvPr>
          <p:cNvSpPr txBox="1"/>
          <p:nvPr/>
        </p:nvSpPr>
        <p:spPr>
          <a:xfrm>
            <a:off x="5550274" y="2752652"/>
            <a:ext cx="2451012" cy="1200329"/>
          </a:xfrm>
          <a:prstGeom prst="rect">
            <a:avLst/>
          </a:prstGeom>
          <a:noFill/>
        </p:spPr>
        <p:txBody>
          <a:bodyPr wrap="square" rtlCol="0">
            <a:spAutoFit/>
          </a:bodyPr>
          <a:lstStyle/>
          <a:p>
            <a:pPr algn="ctr"/>
            <a:r>
              <a:rPr lang="en-US" sz="4400" b="1" dirty="0">
                <a:solidFill>
                  <a:schemeClr val="bg1"/>
                </a:solidFill>
              </a:rPr>
              <a:t>Great</a:t>
            </a:r>
            <a:r>
              <a:rPr lang="en-US" sz="3600" b="1" dirty="0">
                <a:solidFill>
                  <a:schemeClr val="bg1"/>
                </a:solidFill>
              </a:rPr>
              <a:t> </a:t>
            </a:r>
            <a:r>
              <a:rPr lang="en-US" sz="2800" b="1" dirty="0">
                <a:solidFill>
                  <a:schemeClr val="bg1"/>
                </a:solidFill>
              </a:rPr>
              <a:t>Savings!</a:t>
            </a:r>
            <a:endParaRPr lang="en-US" sz="3600" b="1" dirty="0">
              <a:solidFill>
                <a:schemeClr val="bg1"/>
              </a:solidFill>
            </a:endParaRPr>
          </a:p>
        </p:txBody>
      </p:sp>
    </p:spTree>
    <p:extLst>
      <p:ext uri="{BB962C8B-B14F-4D97-AF65-F5344CB8AC3E}">
        <p14:creationId xmlns:p14="http://schemas.microsoft.com/office/powerpoint/2010/main" val="422262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4544EA-FBD3-4D95-ABA5-5410EE46AEDB}"/>
              </a:ext>
            </a:extLst>
          </p:cNvPr>
          <p:cNvPicPr>
            <a:picLocks noChangeAspect="1"/>
          </p:cNvPicPr>
          <p:nvPr/>
        </p:nvPicPr>
        <p:blipFill>
          <a:blip r:embed="rId3"/>
          <a:stretch>
            <a:fillRect/>
          </a:stretch>
        </p:blipFill>
        <p:spPr>
          <a:xfrm>
            <a:off x="6096000" y="2189824"/>
            <a:ext cx="5283319" cy="4081951"/>
          </a:xfrm>
          <a:prstGeom prst="rect">
            <a:avLst/>
          </a:prstGeom>
        </p:spPr>
      </p:pic>
      <p:sp>
        <p:nvSpPr>
          <p:cNvPr id="3" name="Rectangle 2"/>
          <p:cNvSpPr/>
          <p:nvPr/>
        </p:nvSpPr>
        <p:spPr>
          <a:xfrm>
            <a:off x="1" y="1319040"/>
            <a:ext cx="12192000" cy="707141"/>
          </a:xfrm>
          <a:prstGeom prst="rect">
            <a:avLst/>
          </a:prstGeom>
          <a:solidFill>
            <a:srgbClr val="275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 name="Title 1"/>
          <p:cNvSpPr txBox="1">
            <a:spLocks/>
          </p:cNvSpPr>
          <p:nvPr/>
        </p:nvSpPr>
        <p:spPr>
          <a:xfrm>
            <a:off x="1" y="1296950"/>
            <a:ext cx="12192000"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GBX FOODS  ARE REBOOT-FRIENDLY</a:t>
            </a:r>
            <a:endParaRPr lang="en-US"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2"/>
          <p:cNvSpPr txBox="1">
            <a:spLocks/>
          </p:cNvSpPr>
          <p:nvPr/>
        </p:nvSpPr>
        <p:spPr>
          <a:xfrm>
            <a:off x="4398380" y="758614"/>
            <a:ext cx="7946020" cy="412963"/>
          </a:xfrm>
          <a:prstGeom prst="rect">
            <a:avLst/>
          </a:prstGeom>
        </p:spPr>
        <p:txBody>
          <a:bodyPr>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00000"/>
              </a:lnSpc>
              <a:spcBef>
                <a:spcPct val="20000"/>
              </a:spcBef>
              <a:buSzTx/>
              <a:buNone/>
              <a:defRPr/>
            </a:pPr>
            <a:r>
              <a:rPr lang="en-US" sz="2400" dirty="0">
                <a:solidFill>
                  <a:srgbClr val="275D38"/>
                </a:solidFill>
                <a:latin typeface="Verdana" panose="020B0604030504040204" pitchFamily="34" charset="0"/>
                <a:ea typeface="Verdana" panose="020B0604030504040204" pitchFamily="34" charset="0"/>
                <a:cs typeface="Verdana" panose="020B0604030504040204" pitchFamily="34" charset="0"/>
              </a:rPr>
              <a:t>Microbiome-Boosting Nutrition*</a:t>
            </a:r>
            <a:endParaRPr lang="ru-RU" sz="24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5CA425EA-516D-4CF1-896C-AB6B8848C4EE}"/>
              </a:ext>
            </a:extLst>
          </p:cNvPr>
          <p:cNvSpPr txBox="1"/>
          <p:nvPr/>
        </p:nvSpPr>
        <p:spPr>
          <a:xfrm>
            <a:off x="3940429" y="1421061"/>
            <a:ext cx="385042" cy="338554"/>
          </a:xfrm>
          <a:prstGeom prst="rect">
            <a:avLst/>
          </a:prstGeom>
          <a:noFill/>
        </p:spPr>
        <p:txBody>
          <a:bodyPr wrap="none" rtlCol="0">
            <a:spAutoFit/>
          </a:bodyPr>
          <a:lstStyle/>
          <a:p>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10" name="TextBox 9">
            <a:extLst>
              <a:ext uri="{FF2B5EF4-FFF2-40B4-BE49-F238E27FC236}">
                <a16:creationId xmlns:a16="http://schemas.microsoft.com/office/drawing/2014/main" id="{B6364BEF-232C-40EE-A691-8E55D6B9F831}"/>
              </a:ext>
            </a:extLst>
          </p:cNvPr>
          <p:cNvSpPr txBox="1"/>
          <p:nvPr/>
        </p:nvSpPr>
        <p:spPr>
          <a:xfrm>
            <a:off x="295275" y="6396952"/>
            <a:ext cx="3076078" cy="369332"/>
          </a:xfrm>
          <a:prstGeom prst="rect">
            <a:avLst/>
          </a:prstGeom>
          <a:noFill/>
          <a:ln>
            <a:solidFill>
              <a:schemeClr val="bg1"/>
            </a:solidFill>
          </a:ln>
        </p:spPr>
        <p:txBody>
          <a:bodyPr wrap="square" rtlCol="0">
            <a:spAutoFit/>
          </a:bodyPr>
          <a:lstStyle/>
          <a:p>
            <a:r>
              <a:rPr lang="en-US" sz="600" dirty="0">
                <a:solidFill>
                  <a:schemeClr val="bg1"/>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5" name="Picture 4" descr="A picture containing object&#10;&#10;Description generated with very high confidence">
            <a:extLst>
              <a:ext uri="{FF2B5EF4-FFF2-40B4-BE49-F238E27FC236}">
                <a16:creationId xmlns:a16="http://schemas.microsoft.com/office/drawing/2014/main" id="{39ACF9B6-090E-4F78-BDE7-D934F6F1330F}"/>
              </a:ext>
            </a:extLst>
          </p:cNvPr>
          <p:cNvPicPr>
            <a:picLocks noChangeAspect="1"/>
          </p:cNvPicPr>
          <p:nvPr/>
        </p:nvPicPr>
        <p:blipFill rotWithShape="1">
          <a:blip r:embed="rId4">
            <a:extLst>
              <a:ext uri="{28A0092B-C50C-407E-A947-70E740481C1C}">
                <a14:useLocalDpi xmlns:a14="http://schemas.microsoft.com/office/drawing/2010/main" val="0"/>
              </a:ext>
            </a:extLst>
          </a:blip>
          <a:srcRect l="12671" t="21090" r="6342" b="32632"/>
          <a:stretch/>
        </p:blipFill>
        <p:spPr>
          <a:xfrm>
            <a:off x="685114" y="334754"/>
            <a:ext cx="2695575" cy="923926"/>
          </a:xfrm>
          <a:prstGeom prst="rect">
            <a:avLst/>
          </a:prstGeom>
        </p:spPr>
      </p:pic>
      <p:pic>
        <p:nvPicPr>
          <p:cNvPr id="12" name="Picture 11" descr="A picture containing cup, coffee, table, sitting&#10;&#10;Description generated with very high confidence">
            <a:extLst>
              <a:ext uri="{FF2B5EF4-FFF2-40B4-BE49-F238E27FC236}">
                <a16:creationId xmlns:a16="http://schemas.microsoft.com/office/drawing/2014/main" id="{80C49A98-E2BF-45B3-A031-BB4107EA5515}"/>
              </a:ext>
            </a:extLst>
          </p:cNvPr>
          <p:cNvPicPr>
            <a:picLocks noChangeAspect="1"/>
          </p:cNvPicPr>
          <p:nvPr/>
        </p:nvPicPr>
        <p:blipFill rotWithShape="1">
          <a:blip r:embed="rId5">
            <a:extLst>
              <a:ext uri="{28A0092B-C50C-407E-A947-70E740481C1C}">
                <a14:useLocalDpi xmlns:a14="http://schemas.microsoft.com/office/drawing/2010/main" val="0"/>
              </a:ext>
            </a:extLst>
          </a:blip>
          <a:srcRect t="13949" b="18421"/>
          <a:stretch/>
        </p:blipFill>
        <p:spPr>
          <a:xfrm>
            <a:off x="1129248" y="2189824"/>
            <a:ext cx="4502882" cy="3045311"/>
          </a:xfrm>
          <a:prstGeom prst="rect">
            <a:avLst/>
          </a:prstGeom>
        </p:spPr>
      </p:pic>
      <p:pic>
        <p:nvPicPr>
          <p:cNvPr id="13" name="Picture 12">
            <a:extLst>
              <a:ext uri="{FF2B5EF4-FFF2-40B4-BE49-F238E27FC236}">
                <a16:creationId xmlns:a16="http://schemas.microsoft.com/office/drawing/2014/main" id="{20C584E7-C65F-4018-A004-67B14BCA6F56}"/>
              </a:ext>
            </a:extLst>
          </p:cNvPr>
          <p:cNvPicPr>
            <a:picLocks noChangeAspect="1"/>
          </p:cNvPicPr>
          <p:nvPr/>
        </p:nvPicPr>
        <p:blipFill>
          <a:blip r:embed="rId6"/>
          <a:stretch>
            <a:fillRect/>
          </a:stretch>
        </p:blipFill>
        <p:spPr>
          <a:xfrm>
            <a:off x="1797841" y="4814104"/>
            <a:ext cx="3165695" cy="1582848"/>
          </a:xfrm>
          <a:prstGeom prst="rect">
            <a:avLst/>
          </a:prstGeom>
        </p:spPr>
      </p:pic>
    </p:spTree>
    <p:extLst>
      <p:ext uri="{BB962C8B-B14F-4D97-AF65-F5344CB8AC3E}">
        <p14:creationId xmlns:p14="http://schemas.microsoft.com/office/powerpoint/2010/main" val="2100013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1319040"/>
            <a:ext cx="12192000" cy="707141"/>
          </a:xfrm>
          <a:prstGeom prst="rect">
            <a:avLst/>
          </a:prstGeom>
          <a:solidFill>
            <a:srgbClr val="275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 name="Title 1"/>
          <p:cNvSpPr txBox="1">
            <a:spLocks/>
          </p:cNvSpPr>
          <p:nvPr/>
        </p:nvSpPr>
        <p:spPr>
          <a:xfrm>
            <a:off x="1" y="1296950"/>
            <a:ext cx="12192000"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REBOOT with GBX FOODS</a:t>
            </a:r>
            <a:endParaRPr lang="en-US"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2"/>
          <p:cNvSpPr txBox="1">
            <a:spLocks/>
          </p:cNvSpPr>
          <p:nvPr/>
        </p:nvSpPr>
        <p:spPr>
          <a:xfrm>
            <a:off x="4398380" y="758614"/>
            <a:ext cx="7946020" cy="412963"/>
          </a:xfrm>
          <a:prstGeom prst="rect">
            <a:avLst/>
          </a:prstGeom>
        </p:spPr>
        <p:txBody>
          <a:bodyPr>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00000"/>
              </a:lnSpc>
              <a:spcBef>
                <a:spcPct val="20000"/>
              </a:spcBef>
              <a:buSzTx/>
              <a:buNone/>
              <a:defRPr/>
            </a:pPr>
            <a:r>
              <a:rPr lang="en-US" sz="2400" dirty="0">
                <a:solidFill>
                  <a:srgbClr val="275D38"/>
                </a:solidFill>
                <a:latin typeface="Verdana" panose="020B0604030504040204" pitchFamily="34" charset="0"/>
                <a:ea typeface="Verdana" panose="020B0604030504040204" pitchFamily="34" charset="0"/>
                <a:cs typeface="Verdana" panose="020B0604030504040204" pitchFamily="34" charset="0"/>
              </a:rPr>
              <a:t>Microbiome-Boosting Nutrition*</a:t>
            </a:r>
            <a:endParaRPr lang="ru-RU" sz="24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5CA425EA-516D-4CF1-896C-AB6B8848C4EE}"/>
              </a:ext>
            </a:extLst>
          </p:cNvPr>
          <p:cNvSpPr txBox="1"/>
          <p:nvPr/>
        </p:nvSpPr>
        <p:spPr>
          <a:xfrm>
            <a:off x="10042465" y="1421061"/>
            <a:ext cx="385042" cy="338554"/>
          </a:xfrm>
          <a:prstGeom prst="rect">
            <a:avLst/>
          </a:prstGeom>
          <a:noFill/>
        </p:spPr>
        <p:txBody>
          <a:bodyPr wrap="none" rtlCol="0">
            <a:spAutoFit/>
          </a:bodyPr>
          <a:lstStyle/>
          <a:p>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10" name="TextBox 9">
            <a:extLst>
              <a:ext uri="{FF2B5EF4-FFF2-40B4-BE49-F238E27FC236}">
                <a16:creationId xmlns:a16="http://schemas.microsoft.com/office/drawing/2014/main" id="{B6364BEF-232C-40EE-A691-8E55D6B9F831}"/>
              </a:ext>
            </a:extLst>
          </p:cNvPr>
          <p:cNvSpPr txBox="1"/>
          <p:nvPr/>
        </p:nvSpPr>
        <p:spPr>
          <a:xfrm>
            <a:off x="295275" y="6396952"/>
            <a:ext cx="3076078" cy="369332"/>
          </a:xfrm>
          <a:prstGeom prst="rect">
            <a:avLst/>
          </a:prstGeom>
          <a:noFill/>
          <a:ln>
            <a:solidFill>
              <a:schemeClr val="bg1"/>
            </a:solidFill>
          </a:ln>
        </p:spPr>
        <p:txBody>
          <a:bodyPr wrap="square" rtlCol="0">
            <a:spAutoFit/>
          </a:bodyPr>
          <a:lstStyle/>
          <a:p>
            <a:r>
              <a:rPr lang="en-US" sz="600" dirty="0">
                <a:solidFill>
                  <a:schemeClr val="bg1"/>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5" name="Picture 4" descr="A picture containing object&#10;&#10;Description generated with very high confidence">
            <a:extLst>
              <a:ext uri="{FF2B5EF4-FFF2-40B4-BE49-F238E27FC236}">
                <a16:creationId xmlns:a16="http://schemas.microsoft.com/office/drawing/2014/main" id="{39ACF9B6-090E-4F78-BDE7-D934F6F1330F}"/>
              </a:ext>
            </a:extLst>
          </p:cNvPr>
          <p:cNvPicPr>
            <a:picLocks noChangeAspect="1"/>
          </p:cNvPicPr>
          <p:nvPr/>
        </p:nvPicPr>
        <p:blipFill rotWithShape="1">
          <a:blip r:embed="rId3">
            <a:extLst>
              <a:ext uri="{28A0092B-C50C-407E-A947-70E740481C1C}">
                <a14:useLocalDpi xmlns:a14="http://schemas.microsoft.com/office/drawing/2010/main" val="0"/>
              </a:ext>
            </a:extLst>
          </a:blip>
          <a:srcRect l="12671" t="21090" r="6342" b="32632"/>
          <a:stretch/>
        </p:blipFill>
        <p:spPr>
          <a:xfrm>
            <a:off x="685114" y="334754"/>
            <a:ext cx="2695575" cy="923926"/>
          </a:xfrm>
          <a:prstGeom prst="rect">
            <a:avLst/>
          </a:prstGeom>
        </p:spPr>
      </p:pic>
      <p:pic>
        <p:nvPicPr>
          <p:cNvPr id="12" name="Picture 11" descr="A picture containing cup, coffee, table, sitting&#10;&#10;Description generated with very high confidence">
            <a:extLst>
              <a:ext uri="{FF2B5EF4-FFF2-40B4-BE49-F238E27FC236}">
                <a16:creationId xmlns:a16="http://schemas.microsoft.com/office/drawing/2014/main" id="{80C49A98-E2BF-45B3-A031-BB4107EA5515}"/>
              </a:ext>
            </a:extLst>
          </p:cNvPr>
          <p:cNvPicPr>
            <a:picLocks noChangeAspect="1"/>
          </p:cNvPicPr>
          <p:nvPr/>
        </p:nvPicPr>
        <p:blipFill rotWithShape="1">
          <a:blip r:embed="rId4">
            <a:extLst>
              <a:ext uri="{28A0092B-C50C-407E-A947-70E740481C1C}">
                <a14:useLocalDpi xmlns:a14="http://schemas.microsoft.com/office/drawing/2010/main" val="0"/>
              </a:ext>
            </a:extLst>
          </a:blip>
          <a:srcRect t="13949" b="18421"/>
          <a:stretch/>
        </p:blipFill>
        <p:spPr>
          <a:xfrm>
            <a:off x="1129248" y="2189824"/>
            <a:ext cx="4502882" cy="3045311"/>
          </a:xfrm>
          <a:prstGeom prst="rect">
            <a:avLst/>
          </a:prstGeom>
        </p:spPr>
      </p:pic>
      <p:pic>
        <p:nvPicPr>
          <p:cNvPr id="13" name="Picture 12">
            <a:extLst>
              <a:ext uri="{FF2B5EF4-FFF2-40B4-BE49-F238E27FC236}">
                <a16:creationId xmlns:a16="http://schemas.microsoft.com/office/drawing/2014/main" id="{20C584E7-C65F-4018-A004-67B14BCA6F56}"/>
              </a:ext>
            </a:extLst>
          </p:cNvPr>
          <p:cNvPicPr>
            <a:picLocks noChangeAspect="1"/>
          </p:cNvPicPr>
          <p:nvPr/>
        </p:nvPicPr>
        <p:blipFill>
          <a:blip r:embed="rId5"/>
          <a:stretch>
            <a:fillRect/>
          </a:stretch>
        </p:blipFill>
        <p:spPr>
          <a:xfrm>
            <a:off x="1797841" y="4814104"/>
            <a:ext cx="3165695" cy="1582848"/>
          </a:xfrm>
          <a:prstGeom prst="rect">
            <a:avLst/>
          </a:prstGeom>
        </p:spPr>
      </p:pic>
      <p:sp>
        <p:nvSpPr>
          <p:cNvPr id="6" name="TextBox 5">
            <a:extLst>
              <a:ext uri="{FF2B5EF4-FFF2-40B4-BE49-F238E27FC236}">
                <a16:creationId xmlns:a16="http://schemas.microsoft.com/office/drawing/2014/main" id="{8864CB0C-9E12-47AC-8AD7-BB0B9CBAD9F6}"/>
              </a:ext>
            </a:extLst>
          </p:cNvPr>
          <p:cNvSpPr txBox="1"/>
          <p:nvPr/>
        </p:nvSpPr>
        <p:spPr>
          <a:xfrm>
            <a:off x="6096000" y="2372008"/>
            <a:ext cx="5676523" cy="3816429"/>
          </a:xfrm>
          <a:prstGeom prst="rect">
            <a:avLst/>
          </a:prstGeom>
          <a:noFill/>
        </p:spPr>
        <p:txBody>
          <a:bodyPr wrap="square" rtlCol="0">
            <a:spAutoFit/>
          </a:bodyPr>
          <a:lstStyle/>
          <a:p>
            <a:r>
              <a:rPr lang="en-US" sz="2200" b="1" dirty="0">
                <a:solidFill>
                  <a:srgbClr val="245D38"/>
                </a:solidFill>
              </a:rPr>
              <a:t>Benefits:</a:t>
            </a:r>
          </a:p>
          <a:p>
            <a:pPr marL="342900" indent="-342900">
              <a:buFont typeface="+mj-lt"/>
              <a:buAutoNum type="arabicPeriod"/>
            </a:pPr>
            <a:r>
              <a:rPr lang="en-US" sz="2200" dirty="0">
                <a:solidFill>
                  <a:srgbClr val="245D38"/>
                </a:solidFill>
              </a:rPr>
              <a:t>No more wasting time grocery shopping.</a:t>
            </a:r>
          </a:p>
          <a:p>
            <a:pPr marL="342900" indent="-342900">
              <a:buFont typeface="+mj-lt"/>
              <a:buAutoNum type="arabicPeriod"/>
            </a:pPr>
            <a:r>
              <a:rPr lang="en-US" sz="2200" dirty="0">
                <a:solidFill>
                  <a:srgbClr val="245D38"/>
                </a:solidFill>
              </a:rPr>
              <a:t>Saves you money!</a:t>
            </a:r>
          </a:p>
          <a:p>
            <a:pPr marL="342900" indent="-342900">
              <a:buFont typeface="+mj-lt"/>
              <a:buAutoNum type="arabicPeriod"/>
            </a:pPr>
            <a:r>
              <a:rPr lang="en-US" sz="2200" dirty="0">
                <a:solidFill>
                  <a:srgbClr val="245D38"/>
                </a:solidFill>
              </a:rPr>
              <a:t>Takes the hassle out of planning for your Reboot.</a:t>
            </a:r>
          </a:p>
          <a:p>
            <a:pPr marL="342900" indent="-342900">
              <a:buFont typeface="+mj-lt"/>
              <a:buAutoNum type="arabicPeriod"/>
            </a:pPr>
            <a:r>
              <a:rPr lang="en-US" sz="2200" dirty="0">
                <a:solidFill>
                  <a:srgbClr val="245D38"/>
                </a:solidFill>
              </a:rPr>
              <a:t>Convenient — products sent to straight to your door step.</a:t>
            </a:r>
          </a:p>
          <a:p>
            <a:pPr marL="342900" indent="-342900">
              <a:buFont typeface="+mj-lt"/>
              <a:buAutoNum type="arabicPeriod"/>
            </a:pPr>
            <a:r>
              <a:rPr lang="en-US" sz="2200" dirty="0">
                <a:solidFill>
                  <a:srgbClr val="245D38"/>
                </a:solidFill>
              </a:rPr>
              <a:t>Provides the microbiome-boosting nutrition you need every day.</a:t>
            </a:r>
          </a:p>
          <a:p>
            <a:pPr marL="342900" indent="-342900">
              <a:buFont typeface="+mj-lt"/>
              <a:buAutoNum type="arabicPeriod"/>
            </a:pPr>
            <a:r>
              <a:rPr lang="en-US" sz="2200" dirty="0">
                <a:solidFill>
                  <a:srgbClr val="245D38"/>
                </a:solidFill>
              </a:rPr>
              <a:t>Quick, easy, delicious products.</a:t>
            </a:r>
          </a:p>
        </p:txBody>
      </p:sp>
    </p:spTree>
    <p:extLst>
      <p:ext uri="{BB962C8B-B14F-4D97-AF65-F5344CB8AC3E}">
        <p14:creationId xmlns:p14="http://schemas.microsoft.com/office/powerpoint/2010/main" val="11924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05803BFB-431D-8346-8748-B99A4D60FA16}"/>
              </a:ext>
            </a:extLst>
          </p:cNvPr>
          <p:cNvSpPr txBox="1">
            <a:spLocks/>
          </p:cNvSpPr>
          <p:nvPr/>
        </p:nvSpPr>
        <p:spPr>
          <a:xfrm>
            <a:off x="524859" y="1257664"/>
            <a:ext cx="5571141" cy="2132562"/>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solidFill>
                  <a:srgbClr val="4D2A69"/>
                </a:solidFill>
              </a:rPr>
              <a:t>ONLY on the Tour! </a:t>
            </a:r>
          </a:p>
          <a:p>
            <a:pPr marL="0" indent="0">
              <a:buFont typeface="Arial" panose="020B0604020202020204" pitchFamily="34" charset="0"/>
              <a:buNone/>
            </a:pPr>
            <a:r>
              <a:rPr lang="en-US" sz="3200" dirty="0">
                <a:solidFill>
                  <a:srgbClr val="4D2A69"/>
                </a:solidFill>
              </a:rPr>
              <a:t>Special Price on </a:t>
            </a:r>
            <a:r>
              <a:rPr lang="en-US" sz="3200" b="1" dirty="0">
                <a:solidFill>
                  <a:srgbClr val="4D2A69"/>
                </a:solidFill>
              </a:rPr>
              <a:t>ALL the NEW Products!</a:t>
            </a:r>
            <a:endParaRPr lang="en-US" sz="3200" dirty="0">
              <a:solidFill>
                <a:srgbClr val="4D2A69"/>
              </a:solidFill>
            </a:endParaRPr>
          </a:p>
          <a:p>
            <a:pPr marL="0" indent="0">
              <a:buFont typeface="Arial" panose="020B0604020202020204" pitchFamily="34" charset="0"/>
              <a:buNone/>
            </a:pPr>
            <a:r>
              <a:rPr lang="en-US" sz="3200" u="sng" dirty="0">
                <a:solidFill>
                  <a:srgbClr val="4D2A69"/>
                </a:solidFill>
              </a:rPr>
              <a:t>Plus three FREE Gifts:</a:t>
            </a:r>
          </a:p>
          <a:p>
            <a:r>
              <a:rPr lang="en-US" sz="3200" b="1" dirty="0">
                <a:solidFill>
                  <a:srgbClr val="4D2A69"/>
                </a:solidFill>
              </a:rPr>
              <a:t>FREE</a:t>
            </a:r>
            <a:r>
              <a:rPr lang="en-US" sz="3200" dirty="0">
                <a:solidFill>
                  <a:srgbClr val="4D2A69"/>
                </a:solidFill>
              </a:rPr>
              <a:t> MentaBiotics (Sugar-Free)</a:t>
            </a:r>
          </a:p>
          <a:p>
            <a:r>
              <a:rPr lang="en-US" sz="3200" b="1" dirty="0">
                <a:solidFill>
                  <a:srgbClr val="4D2A69"/>
                </a:solidFill>
              </a:rPr>
              <a:t>FREE</a:t>
            </a:r>
            <a:r>
              <a:rPr lang="en-US" sz="3200" dirty="0">
                <a:solidFill>
                  <a:srgbClr val="4D2A69"/>
                </a:solidFill>
              </a:rPr>
              <a:t> Amare Capsule Organizer</a:t>
            </a:r>
          </a:p>
          <a:p>
            <a:r>
              <a:rPr lang="en-US" sz="3200" b="1" dirty="0">
                <a:solidFill>
                  <a:srgbClr val="4D2A69"/>
                </a:solidFill>
              </a:rPr>
              <a:t>FREE</a:t>
            </a:r>
            <a:r>
              <a:rPr lang="en-US" sz="3200" dirty="0">
                <a:solidFill>
                  <a:srgbClr val="4D2A69"/>
                </a:solidFill>
              </a:rPr>
              <a:t> Amare Shaker Bottle</a:t>
            </a:r>
          </a:p>
        </p:txBody>
      </p:sp>
      <p:pic>
        <p:nvPicPr>
          <p:cNvPr id="3" name="Picture 2">
            <a:extLst>
              <a:ext uri="{FF2B5EF4-FFF2-40B4-BE49-F238E27FC236}">
                <a16:creationId xmlns:a16="http://schemas.microsoft.com/office/drawing/2014/main" id="{21A074FF-B359-4144-9898-1AF05E1735AB}"/>
              </a:ext>
            </a:extLst>
          </p:cNvPr>
          <p:cNvPicPr>
            <a:picLocks noChangeAspect="1"/>
          </p:cNvPicPr>
          <p:nvPr/>
        </p:nvPicPr>
        <p:blipFill rotWithShape="1">
          <a:blip r:embed="rId2"/>
          <a:srcRect t="29298" b="28673"/>
          <a:stretch/>
        </p:blipFill>
        <p:spPr>
          <a:xfrm>
            <a:off x="4875186" y="3337928"/>
            <a:ext cx="6858000" cy="2882357"/>
          </a:xfrm>
          <a:prstGeom prst="rect">
            <a:avLst/>
          </a:prstGeom>
        </p:spPr>
      </p:pic>
      <p:sp>
        <p:nvSpPr>
          <p:cNvPr id="4" name="Title 1">
            <a:extLst>
              <a:ext uri="{FF2B5EF4-FFF2-40B4-BE49-F238E27FC236}">
                <a16:creationId xmlns:a16="http://schemas.microsoft.com/office/drawing/2014/main" id="{9FF27632-535E-8A49-9659-3D0B9FF54DCB}"/>
              </a:ext>
            </a:extLst>
          </p:cNvPr>
          <p:cNvSpPr txBox="1">
            <a:spLocks/>
          </p:cNvSpPr>
          <p:nvPr/>
        </p:nvSpPr>
        <p:spPr>
          <a:xfrm>
            <a:off x="1" y="202075"/>
            <a:ext cx="12191999" cy="793192"/>
          </a:xfrm>
          <a:prstGeom prst="rect">
            <a:avLst/>
          </a:prstGeom>
          <a:solidFill>
            <a:srgbClr val="4D2A69"/>
          </a:solidFill>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RISE Tour Promotion!</a:t>
            </a:r>
            <a:endParaRPr lang="en-US"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a:extLst>
              <a:ext uri="{FF2B5EF4-FFF2-40B4-BE49-F238E27FC236}">
                <a16:creationId xmlns:a16="http://schemas.microsoft.com/office/drawing/2014/main" id="{CF22E7B0-05C1-994E-8C3F-B08775925D52}"/>
              </a:ext>
            </a:extLst>
          </p:cNvPr>
          <p:cNvPicPr>
            <a:picLocks noChangeAspect="1"/>
          </p:cNvPicPr>
          <p:nvPr/>
        </p:nvPicPr>
        <p:blipFill rotWithShape="1">
          <a:blip r:embed="rId3"/>
          <a:srcRect l="13861" t="14579" r="9065" b="34278"/>
          <a:stretch/>
        </p:blipFill>
        <p:spPr>
          <a:xfrm>
            <a:off x="853918" y="3897738"/>
            <a:ext cx="1718430" cy="866547"/>
          </a:xfrm>
          <a:prstGeom prst="rect">
            <a:avLst/>
          </a:prstGeom>
        </p:spPr>
      </p:pic>
      <p:pic>
        <p:nvPicPr>
          <p:cNvPr id="6" name="Picture 5">
            <a:extLst>
              <a:ext uri="{FF2B5EF4-FFF2-40B4-BE49-F238E27FC236}">
                <a16:creationId xmlns:a16="http://schemas.microsoft.com/office/drawing/2014/main" id="{6357C0A4-096C-DC41-B875-1A44FC4B9020}"/>
              </a:ext>
            </a:extLst>
          </p:cNvPr>
          <p:cNvPicPr>
            <a:picLocks noChangeAspect="1"/>
          </p:cNvPicPr>
          <p:nvPr/>
        </p:nvPicPr>
        <p:blipFill rotWithShape="1">
          <a:blip r:embed="rId4"/>
          <a:srcRect l="19257" t="26054" r="22781"/>
          <a:stretch/>
        </p:blipFill>
        <p:spPr>
          <a:xfrm>
            <a:off x="2653987" y="3390226"/>
            <a:ext cx="1506802" cy="2597096"/>
          </a:xfrm>
          <a:prstGeom prst="rect">
            <a:avLst/>
          </a:prstGeom>
        </p:spPr>
      </p:pic>
      <p:pic>
        <p:nvPicPr>
          <p:cNvPr id="7" name="Picture 6">
            <a:extLst>
              <a:ext uri="{FF2B5EF4-FFF2-40B4-BE49-F238E27FC236}">
                <a16:creationId xmlns:a16="http://schemas.microsoft.com/office/drawing/2014/main" id="{55619D6A-D741-4E43-9718-529E7B42C71D}"/>
              </a:ext>
            </a:extLst>
          </p:cNvPr>
          <p:cNvPicPr>
            <a:picLocks noChangeAspect="1"/>
          </p:cNvPicPr>
          <p:nvPr/>
        </p:nvPicPr>
        <p:blipFill>
          <a:blip r:embed="rId5"/>
          <a:stretch>
            <a:fillRect/>
          </a:stretch>
        </p:blipFill>
        <p:spPr>
          <a:xfrm>
            <a:off x="1061607" y="4764285"/>
            <a:ext cx="1300910" cy="1300910"/>
          </a:xfrm>
          <a:prstGeom prst="rect">
            <a:avLst/>
          </a:prstGeom>
        </p:spPr>
      </p:pic>
      <p:sp>
        <p:nvSpPr>
          <p:cNvPr id="8" name="TextBox 7">
            <a:extLst>
              <a:ext uri="{FF2B5EF4-FFF2-40B4-BE49-F238E27FC236}">
                <a16:creationId xmlns:a16="http://schemas.microsoft.com/office/drawing/2014/main" id="{C41A05B1-9B5E-E745-9AF0-DC2E640ECD87}"/>
              </a:ext>
            </a:extLst>
          </p:cNvPr>
          <p:cNvSpPr txBox="1"/>
          <p:nvPr/>
        </p:nvSpPr>
        <p:spPr>
          <a:xfrm>
            <a:off x="7766216" y="1024793"/>
            <a:ext cx="4103077" cy="2431435"/>
          </a:xfrm>
          <a:prstGeom prst="rect">
            <a:avLst/>
          </a:prstGeom>
          <a:noFill/>
        </p:spPr>
        <p:txBody>
          <a:bodyPr wrap="square" rtlCol="0">
            <a:spAutoFit/>
          </a:bodyPr>
          <a:lstStyle/>
          <a:p>
            <a:pPr algn="ctr"/>
            <a:r>
              <a:rPr lang="en-US" sz="6600" b="1" dirty="0">
                <a:solidFill>
                  <a:srgbClr val="8B4696"/>
                </a:solidFill>
              </a:rPr>
              <a:t>$224.95 </a:t>
            </a:r>
          </a:p>
          <a:p>
            <a:pPr algn="ctr"/>
            <a:r>
              <a:rPr lang="en-US" sz="3200" b="1" dirty="0">
                <a:solidFill>
                  <a:srgbClr val="4D2A69"/>
                </a:solidFill>
              </a:rPr>
              <a:t>(Save $115.60!)</a:t>
            </a:r>
            <a:endParaRPr lang="en-US" dirty="0">
              <a:solidFill>
                <a:srgbClr val="4D2A69"/>
              </a:solidFill>
            </a:endParaRPr>
          </a:p>
          <a:p>
            <a:pPr algn="ctr"/>
            <a:r>
              <a:rPr lang="en-US" dirty="0">
                <a:solidFill>
                  <a:srgbClr val="4D2A69"/>
                </a:solidFill>
              </a:rPr>
              <a:t>*Limit 3 Per Account*</a:t>
            </a:r>
          </a:p>
          <a:p>
            <a:pPr algn="ctr"/>
            <a:r>
              <a:rPr lang="en-US" dirty="0">
                <a:solidFill>
                  <a:srgbClr val="4D2A69"/>
                </a:solidFill>
                <a:hlinkClick r:id="rId6"/>
              </a:rPr>
              <a:t>www.amare.com/#####/tour</a:t>
            </a:r>
            <a:r>
              <a:rPr lang="en-US" dirty="0">
                <a:solidFill>
                  <a:srgbClr val="4D2A69"/>
                </a:solidFill>
              </a:rPr>
              <a:t> </a:t>
            </a:r>
          </a:p>
          <a:p>
            <a:pPr algn="ctr"/>
            <a:r>
              <a:rPr lang="en-US" dirty="0">
                <a:solidFill>
                  <a:srgbClr val="4D2A69"/>
                </a:solidFill>
              </a:rPr>
              <a:t>PV: 135.00</a:t>
            </a:r>
          </a:p>
        </p:txBody>
      </p:sp>
      <p:sp>
        <p:nvSpPr>
          <p:cNvPr id="9" name="TextBox 8">
            <a:extLst>
              <a:ext uri="{FF2B5EF4-FFF2-40B4-BE49-F238E27FC236}">
                <a16:creationId xmlns:a16="http://schemas.microsoft.com/office/drawing/2014/main" id="{CD3AA8CC-0D19-E144-AE41-0707A265A7F2}"/>
              </a:ext>
            </a:extLst>
          </p:cNvPr>
          <p:cNvSpPr txBox="1"/>
          <p:nvPr/>
        </p:nvSpPr>
        <p:spPr>
          <a:xfrm>
            <a:off x="5429880" y="2339286"/>
            <a:ext cx="2133918" cy="830997"/>
          </a:xfrm>
          <a:prstGeom prst="rect">
            <a:avLst/>
          </a:prstGeom>
          <a:noFill/>
          <a:ln w="28575">
            <a:solidFill>
              <a:srgbClr val="8B4696"/>
            </a:solidFill>
          </a:ln>
        </p:spPr>
        <p:txBody>
          <a:bodyPr wrap="none" rtlCol="0">
            <a:spAutoFit/>
          </a:bodyPr>
          <a:lstStyle/>
          <a:p>
            <a:pPr algn="ctr"/>
            <a:r>
              <a:rPr lang="en-US" sz="2400" b="1" dirty="0">
                <a:solidFill>
                  <a:srgbClr val="8B4696"/>
                </a:solidFill>
              </a:rPr>
              <a:t>$340.55 </a:t>
            </a:r>
          </a:p>
          <a:p>
            <a:pPr algn="ctr"/>
            <a:r>
              <a:rPr lang="en-US" sz="2400" b="1" dirty="0">
                <a:solidFill>
                  <a:srgbClr val="8B4696"/>
                </a:solidFill>
              </a:rPr>
              <a:t>Total Value</a:t>
            </a:r>
          </a:p>
        </p:txBody>
      </p:sp>
    </p:spTree>
    <p:extLst>
      <p:ext uri="{BB962C8B-B14F-4D97-AF65-F5344CB8AC3E}">
        <p14:creationId xmlns:p14="http://schemas.microsoft.com/office/powerpoint/2010/main" val="336533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2000" fill="hold"/>
                                        <p:tgtEl>
                                          <p:spTgt spid="8"/>
                                        </p:tgtEl>
                                        <p:attrNameLst>
                                          <p:attrName>ppt_w</p:attrName>
                                        </p:attrNameLst>
                                      </p:cBhvr>
                                      <p:tavLst>
                                        <p:tav tm="0">
                                          <p:val>
                                            <p:strVal val="#ppt_w*0.70"/>
                                          </p:val>
                                        </p:tav>
                                        <p:tav tm="100000">
                                          <p:val>
                                            <p:strVal val="#ppt_w"/>
                                          </p:val>
                                        </p:tav>
                                      </p:tavLst>
                                    </p:anim>
                                    <p:anim calcmode="lin" valueType="num">
                                      <p:cBhvr>
                                        <p:cTn id="13" dur="2000" fill="hold"/>
                                        <p:tgtEl>
                                          <p:spTgt spid="8"/>
                                        </p:tgtEl>
                                        <p:attrNameLst>
                                          <p:attrName>ppt_h</p:attrName>
                                        </p:attrNameLst>
                                      </p:cBhvr>
                                      <p:tavLst>
                                        <p:tav tm="0">
                                          <p:val>
                                            <p:strVal val="#ppt_h"/>
                                          </p:val>
                                        </p:tav>
                                        <p:tav tm="100000">
                                          <p:val>
                                            <p:strVal val="#ppt_h"/>
                                          </p:val>
                                        </p:tav>
                                      </p:tavLst>
                                    </p:anim>
                                    <p:animEffect transition="in" filter="fade">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63F4ECE-BA9E-4A00-8DFD-1F59BF9E1B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31195" y="748659"/>
            <a:ext cx="1922162" cy="5627382"/>
          </a:xfrm>
          <a:prstGeom prst="rect">
            <a:avLst/>
          </a:prstGeom>
        </p:spPr>
      </p:pic>
      <p:sp>
        <p:nvSpPr>
          <p:cNvPr id="6" name="Rectangle 5"/>
          <p:cNvSpPr/>
          <p:nvPr/>
        </p:nvSpPr>
        <p:spPr>
          <a:xfrm>
            <a:off x="838200" y="5238840"/>
            <a:ext cx="4164273" cy="1042898"/>
          </a:xfrm>
          <a:prstGeom prst="rect">
            <a:avLst/>
          </a:prstGeom>
          <a:solidFill>
            <a:srgbClr val="3F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Verdana" panose="020B0604030504040204" pitchFamily="34" charset="0"/>
                <a:ea typeface="Verdana" panose="020B0604030504040204" pitchFamily="34" charset="0"/>
                <a:cs typeface="Verdana" panose="020B0604030504040204" pitchFamily="34" charset="0"/>
              </a:rPr>
              <a:t>YOUR GUT IS CONSIDERED YOUR SECOND BRAIN</a:t>
            </a:r>
          </a:p>
        </p:txBody>
      </p:sp>
      <p:sp>
        <p:nvSpPr>
          <p:cNvPr id="2" name="Title 1"/>
          <p:cNvSpPr>
            <a:spLocks noGrp="1"/>
          </p:cNvSpPr>
          <p:nvPr>
            <p:ph type="title"/>
          </p:nvPr>
        </p:nvSpPr>
        <p:spPr/>
        <p:txBody>
          <a:bodyPr>
            <a:normAutofit/>
          </a:bodyPr>
          <a:lstStyle/>
          <a:p>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DID YOU KNOW?</a:t>
            </a:r>
          </a:p>
        </p:txBody>
      </p:sp>
      <p:sp>
        <p:nvSpPr>
          <p:cNvPr id="3" name="Text Placeholder 2"/>
          <p:cNvSpPr>
            <a:spLocks noGrp="1"/>
          </p:cNvSpPr>
          <p:nvPr>
            <p:ph type="body" sz="quarter" idx="11"/>
          </p:nvPr>
        </p:nvSpPr>
        <p:spPr>
          <a:xfrm>
            <a:off x="838200" y="1690688"/>
            <a:ext cx="8077200" cy="3198812"/>
          </a:xfrm>
        </p:spPr>
        <p:txBody>
          <a:bodyPr vert="horz" lIns="91440" tIns="45720" rIns="91440" bIns="45720" rtlCol="0" anchor="t">
            <a:noAutofit/>
          </a:bodyPr>
          <a:lstStyle/>
          <a:p>
            <a:pPr marL="342900" indent="-342900">
              <a:buFont typeface="Arial" charset="0"/>
              <a:buChar char="•"/>
            </a:pPr>
            <a:r>
              <a:rPr lang="en-US"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90% of the cells in your body are non-human</a:t>
            </a:r>
            <a:br>
              <a:rPr lang="en-US"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endParaRPr lang="en-US" sz="5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lvl="1">
              <a:buClr>
                <a:srgbClr val="604A7B"/>
              </a:buClr>
              <a:buFont typeface="Arial" charset="0"/>
              <a:buChar char="•"/>
            </a:pPr>
            <a:r>
              <a:rPr lang="en-US" sz="2000" dirty="0">
                <a:solidFill>
                  <a:srgbClr val="3F2A56"/>
                </a:solidFill>
                <a:latin typeface="Verdana" panose="020B0604030504040204" pitchFamily="34" charset="0"/>
                <a:ea typeface="Verdana" panose="020B0604030504040204" pitchFamily="34" charset="0"/>
                <a:cs typeface="Verdana" panose="020B0604030504040204" pitchFamily="34" charset="0"/>
              </a:rPr>
              <a:t>Human genes = ~23,000</a:t>
            </a:r>
          </a:p>
          <a:p>
            <a:pPr lvl="1">
              <a:buClr>
                <a:srgbClr val="604A7B"/>
              </a:buClr>
              <a:buFont typeface="Arial" charset="0"/>
              <a:buChar char="•"/>
            </a:pPr>
            <a:r>
              <a:rPr lang="en-US" sz="2000" dirty="0">
                <a:solidFill>
                  <a:srgbClr val="3F2A56"/>
                </a:solidFill>
                <a:latin typeface="Verdana" panose="020B0604030504040204" pitchFamily="34" charset="0"/>
                <a:ea typeface="Verdana" panose="020B0604030504040204" pitchFamily="34" charset="0"/>
                <a:cs typeface="Verdana" panose="020B0604030504040204" pitchFamily="34" charset="0"/>
              </a:rPr>
              <a:t>Bacterial genes= ~20 million </a:t>
            </a:r>
          </a:p>
          <a:p>
            <a:pPr marL="457200" lvl="1" indent="0">
              <a:buClr>
                <a:srgbClr val="604A7B"/>
              </a:buClr>
              <a:buNone/>
            </a:pPr>
            <a:r>
              <a:rPr lang="en-US" sz="2000" dirty="0">
                <a:solidFill>
                  <a:srgbClr val="3F2A56"/>
                </a:solidFill>
                <a:latin typeface="Verdana" panose="020B0604030504040204" pitchFamily="34" charset="0"/>
                <a:ea typeface="Verdana" panose="020B0604030504040204" pitchFamily="34" charset="0"/>
                <a:cs typeface="Verdana" panose="020B0604030504040204" pitchFamily="34" charset="0"/>
              </a:rPr>
              <a:t>(~1,000x </a:t>
            </a:r>
            <a:r>
              <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rPr>
              <a:t>MORE</a:t>
            </a:r>
            <a:r>
              <a:rPr lang="en-US" sz="2000" dirty="0">
                <a:solidFill>
                  <a:srgbClr val="3F2A56"/>
                </a:solidFill>
                <a:latin typeface="Verdana" panose="020B0604030504040204" pitchFamily="34" charset="0"/>
                <a:ea typeface="Verdana" panose="020B0604030504040204" pitchFamily="34" charset="0"/>
                <a:cs typeface="Verdana" panose="020B0604030504040204" pitchFamily="34" charset="0"/>
              </a:rPr>
              <a:t> than human genes)</a:t>
            </a:r>
            <a:endPar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charset="0"/>
              <a:buChar char="•"/>
            </a:pPr>
            <a:r>
              <a:rPr lang="en-US"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 microbiome is an ecological community of trillions of bacteria living symbiotically in/on our body</a:t>
            </a:r>
            <a:br>
              <a:rPr lang="en-US"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endParaRPr lang="en-US" sz="5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800100" lvl="1" indent="-342900">
              <a:buFont typeface="Arial" charset="0"/>
              <a:buChar char="•"/>
            </a:pPr>
            <a:r>
              <a:rPr lang="en-US" sz="2000" dirty="0">
                <a:solidFill>
                  <a:srgbClr val="604A7B"/>
                </a:solidFill>
                <a:latin typeface="Verdana" panose="020B0604030504040204" pitchFamily="34" charset="0"/>
                <a:ea typeface="Verdana" panose="020B0604030504040204" pitchFamily="34" charset="0"/>
                <a:cs typeface="Verdana" panose="020B0604030504040204" pitchFamily="34" charset="0"/>
              </a:rPr>
              <a:t>“2</a:t>
            </a:r>
            <a:r>
              <a:rPr lang="en-US" sz="2000" baseline="30000" dirty="0">
                <a:solidFill>
                  <a:srgbClr val="604A7B"/>
                </a:solidFill>
                <a:latin typeface="Verdana" panose="020B0604030504040204" pitchFamily="34" charset="0"/>
                <a:ea typeface="Verdana" panose="020B0604030504040204" pitchFamily="34" charset="0"/>
                <a:cs typeface="Verdana" panose="020B0604030504040204" pitchFamily="34" charset="0"/>
              </a:rPr>
              <a:t>nd</a:t>
            </a:r>
            <a:r>
              <a:rPr lang="en-US" sz="2000" dirty="0">
                <a:solidFill>
                  <a:srgbClr val="604A7B"/>
                </a:solidFill>
                <a:latin typeface="Verdana" panose="020B0604030504040204" pitchFamily="34" charset="0"/>
                <a:ea typeface="Verdana" panose="020B0604030504040204" pitchFamily="34" charset="0"/>
                <a:cs typeface="Verdana" panose="020B0604030504040204" pitchFamily="34" charset="0"/>
              </a:rPr>
              <a:t> Brain” = 3-4 lbs (approximately the same size as our 1</a:t>
            </a:r>
            <a:r>
              <a:rPr lang="en-US" sz="2000" baseline="30000" dirty="0">
                <a:solidFill>
                  <a:srgbClr val="604A7B"/>
                </a:solidFill>
                <a:latin typeface="Verdana" panose="020B0604030504040204" pitchFamily="34" charset="0"/>
                <a:ea typeface="Verdana" panose="020B0604030504040204" pitchFamily="34" charset="0"/>
                <a:cs typeface="Verdana" panose="020B0604030504040204" pitchFamily="34" charset="0"/>
              </a:rPr>
              <a:t>st</a:t>
            </a:r>
            <a:r>
              <a:rPr lang="en-US" sz="2000" dirty="0">
                <a:solidFill>
                  <a:srgbClr val="604A7B"/>
                </a:solidFill>
                <a:latin typeface="Verdana" panose="020B0604030504040204" pitchFamily="34" charset="0"/>
                <a:ea typeface="Verdana" panose="020B0604030504040204" pitchFamily="34" charset="0"/>
                <a:cs typeface="Verdana" panose="020B0604030504040204" pitchFamily="34" charset="0"/>
              </a:rPr>
              <a:t> brain)</a:t>
            </a:r>
          </a:p>
        </p:txBody>
      </p:sp>
    </p:spTree>
    <p:extLst>
      <p:ext uri="{BB962C8B-B14F-4D97-AF65-F5344CB8AC3E}">
        <p14:creationId xmlns:p14="http://schemas.microsoft.com/office/powerpoint/2010/main" val="319268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solidFill>
                  <a:srgbClr val="3F2A56"/>
                </a:solidFill>
                <a:latin typeface="Verdana" panose="020B0604030504040204" pitchFamily="34" charset="0"/>
                <a:ea typeface="Verdana" panose="020B0604030504040204" pitchFamily="34" charset="0"/>
                <a:cs typeface="Verdana" panose="020B0604030504040204" pitchFamily="34" charset="0"/>
              </a:rPr>
              <a:t>HOW IMPORTANT IS YOUR </a:t>
            </a:r>
            <a:br>
              <a:rPr lang="en-US" sz="4000" b="1" dirty="0">
                <a:solidFill>
                  <a:srgbClr val="3F2A56"/>
                </a:solidFill>
                <a:latin typeface="Verdana" panose="020B0604030504040204" pitchFamily="34" charset="0"/>
                <a:ea typeface="Verdana" panose="020B0604030504040204" pitchFamily="34" charset="0"/>
                <a:cs typeface="Verdana" panose="020B0604030504040204" pitchFamily="34" charset="0"/>
              </a:rPr>
            </a:br>
            <a:r>
              <a:rPr lang="en-US" sz="4000" b="1" dirty="0">
                <a:solidFill>
                  <a:srgbClr val="3F2A56"/>
                </a:solidFill>
                <a:latin typeface="Verdana" panose="020B0604030504040204" pitchFamily="34" charset="0"/>
                <a:ea typeface="Verdana" panose="020B0604030504040204" pitchFamily="34" charset="0"/>
                <a:cs typeface="Verdana" panose="020B0604030504040204" pitchFamily="34" charset="0"/>
              </a:rPr>
              <a:t>MICROBIOME?</a:t>
            </a:r>
          </a:p>
        </p:txBody>
      </p:sp>
      <p:sp>
        <p:nvSpPr>
          <p:cNvPr id="3" name="Text Placeholder 2"/>
          <p:cNvSpPr>
            <a:spLocks noGrp="1"/>
          </p:cNvSpPr>
          <p:nvPr>
            <p:ph type="body" sz="quarter" idx="11"/>
          </p:nvPr>
        </p:nvSpPr>
        <p:spPr>
          <a:xfrm>
            <a:off x="838201" y="1763576"/>
            <a:ext cx="6081065" cy="2488832"/>
          </a:xfrm>
        </p:spPr>
        <p:txBody>
          <a:bodyPr>
            <a:noAutofit/>
          </a:bodyPr>
          <a:lstStyle/>
          <a:p>
            <a:pPr marL="342900" indent="-342900">
              <a:buFont typeface="Arial" charset="0"/>
              <a:buChar char="•"/>
            </a:pP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Communicates with the brain to regulate health, weight, immune function, digestive function, mood, and overall mental health. </a:t>
            </a:r>
            <a:b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endParaRPr lang="en-US" sz="5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charset="0"/>
              <a:buChar char="•"/>
            </a:pP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What we put in our bodies affects the microbiome, which in turn affects our mind and other crucial bodily systems</a:t>
            </a:r>
          </a:p>
        </p:txBody>
      </p:sp>
      <p:sp>
        <p:nvSpPr>
          <p:cNvPr id="8" name="Rectangle 7"/>
          <p:cNvSpPr/>
          <p:nvPr/>
        </p:nvSpPr>
        <p:spPr>
          <a:xfrm>
            <a:off x="1251284" y="4056878"/>
            <a:ext cx="2085474" cy="362837"/>
          </a:xfrm>
          <a:prstGeom prst="rect">
            <a:avLst/>
          </a:prstGeom>
          <a:solidFill>
            <a:srgbClr val="3F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Verdana" panose="020B0604030504040204" pitchFamily="34" charset="0"/>
                <a:ea typeface="Verdana" panose="020B0604030504040204" pitchFamily="34" charset="0"/>
                <a:cs typeface="Verdana" panose="020B0604030504040204" pitchFamily="34" charset="0"/>
              </a:rPr>
              <a:t>IN BALANCE</a:t>
            </a:r>
          </a:p>
        </p:txBody>
      </p:sp>
      <p:sp>
        <p:nvSpPr>
          <p:cNvPr id="5" name="TextBox 4"/>
          <p:cNvSpPr txBox="1"/>
          <p:nvPr/>
        </p:nvSpPr>
        <p:spPr>
          <a:xfrm>
            <a:off x="1219200" y="4419715"/>
            <a:ext cx="2149642" cy="400110"/>
          </a:xfrm>
          <a:prstGeom prst="rect">
            <a:avLst/>
          </a:prstGeom>
          <a:noFill/>
        </p:spPr>
        <p:txBody>
          <a:bodyPr wrap="square" rtlCol="0">
            <a:spAutoFit/>
          </a:bodyPr>
          <a:lstStyle/>
          <a:p>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Feeling Great</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10" name="Rectangle 9"/>
          <p:cNvSpPr/>
          <p:nvPr/>
        </p:nvSpPr>
        <p:spPr>
          <a:xfrm>
            <a:off x="1219200" y="4918183"/>
            <a:ext cx="2857729" cy="362837"/>
          </a:xfrm>
          <a:prstGeom prst="rect">
            <a:avLst/>
          </a:prstGeom>
          <a:solidFill>
            <a:srgbClr val="3F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Verdana" panose="020B0604030504040204" pitchFamily="34" charset="0"/>
                <a:ea typeface="Verdana" panose="020B0604030504040204" pitchFamily="34" charset="0"/>
                <a:cs typeface="Verdana" panose="020B0604030504040204" pitchFamily="34" charset="0"/>
              </a:rPr>
              <a:t>OUT OF BALANCE</a:t>
            </a:r>
          </a:p>
        </p:txBody>
      </p:sp>
      <p:sp>
        <p:nvSpPr>
          <p:cNvPr id="11" name="TextBox 10"/>
          <p:cNvSpPr txBox="1"/>
          <p:nvPr/>
        </p:nvSpPr>
        <p:spPr>
          <a:xfrm>
            <a:off x="1187116" y="5281020"/>
            <a:ext cx="5530207" cy="984885"/>
          </a:xfrm>
          <a:prstGeom prst="rect">
            <a:avLst/>
          </a:prstGeom>
          <a:noFill/>
        </p:spPr>
        <p:txBody>
          <a:bodyPr wrap="square" rtlCol="0" anchor="t">
            <a:spAutoFit/>
          </a:bodyPr>
          <a:lstStyle/>
          <a:p>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Feeling fatigue, sad, tense, hungry, heavy, bloated, confused, stiff/sore</a:t>
            </a:r>
          </a:p>
          <a:p>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3" name="Text Placeholder 2"/>
          <p:cNvSpPr txBox="1">
            <a:spLocks/>
          </p:cNvSpPr>
          <p:nvPr/>
        </p:nvSpPr>
        <p:spPr>
          <a:xfrm>
            <a:off x="7384951" y="1758042"/>
            <a:ext cx="1936849" cy="180430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604A7B"/>
                </a:solidFill>
                <a:latin typeface="Verdana" panose="020B0604030504040204" pitchFamily="34" charset="0"/>
                <a:ea typeface="Verdana" panose="020B0604030504040204" pitchFamily="34" charset="0"/>
                <a:cs typeface="Verdana" panose="020B0604030504040204" pitchFamily="34" charset="0"/>
              </a:rPr>
              <a:t>The microbiome plays an important role in the way you feel mentally &amp; physically.</a:t>
            </a:r>
          </a:p>
        </p:txBody>
      </p:sp>
      <p:sp>
        <p:nvSpPr>
          <p:cNvPr id="14" name="Oval 13"/>
          <p:cNvSpPr/>
          <p:nvPr/>
        </p:nvSpPr>
        <p:spPr>
          <a:xfrm>
            <a:off x="9514386" y="2384385"/>
            <a:ext cx="1574157" cy="1574157"/>
          </a:xfrm>
          <a:prstGeom prst="ellipse">
            <a:avLst/>
          </a:prstGeom>
          <a:noFill/>
          <a:ln w="38100">
            <a:solidFill>
              <a:srgbClr val="3F2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7013762" y="4942466"/>
            <a:ext cx="2408026" cy="1323439"/>
          </a:xfrm>
          <a:prstGeom prst="rect">
            <a:avLst/>
          </a:prstGeom>
        </p:spPr>
        <p:txBody>
          <a:bodyPr wrap="square">
            <a:spAutoFit/>
          </a:bodyPr>
          <a:lstStyle/>
          <a:p>
            <a:pPr algn="ctr"/>
            <a:r>
              <a:rPr lang="en-US" sz="2000" b="1" dirty="0">
                <a:solidFill>
                  <a:srgbClr val="82287E"/>
                </a:solidFill>
                <a:latin typeface="Verdana" panose="020B0604030504040204" pitchFamily="34" charset="0"/>
                <a:ea typeface="Verdana" panose="020B0604030504040204" pitchFamily="34" charset="0"/>
                <a:cs typeface="Verdana" panose="020B0604030504040204" pitchFamily="34" charset="0"/>
              </a:rPr>
              <a:t>This explains why you have those “GUT FEELINGS”</a:t>
            </a:r>
          </a:p>
        </p:txBody>
      </p:sp>
      <p:pic>
        <p:nvPicPr>
          <p:cNvPr id="18" name="Graphic 17">
            <a:extLst>
              <a:ext uri="{FF2B5EF4-FFF2-40B4-BE49-F238E27FC236}">
                <a16:creationId xmlns:a16="http://schemas.microsoft.com/office/drawing/2014/main" id="{4E174E25-3E18-48F0-AFFC-D0DD7A84AD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31195" y="748659"/>
            <a:ext cx="1922162" cy="5627382"/>
          </a:xfrm>
          <a:prstGeom prst="rect">
            <a:avLst/>
          </a:prstGeom>
        </p:spPr>
      </p:pic>
      <p:pic>
        <p:nvPicPr>
          <p:cNvPr id="19" name="Picture 18">
            <a:extLst>
              <a:ext uri="{FF2B5EF4-FFF2-40B4-BE49-F238E27FC236}">
                <a16:creationId xmlns:a16="http://schemas.microsoft.com/office/drawing/2014/main" id="{2840DF5A-250B-46FA-B1BC-0269E0AA7B9E}"/>
              </a:ext>
            </a:extLst>
          </p:cNvPr>
          <p:cNvPicPr>
            <a:picLocks noChangeAspect="1"/>
          </p:cNvPicPr>
          <p:nvPr/>
        </p:nvPicPr>
        <p:blipFill>
          <a:blip r:embed="rId4"/>
          <a:stretch>
            <a:fillRect/>
          </a:stretch>
        </p:blipFill>
        <p:spPr>
          <a:xfrm>
            <a:off x="7485394" y="3562350"/>
            <a:ext cx="1380116" cy="1380116"/>
          </a:xfrm>
          <a:prstGeom prst="rect">
            <a:avLst/>
          </a:prstGeom>
        </p:spPr>
      </p:pic>
      <p:cxnSp>
        <p:nvCxnSpPr>
          <p:cNvPr id="16" name="Straight Connector 15"/>
          <p:cNvCxnSpPr>
            <a:cxnSpLocks/>
          </p:cNvCxnSpPr>
          <p:nvPr/>
        </p:nvCxnSpPr>
        <p:spPr>
          <a:xfrm flipV="1">
            <a:off x="8633342" y="3472406"/>
            <a:ext cx="962071" cy="585734"/>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377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81CEF924-F816-48E5-9ABF-26FD246E6B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20628" y="748659"/>
            <a:ext cx="1922163" cy="5627382"/>
          </a:xfrm>
          <a:prstGeom prst="rect">
            <a:avLst/>
          </a:prstGeom>
        </p:spPr>
      </p:pic>
      <p:sp>
        <p:nvSpPr>
          <p:cNvPr id="2" name="Title 1"/>
          <p:cNvSpPr>
            <a:spLocks noGrp="1"/>
          </p:cNvSpPr>
          <p:nvPr>
            <p:ph type="title"/>
          </p:nvPr>
        </p:nvSpPr>
        <p:spPr/>
        <p:txBody>
          <a:bodyPr>
            <a:normAutofit/>
          </a:bodyPr>
          <a:lstStyle/>
          <a:p>
            <a:r>
              <a:rPr lang="en-US" sz="3200" b="1" dirty="0">
                <a:solidFill>
                  <a:srgbClr val="3F2A56"/>
                </a:solidFill>
                <a:latin typeface="Verdana" panose="020B0604030504040204" pitchFamily="34" charset="0"/>
                <a:ea typeface="Verdana" panose="020B0604030504040204" pitchFamily="34" charset="0"/>
                <a:cs typeface="Verdana" panose="020B0604030504040204" pitchFamily="34" charset="0"/>
              </a:rPr>
              <a:t>HOW DO YOUR “TWO BRAINS”</a:t>
            </a:r>
            <a:br>
              <a:rPr lang="en-US" sz="3200" b="1" dirty="0">
                <a:solidFill>
                  <a:srgbClr val="3F2A56"/>
                </a:solidFill>
                <a:latin typeface="Verdana" panose="020B0604030504040204" pitchFamily="34" charset="0"/>
                <a:ea typeface="Verdana" panose="020B0604030504040204" pitchFamily="34" charset="0"/>
                <a:cs typeface="Verdana" panose="020B0604030504040204" pitchFamily="34" charset="0"/>
              </a:rPr>
            </a:br>
            <a:r>
              <a:rPr lang="en-US" sz="3200" b="1" dirty="0">
                <a:solidFill>
                  <a:srgbClr val="3F2A56"/>
                </a:solidFill>
                <a:latin typeface="Verdana" panose="020B0604030504040204" pitchFamily="34" charset="0"/>
                <a:ea typeface="Verdana" panose="020B0604030504040204" pitchFamily="34" charset="0"/>
                <a:cs typeface="Verdana" panose="020B0604030504040204" pitchFamily="34" charset="0"/>
              </a:rPr>
              <a:t>COMMUNICATE?</a:t>
            </a:r>
          </a:p>
        </p:txBody>
      </p:sp>
      <p:sp>
        <p:nvSpPr>
          <p:cNvPr id="3" name="Text Placeholder 2"/>
          <p:cNvSpPr>
            <a:spLocks noGrp="1"/>
          </p:cNvSpPr>
          <p:nvPr>
            <p:ph type="body" sz="quarter" idx="11"/>
          </p:nvPr>
        </p:nvSpPr>
        <p:spPr>
          <a:xfrm>
            <a:off x="838198" y="3092016"/>
            <a:ext cx="3976688" cy="1427730"/>
          </a:xfrm>
        </p:spPr>
        <p:txBody>
          <a:bodyPr vert="horz" lIns="91440" tIns="45720" rIns="91440" bIns="45720" rtlCol="0" anchor="t">
            <a:noAutofit/>
          </a:bodyPr>
          <a:lstStyle/>
          <a:p>
            <a:pPr>
              <a:buClr>
                <a:srgbClr val="604A7B"/>
              </a:buClr>
              <a:buFont typeface="Arial" charset="0"/>
              <a:buChar char="•"/>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“wires” – nerves</a:t>
            </a:r>
          </a:p>
          <a:p>
            <a:pPr>
              <a:buClr>
                <a:srgbClr val="604A7B"/>
              </a:buClr>
              <a:buFont typeface="Arial" charset="0"/>
              <a:buChar char="•"/>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“chemicals” – neurotransmitters/hormones</a:t>
            </a:r>
          </a:p>
          <a:p>
            <a:pPr>
              <a:buClr>
                <a:srgbClr val="604A7B"/>
              </a:buClr>
              <a:buFont typeface="Arial" charset="0"/>
              <a:buChar char="•"/>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“cells” – immune system</a:t>
            </a:r>
          </a:p>
        </p:txBody>
      </p:sp>
      <p:sp>
        <p:nvSpPr>
          <p:cNvPr id="18" name="TextBox 17"/>
          <p:cNvSpPr txBox="1"/>
          <p:nvPr/>
        </p:nvSpPr>
        <p:spPr>
          <a:xfrm>
            <a:off x="838199" y="1688366"/>
            <a:ext cx="7206535" cy="1384995"/>
          </a:xfrm>
          <a:prstGeom prst="rect">
            <a:avLst/>
          </a:prstGeom>
          <a:noFill/>
        </p:spPr>
        <p:txBody>
          <a:bodyPr wrap="square" rtlCol="0" anchor="t">
            <a:spAutoFit/>
          </a:bodyPr>
          <a:lstStyle/>
          <a:p>
            <a:r>
              <a:rPr lang="en-US" sz="2000" dirty="0">
                <a:solidFill>
                  <a:srgbClr val="3F2A56"/>
                </a:solidFill>
                <a:latin typeface="Verdana" panose="020B0604030504040204" pitchFamily="34" charset="0"/>
                <a:ea typeface="Verdana" panose="020B0604030504040204" pitchFamily="34" charset="0"/>
                <a:cs typeface="Verdana" panose="020B0604030504040204" pitchFamily="34" charset="0"/>
              </a:rPr>
              <a:t>Our “two brains” communicate through a highly extensive, multi-directional network, known as the </a:t>
            </a:r>
            <a:r>
              <a:rPr lang="en-US" sz="2000" b="1" dirty="0">
                <a:solidFill>
                  <a:srgbClr val="660066"/>
                </a:solidFill>
                <a:latin typeface="Verdana" panose="020B0604030504040204" pitchFamily="34" charset="0"/>
                <a:ea typeface="Verdana" panose="020B0604030504040204" pitchFamily="34" charset="0"/>
                <a:cs typeface="Verdana" panose="020B0604030504040204" pitchFamily="34" charset="0"/>
              </a:rPr>
              <a:t>gut-brain axis </a:t>
            </a:r>
            <a:r>
              <a:rPr lang="en-US" sz="2000" dirty="0">
                <a:solidFill>
                  <a:srgbClr val="3F2A56"/>
                </a:solidFill>
                <a:latin typeface="Verdana" panose="020B0604030504040204" pitchFamily="34" charset="0"/>
                <a:ea typeface="Verdana" panose="020B0604030504040204" pitchFamily="34" charset="0"/>
                <a:cs typeface="Verdana" panose="020B0604030504040204" pitchFamily="34" charset="0"/>
              </a:rPr>
              <a:t>or what we refer to as the</a:t>
            </a:r>
            <a:r>
              <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rPr>
              <a:t> </a:t>
            </a:r>
            <a:r>
              <a:rPr lang="en-US" sz="2000" b="1" dirty="0">
                <a:solidFill>
                  <a:srgbClr val="660066"/>
                </a:solidFill>
                <a:latin typeface="Verdana" panose="020B0604030504040204" pitchFamily="34" charset="0"/>
                <a:ea typeface="Verdana" panose="020B0604030504040204" pitchFamily="34" charset="0"/>
                <a:cs typeface="Verdana" panose="020B0604030504040204" pitchFamily="34" charset="0"/>
              </a:rPr>
              <a:t>GBX</a:t>
            </a:r>
            <a:r>
              <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rPr>
              <a:t>.</a:t>
            </a:r>
          </a:p>
          <a:p>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19" name="TextBox 18"/>
          <p:cNvSpPr txBox="1"/>
          <p:nvPr/>
        </p:nvSpPr>
        <p:spPr>
          <a:xfrm>
            <a:off x="838198" y="2685209"/>
            <a:ext cx="5887678" cy="430887"/>
          </a:xfrm>
          <a:prstGeom prst="rect">
            <a:avLst/>
          </a:prstGeom>
          <a:noFill/>
        </p:spPr>
        <p:txBody>
          <a:bodyPr wrap="square" rtlCol="0" anchor="t">
            <a:spAutoFit/>
          </a:bodyPr>
          <a:lstStyle/>
          <a:p>
            <a:r>
              <a:rPr lang="en-US" sz="2200" b="1" u="sng" dirty="0">
                <a:solidFill>
                  <a:srgbClr val="3F2A56"/>
                </a:solidFill>
                <a:latin typeface="Verdana" panose="020B0604030504040204" pitchFamily="34" charset="0"/>
                <a:ea typeface="Verdana" panose="020B0604030504040204" pitchFamily="34" charset="0"/>
                <a:cs typeface="Verdana" panose="020B0604030504040204" pitchFamily="34" charset="0"/>
              </a:rPr>
              <a:t>THE NETWORK CONSISTS OF:</a:t>
            </a:r>
          </a:p>
        </p:txBody>
      </p:sp>
      <p:sp>
        <p:nvSpPr>
          <p:cNvPr id="20" name="TextBox 19"/>
          <p:cNvSpPr txBox="1"/>
          <p:nvPr/>
        </p:nvSpPr>
        <p:spPr>
          <a:xfrm>
            <a:off x="2990317" y="3562350"/>
            <a:ext cx="5238509" cy="2893100"/>
          </a:xfrm>
          <a:prstGeom prst="rect">
            <a:avLst/>
          </a:prstGeom>
          <a:noFill/>
        </p:spPr>
        <p:txBody>
          <a:bodyPr wrap="square" rtlCol="0">
            <a:spAutoFit/>
          </a:bodyPr>
          <a:lstStyle/>
          <a:p>
            <a:pPr algn="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The GBX connects our</a:t>
            </a:r>
          </a:p>
          <a:p>
            <a:pPr algn="r"/>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nervous system (brain)</a:t>
            </a:r>
          </a:p>
          <a:p>
            <a:pPr algn="r"/>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immune system (axis) </a:t>
            </a: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 </a:t>
            </a:r>
          </a:p>
          <a:p>
            <a:pPr algn="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and</a:t>
            </a:r>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 gastrointestinal system (gut)</a:t>
            </a:r>
          </a:p>
          <a:p>
            <a:pPr algn="r"/>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 </a:t>
            </a: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with a vast array of cellular and biochemical messengers throughout the entire body, which include the microbiome, hormones, cytokines, and neurotransmitters.</a:t>
            </a:r>
            <a:endParaRPr lang="en-US" sz="1600"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algn="r"/>
            <a:endParaRPr lang="en-US" dirty="0">
              <a:latin typeface="Verdana" panose="020B0604030504040204" pitchFamily="34" charset="0"/>
              <a:ea typeface="Verdana" panose="020B0604030504040204" pitchFamily="34" charset="0"/>
              <a:cs typeface="Verdana" panose="020B0604030504040204" pitchFamily="34" charset="0"/>
            </a:endParaRPr>
          </a:p>
        </p:txBody>
      </p:sp>
      <p:cxnSp>
        <p:nvCxnSpPr>
          <p:cNvPr id="53" name="Straight Arrow Connector 52"/>
          <p:cNvCxnSpPr/>
          <p:nvPr/>
        </p:nvCxnSpPr>
        <p:spPr>
          <a:xfrm>
            <a:off x="8952426" y="3310359"/>
            <a:ext cx="805032"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8157742" y="4688078"/>
            <a:ext cx="794684"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cxnSpLocks/>
          </p:cNvCxnSpPr>
          <p:nvPr/>
        </p:nvCxnSpPr>
        <p:spPr>
          <a:xfrm>
            <a:off x="8952426" y="3310359"/>
            <a:ext cx="0" cy="1377719"/>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8157742" y="4365589"/>
            <a:ext cx="524939"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cxnSpLocks/>
          </p:cNvCxnSpPr>
          <p:nvPr/>
        </p:nvCxnSpPr>
        <p:spPr>
          <a:xfrm flipV="1">
            <a:off x="8682681" y="2173263"/>
            <a:ext cx="0" cy="2192326"/>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8682681" y="2173262"/>
            <a:ext cx="1392195"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8157742" y="4039878"/>
            <a:ext cx="262469"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8420211" y="947351"/>
            <a:ext cx="0" cy="3092527"/>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8420211" y="955589"/>
            <a:ext cx="1580524"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680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2E7DEB-A304-9C47-8AAE-C40B7F0D8F07}"/>
              </a:ext>
            </a:extLst>
          </p:cNvPr>
          <p:cNvPicPr>
            <a:picLocks noChangeAspect="1"/>
          </p:cNvPicPr>
          <p:nvPr/>
        </p:nvPicPr>
        <p:blipFill rotWithShape="1">
          <a:blip r:embed="rId3"/>
          <a:srcRect t="16771" b="37475"/>
          <a:stretch/>
        </p:blipFill>
        <p:spPr>
          <a:xfrm>
            <a:off x="4348437" y="237066"/>
            <a:ext cx="7698757" cy="6361757"/>
          </a:xfrm>
          <a:prstGeom prst="rect">
            <a:avLst/>
          </a:prstGeom>
        </p:spPr>
      </p:pic>
      <p:pic>
        <p:nvPicPr>
          <p:cNvPr id="4" name="Picture 3">
            <a:extLst>
              <a:ext uri="{FF2B5EF4-FFF2-40B4-BE49-F238E27FC236}">
                <a16:creationId xmlns:a16="http://schemas.microsoft.com/office/drawing/2014/main" id="{CE74EEC3-C88B-5C42-B038-269EF116E6F8}"/>
              </a:ext>
            </a:extLst>
          </p:cNvPr>
          <p:cNvPicPr>
            <a:picLocks noChangeAspect="1"/>
          </p:cNvPicPr>
          <p:nvPr/>
        </p:nvPicPr>
        <p:blipFill rotWithShape="1">
          <a:blip r:embed="rId3"/>
          <a:srcRect b="89425"/>
          <a:stretch/>
        </p:blipFill>
        <p:spPr>
          <a:xfrm>
            <a:off x="203200" y="3042236"/>
            <a:ext cx="3934480" cy="751416"/>
          </a:xfrm>
          <a:prstGeom prst="rect">
            <a:avLst/>
          </a:prstGeom>
        </p:spPr>
      </p:pic>
    </p:spTree>
    <p:extLst>
      <p:ext uri="{BB962C8B-B14F-4D97-AF65-F5344CB8AC3E}">
        <p14:creationId xmlns:p14="http://schemas.microsoft.com/office/powerpoint/2010/main" val="297039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2">
      <a:dk1>
        <a:srgbClr val="000000"/>
      </a:dk1>
      <a:lt1>
        <a:srgbClr val="FFFFFF"/>
      </a:lt1>
      <a:dk2>
        <a:srgbClr val="3F2A56"/>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4809</Words>
  <Application>Microsoft Macintosh PowerPoint</Application>
  <PresentationFormat>Widescreen</PresentationFormat>
  <Paragraphs>674</Paragraphs>
  <Slides>59</Slides>
  <Notes>46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59</vt:i4>
      </vt:variant>
    </vt:vector>
  </HeadingPairs>
  <TitlesOfParts>
    <vt:vector size="66" baseType="lpstr">
      <vt:lpstr>Aller Light</vt:lpstr>
      <vt:lpstr>Arial</vt:lpstr>
      <vt:lpstr>Calibri</vt:lpstr>
      <vt:lpstr>Consolas</vt:lpstr>
      <vt:lpstr>Verdana</vt:lpstr>
      <vt:lpstr>Wingdings</vt:lpstr>
      <vt:lpstr>Office Theme</vt:lpstr>
      <vt:lpstr>PowerPoint Presentation</vt:lpstr>
      <vt:lpstr>GRIM REALITY</vt:lpstr>
      <vt:lpstr>GRIM REALITY</vt:lpstr>
      <vt:lpstr>The NEW Science of Mental Wellness</vt:lpstr>
      <vt:lpstr>RECENT SCIENTIFIC  DISCOVERIES</vt:lpstr>
      <vt:lpstr>DID YOU KNOW?</vt:lpstr>
      <vt:lpstr>HOW IMPORTANT IS YOUR  MICROBIOME?</vt:lpstr>
      <vt:lpstr>HOW DO YOUR “TWO BRAINS” COMMUNICATE?</vt:lpstr>
      <vt:lpstr>PowerPoint Presentation</vt:lpstr>
      <vt:lpstr>PowerPoint Presentation</vt:lpstr>
      <vt:lpstr>How the Microbiome Is Fundamentally Changing Mental Wellness</vt:lpstr>
      <vt:lpstr>PowerPoint Presentation</vt:lpstr>
      <vt:lpstr>PowerPoint Presentation</vt:lpstr>
      <vt:lpstr>PowerPoint Presentation</vt:lpstr>
      <vt:lpstr>World’s First Award-Winning  Gut-Brain Axis Nutrition System!</vt:lpstr>
      <vt:lpstr>     CLINICAL STUDY</vt:lpstr>
      <vt:lpstr>Portions of Data Presented at:</vt:lpstr>
      <vt:lpstr>PowerPoint Presentation</vt:lpstr>
      <vt:lpstr>PowerPoint Presentation</vt:lpstr>
      <vt:lpstr>THE THREE THINGS YOU SHOULD KNOW ABOUT MENTAL WELLNESS </vt:lpstr>
      <vt:lpstr>Modern Nutrition Problems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Roles of AHCC in Gut-Brain Axis</vt:lpstr>
      <vt:lpstr>PowerPoint Presentation</vt:lpstr>
      <vt:lpstr>PowerPoint Presentation</vt:lpstr>
      <vt:lpstr>PowerPoint Presentation</vt:lpstr>
      <vt:lpstr>PowerPoint Presentation</vt:lpstr>
      <vt:lpstr>Kids FundaMentals MW3™ Probiotic Proprietary Blend</vt:lpstr>
      <vt:lpstr>Kids FundaMentals MW3™ Prebiotic Proprietary Blend</vt:lpstr>
      <vt:lpstr>PowerPoint Presentation</vt:lpstr>
      <vt:lpstr>Kids FundaMentals Amare GBX+ Proprietary Blend</vt:lpstr>
      <vt:lpstr>Kids FundaMentals Gut-Axis Support Blend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2018-09-19T04:36:38Z</dcterms:created>
  <dcterms:modified xsi:type="dcterms:W3CDTF">2018-10-05T00:37:20Z</dcterms:modified>
</cp:coreProperties>
</file>