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8.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9.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0.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11.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12.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05" r:id="rId1"/>
    <p:sldMasterId id="2147483869" r:id="rId2"/>
    <p:sldMasterId id="2147483964" r:id="rId3"/>
    <p:sldMasterId id="2147483989" r:id="rId4"/>
    <p:sldMasterId id="2147484022" r:id="rId5"/>
    <p:sldMasterId id="2147484053" r:id="rId6"/>
    <p:sldMasterId id="2147484185" r:id="rId7"/>
    <p:sldMasterId id="2147484218" r:id="rId8"/>
    <p:sldMasterId id="2147484271" r:id="rId9"/>
    <p:sldMasterId id="2147484351" r:id="rId10"/>
    <p:sldMasterId id="2147484392" r:id="rId11"/>
    <p:sldMasterId id="2147484448" r:id="rId12"/>
    <p:sldMasterId id="2147484464" r:id="rId13"/>
  </p:sldMasterIdLst>
  <p:notesMasterIdLst>
    <p:notesMasterId r:id="rId59"/>
  </p:notesMasterIdLst>
  <p:handoutMasterIdLst>
    <p:handoutMasterId r:id="rId60"/>
  </p:handoutMasterIdLst>
  <p:sldIdLst>
    <p:sldId id="805" r:id="rId14"/>
    <p:sldId id="806" r:id="rId15"/>
    <p:sldId id="822" r:id="rId16"/>
    <p:sldId id="825" r:id="rId17"/>
    <p:sldId id="823" r:id="rId18"/>
    <p:sldId id="824" r:id="rId19"/>
    <p:sldId id="827" r:id="rId20"/>
    <p:sldId id="828" r:id="rId21"/>
    <p:sldId id="829" r:id="rId22"/>
    <p:sldId id="830" r:id="rId23"/>
    <p:sldId id="843" r:id="rId24"/>
    <p:sldId id="831" r:id="rId25"/>
    <p:sldId id="832" r:id="rId26"/>
    <p:sldId id="836" r:id="rId27"/>
    <p:sldId id="833" r:id="rId28"/>
    <p:sldId id="834" r:id="rId29"/>
    <p:sldId id="837" r:id="rId30"/>
    <p:sldId id="840" r:id="rId31"/>
    <p:sldId id="839" r:id="rId32"/>
    <p:sldId id="841" r:id="rId33"/>
    <p:sldId id="842" r:id="rId34"/>
    <p:sldId id="848" r:id="rId35"/>
    <p:sldId id="849" r:id="rId36"/>
    <p:sldId id="850" r:id="rId37"/>
    <p:sldId id="851" r:id="rId38"/>
    <p:sldId id="838" r:id="rId39"/>
    <p:sldId id="462" r:id="rId40"/>
    <p:sldId id="789" r:id="rId41"/>
    <p:sldId id="397" r:id="rId42"/>
    <p:sldId id="781" r:id="rId43"/>
    <p:sldId id="752" r:id="rId44"/>
    <p:sldId id="417" r:id="rId45"/>
    <p:sldId id="340" r:id="rId46"/>
    <p:sldId id="783" r:id="rId47"/>
    <p:sldId id="785" r:id="rId48"/>
    <p:sldId id="786" r:id="rId49"/>
    <p:sldId id="782" r:id="rId50"/>
    <p:sldId id="865" r:id="rId51"/>
    <p:sldId id="866" r:id="rId52"/>
    <p:sldId id="873" r:id="rId53"/>
    <p:sldId id="874" r:id="rId54"/>
    <p:sldId id="884" r:id="rId55"/>
    <p:sldId id="890" r:id="rId56"/>
    <p:sldId id="923" r:id="rId57"/>
    <p:sldId id="960" r:id="rId5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78D"/>
    <a:srgbClr val="3F2A56"/>
    <a:srgbClr val="A4C8E1"/>
    <a:srgbClr val="003E6B"/>
    <a:srgbClr val="6A2F9A"/>
    <a:srgbClr val="DFD9E6"/>
    <a:srgbClr val="DDDAE8"/>
    <a:srgbClr val="4D2A69"/>
    <a:srgbClr val="1C63B2"/>
    <a:srgbClr val="8B4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55"/>
    <p:restoredTop sz="94798" autoAdjust="0"/>
  </p:normalViewPr>
  <p:slideViewPr>
    <p:cSldViewPr snapToGrid="0">
      <p:cViewPr varScale="1">
        <p:scale>
          <a:sx n="128" d="100"/>
          <a:sy n="128" d="100"/>
        </p:scale>
        <p:origin x="216" y="176"/>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p:scale>
          <a:sx n="1" d="2"/>
          <a:sy n="1" d="2"/>
        </p:scale>
        <p:origin x="5368" y="2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8DAEE8-2AD6-451C-990B-DA45371CBF6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DCC8A1-5FB4-45EB-BC0A-D6D9B18787FF}"/>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DECED13-4167-48AF-AF35-CF723716B53B}" type="datetimeFigureOut">
              <a:rPr lang="en-US" smtClean="0"/>
              <a:t>2/5/19</a:t>
            </a:fld>
            <a:endParaRPr lang="en-US" dirty="0"/>
          </a:p>
        </p:txBody>
      </p:sp>
      <p:sp>
        <p:nvSpPr>
          <p:cNvPr id="4" name="Footer Placeholder 3">
            <a:extLst>
              <a:ext uri="{FF2B5EF4-FFF2-40B4-BE49-F238E27FC236}">
                <a16:creationId xmlns:a16="http://schemas.microsoft.com/office/drawing/2014/main" id="{D150ECE9-50DB-403D-BC21-283F0CD16CA3}"/>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821D1CF-0C76-49A4-BF7A-7D3388B9F49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0E383BD-8F5D-47A9-B040-652A2729B986}" type="slidenum">
              <a:rPr lang="en-US" smtClean="0"/>
              <a:t>‹#›</a:t>
            </a:fld>
            <a:endParaRPr lang="en-US" dirty="0"/>
          </a:p>
        </p:txBody>
      </p:sp>
    </p:spTree>
    <p:extLst>
      <p:ext uri="{BB962C8B-B14F-4D97-AF65-F5344CB8AC3E}">
        <p14:creationId xmlns:p14="http://schemas.microsoft.com/office/powerpoint/2010/main" val="78231743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8-16T19:43:03.713"/>
    </inkml:context>
    <inkml:brush xml:id="br0">
      <inkml:brushProperty name="width" value="0.05" units="cm"/>
      <inkml:brushProperty name="height" value="0.05" units="cm"/>
    </inkml:brush>
  </inkml:definitions>
  <inkml:trace contextRef="#ctx0" brushRef="#br0">28 14 1920,'0'0'2260,"0"0"-1391,-1 0-64,1 0-64,0 0-61,0-1-60,0 1-58,-1 0-55,1 0-55,0 0-51,-1 0-50,1-1-49,0 1-47,-1 0-43,1 0-44,-1 0-40,1-1-14,-1 1-70,0 0-67,0-1-61,1 1-54,-1-1-52,0 1-44,0-1-41,0 1-135,0-1-48,-1 0-389,-2-1-1221,3 1 1490,0 1 59,0-1 123,0 1 79,1-1 91,-1 1 108,1 0-543,-1-1-73,0 1-216,0 0-555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17B500B-B81B-4D49-9B34-FE39AB034042}" type="datetimeFigureOut">
              <a:rPr lang="en-US" smtClean="0"/>
              <a:t>2/5/19</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2EBB34B-1EE1-7046-9BB4-E3528EEDFAE3}" type="slidenum">
              <a:rPr lang="en-US" smtClean="0"/>
              <a:t>‹#›</a:t>
            </a:fld>
            <a:endParaRPr lang="en-US" dirty="0"/>
          </a:p>
        </p:txBody>
      </p:sp>
    </p:spTree>
    <p:extLst>
      <p:ext uri="{BB962C8B-B14F-4D97-AF65-F5344CB8AC3E}">
        <p14:creationId xmlns:p14="http://schemas.microsoft.com/office/powerpoint/2010/main" val="185872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washingtonpost.com/news/to-your-health/wp/2015/08/11/nih-more-than-1-in-10-american-adults-experience-chronic-pain/?utm_term=.4dd603a1f016" TargetMode="External"/><Relationship Id="rId13" Type="http://schemas.openxmlformats.org/officeDocument/2006/relationships/hyperlink" Target="https://www.nimh.nih.gov/health/statistics/prevalence/any-disorder-among-children.shtml" TargetMode="External"/><Relationship Id="rId18" Type="http://schemas.openxmlformats.org/officeDocument/2006/relationships/hyperlink" Target="https://www.cdc.gov/reproductivehealth/depression/index.htm" TargetMode="External"/><Relationship Id="rId26" Type="http://schemas.openxmlformats.org/officeDocument/2006/relationships/hyperlink" Target="http://www.acha.org/ACHA/Resources/Topics/MentalHealth.aspx" TargetMode="External"/><Relationship Id="rId3" Type="http://schemas.openxmlformats.org/officeDocument/2006/relationships/hyperlink" Target="https://www.cdc.gov/nchs/data/hus/hus13.pdf" TargetMode="External"/><Relationship Id="rId21" Type="http://schemas.openxmlformats.org/officeDocument/2006/relationships/hyperlink" Target="http://www.who.int/mediacentre/factsheets/fs369/en/" TargetMode="External"/><Relationship Id="rId7" Type="http://schemas.openxmlformats.org/officeDocument/2006/relationships/hyperlink" Target="https://nccih.nih.gov/news/press/08112015" TargetMode="External"/><Relationship Id="rId12" Type="http://schemas.openxmlformats.org/officeDocument/2006/relationships/hyperlink" Target="http://www.webmd.com/depression/tc/depression-in-childhood-and-adolescence-topic-overview#1" TargetMode="External"/><Relationship Id="rId17" Type="http://schemas.openxmlformats.org/officeDocument/2006/relationships/hyperlink" Target="https://www.drugabuse.gov/publications/drugfacts/treatment-statistics" TargetMode="External"/><Relationship Id="rId25" Type="http://schemas.openxmlformats.org/officeDocument/2006/relationships/hyperlink" Target="http://www.who.int/mental_health/world-mental-health-day/2016/en/" TargetMode="External"/><Relationship Id="rId2" Type="http://schemas.openxmlformats.org/officeDocument/2006/relationships/slide" Target="../slides/slide7.xml"/><Relationship Id="rId16" Type="http://schemas.openxmlformats.org/officeDocument/2006/relationships/hyperlink" Target="https://www.drugabuse.gov/related-topics/trends-statistics" TargetMode="External"/><Relationship Id="rId20" Type="http://schemas.openxmlformats.org/officeDocument/2006/relationships/hyperlink" Target="http://www.apa.org/pi/women/resources/reports/postpartum-depression.aspx" TargetMode="External"/><Relationship Id="rId1" Type="http://schemas.openxmlformats.org/officeDocument/2006/relationships/notesMaster" Target="../notesMasters/notesMaster1.xml"/><Relationship Id="rId6" Type="http://schemas.openxmlformats.org/officeDocument/2006/relationships/hyperlink" Target="https://nccih.nih.gov/news/press/cost-spending-06222016" TargetMode="External"/><Relationship Id="rId11" Type="http://schemas.openxmlformats.org/officeDocument/2006/relationships/hyperlink" Target="https://www.nami.org/" TargetMode="External"/><Relationship Id="rId24" Type="http://schemas.openxmlformats.org/officeDocument/2006/relationships/hyperlink" Target="http://scitechconnect.elsevier.com/stress-health-epidemic-21st-century/" TargetMode="External"/><Relationship Id="rId5" Type="http://schemas.openxmlformats.org/officeDocument/2006/relationships/hyperlink" Target="https://nsduhweb.rti.org/respweb/homepage.cfm" TargetMode="External"/><Relationship Id="rId15" Type="http://schemas.openxmlformats.org/officeDocument/2006/relationships/hyperlink" Target="http://www.who.int/mediacentre/news/releases/2014/suicide-prevention-report/en/" TargetMode="External"/><Relationship Id="rId23" Type="http://schemas.openxmlformats.org/officeDocument/2006/relationships/hyperlink" Target="http://www.businessnewsdaily.com/2267-workplace-stress-health-epidemic-perventable-employee-assistance-programs.html" TargetMode="External"/><Relationship Id="rId10" Type="http://schemas.openxmlformats.org/officeDocument/2006/relationships/hyperlink" Target="http://www.healthline.com/health/depression/facts-statistics-infographic" TargetMode="External"/><Relationship Id="rId19" Type="http://schemas.openxmlformats.org/officeDocument/2006/relationships/hyperlink" Target="http://postpartumprogress.org/the-facts-about-postpartum-depression/" TargetMode="External"/><Relationship Id="rId4" Type="http://schemas.openxmlformats.org/officeDocument/2006/relationships/hyperlink" Target="http://jamanetwork.com/journals/jama/fullarticle/2467552" TargetMode="External"/><Relationship Id="rId9" Type="http://schemas.openxmlformats.org/officeDocument/2006/relationships/hyperlink" Target="https://www.nimh.nih.gov/health/publications/depression/index.shtml" TargetMode="External"/><Relationship Id="rId14" Type="http://schemas.openxmlformats.org/officeDocument/2006/relationships/hyperlink" Target="https://www.nytimes.com/2016/04/22/health/us-suicide-rate-surges-to-a-30-year-high.html?_r=0" TargetMode="External"/><Relationship Id="rId22" Type="http://schemas.openxmlformats.org/officeDocument/2006/relationships/hyperlink" Target="http://www.who.int/mediacentre/factsheets/fs396/en/" TargetMode="External"/><Relationship Id="rId27" Type="http://schemas.openxmlformats.org/officeDocument/2006/relationships/hyperlink" Target="http://www.apa.org/monitor/2014/09/cover-pressure.aspx"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washingtonpost.com/news/to-your-health/wp/2015/08/11/nih-more-than-1-in-10-american-adults-experience-chronic-pain/?utm_term=.4dd603a1f016" TargetMode="External"/><Relationship Id="rId13" Type="http://schemas.openxmlformats.org/officeDocument/2006/relationships/hyperlink" Target="https://www.nimh.nih.gov/health/statistics/prevalence/any-disorder-among-children.shtml" TargetMode="External"/><Relationship Id="rId18" Type="http://schemas.openxmlformats.org/officeDocument/2006/relationships/hyperlink" Target="https://www.cdc.gov/reproductivehealth/depression/index.htm" TargetMode="External"/><Relationship Id="rId26" Type="http://schemas.openxmlformats.org/officeDocument/2006/relationships/hyperlink" Target="http://www.acha.org/ACHA/Resources/Topics/MentalHealth.aspx" TargetMode="External"/><Relationship Id="rId3" Type="http://schemas.openxmlformats.org/officeDocument/2006/relationships/hyperlink" Target="https://www.cdc.gov/nchs/data/hus/hus13.pdf" TargetMode="External"/><Relationship Id="rId21" Type="http://schemas.openxmlformats.org/officeDocument/2006/relationships/hyperlink" Target="http://www.who.int/mediacentre/factsheets/fs369/en/" TargetMode="External"/><Relationship Id="rId7" Type="http://schemas.openxmlformats.org/officeDocument/2006/relationships/hyperlink" Target="https://nccih.nih.gov/news/press/08112015" TargetMode="External"/><Relationship Id="rId12" Type="http://schemas.openxmlformats.org/officeDocument/2006/relationships/hyperlink" Target="http://www.webmd.com/depression/tc/depression-in-childhood-and-adolescence-topic-overview#1" TargetMode="External"/><Relationship Id="rId17" Type="http://schemas.openxmlformats.org/officeDocument/2006/relationships/hyperlink" Target="https://www.drugabuse.gov/publications/drugfacts/treatment-statistics" TargetMode="External"/><Relationship Id="rId25" Type="http://schemas.openxmlformats.org/officeDocument/2006/relationships/hyperlink" Target="http://www.who.int/mental_health/world-mental-health-day/2016/en/" TargetMode="External"/><Relationship Id="rId2" Type="http://schemas.openxmlformats.org/officeDocument/2006/relationships/slide" Target="../slides/slide8.xml"/><Relationship Id="rId16" Type="http://schemas.openxmlformats.org/officeDocument/2006/relationships/hyperlink" Target="https://www.drugabuse.gov/related-topics/trends-statistics" TargetMode="External"/><Relationship Id="rId20" Type="http://schemas.openxmlformats.org/officeDocument/2006/relationships/hyperlink" Target="http://www.apa.org/pi/women/resources/reports/postpartum-depression.aspx" TargetMode="External"/><Relationship Id="rId1" Type="http://schemas.openxmlformats.org/officeDocument/2006/relationships/notesMaster" Target="../notesMasters/notesMaster1.xml"/><Relationship Id="rId6" Type="http://schemas.openxmlformats.org/officeDocument/2006/relationships/hyperlink" Target="https://nccih.nih.gov/news/press/cost-spending-06222016" TargetMode="External"/><Relationship Id="rId11" Type="http://schemas.openxmlformats.org/officeDocument/2006/relationships/hyperlink" Target="https://www.nami.org/" TargetMode="External"/><Relationship Id="rId24" Type="http://schemas.openxmlformats.org/officeDocument/2006/relationships/hyperlink" Target="http://scitechconnect.elsevier.com/stress-health-epidemic-21st-century/" TargetMode="External"/><Relationship Id="rId5" Type="http://schemas.openxmlformats.org/officeDocument/2006/relationships/hyperlink" Target="https://nsduhweb.rti.org/respweb/homepage.cfm" TargetMode="External"/><Relationship Id="rId15" Type="http://schemas.openxmlformats.org/officeDocument/2006/relationships/hyperlink" Target="http://www.who.int/mediacentre/news/releases/2014/suicide-prevention-report/en/" TargetMode="External"/><Relationship Id="rId23" Type="http://schemas.openxmlformats.org/officeDocument/2006/relationships/hyperlink" Target="http://www.businessnewsdaily.com/2267-workplace-stress-health-epidemic-perventable-employee-assistance-programs.html" TargetMode="External"/><Relationship Id="rId10" Type="http://schemas.openxmlformats.org/officeDocument/2006/relationships/hyperlink" Target="http://www.healthline.com/health/depression/facts-statistics-infographic" TargetMode="External"/><Relationship Id="rId19" Type="http://schemas.openxmlformats.org/officeDocument/2006/relationships/hyperlink" Target="http://postpartumprogress.org/the-facts-about-postpartum-depression/" TargetMode="External"/><Relationship Id="rId4" Type="http://schemas.openxmlformats.org/officeDocument/2006/relationships/hyperlink" Target="http://jamanetwork.com/journals/jama/fullarticle/2467552" TargetMode="External"/><Relationship Id="rId9" Type="http://schemas.openxmlformats.org/officeDocument/2006/relationships/hyperlink" Target="https://www.nimh.nih.gov/health/publications/depression/index.shtml" TargetMode="External"/><Relationship Id="rId14" Type="http://schemas.openxmlformats.org/officeDocument/2006/relationships/hyperlink" Target="https://www.nytimes.com/2016/04/22/health/us-suicide-rate-surges-to-a-30-year-high.html?_r=0" TargetMode="External"/><Relationship Id="rId22" Type="http://schemas.openxmlformats.org/officeDocument/2006/relationships/hyperlink" Target="http://www.who.int/mediacentre/factsheets/fs396/en/" TargetMode="External"/><Relationship Id="rId27" Type="http://schemas.openxmlformats.org/officeDocument/2006/relationships/hyperlink" Target="http://www.apa.org/monitor/2014/09/cover-pressure.asp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861950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31142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a:t>
            </a:r>
            <a:r>
              <a:rPr lang="en-US" i="1" dirty="0"/>
              <a:t> </a:t>
            </a:r>
            <a:r>
              <a:rPr lang="en-US" b="1" i="1" dirty="0"/>
              <a:t>Slide: </a:t>
            </a:r>
            <a:r>
              <a:rPr lang="en-US" b="1" i="1" u="sng" dirty="0"/>
              <a:t>For Your Gut...: The Probiotic Strain Matters pg.26</a:t>
            </a:r>
            <a:r>
              <a:rPr lang="en-US" b="1" i="1" dirty="0"/>
              <a:t> -- </a:t>
            </a:r>
            <a:r>
              <a:rPr lang="en-US" i="1" dirty="0"/>
              <a:t>Part of the reason why this product is so effective, is because we've looked at the research to guide our formulation. One of the very important ways that weve done that is the probiotic strains that we have chosen have already been specifically evaluated for their effects on different mental wellness parameters. This is very important distinction as you go out to talk to people about these products, that probiotics are hot right now, its one of the very important health trends that’s going on. But, the benefits of a probiotic are very very strain dependent. If I just said to you, "Everyone go out and buy some probiotics", and you went to the grocery store to look for probiotics, that would be like me saying, "Go out and get some vitamins." You wouldn’t know what vitamin I was talking about. Did he mean vitamin D or A? Or did he mean Vitamin C or B? All these vitamins do all different things inside the body, its exactly the same with these probiotic strains. So you can see the benefits here, Lactobacillus rhamnosus R0011, that tells us that specific strain does this, it lowers cortisol exposure which is a stress hormone. It increases a neurotransmitter called GABA which is associated with relaxing. Bifidobacterium longum R0175 reduces anxiety and improves cognitive function. Lactobacillus helveticus R0052 decreases neuroinflammation and increases serotonin, so its going to help you with your mood. You know, those benefits are specific to those strains, not to probiotics in general. In our separate probiotic formula, we have different strains that are more associated with more general wellness benefits, diarrhea, constipation, gastro intestinal function, immune system function, inflammation in a different way than your getting here with neural inflammation. In the future, we'll be selecting probiotic strains that are good for the heart-brain axis that is going to compound some of the benefits that we are seeing with this gut-brain axis. It’s a very very exciting area of science, but it’s also very strain-dependent. </a:t>
            </a:r>
          </a:p>
          <a:p>
            <a:endParaRPr lang="en-US" dirty="0"/>
          </a:p>
          <a:p>
            <a:endParaRPr lang="en-US" dirty="0"/>
          </a:p>
          <a:p>
            <a:r>
              <a:rPr lang="en-US" dirty="0"/>
              <a:t>There are over 10,000 different species of bacteria in our gut, but there are millions of strains comprising billions of bacteria overall.</a:t>
            </a:r>
            <a:br>
              <a:rPr lang="en-US" dirty="0"/>
            </a:br>
            <a:r>
              <a:rPr lang="en-US" dirty="0"/>
              <a:t>Amare’s strains of bacteria are unique and have specific functions around mental wellness.</a:t>
            </a:r>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51574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Add callouts</a:t>
            </a:r>
          </a:p>
          <a:p>
            <a:endParaRPr lang="en-US" dirty="0">
              <a:cs typeface="Calibri"/>
            </a:endParaRPr>
          </a:p>
        </p:txBody>
      </p:sp>
      <p:sp>
        <p:nvSpPr>
          <p:cNvPr id="4" name="Slide Number Placeholder 3"/>
          <p:cNvSpPr>
            <a:spLocks noGrp="1"/>
          </p:cNvSpPr>
          <p:nvPr>
            <p:ph type="sldNum" sz="quarter" idx="5"/>
          </p:nvPr>
        </p:nvSpPr>
        <p:spPr/>
        <p:txBody>
          <a:bodyPr/>
          <a:lstStyle/>
          <a:p>
            <a:fld id="{62EBB34B-1EE1-7046-9BB4-E3528EEDFAE3}" type="slidenum">
              <a:rPr lang="en-US" smtClean="0"/>
              <a:pPr/>
              <a:t>27</a:t>
            </a:fld>
            <a:endParaRPr lang="en-US" dirty="0"/>
          </a:p>
        </p:txBody>
      </p:sp>
    </p:spTree>
    <p:extLst>
      <p:ext uri="{BB962C8B-B14F-4D97-AF65-F5344CB8AC3E}">
        <p14:creationId xmlns:p14="http://schemas.microsoft.com/office/powerpoint/2010/main" val="2383318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30</a:t>
            </a:fld>
            <a:endParaRPr lang="en-US" dirty="0"/>
          </a:p>
        </p:txBody>
      </p:sp>
    </p:spTree>
    <p:extLst>
      <p:ext uri="{BB962C8B-B14F-4D97-AF65-F5344CB8AC3E}">
        <p14:creationId xmlns:p14="http://schemas.microsoft.com/office/powerpoint/2010/main" val="3027327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31</a:t>
            </a:fld>
            <a:endParaRPr lang="en-US" dirty="0"/>
          </a:p>
        </p:txBody>
      </p:sp>
    </p:spTree>
    <p:extLst>
      <p:ext uri="{BB962C8B-B14F-4D97-AF65-F5344CB8AC3E}">
        <p14:creationId xmlns:p14="http://schemas.microsoft.com/office/powerpoint/2010/main" val="2448159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32</a:t>
            </a:fld>
            <a:endParaRPr lang="en-US" dirty="0"/>
          </a:p>
        </p:txBody>
      </p:sp>
    </p:spTree>
    <p:extLst>
      <p:ext uri="{BB962C8B-B14F-4D97-AF65-F5344CB8AC3E}">
        <p14:creationId xmlns:p14="http://schemas.microsoft.com/office/powerpoint/2010/main" val="453958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33</a:t>
            </a:fld>
            <a:endParaRPr lang="en-US" dirty="0"/>
          </a:p>
        </p:txBody>
      </p:sp>
    </p:spTree>
    <p:extLst>
      <p:ext uri="{BB962C8B-B14F-4D97-AF65-F5344CB8AC3E}">
        <p14:creationId xmlns:p14="http://schemas.microsoft.com/office/powerpoint/2010/main" val="3114800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34</a:t>
            </a:fld>
            <a:endParaRPr lang="en-US" dirty="0"/>
          </a:p>
        </p:txBody>
      </p:sp>
    </p:spTree>
    <p:extLst>
      <p:ext uri="{BB962C8B-B14F-4D97-AF65-F5344CB8AC3E}">
        <p14:creationId xmlns:p14="http://schemas.microsoft.com/office/powerpoint/2010/main" val="2905376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35</a:t>
            </a:fld>
            <a:endParaRPr lang="en-US" dirty="0"/>
          </a:p>
        </p:txBody>
      </p:sp>
    </p:spTree>
    <p:extLst>
      <p:ext uri="{BB962C8B-B14F-4D97-AF65-F5344CB8AC3E}">
        <p14:creationId xmlns:p14="http://schemas.microsoft.com/office/powerpoint/2010/main" val="3794377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37</a:t>
            </a:fld>
            <a:endParaRPr lang="en-US" dirty="0"/>
          </a:p>
        </p:txBody>
      </p:sp>
    </p:spTree>
    <p:extLst>
      <p:ext uri="{BB962C8B-B14F-4D97-AF65-F5344CB8AC3E}">
        <p14:creationId xmlns:p14="http://schemas.microsoft.com/office/powerpoint/2010/main" val="2449090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Shawn’s verbiage:</a:t>
            </a:r>
          </a:p>
          <a:p>
            <a:endParaRPr lang="en-US"/>
          </a:p>
          <a:p>
            <a:r>
              <a:rPr lang="en-US" b="1"/>
              <a:t>Americans spend over $100 billion annually on “feel better” products, from painkillers and anti-depressants to alternative and complementary therapies</a:t>
            </a:r>
            <a:endParaRPr lang="en-US"/>
          </a:p>
          <a:p>
            <a:endParaRPr lang="en-US" b="1"/>
          </a:p>
          <a:p>
            <a:r>
              <a:rPr lang="en-US" b="1"/>
              <a:t>Nearly 100 million Americans suffer from occasional aches and pains – and is one of the most common reasons that people look to complementary and alternative medicine (CAM) for non-pharmaceutical options</a:t>
            </a:r>
            <a:endParaRPr lang="en-US"/>
          </a:p>
          <a:p>
            <a:r>
              <a:rPr lang="en-US" i="1"/>
              <a:t> </a:t>
            </a:r>
            <a:endParaRPr lang="en-US"/>
          </a:p>
          <a:p>
            <a:r>
              <a:rPr lang="en-US" b="1"/>
              <a:t>Globally, more than 350 million people are affected by feelings of depression each year</a:t>
            </a:r>
            <a:endParaRPr lang="en-US"/>
          </a:p>
          <a:p>
            <a:endParaRPr lang="en-US" b="1"/>
          </a:p>
          <a:p>
            <a:r>
              <a:rPr lang="en-US" b="1"/>
              <a:t>Nearly 90% of adolescents struggle with feelings of depression and anxiety before the age of 18</a:t>
            </a:r>
            <a:endParaRPr lang="en-US"/>
          </a:p>
          <a:p>
            <a:endParaRPr lang="en-US" b="1"/>
          </a:p>
          <a:p>
            <a:r>
              <a:rPr lang="en-US" b="1"/>
              <a:t>Globally, more than 800,000 people die by suicide every year – around one person every 40 seconds. In the United States, more than 40,000 Americans commit suicide each year – that’s more than 100 suicides per day</a:t>
            </a:r>
            <a:endParaRPr lang="en-US"/>
          </a:p>
          <a:p>
            <a:endParaRPr lang="en-US" b="1"/>
          </a:p>
          <a:p>
            <a:r>
              <a:rPr lang="en-US" b="1"/>
              <a:t>Every year, more than 24 million people, some as young as 12 years old, receive treatment for illicit drug or alcohol abuse</a:t>
            </a:r>
            <a:endParaRPr lang="en-US"/>
          </a:p>
          <a:p>
            <a:r>
              <a:rPr lang="en-US" i="1"/>
              <a:t> </a:t>
            </a:r>
            <a:endParaRPr lang="en-US"/>
          </a:p>
          <a:p>
            <a:r>
              <a:rPr lang="en-US" b="1"/>
              <a:t>Approximately 1 in 5 new mothers in the U.S. have postpartum depression each year</a:t>
            </a:r>
            <a:endParaRPr lang="en-US"/>
          </a:p>
          <a:p>
            <a:r>
              <a:rPr lang="en-US"/>
              <a:t> </a:t>
            </a:r>
          </a:p>
          <a:p>
            <a:r>
              <a:rPr lang="en-US" b="1"/>
              <a:t>The World Health Organization calls stress “the health epidemic of the 21st century” with more than 350 million people affected around the world</a:t>
            </a:r>
            <a:endParaRPr lang="en-US"/>
          </a:p>
          <a:p>
            <a:r>
              <a:rPr lang="en-US" i="1"/>
              <a:t> </a:t>
            </a:r>
            <a:endParaRPr lang="en-US"/>
          </a:p>
          <a:p>
            <a:r>
              <a:rPr lang="en-US" b="1"/>
              <a:t>More than 80% of the nation’s 20 million college students feel “exhausted and overwhelmed by stress” - and more than one-third feel “depressed” to the point of dysfunction</a:t>
            </a:r>
            <a:endParaRPr lang="en-US"/>
          </a:p>
          <a:p>
            <a:endParaRPr lang="en-US"/>
          </a:p>
          <a:p>
            <a:endParaRPr lang="en-US" b="1"/>
          </a:p>
          <a:p>
            <a:endParaRPr lang="en-US" b="1"/>
          </a:p>
          <a:p>
            <a:r>
              <a:rPr lang="en-US" b="1"/>
              <a:t>SOURCES:</a:t>
            </a:r>
          </a:p>
          <a:p>
            <a:r>
              <a:rPr lang="en-US" sz="1200" b="1" kern="1200">
                <a:solidFill>
                  <a:schemeClr val="tx1"/>
                </a:solidFill>
                <a:effectLst/>
                <a:latin typeface="+mn-lt"/>
                <a:ea typeface="+mn-ea"/>
                <a:cs typeface="+mn-cs"/>
              </a:rPr>
              <a:t>Grim Reality Statistics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Americans spend over $100 billion annually on “feel better” products, from painkillers and anti-depressants to alternative and complementary therapies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Centers for Disease Control and Prevention (CDC) </a:t>
            </a:r>
            <a:r>
              <a:rPr lang="en-US" sz="1200" i="1" u="sng" kern="1200">
                <a:solidFill>
                  <a:schemeClr val="tx1"/>
                </a:solidFill>
                <a:effectLst/>
                <a:latin typeface="+mn-lt"/>
                <a:ea typeface="+mn-ea"/>
                <a:cs typeface="+mn-cs"/>
                <a:hlinkClick r:id="rId3"/>
              </a:rPr>
              <a:t>https://www.cdc.gov/nchs/data/hus/hus13.pdf</a:t>
            </a:r>
            <a:r>
              <a:rPr lang="en-US" sz="1200" i="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Journal of the American Medical Association (JAMA) Trends in Prescription Drug Use Among Adults in the United States From 1999-2012 </a:t>
            </a:r>
            <a:r>
              <a:rPr lang="en-US" sz="1200" i="1" u="sng" kern="1200">
                <a:solidFill>
                  <a:schemeClr val="tx1"/>
                </a:solidFill>
                <a:effectLst/>
                <a:latin typeface="+mn-lt"/>
                <a:ea typeface="+mn-ea"/>
                <a:cs typeface="+mn-cs"/>
                <a:hlinkClick r:id="rId4"/>
              </a:rPr>
              <a:t>http://jamanetwork.com/journals/jama/fullarticle/2467552</a:t>
            </a:r>
            <a:r>
              <a:rPr lang="en-US" sz="1200" i="1" kern="1200">
                <a:solidFill>
                  <a:schemeClr val="tx1"/>
                </a:solidFill>
                <a:effectLst/>
                <a:latin typeface="+mn-lt"/>
                <a:ea typeface="+mn-ea"/>
                <a:cs typeface="+mn-cs"/>
              </a:rPr>
              <a:t>; National Survey on Drug Use and Health </a:t>
            </a:r>
            <a:r>
              <a:rPr lang="en-US" sz="1200" i="1" u="sng" kern="1200">
                <a:solidFill>
                  <a:schemeClr val="tx1"/>
                </a:solidFill>
                <a:effectLst/>
                <a:latin typeface="+mn-lt"/>
                <a:ea typeface="+mn-ea"/>
                <a:cs typeface="+mn-cs"/>
                <a:hlinkClick r:id="rId5"/>
              </a:rPr>
              <a:t>https://nsduhweb.rti.org/respweb/homepage.cfm</a:t>
            </a:r>
            <a:r>
              <a:rPr lang="en-US" sz="1200" i="1" kern="1200">
                <a:solidFill>
                  <a:schemeClr val="tx1"/>
                </a:solidFill>
                <a:effectLst/>
                <a:latin typeface="+mn-lt"/>
                <a:ea typeface="+mn-ea"/>
                <a:cs typeface="+mn-cs"/>
              </a:rPr>
              <a:t>; National Center for Complementary and Integrative Medicine (NCCIM)  </a:t>
            </a:r>
            <a:r>
              <a:rPr lang="en-US" sz="1200" i="1" u="sng" kern="1200">
                <a:solidFill>
                  <a:schemeClr val="tx1"/>
                </a:solidFill>
                <a:effectLst/>
                <a:latin typeface="+mn-lt"/>
                <a:ea typeface="+mn-ea"/>
                <a:cs typeface="+mn-cs"/>
                <a:hlinkClick r:id="rId6"/>
              </a:rPr>
              <a:t>https://nccih.nih.gov/news/press/cost-spending-06222016</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Nearly 100 million Americans suffer from occasional aches and pains – and is one of the most common reasons that people look to complementary and alternative medicine (CAM) for non-pharmaceutical options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Institutes of Health (NIH), National Center for Complementary and Integrative Medicine (NCCIM), National Health Interview Survey (NHIS) </a:t>
            </a:r>
            <a:r>
              <a:rPr lang="en-US" sz="1200" i="1" u="sng" kern="1200">
                <a:solidFill>
                  <a:schemeClr val="tx1"/>
                </a:solidFill>
                <a:effectLst/>
                <a:latin typeface="+mn-lt"/>
                <a:ea typeface="+mn-ea"/>
                <a:cs typeface="+mn-cs"/>
                <a:hlinkClick r:id="rId7"/>
              </a:rPr>
              <a:t>https://nccih.nih.gov/news/press/08112015</a:t>
            </a:r>
            <a:r>
              <a:rPr lang="en-US" sz="1200" i="1" kern="1200">
                <a:solidFill>
                  <a:schemeClr val="tx1"/>
                </a:solidFill>
                <a:effectLst/>
                <a:latin typeface="+mn-lt"/>
                <a:ea typeface="+mn-ea"/>
                <a:cs typeface="+mn-cs"/>
              </a:rPr>
              <a:t>; Washington Post </a:t>
            </a:r>
            <a:r>
              <a:rPr lang="en-US" sz="1200" i="1" u="sng" kern="1200">
                <a:solidFill>
                  <a:schemeClr val="tx1"/>
                </a:solidFill>
                <a:effectLst/>
                <a:latin typeface="+mn-lt"/>
                <a:ea typeface="+mn-ea"/>
                <a:cs typeface="+mn-cs"/>
                <a:hlinkClick r:id="rId8"/>
              </a:rPr>
              <a:t>https://www.washingtonpost.com/news/to-your-health/wp/2015/08/11/nih-more-than-1-in-10-american-adults-experience-chronic-pain/?utm_term=.4dd603a1f016</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Globally, more than 350 million people are affected by feelings of depression each year</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 for Mental Health (NIMH) </a:t>
            </a:r>
            <a:r>
              <a:rPr lang="en-US" sz="1200" i="1" u="sng" kern="1200">
                <a:solidFill>
                  <a:schemeClr val="tx1"/>
                </a:solidFill>
                <a:effectLst/>
                <a:latin typeface="+mn-lt"/>
                <a:ea typeface="+mn-ea"/>
                <a:cs typeface="+mn-cs"/>
                <a:hlinkClick r:id="rId9"/>
              </a:rPr>
              <a:t>https://www.nimh.nih.gov/health/publications/depression/index.shtml</a:t>
            </a:r>
            <a:r>
              <a:rPr lang="en-US" sz="1200" i="1" kern="1200">
                <a:solidFill>
                  <a:schemeClr val="tx1"/>
                </a:solidFill>
                <a:effectLst/>
                <a:latin typeface="+mn-lt"/>
                <a:ea typeface="+mn-ea"/>
                <a:cs typeface="+mn-cs"/>
              </a:rPr>
              <a:t>; Healthline </a:t>
            </a:r>
            <a:r>
              <a:rPr lang="en-US" sz="1200" i="1" u="sng" kern="1200">
                <a:solidFill>
                  <a:schemeClr val="tx1"/>
                </a:solidFill>
                <a:effectLst/>
                <a:latin typeface="+mn-lt"/>
                <a:ea typeface="+mn-ea"/>
                <a:cs typeface="+mn-cs"/>
                <a:hlinkClick r:id="rId10"/>
              </a:rPr>
              <a:t>http://www.healthline.com/health/depression/facts-statistics-infographic</a:t>
            </a:r>
            <a:r>
              <a:rPr lang="en-US" sz="1200" i="1" kern="1200">
                <a:solidFill>
                  <a:schemeClr val="tx1"/>
                </a:solidFill>
                <a:effectLst/>
                <a:latin typeface="+mn-lt"/>
                <a:ea typeface="+mn-ea"/>
                <a:cs typeface="+mn-cs"/>
              </a:rPr>
              <a:t>; National Alliance on Mental Illness (NAMI) </a:t>
            </a:r>
            <a:r>
              <a:rPr lang="en-US" sz="1200" i="1" u="sng" kern="1200">
                <a:solidFill>
                  <a:schemeClr val="tx1"/>
                </a:solidFill>
                <a:effectLst/>
                <a:latin typeface="+mn-lt"/>
                <a:ea typeface="+mn-ea"/>
                <a:cs typeface="+mn-cs"/>
                <a:hlinkClick r:id="rId11"/>
              </a:rPr>
              <a:t>https://www.nami.org</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Nearly 90% of adolescents struggle with feelings of depression and anxiety before the age of 18</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Depression in Children and Teens, WebMD </a:t>
            </a:r>
            <a:r>
              <a:rPr lang="en-US" sz="1200" i="1" u="sng" kern="1200">
                <a:solidFill>
                  <a:schemeClr val="tx1"/>
                </a:solidFill>
                <a:effectLst/>
                <a:latin typeface="+mn-lt"/>
                <a:ea typeface="+mn-ea"/>
                <a:cs typeface="+mn-cs"/>
                <a:hlinkClick r:id="rId12"/>
              </a:rPr>
              <a:t>http://www.webmd.com/depression/tc/depression-in-childhood-and-adolescence-topic-overview#1</a:t>
            </a:r>
            <a:r>
              <a:rPr lang="en-US" sz="1200" i="1" kern="1200">
                <a:solidFill>
                  <a:schemeClr val="tx1"/>
                </a:solidFill>
                <a:effectLst/>
                <a:latin typeface="+mn-lt"/>
                <a:ea typeface="+mn-ea"/>
                <a:cs typeface="+mn-cs"/>
              </a:rPr>
              <a:t>; National Institute of Mental Health (NIMH) </a:t>
            </a:r>
            <a:r>
              <a:rPr lang="en-US" sz="1200" i="1" u="sng" kern="1200">
                <a:solidFill>
                  <a:schemeClr val="tx1"/>
                </a:solidFill>
                <a:effectLst/>
                <a:latin typeface="+mn-lt"/>
                <a:ea typeface="+mn-ea"/>
                <a:cs typeface="+mn-cs"/>
                <a:hlinkClick r:id="rId13"/>
              </a:rPr>
              <a:t>https://www.nimh.nih.gov/health/statistics/prevalence/any-disorder-among-children.shtml</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Globally, more than 800,000 people die by suicide every year – around one person every 40 seconds. In the United States, more than 40,000 Americans commit suicide each year – that’s more than 100 suicides per day.</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Centers for Disease Control &amp; Prevention, National Center for Health Statistics, Increase in Suicide in the United States, 1999–2014, NCHS Data Brief No. 241, April 2016; New York Times </a:t>
            </a:r>
            <a:r>
              <a:rPr lang="en-US" sz="1200" i="1" u="sng" kern="1200">
                <a:solidFill>
                  <a:schemeClr val="tx1"/>
                </a:solidFill>
                <a:effectLst/>
                <a:latin typeface="+mn-lt"/>
                <a:ea typeface="+mn-ea"/>
                <a:cs typeface="+mn-cs"/>
                <a:hlinkClick r:id="rId14"/>
              </a:rPr>
              <a:t>https://www.nytimes.com/2016/04/22/health/us-suicide-rate-surges-to-a-30-year-high.html?_r=0</a:t>
            </a:r>
            <a:r>
              <a:rPr lang="en-US" sz="1200" i="1" kern="1200">
                <a:solidFill>
                  <a:schemeClr val="tx1"/>
                </a:solidFill>
                <a:effectLst/>
                <a:latin typeface="+mn-lt"/>
                <a:ea typeface="+mn-ea"/>
                <a:cs typeface="+mn-cs"/>
              </a:rPr>
              <a:t>; World Health Organization (WHO) </a:t>
            </a:r>
            <a:r>
              <a:rPr lang="en-US" sz="1200" i="1" u="sng" kern="1200">
                <a:solidFill>
                  <a:schemeClr val="tx1"/>
                </a:solidFill>
                <a:effectLst/>
                <a:latin typeface="+mn-lt"/>
                <a:ea typeface="+mn-ea"/>
                <a:cs typeface="+mn-cs"/>
                <a:hlinkClick r:id="rId15"/>
              </a:rPr>
              <a:t>http://www.who.int/mediacentre/news/releases/2014/suicide-prevention-report/en/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Every year, more than 24 million people, some as young as 12 years old, receive treatment for illicit drug or alcohol abuse</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Institutes of Health (NIH); National Institute on Drug Abuse (NIDA) </a:t>
            </a:r>
            <a:r>
              <a:rPr lang="en-US" sz="1200" i="1" u="sng" kern="1200">
                <a:solidFill>
                  <a:schemeClr val="tx1"/>
                </a:solidFill>
                <a:effectLst/>
                <a:latin typeface="+mn-lt"/>
                <a:ea typeface="+mn-ea"/>
                <a:cs typeface="+mn-cs"/>
                <a:hlinkClick r:id="rId16"/>
              </a:rPr>
              <a:t>https://www.drugabuse.gov/related-topics/trends-statistics</a:t>
            </a:r>
            <a:r>
              <a:rPr lang="en-US" sz="1200" i="1" kern="1200">
                <a:solidFill>
                  <a:schemeClr val="tx1"/>
                </a:solidFill>
                <a:effectLst/>
                <a:latin typeface="+mn-lt"/>
                <a:ea typeface="+mn-ea"/>
                <a:cs typeface="+mn-cs"/>
              </a:rPr>
              <a:t>; Substance Abuse and Mental Health Services Administration’s (SAMHSA’s) National Survey on Drug Use and Health </a:t>
            </a:r>
            <a:r>
              <a:rPr lang="en-US" sz="1200" i="1" u="sng" kern="1200">
                <a:solidFill>
                  <a:schemeClr val="tx1"/>
                </a:solidFill>
                <a:effectLst/>
                <a:latin typeface="+mn-lt"/>
                <a:ea typeface="+mn-ea"/>
                <a:cs typeface="+mn-cs"/>
                <a:hlinkClick r:id="rId17"/>
              </a:rPr>
              <a:t>https://www.drugabuse.gov/publications/drugfacts/treatment-statistics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Approximately 1 in 5 new mothers in the U.S. have postpartum depression each year</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Centers for Disease Control and Prevention </a:t>
            </a:r>
            <a:r>
              <a:rPr lang="en-US" sz="1200" i="1" u="sng" kern="1200">
                <a:solidFill>
                  <a:schemeClr val="tx1"/>
                </a:solidFill>
                <a:effectLst/>
                <a:latin typeface="+mn-lt"/>
                <a:ea typeface="+mn-ea"/>
                <a:cs typeface="+mn-cs"/>
                <a:hlinkClick r:id="rId18"/>
              </a:rPr>
              <a:t>https://www.cdc.gov/reproductivehealth/depression/index.htm</a:t>
            </a:r>
            <a:r>
              <a:rPr lang="en-US" sz="1200" i="1" kern="1200">
                <a:solidFill>
                  <a:schemeClr val="tx1"/>
                </a:solidFill>
                <a:effectLst/>
                <a:latin typeface="+mn-lt"/>
                <a:ea typeface="+mn-ea"/>
                <a:cs typeface="+mn-cs"/>
              </a:rPr>
              <a:t>; Postpartum Progress </a:t>
            </a:r>
            <a:r>
              <a:rPr lang="en-US" sz="1200" i="1" u="sng" kern="1200">
                <a:solidFill>
                  <a:schemeClr val="tx1"/>
                </a:solidFill>
                <a:effectLst/>
                <a:latin typeface="+mn-lt"/>
                <a:ea typeface="+mn-ea"/>
                <a:cs typeface="+mn-cs"/>
                <a:hlinkClick r:id="rId19"/>
              </a:rPr>
              <a:t>http://postpartumprogress.org/the-facts-about-postpartum-depression/</a:t>
            </a:r>
            <a:r>
              <a:rPr lang="en-US" sz="1200" i="1" kern="1200">
                <a:solidFill>
                  <a:schemeClr val="tx1"/>
                </a:solidFill>
                <a:effectLst/>
                <a:latin typeface="+mn-lt"/>
                <a:ea typeface="+mn-ea"/>
                <a:cs typeface="+mn-cs"/>
              </a:rPr>
              <a:t>; American Psychological Association (APA) </a:t>
            </a:r>
            <a:r>
              <a:rPr lang="en-US" sz="1200" i="1" u="sng" kern="1200">
                <a:solidFill>
                  <a:schemeClr val="tx1"/>
                </a:solidFill>
                <a:effectLst/>
                <a:latin typeface="+mn-lt"/>
                <a:ea typeface="+mn-ea"/>
                <a:cs typeface="+mn-cs"/>
                <a:hlinkClick r:id="rId20"/>
              </a:rPr>
              <a:t>http://www.apa.org/pi/women/resources/reports/postpartum-depression.aspx</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The World Health Organization calls stress “the health epidemic of the 21st century” with more than 350 million people affected around the world</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World Health Organization (WHO) </a:t>
            </a:r>
            <a:r>
              <a:rPr lang="en-US" sz="1200" i="1" u="sng" kern="1200">
                <a:solidFill>
                  <a:schemeClr val="tx1"/>
                </a:solidFill>
                <a:effectLst/>
                <a:latin typeface="+mn-lt"/>
                <a:ea typeface="+mn-ea"/>
                <a:cs typeface="+mn-cs"/>
                <a:hlinkClick r:id="rId21"/>
              </a:rPr>
              <a:t>http://www.who.int/mediacentre/factsheets/fs369/en/</a:t>
            </a:r>
            <a:r>
              <a:rPr lang="en-US" sz="1200" i="1" kern="1200">
                <a:solidFill>
                  <a:schemeClr val="tx1"/>
                </a:solidFill>
                <a:effectLst/>
                <a:latin typeface="+mn-lt"/>
                <a:ea typeface="+mn-ea"/>
                <a:cs typeface="+mn-cs"/>
              </a:rPr>
              <a:t>; </a:t>
            </a:r>
            <a:r>
              <a:rPr lang="en-US" sz="1200" i="1" u="sng" kern="1200">
                <a:solidFill>
                  <a:schemeClr val="tx1"/>
                </a:solidFill>
                <a:effectLst/>
                <a:latin typeface="+mn-lt"/>
                <a:ea typeface="+mn-ea"/>
                <a:cs typeface="+mn-cs"/>
                <a:hlinkClick r:id="rId22"/>
              </a:rPr>
              <a:t>http://www.who.int/mediacentre/factsheets/fs396/en/</a:t>
            </a:r>
            <a:r>
              <a:rPr lang="en-US" sz="1200" i="1" kern="1200">
                <a:solidFill>
                  <a:schemeClr val="tx1"/>
                </a:solidFill>
                <a:effectLst/>
                <a:latin typeface="+mn-lt"/>
                <a:ea typeface="+mn-ea"/>
                <a:cs typeface="+mn-cs"/>
              </a:rPr>
              <a:t>; Business News Daily </a:t>
            </a:r>
            <a:r>
              <a:rPr lang="en-US" sz="1200" i="1" u="sng" kern="1200">
                <a:solidFill>
                  <a:schemeClr val="tx1"/>
                </a:solidFill>
                <a:effectLst/>
                <a:latin typeface="+mn-lt"/>
                <a:ea typeface="+mn-ea"/>
                <a:cs typeface="+mn-cs"/>
                <a:hlinkClick r:id="rId23"/>
              </a:rPr>
              <a:t>http://www.businessnewsdaily.com/2267-workplace-stress-health-epidemic-perventable-employee-assistance-programs.html</a:t>
            </a:r>
            <a:r>
              <a:rPr lang="en-US" sz="1200" i="1" kern="1200">
                <a:solidFill>
                  <a:schemeClr val="tx1"/>
                </a:solidFill>
                <a:effectLst/>
                <a:latin typeface="+mn-lt"/>
                <a:ea typeface="+mn-ea"/>
                <a:cs typeface="+mn-cs"/>
              </a:rPr>
              <a:t>; Stress: Concepts, Cognition, Emotion, and Behavior </a:t>
            </a:r>
            <a:r>
              <a:rPr lang="en-US" sz="1200" i="1" u="sng" kern="1200">
                <a:solidFill>
                  <a:schemeClr val="tx1"/>
                </a:solidFill>
                <a:effectLst/>
                <a:latin typeface="+mn-lt"/>
                <a:ea typeface="+mn-ea"/>
                <a:cs typeface="+mn-cs"/>
                <a:hlinkClick r:id="rId24"/>
              </a:rPr>
              <a:t>http://scitechconnect.elsevier.com/stress-health-epidemic-21st-century/</a:t>
            </a:r>
            <a:r>
              <a:rPr lang="en-US" sz="1200" i="1" kern="1200">
                <a:solidFill>
                  <a:schemeClr val="tx1"/>
                </a:solidFill>
                <a:effectLst/>
                <a:latin typeface="+mn-lt"/>
                <a:ea typeface="+mn-ea"/>
                <a:cs typeface="+mn-cs"/>
              </a:rPr>
              <a:t>; WHO World Mental Health </a:t>
            </a:r>
            <a:r>
              <a:rPr lang="en-US" sz="1200" i="1" u="sng" kern="1200">
                <a:solidFill>
                  <a:schemeClr val="tx1"/>
                </a:solidFill>
                <a:effectLst/>
                <a:latin typeface="+mn-lt"/>
                <a:ea typeface="+mn-ea"/>
                <a:cs typeface="+mn-cs"/>
                <a:hlinkClick r:id="rId25"/>
              </a:rPr>
              <a:t>http://www.who.int/mental_health/world-mental-health-day/2016/en/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More than 80% of the nation’s 20 million college students feel “exhausted and overwhelmed by stress” - and more than one-third feel “depressed” to the point of dysfunction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American College Health Association </a:t>
            </a:r>
            <a:r>
              <a:rPr lang="en-US" sz="1200" i="1" u="sng" kern="1200">
                <a:solidFill>
                  <a:schemeClr val="tx1"/>
                </a:solidFill>
                <a:effectLst/>
                <a:latin typeface="+mn-lt"/>
                <a:ea typeface="+mn-ea"/>
                <a:cs typeface="+mn-cs"/>
                <a:hlinkClick r:id="rId26"/>
              </a:rPr>
              <a:t>http://www.acha.org/ACHA/Resources/Topics/MentalHealth.aspx</a:t>
            </a:r>
            <a:r>
              <a:rPr lang="en-US" sz="1200" i="1" kern="1200">
                <a:solidFill>
                  <a:schemeClr val="tx1"/>
                </a:solidFill>
                <a:effectLst/>
                <a:latin typeface="+mn-lt"/>
                <a:ea typeface="+mn-ea"/>
                <a:cs typeface="+mn-cs"/>
              </a:rPr>
              <a:t>; American Psychological Association (APA) </a:t>
            </a:r>
            <a:r>
              <a:rPr lang="en-US" sz="1200" i="1" u="sng" kern="1200">
                <a:solidFill>
                  <a:schemeClr val="tx1"/>
                </a:solidFill>
                <a:effectLst/>
                <a:latin typeface="+mn-lt"/>
                <a:ea typeface="+mn-ea"/>
                <a:cs typeface="+mn-cs"/>
                <a:hlinkClick r:id="rId27"/>
              </a:rPr>
              <a:t>http://www.apa.org/monitor/2014/09/cover-pressure.aspx</a:t>
            </a:r>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b="1"/>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9409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9CF11-1C85-D244-980E-B05291E8EB82}"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8686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Shawn’s verbiage:</a:t>
            </a:r>
          </a:p>
          <a:p>
            <a:endParaRPr lang="en-US"/>
          </a:p>
          <a:p>
            <a:r>
              <a:rPr lang="en-US" b="1"/>
              <a:t>Americans spend over $100 billion annually on “feel better” products, from painkillers and anti-depressants to alternative and complementary therapies</a:t>
            </a:r>
            <a:endParaRPr lang="en-US"/>
          </a:p>
          <a:p>
            <a:endParaRPr lang="en-US" b="1"/>
          </a:p>
          <a:p>
            <a:r>
              <a:rPr lang="en-US" b="1"/>
              <a:t>Nearly 100 million Americans suffer from occasional aches and pains – and is one of the most common reasons that people look to complementary and alternative medicine (CAM) for non-pharmaceutical options</a:t>
            </a:r>
            <a:endParaRPr lang="en-US"/>
          </a:p>
          <a:p>
            <a:r>
              <a:rPr lang="en-US" i="1"/>
              <a:t> </a:t>
            </a:r>
            <a:endParaRPr lang="en-US"/>
          </a:p>
          <a:p>
            <a:r>
              <a:rPr lang="en-US" b="1"/>
              <a:t>Globally, more than 350 million people are affected by feelings of depression each year</a:t>
            </a:r>
            <a:endParaRPr lang="en-US"/>
          </a:p>
          <a:p>
            <a:endParaRPr lang="en-US" b="1"/>
          </a:p>
          <a:p>
            <a:r>
              <a:rPr lang="en-US" b="1"/>
              <a:t>Nearly 90% of adolescents struggle with feelings of depression and anxiety before the age of 18</a:t>
            </a:r>
            <a:endParaRPr lang="en-US"/>
          </a:p>
          <a:p>
            <a:endParaRPr lang="en-US" b="1"/>
          </a:p>
          <a:p>
            <a:r>
              <a:rPr lang="en-US" b="1"/>
              <a:t>Globally, more than 800,000 people die by suicide every year – around one person every 40 seconds. In the United States, more than 40,000 Americans commit suicide each year – that’s more than 100 suicides per day</a:t>
            </a:r>
            <a:endParaRPr lang="en-US"/>
          </a:p>
          <a:p>
            <a:endParaRPr lang="en-US" b="1"/>
          </a:p>
          <a:p>
            <a:r>
              <a:rPr lang="en-US" b="1"/>
              <a:t>Every year, more than 24 million people, some as young as 12 years old, receive treatment for illicit drug or alcohol abuse</a:t>
            </a:r>
            <a:endParaRPr lang="en-US"/>
          </a:p>
          <a:p>
            <a:r>
              <a:rPr lang="en-US" i="1"/>
              <a:t> </a:t>
            </a:r>
            <a:endParaRPr lang="en-US"/>
          </a:p>
          <a:p>
            <a:r>
              <a:rPr lang="en-US" b="1"/>
              <a:t>Approximately 1 in 5 new mothers in the U.S. have postpartum depression each year</a:t>
            </a:r>
            <a:endParaRPr lang="en-US"/>
          </a:p>
          <a:p>
            <a:r>
              <a:rPr lang="en-US"/>
              <a:t> </a:t>
            </a:r>
          </a:p>
          <a:p>
            <a:r>
              <a:rPr lang="en-US" b="1"/>
              <a:t>The World Health Organization calls stress “the health epidemic of the 21st century” with more than 350 million people affected around the world</a:t>
            </a:r>
            <a:endParaRPr lang="en-US"/>
          </a:p>
          <a:p>
            <a:r>
              <a:rPr lang="en-US" i="1"/>
              <a:t> </a:t>
            </a:r>
            <a:endParaRPr lang="en-US"/>
          </a:p>
          <a:p>
            <a:r>
              <a:rPr lang="en-US" b="1"/>
              <a:t>More than 80% of the nation’s 20 million college students feel “exhausted and overwhelmed by stress” - and more than one-third feel “depressed” to the point of dysfunction</a:t>
            </a:r>
            <a:endParaRPr lang="en-US"/>
          </a:p>
          <a:p>
            <a:endParaRPr lang="en-US"/>
          </a:p>
          <a:p>
            <a:endParaRPr lang="en-US" b="1"/>
          </a:p>
          <a:p>
            <a:endParaRPr lang="en-US" b="1"/>
          </a:p>
          <a:p>
            <a:r>
              <a:rPr lang="en-US" b="1"/>
              <a:t>SOURCES:</a:t>
            </a:r>
          </a:p>
          <a:p>
            <a:r>
              <a:rPr lang="en-US" sz="1200" b="1" kern="1200">
                <a:solidFill>
                  <a:schemeClr val="tx1"/>
                </a:solidFill>
                <a:effectLst/>
                <a:latin typeface="+mn-lt"/>
                <a:ea typeface="+mn-ea"/>
                <a:cs typeface="+mn-cs"/>
              </a:rPr>
              <a:t>Grim Reality Statistics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Americans spend over $100 billion annually on “feel better” products, from painkillers and anti-depressants to alternative and complementary therapies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Centers for Disease Control and Prevention (CDC) </a:t>
            </a:r>
            <a:r>
              <a:rPr lang="en-US" sz="1200" i="1" u="sng" kern="1200">
                <a:solidFill>
                  <a:schemeClr val="tx1"/>
                </a:solidFill>
                <a:effectLst/>
                <a:latin typeface="+mn-lt"/>
                <a:ea typeface="+mn-ea"/>
                <a:cs typeface="+mn-cs"/>
                <a:hlinkClick r:id="rId3"/>
              </a:rPr>
              <a:t>https://www.cdc.gov/nchs/data/hus/hus13.pdf</a:t>
            </a:r>
            <a:r>
              <a:rPr lang="en-US" sz="1200" i="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Journal of the American Medical Association (JAMA) Trends in Prescription Drug Use Among Adults in the United States From 1999-2012 </a:t>
            </a:r>
            <a:r>
              <a:rPr lang="en-US" sz="1200" i="1" u="sng" kern="1200">
                <a:solidFill>
                  <a:schemeClr val="tx1"/>
                </a:solidFill>
                <a:effectLst/>
                <a:latin typeface="+mn-lt"/>
                <a:ea typeface="+mn-ea"/>
                <a:cs typeface="+mn-cs"/>
                <a:hlinkClick r:id="rId4"/>
              </a:rPr>
              <a:t>http://jamanetwork.com/journals/jama/fullarticle/2467552</a:t>
            </a:r>
            <a:r>
              <a:rPr lang="en-US" sz="1200" i="1" kern="1200">
                <a:solidFill>
                  <a:schemeClr val="tx1"/>
                </a:solidFill>
                <a:effectLst/>
                <a:latin typeface="+mn-lt"/>
                <a:ea typeface="+mn-ea"/>
                <a:cs typeface="+mn-cs"/>
              </a:rPr>
              <a:t>; National Survey on Drug Use and Health </a:t>
            </a:r>
            <a:r>
              <a:rPr lang="en-US" sz="1200" i="1" u="sng" kern="1200">
                <a:solidFill>
                  <a:schemeClr val="tx1"/>
                </a:solidFill>
                <a:effectLst/>
                <a:latin typeface="+mn-lt"/>
                <a:ea typeface="+mn-ea"/>
                <a:cs typeface="+mn-cs"/>
                <a:hlinkClick r:id="rId5"/>
              </a:rPr>
              <a:t>https://nsduhweb.rti.org/respweb/homepage.cfm</a:t>
            </a:r>
            <a:r>
              <a:rPr lang="en-US" sz="1200" i="1" kern="1200">
                <a:solidFill>
                  <a:schemeClr val="tx1"/>
                </a:solidFill>
                <a:effectLst/>
                <a:latin typeface="+mn-lt"/>
                <a:ea typeface="+mn-ea"/>
                <a:cs typeface="+mn-cs"/>
              </a:rPr>
              <a:t>; National Center for Complementary and Integrative Medicine (NCCIM)  </a:t>
            </a:r>
            <a:r>
              <a:rPr lang="en-US" sz="1200" i="1" u="sng" kern="1200">
                <a:solidFill>
                  <a:schemeClr val="tx1"/>
                </a:solidFill>
                <a:effectLst/>
                <a:latin typeface="+mn-lt"/>
                <a:ea typeface="+mn-ea"/>
                <a:cs typeface="+mn-cs"/>
                <a:hlinkClick r:id="rId6"/>
              </a:rPr>
              <a:t>https://nccih.nih.gov/news/press/cost-spending-06222016</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Nearly 100 million Americans suffer from occasional aches and pains – and is one of the most common reasons that people look to complementary and alternative medicine (CAM) for non-pharmaceutical options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Institutes of Health (NIH), National Center for Complementary and Integrative Medicine (NCCIM), National Health Interview Survey (NHIS) </a:t>
            </a:r>
            <a:r>
              <a:rPr lang="en-US" sz="1200" i="1" u="sng" kern="1200">
                <a:solidFill>
                  <a:schemeClr val="tx1"/>
                </a:solidFill>
                <a:effectLst/>
                <a:latin typeface="+mn-lt"/>
                <a:ea typeface="+mn-ea"/>
                <a:cs typeface="+mn-cs"/>
                <a:hlinkClick r:id="rId7"/>
              </a:rPr>
              <a:t>https://nccih.nih.gov/news/press/08112015</a:t>
            </a:r>
            <a:r>
              <a:rPr lang="en-US" sz="1200" i="1" kern="1200">
                <a:solidFill>
                  <a:schemeClr val="tx1"/>
                </a:solidFill>
                <a:effectLst/>
                <a:latin typeface="+mn-lt"/>
                <a:ea typeface="+mn-ea"/>
                <a:cs typeface="+mn-cs"/>
              </a:rPr>
              <a:t>; Washington Post </a:t>
            </a:r>
            <a:r>
              <a:rPr lang="en-US" sz="1200" i="1" u="sng" kern="1200">
                <a:solidFill>
                  <a:schemeClr val="tx1"/>
                </a:solidFill>
                <a:effectLst/>
                <a:latin typeface="+mn-lt"/>
                <a:ea typeface="+mn-ea"/>
                <a:cs typeface="+mn-cs"/>
                <a:hlinkClick r:id="rId8"/>
              </a:rPr>
              <a:t>https://www.washingtonpost.com/news/to-your-health/wp/2015/08/11/nih-more-than-1-in-10-american-adults-experience-chronic-pain/?utm_term=.4dd603a1f016</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Globally, more than 350 million people are affected by feelings of depression each year</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 for Mental Health (NIMH) </a:t>
            </a:r>
            <a:r>
              <a:rPr lang="en-US" sz="1200" i="1" u="sng" kern="1200">
                <a:solidFill>
                  <a:schemeClr val="tx1"/>
                </a:solidFill>
                <a:effectLst/>
                <a:latin typeface="+mn-lt"/>
                <a:ea typeface="+mn-ea"/>
                <a:cs typeface="+mn-cs"/>
                <a:hlinkClick r:id="rId9"/>
              </a:rPr>
              <a:t>https://www.nimh.nih.gov/health/publications/depression/index.shtml</a:t>
            </a:r>
            <a:r>
              <a:rPr lang="en-US" sz="1200" i="1" kern="1200">
                <a:solidFill>
                  <a:schemeClr val="tx1"/>
                </a:solidFill>
                <a:effectLst/>
                <a:latin typeface="+mn-lt"/>
                <a:ea typeface="+mn-ea"/>
                <a:cs typeface="+mn-cs"/>
              </a:rPr>
              <a:t>; Healthline </a:t>
            </a:r>
            <a:r>
              <a:rPr lang="en-US" sz="1200" i="1" u="sng" kern="1200">
                <a:solidFill>
                  <a:schemeClr val="tx1"/>
                </a:solidFill>
                <a:effectLst/>
                <a:latin typeface="+mn-lt"/>
                <a:ea typeface="+mn-ea"/>
                <a:cs typeface="+mn-cs"/>
                <a:hlinkClick r:id="rId10"/>
              </a:rPr>
              <a:t>http://www.healthline.com/health/depression/facts-statistics-infographic</a:t>
            </a:r>
            <a:r>
              <a:rPr lang="en-US" sz="1200" i="1" kern="1200">
                <a:solidFill>
                  <a:schemeClr val="tx1"/>
                </a:solidFill>
                <a:effectLst/>
                <a:latin typeface="+mn-lt"/>
                <a:ea typeface="+mn-ea"/>
                <a:cs typeface="+mn-cs"/>
              </a:rPr>
              <a:t>; National Alliance on Mental Illness (NAMI) </a:t>
            </a:r>
            <a:r>
              <a:rPr lang="en-US" sz="1200" i="1" u="sng" kern="1200">
                <a:solidFill>
                  <a:schemeClr val="tx1"/>
                </a:solidFill>
                <a:effectLst/>
                <a:latin typeface="+mn-lt"/>
                <a:ea typeface="+mn-ea"/>
                <a:cs typeface="+mn-cs"/>
                <a:hlinkClick r:id="rId11"/>
              </a:rPr>
              <a:t>https://www.nami.org</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Nearly 90% of adolescents struggle with feelings of depression and anxiety before the age of 18</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Depression in Children and Teens, WebMD </a:t>
            </a:r>
            <a:r>
              <a:rPr lang="en-US" sz="1200" i="1" u="sng" kern="1200">
                <a:solidFill>
                  <a:schemeClr val="tx1"/>
                </a:solidFill>
                <a:effectLst/>
                <a:latin typeface="+mn-lt"/>
                <a:ea typeface="+mn-ea"/>
                <a:cs typeface="+mn-cs"/>
                <a:hlinkClick r:id="rId12"/>
              </a:rPr>
              <a:t>http://www.webmd.com/depression/tc/depression-in-childhood-and-adolescence-topic-overview#1</a:t>
            </a:r>
            <a:r>
              <a:rPr lang="en-US" sz="1200" i="1" kern="1200">
                <a:solidFill>
                  <a:schemeClr val="tx1"/>
                </a:solidFill>
                <a:effectLst/>
                <a:latin typeface="+mn-lt"/>
                <a:ea typeface="+mn-ea"/>
                <a:cs typeface="+mn-cs"/>
              </a:rPr>
              <a:t>; National Institute of Mental Health (NIMH) </a:t>
            </a:r>
            <a:r>
              <a:rPr lang="en-US" sz="1200" i="1" u="sng" kern="1200">
                <a:solidFill>
                  <a:schemeClr val="tx1"/>
                </a:solidFill>
                <a:effectLst/>
                <a:latin typeface="+mn-lt"/>
                <a:ea typeface="+mn-ea"/>
                <a:cs typeface="+mn-cs"/>
                <a:hlinkClick r:id="rId13"/>
              </a:rPr>
              <a:t>https://www.nimh.nih.gov/health/statistics/prevalence/any-disorder-among-children.shtml</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Globally, more than 800,000 people die by suicide every year – around one person every 40 seconds. In the United States, more than 40,000 Americans commit suicide each year – that’s more than 100 suicides per day.</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Centers for Disease Control &amp; Prevention, National Center for Health Statistics, Increase in Suicide in the United States, 1999–2014, NCHS Data Brief No. 241, April 2016; New York Times </a:t>
            </a:r>
            <a:r>
              <a:rPr lang="en-US" sz="1200" i="1" u="sng" kern="1200">
                <a:solidFill>
                  <a:schemeClr val="tx1"/>
                </a:solidFill>
                <a:effectLst/>
                <a:latin typeface="+mn-lt"/>
                <a:ea typeface="+mn-ea"/>
                <a:cs typeface="+mn-cs"/>
                <a:hlinkClick r:id="rId14"/>
              </a:rPr>
              <a:t>https://www.nytimes.com/2016/04/22/health/us-suicide-rate-surges-to-a-30-year-high.html?_r=0</a:t>
            </a:r>
            <a:r>
              <a:rPr lang="en-US" sz="1200" i="1" kern="1200">
                <a:solidFill>
                  <a:schemeClr val="tx1"/>
                </a:solidFill>
                <a:effectLst/>
                <a:latin typeface="+mn-lt"/>
                <a:ea typeface="+mn-ea"/>
                <a:cs typeface="+mn-cs"/>
              </a:rPr>
              <a:t>; World Health Organization (WHO) </a:t>
            </a:r>
            <a:r>
              <a:rPr lang="en-US" sz="1200" i="1" u="sng" kern="1200">
                <a:solidFill>
                  <a:schemeClr val="tx1"/>
                </a:solidFill>
                <a:effectLst/>
                <a:latin typeface="+mn-lt"/>
                <a:ea typeface="+mn-ea"/>
                <a:cs typeface="+mn-cs"/>
                <a:hlinkClick r:id="rId15"/>
              </a:rPr>
              <a:t>http://www.who.int/mediacentre/news/releases/2014/suicide-prevention-report/en/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Every year, more than 24 million people, some as young as 12 years old, receive treatment for illicit drug or alcohol abuse</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Institutes of Health (NIH); National Institute on Drug Abuse (NIDA) </a:t>
            </a:r>
            <a:r>
              <a:rPr lang="en-US" sz="1200" i="1" u="sng" kern="1200">
                <a:solidFill>
                  <a:schemeClr val="tx1"/>
                </a:solidFill>
                <a:effectLst/>
                <a:latin typeface="+mn-lt"/>
                <a:ea typeface="+mn-ea"/>
                <a:cs typeface="+mn-cs"/>
                <a:hlinkClick r:id="rId16"/>
              </a:rPr>
              <a:t>https://www.drugabuse.gov/related-topics/trends-statistics</a:t>
            </a:r>
            <a:r>
              <a:rPr lang="en-US" sz="1200" i="1" kern="1200">
                <a:solidFill>
                  <a:schemeClr val="tx1"/>
                </a:solidFill>
                <a:effectLst/>
                <a:latin typeface="+mn-lt"/>
                <a:ea typeface="+mn-ea"/>
                <a:cs typeface="+mn-cs"/>
              </a:rPr>
              <a:t>; Substance Abuse and Mental Health Services Administration’s (SAMHSA’s) National Survey on Drug Use and Health </a:t>
            </a:r>
            <a:r>
              <a:rPr lang="en-US" sz="1200" i="1" u="sng" kern="1200">
                <a:solidFill>
                  <a:schemeClr val="tx1"/>
                </a:solidFill>
                <a:effectLst/>
                <a:latin typeface="+mn-lt"/>
                <a:ea typeface="+mn-ea"/>
                <a:cs typeface="+mn-cs"/>
                <a:hlinkClick r:id="rId17"/>
              </a:rPr>
              <a:t>https://www.drugabuse.gov/publications/drugfacts/treatment-statistics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Approximately 1 in 5 new mothers in the U.S. have postpartum depression each year</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Centers for Disease Control and Prevention </a:t>
            </a:r>
            <a:r>
              <a:rPr lang="en-US" sz="1200" i="1" u="sng" kern="1200">
                <a:solidFill>
                  <a:schemeClr val="tx1"/>
                </a:solidFill>
                <a:effectLst/>
                <a:latin typeface="+mn-lt"/>
                <a:ea typeface="+mn-ea"/>
                <a:cs typeface="+mn-cs"/>
                <a:hlinkClick r:id="rId18"/>
              </a:rPr>
              <a:t>https://www.cdc.gov/reproductivehealth/depression/index.htm</a:t>
            </a:r>
            <a:r>
              <a:rPr lang="en-US" sz="1200" i="1" kern="1200">
                <a:solidFill>
                  <a:schemeClr val="tx1"/>
                </a:solidFill>
                <a:effectLst/>
                <a:latin typeface="+mn-lt"/>
                <a:ea typeface="+mn-ea"/>
                <a:cs typeface="+mn-cs"/>
              </a:rPr>
              <a:t>; Postpartum Progress </a:t>
            </a:r>
            <a:r>
              <a:rPr lang="en-US" sz="1200" i="1" u="sng" kern="1200">
                <a:solidFill>
                  <a:schemeClr val="tx1"/>
                </a:solidFill>
                <a:effectLst/>
                <a:latin typeface="+mn-lt"/>
                <a:ea typeface="+mn-ea"/>
                <a:cs typeface="+mn-cs"/>
                <a:hlinkClick r:id="rId19"/>
              </a:rPr>
              <a:t>http://postpartumprogress.org/the-facts-about-postpartum-depression/</a:t>
            </a:r>
            <a:r>
              <a:rPr lang="en-US" sz="1200" i="1" kern="1200">
                <a:solidFill>
                  <a:schemeClr val="tx1"/>
                </a:solidFill>
                <a:effectLst/>
                <a:latin typeface="+mn-lt"/>
                <a:ea typeface="+mn-ea"/>
                <a:cs typeface="+mn-cs"/>
              </a:rPr>
              <a:t>; American Psychological Association (APA) </a:t>
            </a:r>
            <a:r>
              <a:rPr lang="en-US" sz="1200" i="1" u="sng" kern="1200">
                <a:solidFill>
                  <a:schemeClr val="tx1"/>
                </a:solidFill>
                <a:effectLst/>
                <a:latin typeface="+mn-lt"/>
                <a:ea typeface="+mn-ea"/>
                <a:cs typeface="+mn-cs"/>
                <a:hlinkClick r:id="rId20"/>
              </a:rPr>
              <a:t>http://www.apa.org/pi/women/resources/reports/postpartum-depression.aspx</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The World Health Organization calls stress “the health epidemic of the 21st century” with more than 350 million people affected around the world</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World Health Organization (WHO) </a:t>
            </a:r>
            <a:r>
              <a:rPr lang="en-US" sz="1200" i="1" u="sng" kern="1200">
                <a:solidFill>
                  <a:schemeClr val="tx1"/>
                </a:solidFill>
                <a:effectLst/>
                <a:latin typeface="+mn-lt"/>
                <a:ea typeface="+mn-ea"/>
                <a:cs typeface="+mn-cs"/>
                <a:hlinkClick r:id="rId21"/>
              </a:rPr>
              <a:t>http://www.who.int/mediacentre/factsheets/fs369/en/</a:t>
            </a:r>
            <a:r>
              <a:rPr lang="en-US" sz="1200" i="1" kern="1200">
                <a:solidFill>
                  <a:schemeClr val="tx1"/>
                </a:solidFill>
                <a:effectLst/>
                <a:latin typeface="+mn-lt"/>
                <a:ea typeface="+mn-ea"/>
                <a:cs typeface="+mn-cs"/>
              </a:rPr>
              <a:t>; </a:t>
            </a:r>
            <a:r>
              <a:rPr lang="en-US" sz="1200" i="1" u="sng" kern="1200">
                <a:solidFill>
                  <a:schemeClr val="tx1"/>
                </a:solidFill>
                <a:effectLst/>
                <a:latin typeface="+mn-lt"/>
                <a:ea typeface="+mn-ea"/>
                <a:cs typeface="+mn-cs"/>
                <a:hlinkClick r:id="rId22"/>
              </a:rPr>
              <a:t>http://www.who.int/mediacentre/factsheets/fs396/en/</a:t>
            </a:r>
            <a:r>
              <a:rPr lang="en-US" sz="1200" i="1" kern="1200">
                <a:solidFill>
                  <a:schemeClr val="tx1"/>
                </a:solidFill>
                <a:effectLst/>
                <a:latin typeface="+mn-lt"/>
                <a:ea typeface="+mn-ea"/>
                <a:cs typeface="+mn-cs"/>
              </a:rPr>
              <a:t>; Business News Daily </a:t>
            </a:r>
            <a:r>
              <a:rPr lang="en-US" sz="1200" i="1" u="sng" kern="1200">
                <a:solidFill>
                  <a:schemeClr val="tx1"/>
                </a:solidFill>
                <a:effectLst/>
                <a:latin typeface="+mn-lt"/>
                <a:ea typeface="+mn-ea"/>
                <a:cs typeface="+mn-cs"/>
                <a:hlinkClick r:id="rId23"/>
              </a:rPr>
              <a:t>http://www.businessnewsdaily.com/2267-workplace-stress-health-epidemic-perventable-employee-assistance-programs.html</a:t>
            </a:r>
            <a:r>
              <a:rPr lang="en-US" sz="1200" i="1" kern="1200">
                <a:solidFill>
                  <a:schemeClr val="tx1"/>
                </a:solidFill>
                <a:effectLst/>
                <a:latin typeface="+mn-lt"/>
                <a:ea typeface="+mn-ea"/>
                <a:cs typeface="+mn-cs"/>
              </a:rPr>
              <a:t>; Stress: Concepts, Cognition, Emotion, and Behavior </a:t>
            </a:r>
            <a:r>
              <a:rPr lang="en-US" sz="1200" i="1" u="sng" kern="1200">
                <a:solidFill>
                  <a:schemeClr val="tx1"/>
                </a:solidFill>
                <a:effectLst/>
                <a:latin typeface="+mn-lt"/>
                <a:ea typeface="+mn-ea"/>
                <a:cs typeface="+mn-cs"/>
                <a:hlinkClick r:id="rId24"/>
              </a:rPr>
              <a:t>http://scitechconnect.elsevier.com/stress-health-epidemic-21st-century/</a:t>
            </a:r>
            <a:r>
              <a:rPr lang="en-US" sz="1200" i="1" kern="1200">
                <a:solidFill>
                  <a:schemeClr val="tx1"/>
                </a:solidFill>
                <a:effectLst/>
                <a:latin typeface="+mn-lt"/>
                <a:ea typeface="+mn-ea"/>
                <a:cs typeface="+mn-cs"/>
              </a:rPr>
              <a:t>; WHO World Mental Health </a:t>
            </a:r>
            <a:r>
              <a:rPr lang="en-US" sz="1200" i="1" u="sng" kern="1200">
                <a:solidFill>
                  <a:schemeClr val="tx1"/>
                </a:solidFill>
                <a:effectLst/>
                <a:latin typeface="+mn-lt"/>
                <a:ea typeface="+mn-ea"/>
                <a:cs typeface="+mn-cs"/>
                <a:hlinkClick r:id="rId25"/>
              </a:rPr>
              <a:t>http://www.who.int/mental_health/world-mental-health-day/2016/en/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More than 80% of the nation’s 20 million college students feel “exhausted and overwhelmed by stress” - and more than one-third feel “depressed” to the point of dysfunction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American College Health Association </a:t>
            </a:r>
            <a:r>
              <a:rPr lang="en-US" sz="1200" i="1" u="sng" kern="1200">
                <a:solidFill>
                  <a:schemeClr val="tx1"/>
                </a:solidFill>
                <a:effectLst/>
                <a:latin typeface="+mn-lt"/>
                <a:ea typeface="+mn-ea"/>
                <a:cs typeface="+mn-cs"/>
                <a:hlinkClick r:id="rId26"/>
              </a:rPr>
              <a:t>http://www.acha.org/ACHA/Resources/Topics/MentalHealth.aspx</a:t>
            </a:r>
            <a:r>
              <a:rPr lang="en-US" sz="1200" i="1" kern="1200">
                <a:solidFill>
                  <a:schemeClr val="tx1"/>
                </a:solidFill>
                <a:effectLst/>
                <a:latin typeface="+mn-lt"/>
                <a:ea typeface="+mn-ea"/>
                <a:cs typeface="+mn-cs"/>
              </a:rPr>
              <a:t>; American Psychological Association (APA) </a:t>
            </a:r>
            <a:r>
              <a:rPr lang="en-US" sz="1200" i="1" u="sng" kern="1200">
                <a:solidFill>
                  <a:schemeClr val="tx1"/>
                </a:solidFill>
                <a:effectLst/>
                <a:latin typeface="+mn-lt"/>
                <a:ea typeface="+mn-ea"/>
                <a:cs typeface="+mn-cs"/>
                <a:hlinkClick r:id="rId27"/>
              </a:rPr>
              <a:t>http://www.apa.org/monitor/2014/09/cover-pressure.aspx</a:t>
            </a:r>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b="1"/>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48630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7347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05864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73302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00522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866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586074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20.jpe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0.xml"/><Relationship Id="rId4" Type="http://schemas.openxmlformats.org/officeDocument/2006/relationships/image" Target="../media/image12.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19.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0.xml"/><Relationship Id="rId4" Type="http://schemas.openxmlformats.org/officeDocument/2006/relationships/image" Target="../media/image20.jpe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eg"/><Relationship Id="rId1" Type="http://schemas.openxmlformats.org/officeDocument/2006/relationships/slideMaster" Target="../slideMasters/slideMaster10.xml"/><Relationship Id="rId4" Type="http://schemas.openxmlformats.org/officeDocument/2006/relationships/image" Target="../media/image26.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1.jpeg"/><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2.jpeg"/><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1.jpeg"/><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2.jpeg"/><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11" name="Shape 33"/>
          <p:cNvSpPr txBox="1">
            <a:spLocks noGrp="1"/>
          </p:cNvSpPr>
          <p:nvPr>
            <p:ph type="title"/>
          </p:nvPr>
        </p:nvSpPr>
        <p:spPr>
          <a:xfrm>
            <a:off x="965201" y="2676246"/>
            <a:ext cx="10567774" cy="1325564"/>
          </a:xfrm>
          <a:prstGeom prst="rect">
            <a:avLst/>
          </a:prstGeom>
        </p:spPr>
        <p:txBody>
          <a:bodyPr lIns="91425" tIns="91425" rIns="91425" bIns="91425" anchor="ctr" anchorCtr="0">
            <a:normAutofit/>
          </a:bodyPr>
          <a:lstStyle>
            <a:lvl1pPr lvl="0" algn="ctr" rtl="0">
              <a:spcBef>
                <a:spcPts val="0"/>
              </a:spcBef>
              <a:defRPr sz="3600" b="1">
                <a:solidFill>
                  <a:srgbClr val="3F2A56"/>
                </a:solidFill>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pic>
        <p:nvPicPr>
          <p:cNvPr id="7" name="Picture 6">
            <a:extLst>
              <a:ext uri="{FF2B5EF4-FFF2-40B4-BE49-F238E27FC236}">
                <a16:creationId xmlns:a16="http://schemas.microsoft.com/office/drawing/2014/main" id="{B9E0EE70-FF42-754B-9C94-3B3C07A89514}"/>
              </a:ext>
            </a:extLst>
          </p:cNvPr>
          <p:cNvPicPr>
            <a:picLocks noChangeAspect="1"/>
          </p:cNvPicPr>
          <p:nvPr userDrawn="1"/>
        </p:nvPicPr>
        <p:blipFill>
          <a:blip r:embed="rId3"/>
          <a:stretch>
            <a:fillRect/>
          </a:stretch>
        </p:blipFill>
        <p:spPr>
          <a:xfrm>
            <a:off x="4487508" y="6319164"/>
            <a:ext cx="3216983" cy="390050"/>
          </a:xfrm>
          <a:prstGeom prst="rect">
            <a:avLst/>
          </a:prstGeom>
        </p:spPr>
      </p:pic>
      <p:cxnSp>
        <p:nvCxnSpPr>
          <p:cNvPr id="8" name="Straight Connector 7">
            <a:extLst>
              <a:ext uri="{FF2B5EF4-FFF2-40B4-BE49-F238E27FC236}">
                <a16:creationId xmlns:a16="http://schemas.microsoft.com/office/drawing/2014/main" id="{BEC4DE73-FAE9-614E-B6D9-B9E8C2CA558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DB4DC9-F78B-6D4B-A2B3-4F5A9741132E}"/>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09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E3023D9-0138-B04C-B4BD-895A195FE0E9}"/>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sp>
        <p:nvSpPr>
          <p:cNvPr id="10" name="Subtitle 2">
            <a:extLst>
              <a:ext uri="{FF2B5EF4-FFF2-40B4-BE49-F238E27FC236}">
                <a16:creationId xmlns:a16="http://schemas.microsoft.com/office/drawing/2014/main" id="{5B113B57-5FD1-4746-AC97-BC72ACB80049}"/>
              </a:ext>
            </a:extLst>
          </p:cNvPr>
          <p:cNvSpPr>
            <a:spLocks noGrp="1"/>
          </p:cNvSpPr>
          <p:nvPr>
            <p:ph type="subTitle" idx="1"/>
          </p:nvPr>
        </p:nvSpPr>
        <p:spPr>
          <a:xfrm>
            <a:off x="1524000" y="3328422"/>
            <a:ext cx="9144000" cy="176609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225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_Титульный слайд">
    <p:bg>
      <p:bgRef idx="1002">
        <a:schemeClr val="bg2"/>
      </p:bgRef>
    </p:bg>
    <p:spTree>
      <p:nvGrpSpPr>
        <p:cNvPr id="1" name=""/>
        <p:cNvGrpSpPr/>
        <p:nvPr/>
      </p:nvGrpSpPr>
      <p:grpSpPr>
        <a:xfrm>
          <a:off x="0" y="0"/>
          <a:ext cx="0" cy="0"/>
          <a:chOff x="0" y="0"/>
          <a:chExt cx="0" cy="0"/>
        </a:xfrm>
      </p:grpSpPr>
      <p:pic>
        <p:nvPicPr>
          <p:cNvPr id="7" name="Picture 2" descr="D:\WORK\королiвськi митцi\Amare\id\Amare Global id\ppt\images\amare id-18.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pic>
        <p:nvPicPr>
          <p:cNvPr id="15" name="Picture 2" descr="D:\WORK\королiвськi митцi\Amare\id\Amare Global id\ppt\1-9.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add text</a:t>
            </a:r>
            <a:endParaRPr lang="ru-RU"/>
          </a:p>
        </p:txBody>
      </p:sp>
    </p:spTree>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3" name="Picture 2"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Blank">
    <p:bg>
      <p:bgPr>
        <a:solidFill>
          <a:srgbClr val="3F2A5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261000-BF17-2C43-B32B-7DBDA6E61F3D}"/>
              </a:ext>
            </a:extLst>
          </p:cNvPr>
          <p:cNvPicPr>
            <a:picLocks noChangeAspect="1"/>
          </p:cNvPicPr>
          <p:nvPr userDrawn="1"/>
        </p:nvPicPr>
        <p:blipFill>
          <a:blip r:embed="rId2">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5CB80206-B6D4-0B48-BBFD-2007C99E285F}"/>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D0746FD-270B-5542-A3D3-139DDA627FE3}"/>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DDAE8"/>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1394" y="2524027"/>
            <a:ext cx="4934568" cy="1588314"/>
          </a:xfrm>
          <a:prstGeom prst="rect">
            <a:avLst/>
          </a:prstGeom>
        </p:spPr>
      </p:pic>
      <p:cxnSp>
        <p:nvCxnSpPr>
          <p:cNvPr id="9" name="Straight Connector 8"/>
          <p:cNvCxnSpPr/>
          <p:nvPr userDrawn="1"/>
        </p:nvCxnSpPr>
        <p:spPr>
          <a:xfrm>
            <a:off x="5312269" y="2676246"/>
            <a:ext cx="0" cy="1325563"/>
          </a:xfrm>
          <a:prstGeom prst="line">
            <a:avLst/>
          </a:prstGeom>
          <a:ln w="38100" cmpd="sng">
            <a:solidFill>
              <a:srgbClr val="5525A5"/>
            </a:solidFill>
          </a:ln>
        </p:spPr>
        <p:style>
          <a:lnRef idx="2">
            <a:schemeClr val="accent1"/>
          </a:lnRef>
          <a:fillRef idx="0">
            <a:schemeClr val="accent1"/>
          </a:fillRef>
          <a:effectRef idx="1">
            <a:schemeClr val="accent1"/>
          </a:effectRef>
          <a:fontRef idx="minor">
            <a:schemeClr val="tx1"/>
          </a:fontRef>
        </p:style>
      </p:cxnSp>
      <p:sp>
        <p:nvSpPr>
          <p:cNvPr id="11" name="Shape 33"/>
          <p:cNvSpPr txBox="1">
            <a:spLocks noGrp="1"/>
          </p:cNvSpPr>
          <p:nvPr>
            <p:ph type="title"/>
          </p:nvPr>
        </p:nvSpPr>
        <p:spPr>
          <a:xfrm>
            <a:off x="5436973" y="2676246"/>
            <a:ext cx="6096001" cy="1325564"/>
          </a:xfrm>
          <a:prstGeom prst="rect">
            <a:avLst/>
          </a:prstGeom>
        </p:spPr>
        <p:txBody>
          <a:bodyPr lIns="91425" tIns="91425" rIns="91425" bIns="91425" anchor="ctr" anchorCtr="0">
            <a:normAutofit/>
          </a:bodyPr>
          <a:lstStyle>
            <a:lvl1pPr lvl="0" algn="l" rtl="0">
              <a:spcBef>
                <a:spcPts val="0"/>
              </a:spcBef>
              <a:defRPr sz="3600">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30165"/>
            <a:ext cx="9144000" cy="797670"/>
          </a:xfrm>
        </p:spPr>
        <p:txBody>
          <a:bodyPr anchor="b" anchorCtr="0">
            <a:normAutofit/>
          </a:bodyPr>
          <a:lstStyle>
            <a:lvl1pPr algn="l">
              <a:defRPr sz="4000" b="1">
                <a:solidFill>
                  <a:schemeClr val="bg1"/>
                </a:solidFill>
                <a:latin typeface="Verdana" charset="0"/>
                <a:ea typeface="Verdana" charset="0"/>
                <a:cs typeface="Verdana" charset="0"/>
              </a:defRPr>
            </a:lvl1pPr>
          </a:lstStyle>
          <a:p>
            <a:r>
              <a:rPr lang="en-US" dirty="0"/>
              <a:t>Click to edit Master title style</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9406" y="6380702"/>
            <a:ext cx="4213188" cy="366565"/>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87070"/>
            <a:ext cx="9144000" cy="797670"/>
          </a:xfrm>
        </p:spPr>
        <p:txBody>
          <a:bodyPr anchor="b" anchorCtr="0">
            <a:normAutofit/>
          </a:bodyPr>
          <a:lstStyle>
            <a:lvl1pPr algn="l">
              <a:defRPr sz="4000" b="1">
                <a:solidFill>
                  <a:schemeClr val="bg1"/>
                </a:solidFill>
                <a:latin typeface="Verdana" charset="0"/>
                <a:ea typeface="Verdana" charset="0"/>
                <a:cs typeface="Verdana" charset="0"/>
              </a:defRPr>
            </a:lvl1pPr>
          </a:lstStyle>
          <a:p>
            <a:r>
              <a:rPr lang="en-US" dirty="0"/>
              <a:t>Click to edit Master title style</a:t>
            </a:r>
          </a:p>
        </p:txBody>
      </p:sp>
      <p:sp>
        <p:nvSpPr>
          <p:cNvPr id="3" name="Subtitle 2"/>
          <p:cNvSpPr>
            <a:spLocks noGrp="1"/>
          </p:cNvSpPr>
          <p:nvPr>
            <p:ph type="subTitle" idx="1"/>
          </p:nvPr>
        </p:nvSpPr>
        <p:spPr>
          <a:xfrm>
            <a:off x="1524000" y="3328422"/>
            <a:ext cx="8822267" cy="176609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9406" y="6380702"/>
            <a:ext cx="4213188" cy="366565"/>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19_Blank">
    <p:bg>
      <p:bgPr>
        <a:solidFill>
          <a:srgbClr val="3F2A56"/>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8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20_Blank">
    <p:bg>
      <p:bgPr>
        <a:solidFill>
          <a:srgbClr val="DDDAE8"/>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15_Blank">
    <p:bg>
      <p:bgPr>
        <a:solidFill>
          <a:srgbClr val="3F2A56"/>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50" y="432570"/>
            <a:ext cx="2377440"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17_Blank">
    <p:bg>
      <p:bgPr>
        <a:solidFill>
          <a:srgbClr val="DDDAE8"/>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52" y="432570"/>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52" y="432570"/>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0_Blank">
    <p:bg>
      <p:bgPr>
        <a:solidFill>
          <a:srgbClr val="DDDAE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364F01-5751-2F49-A679-634CDBD024A2}"/>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7" name="Straight Connector 6">
            <a:extLst>
              <a:ext uri="{FF2B5EF4-FFF2-40B4-BE49-F238E27FC236}">
                <a16:creationId xmlns:a16="http://schemas.microsoft.com/office/drawing/2014/main" id="{19EF0A24-AF94-5D4D-AE96-2D4F145828C6}"/>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6A9F5A-CE74-FD47-BE2E-13A5159EBC3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477795" y="453081"/>
            <a:ext cx="3426940" cy="5496616"/>
          </a:xfrm>
        </p:spPr>
        <p:txBody>
          <a:bodyPr/>
          <a:lstStyle/>
          <a:p>
            <a:endParaRPr lang="en-US"/>
          </a:p>
        </p:txBody>
      </p:sp>
      <p:sp>
        <p:nvSpPr>
          <p:cNvPr id="9" name="Picture Placeholder 2"/>
          <p:cNvSpPr>
            <a:spLocks noGrp="1"/>
          </p:cNvSpPr>
          <p:nvPr>
            <p:ph type="pic" sz="quarter" idx="14"/>
          </p:nvPr>
        </p:nvSpPr>
        <p:spPr>
          <a:xfrm>
            <a:off x="4382530" y="453081"/>
            <a:ext cx="3426940" cy="5496616"/>
          </a:xfrm>
        </p:spPr>
        <p:txBody>
          <a:bodyPr/>
          <a:lstStyle/>
          <a:p>
            <a:endParaRPr lang="en-US"/>
          </a:p>
        </p:txBody>
      </p:sp>
      <p:sp>
        <p:nvSpPr>
          <p:cNvPr id="10" name="Picture Placeholder 2"/>
          <p:cNvSpPr>
            <a:spLocks noGrp="1"/>
          </p:cNvSpPr>
          <p:nvPr>
            <p:ph type="pic" sz="quarter" idx="15"/>
          </p:nvPr>
        </p:nvSpPr>
        <p:spPr>
          <a:xfrm>
            <a:off x="8287265" y="453081"/>
            <a:ext cx="3426940" cy="5496616"/>
          </a:xfrm>
        </p:spPr>
        <p:txBody>
          <a:bodyPr/>
          <a:lstStyle/>
          <a:p>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4"/>
          <p:cNvSpPr txBox="1">
            <a:spLocks noGrp="1"/>
          </p:cNvSpPr>
          <p:nvPr>
            <p:ph type="body" idx="1"/>
          </p:nvPr>
        </p:nvSpPr>
        <p:spPr>
          <a:xfrm>
            <a:off x="387178" y="331336"/>
            <a:ext cx="6311240" cy="5654936"/>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331336"/>
            <a:ext cx="4642022" cy="5654936"/>
          </a:xfrm>
        </p:spPr>
        <p:txBody>
          <a:bodyPr>
            <a:normAutofit/>
          </a:bodyPr>
          <a:lstStyle>
            <a:lvl1pPr>
              <a:defRPr sz="1013">
                <a:solidFill>
                  <a:srgbClr val="00B0F0"/>
                </a:solidFill>
              </a:defRPr>
            </a:lvl1pPr>
          </a:lstStyle>
          <a:p>
            <a:endParaRPr lang="id-ID"/>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4"/>
          <p:cNvSpPr txBox="1">
            <a:spLocks noGrp="1"/>
          </p:cNvSpPr>
          <p:nvPr>
            <p:ph type="body" idx="1"/>
          </p:nvPr>
        </p:nvSpPr>
        <p:spPr>
          <a:xfrm>
            <a:off x="5385459" y="331336"/>
            <a:ext cx="6311240" cy="566712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387178" y="331336"/>
            <a:ext cx="4642022" cy="5667128"/>
          </a:xfrm>
        </p:spPr>
        <p:txBody>
          <a:bodyPr>
            <a:normAutofit/>
          </a:bodyPr>
          <a:lstStyle>
            <a:lvl1pPr>
              <a:defRPr sz="1013">
                <a:solidFill>
                  <a:srgbClr val="00B0F0"/>
                </a:solidFill>
              </a:defRPr>
            </a:lvl1pPr>
          </a:lstStyle>
          <a:p>
            <a:endParaRPr lang="id-ID"/>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38200" y="365125"/>
            <a:ext cx="10515600" cy="1325563"/>
          </a:xfrm>
        </p:spPr>
        <p:txBody>
          <a:bodyPr/>
          <a:lstStyle/>
          <a:p>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838200" y="365125"/>
            <a:ext cx="10515600" cy="1325563"/>
          </a:xfrm>
        </p:spPr>
        <p:txBody>
          <a:bodyPr/>
          <a:lstStyle/>
          <a:p>
            <a:r>
              <a:rPr lang="en-US" dirty="0"/>
              <a:t>Click to edit Master title style</a:t>
            </a:r>
          </a:p>
        </p:txBody>
      </p:sp>
      <p:cxnSp>
        <p:nvCxnSpPr>
          <p:cNvPr id="11" name="Straight Connector 10"/>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5"/>
            <a:ext cx="6311240" cy="4590914"/>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7087997" y="331336"/>
            <a:ext cx="4642022" cy="5691513"/>
          </a:xfrm>
        </p:spPr>
        <p:txBody>
          <a:bodyPr>
            <a:normAutofit/>
          </a:bodyPr>
          <a:lstStyle>
            <a:lvl1pPr>
              <a:defRPr sz="1013">
                <a:solidFill>
                  <a:srgbClr val="00B0F0"/>
                </a:solidFill>
              </a:defRPr>
            </a:lvl1pPr>
          </a:lstStyle>
          <a:p>
            <a:endParaRPr lang="id-ID"/>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387178" y="331335"/>
            <a:ext cx="4642022" cy="5654937"/>
          </a:xfrm>
        </p:spPr>
        <p:txBody>
          <a:bodyPr>
            <a:normAutofit/>
          </a:bodyPr>
          <a:lstStyle>
            <a:lvl1pPr>
              <a:defRPr sz="1013">
                <a:solidFill>
                  <a:srgbClr val="00B0F0"/>
                </a:solidFill>
              </a:defRPr>
            </a:lvl1pPr>
          </a:lstStyle>
          <a:p>
            <a:endParaRPr lang="id-ID"/>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80755"/>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10" name="Picture Placeholder 10"/>
          <p:cNvSpPr>
            <a:spLocks noGrp="1"/>
          </p:cNvSpPr>
          <p:nvPr>
            <p:ph type="pic" sz="quarter" idx="10"/>
          </p:nvPr>
        </p:nvSpPr>
        <p:spPr>
          <a:xfrm flipH="1">
            <a:off x="-2" y="331335"/>
            <a:ext cx="4758267" cy="563055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10" name="Picture Placeholder 10"/>
          <p:cNvSpPr>
            <a:spLocks noGrp="1"/>
          </p:cNvSpPr>
          <p:nvPr>
            <p:ph type="pic" sz="quarter" idx="10"/>
          </p:nvPr>
        </p:nvSpPr>
        <p:spPr>
          <a:xfrm>
            <a:off x="6942667" y="331336"/>
            <a:ext cx="5176933" cy="5590606"/>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EBA39F-8725-9840-8988-C9E84246AF4F}"/>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7" name="Straight Connector 6">
            <a:extLst>
              <a:ext uri="{FF2B5EF4-FFF2-40B4-BE49-F238E27FC236}">
                <a16:creationId xmlns:a16="http://schemas.microsoft.com/office/drawing/2014/main" id="{E8BB7F67-7024-664F-91EF-200CC667269B}"/>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2A1D82-B1BC-CD4D-8525-57DE8EC1B0B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4"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43380"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4"/>
          <p:cNvSpPr txBox="1">
            <a:spLocks noGrp="1"/>
          </p:cNvSpPr>
          <p:nvPr>
            <p:ph type="body" idx="1"/>
          </p:nvPr>
        </p:nvSpPr>
        <p:spPr>
          <a:xfrm>
            <a:off x="387178" y="1755913"/>
            <a:ext cx="6311240" cy="469493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1755912"/>
            <a:ext cx="4652900" cy="4694937"/>
          </a:xfrm>
        </p:spPr>
        <p:txBody>
          <a:bodyPr>
            <a:normAutofit/>
          </a:bodyPr>
          <a:lstStyle>
            <a:lvl1pPr>
              <a:defRPr sz="1013">
                <a:solidFill>
                  <a:srgbClr val="00B0F0"/>
                </a:solidFill>
              </a:defRPr>
            </a:lvl1pPr>
          </a:lstStyle>
          <a:p>
            <a:endParaRPr lang="id-ID"/>
          </a:p>
        </p:txBody>
      </p:sp>
      <p:cxnSp>
        <p:nvCxnSpPr>
          <p:cNvPr id="10" name="Straight Connector 9"/>
          <p:cNvCxnSpPr/>
          <p:nvPr userDrawn="1"/>
        </p:nvCxnSpPr>
        <p:spPr>
          <a:xfrm>
            <a:off x="296069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3096768" y="365125"/>
            <a:ext cx="8644129" cy="1325563"/>
          </a:xfrm>
        </p:spPr>
        <p:txBody>
          <a:bodyPr/>
          <a:lstStyle/>
          <a:p>
            <a:r>
              <a:rPr lang="en-US" dirty="0"/>
              <a:t>Click to edit Master title style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0000" y="712986"/>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7" name="Straight Connector 6"/>
          <p:cNvCxnSpPr/>
          <p:nvPr userDrawn="1"/>
        </p:nvCxnSpPr>
        <p:spPr>
          <a:xfrm>
            <a:off x="296069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3096768" y="365125"/>
            <a:ext cx="8510016" cy="1325563"/>
          </a:xfrm>
        </p:spPr>
        <p:txBody>
          <a:bodyPr/>
          <a:lstStyle/>
          <a:p>
            <a:r>
              <a:rPr lang="en-US" dirty="0"/>
              <a:t>Click to edit Master title style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0000" y="712986"/>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0000" y="1825625"/>
            <a:ext cx="5679800" cy="47024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434584" cy="47024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296069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3096768" y="365125"/>
            <a:ext cx="8510016" cy="1325563"/>
          </a:xfrm>
        </p:spPr>
        <p:txBody>
          <a:bodyPr/>
          <a:lstStyle/>
          <a:p>
            <a:r>
              <a:rPr lang="en-US" dirty="0"/>
              <a:t>Click to edit Master title style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0000" y="712986"/>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10" name="Subtitle 2"/>
          <p:cNvSpPr txBox="1">
            <a:spLocks/>
          </p:cNvSpPr>
          <p:nvPr userDrawn="1"/>
        </p:nvSpPr>
        <p:spPr>
          <a:xfrm>
            <a:off x="354225" y="4499732"/>
            <a:ext cx="4917991" cy="36695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FFFFFF"/>
                </a:solidFill>
                <a:latin typeface="Verdana" panose="020B0604030504040204" pitchFamily="34" charset="0"/>
                <a:ea typeface="Verdana" panose="020B0604030504040204" pitchFamily="34" charset="0"/>
                <a:cs typeface="Verdana" panose="020B0604030504040204" pitchFamily="34" charset="0"/>
              </a:rPr>
              <a:t>Launch Summit 2018</a:t>
            </a:r>
          </a:p>
        </p:txBody>
      </p:sp>
      <p:sp>
        <p:nvSpPr>
          <p:cNvPr id="11" name="Subtitle 2"/>
          <p:cNvSpPr txBox="1">
            <a:spLocks/>
          </p:cNvSpPr>
          <p:nvPr userDrawn="1"/>
        </p:nvSpPr>
        <p:spPr>
          <a:xfrm>
            <a:off x="354225" y="4181450"/>
            <a:ext cx="3715268" cy="344492"/>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FFFFFF"/>
                </a:solidFill>
                <a:latin typeface="Verdana" panose="020B0604030504040204" pitchFamily="34" charset="0"/>
                <a:ea typeface="Verdana" panose="020B0604030504040204" pitchFamily="34" charset="0"/>
                <a:cs typeface="Verdana" panose="020B0604030504040204" pitchFamily="34" charset="0"/>
              </a:rPr>
              <a:t>Amare Global</a:t>
            </a:r>
          </a:p>
        </p:txBody>
      </p:sp>
      <p:sp>
        <p:nvSpPr>
          <p:cNvPr id="12" name="Subtitle 2"/>
          <p:cNvSpPr txBox="1">
            <a:spLocks/>
          </p:cNvSpPr>
          <p:nvPr userDrawn="1"/>
        </p:nvSpPr>
        <p:spPr>
          <a:xfrm>
            <a:off x="354225" y="5016842"/>
            <a:ext cx="6409040" cy="14828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Amare Global</a:t>
            </a:r>
          </a:p>
          <a:p>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17872 Gillette Ave #100 Irvine, CA 92614</a:t>
            </a:r>
          </a:p>
          <a:p>
            <a:r>
              <a:rPr lang="en-US" sz="1800" dirty="0" err="1">
                <a:solidFill>
                  <a:srgbClr val="FFFFFF"/>
                </a:solidFill>
                <a:latin typeface="Verdana" panose="020B0604030504040204" pitchFamily="34" charset="0"/>
                <a:ea typeface="Verdana" panose="020B0604030504040204" pitchFamily="34" charset="0"/>
                <a:cs typeface="Verdana" panose="020B0604030504040204" pitchFamily="34" charset="0"/>
              </a:rPr>
              <a:t>amare.com</a:t>
            </a:r>
            <a:endPar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(888) 898-8551</a:t>
            </a:r>
            <a:endParaRPr lang="ru-RU" sz="18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29312" y="6518672"/>
            <a:ext cx="321470" cy="250031"/>
          </a:xfrm>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5_Blank">
    <p:bg>
      <p:bgPr>
        <a:solidFill>
          <a:srgbClr val="3F2A5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EF3DF-27D3-0A47-B7A6-9166A251BF79}"/>
              </a:ext>
            </a:extLst>
          </p:cNvPr>
          <p:cNvPicPr>
            <a:picLocks noChangeAspect="1"/>
          </p:cNvPicPr>
          <p:nvPr userDrawn="1"/>
        </p:nvPicPr>
        <p:blipFill>
          <a:blip r:embed="rId2">
            <a:lum bright="70000" contrast="-70000"/>
          </a:blip>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AB72C92C-0856-9744-9731-B5FD8B16C8EC}"/>
              </a:ext>
            </a:extLst>
          </p:cNvPr>
          <p:cNvCxnSpPr>
            <a:cxnSpLocks/>
          </p:cNvCxnSpPr>
          <p:nvPr userDrawn="1"/>
        </p:nvCxnSpPr>
        <p:spPr>
          <a:xfrm>
            <a:off x="2108363" y="319577"/>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FC77AC-4B53-E84E-8DF8-5EB41E1D68E8}"/>
              </a:ext>
            </a:extLst>
          </p:cNvPr>
          <p:cNvCxnSpPr>
            <a:cxnSpLocks/>
          </p:cNvCxnSpPr>
          <p:nvPr userDrawn="1"/>
        </p:nvCxnSpPr>
        <p:spPr>
          <a:xfrm>
            <a:off x="1102795" y="319577"/>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5915829" y="2524027"/>
            <a:ext cx="6276170" cy="1809946"/>
          </a:xfrm>
          <a:prstGeom prst="rect">
            <a:avLst/>
          </a:prstGeom>
        </p:spPr>
      </p:pic>
      <p:pic>
        <p:nvPicPr>
          <p:cNvPr id="12" name="Picture 11" descr="HorizontalLogo_TM_digital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114" y="3034321"/>
            <a:ext cx="2712335" cy="789359"/>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endParaRPr dirty="0">
              <a:solidFill>
                <a:srgbClr val="000000">
                  <a:lumMod val="50000"/>
                  <a:lumOff val="50000"/>
                </a:srgbClr>
              </a:solidFill>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Aller Light" charset="0"/>
                <a:ea typeface="Aller Light" charset="0"/>
                <a:cs typeface="Aller Light" charset="0"/>
              </a:defRPr>
            </a:lvl1pPr>
          </a:lstStyle>
          <a:p>
            <a:r>
              <a:rPr lang="en-US"/>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HorizontalLogo_TM_digital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Tree>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7_Blank">
    <p:bg>
      <p:bgPr>
        <a:solidFill>
          <a:srgbClr val="DDDA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4CE97-C91B-9044-86C1-5405E1E4B868}"/>
              </a:ext>
            </a:extLst>
          </p:cNvPr>
          <p:cNvPicPr>
            <a:picLocks noChangeAspect="1"/>
          </p:cNvPicPr>
          <p:nvPr userDrawn="1"/>
        </p:nvPicPr>
        <p:blipFill>
          <a:blip r:embed="rId2"/>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5F8FDAAF-9759-4A46-BE2C-53C59B92A16E}"/>
              </a:ext>
            </a:extLst>
          </p:cNvPr>
          <p:cNvCxnSpPr>
            <a:cxnSpLocks/>
          </p:cNvCxnSpPr>
          <p:nvPr userDrawn="1"/>
        </p:nvCxnSpPr>
        <p:spPr>
          <a:xfrm>
            <a:off x="2108363"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0FE93C-4511-E845-BB81-B2473DD40786}"/>
              </a:ext>
            </a:extLst>
          </p:cNvPr>
          <p:cNvCxnSpPr>
            <a:cxnSpLocks/>
          </p:cNvCxnSpPr>
          <p:nvPr userDrawn="1"/>
        </p:nvCxnSpPr>
        <p:spPr>
          <a:xfrm>
            <a:off x="1102795"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40954" y="6293867"/>
            <a:ext cx="3222093" cy="528964"/>
          </a:xfrm>
          <a:prstGeom prst="rect">
            <a:avLst/>
          </a:prstGeom>
        </p:spPr>
      </p:pic>
    </p:spTree>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a:t>
            </a:r>
            <a:endParaRPr lang="en-US"/>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Tree>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2DC478-385A-A641-8690-AB6D035ECEA5}"/>
              </a:ext>
            </a:extLst>
          </p:cNvPr>
          <p:cNvPicPr>
            <a:picLocks noChangeAspect="1"/>
          </p:cNvPicPr>
          <p:nvPr userDrawn="1"/>
        </p:nvPicPr>
        <p:blipFill>
          <a:blip r:embed="rId2"/>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47B01D6C-725A-D842-A2F1-D9169672A1F9}"/>
              </a:ext>
            </a:extLst>
          </p:cNvPr>
          <p:cNvCxnSpPr>
            <a:cxnSpLocks/>
          </p:cNvCxnSpPr>
          <p:nvPr userDrawn="1"/>
        </p:nvCxnSpPr>
        <p:spPr>
          <a:xfrm>
            <a:off x="2108363"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C7CC363-8D51-4F4C-B87F-72F38104880B}"/>
              </a:ext>
            </a:extLst>
          </p:cNvPr>
          <p:cNvCxnSpPr>
            <a:cxnSpLocks/>
          </p:cNvCxnSpPr>
          <p:nvPr userDrawn="1"/>
        </p:nvCxnSpPr>
        <p:spPr>
          <a:xfrm>
            <a:off x="1102795"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Tree>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9_Титульный слайд">
    <p:bg>
      <p:bgRef idx="1002">
        <a:schemeClr val="bg2"/>
      </p:bgRef>
    </p:bg>
    <p:spTree>
      <p:nvGrpSpPr>
        <p:cNvPr id="1" name=""/>
        <p:cNvGrpSpPr/>
        <p:nvPr/>
      </p:nvGrpSpPr>
      <p:grpSpPr>
        <a:xfrm>
          <a:off x="0" y="0"/>
          <a:ext cx="0" cy="0"/>
          <a:chOff x="0" y="0"/>
          <a:chExt cx="0" cy="0"/>
        </a:xfrm>
      </p:grpSpPr>
      <p:pic>
        <p:nvPicPr>
          <p:cNvPr id="7" name="Picture 2" descr="D:\WORK\королiвськi митцi\Amare\id\Amare Global id\ppt\images\amare id-18.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pic>
        <p:nvPicPr>
          <p:cNvPr id="15" name="Picture 2" descr="D:\WORK\королiвськi митцi\Amare\id\Amare Global id\ppt\1-9.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add text</a:t>
            </a:r>
            <a:endParaRPr lang="ru-RU"/>
          </a:p>
        </p:txBody>
      </p:sp>
    </p:spTree>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477795" y="453081"/>
            <a:ext cx="3426940" cy="5496616"/>
          </a:xfrm>
        </p:spPr>
        <p:txBody>
          <a:bodyPr/>
          <a:lstStyle/>
          <a:p>
            <a:endParaRPr lang="en-US"/>
          </a:p>
        </p:txBody>
      </p:sp>
      <p:sp>
        <p:nvSpPr>
          <p:cNvPr id="9" name="Picture Placeholder 2"/>
          <p:cNvSpPr>
            <a:spLocks noGrp="1"/>
          </p:cNvSpPr>
          <p:nvPr>
            <p:ph type="pic" sz="quarter" idx="14"/>
          </p:nvPr>
        </p:nvSpPr>
        <p:spPr>
          <a:xfrm>
            <a:off x="4382530" y="453081"/>
            <a:ext cx="3426940" cy="5496616"/>
          </a:xfrm>
        </p:spPr>
        <p:txBody>
          <a:bodyPr/>
          <a:lstStyle/>
          <a:p>
            <a:endParaRPr lang="en-US"/>
          </a:p>
        </p:txBody>
      </p:sp>
      <p:sp>
        <p:nvSpPr>
          <p:cNvPr id="10" name="Picture Placeholder 2"/>
          <p:cNvSpPr>
            <a:spLocks noGrp="1"/>
          </p:cNvSpPr>
          <p:nvPr>
            <p:ph type="pic" sz="quarter" idx="15"/>
          </p:nvPr>
        </p:nvSpPr>
        <p:spPr>
          <a:xfrm>
            <a:off x="8287265" y="453081"/>
            <a:ext cx="3426940" cy="5496616"/>
          </a:xfrm>
        </p:spPr>
        <p:txBody>
          <a:bodyPr/>
          <a:lstStyle/>
          <a:p>
            <a:endParaRPr lang="en-US"/>
          </a:p>
        </p:txBody>
      </p:sp>
      <p:pic>
        <p:nvPicPr>
          <p:cNvPr id="7" name="Picture 6">
            <a:extLst>
              <a:ext uri="{FF2B5EF4-FFF2-40B4-BE49-F238E27FC236}">
                <a16:creationId xmlns:a16="http://schemas.microsoft.com/office/drawing/2014/main" id="{858BFD71-75F8-2748-9F7E-8E7A002751C9}"/>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C8F424F4-A8AB-BD4E-A73D-0647814144C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2B79AC-ED0C-AD40-8A0F-38C4D570986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3" name="Picture 2"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19BC5A-DF99-4920-9CC2-60862BF0105B}"/>
              </a:ext>
            </a:extLst>
          </p:cNvPr>
          <p:cNvPicPr>
            <a:picLocks noChangeAspect="1"/>
          </p:cNvPicPr>
          <p:nvPr userDrawn="1"/>
        </p:nvPicPr>
        <p:blipFill rotWithShape="1">
          <a:blip r:embed="rId2"/>
          <a:srcRect l="13006" t="23307" r="7515" b="36941"/>
          <a:stretch/>
        </p:blipFill>
        <p:spPr>
          <a:xfrm>
            <a:off x="178990" y="2988512"/>
            <a:ext cx="3006143" cy="901843"/>
          </a:xfrm>
          <a:prstGeom prst="rect">
            <a:avLst/>
          </a:prstGeom>
        </p:spPr>
      </p:pic>
      <p:pic>
        <p:nvPicPr>
          <p:cNvPr id="14" name="Picture 13"/>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5915829" y="2524027"/>
            <a:ext cx="6276170" cy="1809946"/>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Verdana" panose="020B0604030504040204" pitchFamily="34" charset="0"/>
            </a:endParaRP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endParaRPr dirty="0">
              <a:solidFill>
                <a:srgbClr val="000000">
                  <a:lumMod val="50000"/>
                  <a:lumOff val="50000"/>
                </a:srgbClr>
              </a:solidFill>
              <a:latin typeface="Verdana" panose="020B0604030504040204" pitchFamily="34" charset="0"/>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Aller Light" charset="0"/>
                <a:ea typeface="Aller Light" charset="0"/>
                <a:cs typeface="Aller Light" charset="0"/>
              </a:defRPr>
            </a:lvl1pPr>
          </a:lstStyle>
          <a:p>
            <a:r>
              <a:rPr lang="en-US"/>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A10337-C17D-43F3-A39F-9C4E97FC3DD9}"/>
              </a:ext>
            </a:extLst>
          </p:cNvPr>
          <p:cNvPicPr>
            <a:picLocks noChangeAspect="1"/>
          </p:cNvPicPr>
          <p:nvPr userDrawn="1"/>
        </p:nvPicPr>
        <p:blipFill rotWithShape="1">
          <a:blip r:embed="rId2"/>
          <a:srcRect l="15452" t="23560" r="10373" b="37300"/>
          <a:stretch/>
        </p:blipFill>
        <p:spPr>
          <a:xfrm>
            <a:off x="4094396" y="6357725"/>
            <a:ext cx="1121115" cy="354831"/>
          </a:xfrm>
          <a:prstGeom prst="rect">
            <a:avLst/>
          </a:prstGeom>
        </p:spPr>
      </p:pic>
      <p:pic>
        <p:nvPicPr>
          <p:cNvPr id="7" name="Picture 6" descr="footer.png">
            <a:extLst>
              <a:ext uri="{FF2B5EF4-FFF2-40B4-BE49-F238E27FC236}">
                <a16:creationId xmlns:a16="http://schemas.microsoft.com/office/drawing/2014/main" id="{F4728B02-FD98-4A7A-8EF0-952CEFB9959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006"/>
          <a:stretch/>
        </p:blipFill>
        <p:spPr>
          <a:xfrm>
            <a:off x="5215511" y="6357726"/>
            <a:ext cx="2882094" cy="318964"/>
          </a:xfrm>
          <a:prstGeom prst="rect">
            <a:avLst/>
          </a:prstGeom>
        </p:spPr>
      </p:pic>
    </p:spTree>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HorizontalLogo_TM_digital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Tree>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60E5865E-667E-4FB1-828B-4D8B2D10710B}"/>
              </a:ext>
            </a:extLst>
          </p:cNvPr>
          <p:cNvPicPr>
            <a:picLocks noChangeAspect="1"/>
          </p:cNvPicPr>
          <p:nvPr userDrawn="1"/>
        </p:nvPicPr>
        <p:blipFill rotWithShape="1">
          <a:blip r:embed="rId2"/>
          <a:srcRect l="15452" t="23560" r="10373" b="37300"/>
          <a:stretch/>
        </p:blipFill>
        <p:spPr>
          <a:xfrm>
            <a:off x="4094396" y="6357725"/>
            <a:ext cx="1121115" cy="354831"/>
          </a:xfrm>
          <a:prstGeom prst="rect">
            <a:avLst/>
          </a:prstGeom>
        </p:spPr>
      </p:pic>
      <p:pic>
        <p:nvPicPr>
          <p:cNvPr id="15" name="Picture 14" descr="footer.png">
            <a:extLst>
              <a:ext uri="{FF2B5EF4-FFF2-40B4-BE49-F238E27FC236}">
                <a16:creationId xmlns:a16="http://schemas.microsoft.com/office/drawing/2014/main" id="{3E9526BE-FE1F-4180-823A-67442CF42A3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006"/>
          <a:stretch/>
        </p:blipFill>
        <p:spPr>
          <a:xfrm>
            <a:off x="5215511" y="6357726"/>
            <a:ext cx="2882094" cy="318964"/>
          </a:xfrm>
          <a:prstGeom prst="rect">
            <a:avLst/>
          </a:prstGeom>
        </p:spPr>
      </p:pic>
    </p:spTree>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387178" y="331336"/>
            <a:ext cx="6311240" cy="5654936"/>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331336"/>
            <a:ext cx="4642022" cy="5654936"/>
          </a:xfrm>
        </p:spPr>
        <p:txBody>
          <a:bodyPr>
            <a:normAutofit/>
          </a:bodyPr>
          <a:lstStyle>
            <a:lvl1pPr>
              <a:defRPr sz="1013">
                <a:solidFill>
                  <a:srgbClr val="00B0F0"/>
                </a:solidFill>
              </a:defRPr>
            </a:lvl1pPr>
          </a:lstStyle>
          <a:p>
            <a:endParaRPr lang="id-ID"/>
          </a:p>
        </p:txBody>
      </p:sp>
      <p:pic>
        <p:nvPicPr>
          <p:cNvPr id="7" name="Picture 6">
            <a:extLst>
              <a:ext uri="{FF2B5EF4-FFF2-40B4-BE49-F238E27FC236}">
                <a16:creationId xmlns:a16="http://schemas.microsoft.com/office/drawing/2014/main" id="{187B4FA2-CF16-F045-BBC9-D08B8283FC7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9145CC44-8BFD-8F46-AE5A-BA7AC0EEC3E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222D2-9ED4-2348-B503-D88152F5AE1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3" name="Footer Placeholder 2"/>
          <p:cNvSpPr>
            <a:spLocks noGrp="1"/>
          </p:cNvSpPr>
          <p:nvPr>
            <p:ph type="ftr" sz="quarter" idx="11"/>
          </p:nvPr>
        </p:nvSpPr>
        <p:spPr>
          <a:xfrm>
            <a:off x="4038600" y="6356350"/>
            <a:ext cx="4114800" cy="365125"/>
          </a:xfrm>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40954" y="6293867"/>
            <a:ext cx="3222093" cy="528964"/>
          </a:xfrm>
          <a:prstGeom prst="rect">
            <a:avLst/>
          </a:prstGeom>
        </p:spPr>
      </p:pic>
    </p:spTree>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latin typeface="Verdana" panose="020B0604030504040204" pitchFamily="34" charset="0"/>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a:t>
            </a:r>
            <a:endParaRPr lang="en-US"/>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Tree>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latin typeface="Verdana" panose="020B0604030504040204" pitchFamily="34" charset="0"/>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5385459" y="331336"/>
            <a:ext cx="6311240" cy="566712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387178" y="331336"/>
            <a:ext cx="4642022" cy="5667128"/>
          </a:xfrm>
        </p:spPr>
        <p:txBody>
          <a:bodyPr>
            <a:normAutofit/>
          </a:bodyPr>
          <a:lstStyle>
            <a:lvl1pPr>
              <a:defRPr sz="1013">
                <a:solidFill>
                  <a:srgbClr val="00B0F0"/>
                </a:solidFill>
              </a:defRPr>
            </a:lvl1pPr>
          </a:lstStyle>
          <a:p>
            <a:endParaRPr lang="id-ID"/>
          </a:p>
        </p:txBody>
      </p:sp>
      <p:pic>
        <p:nvPicPr>
          <p:cNvPr id="7" name="Picture 6">
            <a:extLst>
              <a:ext uri="{FF2B5EF4-FFF2-40B4-BE49-F238E27FC236}">
                <a16:creationId xmlns:a16="http://schemas.microsoft.com/office/drawing/2014/main" id="{A02EA7C1-05E1-8042-AAF1-2241577E4042}"/>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47702468-ACB0-3E43-9CEE-EF2D63C5AB26}"/>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E34124-EB83-6B4D-A5DC-7195CA953DF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Tree>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Tree>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Tree>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Tree>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Tree>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Tree>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Verdana" panose="020B0604030504040204" pitchFamily="34" charset="0"/>
            </a:endParaRPr>
          </a:p>
        </p:txBody>
      </p:sp>
    </p:spTree>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9_Титульный слайд">
    <p:bg>
      <p:bgRef idx="1002">
        <a:schemeClr val="bg2"/>
      </p:bgRef>
    </p:bg>
    <p:spTree>
      <p:nvGrpSpPr>
        <p:cNvPr id="1" name=""/>
        <p:cNvGrpSpPr/>
        <p:nvPr/>
      </p:nvGrpSpPr>
      <p:grpSpPr>
        <a:xfrm>
          <a:off x="0" y="0"/>
          <a:ext cx="0" cy="0"/>
          <a:chOff x="0" y="0"/>
          <a:chExt cx="0" cy="0"/>
        </a:xfrm>
      </p:grpSpPr>
      <p:pic>
        <p:nvPicPr>
          <p:cNvPr id="7" name="Picture 2" descr="D:\WORK\королiвськi митцi\Amare\id\Amare Global id\ppt\images\amare id-18.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FFFFFF"/>
              </a:solidFill>
              <a:latin typeface="Verdana" panose="020B0604030504040204" pitchFamily="34" charset="0"/>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FFFFFF"/>
              </a:solidFill>
              <a:latin typeface="Verdana" panose="020B0604030504040204" pitchFamily="34" charset="0"/>
            </a:endParaRPr>
          </a:p>
        </p:txBody>
      </p:sp>
      <p:pic>
        <p:nvPicPr>
          <p:cNvPr id="15" name="Picture 2" descr="D:\WORK\королiвськi митцi\Amare\id\Amare Global id\ppt\1-9.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add text</a:t>
            </a:r>
            <a:endParaRPr lang="ru-RU"/>
          </a:p>
        </p:txBody>
      </p:sp>
    </p:spTree>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16DEA1-083B-6C49-A07F-5ECA01CA656A}"/>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title</a:t>
            </a:r>
          </a:p>
        </p:txBody>
      </p:sp>
      <p:sp>
        <p:nvSpPr>
          <p:cNvPr id="4" name="Subtitle 2">
            <a:extLst>
              <a:ext uri="{FF2B5EF4-FFF2-40B4-BE49-F238E27FC236}">
                <a16:creationId xmlns:a16="http://schemas.microsoft.com/office/drawing/2014/main" id="{87CD7E49-D5E3-084C-860A-05BB6F94A94B}"/>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24B94043-5D3A-C84D-849B-8C697D77E399}"/>
              </a:ext>
            </a:extLst>
          </p:cNvPr>
          <p:cNvPicPr>
            <a:picLocks noChangeAspect="1"/>
          </p:cNvPicPr>
          <p:nvPr userDrawn="1"/>
        </p:nvPicPr>
        <p:blipFill>
          <a:blip r:embed="rId3"/>
          <a:stretch>
            <a:fillRect/>
          </a:stretch>
        </p:blipFill>
        <p:spPr>
          <a:xfrm>
            <a:off x="4487508" y="6319164"/>
            <a:ext cx="3216983" cy="390050"/>
          </a:xfrm>
          <a:prstGeom prst="rect">
            <a:avLst/>
          </a:prstGeom>
        </p:spPr>
      </p:pic>
      <p:cxnSp>
        <p:nvCxnSpPr>
          <p:cNvPr id="15" name="Straight Connector 14">
            <a:extLst>
              <a:ext uri="{FF2B5EF4-FFF2-40B4-BE49-F238E27FC236}">
                <a16:creationId xmlns:a16="http://schemas.microsoft.com/office/drawing/2014/main" id="{1D5A0757-01B9-664F-8484-B41EE076A3E4}"/>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33C353-3D75-B442-8EF4-6B4297A8DFBB}"/>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38200" y="365125"/>
            <a:ext cx="10515600" cy="1325563"/>
          </a:xfrm>
        </p:spPr>
        <p:txBody>
          <a:bodyPr/>
          <a:lstStyle/>
          <a:p>
            <a:r>
              <a:rPr lang="en-US" dirty="0"/>
              <a:t>Click to edit Master title style</a:t>
            </a:r>
          </a:p>
        </p:txBody>
      </p:sp>
      <p:pic>
        <p:nvPicPr>
          <p:cNvPr id="10" name="Picture 9">
            <a:extLst>
              <a:ext uri="{FF2B5EF4-FFF2-40B4-BE49-F238E27FC236}">
                <a16:creationId xmlns:a16="http://schemas.microsoft.com/office/drawing/2014/main" id="{CAFE5BA5-3F8B-B646-A295-7047D822538B}"/>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B2CD4B69-6CD1-914F-8988-BB4EC23E0AB5}"/>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08D5F7-C4C6-3348-A021-2917EFC67D48}"/>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49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Verdana" panose="020B0604030504040204" pitchFamily="34" charset="0"/>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3" name="Picture 2"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_Title">
    <p:spTree>
      <p:nvGrpSpPr>
        <p:cNvPr id="1" name="Shape 8"/>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3F2A5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Verdana" panose="020B0604030504040204" pitchFamily="34" charset="0"/>
            </a:endParaRPr>
          </a:p>
        </p:txBody>
      </p:sp>
      <p:pic>
        <p:nvPicPr>
          <p:cNvPr id="5" name="Picture 4">
            <a:extLst>
              <a:ext uri="{FF2B5EF4-FFF2-40B4-BE49-F238E27FC236}">
                <a16:creationId xmlns:a16="http://schemas.microsoft.com/office/drawing/2014/main" id="{38A9DF3F-C80D-474C-BF21-F59AFF222AF7}"/>
              </a:ext>
            </a:extLst>
          </p:cNvPr>
          <p:cNvPicPr>
            <a:picLocks noChangeAspect="1"/>
          </p:cNvPicPr>
          <p:nvPr userDrawn="1"/>
        </p:nvPicPr>
        <p:blipFill>
          <a:blip r:embed="rId2"/>
          <a:stretch>
            <a:fillRect/>
          </a:stretch>
        </p:blipFill>
        <p:spPr>
          <a:xfrm>
            <a:off x="3753429" y="2546586"/>
            <a:ext cx="4685142" cy="1764828"/>
          </a:xfrm>
          <a:prstGeom prst="rect">
            <a:avLst/>
          </a:prstGeom>
        </p:spPr>
      </p:pic>
    </p:spTree>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_Титульный слайд">
    <p:spTree>
      <p:nvGrpSpPr>
        <p:cNvPr id="1" name=""/>
        <p:cNvGrpSpPr/>
        <p:nvPr/>
      </p:nvGrpSpPr>
      <p:grpSpPr>
        <a:xfrm>
          <a:off x="0" y="0"/>
          <a:ext cx="0" cy="0"/>
          <a:chOff x="0" y="0"/>
          <a:chExt cx="0" cy="0"/>
        </a:xfrm>
      </p:grpSpPr>
      <p:sp>
        <p:nvSpPr>
          <p:cNvPr id="10" name="Рисунок 2"/>
          <p:cNvSpPr>
            <a:spLocks noGrp="1"/>
          </p:cNvSpPr>
          <p:nvPr>
            <p:ph type="pic" idx="11"/>
          </p:nvPr>
        </p:nvSpPr>
        <p:spPr>
          <a:xfrm>
            <a:off x="6100093" y="-3015"/>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1" name="Рисунок 2"/>
          <p:cNvSpPr>
            <a:spLocks noGrp="1"/>
          </p:cNvSpPr>
          <p:nvPr>
            <p:ph type="pic" idx="10"/>
          </p:nvPr>
        </p:nvSpPr>
        <p:spPr>
          <a:xfrm>
            <a:off x="3" y="-3014"/>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Текст 3"/>
          <p:cNvSpPr>
            <a:spLocks noGrp="1"/>
          </p:cNvSpPr>
          <p:nvPr>
            <p:ph type="body" sz="half" idx="2" hasCustomPrompt="1"/>
          </p:nvPr>
        </p:nvSpPr>
        <p:spPr>
          <a:xfrm>
            <a:off x="431371" y="5253203"/>
            <a:ext cx="5664629" cy="108317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7" name="Picture 6">
            <a:extLst>
              <a:ext uri="{FF2B5EF4-FFF2-40B4-BE49-F238E27FC236}">
                <a16:creationId xmlns:a16="http://schemas.microsoft.com/office/drawing/2014/main" id="{02BB373E-1DDC-4AFA-AC02-E0FBB197645A}"/>
              </a:ext>
            </a:extLst>
          </p:cNvPr>
          <p:cNvPicPr>
            <a:picLocks noChangeAspect="1"/>
          </p:cNvPicPr>
          <p:nvPr userDrawn="1"/>
        </p:nvPicPr>
        <p:blipFill rotWithShape="1">
          <a:blip r:embed="rId2"/>
          <a:srcRect l="13006" t="23307" r="7515" b="36941"/>
          <a:stretch/>
        </p:blipFill>
        <p:spPr>
          <a:xfrm>
            <a:off x="10288383" y="6062054"/>
            <a:ext cx="1828800" cy="548640"/>
          </a:xfrm>
          <a:prstGeom prst="rect">
            <a:avLst/>
          </a:prstGeom>
        </p:spPr>
      </p:pic>
    </p:spTree>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
            <a:ext cx="12192000" cy="7044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WORK\королiвськi митцi\Amare\id\Amare Global id\ppt\images\amare id-17.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217073" y="2"/>
            <a:ext cx="4974927" cy="704414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userDrawn="1"/>
        </p:nvSpPr>
        <p:spPr>
          <a:xfrm>
            <a:off x="0" y="1524566"/>
            <a:ext cx="8112224" cy="380886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pic>
        <p:nvPicPr>
          <p:cNvPr id="13" name="Picture 3" descr="D:\WORK\королiвськi митцi\Amare\id\Amare Global id\ppt\images\amare id-16.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1425" y="2002974"/>
            <a:ext cx="1969751" cy="2674165"/>
          </a:xfrm>
          <a:prstGeom prst="rect">
            <a:avLst/>
          </a:prstGeom>
          <a:noFill/>
          <a:extLst>
            <a:ext uri="{909E8E84-426E-40DD-AFC4-6F175D3DCCD1}">
              <a14:hiddenFill xmlns:a14="http://schemas.microsoft.com/office/drawing/2010/main">
                <a:solidFill>
                  <a:srgbClr val="FFFFFF"/>
                </a:solidFill>
              </a14:hiddenFill>
            </a:ext>
          </a:extLst>
        </p:spPr>
      </p:pic>
      <p:sp>
        <p:nvSpPr>
          <p:cNvPr id="14" name="Заголовок 1"/>
          <p:cNvSpPr>
            <a:spLocks noGrp="1"/>
          </p:cNvSpPr>
          <p:nvPr>
            <p:ph type="title" hasCustomPrompt="1"/>
          </p:nvPr>
        </p:nvSpPr>
        <p:spPr>
          <a:xfrm>
            <a:off x="3407701" y="2540045"/>
            <a:ext cx="4131659" cy="1849063"/>
          </a:xfrm>
          <a:prstGeom prst="rect">
            <a:avLst/>
          </a:prstGeom>
        </p:spPr>
        <p:txBody>
          <a:bodyPr vert="horz" lIns="91440" tIns="45720" rIns="91440" bIns="45720" rtlCol="0" anchor="ctr">
            <a:normAutofit/>
          </a:bodyPr>
          <a:lstStyle>
            <a:lvl1pPr algn="l">
              <a:defRPr sz="5333" b="1">
                <a:solidFill>
                  <a:srgbClr val="3B2D59"/>
                </a:solidFill>
                <a:latin typeface="+mn-lt"/>
              </a:defRPr>
            </a:lvl1pPr>
          </a:lstStyle>
          <a:p>
            <a:r>
              <a:rPr lang="en-US" dirty="0"/>
              <a:t>Click to add text</a:t>
            </a:r>
            <a:endParaRPr lang="ru-RU" dirty="0"/>
          </a:p>
        </p:txBody>
      </p:sp>
    </p:spTree>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10" name="Рисунок 2"/>
          <p:cNvSpPr>
            <a:spLocks noGrp="1"/>
          </p:cNvSpPr>
          <p:nvPr>
            <p:ph type="pic" idx="11"/>
          </p:nvPr>
        </p:nvSpPr>
        <p:spPr>
          <a:xfrm>
            <a:off x="6100093" y="-3015"/>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1" name="Рисунок 2"/>
          <p:cNvSpPr>
            <a:spLocks noGrp="1"/>
          </p:cNvSpPr>
          <p:nvPr>
            <p:ph type="pic" idx="10"/>
          </p:nvPr>
        </p:nvSpPr>
        <p:spPr>
          <a:xfrm>
            <a:off x="3" y="-3014"/>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Текст 3"/>
          <p:cNvSpPr>
            <a:spLocks noGrp="1"/>
          </p:cNvSpPr>
          <p:nvPr>
            <p:ph type="body" sz="half" idx="2" hasCustomPrompt="1"/>
          </p:nvPr>
        </p:nvSpPr>
        <p:spPr>
          <a:xfrm>
            <a:off x="431371" y="5253203"/>
            <a:ext cx="5664629" cy="108317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6" name="Рисунок 2"/>
          <p:cNvSpPr>
            <a:spLocks noGrp="1"/>
          </p:cNvSpPr>
          <p:nvPr>
            <p:ph type="pic" idx="11"/>
          </p:nvPr>
        </p:nvSpPr>
        <p:spPr>
          <a:xfrm>
            <a:off x="-4231" y="1"/>
            <a:ext cx="12196233" cy="62678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7" name="Заголовок 1"/>
          <p:cNvSpPr>
            <a:spLocks noGrp="1"/>
          </p:cNvSpPr>
          <p:nvPr>
            <p:ph type="title" hasCustomPrompt="1"/>
          </p:nvPr>
        </p:nvSpPr>
        <p:spPr>
          <a:xfrm>
            <a:off x="623392" y="1028734"/>
            <a:ext cx="10945216" cy="105611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9" name="Текст 3"/>
          <p:cNvSpPr>
            <a:spLocks noGrp="1"/>
          </p:cNvSpPr>
          <p:nvPr>
            <p:ph type="body" sz="half" idx="2" hasCustomPrompt="1"/>
          </p:nvPr>
        </p:nvSpPr>
        <p:spPr>
          <a:xfrm>
            <a:off x="741397"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3" name="Текст 3"/>
          <p:cNvSpPr>
            <a:spLocks noGrp="1"/>
          </p:cNvSpPr>
          <p:nvPr>
            <p:ph type="body" sz="half" idx="10" hasCustomPrompt="1"/>
          </p:nvPr>
        </p:nvSpPr>
        <p:spPr>
          <a:xfrm>
            <a:off x="6384036"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pic>
        <p:nvPicPr>
          <p:cNvPr id="10"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592277" y="0"/>
            <a:ext cx="3599723" cy="248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Рисунок 2"/>
          <p:cNvSpPr>
            <a:spLocks noGrp="1"/>
          </p:cNvSpPr>
          <p:nvPr>
            <p:ph type="pic" idx="11"/>
          </p:nvPr>
        </p:nvSpPr>
        <p:spPr>
          <a:xfrm>
            <a:off x="-4230" y="0"/>
            <a:ext cx="7924433"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12" name="Picture 5"/>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52387" y="6309320"/>
            <a:ext cx="349967" cy="33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userDrawn="1"/>
        </p:nvSpPr>
        <p:spPr>
          <a:xfrm>
            <a:off x="9998361" y="6309320"/>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
        <p:nvSpPr>
          <p:cNvPr id="15" name="Заголовок 1"/>
          <p:cNvSpPr>
            <a:spLocks noGrp="1"/>
          </p:cNvSpPr>
          <p:nvPr>
            <p:ph type="title" hasCustomPrompt="1"/>
          </p:nvPr>
        </p:nvSpPr>
        <p:spPr>
          <a:xfrm>
            <a:off x="8112224" y="1241452"/>
            <a:ext cx="3936437" cy="2304256"/>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6" name="Текст 3"/>
          <p:cNvSpPr>
            <a:spLocks noGrp="1"/>
          </p:cNvSpPr>
          <p:nvPr>
            <p:ph type="body" sz="half" idx="2" hasCustomPrompt="1"/>
          </p:nvPr>
        </p:nvSpPr>
        <p:spPr>
          <a:xfrm>
            <a:off x="8230230" y="3909053"/>
            <a:ext cx="3641020" cy="1449288"/>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3396424"/>
            <a:ext cx="4175787" cy="346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userDrawn="1"/>
        </p:nvSpPr>
        <p:spPr>
          <a:xfrm>
            <a:off x="0" y="1"/>
            <a:ext cx="12192000" cy="1810593"/>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13" name="Заголовок 1"/>
          <p:cNvSpPr>
            <a:spLocks noGrp="1"/>
          </p:cNvSpPr>
          <p:nvPr>
            <p:ph type="title" hasCustomPrompt="1"/>
          </p:nvPr>
        </p:nvSpPr>
        <p:spPr>
          <a:xfrm>
            <a:off x="2639616" y="260648"/>
            <a:ext cx="8928992" cy="1248784"/>
          </a:xfrm>
        </p:spPr>
        <p:txBody>
          <a:bodyPr>
            <a:normAutofit/>
          </a:bodyPr>
          <a:lstStyle>
            <a:lvl1pPr algn="l">
              <a:defRPr sz="6400" b="1">
                <a:solidFill>
                  <a:srgbClr val="3B2D59"/>
                </a:solidFill>
                <a:latin typeface="+mn-lt"/>
              </a:defRPr>
            </a:lvl1pPr>
          </a:lstStyle>
          <a:p>
            <a:r>
              <a:rPr lang="en-US" dirty="0"/>
              <a:t>Click to add text</a:t>
            </a:r>
            <a:endParaRPr lang="ru-RU" dirty="0"/>
          </a:p>
        </p:txBody>
      </p:sp>
      <p:pic>
        <p:nvPicPr>
          <p:cNvPr id="17" name="Picture 3" descr="D:\WORK\королiвськi митцi\Amare\id\Amare Global id\ppt\images\amare id-16.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686751" y="164638"/>
            <a:ext cx="1511869" cy="1463060"/>
          </a:xfrm>
          <a:prstGeom prst="rect">
            <a:avLst/>
          </a:prstGeom>
          <a:noFill/>
          <a:extLst>
            <a:ext uri="{909E8E84-426E-40DD-AFC4-6F175D3DCCD1}">
              <a14:hiddenFill xmlns:a14="http://schemas.microsoft.com/office/drawing/2010/main">
                <a:solidFill>
                  <a:srgbClr val="FFFFFF"/>
                </a:solidFill>
              </a14:hiddenFill>
            </a:ext>
          </a:extLst>
        </p:spPr>
      </p:pic>
      <p:sp>
        <p:nvSpPr>
          <p:cNvPr id="18" name="Текст 3"/>
          <p:cNvSpPr>
            <a:spLocks noGrp="1"/>
          </p:cNvSpPr>
          <p:nvPr>
            <p:ph type="body" sz="half" idx="2" hasCustomPrompt="1"/>
          </p:nvPr>
        </p:nvSpPr>
        <p:spPr>
          <a:xfrm>
            <a:off x="2735627" y="2171733"/>
            <a:ext cx="8448939" cy="2601416"/>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9" name="Picture 3" descr="D:\WORK\королiвськi митцi\Amare\id\Amare Global id\ppt\images\amare id-16.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552387" y="6308250"/>
            <a:ext cx="349967" cy="3386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998361" y="6325495"/>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96E704F-E5BB-D54E-8CBC-3BCFFC837F61}"/>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24795844-DFBF-6E41-9C37-733CA95C762F}"/>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2F1C81-082F-6943-9A32-74260F9AC18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b="3061"/>
          <a:stretch/>
        </p:blipFill>
        <p:spPr bwMode="auto">
          <a:xfrm>
            <a:off x="0" y="4841858"/>
            <a:ext cx="8232576" cy="201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Рисунок 2"/>
          <p:cNvSpPr>
            <a:spLocks noGrp="1"/>
          </p:cNvSpPr>
          <p:nvPr>
            <p:ph type="pic" idx="11"/>
          </p:nvPr>
        </p:nvSpPr>
        <p:spPr>
          <a:xfrm>
            <a:off x="431371" y="452669"/>
            <a:ext cx="6048672" cy="412845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Заголовок 1"/>
          <p:cNvSpPr>
            <a:spLocks noGrp="1"/>
          </p:cNvSpPr>
          <p:nvPr>
            <p:ph type="title" hasCustomPrompt="1"/>
          </p:nvPr>
        </p:nvSpPr>
        <p:spPr>
          <a:xfrm>
            <a:off x="7156550" y="452669"/>
            <a:ext cx="3936437" cy="2016224"/>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4" name="Текст 3"/>
          <p:cNvSpPr>
            <a:spLocks noGrp="1"/>
          </p:cNvSpPr>
          <p:nvPr>
            <p:ph type="body" sz="half" idx="2" hasCustomPrompt="1"/>
          </p:nvPr>
        </p:nvSpPr>
        <p:spPr>
          <a:xfrm>
            <a:off x="7152117" y="2660915"/>
            <a:ext cx="4416491" cy="2304256"/>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7_Титульный слайд">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7"/>
          <a:stretch/>
        </p:blipFill>
        <p:spPr bwMode="auto">
          <a:xfrm>
            <a:off x="0" y="0"/>
            <a:ext cx="12192000" cy="665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Рисунок 2"/>
          <p:cNvSpPr>
            <a:spLocks noGrp="1"/>
          </p:cNvSpPr>
          <p:nvPr>
            <p:ph type="pic" idx="11"/>
          </p:nvPr>
        </p:nvSpPr>
        <p:spPr>
          <a:xfrm>
            <a:off x="1228958" y="644691"/>
            <a:ext cx="9734085" cy="3753544"/>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13" name="Picture 8"/>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 y="4293097"/>
            <a:ext cx="2209001" cy="256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userDrawn="1"/>
        </p:nvSpPr>
        <p:spPr>
          <a:xfrm>
            <a:off x="1199456" y="4716605"/>
            <a:ext cx="9830096" cy="1208673"/>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16" name="Текст 3"/>
          <p:cNvSpPr>
            <a:spLocks noGrp="1"/>
          </p:cNvSpPr>
          <p:nvPr>
            <p:ph type="body" sz="half" idx="2" hasCustomPrompt="1"/>
          </p:nvPr>
        </p:nvSpPr>
        <p:spPr>
          <a:xfrm>
            <a:off x="1505878" y="5253203"/>
            <a:ext cx="9294645" cy="480053"/>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7" name="Заголовок 1"/>
          <p:cNvSpPr>
            <a:spLocks noGrp="1"/>
          </p:cNvSpPr>
          <p:nvPr>
            <p:ph type="title" hasCustomPrompt="1"/>
          </p:nvPr>
        </p:nvSpPr>
        <p:spPr>
          <a:xfrm>
            <a:off x="1487488" y="4829698"/>
            <a:ext cx="5184576" cy="327495"/>
          </a:xfrm>
        </p:spPr>
        <p:txBody>
          <a:bodyPr>
            <a:normAutofit/>
          </a:bodyPr>
          <a:lstStyle>
            <a:lvl1pPr algn="l">
              <a:defRPr sz="2667" b="1">
                <a:solidFill>
                  <a:srgbClr val="3B2D59"/>
                </a:solidFill>
                <a:latin typeface="+mn-lt"/>
              </a:defRPr>
            </a:lvl1pPr>
          </a:lstStyle>
          <a:p>
            <a:r>
              <a:rPr lang="en-US" dirty="0"/>
              <a:t>Click to add text</a:t>
            </a:r>
            <a:endParaRPr lang="ru-RU" dirty="0"/>
          </a:p>
        </p:txBody>
      </p:sp>
      <p:pic>
        <p:nvPicPr>
          <p:cNvPr id="8" name="Picture 3" descr="D:\WORK\королiвськi митцi\Amare\id\Amare Global id\ppt\1-12.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8_Титульный слайд">
    <p:spTree>
      <p:nvGrpSpPr>
        <p:cNvPr id="1" name=""/>
        <p:cNvGrpSpPr/>
        <p:nvPr/>
      </p:nvGrpSpPr>
      <p:grpSpPr>
        <a:xfrm>
          <a:off x="0" y="0"/>
          <a:ext cx="0" cy="0"/>
          <a:chOff x="0" y="0"/>
          <a:chExt cx="0" cy="0"/>
        </a:xfrm>
      </p:grpSpPr>
      <p:sp>
        <p:nvSpPr>
          <p:cNvPr id="10" name="Прямоугольник 9"/>
          <p:cNvSpPr/>
          <p:nvPr userDrawn="1"/>
        </p:nvSpPr>
        <p:spPr>
          <a:xfrm>
            <a:off x="0" y="0"/>
            <a:ext cx="12192000" cy="6858000"/>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endParaRPr>
          </a:p>
        </p:txBody>
      </p:sp>
      <p:pic>
        <p:nvPicPr>
          <p:cNvPr id="11" name="Picture 2" descr="D:\WORK\королiвськi митцi\Amare\id\Amare Global id\ppt\images\Untitled-2.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 y="2852936"/>
            <a:ext cx="4901828" cy="4005064"/>
          </a:xfrm>
          <a:prstGeom prst="rect">
            <a:avLst/>
          </a:prstGeom>
          <a:noFill/>
          <a:extLst>
            <a:ext uri="{909E8E84-426E-40DD-AFC4-6F175D3DCCD1}">
              <a14:hiddenFill xmlns:a14="http://schemas.microsoft.com/office/drawing/2010/main">
                <a:solidFill>
                  <a:srgbClr val="FFFFFF"/>
                </a:solidFill>
              </a14:hiddenFill>
            </a:ext>
          </a:extLst>
        </p:spPr>
      </p:pic>
      <p:sp>
        <p:nvSpPr>
          <p:cNvPr id="15" name="Рисунок 2"/>
          <p:cNvSpPr>
            <a:spLocks noGrp="1"/>
          </p:cNvSpPr>
          <p:nvPr>
            <p:ph type="pic" idx="11"/>
          </p:nvPr>
        </p:nvSpPr>
        <p:spPr>
          <a:xfrm>
            <a:off x="6192011" y="731574"/>
            <a:ext cx="5376597" cy="5097693"/>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6" name="Текст 3"/>
          <p:cNvSpPr>
            <a:spLocks noGrp="1"/>
          </p:cNvSpPr>
          <p:nvPr>
            <p:ph type="body" sz="half" idx="2" hasCustomPrompt="1"/>
          </p:nvPr>
        </p:nvSpPr>
        <p:spPr>
          <a:xfrm>
            <a:off x="1007435" y="1691680"/>
            <a:ext cx="4800533" cy="163218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9" name="Picture 3" descr="D:\WORK\королiвськi митцi\Amare\id\Amare Global id\ppt\images\amare id-16.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9552387" y="6308250"/>
            <a:ext cx="349967" cy="3386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998361" y="6325495"/>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
        <p:nvSpPr>
          <p:cNvPr id="21" name="Текст 3"/>
          <p:cNvSpPr>
            <a:spLocks noGrp="1"/>
          </p:cNvSpPr>
          <p:nvPr>
            <p:ph type="body" sz="half" idx="12" hasCustomPrompt="1"/>
          </p:nvPr>
        </p:nvSpPr>
        <p:spPr>
          <a:xfrm>
            <a:off x="1967543" y="3429000"/>
            <a:ext cx="3846184" cy="124813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22" name="Заголовок 1"/>
          <p:cNvSpPr>
            <a:spLocks noGrp="1"/>
          </p:cNvSpPr>
          <p:nvPr>
            <p:ph type="title" hasCustomPrompt="1"/>
          </p:nvPr>
        </p:nvSpPr>
        <p:spPr>
          <a:xfrm>
            <a:off x="989686" y="743878"/>
            <a:ext cx="4818281" cy="755783"/>
          </a:xfrm>
        </p:spPr>
        <p:txBody>
          <a:bodyPr>
            <a:normAutofit/>
          </a:bodyPr>
          <a:lstStyle>
            <a:lvl1pPr algn="l">
              <a:defRPr sz="2667" b="1">
                <a:solidFill>
                  <a:srgbClr val="3B2D59"/>
                </a:solidFill>
                <a:latin typeface="+mn-lt"/>
              </a:defRPr>
            </a:lvl1pPr>
          </a:lstStyle>
          <a:p>
            <a:r>
              <a:rPr lang="en-US" dirty="0"/>
              <a:t>Click to add text</a:t>
            </a:r>
            <a:endParaRPr lang="ru-RU" dirty="0"/>
          </a:p>
        </p:txBody>
      </p:sp>
    </p:spTree>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9_Титульный слайд">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
            <a:ext cx="12192000" cy="70441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WORK\королiвськi митцi\Amare\id\Amare Global id\ppt\images\amare id-18.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pic>
        <p:nvPicPr>
          <p:cNvPr id="15" name="Picture 2" descr="D:\WORK\королiвськi митцi\Amare\id\Amare Global id\ppt\1-9.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Объект 2"/>
          <p:cNvSpPr>
            <a:spLocks noGrp="1"/>
          </p:cNvSpPr>
          <p:nvPr>
            <p:ph idx="1" hasCustomPrompt="1"/>
          </p:nvPr>
        </p:nvSpPr>
        <p:spPr/>
        <p:txBody>
          <a:body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963084" y="4406901"/>
            <a:ext cx="10363200" cy="1362075"/>
          </a:xfrm>
        </p:spPr>
        <p:txBody>
          <a:bodyPr anchor="t"/>
          <a:lstStyle>
            <a:lvl1pPr algn="l">
              <a:defRPr sz="5333" b="1" cap="all"/>
            </a:lvl1pPr>
          </a:lstStyle>
          <a:p>
            <a:r>
              <a:rPr lang="en-US" dirty="0"/>
              <a:t>Click to add text</a:t>
            </a:r>
            <a:endParaRPr lang="ru-RU" dirty="0"/>
          </a:p>
        </p:txBody>
      </p:sp>
      <p:sp>
        <p:nvSpPr>
          <p:cNvPr id="3" name="Текст 2"/>
          <p:cNvSpPr>
            <a:spLocks noGrp="1"/>
          </p:cNvSpPr>
          <p:nvPr>
            <p:ph type="body" idx="1" hasCustomPrompt="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add text</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Объект 2"/>
          <p:cNvSpPr>
            <a:spLocks noGrp="1"/>
          </p:cNvSpPr>
          <p:nvPr>
            <p:ph sz="half" idx="1" hasCustomPrompt="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Объект 3"/>
          <p:cNvSpPr>
            <a:spLocks noGrp="1"/>
          </p:cNvSpPr>
          <p:nvPr>
            <p:ph sz="half" idx="2" hasCustomPrompt="1"/>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09600" y="274639"/>
            <a:ext cx="10972800" cy="1143000"/>
          </a:xfrm>
        </p:spPr>
        <p:txBody>
          <a:bodyPr/>
          <a:lstStyle>
            <a:lvl1pPr>
              <a:defRPr/>
            </a:lvl1pPr>
          </a:lstStyle>
          <a:p>
            <a:r>
              <a:rPr lang="en-US" dirty="0"/>
              <a:t>Click to add text</a:t>
            </a:r>
            <a:endParaRPr lang="ru-RU" dirty="0"/>
          </a:p>
        </p:txBody>
      </p:sp>
      <p:sp>
        <p:nvSpPr>
          <p:cNvPr id="3" name="Текст 2"/>
          <p:cNvSpPr>
            <a:spLocks noGrp="1"/>
          </p:cNvSpPr>
          <p:nvPr>
            <p:ph type="body" idx="1" hasCustomPrompt="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endParaRPr lang="ru-RU" dirty="0"/>
          </a:p>
        </p:txBody>
      </p:sp>
      <p:sp>
        <p:nvSpPr>
          <p:cNvPr id="4" name="Объект 3"/>
          <p:cNvSpPr>
            <a:spLocks noGrp="1"/>
          </p:cNvSpPr>
          <p:nvPr>
            <p:ph sz="half" idx="2" hasCustomPrompt="1"/>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5" name="Текст 4"/>
          <p:cNvSpPr>
            <a:spLocks noGrp="1"/>
          </p:cNvSpPr>
          <p:nvPr>
            <p:ph type="body" sz="quarter" idx="3" hasCustomPrompt="1"/>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endParaRPr lang="ru-RU" dirty="0"/>
          </a:p>
        </p:txBody>
      </p:sp>
      <p:sp>
        <p:nvSpPr>
          <p:cNvPr id="6" name="Объект 5"/>
          <p:cNvSpPr>
            <a:spLocks noGrp="1"/>
          </p:cNvSpPr>
          <p:nvPr>
            <p:ph sz="quarter" idx="4" hasCustomPrompt="1"/>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7" name="Дата 6"/>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Дата 2"/>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838200" y="365125"/>
            <a:ext cx="10515600" cy="1325563"/>
          </a:xfrm>
        </p:spPr>
        <p:txBody>
          <a:bodyPr/>
          <a:lstStyle/>
          <a:p>
            <a:r>
              <a:rPr lang="en-US" dirty="0"/>
              <a:t>Click to edit Master title style</a:t>
            </a:r>
          </a:p>
        </p:txBody>
      </p:sp>
      <p:cxnSp>
        <p:nvCxnSpPr>
          <p:cNvPr id="11" name="Straight Connector 10"/>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707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09602" y="273049"/>
            <a:ext cx="4011084" cy="1162051"/>
          </a:xfrm>
        </p:spPr>
        <p:txBody>
          <a:bodyPr anchor="b"/>
          <a:lstStyle>
            <a:lvl1pPr algn="l">
              <a:defRPr sz="2667" b="1"/>
            </a:lvl1pPr>
          </a:lstStyle>
          <a:p>
            <a:r>
              <a:rPr lang="en-US" dirty="0"/>
              <a:t>Click to add text</a:t>
            </a:r>
            <a:endParaRPr lang="ru-RU" dirty="0"/>
          </a:p>
        </p:txBody>
      </p:sp>
      <p:sp>
        <p:nvSpPr>
          <p:cNvPr id="3" name="Объект 2"/>
          <p:cNvSpPr>
            <a:spLocks noGrp="1"/>
          </p:cNvSpPr>
          <p:nvPr>
            <p:ph idx="1" hasCustomPrompt="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Текст 3"/>
          <p:cNvSpPr>
            <a:spLocks noGrp="1"/>
          </p:cNvSpPr>
          <p:nvPr>
            <p:ph type="body" sz="half" idx="2" hasCustomPrompt="1"/>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2389717" y="4800600"/>
            <a:ext cx="7315200" cy="566739"/>
          </a:xfrm>
        </p:spPr>
        <p:txBody>
          <a:bodyPr anchor="b"/>
          <a:lstStyle>
            <a:lvl1pPr algn="l">
              <a:defRPr sz="2667" b="1"/>
            </a:lvl1pPr>
          </a:lstStyle>
          <a:p>
            <a:r>
              <a:rPr lang="en-US" dirty="0"/>
              <a:t>Click to add text</a:t>
            </a:r>
            <a:endParaRPr lang="ru-RU" dirty="0"/>
          </a:p>
        </p:txBody>
      </p:sp>
      <p:sp>
        <p:nvSpPr>
          <p:cNvPr id="3" name="Рисунок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a:p>
        </p:txBody>
      </p:sp>
      <p:sp>
        <p:nvSpPr>
          <p:cNvPr id="4" name="Текст 3"/>
          <p:cNvSpPr>
            <a:spLocks noGrp="1"/>
          </p:cNvSpPr>
          <p:nvPr>
            <p:ph type="body" sz="half" idx="2" hasCustomPrompt="1"/>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Вертикальный текст 2"/>
          <p:cNvSpPr>
            <a:spLocks noGrp="1"/>
          </p:cNvSpPr>
          <p:nvPr>
            <p:ph type="body" orient="vert" idx="1" hasCustomPrompt="1"/>
          </p:nvPr>
        </p:nvSpPr>
        <p:spPr/>
        <p:txBody>
          <a:bodyPr vert="eaVert"/>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hasCustomPrompt="1"/>
          </p:nvPr>
        </p:nvSpPr>
        <p:spPr>
          <a:xfrm>
            <a:off x="8839200" y="206375"/>
            <a:ext cx="2743200" cy="4387851"/>
          </a:xfrm>
        </p:spPr>
        <p:txBody>
          <a:bodyPr vert="eaVert"/>
          <a:lstStyle/>
          <a:p>
            <a:r>
              <a:rPr lang="en-US" dirty="0"/>
              <a:t>Click to add text</a:t>
            </a:r>
            <a:endParaRPr lang="ru-RU" dirty="0"/>
          </a:p>
        </p:txBody>
      </p:sp>
      <p:sp>
        <p:nvSpPr>
          <p:cNvPr id="3" name="Вертикальный текст 2"/>
          <p:cNvSpPr>
            <a:spLocks noGrp="1"/>
          </p:cNvSpPr>
          <p:nvPr>
            <p:ph type="body" orient="vert" idx="1" hasCustomPrompt="1"/>
          </p:nvPr>
        </p:nvSpPr>
        <p:spPr>
          <a:xfrm>
            <a:off x="609600" y="206375"/>
            <a:ext cx="8026400" cy="4387851"/>
          </a:xfrm>
        </p:spPr>
        <p:txBody>
          <a:bodyPr vert="eaVert"/>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6"/>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7" y="6380030"/>
            <a:ext cx="4003209" cy="318964"/>
          </a:xfrm>
          <a:prstGeom prst="rect">
            <a:avLst/>
          </a:prstGeom>
        </p:spPr>
      </p:pic>
    </p:spTree>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5915829" y="2524027"/>
            <a:ext cx="6276170" cy="1809946"/>
          </a:xfrm>
          <a:prstGeom prst="rect">
            <a:avLst/>
          </a:prstGeom>
        </p:spPr>
      </p:pic>
      <p:pic>
        <p:nvPicPr>
          <p:cNvPr id="12" name="Picture 11" descr="HorizontalLogo_TM_digital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114" y="3034321"/>
            <a:ext cx="2712335" cy="789359"/>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endParaRPr dirty="0">
              <a:solidFill>
                <a:srgbClr val="000000">
                  <a:lumMod val="50000"/>
                  <a:lumOff val="50000"/>
                </a:srgbClr>
              </a:solidFill>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Aller Light" charset="0"/>
                <a:ea typeface="Aller Light" charset="0"/>
                <a:cs typeface="Aller Light" charset="0"/>
              </a:defRPr>
            </a:lvl1pPr>
          </a:lstStyle>
          <a:p>
            <a:r>
              <a:rPr lang="en-US"/>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HorizontalLogo_TM_digital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Tree>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5"/>
            <a:ext cx="6311240" cy="4590914"/>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7087997" y="331336"/>
            <a:ext cx="4642022" cy="5691513"/>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1C6DE07C-0ABA-E844-9D6D-694424ADFF39}"/>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C87D9EE7-A2F2-1D42-86EB-B8958EEB03D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66C56F-78F6-8A48-922F-92A6A1DF3B19}"/>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40954" y="6293867"/>
            <a:ext cx="3222093" cy="528964"/>
          </a:xfrm>
          <a:prstGeom prst="rect">
            <a:avLst/>
          </a:prstGeom>
        </p:spPr>
      </p:pic>
    </p:spTree>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387178" y="331335"/>
            <a:ext cx="4642022" cy="5654937"/>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CD654F7F-4F12-E04C-9FCE-18DDA93D01A8}"/>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0E35DDFE-1007-0E49-9DD7-771CC1089F2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365461-A11A-C541-9108-1CEE4709E91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a:t>
            </a:r>
            <a:endParaRPr lang="en-US"/>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Tree>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80755"/>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0" name="Picture Placeholder 10"/>
          <p:cNvSpPr>
            <a:spLocks noGrp="1"/>
          </p:cNvSpPr>
          <p:nvPr>
            <p:ph type="pic" sz="quarter" idx="10"/>
          </p:nvPr>
        </p:nvSpPr>
        <p:spPr>
          <a:xfrm flipH="1">
            <a:off x="-2" y="331335"/>
            <a:ext cx="4758267" cy="563055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12" name="Picture 11">
            <a:extLst>
              <a:ext uri="{FF2B5EF4-FFF2-40B4-BE49-F238E27FC236}">
                <a16:creationId xmlns:a16="http://schemas.microsoft.com/office/drawing/2014/main" id="{6385ACB3-9E69-BE47-B244-21471E637E0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3" name="Straight Connector 12">
            <a:extLst>
              <a:ext uri="{FF2B5EF4-FFF2-40B4-BE49-F238E27FC236}">
                <a16:creationId xmlns:a16="http://schemas.microsoft.com/office/drawing/2014/main" id="{BDA95684-BED0-0849-A5CB-F980A30D7D1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D1843B-4F01-0948-9C14-825CED0BDD3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Tree>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9_Титульный слайд">
    <p:bg>
      <p:bgRef idx="1002">
        <a:schemeClr val="bg2"/>
      </p:bgRef>
    </p:bg>
    <p:spTree>
      <p:nvGrpSpPr>
        <p:cNvPr id="1" name=""/>
        <p:cNvGrpSpPr/>
        <p:nvPr/>
      </p:nvGrpSpPr>
      <p:grpSpPr>
        <a:xfrm>
          <a:off x="0" y="0"/>
          <a:ext cx="0" cy="0"/>
          <a:chOff x="0" y="0"/>
          <a:chExt cx="0" cy="0"/>
        </a:xfrm>
      </p:grpSpPr>
      <p:pic>
        <p:nvPicPr>
          <p:cNvPr id="7" name="Picture 2" descr="D:\WORK\королiвськi митцi\Amare\id\Amare Global id\ppt\images\amare id-18.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pic>
        <p:nvPicPr>
          <p:cNvPr id="15" name="Picture 2" descr="D:\WORK\королiвськi митцi\Amare\id\Amare Global id\ppt\1-9.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add text</a:t>
            </a:r>
            <a:endParaRPr lang="ru-RU"/>
          </a:p>
        </p:txBody>
      </p:sp>
    </p:spTree>
    <p:extLst/>
  </p:cSld>
  <p:clrMapOvr>
    <a:overrideClrMapping bg1="lt1" tx1="dk1" bg2="lt2" tx2="dk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
            <a:ext cx="12192000" cy="7044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WORK\королiвськi митцi\Amare\id\Amare Global id\ppt\images\amare id-17.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217073" y="2"/>
            <a:ext cx="4974927" cy="704414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userDrawn="1"/>
        </p:nvSpPr>
        <p:spPr>
          <a:xfrm>
            <a:off x="0" y="1524566"/>
            <a:ext cx="8112224" cy="380886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pic>
        <p:nvPicPr>
          <p:cNvPr id="13" name="Picture 3" descr="D:\WORK\королiвськi митцi\Amare\id\Amare Global id\ppt\images\amare id-16.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1425" y="2002974"/>
            <a:ext cx="1969751" cy="2674165"/>
          </a:xfrm>
          <a:prstGeom prst="rect">
            <a:avLst/>
          </a:prstGeom>
          <a:noFill/>
          <a:extLst>
            <a:ext uri="{909E8E84-426E-40DD-AFC4-6F175D3DCCD1}">
              <a14:hiddenFill xmlns:a14="http://schemas.microsoft.com/office/drawing/2010/main">
                <a:solidFill>
                  <a:srgbClr val="FFFFFF"/>
                </a:solidFill>
              </a14:hiddenFill>
            </a:ext>
          </a:extLst>
        </p:spPr>
      </p:pic>
      <p:sp>
        <p:nvSpPr>
          <p:cNvPr id="14" name="Заголовок 1"/>
          <p:cNvSpPr>
            <a:spLocks noGrp="1"/>
          </p:cNvSpPr>
          <p:nvPr>
            <p:ph type="title" hasCustomPrompt="1"/>
          </p:nvPr>
        </p:nvSpPr>
        <p:spPr>
          <a:xfrm>
            <a:off x="3407701" y="2540045"/>
            <a:ext cx="4131659" cy="1849063"/>
          </a:xfrm>
          <a:prstGeom prst="rect">
            <a:avLst/>
          </a:prstGeom>
        </p:spPr>
        <p:txBody>
          <a:bodyPr vert="horz" lIns="91440" tIns="45720" rIns="91440" bIns="45720" rtlCol="0" anchor="ctr">
            <a:normAutofit/>
          </a:bodyPr>
          <a:lstStyle>
            <a:lvl1pPr algn="l">
              <a:defRPr sz="5333" b="1">
                <a:solidFill>
                  <a:srgbClr val="3B2D59"/>
                </a:solidFill>
                <a:latin typeface="+mn-lt"/>
              </a:defRPr>
            </a:lvl1pPr>
          </a:lstStyle>
          <a:p>
            <a:r>
              <a:rPr lang="en-US" dirty="0"/>
              <a:t>Click to add text</a:t>
            </a:r>
            <a:endParaRPr lang="ru-RU" dirty="0"/>
          </a:p>
        </p:txBody>
      </p:sp>
    </p:spTree>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10" name="Рисунок 2"/>
          <p:cNvSpPr>
            <a:spLocks noGrp="1"/>
          </p:cNvSpPr>
          <p:nvPr>
            <p:ph type="pic" idx="11"/>
          </p:nvPr>
        </p:nvSpPr>
        <p:spPr>
          <a:xfrm>
            <a:off x="6100093" y="-3015"/>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1" name="Рисунок 2"/>
          <p:cNvSpPr>
            <a:spLocks noGrp="1"/>
          </p:cNvSpPr>
          <p:nvPr>
            <p:ph type="pic" idx="10"/>
          </p:nvPr>
        </p:nvSpPr>
        <p:spPr>
          <a:xfrm>
            <a:off x="3" y="-3014"/>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Текст 3"/>
          <p:cNvSpPr>
            <a:spLocks noGrp="1"/>
          </p:cNvSpPr>
          <p:nvPr>
            <p:ph type="body" sz="half" idx="2" hasCustomPrompt="1"/>
          </p:nvPr>
        </p:nvSpPr>
        <p:spPr>
          <a:xfrm>
            <a:off x="431371" y="5253203"/>
            <a:ext cx="5664629" cy="108317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6" name="Рисунок 2"/>
          <p:cNvSpPr>
            <a:spLocks noGrp="1"/>
          </p:cNvSpPr>
          <p:nvPr>
            <p:ph type="pic" idx="11"/>
          </p:nvPr>
        </p:nvSpPr>
        <p:spPr>
          <a:xfrm>
            <a:off x="-4231" y="1"/>
            <a:ext cx="12196233" cy="62678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7" name="Заголовок 1"/>
          <p:cNvSpPr>
            <a:spLocks noGrp="1"/>
          </p:cNvSpPr>
          <p:nvPr>
            <p:ph type="title" hasCustomPrompt="1"/>
          </p:nvPr>
        </p:nvSpPr>
        <p:spPr>
          <a:xfrm>
            <a:off x="623392" y="1028734"/>
            <a:ext cx="10945216" cy="105611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9" name="Текст 3"/>
          <p:cNvSpPr>
            <a:spLocks noGrp="1"/>
          </p:cNvSpPr>
          <p:nvPr>
            <p:ph type="body" sz="half" idx="2" hasCustomPrompt="1"/>
          </p:nvPr>
        </p:nvSpPr>
        <p:spPr>
          <a:xfrm>
            <a:off x="741397"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3" name="Текст 3"/>
          <p:cNvSpPr>
            <a:spLocks noGrp="1"/>
          </p:cNvSpPr>
          <p:nvPr>
            <p:ph type="body" sz="half" idx="10" hasCustomPrompt="1"/>
          </p:nvPr>
        </p:nvSpPr>
        <p:spPr>
          <a:xfrm>
            <a:off x="6384036"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pic>
        <p:nvPicPr>
          <p:cNvPr id="10"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592277" y="0"/>
            <a:ext cx="3599723" cy="248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Рисунок 2"/>
          <p:cNvSpPr>
            <a:spLocks noGrp="1"/>
          </p:cNvSpPr>
          <p:nvPr>
            <p:ph type="pic" idx="11"/>
          </p:nvPr>
        </p:nvSpPr>
        <p:spPr>
          <a:xfrm>
            <a:off x="-4230" y="0"/>
            <a:ext cx="7924433"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12" name="Picture 5"/>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52387" y="6309320"/>
            <a:ext cx="349967" cy="33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userDrawn="1"/>
        </p:nvSpPr>
        <p:spPr>
          <a:xfrm>
            <a:off x="9998361" y="6309320"/>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
        <p:nvSpPr>
          <p:cNvPr id="15" name="Заголовок 1"/>
          <p:cNvSpPr>
            <a:spLocks noGrp="1"/>
          </p:cNvSpPr>
          <p:nvPr>
            <p:ph type="title" hasCustomPrompt="1"/>
          </p:nvPr>
        </p:nvSpPr>
        <p:spPr>
          <a:xfrm>
            <a:off x="8112224" y="1241452"/>
            <a:ext cx="3936437" cy="2304256"/>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6" name="Текст 3"/>
          <p:cNvSpPr>
            <a:spLocks noGrp="1"/>
          </p:cNvSpPr>
          <p:nvPr>
            <p:ph type="body" sz="half" idx="2" hasCustomPrompt="1"/>
          </p:nvPr>
        </p:nvSpPr>
        <p:spPr>
          <a:xfrm>
            <a:off x="8230230" y="3909053"/>
            <a:ext cx="3641020" cy="1449288"/>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0" name="Picture Placeholder 10"/>
          <p:cNvSpPr>
            <a:spLocks noGrp="1"/>
          </p:cNvSpPr>
          <p:nvPr>
            <p:ph type="pic" sz="quarter" idx="10"/>
          </p:nvPr>
        </p:nvSpPr>
        <p:spPr>
          <a:xfrm>
            <a:off x="6942667" y="331336"/>
            <a:ext cx="5176933" cy="5590606"/>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12" name="Picture 11">
            <a:extLst>
              <a:ext uri="{FF2B5EF4-FFF2-40B4-BE49-F238E27FC236}">
                <a16:creationId xmlns:a16="http://schemas.microsoft.com/office/drawing/2014/main" id="{77DE51B7-6F27-024B-9E9D-327489EE306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3" name="Straight Connector 12">
            <a:extLst>
              <a:ext uri="{FF2B5EF4-FFF2-40B4-BE49-F238E27FC236}">
                <a16:creationId xmlns:a16="http://schemas.microsoft.com/office/drawing/2014/main" id="{4A81F03F-2396-9446-94C4-CE86D5A6C6A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6F56213-B553-644C-B315-E32477B213AF}"/>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3396424"/>
            <a:ext cx="4175787" cy="346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userDrawn="1"/>
        </p:nvSpPr>
        <p:spPr>
          <a:xfrm>
            <a:off x="0" y="1"/>
            <a:ext cx="12192000" cy="1810593"/>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13" name="Заголовок 1"/>
          <p:cNvSpPr>
            <a:spLocks noGrp="1"/>
          </p:cNvSpPr>
          <p:nvPr>
            <p:ph type="title" hasCustomPrompt="1"/>
          </p:nvPr>
        </p:nvSpPr>
        <p:spPr>
          <a:xfrm>
            <a:off x="2639616" y="260648"/>
            <a:ext cx="8928992" cy="1248784"/>
          </a:xfrm>
        </p:spPr>
        <p:txBody>
          <a:bodyPr>
            <a:normAutofit/>
          </a:bodyPr>
          <a:lstStyle>
            <a:lvl1pPr algn="l">
              <a:defRPr sz="6400" b="1">
                <a:solidFill>
                  <a:srgbClr val="3B2D59"/>
                </a:solidFill>
                <a:latin typeface="+mn-lt"/>
              </a:defRPr>
            </a:lvl1pPr>
          </a:lstStyle>
          <a:p>
            <a:r>
              <a:rPr lang="en-US" dirty="0"/>
              <a:t>Click to add text</a:t>
            </a:r>
            <a:endParaRPr lang="ru-RU" dirty="0"/>
          </a:p>
        </p:txBody>
      </p:sp>
      <p:pic>
        <p:nvPicPr>
          <p:cNvPr id="17" name="Picture 3" descr="D:\WORK\королiвськi митцi\Amare\id\Amare Global id\ppt\images\amare id-16.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686751" y="164638"/>
            <a:ext cx="1511869" cy="1463060"/>
          </a:xfrm>
          <a:prstGeom prst="rect">
            <a:avLst/>
          </a:prstGeom>
          <a:noFill/>
          <a:extLst>
            <a:ext uri="{909E8E84-426E-40DD-AFC4-6F175D3DCCD1}">
              <a14:hiddenFill xmlns:a14="http://schemas.microsoft.com/office/drawing/2010/main">
                <a:solidFill>
                  <a:srgbClr val="FFFFFF"/>
                </a:solidFill>
              </a14:hiddenFill>
            </a:ext>
          </a:extLst>
        </p:spPr>
      </p:pic>
      <p:sp>
        <p:nvSpPr>
          <p:cNvPr id="18" name="Текст 3"/>
          <p:cNvSpPr>
            <a:spLocks noGrp="1"/>
          </p:cNvSpPr>
          <p:nvPr>
            <p:ph type="body" sz="half" idx="2" hasCustomPrompt="1"/>
          </p:nvPr>
        </p:nvSpPr>
        <p:spPr>
          <a:xfrm>
            <a:off x="2735627" y="2171733"/>
            <a:ext cx="8448939" cy="2601416"/>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9" name="Picture 3" descr="D:\WORK\королiвськi митцi\Amare\id\Amare Global id\ppt\images\amare id-16.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552387" y="6308250"/>
            <a:ext cx="349967" cy="3386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998361" y="6325495"/>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Tree>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b="3061"/>
          <a:stretch/>
        </p:blipFill>
        <p:spPr bwMode="auto">
          <a:xfrm>
            <a:off x="0" y="4841858"/>
            <a:ext cx="8232576" cy="201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Рисунок 2"/>
          <p:cNvSpPr>
            <a:spLocks noGrp="1"/>
          </p:cNvSpPr>
          <p:nvPr>
            <p:ph type="pic" idx="11"/>
          </p:nvPr>
        </p:nvSpPr>
        <p:spPr>
          <a:xfrm>
            <a:off x="431371" y="452669"/>
            <a:ext cx="6048672" cy="412845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Заголовок 1"/>
          <p:cNvSpPr>
            <a:spLocks noGrp="1"/>
          </p:cNvSpPr>
          <p:nvPr>
            <p:ph type="title" hasCustomPrompt="1"/>
          </p:nvPr>
        </p:nvSpPr>
        <p:spPr>
          <a:xfrm>
            <a:off x="7156550" y="452669"/>
            <a:ext cx="3936437" cy="2016224"/>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4" name="Текст 3"/>
          <p:cNvSpPr>
            <a:spLocks noGrp="1"/>
          </p:cNvSpPr>
          <p:nvPr>
            <p:ph type="body" sz="half" idx="2" hasCustomPrompt="1"/>
          </p:nvPr>
        </p:nvSpPr>
        <p:spPr>
          <a:xfrm>
            <a:off x="7152117" y="2660915"/>
            <a:ext cx="4416491" cy="2304256"/>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7_Титульный слайд">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7"/>
          <a:stretch/>
        </p:blipFill>
        <p:spPr bwMode="auto">
          <a:xfrm>
            <a:off x="0" y="0"/>
            <a:ext cx="12192000" cy="665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Рисунок 2"/>
          <p:cNvSpPr>
            <a:spLocks noGrp="1"/>
          </p:cNvSpPr>
          <p:nvPr>
            <p:ph type="pic" idx="11"/>
          </p:nvPr>
        </p:nvSpPr>
        <p:spPr>
          <a:xfrm>
            <a:off x="1228958" y="644691"/>
            <a:ext cx="9734085" cy="3753544"/>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13" name="Picture 8"/>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 y="4293097"/>
            <a:ext cx="2209001" cy="256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userDrawn="1"/>
        </p:nvSpPr>
        <p:spPr>
          <a:xfrm>
            <a:off x="1199456" y="4716605"/>
            <a:ext cx="9830096" cy="1208673"/>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16" name="Текст 3"/>
          <p:cNvSpPr>
            <a:spLocks noGrp="1"/>
          </p:cNvSpPr>
          <p:nvPr>
            <p:ph type="body" sz="half" idx="2" hasCustomPrompt="1"/>
          </p:nvPr>
        </p:nvSpPr>
        <p:spPr>
          <a:xfrm>
            <a:off x="1505878" y="5253203"/>
            <a:ext cx="9294645" cy="480053"/>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7" name="Заголовок 1"/>
          <p:cNvSpPr>
            <a:spLocks noGrp="1"/>
          </p:cNvSpPr>
          <p:nvPr>
            <p:ph type="title" hasCustomPrompt="1"/>
          </p:nvPr>
        </p:nvSpPr>
        <p:spPr>
          <a:xfrm>
            <a:off x="1487488" y="4829698"/>
            <a:ext cx="5184576" cy="327495"/>
          </a:xfrm>
        </p:spPr>
        <p:txBody>
          <a:bodyPr>
            <a:normAutofit/>
          </a:bodyPr>
          <a:lstStyle>
            <a:lvl1pPr algn="l">
              <a:defRPr sz="2667" b="1">
                <a:solidFill>
                  <a:srgbClr val="3B2D59"/>
                </a:solidFill>
                <a:latin typeface="+mn-lt"/>
              </a:defRPr>
            </a:lvl1pPr>
          </a:lstStyle>
          <a:p>
            <a:r>
              <a:rPr lang="en-US" dirty="0"/>
              <a:t>Click to add text</a:t>
            </a:r>
            <a:endParaRPr lang="ru-RU" dirty="0"/>
          </a:p>
        </p:txBody>
      </p:sp>
      <p:pic>
        <p:nvPicPr>
          <p:cNvPr id="8" name="Picture 3" descr="D:\WORK\королiвськi митцi\Amare\id\Amare Global id\ppt\1-12.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8_Титульный слайд">
    <p:spTree>
      <p:nvGrpSpPr>
        <p:cNvPr id="1" name=""/>
        <p:cNvGrpSpPr/>
        <p:nvPr/>
      </p:nvGrpSpPr>
      <p:grpSpPr>
        <a:xfrm>
          <a:off x="0" y="0"/>
          <a:ext cx="0" cy="0"/>
          <a:chOff x="0" y="0"/>
          <a:chExt cx="0" cy="0"/>
        </a:xfrm>
      </p:grpSpPr>
      <p:sp>
        <p:nvSpPr>
          <p:cNvPr id="10" name="Прямоугольник 9"/>
          <p:cNvSpPr/>
          <p:nvPr userDrawn="1"/>
        </p:nvSpPr>
        <p:spPr>
          <a:xfrm>
            <a:off x="0" y="0"/>
            <a:ext cx="12192000" cy="6858000"/>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endParaRPr>
          </a:p>
        </p:txBody>
      </p:sp>
      <p:pic>
        <p:nvPicPr>
          <p:cNvPr id="11" name="Picture 2" descr="D:\WORK\королiвськi митцi\Amare\id\Amare Global id\ppt\images\Untitled-2.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 y="2852936"/>
            <a:ext cx="4901828" cy="4005064"/>
          </a:xfrm>
          <a:prstGeom prst="rect">
            <a:avLst/>
          </a:prstGeom>
          <a:noFill/>
          <a:extLst>
            <a:ext uri="{909E8E84-426E-40DD-AFC4-6F175D3DCCD1}">
              <a14:hiddenFill xmlns:a14="http://schemas.microsoft.com/office/drawing/2010/main">
                <a:solidFill>
                  <a:srgbClr val="FFFFFF"/>
                </a:solidFill>
              </a14:hiddenFill>
            </a:ext>
          </a:extLst>
        </p:spPr>
      </p:pic>
      <p:sp>
        <p:nvSpPr>
          <p:cNvPr id="15" name="Рисунок 2"/>
          <p:cNvSpPr>
            <a:spLocks noGrp="1"/>
          </p:cNvSpPr>
          <p:nvPr>
            <p:ph type="pic" idx="11"/>
          </p:nvPr>
        </p:nvSpPr>
        <p:spPr>
          <a:xfrm>
            <a:off x="6192011" y="731574"/>
            <a:ext cx="5376597" cy="5097693"/>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6" name="Текст 3"/>
          <p:cNvSpPr>
            <a:spLocks noGrp="1"/>
          </p:cNvSpPr>
          <p:nvPr>
            <p:ph type="body" sz="half" idx="2" hasCustomPrompt="1"/>
          </p:nvPr>
        </p:nvSpPr>
        <p:spPr>
          <a:xfrm>
            <a:off x="1007435" y="1691680"/>
            <a:ext cx="4800533" cy="163218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9" name="Picture 3" descr="D:\WORK\королiвськi митцi\Amare\id\Amare Global id\ppt\images\amare id-16.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9552387" y="6308250"/>
            <a:ext cx="349967" cy="3386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998361" y="6325495"/>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
        <p:nvSpPr>
          <p:cNvPr id="21" name="Текст 3"/>
          <p:cNvSpPr>
            <a:spLocks noGrp="1"/>
          </p:cNvSpPr>
          <p:nvPr>
            <p:ph type="body" sz="half" idx="12" hasCustomPrompt="1"/>
          </p:nvPr>
        </p:nvSpPr>
        <p:spPr>
          <a:xfrm>
            <a:off x="1967543" y="3429000"/>
            <a:ext cx="3846184" cy="124813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22" name="Заголовок 1"/>
          <p:cNvSpPr>
            <a:spLocks noGrp="1"/>
          </p:cNvSpPr>
          <p:nvPr>
            <p:ph type="title" hasCustomPrompt="1"/>
          </p:nvPr>
        </p:nvSpPr>
        <p:spPr>
          <a:xfrm>
            <a:off x="989686" y="743878"/>
            <a:ext cx="4818281" cy="755783"/>
          </a:xfrm>
        </p:spPr>
        <p:txBody>
          <a:bodyPr>
            <a:normAutofit/>
          </a:bodyPr>
          <a:lstStyle>
            <a:lvl1pPr algn="l">
              <a:defRPr sz="2667" b="1">
                <a:solidFill>
                  <a:srgbClr val="3B2D59"/>
                </a:solidFill>
                <a:latin typeface="+mn-lt"/>
              </a:defRPr>
            </a:lvl1pPr>
          </a:lstStyle>
          <a:p>
            <a:r>
              <a:rPr lang="en-US" dirty="0"/>
              <a:t>Click to add text</a:t>
            </a:r>
            <a:endParaRPr lang="ru-RU" dirty="0"/>
          </a:p>
        </p:txBody>
      </p:sp>
    </p:spTree>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9_Титульный слайд">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
            <a:ext cx="12192000" cy="70441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WORK\королiвськi митцi\Amare\id\Amare Global id\ppt\images\amare id-18.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pic>
        <p:nvPicPr>
          <p:cNvPr id="15" name="Picture 2" descr="D:\WORK\королiвськi митцi\Amare\id\Amare Global id\ppt\1-9.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Объект 2"/>
          <p:cNvSpPr>
            <a:spLocks noGrp="1"/>
          </p:cNvSpPr>
          <p:nvPr>
            <p:ph idx="1" hasCustomPrompt="1"/>
          </p:nvPr>
        </p:nvSpPr>
        <p:spPr/>
        <p:txBody>
          <a:body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963084" y="4406901"/>
            <a:ext cx="10363200" cy="1362075"/>
          </a:xfrm>
        </p:spPr>
        <p:txBody>
          <a:bodyPr anchor="t"/>
          <a:lstStyle>
            <a:lvl1pPr algn="l">
              <a:defRPr sz="5333" b="1" cap="all"/>
            </a:lvl1pPr>
          </a:lstStyle>
          <a:p>
            <a:r>
              <a:rPr lang="en-US" dirty="0"/>
              <a:t>Click to add text</a:t>
            </a:r>
            <a:endParaRPr lang="ru-RU" dirty="0"/>
          </a:p>
        </p:txBody>
      </p:sp>
      <p:sp>
        <p:nvSpPr>
          <p:cNvPr id="3" name="Текст 2"/>
          <p:cNvSpPr>
            <a:spLocks noGrp="1"/>
          </p:cNvSpPr>
          <p:nvPr>
            <p:ph type="body" idx="1" hasCustomPrompt="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add text</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Объект 2"/>
          <p:cNvSpPr>
            <a:spLocks noGrp="1"/>
          </p:cNvSpPr>
          <p:nvPr>
            <p:ph sz="half" idx="1" hasCustomPrompt="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Объект 3"/>
          <p:cNvSpPr>
            <a:spLocks noGrp="1"/>
          </p:cNvSpPr>
          <p:nvPr>
            <p:ph sz="half" idx="2" hasCustomPrompt="1"/>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09600" y="274639"/>
            <a:ext cx="10972800" cy="1143000"/>
          </a:xfrm>
        </p:spPr>
        <p:txBody>
          <a:bodyPr/>
          <a:lstStyle>
            <a:lvl1pPr>
              <a:defRPr/>
            </a:lvl1pPr>
          </a:lstStyle>
          <a:p>
            <a:r>
              <a:rPr lang="en-US" dirty="0"/>
              <a:t>Click to add text</a:t>
            </a:r>
            <a:endParaRPr lang="ru-RU" dirty="0"/>
          </a:p>
        </p:txBody>
      </p:sp>
      <p:sp>
        <p:nvSpPr>
          <p:cNvPr id="3" name="Текст 2"/>
          <p:cNvSpPr>
            <a:spLocks noGrp="1"/>
          </p:cNvSpPr>
          <p:nvPr>
            <p:ph type="body" idx="1" hasCustomPrompt="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endParaRPr lang="ru-RU" dirty="0"/>
          </a:p>
        </p:txBody>
      </p:sp>
      <p:sp>
        <p:nvSpPr>
          <p:cNvPr id="4" name="Объект 3"/>
          <p:cNvSpPr>
            <a:spLocks noGrp="1"/>
          </p:cNvSpPr>
          <p:nvPr>
            <p:ph sz="half" idx="2" hasCustomPrompt="1"/>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5" name="Текст 4"/>
          <p:cNvSpPr>
            <a:spLocks noGrp="1"/>
          </p:cNvSpPr>
          <p:nvPr>
            <p:ph type="body" sz="quarter" idx="3" hasCustomPrompt="1"/>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endParaRPr lang="ru-RU" dirty="0"/>
          </a:p>
        </p:txBody>
      </p:sp>
      <p:sp>
        <p:nvSpPr>
          <p:cNvPr id="6" name="Объект 5"/>
          <p:cNvSpPr>
            <a:spLocks noGrp="1"/>
          </p:cNvSpPr>
          <p:nvPr>
            <p:ph sz="quarter" idx="4" hasCustomPrompt="1"/>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7" name="Дата 6"/>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Дата 2"/>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54BB57-3851-E643-8036-2D5FFB978F33}"/>
              </a:ext>
            </a:extLst>
          </p:cNvPr>
          <p:cNvPicPr>
            <a:picLocks noChangeAspect="1"/>
          </p:cNvPicPr>
          <p:nvPr userDrawn="1"/>
        </p:nvPicPr>
        <p:blipFill>
          <a:blip r:embed="rId2"/>
          <a:stretch>
            <a:fillRect/>
          </a:stretch>
        </p:blipFill>
        <p:spPr>
          <a:xfrm>
            <a:off x="139028" y="6319164"/>
            <a:ext cx="3216984" cy="390050"/>
          </a:xfrm>
          <a:prstGeom prst="rect">
            <a:avLst/>
          </a:prstGeom>
        </p:spPr>
      </p:pic>
      <p:cxnSp>
        <p:nvCxnSpPr>
          <p:cNvPr id="10" name="Straight Connector 9">
            <a:extLst>
              <a:ext uri="{FF2B5EF4-FFF2-40B4-BE49-F238E27FC236}">
                <a16:creationId xmlns:a16="http://schemas.microsoft.com/office/drawing/2014/main" id="{A485804A-F11B-F444-917D-EA84AC20B415}"/>
              </a:ext>
            </a:extLst>
          </p:cNvPr>
          <p:cNvCxnSpPr>
            <a:cxnSpLocks/>
          </p:cNvCxnSpPr>
          <p:nvPr userDrawn="1"/>
        </p:nvCxnSpPr>
        <p:spPr>
          <a:xfrm>
            <a:off x="200915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B5ABF9-BA03-ED41-B941-5F21CCCAAD6B}"/>
              </a:ext>
            </a:extLst>
          </p:cNvPr>
          <p:cNvCxnSpPr>
            <a:cxnSpLocks/>
          </p:cNvCxnSpPr>
          <p:nvPr userDrawn="1"/>
        </p:nvCxnSpPr>
        <p:spPr>
          <a:xfrm>
            <a:off x="100358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09602" y="273049"/>
            <a:ext cx="4011084" cy="1162051"/>
          </a:xfrm>
        </p:spPr>
        <p:txBody>
          <a:bodyPr anchor="b"/>
          <a:lstStyle>
            <a:lvl1pPr algn="l">
              <a:defRPr sz="2667" b="1"/>
            </a:lvl1pPr>
          </a:lstStyle>
          <a:p>
            <a:r>
              <a:rPr lang="en-US" dirty="0"/>
              <a:t>Click to add text</a:t>
            </a:r>
            <a:endParaRPr lang="ru-RU" dirty="0"/>
          </a:p>
        </p:txBody>
      </p:sp>
      <p:sp>
        <p:nvSpPr>
          <p:cNvPr id="3" name="Объект 2"/>
          <p:cNvSpPr>
            <a:spLocks noGrp="1"/>
          </p:cNvSpPr>
          <p:nvPr>
            <p:ph idx="1" hasCustomPrompt="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Текст 3"/>
          <p:cNvSpPr>
            <a:spLocks noGrp="1"/>
          </p:cNvSpPr>
          <p:nvPr>
            <p:ph type="body" sz="half" idx="2" hasCustomPrompt="1"/>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2389717" y="4800600"/>
            <a:ext cx="7315200" cy="566739"/>
          </a:xfrm>
        </p:spPr>
        <p:txBody>
          <a:bodyPr anchor="b"/>
          <a:lstStyle>
            <a:lvl1pPr algn="l">
              <a:defRPr sz="2667" b="1"/>
            </a:lvl1pPr>
          </a:lstStyle>
          <a:p>
            <a:r>
              <a:rPr lang="en-US" dirty="0"/>
              <a:t>Click to add text</a:t>
            </a:r>
            <a:endParaRPr lang="ru-RU" dirty="0"/>
          </a:p>
        </p:txBody>
      </p:sp>
      <p:sp>
        <p:nvSpPr>
          <p:cNvPr id="3" name="Рисунок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a:p>
        </p:txBody>
      </p:sp>
      <p:sp>
        <p:nvSpPr>
          <p:cNvPr id="4" name="Текст 3"/>
          <p:cNvSpPr>
            <a:spLocks noGrp="1"/>
          </p:cNvSpPr>
          <p:nvPr>
            <p:ph type="body" sz="half" idx="2" hasCustomPrompt="1"/>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Вертикальный текст 2"/>
          <p:cNvSpPr>
            <a:spLocks noGrp="1"/>
          </p:cNvSpPr>
          <p:nvPr>
            <p:ph type="body" orient="vert" idx="1" hasCustomPrompt="1"/>
          </p:nvPr>
        </p:nvSpPr>
        <p:spPr/>
        <p:txBody>
          <a:bodyPr vert="eaVert"/>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hasCustomPrompt="1"/>
          </p:nvPr>
        </p:nvSpPr>
        <p:spPr>
          <a:xfrm>
            <a:off x="8839200" y="206375"/>
            <a:ext cx="2743200" cy="4387851"/>
          </a:xfrm>
        </p:spPr>
        <p:txBody>
          <a:bodyPr vert="eaVert"/>
          <a:lstStyle/>
          <a:p>
            <a:r>
              <a:rPr lang="en-US" dirty="0"/>
              <a:t>Click to add text</a:t>
            </a:r>
            <a:endParaRPr lang="ru-RU" dirty="0"/>
          </a:p>
        </p:txBody>
      </p:sp>
      <p:sp>
        <p:nvSpPr>
          <p:cNvPr id="3" name="Вертикальный текст 2"/>
          <p:cNvSpPr>
            <a:spLocks noGrp="1"/>
          </p:cNvSpPr>
          <p:nvPr>
            <p:ph type="body" orient="vert" idx="1" hasCustomPrompt="1"/>
          </p:nvPr>
        </p:nvSpPr>
        <p:spPr>
          <a:xfrm>
            <a:off x="609600" y="206375"/>
            <a:ext cx="8026400" cy="4387851"/>
          </a:xfrm>
        </p:spPr>
        <p:txBody>
          <a:bodyPr vert="eaVert"/>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email">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Shape 33"/>
          <p:cNvSpPr txBox="1">
            <a:spLocks noGrp="1"/>
          </p:cNvSpPr>
          <p:nvPr>
            <p:ph type="title"/>
          </p:nvPr>
        </p:nvSpPr>
        <p:spPr>
          <a:xfrm>
            <a:off x="965201" y="2676246"/>
            <a:ext cx="10567774" cy="1325564"/>
          </a:xfrm>
          <a:prstGeom prst="rect">
            <a:avLst/>
          </a:prstGeom>
        </p:spPr>
        <p:txBody>
          <a:bodyPr lIns="91425" tIns="91425" rIns="91425" bIns="91425" anchor="ctr" anchorCtr="0">
            <a:normAutofit/>
          </a:bodyPr>
          <a:lstStyle>
            <a:lvl1pPr lvl="0" algn="ctr" rtl="0">
              <a:spcBef>
                <a:spcPts val="0"/>
              </a:spcBef>
              <a:defRPr sz="3600" b="1">
                <a:solidFill>
                  <a:srgbClr val="3F2A56"/>
                </a:solidFill>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pic>
        <p:nvPicPr>
          <p:cNvPr id="7" name="Picture 6">
            <a:extLst>
              <a:ext uri="{FF2B5EF4-FFF2-40B4-BE49-F238E27FC236}">
                <a16:creationId xmlns:a16="http://schemas.microsoft.com/office/drawing/2014/main" id="{B9E0EE70-FF42-754B-9C94-3B3C07A895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3" cy="390050"/>
          </a:xfrm>
          <a:prstGeom prst="rect">
            <a:avLst/>
          </a:prstGeom>
        </p:spPr>
      </p:pic>
      <p:cxnSp>
        <p:nvCxnSpPr>
          <p:cNvPr id="8" name="Straight Connector 7">
            <a:extLst>
              <a:ext uri="{FF2B5EF4-FFF2-40B4-BE49-F238E27FC236}">
                <a16:creationId xmlns:a16="http://schemas.microsoft.com/office/drawing/2014/main" id="{BEC4DE73-FAE9-614E-B6D9-B9E8C2CA558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DB4DC9-F78B-6D4B-A2B3-4F5A9741132E}"/>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email">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16DEA1-083B-6C49-A07F-5ECA01CA656A}"/>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title</a:t>
            </a:r>
          </a:p>
        </p:txBody>
      </p:sp>
      <p:sp>
        <p:nvSpPr>
          <p:cNvPr id="4" name="Subtitle 2">
            <a:extLst>
              <a:ext uri="{FF2B5EF4-FFF2-40B4-BE49-F238E27FC236}">
                <a16:creationId xmlns:a16="http://schemas.microsoft.com/office/drawing/2014/main" id="{87CD7E49-D5E3-084C-860A-05BB6F94A94B}"/>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24B94043-5D3A-C84D-849B-8C697D77E3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3" cy="390050"/>
          </a:xfrm>
          <a:prstGeom prst="rect">
            <a:avLst/>
          </a:prstGeom>
        </p:spPr>
      </p:pic>
      <p:cxnSp>
        <p:nvCxnSpPr>
          <p:cNvPr id="15" name="Straight Connector 14">
            <a:extLst>
              <a:ext uri="{FF2B5EF4-FFF2-40B4-BE49-F238E27FC236}">
                <a16:creationId xmlns:a16="http://schemas.microsoft.com/office/drawing/2014/main" id="{1D5A0757-01B9-664F-8484-B41EE076A3E4}"/>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33C353-3D75-B442-8EF4-6B4297A8DFBB}"/>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1E46FE-7E9D-1A41-820A-57842DC17915}"/>
              </a:ext>
            </a:extLst>
          </p:cNvPr>
          <p:cNvPicPr>
            <a:picLocks noChangeAspect="1"/>
          </p:cNvPicPr>
          <p:nvPr userDrawn="1"/>
        </p:nvPicPr>
        <p:blipFill>
          <a:blip r:embed="rId2"/>
          <a:stretch>
            <a:fillRect/>
          </a:stretch>
        </p:blipFill>
        <p:spPr>
          <a:xfrm>
            <a:off x="8826426" y="6319164"/>
            <a:ext cx="3216984" cy="390050"/>
          </a:xfrm>
          <a:prstGeom prst="rect">
            <a:avLst/>
          </a:prstGeom>
        </p:spPr>
      </p:pic>
      <p:cxnSp>
        <p:nvCxnSpPr>
          <p:cNvPr id="5" name="Straight Connector 4">
            <a:extLst>
              <a:ext uri="{FF2B5EF4-FFF2-40B4-BE49-F238E27FC236}">
                <a16:creationId xmlns:a16="http://schemas.microsoft.com/office/drawing/2014/main" id="{A88D4EC1-C531-B245-8431-3BB22EC3DD3B}"/>
              </a:ext>
            </a:extLst>
          </p:cNvPr>
          <p:cNvCxnSpPr>
            <a:cxnSpLocks/>
          </p:cNvCxnSpPr>
          <p:nvPr userDrawn="1"/>
        </p:nvCxnSpPr>
        <p:spPr>
          <a:xfrm>
            <a:off x="10696552"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DA6582-B764-AE4A-9111-EDC857CD38E7}"/>
              </a:ext>
            </a:extLst>
          </p:cNvPr>
          <p:cNvCxnSpPr>
            <a:cxnSpLocks/>
          </p:cNvCxnSpPr>
          <p:nvPr userDrawn="1"/>
        </p:nvCxnSpPr>
        <p:spPr>
          <a:xfrm>
            <a:off x="969098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cstate="email">
            <a:lum bright="70000" contrast="-70000"/>
            <a:extLst>
              <a:ext uri="{28A0092B-C50C-407E-A947-70E740481C1C}">
                <a14:useLocalDpi xmlns:a14="http://schemas.microsoft.com/office/drawing/2010/main"/>
              </a:ext>
            </a:extLst>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6" name="Subtitle 2">
            <a:extLst>
              <a:ext uri="{FF2B5EF4-FFF2-40B4-BE49-F238E27FC236}">
                <a16:creationId xmlns:a16="http://schemas.microsoft.com/office/drawing/2014/main" id="{B6A099D4-1F00-5B45-A9F4-134252B648BC}"/>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ED135EB-34A1-7643-A70C-FD1880602C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8" name="Straight Connector 7">
            <a:extLst>
              <a:ext uri="{FF2B5EF4-FFF2-40B4-BE49-F238E27FC236}">
                <a16:creationId xmlns:a16="http://schemas.microsoft.com/office/drawing/2014/main" id="{E7072590-1868-E143-81EA-50B4543800E4}"/>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CE041B-3A10-0742-9A17-AD9FF5E68C1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1D8B14A-65D3-A848-AE32-AFC9E611E46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0044B5DE-795C-2D47-B590-0459E9611D06}"/>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cstate="email">
            <a:lum bright="70000" contrast="-70000"/>
            <a:extLst>
              <a:ext uri="{28A0092B-C50C-407E-A947-70E740481C1C}">
                <a14:useLocalDpi xmlns:a14="http://schemas.microsoft.com/office/drawing/2010/main"/>
              </a:ext>
            </a:extLst>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E3023D9-0138-B04C-B4BD-895A195FE0E9}"/>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sp>
        <p:nvSpPr>
          <p:cNvPr id="10" name="Subtitle 2">
            <a:extLst>
              <a:ext uri="{FF2B5EF4-FFF2-40B4-BE49-F238E27FC236}">
                <a16:creationId xmlns:a16="http://schemas.microsoft.com/office/drawing/2014/main" id="{5B113B57-5FD1-4746-AC97-BC72ACB80049}"/>
              </a:ext>
            </a:extLst>
          </p:cNvPr>
          <p:cNvSpPr>
            <a:spLocks noGrp="1"/>
          </p:cNvSpPr>
          <p:nvPr>
            <p:ph type="subTitle" idx="1"/>
          </p:nvPr>
        </p:nvSpPr>
        <p:spPr>
          <a:xfrm>
            <a:off x="1524000" y="3328422"/>
            <a:ext cx="9144000" cy="176609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19_Blank">
    <p:bg>
      <p:bgPr>
        <a:solidFill>
          <a:srgbClr val="3F2A5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261000-BF17-2C43-B32B-7DBDA6E61F3D}"/>
              </a:ext>
            </a:extLst>
          </p:cNvPr>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5CB80206-B6D4-0B48-BBFD-2007C99E285F}"/>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D0746FD-270B-5542-A3D3-139DDA627FE3}"/>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20_Blank">
    <p:bg>
      <p:bgPr>
        <a:solidFill>
          <a:srgbClr val="DDDAE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364F01-5751-2F49-A679-634CDBD024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7" name="Straight Connector 6">
            <a:extLst>
              <a:ext uri="{FF2B5EF4-FFF2-40B4-BE49-F238E27FC236}">
                <a16:creationId xmlns:a16="http://schemas.microsoft.com/office/drawing/2014/main" id="{19EF0A24-AF94-5D4D-AE96-2D4F145828C6}"/>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6A9F5A-CE74-FD47-BE2E-13A5159EBC3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a:lum/>
          </a:blip>
          <a:srcRect/>
          <a:stretch>
            <a:fillRect/>
          </a:stretch>
        </a:blipFill>
        <a:effectLst/>
      </p:bgPr>
    </p:bg>
    <p:spTree>
      <p:nvGrpSpPr>
        <p:cNvPr id="1" name="Shape 58"/>
        <p:cNvGrpSpPr/>
        <p:nvPr/>
      </p:nvGrpSpPr>
      <p:grpSpPr>
        <a:xfrm>
          <a:off x="0" y="0"/>
          <a:ext cx="0" cy="0"/>
          <a:chOff x="0" y="0"/>
          <a:chExt cx="0" cy="0"/>
        </a:xfrm>
      </p:grpSpPr>
      <p:sp>
        <p:nvSpPr>
          <p:cNvPr id="10" name="Subtitle 2"/>
          <p:cNvSpPr txBox="1">
            <a:spLocks/>
          </p:cNvSpPr>
          <p:nvPr userDrawn="1"/>
        </p:nvSpPr>
        <p:spPr>
          <a:xfrm>
            <a:off x="723251" y="5078285"/>
            <a:ext cx="6018295" cy="3739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6A2F9A"/>
                </a:solidFill>
                <a:latin typeface="Verdana" panose="020B0604030504040204" pitchFamily="34" charset="0"/>
                <a:ea typeface="Verdana" panose="020B0604030504040204" pitchFamily="34" charset="0"/>
                <a:cs typeface="Verdana" panose="020B0604030504040204" pitchFamily="34" charset="0"/>
              </a:rPr>
              <a:t>Heart2Heart Symposium 2018</a:t>
            </a:r>
          </a:p>
        </p:txBody>
      </p:sp>
      <p:sp>
        <p:nvSpPr>
          <p:cNvPr id="11" name="Subtitle 2"/>
          <p:cNvSpPr txBox="1">
            <a:spLocks/>
          </p:cNvSpPr>
          <p:nvPr userDrawn="1"/>
        </p:nvSpPr>
        <p:spPr>
          <a:xfrm>
            <a:off x="723251" y="4788284"/>
            <a:ext cx="3715268" cy="3444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6A2F9A"/>
                </a:solidFill>
                <a:latin typeface="Verdana" panose="020B0604030504040204" pitchFamily="34" charset="0"/>
                <a:ea typeface="Verdana" panose="020B0604030504040204" pitchFamily="34" charset="0"/>
                <a:cs typeface="Verdana" panose="020B0604030504040204" pitchFamily="34" charset="0"/>
              </a:rPr>
              <a:t>Amare </a:t>
            </a:r>
            <a:r>
              <a:rPr lang="en-US" sz="2000" b="1" dirty="0">
                <a:solidFill>
                  <a:srgbClr val="6A2F9A"/>
                </a:solidFill>
                <a:effectLst>
                  <a:reflection endPos="0" dist="50800" dir="5400000" sy="-100000" algn="bl" rotWithShape="0"/>
                </a:effectLst>
                <a:latin typeface="Verdana" panose="020B0604030504040204" pitchFamily="34" charset="0"/>
                <a:ea typeface="Verdana" panose="020B0604030504040204" pitchFamily="34" charset="0"/>
                <a:cs typeface="Verdana" panose="020B0604030504040204" pitchFamily="34" charset="0"/>
              </a:rPr>
              <a:t>Global</a:t>
            </a:r>
          </a:p>
        </p:txBody>
      </p:sp>
      <p:sp>
        <p:nvSpPr>
          <p:cNvPr id="12" name="Subtitle 2"/>
          <p:cNvSpPr txBox="1">
            <a:spLocks/>
          </p:cNvSpPr>
          <p:nvPr userDrawn="1"/>
        </p:nvSpPr>
        <p:spPr>
          <a:xfrm>
            <a:off x="723251" y="5397431"/>
            <a:ext cx="6409040" cy="969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Amare Global</a:t>
            </a:r>
          </a:p>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17872 Gillette Ave #100 Irvine, CA 92614</a:t>
            </a:r>
          </a:p>
          <a:p>
            <a:pPr>
              <a:lnSpc>
                <a:spcPct val="100000"/>
              </a:lnSpc>
              <a:spcBef>
                <a:spcPts val="0"/>
              </a:spcBef>
            </a:pPr>
            <a:r>
              <a:rPr lang="en-US" sz="1400" dirty="0" err="1">
                <a:solidFill>
                  <a:srgbClr val="1C63B2"/>
                </a:solidFill>
                <a:latin typeface="Verdana" panose="020B0604030504040204" pitchFamily="34" charset="0"/>
                <a:ea typeface="Verdana" panose="020B0604030504040204" pitchFamily="34" charset="0"/>
                <a:cs typeface="Verdana" panose="020B0604030504040204" pitchFamily="34" charset="0"/>
              </a:rPr>
              <a:t>amare.com</a:t>
            </a: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 – (888) 898-8551</a:t>
            </a:r>
            <a:endParaRPr lang="ru-RU" sz="1400" dirty="0">
              <a:solidFill>
                <a:srgbClr val="1C63B2"/>
              </a:solidFill>
              <a:latin typeface="Verdana" panose="020B0604030504040204" pitchFamily="34" charset="0"/>
              <a:ea typeface="Verdana" panose="020B0604030504040204" pitchFamily="34" charset="0"/>
              <a:cs typeface="Verdana" panose="020B0604030504040204" pitchFamily="34"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EBA39F-8725-9840-8988-C9E84246AF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7" name="Straight Connector 6">
            <a:extLst>
              <a:ext uri="{FF2B5EF4-FFF2-40B4-BE49-F238E27FC236}">
                <a16:creationId xmlns:a16="http://schemas.microsoft.com/office/drawing/2014/main" id="{E8BB7F67-7024-664F-91EF-200CC667269B}"/>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2A1D82-B1BC-CD4D-8525-57DE8EC1B0B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15_Blank">
    <p:bg>
      <p:bgPr>
        <a:solidFill>
          <a:srgbClr val="3F2A5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EF3DF-27D3-0A47-B7A6-9166A251BF79}"/>
              </a:ext>
            </a:extLst>
          </p:cNvPr>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AB72C92C-0856-9744-9731-B5FD8B16C8EC}"/>
              </a:ext>
            </a:extLst>
          </p:cNvPr>
          <p:cNvCxnSpPr>
            <a:cxnSpLocks/>
          </p:cNvCxnSpPr>
          <p:nvPr userDrawn="1"/>
        </p:nvCxnSpPr>
        <p:spPr>
          <a:xfrm>
            <a:off x="2108363" y="319577"/>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FC77AC-4B53-E84E-8DF8-5EB41E1D68E8}"/>
              </a:ext>
            </a:extLst>
          </p:cNvPr>
          <p:cNvCxnSpPr>
            <a:cxnSpLocks/>
          </p:cNvCxnSpPr>
          <p:nvPr userDrawn="1"/>
        </p:nvCxnSpPr>
        <p:spPr>
          <a:xfrm>
            <a:off x="1102795" y="319577"/>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17_Blank">
    <p:bg>
      <p:bgPr>
        <a:solidFill>
          <a:srgbClr val="DDDA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4CE97-C91B-9044-86C1-5405E1E4B8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5F8FDAAF-9759-4A46-BE2C-53C59B92A16E}"/>
              </a:ext>
            </a:extLst>
          </p:cNvPr>
          <p:cNvCxnSpPr>
            <a:cxnSpLocks/>
          </p:cNvCxnSpPr>
          <p:nvPr userDrawn="1"/>
        </p:nvCxnSpPr>
        <p:spPr>
          <a:xfrm>
            <a:off x="2108363"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0FE93C-4511-E845-BB81-B2473DD40786}"/>
              </a:ext>
            </a:extLst>
          </p:cNvPr>
          <p:cNvCxnSpPr>
            <a:cxnSpLocks/>
          </p:cNvCxnSpPr>
          <p:nvPr userDrawn="1"/>
        </p:nvCxnSpPr>
        <p:spPr>
          <a:xfrm>
            <a:off x="1102795"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2DC478-385A-A641-8690-AB6D035ECE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47B01D6C-725A-D842-A2F1-D9169672A1F9}"/>
              </a:ext>
            </a:extLst>
          </p:cNvPr>
          <p:cNvCxnSpPr>
            <a:cxnSpLocks/>
          </p:cNvCxnSpPr>
          <p:nvPr userDrawn="1"/>
        </p:nvCxnSpPr>
        <p:spPr>
          <a:xfrm>
            <a:off x="2108363"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C7CC363-8D51-4F4C-B87F-72F38104880B}"/>
              </a:ext>
            </a:extLst>
          </p:cNvPr>
          <p:cNvCxnSpPr>
            <a:cxnSpLocks/>
          </p:cNvCxnSpPr>
          <p:nvPr userDrawn="1"/>
        </p:nvCxnSpPr>
        <p:spPr>
          <a:xfrm>
            <a:off x="1102795"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477795" y="453081"/>
            <a:ext cx="3426940" cy="5496616"/>
          </a:xfrm>
        </p:spPr>
        <p:txBody>
          <a:bodyPr/>
          <a:lstStyle/>
          <a:p>
            <a:endParaRPr lang="en-US"/>
          </a:p>
        </p:txBody>
      </p:sp>
      <p:sp>
        <p:nvSpPr>
          <p:cNvPr id="9" name="Picture Placeholder 2"/>
          <p:cNvSpPr>
            <a:spLocks noGrp="1"/>
          </p:cNvSpPr>
          <p:nvPr>
            <p:ph type="pic" sz="quarter" idx="14"/>
          </p:nvPr>
        </p:nvSpPr>
        <p:spPr>
          <a:xfrm>
            <a:off x="4382530" y="453081"/>
            <a:ext cx="3426940" cy="5496616"/>
          </a:xfrm>
        </p:spPr>
        <p:txBody>
          <a:bodyPr/>
          <a:lstStyle/>
          <a:p>
            <a:endParaRPr lang="en-US"/>
          </a:p>
        </p:txBody>
      </p:sp>
      <p:sp>
        <p:nvSpPr>
          <p:cNvPr id="10" name="Picture Placeholder 2"/>
          <p:cNvSpPr>
            <a:spLocks noGrp="1"/>
          </p:cNvSpPr>
          <p:nvPr>
            <p:ph type="pic" sz="quarter" idx="15"/>
          </p:nvPr>
        </p:nvSpPr>
        <p:spPr>
          <a:xfrm>
            <a:off x="8287265" y="453081"/>
            <a:ext cx="3426940" cy="5496616"/>
          </a:xfrm>
        </p:spPr>
        <p:txBody>
          <a:bodyPr/>
          <a:lstStyle/>
          <a:p>
            <a:endParaRPr lang="en-US"/>
          </a:p>
        </p:txBody>
      </p:sp>
      <p:pic>
        <p:nvPicPr>
          <p:cNvPr id="7" name="Picture 6">
            <a:extLst>
              <a:ext uri="{FF2B5EF4-FFF2-40B4-BE49-F238E27FC236}">
                <a16:creationId xmlns:a16="http://schemas.microsoft.com/office/drawing/2014/main" id="{858BFD71-75F8-2748-9F7E-8E7A002751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C8F424F4-A8AB-BD4E-A73D-0647814144C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2B79AC-ED0C-AD40-8A0F-38C4D570986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387178" y="331336"/>
            <a:ext cx="6311240" cy="5654936"/>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331336"/>
            <a:ext cx="4642022" cy="5654936"/>
          </a:xfrm>
        </p:spPr>
        <p:txBody>
          <a:bodyPr>
            <a:normAutofit/>
          </a:bodyPr>
          <a:lstStyle>
            <a:lvl1pPr>
              <a:defRPr sz="1013">
                <a:solidFill>
                  <a:srgbClr val="00B0F0"/>
                </a:solidFill>
              </a:defRPr>
            </a:lvl1pPr>
          </a:lstStyle>
          <a:p>
            <a:endParaRPr lang="id-ID"/>
          </a:p>
        </p:txBody>
      </p:sp>
      <p:pic>
        <p:nvPicPr>
          <p:cNvPr id="7" name="Picture 6">
            <a:extLst>
              <a:ext uri="{FF2B5EF4-FFF2-40B4-BE49-F238E27FC236}">
                <a16:creationId xmlns:a16="http://schemas.microsoft.com/office/drawing/2014/main" id="{187B4FA2-CF16-F045-BBC9-D08B8283FC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9145CC44-8BFD-8F46-AE5A-BA7AC0EEC3E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222D2-9ED4-2348-B503-D88152F5AE1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5385459" y="331336"/>
            <a:ext cx="6311240" cy="566712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387178" y="331336"/>
            <a:ext cx="4642022" cy="5667128"/>
          </a:xfrm>
        </p:spPr>
        <p:txBody>
          <a:bodyPr>
            <a:normAutofit/>
          </a:bodyPr>
          <a:lstStyle>
            <a:lvl1pPr>
              <a:defRPr sz="1013">
                <a:solidFill>
                  <a:srgbClr val="00B0F0"/>
                </a:solidFill>
              </a:defRPr>
            </a:lvl1pPr>
          </a:lstStyle>
          <a:p>
            <a:endParaRPr lang="id-ID"/>
          </a:p>
        </p:txBody>
      </p:sp>
      <p:pic>
        <p:nvPicPr>
          <p:cNvPr id="7" name="Picture 6">
            <a:extLst>
              <a:ext uri="{FF2B5EF4-FFF2-40B4-BE49-F238E27FC236}">
                <a16:creationId xmlns:a16="http://schemas.microsoft.com/office/drawing/2014/main" id="{A02EA7C1-05E1-8042-AAF1-2241577E40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47702468-ACB0-3E43-9CEE-EF2D63C5AB26}"/>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E34124-EB83-6B4D-A5DC-7195CA953DF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38200" y="365125"/>
            <a:ext cx="10515600" cy="1325563"/>
          </a:xfrm>
        </p:spPr>
        <p:txBody>
          <a:bodyPr/>
          <a:lstStyle/>
          <a:p>
            <a:r>
              <a:rPr lang="en-US" dirty="0"/>
              <a:t>Click to edit Master title style</a:t>
            </a:r>
          </a:p>
        </p:txBody>
      </p:sp>
      <p:pic>
        <p:nvPicPr>
          <p:cNvPr id="10" name="Picture 9">
            <a:extLst>
              <a:ext uri="{FF2B5EF4-FFF2-40B4-BE49-F238E27FC236}">
                <a16:creationId xmlns:a16="http://schemas.microsoft.com/office/drawing/2014/main" id="{CAFE5BA5-3F8B-B646-A295-7047D82253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B2CD4B69-6CD1-914F-8988-BB4EC23E0AB5}"/>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08D5F7-C4C6-3348-A021-2917EFC67D48}"/>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96E704F-E5BB-D54E-8CBC-3BCFFC837F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24795844-DFBF-6E41-9C37-733CA95C762F}"/>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2F1C81-082F-6943-9A32-74260F9AC18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838200" y="365125"/>
            <a:ext cx="10515600" cy="1325563"/>
          </a:xfrm>
        </p:spPr>
        <p:txBody>
          <a:bodyPr/>
          <a:lstStyle/>
          <a:p>
            <a:r>
              <a:rPr lang="en-US" dirty="0"/>
              <a:t>Click to edit Master title style</a:t>
            </a:r>
          </a:p>
        </p:txBody>
      </p:sp>
      <p:cxnSp>
        <p:nvCxnSpPr>
          <p:cNvPr id="11" name="Straight Connector 10"/>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04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174583783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5"/>
            <a:ext cx="6311240" cy="4590914"/>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7087997" y="331336"/>
            <a:ext cx="4642022" cy="5691513"/>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1C6DE07C-0ABA-E844-9D6D-694424ADFF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C87D9EE7-A2F2-1D42-86EB-B8958EEB03D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66C56F-78F6-8A48-922F-92A6A1DF3B19}"/>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387178" y="331335"/>
            <a:ext cx="4642022" cy="5654937"/>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CD654F7F-4F12-E04C-9FCE-18DDA93D01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0E35DDFE-1007-0E49-9DD7-771CC1089F2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365461-A11A-C541-9108-1CEE4709E91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80755"/>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10" name="Picture Placeholder 10"/>
          <p:cNvSpPr>
            <a:spLocks noGrp="1"/>
          </p:cNvSpPr>
          <p:nvPr>
            <p:ph type="pic" sz="quarter" idx="10"/>
          </p:nvPr>
        </p:nvSpPr>
        <p:spPr>
          <a:xfrm flipH="1">
            <a:off x="-2" y="331335"/>
            <a:ext cx="4758267" cy="563055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12" name="Picture 11">
            <a:extLst>
              <a:ext uri="{FF2B5EF4-FFF2-40B4-BE49-F238E27FC236}">
                <a16:creationId xmlns:a16="http://schemas.microsoft.com/office/drawing/2014/main" id="{6385ACB3-9E69-BE47-B244-21471E637E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3" name="Straight Connector 12">
            <a:extLst>
              <a:ext uri="{FF2B5EF4-FFF2-40B4-BE49-F238E27FC236}">
                <a16:creationId xmlns:a16="http://schemas.microsoft.com/office/drawing/2014/main" id="{BDA95684-BED0-0849-A5CB-F980A30D7D1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D1843B-4F01-0948-9C14-825CED0BDD3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10" name="Picture Placeholder 10"/>
          <p:cNvSpPr>
            <a:spLocks noGrp="1"/>
          </p:cNvSpPr>
          <p:nvPr>
            <p:ph type="pic" sz="quarter" idx="10"/>
          </p:nvPr>
        </p:nvSpPr>
        <p:spPr>
          <a:xfrm>
            <a:off x="6942667" y="331336"/>
            <a:ext cx="5176933" cy="5590606"/>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12" name="Picture 11">
            <a:extLst>
              <a:ext uri="{FF2B5EF4-FFF2-40B4-BE49-F238E27FC236}">
                <a16:creationId xmlns:a16="http://schemas.microsoft.com/office/drawing/2014/main" id="{77DE51B7-6F27-024B-9E9D-327489EE30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3" name="Straight Connector 12">
            <a:extLst>
              <a:ext uri="{FF2B5EF4-FFF2-40B4-BE49-F238E27FC236}">
                <a16:creationId xmlns:a16="http://schemas.microsoft.com/office/drawing/2014/main" id="{4A81F03F-2396-9446-94C4-CE86D5A6C6A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6F56213-B553-644C-B315-E32477B213AF}"/>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54BB57-3851-E643-8036-2D5FFB978F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028" y="6319164"/>
            <a:ext cx="3216984" cy="390050"/>
          </a:xfrm>
          <a:prstGeom prst="rect">
            <a:avLst/>
          </a:prstGeom>
        </p:spPr>
      </p:pic>
      <p:cxnSp>
        <p:nvCxnSpPr>
          <p:cNvPr id="10" name="Straight Connector 9">
            <a:extLst>
              <a:ext uri="{FF2B5EF4-FFF2-40B4-BE49-F238E27FC236}">
                <a16:creationId xmlns:a16="http://schemas.microsoft.com/office/drawing/2014/main" id="{A485804A-F11B-F444-917D-EA84AC20B415}"/>
              </a:ext>
            </a:extLst>
          </p:cNvPr>
          <p:cNvCxnSpPr>
            <a:cxnSpLocks/>
          </p:cNvCxnSpPr>
          <p:nvPr userDrawn="1"/>
        </p:nvCxnSpPr>
        <p:spPr>
          <a:xfrm>
            <a:off x="200915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B5ABF9-BA03-ED41-B941-5F21CCCAAD6B}"/>
              </a:ext>
            </a:extLst>
          </p:cNvPr>
          <p:cNvCxnSpPr>
            <a:cxnSpLocks/>
          </p:cNvCxnSpPr>
          <p:nvPr userDrawn="1"/>
        </p:nvCxnSpPr>
        <p:spPr>
          <a:xfrm>
            <a:off x="100358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1E46FE-7E9D-1A41-820A-57842DC179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26426" y="6319164"/>
            <a:ext cx="3216984" cy="390050"/>
          </a:xfrm>
          <a:prstGeom prst="rect">
            <a:avLst/>
          </a:prstGeom>
        </p:spPr>
      </p:pic>
      <p:cxnSp>
        <p:nvCxnSpPr>
          <p:cNvPr id="5" name="Straight Connector 4">
            <a:extLst>
              <a:ext uri="{FF2B5EF4-FFF2-40B4-BE49-F238E27FC236}">
                <a16:creationId xmlns:a16="http://schemas.microsoft.com/office/drawing/2014/main" id="{A88D4EC1-C531-B245-8431-3BB22EC3DD3B}"/>
              </a:ext>
            </a:extLst>
          </p:cNvPr>
          <p:cNvCxnSpPr>
            <a:cxnSpLocks/>
          </p:cNvCxnSpPr>
          <p:nvPr userDrawn="1"/>
        </p:nvCxnSpPr>
        <p:spPr>
          <a:xfrm>
            <a:off x="10696552"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DA6582-B764-AE4A-9111-EDC857CD38E7}"/>
              </a:ext>
            </a:extLst>
          </p:cNvPr>
          <p:cNvCxnSpPr>
            <a:cxnSpLocks/>
          </p:cNvCxnSpPr>
          <p:nvPr userDrawn="1"/>
        </p:nvCxnSpPr>
        <p:spPr>
          <a:xfrm>
            <a:off x="969098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58"/>
        <p:cNvGrpSpPr/>
        <p:nvPr/>
      </p:nvGrpSpPr>
      <p:grpSpPr>
        <a:xfrm>
          <a:off x="0" y="0"/>
          <a:ext cx="0" cy="0"/>
          <a:chOff x="0" y="0"/>
          <a:chExt cx="0" cy="0"/>
        </a:xfrm>
      </p:grpSpPr>
      <p:sp>
        <p:nvSpPr>
          <p:cNvPr id="10" name="Subtitle 2"/>
          <p:cNvSpPr txBox="1">
            <a:spLocks/>
          </p:cNvSpPr>
          <p:nvPr userDrawn="1"/>
        </p:nvSpPr>
        <p:spPr>
          <a:xfrm>
            <a:off x="723251" y="5078285"/>
            <a:ext cx="6018295" cy="3739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6A2F9A"/>
                </a:solidFill>
                <a:latin typeface="Verdana" panose="020B0604030504040204" pitchFamily="34" charset="0"/>
                <a:ea typeface="Verdana" panose="020B0604030504040204" pitchFamily="34" charset="0"/>
                <a:cs typeface="Verdana" panose="020B0604030504040204" pitchFamily="34" charset="0"/>
              </a:rPr>
              <a:t>Heart2Heart Symposium 2018</a:t>
            </a:r>
          </a:p>
        </p:txBody>
      </p:sp>
      <p:sp>
        <p:nvSpPr>
          <p:cNvPr id="11" name="Subtitle 2"/>
          <p:cNvSpPr txBox="1">
            <a:spLocks/>
          </p:cNvSpPr>
          <p:nvPr userDrawn="1"/>
        </p:nvSpPr>
        <p:spPr>
          <a:xfrm>
            <a:off x="723251" y="4788284"/>
            <a:ext cx="3715268" cy="3444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6A2F9A"/>
                </a:solidFill>
                <a:latin typeface="Verdana" panose="020B0604030504040204" pitchFamily="34" charset="0"/>
                <a:ea typeface="Verdana" panose="020B0604030504040204" pitchFamily="34" charset="0"/>
                <a:cs typeface="Verdana" panose="020B0604030504040204" pitchFamily="34" charset="0"/>
              </a:rPr>
              <a:t>Amare </a:t>
            </a:r>
            <a:r>
              <a:rPr lang="en-US" sz="2000" b="1" dirty="0">
                <a:solidFill>
                  <a:srgbClr val="6A2F9A"/>
                </a:solidFill>
                <a:effectLst>
                  <a:reflection endPos="0" dist="50800" dir="5400000" sy="-100000" algn="bl" rotWithShape="0"/>
                </a:effectLst>
                <a:latin typeface="Verdana" panose="020B0604030504040204" pitchFamily="34" charset="0"/>
                <a:ea typeface="Verdana" panose="020B0604030504040204" pitchFamily="34" charset="0"/>
                <a:cs typeface="Verdana" panose="020B0604030504040204" pitchFamily="34" charset="0"/>
              </a:rPr>
              <a:t>Global</a:t>
            </a:r>
          </a:p>
        </p:txBody>
      </p:sp>
      <p:sp>
        <p:nvSpPr>
          <p:cNvPr id="12" name="Subtitle 2"/>
          <p:cNvSpPr txBox="1">
            <a:spLocks/>
          </p:cNvSpPr>
          <p:nvPr userDrawn="1"/>
        </p:nvSpPr>
        <p:spPr>
          <a:xfrm>
            <a:off x="723251" y="5397431"/>
            <a:ext cx="6409040" cy="969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Amare Global</a:t>
            </a:r>
          </a:p>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17872 Gillette Ave #100 Irvine, CA 92614</a:t>
            </a:r>
          </a:p>
          <a:p>
            <a:pPr>
              <a:lnSpc>
                <a:spcPct val="100000"/>
              </a:lnSpc>
              <a:spcBef>
                <a:spcPts val="0"/>
              </a:spcBef>
            </a:pPr>
            <a:r>
              <a:rPr lang="en-US" sz="1400" dirty="0" err="1">
                <a:solidFill>
                  <a:srgbClr val="1C63B2"/>
                </a:solidFill>
                <a:latin typeface="Verdana" panose="020B0604030504040204" pitchFamily="34" charset="0"/>
                <a:ea typeface="Verdana" panose="020B0604030504040204" pitchFamily="34" charset="0"/>
                <a:cs typeface="Verdana" panose="020B0604030504040204" pitchFamily="34" charset="0"/>
              </a:rPr>
              <a:t>amare.com</a:t>
            </a: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 – (888) 898-8551</a:t>
            </a:r>
            <a:endParaRPr lang="ru-RU" sz="1400" dirty="0">
              <a:solidFill>
                <a:srgbClr val="1C63B2"/>
              </a:solidFill>
              <a:latin typeface="Verdana" panose="020B0604030504040204" pitchFamily="34" charset="0"/>
              <a:ea typeface="Verdana" panose="020B0604030504040204" pitchFamily="34" charset="0"/>
              <a:cs typeface="Verdana" panose="020B0604030504040204" pitchFamily="34"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9C869A8-95B1-D847-9085-46FC7D9CDD0C}" type="datetimeFigureOut">
              <a:rPr lang="en-US" smtClean="0">
                <a:solidFill>
                  <a:srgbClr val="000000"/>
                </a:solidFill>
              </a:rPr>
              <a:pPr/>
              <a:t>2/5/19</a:t>
            </a:fld>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1D8E62BC-150D-9F49-84AE-AEDE73AE94FB}" type="slidenum">
              <a:rPr lang="en-US" smtClean="0">
                <a:solidFill>
                  <a:srgbClr val="000000"/>
                </a:solidFill>
              </a:rPr>
              <a:pPr/>
              <a:t>‹#›</a:t>
            </a:fld>
            <a:endParaRPr lang="en-US">
              <a:solidFill>
                <a:srgbClr val="000000"/>
              </a:solidFill>
            </a:endParaRPr>
          </a:p>
        </p:txBody>
      </p:sp>
    </p:spTree>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5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6"/>
            <a:ext cx="9144000" cy="797671"/>
          </a:xfrm>
          <a:prstGeom prst="rect">
            <a:avLst/>
          </a:prstGeo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1"/>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5" y="6514190"/>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7" y="6514190"/>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A8E1-DD06-2A47-85BE-A57BB4C1A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C008D-E85B-0E43-9A89-2676F763A0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FD411-DF19-4540-B6DA-80EDCC074D43}"/>
              </a:ext>
            </a:extLst>
          </p:cNvPr>
          <p:cNvSpPr>
            <a:spLocks noGrp="1"/>
          </p:cNvSpPr>
          <p:nvPr>
            <p:ph type="dt" sz="half" idx="10"/>
          </p:nvPr>
        </p:nvSpPr>
        <p:spPr/>
        <p:txBody>
          <a:bodyPr/>
          <a:lstStyle/>
          <a:p>
            <a:fld id="{B2BB1FED-7C07-F94E-9C2C-D3CC32C86617}" type="datetimeFigureOut">
              <a:rPr lang="en-US" smtClean="0"/>
              <a:t>2/5/19</a:t>
            </a:fld>
            <a:endParaRPr lang="en-US"/>
          </a:p>
        </p:txBody>
      </p:sp>
      <p:sp>
        <p:nvSpPr>
          <p:cNvPr id="5" name="Footer Placeholder 4">
            <a:extLst>
              <a:ext uri="{FF2B5EF4-FFF2-40B4-BE49-F238E27FC236}">
                <a16:creationId xmlns:a16="http://schemas.microsoft.com/office/drawing/2014/main" id="{510B3A44-600B-7C4B-8B9A-566F1CC0E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44CC8-B94B-0842-BE03-6FDAE420D8CD}"/>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109555387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B3262-C32B-48CD-B638-A0B4AFB87B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59FE2E-856F-458A-BE08-3764FCC669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0175EE-1F97-41F1-B914-FA96453EDD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CF5020-0B3E-4E54-BB22-2B49F25FC17A}"/>
              </a:ext>
            </a:extLst>
          </p:cNvPr>
          <p:cNvSpPr>
            <a:spLocks noGrp="1"/>
          </p:cNvSpPr>
          <p:nvPr>
            <p:ph type="dt" sz="half" idx="10"/>
          </p:nvPr>
        </p:nvSpPr>
        <p:spPr/>
        <p:txBody>
          <a:bodyPr/>
          <a:lstStyle/>
          <a:p>
            <a:fld id="{2E50FBA3-DC84-4FF0-B3AE-0A470EDB6B0E}" type="datetimeFigureOut">
              <a:rPr lang="en-GB" smtClean="0">
                <a:solidFill>
                  <a:srgbClr val="000000"/>
                </a:solidFill>
              </a:rPr>
              <a:pPr/>
              <a:t>05/02/2019</a:t>
            </a:fld>
            <a:endParaRPr lang="en-GB">
              <a:solidFill>
                <a:srgbClr val="000000"/>
              </a:solidFill>
            </a:endParaRPr>
          </a:p>
        </p:txBody>
      </p:sp>
      <p:sp>
        <p:nvSpPr>
          <p:cNvPr id="6" name="Footer Placeholder 5">
            <a:extLst>
              <a:ext uri="{FF2B5EF4-FFF2-40B4-BE49-F238E27FC236}">
                <a16:creationId xmlns:a16="http://schemas.microsoft.com/office/drawing/2014/main" id="{85B9F2D3-BF31-404B-ACB3-6651158290BE}"/>
              </a:ext>
            </a:extLst>
          </p:cNvPr>
          <p:cNvSpPr>
            <a:spLocks noGrp="1"/>
          </p:cNvSpPr>
          <p:nvPr>
            <p:ph type="ftr" sz="quarter" idx="11"/>
          </p:nvPr>
        </p:nvSpPr>
        <p:spPr/>
        <p:txBody>
          <a:bodyPr/>
          <a:lstStyle/>
          <a:p>
            <a:endParaRPr lang="en-GB">
              <a:solidFill>
                <a:srgbClr val="000000"/>
              </a:solidFill>
            </a:endParaRPr>
          </a:p>
        </p:txBody>
      </p:sp>
      <p:sp>
        <p:nvSpPr>
          <p:cNvPr id="7" name="Slide Number Placeholder 6">
            <a:extLst>
              <a:ext uri="{FF2B5EF4-FFF2-40B4-BE49-F238E27FC236}">
                <a16:creationId xmlns:a16="http://schemas.microsoft.com/office/drawing/2014/main" id="{1EB9916F-2C37-4876-969E-EB0F1F7BD61B}"/>
              </a:ext>
            </a:extLst>
          </p:cNvPr>
          <p:cNvSpPr>
            <a:spLocks noGrp="1"/>
          </p:cNvSpPr>
          <p:nvPr>
            <p:ph type="sldNum" sz="quarter" idx="12"/>
          </p:nvPr>
        </p:nvSpPr>
        <p:spPr/>
        <p:txBody>
          <a:bodyPr/>
          <a:lstStyle/>
          <a:p>
            <a:fld id="{7FB9E224-9BE0-4C4F-BC75-81E6301BC756}" type="slidenum">
              <a:rPr lang="en-GB" smtClean="0">
                <a:solidFill>
                  <a:srgbClr val="000000"/>
                </a:solidFill>
              </a:rPr>
              <a:pPr/>
              <a:t>‹#›</a:t>
            </a:fld>
            <a:endParaRPr lang="en-GB">
              <a:solidFill>
                <a:srgbClr val="000000"/>
              </a:solidFill>
            </a:endParaRPr>
          </a:p>
        </p:txBody>
      </p:sp>
    </p:spTree>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
            <a:ext cx="12192000" cy="7044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WORK\королiвськi митцi\Amare\id\Amare Global id\ppt\images\amare id-17.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217073" y="2"/>
            <a:ext cx="4974927" cy="704414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userDrawn="1"/>
        </p:nvSpPr>
        <p:spPr>
          <a:xfrm>
            <a:off x="0" y="1524566"/>
            <a:ext cx="8112224" cy="380886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latin typeface="Verdana" panose="020B0604030504040204" pitchFamily="34" charset="0"/>
            </a:endParaRPr>
          </a:p>
        </p:txBody>
      </p:sp>
      <p:pic>
        <p:nvPicPr>
          <p:cNvPr id="13" name="Picture 3" descr="D:\WORK\королiвськi митцi\Amare\id\Amare Global id\ppt\images\amare id-16.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1425" y="2002974"/>
            <a:ext cx="1969751" cy="2674165"/>
          </a:xfrm>
          <a:prstGeom prst="rect">
            <a:avLst/>
          </a:prstGeom>
          <a:noFill/>
          <a:extLst>
            <a:ext uri="{909E8E84-426E-40DD-AFC4-6F175D3DCCD1}">
              <a14:hiddenFill xmlns:a14="http://schemas.microsoft.com/office/drawing/2010/main">
                <a:solidFill>
                  <a:srgbClr val="FFFFFF"/>
                </a:solidFill>
              </a14:hiddenFill>
            </a:ext>
          </a:extLst>
        </p:spPr>
      </p:pic>
      <p:sp>
        <p:nvSpPr>
          <p:cNvPr id="14" name="Заголовок 1"/>
          <p:cNvSpPr>
            <a:spLocks noGrp="1"/>
          </p:cNvSpPr>
          <p:nvPr>
            <p:ph type="title" hasCustomPrompt="1"/>
          </p:nvPr>
        </p:nvSpPr>
        <p:spPr>
          <a:xfrm>
            <a:off x="3407701" y="2540045"/>
            <a:ext cx="4131659" cy="1849063"/>
          </a:xfrm>
          <a:prstGeom prst="rect">
            <a:avLst/>
          </a:prstGeom>
        </p:spPr>
        <p:txBody>
          <a:bodyPr vert="horz" lIns="91440" tIns="45720" rIns="91440" bIns="45720" rtlCol="0" anchor="ctr">
            <a:normAutofit/>
          </a:bodyPr>
          <a:lstStyle>
            <a:lvl1pPr algn="l">
              <a:defRPr sz="5333" b="1">
                <a:solidFill>
                  <a:srgbClr val="3B2D59"/>
                </a:solidFill>
                <a:latin typeface="Verdana" panose="020B0604030504040204" pitchFamily="34" charset="0"/>
              </a:defRPr>
            </a:lvl1pPr>
          </a:lstStyle>
          <a:p>
            <a:r>
              <a:rPr lang="en-US" dirty="0"/>
              <a:t>Click to add text</a:t>
            </a:r>
            <a:endParaRPr lang="ru-RU" dirty="0"/>
          </a:p>
        </p:txBody>
      </p:sp>
    </p:spTree>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3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6" name="Рисунок 2"/>
          <p:cNvSpPr>
            <a:spLocks noGrp="1"/>
          </p:cNvSpPr>
          <p:nvPr>
            <p:ph type="pic" idx="11"/>
          </p:nvPr>
        </p:nvSpPr>
        <p:spPr>
          <a:xfrm>
            <a:off x="-4231" y="1"/>
            <a:ext cx="12196233" cy="62678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7" name="Заголовок 1"/>
          <p:cNvSpPr>
            <a:spLocks noGrp="1"/>
          </p:cNvSpPr>
          <p:nvPr>
            <p:ph type="title" hasCustomPrompt="1"/>
          </p:nvPr>
        </p:nvSpPr>
        <p:spPr>
          <a:xfrm>
            <a:off x="623392" y="1028734"/>
            <a:ext cx="10945216" cy="105611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9" name="Текст 3"/>
          <p:cNvSpPr>
            <a:spLocks noGrp="1"/>
          </p:cNvSpPr>
          <p:nvPr>
            <p:ph type="body" sz="half" idx="2" hasCustomPrompt="1"/>
          </p:nvPr>
        </p:nvSpPr>
        <p:spPr>
          <a:xfrm>
            <a:off x="741397"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3" name="Текст 3"/>
          <p:cNvSpPr>
            <a:spLocks noGrp="1"/>
          </p:cNvSpPr>
          <p:nvPr>
            <p:ph type="body" sz="half" idx="10" hasCustomPrompt="1"/>
          </p:nvPr>
        </p:nvSpPr>
        <p:spPr>
          <a:xfrm>
            <a:off x="6384036"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2" y="0"/>
            <a:ext cx="6100233" cy="486916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9" y="6117301"/>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1" y="157716"/>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4" y="2846013"/>
            <a:ext cx="5493212" cy="2023147"/>
          </a:xfrm>
        </p:spPr>
        <p:txBody>
          <a:bodyPr>
            <a:normAutofit/>
          </a:bodyPr>
          <a:lstStyle>
            <a:lvl1pPr marL="0" indent="0">
              <a:buNone/>
              <a:defRPr sz="1467">
                <a:solidFill>
                  <a:schemeClr val="tx1">
                    <a:lumMod val="75000"/>
                    <a:lumOff val="2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9"/>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_Title">
    <p:spTree>
      <p:nvGrpSpPr>
        <p:cNvPr id="1" name="Shape 8"/>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3F2A5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 name="Picture 1" descr="conclusion.ai"/>
          <p:cNvPicPr>
            <a:picLocks noChangeAspect="1"/>
          </p:cNvPicPr>
          <p:nvPr userDrawn="1"/>
        </p:nvPicPr>
        <p:blipFill rotWithShape="1">
          <a:blip r:embed="rId2" cstate="email">
            <a:extLst>
              <a:ext uri="{28A0092B-C50C-407E-A947-70E740481C1C}">
                <a14:useLocalDpi xmlns:a14="http://schemas.microsoft.com/office/drawing/2010/main"/>
              </a:ext>
            </a:extLst>
          </a:blip>
          <a:srcRect l="19001" t="34848" r="24709" b="34007"/>
          <a:stretch/>
        </p:blipFill>
        <p:spPr>
          <a:xfrm>
            <a:off x="3590637" y="2389909"/>
            <a:ext cx="5010727" cy="2135910"/>
          </a:xfrm>
          <a:prstGeom prst="rect">
            <a:avLst/>
          </a:prstGeom>
        </p:spPr>
      </p:pic>
    </p:spTree>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Verdana" panose="020B0604030504040204" pitchFamily="34" charset="0"/>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D806F28-8625-4BBF-99F8-ED39D667A9CF}"/>
              </a:ext>
            </a:extLst>
          </p:cNvPr>
          <p:cNvPicPr>
            <a:picLocks noChangeAspect="1"/>
          </p:cNvPicPr>
          <p:nvPr userDrawn="1"/>
        </p:nvPicPr>
        <p:blipFill rotWithShape="1">
          <a:blip r:embed="rId3"/>
          <a:srcRect l="13006" t="23307" r="7515" b="36941"/>
          <a:stretch/>
        </p:blipFill>
        <p:spPr>
          <a:xfrm>
            <a:off x="10288383" y="6062054"/>
            <a:ext cx="1828800" cy="548640"/>
          </a:xfrm>
          <a:prstGeom prst="rect">
            <a:avLst/>
          </a:prstGeom>
        </p:spPr>
      </p:pic>
    </p:spTree>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3" name="Picture 2"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sp>
        <p:nvSpPr>
          <p:cNvPr id="10" name="Рисунок 2"/>
          <p:cNvSpPr>
            <a:spLocks noGrp="1"/>
          </p:cNvSpPr>
          <p:nvPr>
            <p:ph type="pic" idx="11"/>
          </p:nvPr>
        </p:nvSpPr>
        <p:spPr>
          <a:xfrm>
            <a:off x="6100093" y="-3015"/>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1" name="Рисунок 2"/>
          <p:cNvSpPr>
            <a:spLocks noGrp="1"/>
          </p:cNvSpPr>
          <p:nvPr>
            <p:ph type="pic" idx="10"/>
          </p:nvPr>
        </p:nvSpPr>
        <p:spPr>
          <a:xfrm>
            <a:off x="3" y="-3014"/>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Текст 3"/>
          <p:cNvSpPr>
            <a:spLocks noGrp="1"/>
          </p:cNvSpPr>
          <p:nvPr>
            <p:ph type="body" sz="half" idx="2" hasCustomPrompt="1"/>
          </p:nvPr>
        </p:nvSpPr>
        <p:spPr>
          <a:xfrm>
            <a:off x="431371" y="5253203"/>
            <a:ext cx="5664629" cy="108317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7" name="Picture 6">
            <a:extLst>
              <a:ext uri="{FF2B5EF4-FFF2-40B4-BE49-F238E27FC236}">
                <a16:creationId xmlns:a16="http://schemas.microsoft.com/office/drawing/2014/main" id="{02BB373E-1DDC-4AFA-AC02-E0FBB197645A}"/>
              </a:ext>
            </a:extLst>
          </p:cNvPr>
          <p:cNvPicPr>
            <a:picLocks noChangeAspect="1"/>
          </p:cNvPicPr>
          <p:nvPr userDrawn="1"/>
        </p:nvPicPr>
        <p:blipFill rotWithShape="1">
          <a:blip r:embed="rId2"/>
          <a:srcRect l="13006" t="23307" r="7515" b="36941"/>
          <a:stretch/>
        </p:blipFill>
        <p:spPr>
          <a:xfrm>
            <a:off x="10288383" y="6062054"/>
            <a:ext cx="1828800" cy="548640"/>
          </a:xfrm>
          <a:prstGeom prst="rect">
            <a:avLst/>
          </a:prstGeom>
        </p:spPr>
      </p:pic>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8666F-B7E3-497E-BAF8-836BE352D3FD}"/>
              </a:ext>
            </a:extLst>
          </p:cNvPr>
          <p:cNvPicPr>
            <a:picLocks noChangeAspect="1"/>
          </p:cNvPicPr>
          <p:nvPr userDrawn="1"/>
        </p:nvPicPr>
        <p:blipFill rotWithShape="1">
          <a:blip r:embed="rId2"/>
          <a:srcRect l="13006" t="23307" r="7515" b="36941"/>
          <a:stretch/>
        </p:blipFill>
        <p:spPr>
          <a:xfrm>
            <a:off x="10288383" y="6062054"/>
            <a:ext cx="1828800" cy="548640"/>
          </a:xfrm>
          <a:prstGeom prst="rect">
            <a:avLst/>
          </a:prstGeom>
        </p:spPr>
      </p:pic>
      <p:sp>
        <p:nvSpPr>
          <p:cNvPr id="6" name="Рисунок 2"/>
          <p:cNvSpPr>
            <a:spLocks noGrp="1"/>
          </p:cNvSpPr>
          <p:nvPr>
            <p:ph type="pic" idx="11"/>
          </p:nvPr>
        </p:nvSpPr>
        <p:spPr>
          <a:xfrm>
            <a:off x="-4231" y="1"/>
            <a:ext cx="12196233" cy="62678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7" name="Заголовок 1"/>
          <p:cNvSpPr>
            <a:spLocks noGrp="1"/>
          </p:cNvSpPr>
          <p:nvPr>
            <p:ph type="title" hasCustomPrompt="1"/>
          </p:nvPr>
        </p:nvSpPr>
        <p:spPr>
          <a:xfrm>
            <a:off x="623392" y="1028734"/>
            <a:ext cx="10945216" cy="1056117"/>
          </a:xfrm>
        </p:spPr>
        <p:txBody>
          <a:bodyPr>
            <a:normAutofit/>
          </a:bodyPr>
          <a:lstStyle>
            <a:lvl1pPr algn="l">
              <a:defRPr sz="6400" b="1">
                <a:solidFill>
                  <a:srgbClr val="3B2D59"/>
                </a:solidFill>
                <a:latin typeface="Verdana" panose="020B0604030504040204" pitchFamily="34" charset="0"/>
              </a:defRPr>
            </a:lvl1pPr>
          </a:lstStyle>
          <a:p>
            <a:r>
              <a:rPr lang="en-US" dirty="0"/>
              <a:t>Click to add text</a:t>
            </a:r>
            <a:endParaRPr lang="ru-RU" dirty="0"/>
          </a:p>
        </p:txBody>
      </p:sp>
      <p:sp>
        <p:nvSpPr>
          <p:cNvPr id="9" name="Текст 3"/>
          <p:cNvSpPr>
            <a:spLocks noGrp="1"/>
          </p:cNvSpPr>
          <p:nvPr>
            <p:ph type="body" sz="half" idx="2" hasCustomPrompt="1"/>
          </p:nvPr>
        </p:nvSpPr>
        <p:spPr>
          <a:xfrm>
            <a:off x="741397"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3" name="Текст 3"/>
          <p:cNvSpPr>
            <a:spLocks noGrp="1"/>
          </p:cNvSpPr>
          <p:nvPr>
            <p:ph type="body" sz="half" idx="10" hasCustomPrompt="1"/>
          </p:nvPr>
        </p:nvSpPr>
        <p:spPr>
          <a:xfrm>
            <a:off x="6384036"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pic>
        <p:nvPicPr>
          <p:cNvPr id="10"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592277" y="0"/>
            <a:ext cx="3599723" cy="248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Рисунок 2"/>
          <p:cNvSpPr>
            <a:spLocks noGrp="1"/>
          </p:cNvSpPr>
          <p:nvPr>
            <p:ph type="pic" idx="11"/>
          </p:nvPr>
        </p:nvSpPr>
        <p:spPr>
          <a:xfrm>
            <a:off x="-4230" y="0"/>
            <a:ext cx="7924433"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12" name="Picture 5"/>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52387" y="6309320"/>
            <a:ext cx="349967" cy="33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userDrawn="1"/>
        </p:nvSpPr>
        <p:spPr>
          <a:xfrm>
            <a:off x="9998361" y="6309320"/>
            <a:ext cx="2016224" cy="523220"/>
          </a:xfrm>
          <a:prstGeom prst="rect">
            <a:avLst/>
          </a:prstGeom>
          <a:noFill/>
        </p:spPr>
        <p:txBody>
          <a:bodyPr wrap="square" rtlCol="0">
            <a:spAutoFit/>
          </a:bodyPr>
          <a:lstStyle/>
          <a:p>
            <a:r>
              <a:rPr lang="en-US" sz="1400" b="1" dirty="0">
                <a:solidFill>
                  <a:srgbClr val="3B2D59"/>
                </a:solidFill>
                <a:latin typeface="Verdana" panose="020B0604030504040204" pitchFamily="34" charset="0"/>
              </a:rPr>
              <a:t>www.amareglobal.com</a:t>
            </a:r>
            <a:endParaRPr lang="ru-RU" sz="1400" b="1" dirty="0">
              <a:solidFill>
                <a:srgbClr val="3B2D59"/>
              </a:solidFill>
              <a:latin typeface="Verdana" panose="020B0604030504040204" pitchFamily="34" charset="0"/>
            </a:endParaRPr>
          </a:p>
        </p:txBody>
      </p:sp>
      <p:sp>
        <p:nvSpPr>
          <p:cNvPr id="15" name="Заголовок 1"/>
          <p:cNvSpPr>
            <a:spLocks noGrp="1"/>
          </p:cNvSpPr>
          <p:nvPr>
            <p:ph type="title" hasCustomPrompt="1"/>
          </p:nvPr>
        </p:nvSpPr>
        <p:spPr>
          <a:xfrm>
            <a:off x="8112224" y="1241452"/>
            <a:ext cx="3936437" cy="2304256"/>
          </a:xfrm>
        </p:spPr>
        <p:txBody>
          <a:bodyPr>
            <a:normAutofit/>
          </a:bodyPr>
          <a:lstStyle>
            <a:lvl1pPr algn="l">
              <a:defRPr sz="6400" b="1">
                <a:solidFill>
                  <a:srgbClr val="3B2D59"/>
                </a:solidFill>
                <a:latin typeface="Verdana" panose="020B0604030504040204" pitchFamily="34" charset="0"/>
              </a:defRPr>
            </a:lvl1pPr>
          </a:lstStyle>
          <a:p>
            <a:r>
              <a:rPr lang="en-US" dirty="0"/>
              <a:t>Click to add text</a:t>
            </a:r>
            <a:endParaRPr lang="ru-RU" dirty="0"/>
          </a:p>
        </p:txBody>
      </p:sp>
      <p:sp>
        <p:nvSpPr>
          <p:cNvPr id="16" name="Текст 3"/>
          <p:cNvSpPr>
            <a:spLocks noGrp="1"/>
          </p:cNvSpPr>
          <p:nvPr>
            <p:ph type="body" sz="half" idx="2" hasCustomPrompt="1"/>
          </p:nvPr>
        </p:nvSpPr>
        <p:spPr>
          <a:xfrm>
            <a:off x="8230230" y="3909053"/>
            <a:ext cx="3641020" cy="1449288"/>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3396424"/>
            <a:ext cx="4175787" cy="346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userDrawn="1"/>
        </p:nvSpPr>
        <p:spPr>
          <a:xfrm>
            <a:off x="0" y="1"/>
            <a:ext cx="12192000" cy="1810593"/>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latin typeface="Verdana" panose="020B0604030504040204" pitchFamily="34" charset="0"/>
            </a:endParaRPr>
          </a:p>
        </p:txBody>
      </p:sp>
      <p:sp>
        <p:nvSpPr>
          <p:cNvPr id="13" name="Заголовок 1"/>
          <p:cNvSpPr>
            <a:spLocks noGrp="1"/>
          </p:cNvSpPr>
          <p:nvPr>
            <p:ph type="title" hasCustomPrompt="1"/>
          </p:nvPr>
        </p:nvSpPr>
        <p:spPr>
          <a:xfrm>
            <a:off x="2639616" y="260648"/>
            <a:ext cx="8928992" cy="1248784"/>
          </a:xfrm>
        </p:spPr>
        <p:txBody>
          <a:bodyPr>
            <a:normAutofit/>
          </a:bodyPr>
          <a:lstStyle>
            <a:lvl1pPr algn="l">
              <a:defRPr sz="6400" b="1">
                <a:solidFill>
                  <a:srgbClr val="3B2D59"/>
                </a:solidFill>
                <a:latin typeface="Verdana" panose="020B0604030504040204" pitchFamily="34" charset="0"/>
              </a:defRPr>
            </a:lvl1pPr>
          </a:lstStyle>
          <a:p>
            <a:r>
              <a:rPr lang="en-US" dirty="0"/>
              <a:t>Click to add text</a:t>
            </a:r>
            <a:endParaRPr lang="ru-RU" dirty="0"/>
          </a:p>
        </p:txBody>
      </p:sp>
      <p:pic>
        <p:nvPicPr>
          <p:cNvPr id="17" name="Picture 3" descr="D:\WORK\королiвськi митцi\Amare\id\Amare Global id\ppt\images\amare id-16.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686751" y="164638"/>
            <a:ext cx="1511869" cy="1463060"/>
          </a:xfrm>
          <a:prstGeom prst="rect">
            <a:avLst/>
          </a:prstGeom>
          <a:noFill/>
          <a:extLst>
            <a:ext uri="{909E8E84-426E-40DD-AFC4-6F175D3DCCD1}">
              <a14:hiddenFill xmlns:a14="http://schemas.microsoft.com/office/drawing/2010/main">
                <a:solidFill>
                  <a:srgbClr val="FFFFFF"/>
                </a:solidFill>
              </a14:hiddenFill>
            </a:ext>
          </a:extLst>
        </p:spPr>
      </p:pic>
      <p:sp>
        <p:nvSpPr>
          <p:cNvPr id="18" name="Текст 3"/>
          <p:cNvSpPr>
            <a:spLocks noGrp="1"/>
          </p:cNvSpPr>
          <p:nvPr>
            <p:ph type="body" sz="half" idx="2" hasCustomPrompt="1"/>
          </p:nvPr>
        </p:nvSpPr>
        <p:spPr>
          <a:xfrm>
            <a:off x="2735627" y="2171733"/>
            <a:ext cx="8448939" cy="2601416"/>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9" name="Picture 3" descr="D:\WORK\королiвськi митцi\Amare\id\Amare Global id\ppt\images\amare id-16.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552387" y="6308250"/>
            <a:ext cx="349967" cy="3386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998361" y="6325495"/>
            <a:ext cx="2016224" cy="523220"/>
          </a:xfrm>
          <a:prstGeom prst="rect">
            <a:avLst/>
          </a:prstGeom>
          <a:noFill/>
        </p:spPr>
        <p:txBody>
          <a:bodyPr wrap="square" rtlCol="0">
            <a:spAutoFit/>
          </a:bodyPr>
          <a:lstStyle/>
          <a:p>
            <a:r>
              <a:rPr lang="en-US" sz="1400" b="1" dirty="0">
                <a:solidFill>
                  <a:srgbClr val="3B2D59"/>
                </a:solidFill>
                <a:latin typeface="Verdana" panose="020B0604030504040204" pitchFamily="34" charset="0"/>
              </a:rPr>
              <a:t>www.amareglobal.com</a:t>
            </a:r>
            <a:endParaRPr lang="ru-RU" sz="1400" b="1" dirty="0">
              <a:solidFill>
                <a:srgbClr val="3B2D59"/>
              </a:solidFill>
              <a:latin typeface="Verdana" panose="020B0604030504040204" pitchFamily="34" charset="0"/>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b="3061"/>
          <a:stretch/>
        </p:blipFill>
        <p:spPr bwMode="auto">
          <a:xfrm>
            <a:off x="0" y="4841858"/>
            <a:ext cx="8232576" cy="201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Рисунок 2"/>
          <p:cNvSpPr>
            <a:spLocks noGrp="1"/>
          </p:cNvSpPr>
          <p:nvPr>
            <p:ph type="pic" idx="11"/>
          </p:nvPr>
        </p:nvSpPr>
        <p:spPr>
          <a:xfrm>
            <a:off x="431371" y="452669"/>
            <a:ext cx="6048672" cy="412845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Заголовок 1"/>
          <p:cNvSpPr>
            <a:spLocks noGrp="1"/>
          </p:cNvSpPr>
          <p:nvPr>
            <p:ph type="title" hasCustomPrompt="1"/>
          </p:nvPr>
        </p:nvSpPr>
        <p:spPr>
          <a:xfrm>
            <a:off x="7156550" y="452669"/>
            <a:ext cx="3936437" cy="2016224"/>
          </a:xfrm>
        </p:spPr>
        <p:txBody>
          <a:bodyPr>
            <a:normAutofit/>
          </a:bodyPr>
          <a:lstStyle>
            <a:lvl1pPr algn="l">
              <a:defRPr sz="6400" b="1">
                <a:solidFill>
                  <a:srgbClr val="3B2D59"/>
                </a:solidFill>
                <a:latin typeface="Verdana" panose="020B0604030504040204" pitchFamily="34" charset="0"/>
              </a:defRPr>
            </a:lvl1pPr>
          </a:lstStyle>
          <a:p>
            <a:r>
              <a:rPr lang="en-US" dirty="0"/>
              <a:t>Click to add text</a:t>
            </a:r>
            <a:endParaRPr lang="ru-RU" dirty="0"/>
          </a:p>
        </p:txBody>
      </p:sp>
      <p:sp>
        <p:nvSpPr>
          <p:cNvPr id="14" name="Текст 3"/>
          <p:cNvSpPr>
            <a:spLocks noGrp="1"/>
          </p:cNvSpPr>
          <p:nvPr>
            <p:ph type="body" sz="half" idx="2" hasCustomPrompt="1"/>
          </p:nvPr>
        </p:nvSpPr>
        <p:spPr>
          <a:xfrm>
            <a:off x="7152117" y="2660915"/>
            <a:ext cx="4416491" cy="2304256"/>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Титульный слайд">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7"/>
          <a:stretch/>
        </p:blipFill>
        <p:spPr bwMode="auto">
          <a:xfrm>
            <a:off x="0" y="0"/>
            <a:ext cx="12192000" cy="665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Рисунок 2"/>
          <p:cNvSpPr>
            <a:spLocks noGrp="1"/>
          </p:cNvSpPr>
          <p:nvPr>
            <p:ph type="pic" idx="11"/>
          </p:nvPr>
        </p:nvSpPr>
        <p:spPr>
          <a:xfrm>
            <a:off x="1228958" y="644691"/>
            <a:ext cx="9734085" cy="3753544"/>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13" name="Picture 8"/>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 y="4293097"/>
            <a:ext cx="2209001" cy="256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userDrawn="1"/>
        </p:nvSpPr>
        <p:spPr>
          <a:xfrm>
            <a:off x="1199456" y="4716605"/>
            <a:ext cx="9830096" cy="1208673"/>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latin typeface="Verdana" panose="020B0604030504040204" pitchFamily="34" charset="0"/>
            </a:endParaRPr>
          </a:p>
        </p:txBody>
      </p:sp>
      <p:sp>
        <p:nvSpPr>
          <p:cNvPr id="16" name="Текст 3"/>
          <p:cNvSpPr>
            <a:spLocks noGrp="1"/>
          </p:cNvSpPr>
          <p:nvPr>
            <p:ph type="body" sz="half" idx="2" hasCustomPrompt="1"/>
          </p:nvPr>
        </p:nvSpPr>
        <p:spPr>
          <a:xfrm>
            <a:off x="1505878" y="5253203"/>
            <a:ext cx="9294645" cy="480053"/>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7" name="Заголовок 1"/>
          <p:cNvSpPr>
            <a:spLocks noGrp="1"/>
          </p:cNvSpPr>
          <p:nvPr>
            <p:ph type="title" hasCustomPrompt="1"/>
          </p:nvPr>
        </p:nvSpPr>
        <p:spPr>
          <a:xfrm>
            <a:off x="1487488" y="4829698"/>
            <a:ext cx="5184576" cy="327495"/>
          </a:xfrm>
        </p:spPr>
        <p:txBody>
          <a:bodyPr>
            <a:normAutofit/>
          </a:bodyPr>
          <a:lstStyle>
            <a:lvl1pPr algn="l">
              <a:defRPr sz="2667" b="1">
                <a:solidFill>
                  <a:srgbClr val="3B2D59"/>
                </a:solidFill>
                <a:latin typeface="Verdana" panose="020B0604030504040204" pitchFamily="34" charset="0"/>
              </a:defRPr>
            </a:lvl1pPr>
          </a:lstStyle>
          <a:p>
            <a:r>
              <a:rPr lang="en-US" dirty="0"/>
              <a:t>Click to add text</a:t>
            </a:r>
            <a:endParaRPr lang="ru-RU" dirty="0"/>
          </a:p>
        </p:txBody>
      </p:sp>
      <p:pic>
        <p:nvPicPr>
          <p:cNvPr id="8" name="Picture 3" descr="D:\WORK\королiвськi митцi\Amare\id\Amare Global id\ppt\1-12.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14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Титульный слайд">
    <p:spTree>
      <p:nvGrpSpPr>
        <p:cNvPr id="1" name=""/>
        <p:cNvGrpSpPr/>
        <p:nvPr/>
      </p:nvGrpSpPr>
      <p:grpSpPr>
        <a:xfrm>
          <a:off x="0" y="0"/>
          <a:ext cx="0" cy="0"/>
          <a:chOff x="0" y="0"/>
          <a:chExt cx="0" cy="0"/>
        </a:xfrm>
      </p:grpSpPr>
      <p:sp>
        <p:nvSpPr>
          <p:cNvPr id="10" name="Прямоугольник 9"/>
          <p:cNvSpPr/>
          <p:nvPr userDrawn="1"/>
        </p:nvSpPr>
        <p:spPr>
          <a:xfrm>
            <a:off x="0" y="0"/>
            <a:ext cx="12192000" cy="6858000"/>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latin typeface="Verdana" panose="020B0604030504040204" pitchFamily="34" charset="0"/>
            </a:endParaRPr>
          </a:p>
        </p:txBody>
      </p:sp>
      <p:pic>
        <p:nvPicPr>
          <p:cNvPr id="11" name="Picture 2" descr="D:\WORK\королiвськi митцi\Amare\id\Amare Global id\ppt\images\Untitled-2.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 y="2852936"/>
            <a:ext cx="4901828" cy="4005064"/>
          </a:xfrm>
          <a:prstGeom prst="rect">
            <a:avLst/>
          </a:prstGeom>
          <a:noFill/>
          <a:extLst>
            <a:ext uri="{909E8E84-426E-40DD-AFC4-6F175D3DCCD1}">
              <a14:hiddenFill xmlns:a14="http://schemas.microsoft.com/office/drawing/2010/main">
                <a:solidFill>
                  <a:srgbClr val="FFFFFF"/>
                </a:solidFill>
              </a14:hiddenFill>
            </a:ext>
          </a:extLst>
        </p:spPr>
      </p:pic>
      <p:sp>
        <p:nvSpPr>
          <p:cNvPr id="15" name="Рисунок 2"/>
          <p:cNvSpPr>
            <a:spLocks noGrp="1"/>
          </p:cNvSpPr>
          <p:nvPr>
            <p:ph type="pic" idx="11"/>
          </p:nvPr>
        </p:nvSpPr>
        <p:spPr>
          <a:xfrm>
            <a:off x="6192011" y="731574"/>
            <a:ext cx="5376597" cy="5097693"/>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6" name="Текст 3"/>
          <p:cNvSpPr>
            <a:spLocks noGrp="1"/>
          </p:cNvSpPr>
          <p:nvPr>
            <p:ph type="body" sz="half" idx="2" hasCustomPrompt="1"/>
          </p:nvPr>
        </p:nvSpPr>
        <p:spPr>
          <a:xfrm>
            <a:off x="1007435" y="1691680"/>
            <a:ext cx="4800533" cy="163218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9" name="Picture 3" descr="D:\WORK\королiвськi митцi\Amare\id\Amare Global id\ppt\images\amare id-16.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9552387" y="6308250"/>
            <a:ext cx="349967" cy="3386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998361" y="6325495"/>
            <a:ext cx="2016224" cy="523220"/>
          </a:xfrm>
          <a:prstGeom prst="rect">
            <a:avLst/>
          </a:prstGeom>
          <a:noFill/>
        </p:spPr>
        <p:txBody>
          <a:bodyPr wrap="square" rtlCol="0">
            <a:spAutoFit/>
          </a:bodyPr>
          <a:lstStyle/>
          <a:p>
            <a:r>
              <a:rPr lang="en-US" sz="1400" b="1" dirty="0">
                <a:solidFill>
                  <a:srgbClr val="3B2D59"/>
                </a:solidFill>
                <a:latin typeface="Verdana" panose="020B0604030504040204" pitchFamily="34" charset="0"/>
              </a:rPr>
              <a:t>www.amareglobal.com</a:t>
            </a:r>
            <a:endParaRPr lang="ru-RU" sz="1400" b="1" dirty="0">
              <a:solidFill>
                <a:srgbClr val="3B2D59"/>
              </a:solidFill>
              <a:latin typeface="Verdana" panose="020B0604030504040204" pitchFamily="34" charset="0"/>
            </a:endParaRPr>
          </a:p>
        </p:txBody>
      </p:sp>
      <p:sp>
        <p:nvSpPr>
          <p:cNvPr id="21" name="Текст 3"/>
          <p:cNvSpPr>
            <a:spLocks noGrp="1"/>
          </p:cNvSpPr>
          <p:nvPr>
            <p:ph type="body" sz="half" idx="12" hasCustomPrompt="1"/>
          </p:nvPr>
        </p:nvSpPr>
        <p:spPr>
          <a:xfrm>
            <a:off x="1967543" y="3429000"/>
            <a:ext cx="3846184" cy="124813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22" name="Заголовок 1"/>
          <p:cNvSpPr>
            <a:spLocks noGrp="1"/>
          </p:cNvSpPr>
          <p:nvPr>
            <p:ph type="title" hasCustomPrompt="1"/>
          </p:nvPr>
        </p:nvSpPr>
        <p:spPr>
          <a:xfrm>
            <a:off x="989686" y="743878"/>
            <a:ext cx="4818281" cy="755783"/>
          </a:xfrm>
        </p:spPr>
        <p:txBody>
          <a:bodyPr>
            <a:normAutofit/>
          </a:bodyPr>
          <a:lstStyle>
            <a:lvl1pPr algn="l">
              <a:defRPr sz="2667" b="1">
                <a:solidFill>
                  <a:srgbClr val="3B2D59"/>
                </a:solidFill>
                <a:latin typeface="Verdana" panose="020B0604030504040204" pitchFamily="34" charset="0"/>
              </a:defRPr>
            </a:lvl1pPr>
          </a:lstStyle>
          <a:p>
            <a:r>
              <a:rPr lang="en-US" dirty="0"/>
              <a:t>Click to add text</a:t>
            </a:r>
            <a:endParaRPr lang="ru-RU" dirty="0"/>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Титульный слайд">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
            <a:ext cx="12192000" cy="70441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WORK\королiвськi митцi\Amare\id\Amare Global id\ppt\images\amare id-18.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latin typeface="Verdana" panose="020B0604030504040204" pitchFamily="34" charset="0"/>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latin typeface="Verdana" panose="020B0604030504040204" pitchFamily="34" charset="0"/>
            </a:endParaRPr>
          </a:p>
        </p:txBody>
      </p:sp>
      <p:pic>
        <p:nvPicPr>
          <p:cNvPr id="15" name="Picture 2" descr="D:\WORK\королiвськi митцi\Amare\id\Amare Global id\ppt\1-9.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Объект 2"/>
          <p:cNvSpPr>
            <a:spLocks noGrp="1"/>
          </p:cNvSpPr>
          <p:nvPr>
            <p:ph idx="1" hasCustomPrompt="1"/>
          </p:nvPr>
        </p:nvSpPr>
        <p:spPr/>
        <p:txBody>
          <a:body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963084" y="4406901"/>
            <a:ext cx="10363200" cy="1362075"/>
          </a:xfrm>
        </p:spPr>
        <p:txBody>
          <a:bodyPr anchor="t"/>
          <a:lstStyle>
            <a:lvl1pPr algn="l">
              <a:defRPr sz="5333" b="1" cap="all"/>
            </a:lvl1pPr>
          </a:lstStyle>
          <a:p>
            <a:r>
              <a:rPr lang="en-US" dirty="0"/>
              <a:t>Click to add text</a:t>
            </a:r>
            <a:endParaRPr lang="ru-RU" dirty="0"/>
          </a:p>
        </p:txBody>
      </p:sp>
      <p:sp>
        <p:nvSpPr>
          <p:cNvPr id="3" name="Текст 2"/>
          <p:cNvSpPr>
            <a:spLocks noGrp="1"/>
          </p:cNvSpPr>
          <p:nvPr>
            <p:ph type="body" idx="1" hasCustomPrompt="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add text</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Объект 2"/>
          <p:cNvSpPr>
            <a:spLocks noGrp="1"/>
          </p:cNvSpPr>
          <p:nvPr>
            <p:ph sz="half" idx="1" hasCustomPrompt="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Объект 3"/>
          <p:cNvSpPr>
            <a:spLocks noGrp="1"/>
          </p:cNvSpPr>
          <p:nvPr>
            <p:ph sz="half" idx="2" hasCustomPrompt="1"/>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09600" y="274639"/>
            <a:ext cx="10972800" cy="1143000"/>
          </a:xfrm>
        </p:spPr>
        <p:txBody>
          <a:bodyPr/>
          <a:lstStyle>
            <a:lvl1pPr>
              <a:defRPr/>
            </a:lvl1pPr>
          </a:lstStyle>
          <a:p>
            <a:r>
              <a:rPr lang="en-US" dirty="0"/>
              <a:t>Click to add text</a:t>
            </a:r>
            <a:endParaRPr lang="ru-RU" dirty="0"/>
          </a:p>
        </p:txBody>
      </p:sp>
      <p:sp>
        <p:nvSpPr>
          <p:cNvPr id="3" name="Текст 2"/>
          <p:cNvSpPr>
            <a:spLocks noGrp="1"/>
          </p:cNvSpPr>
          <p:nvPr>
            <p:ph type="body" idx="1" hasCustomPrompt="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endParaRPr lang="ru-RU" dirty="0"/>
          </a:p>
        </p:txBody>
      </p:sp>
      <p:sp>
        <p:nvSpPr>
          <p:cNvPr id="4" name="Объект 3"/>
          <p:cNvSpPr>
            <a:spLocks noGrp="1"/>
          </p:cNvSpPr>
          <p:nvPr>
            <p:ph sz="half" idx="2" hasCustomPrompt="1"/>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5" name="Текст 4"/>
          <p:cNvSpPr>
            <a:spLocks noGrp="1"/>
          </p:cNvSpPr>
          <p:nvPr>
            <p:ph type="body" sz="quarter" idx="3" hasCustomPrompt="1"/>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endParaRPr lang="ru-RU" dirty="0"/>
          </a:p>
        </p:txBody>
      </p:sp>
      <p:sp>
        <p:nvSpPr>
          <p:cNvPr id="6" name="Объект 5"/>
          <p:cNvSpPr>
            <a:spLocks noGrp="1"/>
          </p:cNvSpPr>
          <p:nvPr>
            <p:ph sz="quarter" idx="4" hasCustomPrompt="1"/>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7" name="Дата 6"/>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Дата 2"/>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09602" y="273049"/>
            <a:ext cx="4011084" cy="1162051"/>
          </a:xfrm>
        </p:spPr>
        <p:txBody>
          <a:bodyPr anchor="b"/>
          <a:lstStyle>
            <a:lvl1pPr algn="l">
              <a:defRPr sz="2667" b="1"/>
            </a:lvl1pPr>
          </a:lstStyle>
          <a:p>
            <a:r>
              <a:rPr lang="en-US" dirty="0"/>
              <a:t>Click to add text</a:t>
            </a:r>
            <a:endParaRPr lang="ru-RU" dirty="0"/>
          </a:p>
        </p:txBody>
      </p:sp>
      <p:sp>
        <p:nvSpPr>
          <p:cNvPr id="3" name="Объект 2"/>
          <p:cNvSpPr>
            <a:spLocks noGrp="1"/>
          </p:cNvSpPr>
          <p:nvPr>
            <p:ph idx="1" hasCustomPrompt="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Текст 3"/>
          <p:cNvSpPr>
            <a:spLocks noGrp="1"/>
          </p:cNvSpPr>
          <p:nvPr>
            <p:ph type="body" sz="half" idx="2" hasCustomPrompt="1"/>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2389717" y="4800600"/>
            <a:ext cx="7315200" cy="566739"/>
          </a:xfrm>
        </p:spPr>
        <p:txBody>
          <a:bodyPr anchor="b"/>
          <a:lstStyle>
            <a:lvl1pPr algn="l">
              <a:defRPr sz="2667" b="1"/>
            </a:lvl1pPr>
          </a:lstStyle>
          <a:p>
            <a:r>
              <a:rPr lang="en-US" dirty="0"/>
              <a:t>Click to add text</a:t>
            </a:r>
            <a:endParaRPr lang="ru-RU" dirty="0"/>
          </a:p>
        </p:txBody>
      </p:sp>
      <p:sp>
        <p:nvSpPr>
          <p:cNvPr id="3" name="Рисунок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a:p>
        </p:txBody>
      </p:sp>
      <p:sp>
        <p:nvSpPr>
          <p:cNvPr id="4" name="Текст 3"/>
          <p:cNvSpPr>
            <a:spLocks noGrp="1"/>
          </p:cNvSpPr>
          <p:nvPr>
            <p:ph type="body" sz="half" idx="2" hasCustomPrompt="1"/>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61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Вертикальный текст 2"/>
          <p:cNvSpPr>
            <a:spLocks noGrp="1"/>
          </p:cNvSpPr>
          <p:nvPr>
            <p:ph type="body" orient="vert" idx="1" hasCustomPrompt="1"/>
          </p:nvPr>
        </p:nvSpPr>
        <p:spPr/>
        <p:txBody>
          <a:bodyPr vert="eaVert"/>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hasCustomPrompt="1"/>
          </p:nvPr>
        </p:nvSpPr>
        <p:spPr>
          <a:xfrm>
            <a:off x="8839200" y="206375"/>
            <a:ext cx="2743200" cy="4387851"/>
          </a:xfrm>
        </p:spPr>
        <p:txBody>
          <a:bodyPr vert="eaVert"/>
          <a:lstStyle/>
          <a:p>
            <a:r>
              <a:rPr lang="en-US" dirty="0"/>
              <a:t>Click to add text</a:t>
            </a:r>
            <a:endParaRPr lang="ru-RU" dirty="0"/>
          </a:p>
        </p:txBody>
      </p:sp>
      <p:sp>
        <p:nvSpPr>
          <p:cNvPr id="3" name="Вертикальный текст 2"/>
          <p:cNvSpPr>
            <a:spLocks noGrp="1"/>
          </p:cNvSpPr>
          <p:nvPr>
            <p:ph type="body" orient="vert" idx="1" hasCustomPrompt="1"/>
          </p:nvPr>
        </p:nvSpPr>
        <p:spPr>
          <a:xfrm>
            <a:off x="609600" y="206375"/>
            <a:ext cx="8026400" cy="4387851"/>
          </a:xfrm>
        </p:spPr>
        <p:txBody>
          <a:bodyPr vert="eaVert"/>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FA17D9-BB70-4ACB-9B85-34D61E5DAA2F}"/>
              </a:ext>
            </a:extLst>
          </p:cNvPr>
          <p:cNvPicPr>
            <a:picLocks noChangeAspect="1"/>
          </p:cNvPicPr>
          <p:nvPr userDrawn="1"/>
        </p:nvPicPr>
        <p:blipFill rotWithShape="1">
          <a:blip r:embed="rId2"/>
          <a:srcRect l="15452" t="23560" r="10373" b="37300"/>
          <a:stretch/>
        </p:blipFill>
        <p:spPr>
          <a:xfrm>
            <a:off x="4094396" y="6357725"/>
            <a:ext cx="1121115" cy="354831"/>
          </a:xfrm>
          <a:prstGeom prst="rect">
            <a:avLst/>
          </a:prstGeom>
        </p:spPr>
      </p:pic>
      <p:pic>
        <p:nvPicPr>
          <p:cNvPr id="4" name="Picture 3" descr="footer.png">
            <a:extLst>
              <a:ext uri="{FF2B5EF4-FFF2-40B4-BE49-F238E27FC236}">
                <a16:creationId xmlns:a16="http://schemas.microsoft.com/office/drawing/2014/main" id="{3707E4F2-F292-46DE-AEF7-D4E8C9DA360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006"/>
          <a:stretch/>
        </p:blipFill>
        <p:spPr>
          <a:xfrm>
            <a:off x="5215511" y="6357726"/>
            <a:ext cx="2882094" cy="318964"/>
          </a:xfrm>
          <a:prstGeom prst="rect">
            <a:avLst/>
          </a:prstGeom>
        </p:spPr>
      </p:pic>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3" name="Straight Connector 2"/>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pic>
        <p:nvPicPr>
          <p:cNvPr id="4" name="Picture 3"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
            <a:ext cx="12192000" cy="7044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WORK\королiвськi митцi\Amare\id\Amare Global id\ppt\images\amare id-17.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217073" y="2"/>
            <a:ext cx="4974927" cy="704414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userDrawn="1"/>
        </p:nvSpPr>
        <p:spPr>
          <a:xfrm>
            <a:off x="0" y="1524566"/>
            <a:ext cx="8112224" cy="380886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pic>
        <p:nvPicPr>
          <p:cNvPr id="13" name="Picture 3" descr="D:\WORK\королiвськi митцi\Amare\id\Amare Global id\ppt\images\amare id-16.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1425" y="2002974"/>
            <a:ext cx="1969751" cy="2674165"/>
          </a:xfrm>
          <a:prstGeom prst="rect">
            <a:avLst/>
          </a:prstGeom>
          <a:noFill/>
          <a:extLst>
            <a:ext uri="{909E8E84-426E-40DD-AFC4-6F175D3DCCD1}">
              <a14:hiddenFill xmlns:a14="http://schemas.microsoft.com/office/drawing/2010/main">
                <a:solidFill>
                  <a:srgbClr val="FFFFFF"/>
                </a:solidFill>
              </a14:hiddenFill>
            </a:ext>
          </a:extLst>
        </p:spPr>
      </p:pic>
      <p:sp>
        <p:nvSpPr>
          <p:cNvPr id="14" name="Заголовок 1"/>
          <p:cNvSpPr>
            <a:spLocks noGrp="1"/>
          </p:cNvSpPr>
          <p:nvPr>
            <p:ph type="title" hasCustomPrompt="1"/>
          </p:nvPr>
        </p:nvSpPr>
        <p:spPr>
          <a:xfrm>
            <a:off x="3407701" y="2540045"/>
            <a:ext cx="4131659" cy="1849063"/>
          </a:xfrm>
          <a:prstGeom prst="rect">
            <a:avLst/>
          </a:prstGeom>
        </p:spPr>
        <p:txBody>
          <a:bodyPr vert="horz" lIns="91440" tIns="45720" rIns="91440" bIns="45720" rtlCol="0" anchor="ctr">
            <a:normAutofit/>
          </a:bodyPr>
          <a:lstStyle>
            <a:lvl1pPr algn="l">
              <a:defRPr sz="5333" b="1">
                <a:solidFill>
                  <a:srgbClr val="3B2D59"/>
                </a:solidFill>
                <a:latin typeface="+mn-lt"/>
              </a:defRPr>
            </a:lvl1pPr>
          </a:lstStyle>
          <a:p>
            <a:r>
              <a:rPr lang="en-US" dirty="0"/>
              <a:t>Click to add text</a:t>
            </a:r>
            <a:endParaRPr lang="ru-RU" dirty="0"/>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10" name="Рисунок 2"/>
          <p:cNvSpPr>
            <a:spLocks noGrp="1"/>
          </p:cNvSpPr>
          <p:nvPr>
            <p:ph type="pic" idx="11"/>
          </p:nvPr>
        </p:nvSpPr>
        <p:spPr>
          <a:xfrm>
            <a:off x="6100093" y="-3015"/>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1" name="Рисунок 2"/>
          <p:cNvSpPr>
            <a:spLocks noGrp="1"/>
          </p:cNvSpPr>
          <p:nvPr>
            <p:ph type="pic" idx="10"/>
          </p:nvPr>
        </p:nvSpPr>
        <p:spPr>
          <a:xfrm>
            <a:off x="3" y="-3014"/>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Текст 3"/>
          <p:cNvSpPr>
            <a:spLocks noGrp="1"/>
          </p:cNvSpPr>
          <p:nvPr>
            <p:ph type="body" sz="half" idx="2" hasCustomPrompt="1"/>
          </p:nvPr>
        </p:nvSpPr>
        <p:spPr>
          <a:xfrm>
            <a:off x="431371" y="5253203"/>
            <a:ext cx="5664629" cy="108317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6" name="Рисунок 2"/>
          <p:cNvSpPr>
            <a:spLocks noGrp="1"/>
          </p:cNvSpPr>
          <p:nvPr>
            <p:ph type="pic" idx="11"/>
          </p:nvPr>
        </p:nvSpPr>
        <p:spPr>
          <a:xfrm>
            <a:off x="-4231" y="1"/>
            <a:ext cx="12196233" cy="62678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7" name="Заголовок 1"/>
          <p:cNvSpPr>
            <a:spLocks noGrp="1"/>
          </p:cNvSpPr>
          <p:nvPr>
            <p:ph type="title" hasCustomPrompt="1"/>
          </p:nvPr>
        </p:nvSpPr>
        <p:spPr>
          <a:xfrm>
            <a:off x="623392" y="1028734"/>
            <a:ext cx="10945216" cy="105611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9" name="Текст 3"/>
          <p:cNvSpPr>
            <a:spLocks noGrp="1"/>
          </p:cNvSpPr>
          <p:nvPr>
            <p:ph type="body" sz="half" idx="2" hasCustomPrompt="1"/>
          </p:nvPr>
        </p:nvSpPr>
        <p:spPr>
          <a:xfrm>
            <a:off x="741397"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3" name="Текст 3"/>
          <p:cNvSpPr>
            <a:spLocks noGrp="1"/>
          </p:cNvSpPr>
          <p:nvPr>
            <p:ph type="body" sz="half" idx="10" hasCustomPrompt="1"/>
          </p:nvPr>
        </p:nvSpPr>
        <p:spPr>
          <a:xfrm>
            <a:off x="6384036"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4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pic>
        <p:nvPicPr>
          <p:cNvPr id="10"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592277" y="0"/>
            <a:ext cx="3599723" cy="248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Рисунок 2"/>
          <p:cNvSpPr>
            <a:spLocks noGrp="1"/>
          </p:cNvSpPr>
          <p:nvPr>
            <p:ph type="pic" idx="11"/>
          </p:nvPr>
        </p:nvSpPr>
        <p:spPr>
          <a:xfrm>
            <a:off x="-4230" y="0"/>
            <a:ext cx="7924433"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12" name="Picture 5"/>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52387" y="6309320"/>
            <a:ext cx="349967" cy="33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userDrawn="1"/>
        </p:nvSpPr>
        <p:spPr>
          <a:xfrm>
            <a:off x="9998361" y="6309320"/>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
        <p:nvSpPr>
          <p:cNvPr id="15" name="Заголовок 1"/>
          <p:cNvSpPr>
            <a:spLocks noGrp="1"/>
          </p:cNvSpPr>
          <p:nvPr>
            <p:ph type="title" hasCustomPrompt="1"/>
          </p:nvPr>
        </p:nvSpPr>
        <p:spPr>
          <a:xfrm>
            <a:off x="8112224" y="1241452"/>
            <a:ext cx="3936437" cy="2304256"/>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6" name="Текст 3"/>
          <p:cNvSpPr>
            <a:spLocks noGrp="1"/>
          </p:cNvSpPr>
          <p:nvPr>
            <p:ph type="body" sz="half" idx="2" hasCustomPrompt="1"/>
          </p:nvPr>
        </p:nvSpPr>
        <p:spPr>
          <a:xfrm>
            <a:off x="8230230" y="3909053"/>
            <a:ext cx="3641020" cy="1449288"/>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3396424"/>
            <a:ext cx="4175787" cy="346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userDrawn="1"/>
        </p:nvSpPr>
        <p:spPr>
          <a:xfrm>
            <a:off x="0" y="1"/>
            <a:ext cx="12192000" cy="1810593"/>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13" name="Заголовок 1"/>
          <p:cNvSpPr>
            <a:spLocks noGrp="1"/>
          </p:cNvSpPr>
          <p:nvPr>
            <p:ph type="title" hasCustomPrompt="1"/>
          </p:nvPr>
        </p:nvSpPr>
        <p:spPr>
          <a:xfrm>
            <a:off x="2639616" y="260648"/>
            <a:ext cx="8928992" cy="1248784"/>
          </a:xfrm>
        </p:spPr>
        <p:txBody>
          <a:bodyPr>
            <a:normAutofit/>
          </a:bodyPr>
          <a:lstStyle>
            <a:lvl1pPr algn="l">
              <a:defRPr sz="6400" b="1">
                <a:solidFill>
                  <a:srgbClr val="3B2D59"/>
                </a:solidFill>
                <a:latin typeface="+mn-lt"/>
              </a:defRPr>
            </a:lvl1pPr>
          </a:lstStyle>
          <a:p>
            <a:r>
              <a:rPr lang="en-US" dirty="0"/>
              <a:t>Click to add text</a:t>
            </a:r>
            <a:endParaRPr lang="ru-RU" dirty="0"/>
          </a:p>
        </p:txBody>
      </p:sp>
      <p:pic>
        <p:nvPicPr>
          <p:cNvPr id="17" name="Picture 3" descr="D:\WORK\королiвськi митцi\Amare\id\Amare Global id\ppt\images\amare id-16.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686751" y="164638"/>
            <a:ext cx="1511869" cy="1463060"/>
          </a:xfrm>
          <a:prstGeom prst="rect">
            <a:avLst/>
          </a:prstGeom>
          <a:noFill/>
          <a:extLst>
            <a:ext uri="{909E8E84-426E-40DD-AFC4-6F175D3DCCD1}">
              <a14:hiddenFill xmlns:a14="http://schemas.microsoft.com/office/drawing/2010/main">
                <a:solidFill>
                  <a:srgbClr val="FFFFFF"/>
                </a:solidFill>
              </a14:hiddenFill>
            </a:ext>
          </a:extLst>
        </p:spPr>
      </p:pic>
      <p:sp>
        <p:nvSpPr>
          <p:cNvPr id="18" name="Текст 3"/>
          <p:cNvSpPr>
            <a:spLocks noGrp="1"/>
          </p:cNvSpPr>
          <p:nvPr>
            <p:ph type="body" sz="half" idx="2" hasCustomPrompt="1"/>
          </p:nvPr>
        </p:nvSpPr>
        <p:spPr>
          <a:xfrm>
            <a:off x="2735627" y="2171733"/>
            <a:ext cx="8448939" cy="2601416"/>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9" name="Picture 3" descr="D:\WORK\королiвськi митцi\Amare\id\Amare Global id\ppt\images\amare id-16.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552387" y="6308250"/>
            <a:ext cx="349967" cy="3386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998361" y="6325495"/>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b="3061"/>
          <a:stretch/>
        </p:blipFill>
        <p:spPr bwMode="auto">
          <a:xfrm>
            <a:off x="0" y="4841858"/>
            <a:ext cx="8232576" cy="201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Рисунок 2"/>
          <p:cNvSpPr>
            <a:spLocks noGrp="1"/>
          </p:cNvSpPr>
          <p:nvPr>
            <p:ph type="pic" idx="11"/>
          </p:nvPr>
        </p:nvSpPr>
        <p:spPr>
          <a:xfrm>
            <a:off x="431371" y="452669"/>
            <a:ext cx="6048672" cy="412845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Заголовок 1"/>
          <p:cNvSpPr>
            <a:spLocks noGrp="1"/>
          </p:cNvSpPr>
          <p:nvPr>
            <p:ph type="title" hasCustomPrompt="1"/>
          </p:nvPr>
        </p:nvSpPr>
        <p:spPr>
          <a:xfrm>
            <a:off x="7156550" y="452669"/>
            <a:ext cx="3936437" cy="2016224"/>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4" name="Текст 3"/>
          <p:cNvSpPr>
            <a:spLocks noGrp="1"/>
          </p:cNvSpPr>
          <p:nvPr>
            <p:ph type="body" sz="half" idx="2" hasCustomPrompt="1"/>
          </p:nvPr>
        </p:nvSpPr>
        <p:spPr>
          <a:xfrm>
            <a:off x="7152117" y="2660915"/>
            <a:ext cx="4416491" cy="2304256"/>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Титульный слайд">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7"/>
          <a:stretch/>
        </p:blipFill>
        <p:spPr bwMode="auto">
          <a:xfrm>
            <a:off x="0" y="0"/>
            <a:ext cx="12192000" cy="665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Рисунок 2"/>
          <p:cNvSpPr>
            <a:spLocks noGrp="1"/>
          </p:cNvSpPr>
          <p:nvPr>
            <p:ph type="pic" idx="11"/>
          </p:nvPr>
        </p:nvSpPr>
        <p:spPr>
          <a:xfrm>
            <a:off x="1228958" y="644691"/>
            <a:ext cx="9734085" cy="3753544"/>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13" name="Picture 8"/>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 y="4293097"/>
            <a:ext cx="2209001" cy="256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userDrawn="1"/>
        </p:nvSpPr>
        <p:spPr>
          <a:xfrm>
            <a:off x="1199456" y="4716605"/>
            <a:ext cx="9830096" cy="1208673"/>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16" name="Текст 3"/>
          <p:cNvSpPr>
            <a:spLocks noGrp="1"/>
          </p:cNvSpPr>
          <p:nvPr>
            <p:ph type="body" sz="half" idx="2" hasCustomPrompt="1"/>
          </p:nvPr>
        </p:nvSpPr>
        <p:spPr>
          <a:xfrm>
            <a:off x="1505878" y="5253203"/>
            <a:ext cx="9294645" cy="480053"/>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7" name="Заголовок 1"/>
          <p:cNvSpPr>
            <a:spLocks noGrp="1"/>
          </p:cNvSpPr>
          <p:nvPr>
            <p:ph type="title" hasCustomPrompt="1"/>
          </p:nvPr>
        </p:nvSpPr>
        <p:spPr>
          <a:xfrm>
            <a:off x="1487488" y="4829698"/>
            <a:ext cx="5184576" cy="327495"/>
          </a:xfrm>
        </p:spPr>
        <p:txBody>
          <a:bodyPr>
            <a:normAutofit/>
          </a:bodyPr>
          <a:lstStyle>
            <a:lvl1pPr algn="l">
              <a:defRPr sz="2667" b="1">
                <a:solidFill>
                  <a:srgbClr val="3B2D59"/>
                </a:solidFill>
                <a:latin typeface="+mn-lt"/>
              </a:defRPr>
            </a:lvl1pPr>
          </a:lstStyle>
          <a:p>
            <a:r>
              <a:rPr lang="en-US" dirty="0"/>
              <a:t>Click to add text</a:t>
            </a:r>
            <a:endParaRPr lang="ru-RU" dirty="0"/>
          </a:p>
        </p:txBody>
      </p:sp>
      <p:pic>
        <p:nvPicPr>
          <p:cNvPr id="8" name="Picture 3" descr="D:\WORK\королiвськi митцi\Amare\id\Amare Global id\ppt\1-12.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Титульный слайд">
    <p:spTree>
      <p:nvGrpSpPr>
        <p:cNvPr id="1" name=""/>
        <p:cNvGrpSpPr/>
        <p:nvPr/>
      </p:nvGrpSpPr>
      <p:grpSpPr>
        <a:xfrm>
          <a:off x="0" y="0"/>
          <a:ext cx="0" cy="0"/>
          <a:chOff x="0" y="0"/>
          <a:chExt cx="0" cy="0"/>
        </a:xfrm>
      </p:grpSpPr>
      <p:sp>
        <p:nvSpPr>
          <p:cNvPr id="10" name="Прямоугольник 9"/>
          <p:cNvSpPr/>
          <p:nvPr userDrawn="1"/>
        </p:nvSpPr>
        <p:spPr>
          <a:xfrm>
            <a:off x="0" y="0"/>
            <a:ext cx="12192000" cy="6858000"/>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endParaRPr>
          </a:p>
        </p:txBody>
      </p:sp>
      <p:pic>
        <p:nvPicPr>
          <p:cNvPr id="11" name="Picture 2" descr="D:\WORK\королiвськi митцi\Amare\id\Amare Global id\ppt\images\Untitled-2.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 y="2852936"/>
            <a:ext cx="4901828" cy="4005064"/>
          </a:xfrm>
          <a:prstGeom prst="rect">
            <a:avLst/>
          </a:prstGeom>
          <a:noFill/>
          <a:extLst>
            <a:ext uri="{909E8E84-426E-40DD-AFC4-6F175D3DCCD1}">
              <a14:hiddenFill xmlns:a14="http://schemas.microsoft.com/office/drawing/2010/main">
                <a:solidFill>
                  <a:srgbClr val="FFFFFF"/>
                </a:solidFill>
              </a14:hiddenFill>
            </a:ext>
          </a:extLst>
        </p:spPr>
      </p:pic>
      <p:sp>
        <p:nvSpPr>
          <p:cNvPr id="15" name="Рисунок 2"/>
          <p:cNvSpPr>
            <a:spLocks noGrp="1"/>
          </p:cNvSpPr>
          <p:nvPr>
            <p:ph type="pic" idx="11"/>
          </p:nvPr>
        </p:nvSpPr>
        <p:spPr>
          <a:xfrm>
            <a:off x="6192011" y="731574"/>
            <a:ext cx="5376597" cy="5097693"/>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6" name="Текст 3"/>
          <p:cNvSpPr>
            <a:spLocks noGrp="1"/>
          </p:cNvSpPr>
          <p:nvPr>
            <p:ph type="body" sz="half" idx="2" hasCustomPrompt="1"/>
          </p:nvPr>
        </p:nvSpPr>
        <p:spPr>
          <a:xfrm>
            <a:off x="1007435" y="1691680"/>
            <a:ext cx="4800533" cy="163218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9" name="Picture 3" descr="D:\WORK\королiвськi митцi\Amare\id\Amare Global id\ppt\images\amare id-16.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9552387" y="6308250"/>
            <a:ext cx="349967" cy="3386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998361" y="6325495"/>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
        <p:nvSpPr>
          <p:cNvPr id="21" name="Текст 3"/>
          <p:cNvSpPr>
            <a:spLocks noGrp="1"/>
          </p:cNvSpPr>
          <p:nvPr>
            <p:ph type="body" sz="half" idx="12" hasCustomPrompt="1"/>
          </p:nvPr>
        </p:nvSpPr>
        <p:spPr>
          <a:xfrm>
            <a:off x="1967543" y="3429000"/>
            <a:ext cx="3846184" cy="124813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22" name="Заголовок 1"/>
          <p:cNvSpPr>
            <a:spLocks noGrp="1"/>
          </p:cNvSpPr>
          <p:nvPr>
            <p:ph type="title" hasCustomPrompt="1"/>
          </p:nvPr>
        </p:nvSpPr>
        <p:spPr>
          <a:xfrm>
            <a:off x="989686" y="743878"/>
            <a:ext cx="4818281" cy="755783"/>
          </a:xfrm>
        </p:spPr>
        <p:txBody>
          <a:bodyPr>
            <a:normAutofit/>
          </a:bodyPr>
          <a:lstStyle>
            <a:lvl1pPr algn="l">
              <a:defRPr sz="2667" b="1">
                <a:solidFill>
                  <a:srgbClr val="3B2D59"/>
                </a:solidFill>
                <a:latin typeface="+mn-lt"/>
              </a:defRPr>
            </a:lvl1pPr>
          </a:lstStyle>
          <a:p>
            <a:r>
              <a:rPr lang="en-US" dirty="0"/>
              <a:t>Click to add text</a:t>
            </a:r>
            <a:endParaRPr lang="ru-RU" dirty="0"/>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Титульный слайд">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
            <a:ext cx="12192000" cy="70441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WORK\королiвськi митцi\Amare\id\Amare Global id\ppt\images\amare id-18.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pic>
        <p:nvPicPr>
          <p:cNvPr id="15" name="Picture 2" descr="D:\WORK\королiвськi митцi\Amare\id\Amare Global id\ppt\1-9.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Объект 2"/>
          <p:cNvSpPr>
            <a:spLocks noGrp="1"/>
          </p:cNvSpPr>
          <p:nvPr>
            <p:ph idx="1" hasCustomPrompt="1"/>
          </p:nvPr>
        </p:nvSpPr>
        <p:spPr/>
        <p:txBody>
          <a:body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963084" y="4406901"/>
            <a:ext cx="10363200" cy="1362075"/>
          </a:xfrm>
        </p:spPr>
        <p:txBody>
          <a:bodyPr anchor="t"/>
          <a:lstStyle>
            <a:lvl1pPr algn="l">
              <a:defRPr sz="5333" b="1" cap="all"/>
            </a:lvl1pPr>
          </a:lstStyle>
          <a:p>
            <a:r>
              <a:rPr lang="en-US" dirty="0"/>
              <a:t>Click to add text</a:t>
            </a:r>
            <a:endParaRPr lang="ru-RU" dirty="0"/>
          </a:p>
        </p:txBody>
      </p:sp>
      <p:sp>
        <p:nvSpPr>
          <p:cNvPr id="3" name="Текст 2"/>
          <p:cNvSpPr>
            <a:spLocks noGrp="1"/>
          </p:cNvSpPr>
          <p:nvPr>
            <p:ph type="body" idx="1" hasCustomPrompt="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add text</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Объект 2"/>
          <p:cNvSpPr>
            <a:spLocks noGrp="1"/>
          </p:cNvSpPr>
          <p:nvPr>
            <p:ph sz="half" idx="1" hasCustomPrompt="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Объект 3"/>
          <p:cNvSpPr>
            <a:spLocks noGrp="1"/>
          </p:cNvSpPr>
          <p:nvPr>
            <p:ph sz="half" idx="2" hasCustomPrompt="1"/>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09600" y="274639"/>
            <a:ext cx="10972800" cy="1143000"/>
          </a:xfrm>
        </p:spPr>
        <p:txBody>
          <a:bodyPr/>
          <a:lstStyle>
            <a:lvl1pPr>
              <a:defRPr/>
            </a:lvl1pPr>
          </a:lstStyle>
          <a:p>
            <a:r>
              <a:rPr lang="en-US" dirty="0"/>
              <a:t>Click to add text</a:t>
            </a:r>
            <a:endParaRPr lang="ru-RU" dirty="0"/>
          </a:p>
        </p:txBody>
      </p:sp>
      <p:sp>
        <p:nvSpPr>
          <p:cNvPr id="3" name="Текст 2"/>
          <p:cNvSpPr>
            <a:spLocks noGrp="1"/>
          </p:cNvSpPr>
          <p:nvPr>
            <p:ph type="body" idx="1" hasCustomPrompt="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endParaRPr lang="ru-RU" dirty="0"/>
          </a:p>
        </p:txBody>
      </p:sp>
      <p:sp>
        <p:nvSpPr>
          <p:cNvPr id="4" name="Объект 3"/>
          <p:cNvSpPr>
            <a:spLocks noGrp="1"/>
          </p:cNvSpPr>
          <p:nvPr>
            <p:ph sz="half" idx="2" hasCustomPrompt="1"/>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5" name="Текст 4"/>
          <p:cNvSpPr>
            <a:spLocks noGrp="1"/>
          </p:cNvSpPr>
          <p:nvPr>
            <p:ph type="body" sz="quarter" idx="3" hasCustomPrompt="1"/>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endParaRPr lang="ru-RU" dirty="0"/>
          </a:p>
        </p:txBody>
      </p:sp>
      <p:sp>
        <p:nvSpPr>
          <p:cNvPr id="6" name="Объект 5"/>
          <p:cNvSpPr>
            <a:spLocks noGrp="1"/>
          </p:cNvSpPr>
          <p:nvPr>
            <p:ph sz="quarter" idx="4" hasCustomPrompt="1"/>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7" name="Дата 6"/>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6" name="Subtitle 2">
            <a:extLst>
              <a:ext uri="{FF2B5EF4-FFF2-40B4-BE49-F238E27FC236}">
                <a16:creationId xmlns:a16="http://schemas.microsoft.com/office/drawing/2014/main" id="{B6A099D4-1F00-5B45-A9F4-134252B648BC}"/>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ED135EB-34A1-7643-A70C-FD1880602C0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8" name="Straight Connector 7">
            <a:extLst>
              <a:ext uri="{FF2B5EF4-FFF2-40B4-BE49-F238E27FC236}">
                <a16:creationId xmlns:a16="http://schemas.microsoft.com/office/drawing/2014/main" id="{E7072590-1868-E143-81EA-50B4543800E4}"/>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CE041B-3A10-0742-9A17-AD9FF5E68C1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91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Дата 2"/>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09602" y="273049"/>
            <a:ext cx="4011084" cy="1162051"/>
          </a:xfrm>
        </p:spPr>
        <p:txBody>
          <a:bodyPr anchor="b"/>
          <a:lstStyle>
            <a:lvl1pPr algn="l">
              <a:defRPr sz="2667" b="1"/>
            </a:lvl1pPr>
          </a:lstStyle>
          <a:p>
            <a:r>
              <a:rPr lang="en-US" dirty="0"/>
              <a:t>Click to add text</a:t>
            </a:r>
            <a:endParaRPr lang="ru-RU" dirty="0"/>
          </a:p>
        </p:txBody>
      </p:sp>
      <p:sp>
        <p:nvSpPr>
          <p:cNvPr id="3" name="Объект 2"/>
          <p:cNvSpPr>
            <a:spLocks noGrp="1"/>
          </p:cNvSpPr>
          <p:nvPr>
            <p:ph idx="1" hasCustomPrompt="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Текст 3"/>
          <p:cNvSpPr>
            <a:spLocks noGrp="1"/>
          </p:cNvSpPr>
          <p:nvPr>
            <p:ph type="body" sz="half" idx="2" hasCustomPrompt="1"/>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2389717" y="4800600"/>
            <a:ext cx="7315200" cy="566739"/>
          </a:xfrm>
        </p:spPr>
        <p:txBody>
          <a:bodyPr anchor="b"/>
          <a:lstStyle>
            <a:lvl1pPr algn="l">
              <a:defRPr sz="2667" b="1"/>
            </a:lvl1pPr>
          </a:lstStyle>
          <a:p>
            <a:r>
              <a:rPr lang="en-US" dirty="0"/>
              <a:t>Click to add text</a:t>
            </a:r>
            <a:endParaRPr lang="ru-RU" dirty="0"/>
          </a:p>
        </p:txBody>
      </p:sp>
      <p:sp>
        <p:nvSpPr>
          <p:cNvPr id="3" name="Рисунок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a:p>
        </p:txBody>
      </p:sp>
      <p:sp>
        <p:nvSpPr>
          <p:cNvPr id="4" name="Текст 3"/>
          <p:cNvSpPr>
            <a:spLocks noGrp="1"/>
          </p:cNvSpPr>
          <p:nvPr>
            <p:ph type="body" sz="half" idx="2" hasCustomPrompt="1"/>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Вертикальный текст 2"/>
          <p:cNvSpPr>
            <a:spLocks noGrp="1"/>
          </p:cNvSpPr>
          <p:nvPr>
            <p:ph type="body" orient="vert" idx="1" hasCustomPrompt="1"/>
          </p:nvPr>
        </p:nvSpPr>
        <p:spPr/>
        <p:txBody>
          <a:bodyPr vert="eaVert"/>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hasCustomPrompt="1"/>
          </p:nvPr>
        </p:nvSpPr>
        <p:spPr>
          <a:xfrm>
            <a:off x="8839200" y="206375"/>
            <a:ext cx="2743200" cy="4387851"/>
          </a:xfrm>
        </p:spPr>
        <p:txBody>
          <a:bodyPr vert="eaVert"/>
          <a:lstStyle/>
          <a:p>
            <a:r>
              <a:rPr lang="en-US" dirty="0"/>
              <a:t>Click to add text</a:t>
            </a:r>
            <a:endParaRPr lang="ru-RU" dirty="0"/>
          </a:p>
        </p:txBody>
      </p:sp>
      <p:sp>
        <p:nvSpPr>
          <p:cNvPr id="3" name="Вертикальный текст 2"/>
          <p:cNvSpPr>
            <a:spLocks noGrp="1"/>
          </p:cNvSpPr>
          <p:nvPr>
            <p:ph type="body" orient="vert" idx="1" hasCustomPrompt="1"/>
          </p:nvPr>
        </p:nvSpPr>
        <p:spPr>
          <a:xfrm>
            <a:off x="609600" y="206375"/>
            <a:ext cx="8026400" cy="4387851"/>
          </a:xfrm>
        </p:spPr>
        <p:txBody>
          <a:bodyPr vert="eaVert"/>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2/5/19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550744"/>
            <a:ext cx="9144000" cy="659232"/>
          </a:xfrm>
          <a:prstGeom prst="rect">
            <a:avLst/>
          </a:prstGeo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6" name="Subtitle 2">
            <a:extLst>
              <a:ext uri="{FF2B5EF4-FFF2-40B4-BE49-F238E27FC236}">
                <a16:creationId xmlns:a16="http://schemas.microsoft.com/office/drawing/2014/main" id="{B6A099D4-1F00-5B45-A9F4-134252B648BC}"/>
              </a:ext>
            </a:extLst>
          </p:cNvPr>
          <p:cNvSpPr>
            <a:spLocks noGrp="1"/>
          </p:cNvSpPr>
          <p:nvPr>
            <p:ph type="subTitle" idx="1"/>
          </p:nvPr>
        </p:nvSpPr>
        <p:spPr>
          <a:xfrm>
            <a:off x="1524000" y="3328423"/>
            <a:ext cx="9144000" cy="1766092"/>
          </a:xfrm>
          <a:prstGeom prst="rect">
            <a:avLst/>
          </a:prstGeom>
        </p:spPr>
        <p:txBody>
          <a:bodyPr/>
          <a:lstStyle>
            <a:lvl1pPr marL="0" indent="0" algn="ctr">
              <a:buNone/>
              <a:defRPr sz="2400">
                <a:solidFill>
                  <a:srgbClr val="3F2A56"/>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ED135EB-34A1-7643-A70C-FD1880602C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1"/>
          </a:xfrm>
          <a:prstGeom prst="rect">
            <a:avLst/>
          </a:prstGeom>
        </p:spPr>
      </p:pic>
      <p:cxnSp>
        <p:nvCxnSpPr>
          <p:cNvPr id="8" name="Straight Connector 7">
            <a:extLst>
              <a:ext uri="{FF2B5EF4-FFF2-40B4-BE49-F238E27FC236}">
                <a16:creationId xmlns:a16="http://schemas.microsoft.com/office/drawing/2014/main" id="{E7072590-1868-E143-81EA-50B4543800E4}"/>
              </a:ext>
            </a:extLst>
          </p:cNvPr>
          <p:cNvCxnSpPr>
            <a:cxnSpLocks/>
          </p:cNvCxnSpPr>
          <p:nvPr userDrawn="1"/>
        </p:nvCxnSpPr>
        <p:spPr>
          <a:xfrm>
            <a:off x="6357635" y="6514190"/>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CE041B-3A10-0742-9A17-AD9FF5E68C1C}"/>
              </a:ext>
            </a:extLst>
          </p:cNvPr>
          <p:cNvCxnSpPr>
            <a:cxnSpLocks/>
          </p:cNvCxnSpPr>
          <p:nvPr userDrawn="1"/>
        </p:nvCxnSpPr>
        <p:spPr>
          <a:xfrm>
            <a:off x="5352067" y="6514190"/>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4824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5915829" y="2524027"/>
            <a:ext cx="6276170" cy="1809946"/>
          </a:xfrm>
          <a:prstGeom prst="rect">
            <a:avLst/>
          </a:prstGeom>
        </p:spPr>
      </p:pic>
      <p:pic>
        <p:nvPicPr>
          <p:cNvPr id="12" name="Picture 11" descr="HorizontalLogo_TM_digital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114" y="3034321"/>
            <a:ext cx="2712335" cy="789359"/>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endParaRPr dirty="0">
              <a:solidFill>
                <a:srgbClr val="000000">
                  <a:lumMod val="50000"/>
                  <a:lumOff val="50000"/>
                </a:srgbClr>
              </a:solidFill>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Aller Light" charset="0"/>
                <a:ea typeface="Aller Light" charset="0"/>
                <a:cs typeface="Aller Light" charset="0"/>
              </a:defRPr>
            </a:lvl1pPr>
          </a:lstStyle>
          <a:p>
            <a:r>
              <a:rPr lang="en-US"/>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HorizontalLogo_TM_digital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1D8B14A-65D3-A848-AE32-AFC9E611E46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0044B5DE-795C-2D47-B590-0459E9611D06}"/>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3890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40954" y="6293867"/>
            <a:ext cx="3222093" cy="528964"/>
          </a:xfrm>
          <a:prstGeom prst="rect">
            <a:avLst/>
          </a:prstGeom>
        </p:spPr>
      </p:pic>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a:t>
            </a:r>
            <a:endParaRPr lang="en-US"/>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3" Type="http://schemas.openxmlformats.org/officeDocument/2006/relationships/slideLayout" Target="../slideLayouts/slideLayout257.xml"/><Relationship Id="rId21" Type="http://schemas.openxmlformats.org/officeDocument/2006/relationships/slideLayout" Target="../slideLayouts/slideLayout275.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0" Type="http://schemas.openxmlformats.org/officeDocument/2006/relationships/slideLayout" Target="../slideLayouts/slideLayout274.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24" Type="http://schemas.openxmlformats.org/officeDocument/2006/relationships/theme" Target="../theme/theme10.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23" Type="http://schemas.openxmlformats.org/officeDocument/2006/relationships/slideLayout" Target="../slideLayouts/slideLayout277.xml"/><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slideLayout" Target="../slideLayouts/slideLayout27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26" Type="http://schemas.openxmlformats.org/officeDocument/2006/relationships/slideLayout" Target="../slideLayouts/slideLayout303.xml"/><Relationship Id="rId3" Type="http://schemas.openxmlformats.org/officeDocument/2006/relationships/slideLayout" Target="../slideLayouts/slideLayout280.xml"/><Relationship Id="rId21" Type="http://schemas.openxmlformats.org/officeDocument/2006/relationships/slideLayout" Target="../slideLayouts/slideLayout298.xml"/><Relationship Id="rId34" Type="http://schemas.openxmlformats.org/officeDocument/2006/relationships/slideLayout" Target="../slideLayouts/slideLayout311.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5" Type="http://schemas.openxmlformats.org/officeDocument/2006/relationships/slideLayout" Target="../slideLayouts/slideLayout302.xml"/><Relationship Id="rId33" Type="http://schemas.openxmlformats.org/officeDocument/2006/relationships/slideLayout" Target="../slideLayouts/slideLayout310.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0" Type="http://schemas.openxmlformats.org/officeDocument/2006/relationships/slideLayout" Target="../slideLayouts/slideLayout297.xml"/><Relationship Id="rId29" Type="http://schemas.openxmlformats.org/officeDocument/2006/relationships/slideLayout" Target="../slideLayouts/slideLayout306.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24" Type="http://schemas.openxmlformats.org/officeDocument/2006/relationships/slideLayout" Target="../slideLayouts/slideLayout301.xml"/><Relationship Id="rId32" Type="http://schemas.openxmlformats.org/officeDocument/2006/relationships/slideLayout" Target="../slideLayouts/slideLayout309.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23" Type="http://schemas.openxmlformats.org/officeDocument/2006/relationships/slideLayout" Target="../slideLayouts/slideLayout300.xml"/><Relationship Id="rId28" Type="http://schemas.openxmlformats.org/officeDocument/2006/relationships/slideLayout" Target="../slideLayouts/slideLayout305.xml"/><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31" Type="http://schemas.openxmlformats.org/officeDocument/2006/relationships/slideLayout" Target="../slideLayouts/slideLayout308.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slideLayout" Target="../slideLayouts/slideLayout299.xml"/><Relationship Id="rId27" Type="http://schemas.openxmlformats.org/officeDocument/2006/relationships/slideLayout" Target="../slideLayouts/slideLayout304.xml"/><Relationship Id="rId30" Type="http://schemas.openxmlformats.org/officeDocument/2006/relationships/slideLayout" Target="../slideLayouts/slideLayout307.xml"/><Relationship Id="rId35" Type="http://schemas.openxmlformats.org/officeDocument/2006/relationships/theme" Target="../theme/theme11.xml"/><Relationship Id="rId8" Type="http://schemas.openxmlformats.org/officeDocument/2006/relationships/slideLayout" Target="../slideLayouts/slideLayout28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6" Type="http://schemas.openxmlformats.org/officeDocument/2006/relationships/theme" Target="../theme/theme12.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slideLayout" Target="../slideLayouts/slideLayout32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slideLayout" Target="../slideLayouts/slideLayout3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theme" Target="../theme/theme13.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theme" Target="../theme/theme3.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theme" Target="../theme/theme4.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theme" Target="../theme/theme5.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theme" Target="../theme/theme6.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26" Type="http://schemas.openxmlformats.org/officeDocument/2006/relationships/slideLayout" Target="../slideLayouts/slideLayout197.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33" Type="http://schemas.openxmlformats.org/officeDocument/2006/relationships/theme" Target="../theme/theme7.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29" Type="http://schemas.openxmlformats.org/officeDocument/2006/relationships/slideLayout" Target="../slideLayouts/slideLayout200.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24" Type="http://schemas.openxmlformats.org/officeDocument/2006/relationships/slideLayout" Target="../slideLayouts/slideLayout195.xml"/><Relationship Id="rId32" Type="http://schemas.openxmlformats.org/officeDocument/2006/relationships/slideLayout" Target="../slideLayouts/slideLayout203.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slideLayout" Target="../slideLayouts/slideLayout199.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31" Type="http://schemas.openxmlformats.org/officeDocument/2006/relationships/slideLayout" Target="../slideLayouts/slideLayout202.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slideLayout" Target="../slideLayouts/slideLayout198.xml"/><Relationship Id="rId30" Type="http://schemas.openxmlformats.org/officeDocument/2006/relationships/slideLayout" Target="../slideLayouts/slideLayout201.xml"/><Relationship Id="rId8" Type="http://schemas.openxmlformats.org/officeDocument/2006/relationships/slideLayout" Target="../slideLayouts/slideLayout1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 Type="http://schemas.openxmlformats.org/officeDocument/2006/relationships/slideLayout" Target="../slideLayouts/slideLayout227.xml"/><Relationship Id="rId21" Type="http://schemas.openxmlformats.org/officeDocument/2006/relationships/slideLayout" Target="../slideLayouts/slideLayout245.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29" Type="http://schemas.openxmlformats.org/officeDocument/2006/relationships/slideLayout" Target="../slideLayouts/slideLayout253.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theme" Target="../theme/theme9.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8806355"/>
      </p:ext>
    </p:extLst>
  </p:cSld>
  <p:clrMap bg1="lt1" tx1="dk1" bg2="lt2" tx2="dk2" accent1="accent1" accent2="accent2" accent3="accent3" accent4="accent4" accent5="accent5" accent6="accent6" hlink="hlink" folHlink="folHlink"/>
  <p:sldLayoutIdLst>
    <p:sldLayoutId id="2147483829" r:id="rId1"/>
    <p:sldLayoutId id="2147483859" r:id="rId2"/>
    <p:sldLayoutId id="2147483806" r:id="rId3"/>
    <p:sldLayoutId id="2147483864" r:id="rId4"/>
    <p:sldLayoutId id="2147483860" r:id="rId5"/>
    <p:sldLayoutId id="2147483861" r:id="rId6"/>
    <p:sldLayoutId id="2147483858" r:id="rId7"/>
    <p:sldLayoutId id="2147483865" r:id="rId8"/>
    <p:sldLayoutId id="2147483862" r:id="rId9"/>
    <p:sldLayoutId id="2147483863" r:id="rId10"/>
    <p:sldLayoutId id="2147483853" r:id="rId11"/>
    <p:sldLayoutId id="2147483854" r:id="rId12"/>
    <p:sldLayoutId id="2147483852" r:id="rId13"/>
    <p:sldLayoutId id="2147483849" r:id="rId14"/>
    <p:sldLayoutId id="2147483851" r:id="rId15"/>
    <p:sldLayoutId id="2147483850" r:id="rId16"/>
    <p:sldLayoutId id="2147483846" r:id="rId17"/>
    <p:sldLayoutId id="2147483847" r:id="rId18"/>
    <p:sldLayoutId id="2147483841" r:id="rId19"/>
    <p:sldLayoutId id="2147483811" r:id="rId20"/>
    <p:sldLayoutId id="2147483856" r:id="rId21"/>
    <p:sldLayoutId id="2147483810" r:id="rId22"/>
    <p:sldLayoutId id="2147483842" r:id="rId23"/>
    <p:sldLayoutId id="2147483848" r:id="rId24"/>
    <p:sldLayoutId id="2147483844" r:id="rId25"/>
    <p:sldLayoutId id="2147483845" r:id="rId26"/>
    <p:sldLayoutId id="2147483838" r:id="rId27"/>
    <p:sldLayoutId id="2147483839" r:id="rId28"/>
    <p:sldLayoutId id="2147483843" r:id="rId29"/>
    <p:sldLayoutId id="2147483866" r:id="rId30"/>
    <p:sldLayoutId id="2147483868"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add text</a:t>
            </a:r>
            <a:endParaRPr lang="ru-RU" dirty="0"/>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2361524"/>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 id="2147484364" r:id="rId13"/>
    <p:sldLayoutId id="2147484365" r:id="rId14"/>
    <p:sldLayoutId id="2147484366" r:id="rId15"/>
    <p:sldLayoutId id="2147484367" r:id="rId16"/>
    <p:sldLayoutId id="2147484368" r:id="rId17"/>
    <p:sldLayoutId id="2147484369" r:id="rId18"/>
    <p:sldLayoutId id="2147484370" r:id="rId19"/>
    <p:sldLayoutId id="2147484371" r:id="rId20"/>
    <p:sldLayoutId id="2147484372" r:id="rId21"/>
    <p:sldLayoutId id="2147484373" r:id="rId22"/>
    <p:sldLayoutId id="2147484374" r:id="rId2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baseline="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2530790"/>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 id="2147484406" r:id="rId14"/>
    <p:sldLayoutId id="2147484407" r:id="rId15"/>
    <p:sldLayoutId id="2147484408" r:id="rId16"/>
    <p:sldLayoutId id="2147484409" r:id="rId17"/>
    <p:sldLayoutId id="2147484410" r:id="rId18"/>
    <p:sldLayoutId id="2147484411" r:id="rId19"/>
    <p:sldLayoutId id="2147484412" r:id="rId20"/>
    <p:sldLayoutId id="2147484413" r:id="rId21"/>
    <p:sldLayoutId id="2147484414" r:id="rId22"/>
    <p:sldLayoutId id="2147484415" r:id="rId23"/>
    <p:sldLayoutId id="2147484416" r:id="rId24"/>
    <p:sldLayoutId id="2147484417" r:id="rId25"/>
    <p:sldLayoutId id="2147484418" r:id="rId26"/>
    <p:sldLayoutId id="2147484419" r:id="rId27"/>
    <p:sldLayoutId id="2147484420" r:id="rId28"/>
    <p:sldLayoutId id="2147484421" r:id="rId29"/>
    <p:sldLayoutId id="2147484422" r:id="rId30"/>
    <p:sldLayoutId id="2147484426" r:id="rId31"/>
    <p:sldLayoutId id="2147484427" r:id="rId32"/>
    <p:sldLayoutId id="2147484428" r:id="rId33"/>
    <p:sldLayoutId id="2147484429"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35F7C49A-E11E-E04E-A32C-5BF49358BD97}" type="datetimeFigureOut">
              <a:rPr lang="en-US" smtClean="0">
                <a:solidFill>
                  <a:prstClr val="black">
                    <a:tint val="75000"/>
                  </a:prstClr>
                </a:solidFill>
              </a:rPr>
              <a:pPr defTabSz="609585"/>
              <a:t>2/5/19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290A9A97-AEA1-A045-B2B6-A083F08F02AB}" type="slidenum">
              <a:rPr lang="en-US" smtClean="0">
                <a:solidFill>
                  <a:prstClr val="black">
                    <a:tint val="75000"/>
                  </a:prstClr>
                </a:solidFill>
              </a:rPr>
              <a:pPr defTabSz="609585"/>
              <a:t>‹#›</a:t>
            </a:fld>
            <a:endParaRPr lang="en-US">
              <a:solidFill>
                <a:prstClr val="black">
                  <a:tint val="75000"/>
                </a:prstClr>
              </a:solidFill>
            </a:endParaRPr>
          </a:p>
        </p:txBody>
      </p:sp>
    </p:spTree>
    <p:extLst>
      <p:ext uri="{BB962C8B-B14F-4D97-AF65-F5344CB8AC3E}">
        <p14:creationId xmlns:p14="http://schemas.microsoft.com/office/powerpoint/2010/main" val="1220759573"/>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 id="2147484461" r:id="rId13"/>
    <p:sldLayoutId id="2147484462" r:id="rId14"/>
    <p:sldLayoutId id="2147484463" r:id="rId15"/>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35F7C49A-E11E-E04E-A32C-5BF49358BD97}" type="datetimeFigureOut">
              <a:rPr lang="en-US" smtClean="0">
                <a:solidFill>
                  <a:prstClr val="black">
                    <a:tint val="75000"/>
                  </a:prstClr>
                </a:solidFill>
              </a:rPr>
              <a:pPr defTabSz="609585"/>
              <a:t>2/5/19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290A9A97-AEA1-A045-B2B6-A083F08F02AB}" type="slidenum">
              <a:rPr lang="en-US" smtClean="0">
                <a:solidFill>
                  <a:prstClr val="black">
                    <a:tint val="75000"/>
                  </a:prstClr>
                </a:solidFill>
              </a:rPr>
              <a:pPr defTabSz="609585"/>
              <a:t>‹#›</a:t>
            </a:fld>
            <a:endParaRPr lang="en-US">
              <a:solidFill>
                <a:prstClr val="black">
                  <a:tint val="75000"/>
                </a:prstClr>
              </a:solidFill>
            </a:endParaRPr>
          </a:p>
        </p:txBody>
      </p:sp>
    </p:spTree>
    <p:extLst>
      <p:ext uri="{BB962C8B-B14F-4D97-AF65-F5344CB8AC3E}">
        <p14:creationId xmlns:p14="http://schemas.microsoft.com/office/powerpoint/2010/main" val="1029366619"/>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480" r:id="rId1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add text</a:t>
            </a:r>
            <a:endParaRPr lang="ru-RU" dirty="0"/>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Verdana" panose="020B0604030504040204" pitchFamily="34" charset="0"/>
              </a:defRPr>
            </a:lvl1pPr>
          </a:lstStyle>
          <a:p>
            <a:fld id="{1AB646AA-B099-4017-99EB-F0173086F60D}" type="datetimeFigureOut">
              <a:rPr lang="ru-RU" smtClean="0">
                <a:solidFill>
                  <a:prstClr val="black">
                    <a:tint val="75000"/>
                  </a:prstClr>
                </a:solidFill>
              </a:rPr>
              <a:pPr/>
              <a:t>05.02.2019</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Verdana" panose="020B0604030504040204" pitchFamily="34" charset="0"/>
              </a:defRPr>
            </a:lvl1pPr>
          </a:lstStyle>
          <a:p>
            <a:endParaRPr lang="ru-RU" dirty="0">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Verdana" panose="020B0604030504040204" pitchFamily="34" charset="0"/>
              </a:defRPr>
            </a:lvl1pPr>
          </a:lstStyle>
          <a:p>
            <a:fld id="{E4C61AF4-AE05-4A94-9293-D1717436104A}"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398091110"/>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 id="2147483891" r:id="rId22"/>
    <p:sldLayoutId id="2147483892" r:id="rId23"/>
    <p:sldLayoutId id="2147483893" r:id="rId24"/>
  </p:sldLayoutIdLst>
  <p:txStyles>
    <p:titleStyle>
      <a:lvl1pPr algn="ctr" defTabSz="1219170" rtl="0" eaLnBrk="1" latinLnBrk="0" hangingPunct="1">
        <a:spcBef>
          <a:spcPct val="0"/>
        </a:spcBef>
        <a:buNone/>
        <a:defRPr sz="5867" kern="1200">
          <a:solidFill>
            <a:schemeClr val="tx1"/>
          </a:solidFill>
          <a:latin typeface="Verdana" panose="020B0604030504040204" pitchFamily="34"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Verdana" panose="020B060403050404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baseline="0">
          <a:solidFill>
            <a:schemeClr val="tx1"/>
          </a:solidFill>
          <a:latin typeface="Verdana" panose="020B060403050404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Verdana" panose="020B060403050404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Verdana" panose="020B060403050404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add text</a:t>
            </a:r>
            <a:endParaRPr lang="ru-RU" dirty="0"/>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0964737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 id="2147483984" r:id="rId20"/>
    <p:sldLayoutId id="2147483985" r:id="rId21"/>
    <p:sldLayoutId id="2147483986" r:id="rId22"/>
    <p:sldLayoutId id="2147483987" r:id="rId23"/>
    <p:sldLayoutId id="2147483988" r:id="rId2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baseline="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431624082"/>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126895"/>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 id="2147484049" r:id="rId27"/>
    <p:sldLayoutId id="2147484050" r:id="rId28"/>
    <p:sldLayoutId id="2147484051" r:id="rId29"/>
    <p:sldLayoutId id="214748405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308711548"/>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3" r:id="rId19"/>
    <p:sldLayoutId id="2147484074" r:id="rId20"/>
    <p:sldLayoutId id="2147484075" r:id="rId21"/>
    <p:sldLayoutId id="2147484076" r:id="rId22"/>
    <p:sldLayoutId id="2147484077" r:id="rId23"/>
    <p:sldLayoutId id="2147484078" r:id="rId24"/>
    <p:sldLayoutId id="2147484079" r:id="rId25"/>
    <p:sldLayoutId id="2147484080" r:id="rId26"/>
    <p:sldLayoutId id="2147484081" r:id="rId27"/>
    <p:sldLayoutId id="2147484082" r:id="rId28"/>
    <p:sldLayoutId id="2147484083" r:id="rId29"/>
    <p:sldLayoutId id="2147484084" r:id="rId30"/>
    <p:sldLayoutId id="2147484085" r:id="rId31"/>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defRPr>
            </a:lvl1p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defRPr>
            </a:lvl1p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815112580"/>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 id="2147484199" r:id="rId14"/>
    <p:sldLayoutId id="2147484200" r:id="rId15"/>
    <p:sldLayoutId id="2147484201" r:id="rId16"/>
    <p:sldLayoutId id="2147484202" r:id="rId17"/>
    <p:sldLayoutId id="2147484203" r:id="rId18"/>
    <p:sldLayoutId id="2147484204" r:id="rId19"/>
    <p:sldLayoutId id="2147484205" r:id="rId20"/>
    <p:sldLayoutId id="2147484206" r:id="rId21"/>
    <p:sldLayoutId id="2147484207" r:id="rId22"/>
    <p:sldLayoutId id="2147484208" r:id="rId23"/>
    <p:sldLayoutId id="2147484209" r:id="rId24"/>
    <p:sldLayoutId id="2147484210" r:id="rId25"/>
    <p:sldLayoutId id="2147484211" r:id="rId26"/>
    <p:sldLayoutId id="2147484212" r:id="rId27"/>
    <p:sldLayoutId id="2147484213" r:id="rId28"/>
    <p:sldLayoutId id="2147484214" r:id="rId29"/>
    <p:sldLayoutId id="2147484215" r:id="rId30"/>
    <p:sldLayoutId id="2147484216" r:id="rId31"/>
    <p:sldLayoutId id="2147484217" r:id="rId32"/>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add text</a:t>
            </a:r>
            <a:endParaRPr lang="ru-RU" dirty="0"/>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AB646AA-B099-4017-99EB-F0173086F60D}" type="datetimeFigureOut">
              <a:rPr lang="ru-RU" smtClean="0">
                <a:solidFill>
                  <a:prstClr val="black">
                    <a:tint val="75000"/>
                  </a:prstClr>
                </a:solidFill>
              </a:rPr>
              <a:pPr/>
              <a:t>05.02.2019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0115009"/>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 id="2147484231" r:id="rId13"/>
    <p:sldLayoutId id="2147484232" r:id="rId14"/>
    <p:sldLayoutId id="2147484233" r:id="rId15"/>
    <p:sldLayoutId id="2147484234" r:id="rId16"/>
    <p:sldLayoutId id="2147484235" r:id="rId17"/>
    <p:sldLayoutId id="2147484236" r:id="rId18"/>
    <p:sldLayoutId id="2147484237" r:id="rId19"/>
    <p:sldLayoutId id="2147484238" r:id="rId20"/>
    <p:sldLayoutId id="2147484239" r:id="rId2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baseline="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C93C3-172E-BD47-8059-FD9EFE4A5A0A}" type="datetimeFigureOut">
              <a:rPr lang="en-US" smtClean="0">
                <a:solidFill>
                  <a:srgbClr val="000000">
                    <a:tint val="75000"/>
                  </a:srgbClr>
                </a:solidFill>
              </a:rPr>
              <a:pPr/>
              <a:t>2/5/19</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789690614"/>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 id="2147484283" r:id="rId12"/>
    <p:sldLayoutId id="2147484284" r:id="rId13"/>
    <p:sldLayoutId id="2147484285" r:id="rId14"/>
    <p:sldLayoutId id="2147484286" r:id="rId15"/>
    <p:sldLayoutId id="2147484287" r:id="rId16"/>
    <p:sldLayoutId id="2147484288" r:id="rId17"/>
    <p:sldLayoutId id="2147484289" r:id="rId18"/>
    <p:sldLayoutId id="2147484291" r:id="rId19"/>
    <p:sldLayoutId id="2147484292" r:id="rId20"/>
    <p:sldLayoutId id="2147484293" r:id="rId21"/>
    <p:sldLayoutId id="2147484294" r:id="rId22"/>
    <p:sldLayoutId id="2147484295" r:id="rId23"/>
    <p:sldLayoutId id="2147484296" r:id="rId24"/>
    <p:sldLayoutId id="2147484297" r:id="rId25"/>
    <p:sldLayoutId id="2147484298" r:id="rId26"/>
    <p:sldLayoutId id="2147484299" r:id="rId27"/>
    <p:sldLayoutId id="2147484300" r:id="rId28"/>
    <p:sldLayoutId id="2147484301" r:id="rId29"/>
    <p:sldLayoutId id="2147484303" r:id="rId30"/>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3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10.xml.rels><?xml version="1.0" encoding="UTF-8" standalone="yes"?>
<Relationships xmlns="http://schemas.openxmlformats.org/package/2006/relationships"><Relationship Id="rId8" Type="http://schemas.openxmlformats.org/officeDocument/2006/relationships/image" Target="../media/image109.tiff"/><Relationship Id="rId3" Type="http://schemas.openxmlformats.org/officeDocument/2006/relationships/image" Target="../media/image104.tiff"/><Relationship Id="rId7" Type="http://schemas.openxmlformats.org/officeDocument/2006/relationships/image" Target="../media/image108.tiff"/><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107.tiff"/><Relationship Id="rId11" Type="http://schemas.openxmlformats.org/officeDocument/2006/relationships/image" Target="../media/image72.png"/><Relationship Id="rId5" Type="http://schemas.openxmlformats.org/officeDocument/2006/relationships/image" Target="../media/image106.tiff"/><Relationship Id="rId10" Type="http://schemas.openxmlformats.org/officeDocument/2006/relationships/image" Target="../media/image111.jpeg"/><Relationship Id="rId4" Type="http://schemas.openxmlformats.org/officeDocument/2006/relationships/image" Target="../media/image105.tiff"/><Relationship Id="rId9" Type="http://schemas.openxmlformats.org/officeDocument/2006/relationships/image" Target="../media/image110.tiff"/></Relationships>
</file>

<file path=ppt/slides/_rels/slide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xml"/><Relationship Id="rId1" Type="http://schemas.openxmlformats.org/officeDocument/2006/relationships/slideLayout" Target="../slideLayouts/slideLayout89.xm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13.jpeg"/><Relationship Id="rId1" Type="http://schemas.openxmlformats.org/officeDocument/2006/relationships/slideLayout" Target="../slideLayouts/slideLayout84.xml"/><Relationship Id="rId4" Type="http://schemas.openxmlformats.org/officeDocument/2006/relationships/image" Target="../media/image114.png"/></Relationships>
</file>

<file path=ppt/slides/_rels/slide13.xml.rels><?xml version="1.0" encoding="UTF-8" standalone="yes"?>
<Relationships xmlns="http://schemas.openxmlformats.org/package/2006/relationships"><Relationship Id="rId8" Type="http://schemas.openxmlformats.org/officeDocument/2006/relationships/image" Target="../media/image119.emf"/><Relationship Id="rId13" Type="http://schemas.openxmlformats.org/officeDocument/2006/relationships/image" Target="../media/image124.emf"/><Relationship Id="rId3" Type="http://schemas.openxmlformats.org/officeDocument/2006/relationships/image" Target="../media/image72.png"/><Relationship Id="rId7" Type="http://schemas.openxmlformats.org/officeDocument/2006/relationships/image" Target="../media/image118.png"/><Relationship Id="rId12" Type="http://schemas.openxmlformats.org/officeDocument/2006/relationships/image" Target="../media/image123.emf"/><Relationship Id="rId2" Type="http://schemas.openxmlformats.org/officeDocument/2006/relationships/image" Target="../media/image113.jpeg"/><Relationship Id="rId1" Type="http://schemas.openxmlformats.org/officeDocument/2006/relationships/slideLayout" Target="../slideLayouts/slideLayout84.xml"/><Relationship Id="rId6" Type="http://schemas.openxmlformats.org/officeDocument/2006/relationships/image" Target="../media/image117.emf"/><Relationship Id="rId11" Type="http://schemas.openxmlformats.org/officeDocument/2006/relationships/image" Target="../media/image122.emf"/><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emf"/><Relationship Id="rId9" Type="http://schemas.openxmlformats.org/officeDocument/2006/relationships/image" Target="../media/image120.png"/><Relationship Id="rId14" Type="http://schemas.openxmlformats.org/officeDocument/2006/relationships/image" Target="../media/image125.png"/></Relationships>
</file>

<file path=ppt/slides/_rels/slide14.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84.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84.xml"/><Relationship Id="rId5" Type="http://schemas.openxmlformats.org/officeDocument/2006/relationships/image" Target="../media/image72.png"/><Relationship Id="rId4" Type="http://schemas.openxmlformats.org/officeDocument/2006/relationships/image" Target="../media/image130.jpg"/></Relationships>
</file>

<file path=ppt/slides/_rels/slide16.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84.xml"/><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3.xml"/><Relationship Id="rId4" Type="http://schemas.openxmlformats.org/officeDocument/2006/relationships/image" Target="../media/image65.jpeg"/></Relationships>
</file>

<file path=ppt/slides/_rels/slide2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xml"/><Relationship Id="rId1" Type="http://schemas.openxmlformats.org/officeDocument/2006/relationships/slideLayout" Target="../slideLayouts/slideLayout145.xml"/><Relationship Id="rId4" Type="http://schemas.openxmlformats.org/officeDocument/2006/relationships/image" Target="../media/image138.png"/></Relationships>
</file>

<file path=ppt/slides/_rels/slide2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xml"/><Relationship Id="rId1" Type="http://schemas.openxmlformats.org/officeDocument/2006/relationships/slideLayout" Target="../slideLayouts/slideLayout145.xml"/><Relationship Id="rId4" Type="http://schemas.openxmlformats.org/officeDocument/2006/relationships/image" Target="../media/image140.png"/></Relationships>
</file>

<file path=ppt/slides/_rels/slide2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xml"/><Relationship Id="rId1" Type="http://schemas.openxmlformats.org/officeDocument/2006/relationships/slideLayout" Target="../slideLayouts/slideLayout176.xml"/></Relationships>
</file>

<file path=ppt/slides/_rels/slide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xml"/><Relationship Id="rId1" Type="http://schemas.openxmlformats.org/officeDocument/2006/relationships/slideLayout" Target="../slideLayouts/slideLayout176.xml"/></Relationships>
</file>

<file path=ppt/slides/_rels/slide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xml"/><Relationship Id="rId1" Type="http://schemas.openxmlformats.org/officeDocument/2006/relationships/slideLayout" Target="../slideLayouts/slideLayout176.xml"/></Relationships>
</file>

<file path=ppt/slides/_rels/slide2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xml"/><Relationship Id="rId1" Type="http://schemas.openxmlformats.org/officeDocument/2006/relationships/slideLayout" Target="../slideLayouts/slideLayout176.xml"/><Relationship Id="rId5" Type="http://schemas.openxmlformats.org/officeDocument/2006/relationships/image" Target="../media/image146.jpeg"/><Relationship Id="rId4" Type="http://schemas.openxmlformats.org/officeDocument/2006/relationships/image" Target="../media/image1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png"/></Relationships>
</file>

<file path=ppt/slides/_rels/slide2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57.xml"/><Relationship Id="rId5" Type="http://schemas.openxmlformats.org/officeDocument/2006/relationships/image" Target="../media/image68.jpeg"/><Relationship Id="rId4" Type="http://schemas.openxmlformats.org/officeDocument/2006/relationships/image" Target="../media/image67.png"/></Relationships>
</file>

<file path=ppt/slides/_rels/slide3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152.png"/></Relationships>
</file>

<file path=ppt/slides/_rels/slide3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jpeg"/><Relationship Id="rId7" Type="http://schemas.openxmlformats.org/officeDocument/2006/relationships/image" Target="../media/image158.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157.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3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customXml" Target="../ink/ink1.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166.svg"/><Relationship Id="rId5" Type="http://schemas.openxmlformats.org/officeDocument/2006/relationships/image" Target="../media/image165.png"/><Relationship Id="rId4" Type="http://schemas.openxmlformats.org/officeDocument/2006/relationships/image" Target="../media/image164.png"/></Relationships>
</file>

<file path=ppt/slides/_rels/slide3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167.jpg"/></Relationships>
</file>

<file path=ppt/slides/_rels/slide35.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71.jp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170.jpg"/><Relationship Id="rId5" Type="http://schemas.openxmlformats.org/officeDocument/2006/relationships/image" Target="../media/image169.jpg"/><Relationship Id="rId4" Type="http://schemas.openxmlformats.org/officeDocument/2006/relationships/image" Target="../media/image16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27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27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76.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2.png"/><Relationship Id="rId2" Type="http://schemas.openxmlformats.org/officeDocument/2006/relationships/image" Target="../media/image71.png"/><Relationship Id="rId1" Type="http://schemas.openxmlformats.org/officeDocument/2006/relationships/slideLayout" Target="../slideLayouts/slideLayout27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jpeg"/><Relationship Id="rId2" Type="http://schemas.openxmlformats.org/officeDocument/2006/relationships/image" Target="../media/image173.png"/><Relationship Id="rId1" Type="http://schemas.openxmlformats.org/officeDocument/2006/relationships/slideLayout" Target="../slideLayouts/slideLayout224.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4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notesSlide" Target="../notesSlides/notesSlide20.xml"/><Relationship Id="rId1" Type="http://schemas.openxmlformats.org/officeDocument/2006/relationships/slideLayout" Target="../slideLayouts/slideLayout323.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jpeg"/></Relationships>
</file>

<file path=ppt/slides/_rels/slide43.xml.rels><?xml version="1.0" encoding="UTF-8" standalone="yes"?>
<Relationships xmlns="http://schemas.openxmlformats.org/package/2006/relationships"><Relationship Id="rId2" Type="http://schemas.openxmlformats.org/officeDocument/2006/relationships/image" Target="../media/image189.tiff"/><Relationship Id="rId1" Type="http://schemas.openxmlformats.org/officeDocument/2006/relationships/slideLayout" Target="../slideLayouts/slideLayout308.xml"/></Relationships>
</file>

<file path=ppt/slides/_rels/slide44.xml.rels><?xml version="1.0" encoding="UTF-8" standalone="yes"?>
<Relationships xmlns="http://schemas.openxmlformats.org/package/2006/relationships"><Relationship Id="rId3" Type="http://schemas.openxmlformats.org/officeDocument/2006/relationships/image" Target="../media/image191.jpeg"/><Relationship Id="rId7" Type="http://schemas.openxmlformats.org/officeDocument/2006/relationships/image" Target="../media/image187.png"/><Relationship Id="rId2" Type="http://schemas.openxmlformats.org/officeDocument/2006/relationships/image" Target="../media/image190.jpeg"/><Relationship Id="rId1" Type="http://schemas.openxmlformats.org/officeDocument/2006/relationships/slideLayout" Target="../slideLayouts/slideLayout338.xml"/><Relationship Id="rId6" Type="http://schemas.openxmlformats.org/officeDocument/2006/relationships/image" Target="../media/image34.png"/><Relationship Id="rId5" Type="http://schemas.openxmlformats.org/officeDocument/2006/relationships/image" Target="../media/image193.jpeg"/><Relationship Id="rId4" Type="http://schemas.openxmlformats.org/officeDocument/2006/relationships/image" Target="../media/image192.jpeg"/></Relationships>
</file>

<file path=ppt/slides/_rels/slide45.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5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7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84.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image" Target="../media/image80.tiff"/><Relationship Id="rId13" Type="http://schemas.openxmlformats.org/officeDocument/2006/relationships/image" Target="../media/image85.emf"/><Relationship Id="rId3" Type="http://schemas.openxmlformats.org/officeDocument/2006/relationships/image" Target="../media/image76.tiff"/><Relationship Id="rId7" Type="http://schemas.openxmlformats.org/officeDocument/2006/relationships/image" Target="../media/image79.emf"/><Relationship Id="rId12" Type="http://schemas.openxmlformats.org/officeDocument/2006/relationships/image" Target="../media/image84.emf"/><Relationship Id="rId2" Type="http://schemas.openxmlformats.org/officeDocument/2006/relationships/notesSlide" Target="../notesSlides/notesSlide3.xml"/><Relationship Id="rId1" Type="http://schemas.openxmlformats.org/officeDocument/2006/relationships/slideLayout" Target="../slideLayouts/slideLayout139.xml"/><Relationship Id="rId6" Type="http://schemas.openxmlformats.org/officeDocument/2006/relationships/image" Target="../media/image78.tiff"/><Relationship Id="rId11" Type="http://schemas.openxmlformats.org/officeDocument/2006/relationships/image" Target="../media/image83.tiff"/><Relationship Id="rId5" Type="http://schemas.openxmlformats.org/officeDocument/2006/relationships/image" Target="../media/image77.emf"/><Relationship Id="rId10" Type="http://schemas.openxmlformats.org/officeDocument/2006/relationships/image" Target="../media/image82.emf"/><Relationship Id="rId4" Type="http://schemas.openxmlformats.org/officeDocument/2006/relationships/image" Target="../media/image72.png"/><Relationship Id="rId9" Type="http://schemas.openxmlformats.org/officeDocument/2006/relationships/image" Target="../media/image81.emf"/><Relationship Id="rId14" Type="http://schemas.openxmlformats.org/officeDocument/2006/relationships/image" Target="../media/image86.emf"/></Relationships>
</file>

<file path=ppt/slides/_rels/slide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image" Target="../media/image87.png"/><Relationship Id="rId16" Type="http://schemas.openxmlformats.org/officeDocument/2006/relationships/image" Target="../media/image101.png"/><Relationship Id="rId1" Type="http://schemas.openxmlformats.org/officeDocument/2006/relationships/slideLayout" Target="../slideLayouts/slideLayout85.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png"/><Relationship Id="rId19" Type="http://schemas.openxmlformats.org/officeDocument/2006/relationships/image" Target="../media/image72.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384"/>
            <a:ext cx="12192000" cy="54726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Verdana" panose="020B0604030504040204" pitchFamily="34" charset="0"/>
            </a:endParaRPr>
          </a:p>
          <a:p>
            <a:endParaRPr lang="en-US" sz="2400" dirty="0">
              <a:solidFill>
                <a:prstClr val="white"/>
              </a:solidFill>
              <a:latin typeface="Verdana" panose="020B0604030504040204" pitchFamily="34" charset="0"/>
            </a:endParaRPr>
          </a:p>
          <a:p>
            <a:endParaRPr lang="en-US" sz="2400" dirty="0">
              <a:solidFill>
                <a:prstClr val="white"/>
              </a:solidFill>
              <a:latin typeface="Verdana" panose="020B0604030504040204" pitchFamily="34" charset="0"/>
            </a:endParaRPr>
          </a:p>
          <a:p>
            <a:endParaRPr lang="en-US" sz="2400" dirty="0">
              <a:solidFill>
                <a:prstClr val="white"/>
              </a:solidFill>
              <a:latin typeface="Verdana" panose="020B0604030504040204" pitchFamily="34" charset="0"/>
            </a:endParaRPr>
          </a:p>
          <a:p>
            <a:endParaRPr lang="en-US" sz="2400" dirty="0">
              <a:solidFill>
                <a:prstClr val="white"/>
              </a:solidFill>
              <a:latin typeface="Verdana" panose="020B0604030504040204" pitchFamily="34" charset="0"/>
            </a:endParaRPr>
          </a:p>
        </p:txBody>
      </p:sp>
      <p:pic>
        <p:nvPicPr>
          <p:cNvPr id="10" name="Picture 9">
            <a:extLst>
              <a:ext uri="{FF2B5EF4-FFF2-40B4-BE49-F238E27FC236}">
                <a16:creationId xmlns:a16="http://schemas.microsoft.com/office/drawing/2014/main" id="{502562B4-BAE1-4A6C-88E9-D0BED9E3B7D5}"/>
              </a:ext>
            </a:extLst>
          </p:cNvPr>
          <p:cNvPicPr>
            <a:picLocks noChangeAspect="1"/>
          </p:cNvPicPr>
          <p:nvPr/>
        </p:nvPicPr>
        <p:blipFill>
          <a:blip r:embed="rId2"/>
          <a:stretch>
            <a:fillRect/>
          </a:stretch>
        </p:blipFill>
        <p:spPr>
          <a:xfrm>
            <a:off x="2556859" y="-834011"/>
            <a:ext cx="7202013" cy="4319888"/>
          </a:xfrm>
          <a:prstGeom prst="rect">
            <a:avLst/>
          </a:prstGeom>
        </p:spPr>
      </p:pic>
      <p:pic>
        <p:nvPicPr>
          <p:cNvPr id="4" name="Picture 3"/>
          <p:cNvPicPr>
            <a:picLocks/>
          </p:cNvPicPr>
          <p:nvPr/>
        </p:nvPicPr>
        <p:blipFill>
          <a:blip r:embed="rId3" cstate="email">
            <a:extLst>
              <a:ext uri="{28A0092B-C50C-407E-A947-70E740481C1C}">
                <a14:useLocalDpi xmlns:a14="http://schemas.microsoft.com/office/drawing/2010/main"/>
              </a:ext>
            </a:extLst>
          </a:blip>
          <a:stretch>
            <a:fillRect/>
          </a:stretch>
        </p:blipFill>
        <p:spPr>
          <a:xfrm>
            <a:off x="1794111" y="4458756"/>
            <a:ext cx="1792224" cy="2389632"/>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4462790"/>
            <a:ext cx="1794292" cy="2392389"/>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6335" y="4455936"/>
            <a:ext cx="1801548" cy="2402064"/>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27915" y="4455936"/>
            <a:ext cx="1801548" cy="2402064"/>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56107" y="4455936"/>
            <a:ext cx="1801548" cy="2402064"/>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88289" y="4446324"/>
            <a:ext cx="1801548" cy="2402064"/>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75830" y="4455936"/>
            <a:ext cx="1801548" cy="2402064"/>
          </a:xfrm>
          <a:prstGeom prst="rect">
            <a:avLst/>
          </a:prstGeom>
        </p:spPr>
      </p:pic>
      <p:sp>
        <p:nvSpPr>
          <p:cNvPr id="17" name="TextBox 16"/>
          <p:cNvSpPr txBox="1"/>
          <p:nvPr/>
        </p:nvSpPr>
        <p:spPr>
          <a:xfrm>
            <a:off x="3158834" y="6393458"/>
            <a:ext cx="5998065" cy="369332"/>
          </a:xfrm>
          <a:prstGeom prst="rect">
            <a:avLst/>
          </a:prstGeom>
          <a:solidFill>
            <a:schemeClr val="bg1">
              <a:alpha val="67000"/>
            </a:schemeClr>
          </a:solidFill>
        </p:spPr>
        <p:txBody>
          <a:bodyPr wrap="square" rtlCol="0">
            <a:spAutoFit/>
          </a:bodyPr>
          <a:lstStyle/>
          <a:p>
            <a:pPr algn="ctr"/>
            <a:r>
              <a:rPr lang="en-US" b="1" dirty="0">
                <a:solidFill>
                  <a:srgbClr val="8064A2">
                    <a:lumMod val="75000"/>
                  </a:srgbClr>
                </a:solidFill>
                <a:latin typeface="Verdana" panose="020B0604030504040204" pitchFamily="34" charset="0"/>
              </a:rPr>
              <a:t>Headquarters located in Irvine, California</a:t>
            </a:r>
          </a:p>
        </p:txBody>
      </p:sp>
      <p:sp>
        <p:nvSpPr>
          <p:cNvPr id="2" name="TextBox 1"/>
          <p:cNvSpPr txBox="1"/>
          <p:nvPr/>
        </p:nvSpPr>
        <p:spPr>
          <a:xfrm>
            <a:off x="-1" y="3306460"/>
            <a:ext cx="12177379" cy="830997"/>
          </a:xfrm>
          <a:prstGeom prst="rect">
            <a:avLst/>
          </a:prstGeom>
          <a:noFill/>
        </p:spPr>
        <p:txBody>
          <a:bodyPr wrap="square" rtlCol="0">
            <a:spAutoFit/>
          </a:bodyPr>
          <a:lstStyle/>
          <a:p>
            <a:pPr algn="ctr"/>
            <a:r>
              <a:rPr lang="en-US" sz="2400" b="1" dirty="0">
                <a:solidFill>
                  <a:prstClr val="white"/>
                </a:solidFill>
                <a:latin typeface="Verdana" panose="020B0604030504040204" pitchFamily="34" charset="0"/>
              </a:rPr>
              <a:t>Mission:  To create a holistic mental wellness platform that </a:t>
            </a:r>
          </a:p>
          <a:p>
            <a:pPr algn="ctr"/>
            <a:r>
              <a:rPr lang="en-US" sz="2400" b="1" dirty="0">
                <a:solidFill>
                  <a:prstClr val="white"/>
                </a:solidFill>
                <a:latin typeface="Verdana" panose="020B0604030504040204" pitchFamily="34" charset="0"/>
              </a:rPr>
              <a:t>connects a purpose-driven community of passionate people.</a:t>
            </a:r>
          </a:p>
        </p:txBody>
      </p:sp>
      <p:sp>
        <p:nvSpPr>
          <p:cNvPr id="9" name="TextBox 8"/>
          <p:cNvSpPr txBox="1"/>
          <p:nvPr/>
        </p:nvSpPr>
        <p:spPr>
          <a:xfrm>
            <a:off x="0" y="2533025"/>
            <a:ext cx="12177378" cy="584775"/>
          </a:xfrm>
          <a:prstGeom prst="rect">
            <a:avLst/>
          </a:prstGeom>
          <a:noFill/>
        </p:spPr>
        <p:txBody>
          <a:bodyPr wrap="square" rtlCol="0">
            <a:spAutoFit/>
          </a:bodyPr>
          <a:lstStyle/>
          <a:p>
            <a:pPr algn="ctr"/>
            <a:r>
              <a:rPr lang="en-US" sz="3200" b="1" dirty="0">
                <a:solidFill>
                  <a:prstClr val="white"/>
                </a:solidFill>
                <a:latin typeface="Verdana" panose="020B0604030504040204" pitchFamily="34" charset="0"/>
              </a:rPr>
              <a:t>Vision: Leading the mental wellness revolution.</a:t>
            </a:r>
          </a:p>
        </p:txBody>
      </p:sp>
    </p:spTree>
    <p:extLst>
      <p:ext uri="{BB962C8B-B14F-4D97-AF65-F5344CB8AC3E}">
        <p14:creationId xmlns:p14="http://schemas.microsoft.com/office/powerpoint/2010/main" val="209870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79" y="365125"/>
            <a:ext cx="11603421" cy="1325563"/>
          </a:xfrm>
        </p:spPr>
        <p:txBody>
          <a:bodyPr>
            <a:normAutofit/>
          </a:bodyPr>
          <a:lstStyle/>
          <a:p>
            <a:r>
              <a:rPr lang="en-US" sz="4000"/>
              <a:t>Cultural Change Around Mental Wellness</a:t>
            </a:r>
            <a:endParaRPr lang="en-US" sz="40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296" y="1690688"/>
            <a:ext cx="3405352" cy="255401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7251" y="1790535"/>
            <a:ext cx="2040137" cy="306228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03471" y="1523732"/>
            <a:ext cx="1676166" cy="2519527"/>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5749" y="3885855"/>
            <a:ext cx="1979024" cy="2552537"/>
          </a:xfrm>
          <a:prstGeom prst="rect">
            <a:avLst/>
          </a:prstGeom>
        </p:spPr>
      </p:pic>
      <p:pic>
        <p:nvPicPr>
          <p:cNvPr id="7" name="Picture 6"/>
          <p:cNvPicPr>
            <a:picLocks noChangeAspect="1"/>
          </p:cNvPicPr>
          <p:nvPr/>
        </p:nvPicPr>
        <p:blipFill>
          <a:blip r:embed="rId7"/>
          <a:stretch>
            <a:fillRect/>
          </a:stretch>
        </p:blipFill>
        <p:spPr>
          <a:xfrm>
            <a:off x="9341486" y="1483990"/>
            <a:ext cx="2031166" cy="2559269"/>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47694" y="4029829"/>
            <a:ext cx="3279129" cy="1845681"/>
          </a:xfrm>
          <a:prstGeom prst="rect">
            <a:avLst/>
          </a:prstGeom>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99139" y="4174153"/>
            <a:ext cx="2642128" cy="1763481"/>
          </a:xfrm>
          <a:prstGeom prst="rect">
            <a:avLst/>
          </a:prstGeom>
        </p:spPr>
      </p:pic>
      <p:pic>
        <p:nvPicPr>
          <p:cNvPr id="11" name="Picture 10">
            <a:extLst>
              <a:ext uri="{FF2B5EF4-FFF2-40B4-BE49-F238E27FC236}">
                <a16:creationId xmlns:a16="http://schemas.microsoft.com/office/drawing/2014/main" id="{CED1FA77-BD41-6F44-A76E-F6D4EBE3042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747927" y="4085124"/>
            <a:ext cx="2380020" cy="1580889"/>
          </a:xfrm>
          <a:prstGeom prst="rect">
            <a:avLst/>
          </a:prstGeom>
        </p:spPr>
      </p:pic>
      <p:grpSp>
        <p:nvGrpSpPr>
          <p:cNvPr id="12" name="Group 11"/>
          <p:cNvGrpSpPr/>
          <p:nvPr/>
        </p:nvGrpSpPr>
        <p:grpSpPr>
          <a:xfrm>
            <a:off x="10324672" y="116191"/>
            <a:ext cx="1669667" cy="1616734"/>
            <a:chOff x="148435" y="1259635"/>
            <a:chExt cx="2660232" cy="2194763"/>
          </a:xfrm>
        </p:grpSpPr>
        <p:sp>
          <p:nvSpPr>
            <p:cNvPr id="13" name="Oval 12"/>
            <p:cNvSpPr/>
            <p:nvPr/>
          </p:nvSpPr>
          <p:spPr>
            <a:xfrm>
              <a:off x="148435" y="1259635"/>
              <a:ext cx="2660232" cy="2194763"/>
            </a:xfrm>
            <a:prstGeom prst="ellipse">
              <a:avLst/>
            </a:prstGeom>
            <a:blipFill rotWithShape="1">
              <a:blip r:embed="rId11"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14" name="TextBox 13"/>
            <p:cNvSpPr txBox="1"/>
            <p:nvPr/>
          </p:nvSpPr>
          <p:spPr>
            <a:xfrm>
              <a:off x="270456" y="1868483"/>
              <a:ext cx="2416187" cy="960976"/>
            </a:xfrm>
            <a:prstGeom prst="rect">
              <a:avLst/>
            </a:prstGeom>
            <a:noFill/>
          </p:spPr>
          <p:txBody>
            <a:bodyPr wrap="square" rtlCol="0">
              <a:spAutoFit/>
            </a:bodyPr>
            <a:lstStyle/>
            <a:p>
              <a:pPr algn="ctr" defTabSz="609585"/>
              <a:r>
                <a:rPr lang="en-US" sz="2000" b="1" dirty="0">
                  <a:solidFill>
                    <a:srgbClr val="604A7B"/>
                  </a:solidFill>
                  <a:latin typeface="Arial"/>
                  <a:cs typeface="Arial"/>
                </a:rPr>
                <a:t>SOCIAL SHIFT</a:t>
              </a:r>
            </a:p>
          </p:txBody>
        </p:sp>
      </p:grpSp>
    </p:spTree>
    <p:extLst>
      <p:ext uri="{BB962C8B-B14F-4D97-AF65-F5344CB8AC3E}">
        <p14:creationId xmlns:p14="http://schemas.microsoft.com/office/powerpoint/2010/main" val="61551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18204" y="5587225"/>
            <a:ext cx="5177796" cy="609313"/>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BUT IS THIS THE RIGHT SOLUTON?</a:t>
            </a:r>
          </a:p>
        </p:txBody>
      </p:sp>
      <p:sp>
        <p:nvSpPr>
          <p:cNvPr id="16" name="Title 1"/>
          <p:cNvSpPr>
            <a:spLocks noGrp="1"/>
          </p:cNvSpPr>
          <p:nvPr>
            <p:ph type="title"/>
          </p:nvPr>
        </p:nvSpPr>
        <p:spPr>
          <a:xfrm>
            <a:off x="838200" y="365125"/>
            <a:ext cx="10515600" cy="1325563"/>
          </a:xfrm>
        </p:spPr>
        <p:txBody>
          <a:bodyPr>
            <a:noAutofit/>
          </a:bodyPr>
          <a:lstStyle/>
          <a:p>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The NEW Science of</a:t>
            </a:r>
            <a:b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Mental Wellness</a:t>
            </a:r>
          </a:p>
        </p:txBody>
      </p:sp>
      <p:sp>
        <p:nvSpPr>
          <p:cNvPr id="17" name="Text Placeholder 2"/>
          <p:cNvSpPr txBox="1">
            <a:spLocks/>
          </p:cNvSpPr>
          <p:nvPr/>
        </p:nvSpPr>
        <p:spPr>
          <a:xfrm>
            <a:off x="838200" y="1931335"/>
            <a:ext cx="6019800" cy="355917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has forever focused on the BRAIN as the primary source to addressing mental wellness problems &amp; answers. </a:t>
            </a:r>
          </a:p>
          <a:p>
            <a:endParaRPr lang="en-US"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We’ve been relying highly on antidepressants and other forms of serotonin reuptake inhibitors (SSRIs) to resolve these issues.</a:t>
            </a: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a:extLst>
              <a:ext uri="{FF2B5EF4-FFF2-40B4-BE49-F238E27FC236}">
                <a16:creationId xmlns:a16="http://schemas.microsoft.com/office/drawing/2014/main" id="{12A306A0-D21D-4B25-B73B-5954C2856F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92471" y="1895407"/>
            <a:ext cx="4917871" cy="2981459"/>
          </a:xfrm>
          <a:prstGeom prst="rect">
            <a:avLst/>
          </a:prstGeom>
        </p:spPr>
      </p:pic>
      <p:grpSp>
        <p:nvGrpSpPr>
          <p:cNvPr id="20" name="Group 19"/>
          <p:cNvGrpSpPr/>
          <p:nvPr/>
        </p:nvGrpSpPr>
        <p:grpSpPr>
          <a:xfrm>
            <a:off x="7796480" y="219539"/>
            <a:ext cx="1669667" cy="1616734"/>
            <a:chOff x="148435" y="1259635"/>
            <a:chExt cx="2660232" cy="2194763"/>
          </a:xfrm>
        </p:grpSpPr>
        <p:sp>
          <p:nvSpPr>
            <p:cNvPr id="21" name="Oval 2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2" name="TextBox 21"/>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6134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solidFill>
                  <a:srgbClr val="3F2A56"/>
                </a:solidFill>
                <a:latin typeface="Aller" charset="0"/>
                <a:ea typeface="Aller" charset="0"/>
                <a:cs typeface="Aller" charset="0"/>
              </a:rPr>
              <a:t>RECENT SCIENTIFIC </a:t>
            </a:r>
            <a:br>
              <a:rPr lang="en-US" sz="4800" b="1" dirty="0">
                <a:solidFill>
                  <a:srgbClr val="3F2A56"/>
                </a:solidFill>
                <a:latin typeface="Aller" charset="0"/>
                <a:ea typeface="Aller" charset="0"/>
                <a:cs typeface="Aller" charset="0"/>
              </a:rPr>
            </a:br>
            <a:r>
              <a:rPr lang="en-US" sz="4800" b="1" dirty="0">
                <a:solidFill>
                  <a:srgbClr val="3F2A56"/>
                </a:solidFill>
                <a:latin typeface="Aller" charset="0"/>
                <a:ea typeface="Aller" charset="0"/>
                <a:cs typeface="Aller" charset="0"/>
              </a:rPr>
              <a:t>DISCOVERIES</a:t>
            </a:r>
          </a:p>
        </p:txBody>
      </p:sp>
      <p:sp>
        <p:nvSpPr>
          <p:cNvPr id="3" name="Text Placeholder 2"/>
          <p:cNvSpPr>
            <a:spLocks noGrp="1"/>
          </p:cNvSpPr>
          <p:nvPr>
            <p:ph type="body" sz="quarter" idx="11"/>
          </p:nvPr>
        </p:nvSpPr>
        <p:spPr>
          <a:xfrm>
            <a:off x="838200" y="2003425"/>
            <a:ext cx="6154271" cy="4321175"/>
          </a:xfrm>
        </p:spPr>
        <p:txBody>
          <a:bodyPr>
            <a:noAutofit/>
          </a:bodyPr>
          <a:lstStyle/>
          <a:p>
            <a:pPr marL="342900" indent="-342900">
              <a:buFont typeface="Arial" charset="0"/>
              <a:buChar char="•"/>
            </a:pPr>
            <a:r>
              <a:rPr lang="en-US" dirty="0">
                <a:solidFill>
                  <a:schemeClr val="tx1">
                    <a:lumMod val="75000"/>
                    <a:lumOff val="25000"/>
                  </a:schemeClr>
                </a:solidFill>
                <a:latin typeface="Aller" charset="0"/>
                <a:ea typeface="Aller" charset="0"/>
                <a:cs typeface="Aller" charset="0"/>
              </a:rPr>
              <a:t>Science now tells us that we actually have a </a:t>
            </a:r>
            <a:r>
              <a:rPr lang="en-US" b="1" dirty="0">
                <a:solidFill>
                  <a:schemeClr val="tx1">
                    <a:lumMod val="75000"/>
                    <a:lumOff val="25000"/>
                  </a:schemeClr>
                </a:solidFill>
                <a:latin typeface="Aller" charset="0"/>
                <a:ea typeface="Aller" charset="0"/>
                <a:cs typeface="Aller" charset="0"/>
              </a:rPr>
              <a:t>SECOND BRAIN</a:t>
            </a:r>
            <a:r>
              <a:rPr lang="en-US" dirty="0">
                <a:solidFill>
                  <a:schemeClr val="tx1">
                    <a:lumMod val="75000"/>
                    <a:lumOff val="25000"/>
                  </a:schemeClr>
                </a:solidFill>
                <a:latin typeface="Aller" charset="0"/>
                <a:ea typeface="Aller" charset="0"/>
                <a:cs typeface="Aller" charset="0"/>
              </a:rPr>
              <a:t>!</a:t>
            </a:r>
            <a:br>
              <a:rPr lang="en-US" dirty="0">
                <a:solidFill>
                  <a:schemeClr val="tx1">
                    <a:lumMod val="75000"/>
                    <a:lumOff val="25000"/>
                  </a:schemeClr>
                </a:solidFill>
                <a:latin typeface="Aller" charset="0"/>
                <a:ea typeface="Aller" charset="0"/>
                <a:cs typeface="Aller" charset="0"/>
              </a:rPr>
            </a:br>
            <a:endParaRPr lang="en-US" sz="1600" dirty="0">
              <a:solidFill>
                <a:schemeClr val="tx1">
                  <a:lumMod val="75000"/>
                  <a:lumOff val="25000"/>
                </a:schemeClr>
              </a:solidFill>
              <a:latin typeface="Aller" charset="0"/>
              <a:ea typeface="Aller" charset="0"/>
              <a:cs typeface="Aller" charset="0"/>
            </a:endParaRPr>
          </a:p>
          <a:p>
            <a:pPr marL="342900" indent="-342900">
              <a:buFont typeface="Arial" charset="0"/>
              <a:buChar char="•"/>
            </a:pPr>
            <a:r>
              <a:rPr lang="en-US" dirty="0">
                <a:solidFill>
                  <a:schemeClr val="tx1">
                    <a:lumMod val="75000"/>
                    <a:lumOff val="25000"/>
                  </a:schemeClr>
                </a:solidFill>
                <a:latin typeface="Aller" charset="0"/>
                <a:ea typeface="Aller" charset="0"/>
                <a:cs typeface="Aller" charset="0"/>
              </a:rPr>
              <a:t>There has been a massive scientific shift towards the </a:t>
            </a:r>
            <a:r>
              <a:rPr lang="en-US" b="1" dirty="0">
                <a:solidFill>
                  <a:schemeClr val="tx1">
                    <a:lumMod val="75000"/>
                    <a:lumOff val="25000"/>
                  </a:schemeClr>
                </a:solidFill>
                <a:latin typeface="Aller" charset="0"/>
                <a:ea typeface="Aller" charset="0"/>
                <a:cs typeface="Aller" charset="0"/>
              </a:rPr>
              <a:t>MICROBIOME</a:t>
            </a:r>
            <a:r>
              <a:rPr lang="en-US" dirty="0">
                <a:solidFill>
                  <a:schemeClr val="tx1">
                    <a:lumMod val="75000"/>
                    <a:lumOff val="25000"/>
                  </a:schemeClr>
                </a:solidFill>
                <a:latin typeface="Aller" charset="0"/>
                <a:ea typeface="Aller" charset="0"/>
                <a:cs typeface="Aller" charset="0"/>
              </a:rPr>
              <a:t>, also known as our gut and second brain, as being the source to addressing mental wellness issues.</a:t>
            </a:r>
          </a:p>
          <a:p>
            <a:pPr marL="342900" indent="-342900">
              <a:buFont typeface="Arial" charset="0"/>
              <a:buChar char="•"/>
            </a:pPr>
            <a:endParaRPr lang="en-US" dirty="0">
              <a:solidFill>
                <a:schemeClr val="tx1">
                  <a:lumMod val="75000"/>
                  <a:lumOff val="25000"/>
                </a:schemeClr>
              </a:solidFill>
              <a:latin typeface="Aller" charset="0"/>
              <a:ea typeface="Aller" charset="0"/>
              <a:cs typeface="Aller" charset="0"/>
            </a:endParaRPr>
          </a:p>
        </p:txBody>
      </p:sp>
      <p:sp>
        <p:nvSpPr>
          <p:cNvPr id="5" name="Rectangle 4"/>
          <p:cNvSpPr/>
          <p:nvPr/>
        </p:nvSpPr>
        <p:spPr>
          <a:xfrm>
            <a:off x="3609474" y="6192253"/>
            <a:ext cx="4844715"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7144" y="0"/>
            <a:ext cx="4564856" cy="6858000"/>
          </a:xfrm>
          <a:prstGeom prst="rect">
            <a:avLst/>
          </a:prstGeom>
        </p:spPr>
      </p:pic>
      <p:grpSp>
        <p:nvGrpSpPr>
          <p:cNvPr id="6" name="Group 5"/>
          <p:cNvGrpSpPr/>
          <p:nvPr/>
        </p:nvGrpSpPr>
        <p:grpSpPr>
          <a:xfrm>
            <a:off x="7796480" y="219539"/>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3"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8" name="TextBox 7"/>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pic>
        <p:nvPicPr>
          <p:cNvPr id="9" name="Picture 37">
            <a:extLst>
              <a:ext uri="{FF2B5EF4-FFF2-40B4-BE49-F238E27FC236}">
                <a16:creationId xmlns:a16="http://schemas.microsoft.com/office/drawing/2014/main" id="{67D6CE6C-94B0-BD4C-89E3-B7FB89FEF3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6221" y="5145531"/>
            <a:ext cx="3011219" cy="1467969"/>
          </a:xfrm>
          <a:prstGeom prst="rect">
            <a:avLst/>
          </a:prstGeom>
        </p:spPr>
      </p:pic>
    </p:spTree>
    <p:extLst>
      <p:ext uri="{BB962C8B-B14F-4D97-AF65-F5344CB8AC3E}">
        <p14:creationId xmlns:p14="http://schemas.microsoft.com/office/powerpoint/2010/main" val="123507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solidFill>
                  <a:srgbClr val="3F2A56"/>
                </a:solidFill>
                <a:latin typeface="Aller" charset="0"/>
                <a:ea typeface="Aller" charset="0"/>
                <a:cs typeface="Aller" charset="0"/>
              </a:rPr>
              <a:t>RECENT SCIENTIFIC </a:t>
            </a:r>
            <a:br>
              <a:rPr lang="en-US" sz="4800" b="1" dirty="0">
                <a:solidFill>
                  <a:srgbClr val="3F2A56"/>
                </a:solidFill>
                <a:latin typeface="Aller" charset="0"/>
                <a:ea typeface="Aller" charset="0"/>
                <a:cs typeface="Aller" charset="0"/>
              </a:rPr>
            </a:br>
            <a:r>
              <a:rPr lang="en-US" sz="4800" b="1" dirty="0">
                <a:solidFill>
                  <a:srgbClr val="3F2A56"/>
                </a:solidFill>
                <a:latin typeface="Aller" charset="0"/>
                <a:ea typeface="Aller" charset="0"/>
                <a:cs typeface="Aller" charset="0"/>
              </a:rPr>
              <a:t>DISCOVERIES</a:t>
            </a:r>
          </a:p>
        </p:txBody>
      </p:sp>
      <p:sp>
        <p:nvSpPr>
          <p:cNvPr id="5" name="Rectangle 4"/>
          <p:cNvSpPr/>
          <p:nvPr/>
        </p:nvSpPr>
        <p:spPr>
          <a:xfrm>
            <a:off x="3609474" y="6192253"/>
            <a:ext cx="4844715"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7144" y="0"/>
            <a:ext cx="4564856" cy="6858000"/>
          </a:xfrm>
          <a:prstGeom prst="rect">
            <a:avLst/>
          </a:prstGeom>
        </p:spPr>
      </p:pic>
      <p:grpSp>
        <p:nvGrpSpPr>
          <p:cNvPr id="6" name="Group 5"/>
          <p:cNvGrpSpPr/>
          <p:nvPr/>
        </p:nvGrpSpPr>
        <p:grpSpPr>
          <a:xfrm>
            <a:off x="7796480" y="219539"/>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3"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8" name="TextBox 7"/>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pic>
        <p:nvPicPr>
          <p:cNvPr id="11" name="Picture 10"/>
          <p:cNvPicPr>
            <a:picLocks noChangeAspect="1"/>
          </p:cNvPicPr>
          <p:nvPr/>
        </p:nvPicPr>
        <p:blipFill>
          <a:blip r:embed="rId4"/>
          <a:stretch>
            <a:fillRect/>
          </a:stretch>
        </p:blipFill>
        <p:spPr>
          <a:xfrm>
            <a:off x="383674" y="1762405"/>
            <a:ext cx="1143000" cy="1765300"/>
          </a:xfrm>
          <a:prstGeom prst="rect">
            <a:avLst/>
          </a:prstGeom>
        </p:spPr>
      </p:pic>
      <p:pic>
        <p:nvPicPr>
          <p:cNvPr id="12" name="Picture 9">
            <a:extLst>
              <a:ext uri="{FF2B5EF4-FFF2-40B4-BE49-F238E27FC236}">
                <a16:creationId xmlns:a16="http://schemas.microsoft.com/office/drawing/2014/main" id="{A402EA70-4CCD-0A43-888E-CB59B33764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19822" y="3603673"/>
            <a:ext cx="1244599" cy="1739900"/>
          </a:xfrm>
          <a:prstGeom prst="rect">
            <a:avLst/>
          </a:prstGeom>
        </p:spPr>
      </p:pic>
      <p:pic>
        <p:nvPicPr>
          <p:cNvPr id="14" name="Picture 13"/>
          <p:cNvPicPr>
            <a:picLocks noChangeAspect="1"/>
          </p:cNvPicPr>
          <p:nvPr/>
        </p:nvPicPr>
        <p:blipFill>
          <a:blip r:embed="rId6"/>
          <a:stretch>
            <a:fillRect/>
          </a:stretch>
        </p:blipFill>
        <p:spPr>
          <a:xfrm>
            <a:off x="5644607" y="1738253"/>
            <a:ext cx="1244600" cy="1612900"/>
          </a:xfrm>
          <a:prstGeom prst="rect">
            <a:avLst/>
          </a:prstGeom>
        </p:spPr>
      </p:pic>
      <p:pic>
        <p:nvPicPr>
          <p:cNvPr id="15" name="Picture 15">
            <a:extLst>
              <a:ext uri="{FF2B5EF4-FFF2-40B4-BE49-F238E27FC236}">
                <a16:creationId xmlns:a16="http://schemas.microsoft.com/office/drawing/2014/main" id="{F3F69CC6-D50F-B442-BE72-882FFD8046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84500" y="1701178"/>
            <a:ext cx="1155700" cy="1752600"/>
          </a:xfrm>
          <a:prstGeom prst="rect">
            <a:avLst/>
          </a:prstGeom>
        </p:spPr>
      </p:pic>
      <p:pic>
        <p:nvPicPr>
          <p:cNvPr id="17" name="Picture 16"/>
          <p:cNvPicPr>
            <a:picLocks noChangeAspect="1"/>
          </p:cNvPicPr>
          <p:nvPr/>
        </p:nvPicPr>
        <p:blipFill>
          <a:blip r:embed="rId8"/>
          <a:stretch>
            <a:fillRect/>
          </a:stretch>
        </p:blipFill>
        <p:spPr>
          <a:xfrm>
            <a:off x="380895" y="5449556"/>
            <a:ext cx="1638300" cy="1231900"/>
          </a:xfrm>
          <a:prstGeom prst="rect">
            <a:avLst/>
          </a:prstGeom>
        </p:spPr>
      </p:pic>
      <p:pic>
        <p:nvPicPr>
          <p:cNvPr id="18" name="Picture 23">
            <a:extLst>
              <a:ext uri="{FF2B5EF4-FFF2-40B4-BE49-F238E27FC236}">
                <a16:creationId xmlns:a16="http://schemas.microsoft.com/office/drawing/2014/main" id="{962C93E9-2B46-5E49-89DB-F042DEFDA0B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85865" y="3595945"/>
            <a:ext cx="1168400" cy="1739900"/>
          </a:xfrm>
          <a:prstGeom prst="rect">
            <a:avLst/>
          </a:prstGeom>
        </p:spPr>
      </p:pic>
      <p:pic>
        <p:nvPicPr>
          <p:cNvPr id="19" name="Picture 11">
            <a:extLst>
              <a:ext uri="{FF2B5EF4-FFF2-40B4-BE49-F238E27FC236}">
                <a16:creationId xmlns:a16="http://schemas.microsoft.com/office/drawing/2014/main" id="{D514DB97-985A-C646-8BAD-78713824C0E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0895" y="3608654"/>
            <a:ext cx="1155700" cy="1739900"/>
          </a:xfrm>
          <a:prstGeom prst="rect">
            <a:avLst/>
          </a:prstGeom>
        </p:spPr>
      </p:pic>
      <p:pic>
        <p:nvPicPr>
          <p:cNvPr id="21" name="Picture 20"/>
          <p:cNvPicPr>
            <a:picLocks noChangeAspect="1"/>
          </p:cNvPicPr>
          <p:nvPr/>
        </p:nvPicPr>
        <p:blipFill>
          <a:blip r:embed="rId11"/>
          <a:stretch>
            <a:fillRect/>
          </a:stretch>
        </p:blipFill>
        <p:spPr>
          <a:xfrm>
            <a:off x="5669902" y="3527705"/>
            <a:ext cx="1244600" cy="1612900"/>
          </a:xfrm>
          <a:prstGeom prst="rect">
            <a:avLst/>
          </a:prstGeom>
        </p:spPr>
      </p:pic>
      <p:pic>
        <p:nvPicPr>
          <p:cNvPr id="23" name="Picture 22"/>
          <p:cNvPicPr>
            <a:picLocks noChangeAspect="1"/>
          </p:cNvPicPr>
          <p:nvPr/>
        </p:nvPicPr>
        <p:blipFill>
          <a:blip r:embed="rId12"/>
          <a:stretch>
            <a:fillRect/>
          </a:stretch>
        </p:blipFill>
        <p:spPr>
          <a:xfrm>
            <a:off x="1639637" y="1788505"/>
            <a:ext cx="1231900" cy="1651000"/>
          </a:xfrm>
          <a:prstGeom prst="rect">
            <a:avLst/>
          </a:prstGeom>
        </p:spPr>
      </p:pic>
      <p:pic>
        <p:nvPicPr>
          <p:cNvPr id="25" name="Picture 24"/>
          <p:cNvPicPr>
            <a:picLocks noChangeAspect="1"/>
          </p:cNvPicPr>
          <p:nvPr/>
        </p:nvPicPr>
        <p:blipFill>
          <a:blip r:embed="rId13"/>
          <a:stretch>
            <a:fillRect/>
          </a:stretch>
        </p:blipFill>
        <p:spPr>
          <a:xfrm>
            <a:off x="4277017" y="1709396"/>
            <a:ext cx="1244600" cy="1625600"/>
          </a:xfrm>
          <a:prstGeom prst="rect">
            <a:avLst/>
          </a:prstGeom>
        </p:spPr>
      </p:pic>
      <p:pic>
        <p:nvPicPr>
          <p:cNvPr id="28" name="Picture 31">
            <a:extLst>
              <a:ext uri="{FF2B5EF4-FFF2-40B4-BE49-F238E27FC236}">
                <a16:creationId xmlns:a16="http://schemas.microsoft.com/office/drawing/2014/main" id="{F8146E16-4608-244A-ADE5-AF93D33155E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33287" y="3660823"/>
            <a:ext cx="1244600" cy="1625600"/>
          </a:xfrm>
          <a:prstGeom prst="rect">
            <a:avLst/>
          </a:prstGeom>
        </p:spPr>
      </p:pic>
      <p:sp>
        <p:nvSpPr>
          <p:cNvPr id="29" name="TextBox 28"/>
          <p:cNvSpPr txBox="1"/>
          <p:nvPr/>
        </p:nvSpPr>
        <p:spPr>
          <a:xfrm>
            <a:off x="1979158" y="5596794"/>
            <a:ext cx="5688023" cy="954107"/>
          </a:xfrm>
          <a:prstGeom prst="rect">
            <a:avLst/>
          </a:prstGeom>
          <a:noFill/>
        </p:spPr>
        <p:txBody>
          <a:bodyPr wrap="square" rtlCol="0">
            <a:spAutoFit/>
          </a:bodyPr>
          <a:lstStyle/>
          <a:p>
            <a:pPr algn="ctr"/>
            <a:r>
              <a:rPr lang="en-US" sz="2800" dirty="0">
                <a:solidFill>
                  <a:srgbClr val="000000"/>
                </a:solidFill>
              </a:rPr>
              <a:t>The Gut Microbiome solution is </a:t>
            </a:r>
          </a:p>
          <a:p>
            <a:pPr algn="ctr"/>
            <a:r>
              <a:rPr lang="en-US" sz="2800" dirty="0">
                <a:solidFill>
                  <a:srgbClr val="000000"/>
                </a:solidFill>
              </a:rPr>
              <a:t>another </a:t>
            </a:r>
            <a:r>
              <a:rPr lang="en-US" sz="2800" i="1" dirty="0">
                <a:solidFill>
                  <a:srgbClr val="000000"/>
                </a:solidFill>
              </a:rPr>
              <a:t>“national conversation”</a:t>
            </a:r>
          </a:p>
        </p:txBody>
      </p:sp>
    </p:spTree>
    <p:extLst>
      <p:ext uri="{BB962C8B-B14F-4D97-AF65-F5344CB8AC3E}">
        <p14:creationId xmlns:p14="http://schemas.microsoft.com/office/powerpoint/2010/main" val="34871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7">
            <a:extLst>
              <a:ext uri="{FF2B5EF4-FFF2-40B4-BE49-F238E27FC236}">
                <a16:creationId xmlns:a16="http://schemas.microsoft.com/office/drawing/2014/main" id="{363F4ECE-BA9E-4A00-8DFD-1F59BF9E1B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1195" y="748659"/>
            <a:ext cx="1922162" cy="5627382"/>
          </a:xfrm>
          <a:prstGeom prst="rect">
            <a:avLst/>
          </a:prstGeom>
        </p:spPr>
      </p:pic>
      <p:sp>
        <p:nvSpPr>
          <p:cNvPr id="27" name="Rectangle 26"/>
          <p:cNvSpPr/>
          <p:nvPr/>
        </p:nvSpPr>
        <p:spPr>
          <a:xfrm>
            <a:off x="838200" y="5238840"/>
            <a:ext cx="4164273" cy="1042898"/>
          </a:xfrm>
          <a:prstGeom prst="rect">
            <a:avLst/>
          </a:prstGeom>
          <a:solidFill>
            <a:srgbClr val="3F2A5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YOUR GUT IS CONSIDERED YOUR SECOND BRAIN</a:t>
            </a:r>
          </a:p>
        </p:txBody>
      </p:sp>
      <p:sp>
        <p:nvSpPr>
          <p:cNvPr id="28"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lumMod val="75000"/>
                    <a:lumOff val="25000"/>
                  </a:schemeClr>
                </a:solidFill>
                <a:latin typeface="Verdana" charset="0"/>
                <a:ea typeface="Verdana" charset="0"/>
                <a:cs typeface="Verdana" charset="0"/>
              </a:defRPr>
            </a:lvl1pPr>
          </a:lstStyle>
          <a:p>
            <a:r>
              <a:rPr lang="en-US" b="1">
                <a:solidFill>
                  <a:srgbClr val="3F2A56"/>
                </a:solidFill>
                <a:latin typeface="Verdana" panose="020B0604030504040204" pitchFamily="34" charset="0"/>
                <a:ea typeface="Verdana" panose="020B0604030504040204" pitchFamily="34" charset="0"/>
                <a:cs typeface="Verdana" panose="020B0604030504040204" pitchFamily="34" charset="0"/>
              </a:rPr>
              <a:t>DID YOU KNOW?</a:t>
            </a:r>
            <a:endParaRPr lang="en-US"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Text Placeholder 2"/>
          <p:cNvSpPr txBox="1">
            <a:spLocks/>
          </p:cNvSpPr>
          <p:nvPr/>
        </p:nvSpPr>
        <p:spPr>
          <a:xfrm>
            <a:off x="838200" y="1690688"/>
            <a:ext cx="8077200" cy="31988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charset="0"/>
              <a:buChar char="•"/>
              <a:tabLst/>
              <a:defRPr/>
            </a:pPr>
            <a:r>
              <a:rPr kumimoji="0" lang="en-US" sz="20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90% of the cells in your body are non-human</a:t>
            </a:r>
            <a:br>
              <a:rPr kumimoji="0" lang="en-US" sz="20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br>
            <a:endParaRPr kumimoji="0" lang="en-US" sz="5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85800" marR="0" lvl="1" indent="-228600" algn="l" defTabSz="914400" rtl="0" eaLnBrk="1" fontAlgn="auto" latinLnBrk="0" hangingPunct="1">
              <a:lnSpc>
                <a:spcPct val="90000"/>
              </a:lnSpc>
              <a:spcBef>
                <a:spcPts val="500"/>
              </a:spcBef>
              <a:spcAft>
                <a:spcPts val="0"/>
              </a:spcAft>
              <a:buClr>
                <a:srgbClr val="604A7B"/>
              </a:buClr>
              <a:buSzTx/>
              <a:buFont typeface="Arial" charset="0"/>
              <a:buChar char="•"/>
              <a:tabLst/>
              <a:defRPr/>
            </a:pPr>
            <a:r>
              <a:rPr kumimoji="0" lang="en-US" sz="2000" b="0"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Human genes = ~23,000</a:t>
            </a:r>
          </a:p>
          <a:p>
            <a:pPr marL="685800" marR="0" lvl="1" indent="-228600" algn="l" defTabSz="914400" rtl="0" eaLnBrk="1" fontAlgn="auto" latinLnBrk="0" hangingPunct="1">
              <a:lnSpc>
                <a:spcPct val="90000"/>
              </a:lnSpc>
              <a:spcBef>
                <a:spcPts val="500"/>
              </a:spcBef>
              <a:spcAft>
                <a:spcPts val="0"/>
              </a:spcAft>
              <a:buClr>
                <a:srgbClr val="604A7B"/>
              </a:buClr>
              <a:buSzTx/>
              <a:buFont typeface="Arial" charset="0"/>
              <a:buChar char="•"/>
              <a:tabLst/>
              <a:defRPr/>
            </a:pPr>
            <a:r>
              <a:rPr kumimoji="0" lang="en-US" sz="2000" b="0"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Bacterial genes= ~20 million </a:t>
            </a:r>
          </a:p>
          <a:p>
            <a:pPr marL="457200" marR="0" lvl="1" indent="0" algn="l" defTabSz="914400" rtl="0" eaLnBrk="1" fontAlgn="auto" latinLnBrk="0" hangingPunct="1">
              <a:lnSpc>
                <a:spcPct val="90000"/>
              </a:lnSpc>
              <a:spcBef>
                <a:spcPts val="500"/>
              </a:spcBef>
              <a:spcAft>
                <a:spcPts val="0"/>
              </a:spcAft>
              <a:buClr>
                <a:srgbClr val="604A7B"/>
              </a:buClr>
              <a:buSzTx/>
              <a:buFont typeface="Arial" panose="020B0604020202020204" pitchFamily="34" charset="0"/>
              <a:buNone/>
              <a:tabLst/>
              <a:defRPr/>
            </a:pPr>
            <a:r>
              <a:rPr kumimoji="0" lang="en-US" sz="2000" b="0"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(~1,000x </a:t>
            </a:r>
            <a:r>
              <a:rPr kumimoji="0" lang="en-US" sz="2000" b="1"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MORE</a:t>
            </a:r>
            <a:r>
              <a:rPr kumimoji="0" lang="en-US" sz="2000" b="0"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 than human genes)</a:t>
            </a:r>
            <a:endParaRPr kumimoji="0" lang="en-US" sz="1400" b="0"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charset="0"/>
              <a:buChar char="•"/>
              <a:tabLst/>
              <a:defRPr/>
            </a:pPr>
            <a:r>
              <a:rPr kumimoji="0" lang="en-US" sz="20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The microbiome is an ecological community of trillions of bacteria living symbiotically in/on our body</a:t>
            </a:r>
            <a:br>
              <a:rPr kumimoji="0" lang="en-US" sz="20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br>
            <a:endParaRPr kumimoji="0" lang="en-US" sz="5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800100" marR="0" lvl="1" indent="-342900" algn="l" defTabSz="914400" rtl="0" eaLnBrk="1" fontAlgn="auto" latinLnBrk="0" hangingPunct="1">
              <a:lnSpc>
                <a:spcPct val="90000"/>
              </a:lnSpc>
              <a:spcBef>
                <a:spcPts val="500"/>
              </a:spcBef>
              <a:spcAft>
                <a:spcPts val="0"/>
              </a:spcAft>
              <a:buClrTx/>
              <a:buSzTx/>
              <a:buFont typeface="Arial" charset="0"/>
              <a:buChar char="•"/>
              <a:tabLst/>
              <a:defRPr/>
            </a:pPr>
            <a:r>
              <a:rPr kumimoji="0" lang="en-US" sz="2000" b="0" i="0" u="none" strike="noStrike" kern="1200" cap="none" spc="0" normalizeH="0" baseline="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“2</a:t>
            </a:r>
            <a:r>
              <a:rPr kumimoji="0" lang="en-US" sz="2000" b="0" i="0" u="none" strike="noStrike" kern="1200" cap="none" spc="0" normalizeH="0" baseline="3000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nd</a:t>
            </a:r>
            <a:r>
              <a:rPr kumimoji="0" lang="en-US" sz="2000" b="0" i="0" u="none" strike="noStrike" kern="1200" cap="none" spc="0" normalizeH="0" baseline="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 Brain” = 3-4 lbs (approximately the same size as our 1</a:t>
            </a:r>
            <a:r>
              <a:rPr kumimoji="0" lang="en-US" sz="2000" b="0" i="0" u="none" strike="noStrike" kern="1200" cap="none" spc="0" normalizeH="0" baseline="3000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st</a:t>
            </a:r>
            <a:r>
              <a:rPr kumimoji="0" lang="en-US" sz="2000" b="0" i="0" u="none" strike="noStrike" kern="1200" cap="none" spc="0" normalizeH="0" baseline="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 brain)</a:t>
            </a:r>
            <a:endParaRPr kumimoji="0" lang="en-US" sz="2000" b="0" i="0" u="none" strike="noStrike" kern="1200" cap="none" spc="0" normalizeH="0" baseline="0" noProof="0" dirty="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3" name="Group 32"/>
          <p:cNvGrpSpPr/>
          <p:nvPr/>
        </p:nvGrpSpPr>
        <p:grpSpPr>
          <a:xfrm>
            <a:off x="7796480" y="219539"/>
            <a:ext cx="1669667" cy="1616734"/>
            <a:chOff x="148435" y="1259635"/>
            <a:chExt cx="2660232" cy="2194763"/>
          </a:xfrm>
        </p:grpSpPr>
        <p:sp>
          <p:nvSpPr>
            <p:cNvPr id="34" name="Oval 33"/>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35" name="TextBox 34"/>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94350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3F2A56"/>
                </a:solidFill>
                <a:latin typeface="Aller" charset="0"/>
                <a:ea typeface="Aller" charset="0"/>
                <a:cs typeface="Aller" charset="0"/>
              </a:rPr>
              <a:t>HOW IMPORTANT IS YOUR </a:t>
            </a:r>
            <a:br>
              <a:rPr lang="en-US" b="1" dirty="0">
                <a:solidFill>
                  <a:srgbClr val="3F2A56"/>
                </a:solidFill>
                <a:latin typeface="Aller" charset="0"/>
                <a:ea typeface="Aller" charset="0"/>
                <a:cs typeface="Aller" charset="0"/>
              </a:rPr>
            </a:br>
            <a:r>
              <a:rPr lang="en-US" b="1" dirty="0">
                <a:solidFill>
                  <a:srgbClr val="3F2A56"/>
                </a:solidFill>
                <a:latin typeface="Aller" charset="0"/>
                <a:ea typeface="Aller" charset="0"/>
                <a:cs typeface="Aller" charset="0"/>
              </a:rPr>
              <a:t>MICROBIOME?</a:t>
            </a:r>
          </a:p>
        </p:txBody>
      </p:sp>
      <p:sp>
        <p:nvSpPr>
          <p:cNvPr id="3" name="Text Placeholder 2"/>
          <p:cNvSpPr>
            <a:spLocks noGrp="1"/>
          </p:cNvSpPr>
          <p:nvPr>
            <p:ph type="body" sz="quarter" idx="11"/>
          </p:nvPr>
        </p:nvSpPr>
        <p:spPr>
          <a:xfrm>
            <a:off x="838201" y="1653933"/>
            <a:ext cx="6081065" cy="2488832"/>
          </a:xfrm>
        </p:spPr>
        <p:txBody>
          <a:bodyPr>
            <a:noAutofit/>
          </a:bodyPr>
          <a:lstStyle/>
          <a:p>
            <a:pPr marL="342900" indent="-342900">
              <a:buFont typeface="Arial" charset="0"/>
              <a:buChar char="•"/>
            </a:pPr>
            <a:r>
              <a:rPr lang="en-US" sz="2400" dirty="0">
                <a:solidFill>
                  <a:schemeClr val="tx1">
                    <a:lumMod val="75000"/>
                    <a:lumOff val="25000"/>
                  </a:schemeClr>
                </a:solidFill>
                <a:latin typeface="Aller" panose="020B0503030302020204" pitchFamily="34" charset="0"/>
                <a:ea typeface="Verdana" panose="020B0604030504040204" pitchFamily="34" charset="0"/>
                <a:cs typeface="Verdana" panose="020B0604030504040204" pitchFamily="34" charset="0"/>
              </a:rPr>
              <a:t>Communicates with the brain to regulate health, weight, immune function, digestive function, mood, and overall mental health. </a:t>
            </a:r>
            <a:br>
              <a:rPr lang="en-US" sz="2400" dirty="0">
                <a:solidFill>
                  <a:schemeClr val="tx1">
                    <a:lumMod val="75000"/>
                    <a:lumOff val="25000"/>
                  </a:schemeClr>
                </a:solidFill>
                <a:latin typeface="Aller" panose="020B0503030302020204" pitchFamily="34" charset="0"/>
                <a:ea typeface="Verdana" panose="020B0604030504040204" pitchFamily="34" charset="0"/>
                <a:cs typeface="Verdana" panose="020B0604030504040204" pitchFamily="34" charset="0"/>
              </a:rPr>
            </a:br>
            <a:endParaRPr lang="en-US" sz="600" dirty="0">
              <a:solidFill>
                <a:schemeClr val="tx1">
                  <a:lumMod val="75000"/>
                  <a:lumOff val="25000"/>
                </a:schemeClr>
              </a:solidFill>
              <a:latin typeface="Aller" panose="020B0503030302020204" pitchFamily="34" charset="0"/>
              <a:ea typeface="Verdana" panose="020B0604030504040204" pitchFamily="34" charset="0"/>
              <a:cs typeface="Verdana" panose="020B0604030504040204" pitchFamily="34" charset="0"/>
            </a:endParaRPr>
          </a:p>
          <a:p>
            <a:pPr marL="342900" indent="-342900">
              <a:buFont typeface="Arial" charset="0"/>
              <a:buChar char="•"/>
            </a:pPr>
            <a:r>
              <a:rPr lang="en-US" sz="2400" dirty="0">
                <a:solidFill>
                  <a:schemeClr val="tx1">
                    <a:lumMod val="75000"/>
                    <a:lumOff val="25000"/>
                  </a:schemeClr>
                </a:solidFill>
                <a:latin typeface="Aller" panose="020B0503030302020204" pitchFamily="34" charset="0"/>
                <a:ea typeface="Verdana" panose="020B0604030504040204" pitchFamily="34" charset="0"/>
                <a:cs typeface="Verdana" panose="020B0604030504040204" pitchFamily="34" charset="0"/>
              </a:rPr>
              <a:t>What we put in our bodies affects the microbiome, which in turn affects our mind and other crucial bodily systems</a:t>
            </a:r>
          </a:p>
        </p:txBody>
      </p:sp>
      <p:sp>
        <p:nvSpPr>
          <p:cNvPr id="8" name="Rectangle 7"/>
          <p:cNvSpPr/>
          <p:nvPr/>
        </p:nvSpPr>
        <p:spPr>
          <a:xfrm>
            <a:off x="1251284" y="4349859"/>
            <a:ext cx="2085474"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Aller" panose="020B0503030302020204" pitchFamily="34" charset="0"/>
                <a:ea typeface="Verdana" panose="020B0604030504040204" pitchFamily="34" charset="0"/>
                <a:cs typeface="Verdana" panose="020B0604030504040204" pitchFamily="34" charset="0"/>
              </a:rPr>
              <a:t>IN BALANCE</a:t>
            </a:r>
          </a:p>
        </p:txBody>
      </p:sp>
      <p:sp>
        <p:nvSpPr>
          <p:cNvPr id="5" name="TextBox 4"/>
          <p:cNvSpPr txBox="1"/>
          <p:nvPr/>
        </p:nvSpPr>
        <p:spPr>
          <a:xfrm>
            <a:off x="1219200" y="4712696"/>
            <a:ext cx="2149642" cy="461665"/>
          </a:xfrm>
          <a:prstGeom prst="rect">
            <a:avLst/>
          </a:prstGeom>
          <a:noFill/>
        </p:spPr>
        <p:txBody>
          <a:bodyPr wrap="square" rtlCol="0">
            <a:spAutoFit/>
          </a:bodyPr>
          <a:lstStyle/>
          <a:p>
            <a:r>
              <a:rPr lang="en-US" sz="2400" dirty="0">
                <a:solidFill>
                  <a:srgbClr val="000000">
                    <a:lumMod val="75000"/>
                    <a:lumOff val="25000"/>
                  </a:srgbClr>
                </a:solidFill>
                <a:latin typeface="Aller" panose="020B0503030302020204" pitchFamily="34" charset="0"/>
                <a:ea typeface="Verdana" panose="020B0604030504040204" pitchFamily="34" charset="0"/>
                <a:cs typeface="Verdana" panose="020B0604030504040204" pitchFamily="34" charset="0"/>
              </a:rPr>
              <a:t>Feeling Great</a:t>
            </a:r>
            <a:endParaRPr lang="en-US" sz="2400" dirty="0">
              <a:solidFill>
                <a:srgbClr val="000000"/>
              </a:solidFill>
              <a:latin typeface="Aller" panose="020B0503030302020204" pitchFamily="34" charset="0"/>
              <a:ea typeface="Verdana" panose="020B0604030504040204" pitchFamily="34" charset="0"/>
              <a:cs typeface="Verdana" panose="020B0604030504040204" pitchFamily="34" charset="0"/>
            </a:endParaRPr>
          </a:p>
        </p:txBody>
      </p:sp>
      <p:sp>
        <p:nvSpPr>
          <p:cNvPr id="10" name="Rectangle 9"/>
          <p:cNvSpPr/>
          <p:nvPr/>
        </p:nvSpPr>
        <p:spPr>
          <a:xfrm>
            <a:off x="1219200" y="5211164"/>
            <a:ext cx="2857729"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Aller" panose="020B0503030302020204" pitchFamily="34" charset="0"/>
                <a:ea typeface="Verdana" panose="020B0604030504040204" pitchFamily="34" charset="0"/>
                <a:cs typeface="Verdana" panose="020B0604030504040204" pitchFamily="34" charset="0"/>
              </a:rPr>
              <a:t>OUT OF BALANCE</a:t>
            </a:r>
          </a:p>
        </p:txBody>
      </p:sp>
      <p:sp>
        <p:nvSpPr>
          <p:cNvPr id="11" name="TextBox 10"/>
          <p:cNvSpPr txBox="1"/>
          <p:nvPr/>
        </p:nvSpPr>
        <p:spPr>
          <a:xfrm>
            <a:off x="1187116" y="5574001"/>
            <a:ext cx="5530207" cy="1138773"/>
          </a:xfrm>
          <a:prstGeom prst="rect">
            <a:avLst/>
          </a:prstGeom>
          <a:noFill/>
        </p:spPr>
        <p:txBody>
          <a:bodyPr wrap="square" rtlCol="0" anchor="t">
            <a:spAutoFit/>
          </a:bodyPr>
          <a:lstStyle/>
          <a:p>
            <a:r>
              <a:rPr lang="en-US" sz="2400" dirty="0">
                <a:solidFill>
                  <a:srgbClr val="000000">
                    <a:lumMod val="75000"/>
                    <a:lumOff val="25000"/>
                  </a:srgbClr>
                </a:solidFill>
                <a:latin typeface="Aller" panose="020B0503030302020204" pitchFamily="34" charset="0"/>
                <a:ea typeface="Verdana" panose="020B0604030504040204" pitchFamily="34" charset="0"/>
                <a:cs typeface="Verdana" panose="020B0604030504040204" pitchFamily="34" charset="0"/>
              </a:rPr>
              <a:t>Feeling fatigue, sad, tense, hungry, heavy, bloated, confused, stiff/sore</a:t>
            </a:r>
          </a:p>
          <a:p>
            <a:endParaRPr lang="en-US" sz="2000" dirty="0">
              <a:solidFill>
                <a:srgbClr val="000000"/>
              </a:solidFill>
              <a:latin typeface="Aller" panose="020B0503030302020204" pitchFamily="34" charset="0"/>
              <a:ea typeface="Verdana" panose="020B0604030504040204" pitchFamily="34" charset="0"/>
              <a:cs typeface="Verdana" panose="020B0604030504040204" pitchFamily="34" charset="0"/>
            </a:endParaRPr>
          </a:p>
        </p:txBody>
      </p:sp>
      <p:sp>
        <p:nvSpPr>
          <p:cNvPr id="13" name="Text Placeholder 2"/>
          <p:cNvSpPr txBox="1">
            <a:spLocks/>
          </p:cNvSpPr>
          <p:nvPr/>
        </p:nvSpPr>
        <p:spPr>
          <a:xfrm>
            <a:off x="7384951" y="1758042"/>
            <a:ext cx="1936849" cy="1804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604A7B"/>
                </a:solidFill>
                <a:latin typeface="Aller" charset="0"/>
                <a:ea typeface="Aller" charset="0"/>
                <a:cs typeface="Aller" charset="0"/>
              </a:rPr>
              <a:t>The microbiome plays an important role in the way you feel mentally &amp; physically.</a:t>
            </a:r>
          </a:p>
        </p:txBody>
      </p:sp>
      <p:sp>
        <p:nvSpPr>
          <p:cNvPr id="14" name="Oval 13"/>
          <p:cNvSpPr/>
          <p:nvPr/>
        </p:nvSpPr>
        <p:spPr>
          <a:xfrm>
            <a:off x="9514386" y="2384385"/>
            <a:ext cx="1574157" cy="1574157"/>
          </a:xfrm>
          <a:prstGeom prst="ellipse">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nvSpPr>
        <p:spPr>
          <a:xfrm>
            <a:off x="7013762" y="4942466"/>
            <a:ext cx="2408026" cy="1015663"/>
          </a:xfrm>
          <a:prstGeom prst="rect">
            <a:avLst/>
          </a:prstGeom>
        </p:spPr>
        <p:txBody>
          <a:bodyPr wrap="square">
            <a:spAutoFit/>
          </a:bodyPr>
          <a:lstStyle/>
          <a:p>
            <a:pPr algn="ctr"/>
            <a:r>
              <a:rPr lang="en-US" sz="2000" b="1" dirty="0">
                <a:solidFill>
                  <a:srgbClr val="82287E"/>
                </a:solidFill>
                <a:latin typeface="Aller" charset="0"/>
                <a:ea typeface="Aller" charset="0"/>
                <a:cs typeface="Aller" charset="0"/>
              </a:rPr>
              <a:t>This explains why you have those “GUT-FEELINGS”</a:t>
            </a:r>
          </a:p>
        </p:txBody>
      </p:sp>
      <p:pic>
        <p:nvPicPr>
          <p:cNvPr id="18" name="Graphic 17">
            <a:extLst>
              <a:ext uri="{FF2B5EF4-FFF2-40B4-BE49-F238E27FC236}">
                <a16:creationId xmlns:a16="http://schemas.microsoft.com/office/drawing/2014/main" id="{4E174E25-3E18-48F0-AFFC-D0DD7A84ADB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31195" y="748659"/>
            <a:ext cx="1922162" cy="5627382"/>
          </a:xfrm>
          <a:prstGeom prst="rect">
            <a:avLst/>
          </a:prstGeom>
        </p:spPr>
      </p:pic>
      <p:pic>
        <p:nvPicPr>
          <p:cNvPr id="19" name="Picture 18">
            <a:extLst>
              <a:ext uri="{FF2B5EF4-FFF2-40B4-BE49-F238E27FC236}">
                <a16:creationId xmlns:a16="http://schemas.microsoft.com/office/drawing/2014/main" id="{2840DF5A-250B-46FA-B1BC-0269E0AA7B9E}"/>
              </a:ext>
            </a:extLst>
          </p:cNvPr>
          <p:cNvPicPr>
            <a:picLocks noChangeAspect="1"/>
          </p:cNvPicPr>
          <p:nvPr/>
        </p:nvPicPr>
        <p:blipFill>
          <a:blip r:embed="rId4"/>
          <a:stretch>
            <a:fillRect/>
          </a:stretch>
        </p:blipFill>
        <p:spPr>
          <a:xfrm>
            <a:off x="7485394" y="3562350"/>
            <a:ext cx="1380116" cy="1380116"/>
          </a:xfrm>
          <a:prstGeom prst="rect">
            <a:avLst/>
          </a:prstGeom>
        </p:spPr>
      </p:pic>
      <p:cxnSp>
        <p:nvCxnSpPr>
          <p:cNvPr id="16" name="Straight Connector 15"/>
          <p:cNvCxnSpPr>
            <a:cxnSpLocks/>
          </p:cNvCxnSpPr>
          <p:nvPr/>
        </p:nvCxnSpPr>
        <p:spPr>
          <a:xfrm flipV="1">
            <a:off x="8633342" y="3472406"/>
            <a:ext cx="962071" cy="585734"/>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5196372" y="3757447"/>
            <a:ext cx="1669667" cy="1616734"/>
            <a:chOff x="148435" y="1259635"/>
            <a:chExt cx="2660232" cy="2194763"/>
          </a:xfrm>
        </p:grpSpPr>
        <p:sp>
          <p:nvSpPr>
            <p:cNvPr id="20" name="Oval 19"/>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1" name="TextBox 20"/>
            <p:cNvSpPr txBox="1"/>
            <p:nvPr/>
          </p:nvSpPr>
          <p:spPr>
            <a:xfrm>
              <a:off x="270456" y="1913058"/>
              <a:ext cx="2416187" cy="960976"/>
            </a:xfrm>
            <a:prstGeom prst="rect">
              <a:avLst/>
            </a:prstGeom>
            <a:noFill/>
          </p:spPr>
          <p:txBody>
            <a:bodyPr wrap="square" rtlCol="0">
              <a:spAutoFit/>
            </a:bodyPr>
            <a:lstStyle/>
            <a:p>
              <a:pPr algn="ctr" defTabSz="609585"/>
              <a:r>
                <a:rPr lang="en-US" sz="2000" b="1" dirty="0">
                  <a:solidFill>
                    <a:srgbClr val="604A7B"/>
                  </a:solidFill>
                  <a:latin typeface="Arial"/>
                  <a:cs typeface="Arial"/>
                </a:rPr>
                <a:t>NEW ERA SCIENCE</a:t>
              </a:r>
            </a:p>
          </p:txBody>
        </p:sp>
      </p:grpSp>
    </p:spTree>
    <p:extLst>
      <p:ext uri="{BB962C8B-B14F-4D97-AF65-F5344CB8AC3E}">
        <p14:creationId xmlns:p14="http://schemas.microsoft.com/office/powerpoint/2010/main" val="30419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1CEF924-F816-48E5-9ABF-26FD246E6BC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20628" y="748659"/>
            <a:ext cx="1922163" cy="5627382"/>
          </a:xfrm>
          <a:prstGeom prst="rect">
            <a:avLst/>
          </a:prstGeom>
        </p:spPr>
      </p:pic>
      <p:sp>
        <p:nvSpPr>
          <p:cNvPr id="2" name="Title 1"/>
          <p:cNvSpPr>
            <a:spLocks noGrp="1"/>
          </p:cNvSpPr>
          <p:nvPr>
            <p:ph type="title"/>
          </p:nvPr>
        </p:nvSpPr>
        <p:spPr/>
        <p:txBody>
          <a:bodyPr>
            <a:normAutofit/>
          </a:bodyPr>
          <a:lstStyle/>
          <a:p>
            <a:r>
              <a:rPr lang="en-US" sz="4000" b="1" dirty="0">
                <a:solidFill>
                  <a:srgbClr val="3F2A56"/>
                </a:solidFill>
                <a:latin typeface="Aller" charset="0"/>
                <a:ea typeface="Aller" charset="0"/>
                <a:cs typeface="Aller" charset="0"/>
              </a:rPr>
              <a:t>HOW DO YOUR “TWO BRAINS”</a:t>
            </a:r>
            <a:br>
              <a:rPr lang="en-US" sz="4000" b="1" dirty="0">
                <a:solidFill>
                  <a:srgbClr val="3F2A56"/>
                </a:solidFill>
                <a:latin typeface="Aller" charset="0"/>
                <a:ea typeface="Aller" charset="0"/>
                <a:cs typeface="Aller" charset="0"/>
              </a:rPr>
            </a:br>
            <a:r>
              <a:rPr lang="en-US" sz="4000" b="1" dirty="0">
                <a:solidFill>
                  <a:srgbClr val="3F2A56"/>
                </a:solidFill>
                <a:latin typeface="Aller" charset="0"/>
                <a:ea typeface="Aller" charset="0"/>
                <a:cs typeface="Aller" charset="0"/>
              </a:rPr>
              <a:t>COMMUNICATE?</a:t>
            </a:r>
          </a:p>
        </p:txBody>
      </p:sp>
      <p:sp>
        <p:nvSpPr>
          <p:cNvPr id="3" name="Text Placeholder 2"/>
          <p:cNvSpPr>
            <a:spLocks noGrp="1"/>
          </p:cNvSpPr>
          <p:nvPr>
            <p:ph type="body" sz="quarter" idx="11"/>
          </p:nvPr>
        </p:nvSpPr>
        <p:spPr>
          <a:xfrm>
            <a:off x="838200" y="3428297"/>
            <a:ext cx="4554894" cy="1282700"/>
          </a:xfrm>
        </p:spPr>
        <p:txBody>
          <a:bodyPr vert="horz" lIns="91440" tIns="45720" rIns="91440" bIns="45720" rtlCol="0" anchor="t">
            <a:noAutofit/>
          </a:bodyPr>
          <a:lstStyle/>
          <a:p>
            <a:pPr>
              <a:buClr>
                <a:srgbClr val="604A7B"/>
              </a:buClr>
              <a:buFont typeface="Arial" charset="0"/>
              <a:buChar char="•"/>
            </a:pPr>
            <a:r>
              <a:rPr lang="en-US" sz="2000" dirty="0">
                <a:solidFill>
                  <a:schemeClr val="tx1">
                    <a:lumMod val="75000"/>
                    <a:lumOff val="25000"/>
                  </a:schemeClr>
                </a:solidFill>
                <a:latin typeface="Aller" charset="0"/>
                <a:ea typeface="Aller" charset="0"/>
                <a:cs typeface="Aller" charset="0"/>
              </a:rPr>
              <a:t>“wires” – nerves</a:t>
            </a:r>
          </a:p>
          <a:p>
            <a:pPr>
              <a:buClr>
                <a:srgbClr val="604A7B"/>
              </a:buClr>
              <a:buFont typeface="Arial" charset="0"/>
              <a:buChar char="•"/>
            </a:pPr>
            <a:r>
              <a:rPr lang="en-US" sz="2000" dirty="0">
                <a:solidFill>
                  <a:schemeClr val="tx1">
                    <a:lumMod val="75000"/>
                    <a:lumOff val="25000"/>
                  </a:schemeClr>
                </a:solidFill>
                <a:latin typeface="Aller" charset="0"/>
                <a:ea typeface="Aller" charset="0"/>
                <a:cs typeface="Aller" charset="0"/>
              </a:rPr>
              <a:t>“chemicals” – neurotransmitters/hormones</a:t>
            </a:r>
          </a:p>
          <a:p>
            <a:pPr>
              <a:buClr>
                <a:srgbClr val="604A7B"/>
              </a:buClr>
              <a:buFont typeface="Arial" charset="0"/>
              <a:buChar char="•"/>
            </a:pPr>
            <a:r>
              <a:rPr lang="en-US" sz="2000" dirty="0">
                <a:solidFill>
                  <a:schemeClr val="tx1">
                    <a:lumMod val="75000"/>
                    <a:lumOff val="25000"/>
                  </a:schemeClr>
                </a:solidFill>
                <a:latin typeface="Aller" charset="0"/>
                <a:ea typeface="Aller" charset="0"/>
                <a:cs typeface="Aller" charset="0"/>
              </a:rPr>
              <a:t>“cells” – immune system</a:t>
            </a:r>
          </a:p>
        </p:txBody>
      </p:sp>
      <p:sp>
        <p:nvSpPr>
          <p:cNvPr id="18" name="TextBox 17"/>
          <p:cNvSpPr txBox="1"/>
          <p:nvPr/>
        </p:nvSpPr>
        <p:spPr>
          <a:xfrm>
            <a:off x="838200" y="1690688"/>
            <a:ext cx="6079064" cy="1569660"/>
          </a:xfrm>
          <a:prstGeom prst="rect">
            <a:avLst/>
          </a:prstGeom>
          <a:noFill/>
        </p:spPr>
        <p:txBody>
          <a:bodyPr wrap="square" rtlCol="0" anchor="t">
            <a:spAutoFit/>
          </a:bodyPr>
          <a:lstStyle/>
          <a:p>
            <a:r>
              <a:rPr lang="en-US" sz="2400" dirty="0">
                <a:solidFill>
                  <a:srgbClr val="3F2A56"/>
                </a:solidFill>
                <a:latin typeface="Aller" charset="0"/>
                <a:ea typeface="Aller" charset="0"/>
                <a:cs typeface="Aller" charset="0"/>
              </a:rPr>
              <a:t>Our “two brains” communicate through a highly extensive network, known as the </a:t>
            </a:r>
            <a:r>
              <a:rPr lang="en-US" sz="2400" b="1" dirty="0">
                <a:solidFill>
                  <a:srgbClr val="3F2A56"/>
                </a:solidFill>
                <a:latin typeface="Aller" charset="0"/>
                <a:ea typeface="Aller" charset="0"/>
                <a:cs typeface="Aller" charset="0"/>
              </a:rPr>
              <a:t>gut-brain axis (GBX).</a:t>
            </a:r>
          </a:p>
          <a:p>
            <a:endParaRPr lang="en-US" sz="2400" dirty="0">
              <a:solidFill>
                <a:srgbClr val="000000"/>
              </a:solidFill>
              <a:latin typeface="Aller" charset="0"/>
              <a:ea typeface="Aller" charset="0"/>
              <a:cs typeface="Aller" charset="0"/>
            </a:endParaRPr>
          </a:p>
        </p:txBody>
      </p:sp>
      <p:sp>
        <p:nvSpPr>
          <p:cNvPr id="19" name="TextBox 18"/>
          <p:cNvSpPr txBox="1"/>
          <p:nvPr/>
        </p:nvSpPr>
        <p:spPr>
          <a:xfrm>
            <a:off x="838200" y="2919206"/>
            <a:ext cx="5887678" cy="461665"/>
          </a:xfrm>
          <a:prstGeom prst="rect">
            <a:avLst/>
          </a:prstGeom>
          <a:noFill/>
        </p:spPr>
        <p:txBody>
          <a:bodyPr wrap="square" rtlCol="0" anchor="t">
            <a:spAutoFit/>
          </a:bodyPr>
          <a:lstStyle/>
          <a:p>
            <a:r>
              <a:rPr lang="en-US" sz="2400" b="1" u="sng" dirty="0">
                <a:solidFill>
                  <a:srgbClr val="3F2A56"/>
                </a:solidFill>
                <a:latin typeface="Aller" charset="0"/>
                <a:ea typeface="Aller" charset="0"/>
                <a:cs typeface="Aller" charset="0"/>
              </a:rPr>
              <a:t>NETWORK CONSISTS OF:</a:t>
            </a:r>
          </a:p>
        </p:txBody>
      </p:sp>
      <p:sp>
        <p:nvSpPr>
          <p:cNvPr id="20" name="TextBox 19"/>
          <p:cNvSpPr txBox="1"/>
          <p:nvPr/>
        </p:nvSpPr>
        <p:spPr>
          <a:xfrm>
            <a:off x="2990317" y="3562350"/>
            <a:ext cx="5238509" cy="3170099"/>
          </a:xfrm>
          <a:prstGeom prst="rect">
            <a:avLst/>
          </a:prstGeom>
          <a:noFill/>
        </p:spPr>
        <p:txBody>
          <a:bodyPr wrap="square" rtlCol="0">
            <a:spAutoFit/>
          </a:bodyPr>
          <a:lstStyle/>
          <a:p>
            <a:pPr algn="r"/>
            <a:r>
              <a:rPr lang="en-US" sz="2000" dirty="0">
                <a:solidFill>
                  <a:srgbClr val="3F2A56"/>
                </a:solidFill>
                <a:latin typeface="Aller" charset="0"/>
                <a:ea typeface="Aller" charset="0"/>
                <a:cs typeface="Aller" charset="0"/>
              </a:rPr>
              <a:t>The GBX connects our</a:t>
            </a:r>
          </a:p>
          <a:p>
            <a:pPr algn="r"/>
            <a:r>
              <a:rPr lang="en-US" sz="2000" b="1" dirty="0">
                <a:solidFill>
                  <a:srgbClr val="3F2A56"/>
                </a:solidFill>
                <a:latin typeface="Aller" charset="0"/>
                <a:ea typeface="Aller" charset="0"/>
                <a:cs typeface="Aller" charset="0"/>
              </a:rPr>
              <a:t>nervous system (brain)</a:t>
            </a:r>
          </a:p>
          <a:p>
            <a:pPr algn="r"/>
            <a:r>
              <a:rPr lang="en-US" sz="2000" b="1" dirty="0">
                <a:solidFill>
                  <a:srgbClr val="3F2A56"/>
                </a:solidFill>
                <a:latin typeface="Aller" charset="0"/>
                <a:ea typeface="Aller" charset="0"/>
                <a:cs typeface="Aller" charset="0"/>
              </a:rPr>
              <a:t>immune system (axis) </a:t>
            </a:r>
            <a:r>
              <a:rPr lang="en-US" sz="2000" dirty="0">
                <a:solidFill>
                  <a:srgbClr val="3F2A56"/>
                </a:solidFill>
                <a:latin typeface="Aller" charset="0"/>
                <a:ea typeface="Aller" charset="0"/>
                <a:cs typeface="Aller" charset="0"/>
              </a:rPr>
              <a:t> </a:t>
            </a:r>
          </a:p>
          <a:p>
            <a:pPr algn="r"/>
            <a:r>
              <a:rPr lang="en-US" sz="2000" dirty="0">
                <a:solidFill>
                  <a:srgbClr val="3F2A56"/>
                </a:solidFill>
                <a:latin typeface="Aller" charset="0"/>
                <a:ea typeface="Aller" charset="0"/>
                <a:cs typeface="Aller" charset="0"/>
              </a:rPr>
              <a:t>and</a:t>
            </a:r>
            <a:r>
              <a:rPr lang="en-US" sz="2000" b="1" dirty="0">
                <a:solidFill>
                  <a:srgbClr val="3F2A56"/>
                </a:solidFill>
                <a:latin typeface="Aller" charset="0"/>
                <a:ea typeface="Aller" charset="0"/>
                <a:cs typeface="Aller" charset="0"/>
              </a:rPr>
              <a:t> gastrointestinal system (gut)</a:t>
            </a:r>
          </a:p>
          <a:p>
            <a:pPr algn="r"/>
            <a:r>
              <a:rPr lang="en-US" sz="2000" b="1" dirty="0">
                <a:solidFill>
                  <a:srgbClr val="3F2A56"/>
                </a:solidFill>
                <a:latin typeface="Aller" charset="0"/>
                <a:ea typeface="Aller" charset="0"/>
                <a:cs typeface="Aller" charset="0"/>
              </a:rPr>
              <a:t> </a:t>
            </a:r>
            <a:r>
              <a:rPr lang="en-US" sz="2000" dirty="0">
                <a:solidFill>
                  <a:srgbClr val="3F2A56"/>
                </a:solidFill>
                <a:latin typeface="Aller" charset="0"/>
                <a:ea typeface="Aller" charset="0"/>
                <a:cs typeface="Aller" charset="0"/>
              </a:rPr>
              <a:t>with a vast array of cellular and biochemical messengers throughout the entire body, which include the microbiome, hormones, cytokines, and neurotransmitters.</a:t>
            </a:r>
            <a:endParaRPr lang="en-US" dirty="0">
              <a:solidFill>
                <a:srgbClr val="3F2A56"/>
              </a:solidFill>
              <a:latin typeface="Aller" charset="0"/>
              <a:ea typeface="Aller" charset="0"/>
              <a:cs typeface="Aller" charset="0"/>
            </a:endParaRPr>
          </a:p>
          <a:p>
            <a:pPr algn="r"/>
            <a:endParaRPr lang="en-US" sz="2000" dirty="0">
              <a:solidFill>
                <a:srgbClr val="000000"/>
              </a:solidFill>
              <a:latin typeface="Aller" charset="0"/>
              <a:ea typeface="Aller" charset="0"/>
              <a:cs typeface="Aller" charset="0"/>
            </a:endParaRPr>
          </a:p>
        </p:txBody>
      </p:sp>
      <p:cxnSp>
        <p:nvCxnSpPr>
          <p:cNvPr id="53" name="Straight Arrow Connector 52"/>
          <p:cNvCxnSpPr/>
          <p:nvPr/>
        </p:nvCxnSpPr>
        <p:spPr>
          <a:xfrm>
            <a:off x="8952426" y="3310359"/>
            <a:ext cx="805032"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157742" y="4688078"/>
            <a:ext cx="794684"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nvCxnSpPr>
        <p:spPr>
          <a:xfrm>
            <a:off x="8952426" y="3310359"/>
            <a:ext cx="0" cy="1377719"/>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157742" y="4365589"/>
            <a:ext cx="52493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p:cNvCxnSpPr>
          <p:nvPr/>
        </p:nvCxnSpPr>
        <p:spPr>
          <a:xfrm flipV="1">
            <a:off x="8682681" y="2173263"/>
            <a:ext cx="0" cy="2192326"/>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8682681" y="2173262"/>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157742" y="4039878"/>
            <a:ext cx="26246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8420211" y="947351"/>
            <a:ext cx="0" cy="3092527"/>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8420211" y="955589"/>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6619309" y="1235446"/>
            <a:ext cx="1669667" cy="1616734"/>
            <a:chOff x="148435" y="1259635"/>
            <a:chExt cx="2660232" cy="2194763"/>
          </a:xfrm>
        </p:grpSpPr>
        <p:sp>
          <p:nvSpPr>
            <p:cNvPr id="21" name="Oval 2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2" name="TextBox 21"/>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65270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72E7DEB-A304-9C47-8AAE-C40B7F0D8F07}"/>
              </a:ext>
            </a:extLst>
          </p:cNvPr>
          <p:cNvPicPr>
            <a:picLocks noChangeAspect="1"/>
          </p:cNvPicPr>
          <p:nvPr/>
        </p:nvPicPr>
        <p:blipFill rotWithShape="1">
          <a:blip r:embed="rId2"/>
          <a:srcRect t="16771" b="37475"/>
          <a:stretch/>
        </p:blipFill>
        <p:spPr>
          <a:xfrm>
            <a:off x="3900979" y="0"/>
            <a:ext cx="8299291" cy="6858000"/>
          </a:xfrm>
          <a:prstGeom prst="rect">
            <a:avLst/>
          </a:prstGeom>
        </p:spPr>
      </p:pic>
      <p:pic>
        <p:nvPicPr>
          <p:cNvPr id="26" name="Picture 25">
            <a:extLst>
              <a:ext uri="{FF2B5EF4-FFF2-40B4-BE49-F238E27FC236}">
                <a16:creationId xmlns:a16="http://schemas.microsoft.com/office/drawing/2014/main" id="{CE74EEC3-C88B-5C42-B038-269EF116E6F8}"/>
              </a:ext>
            </a:extLst>
          </p:cNvPr>
          <p:cNvPicPr>
            <a:picLocks noChangeAspect="1"/>
          </p:cNvPicPr>
          <p:nvPr/>
        </p:nvPicPr>
        <p:blipFill rotWithShape="1">
          <a:blip r:embed="rId2"/>
          <a:srcRect b="89425"/>
          <a:stretch/>
        </p:blipFill>
        <p:spPr>
          <a:xfrm>
            <a:off x="24784" y="3042236"/>
            <a:ext cx="3934480" cy="751416"/>
          </a:xfrm>
          <a:prstGeom prst="rect">
            <a:avLst/>
          </a:prstGeom>
        </p:spPr>
      </p:pic>
      <p:sp>
        <p:nvSpPr>
          <p:cNvPr id="7" name="Rectangle 6"/>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51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F824F5D-C98B-614D-A995-8A947E38F03F}"/>
              </a:ext>
            </a:extLst>
          </p:cNvPr>
          <p:cNvPicPr>
            <a:picLocks noChangeAspect="1"/>
          </p:cNvPicPr>
          <p:nvPr/>
        </p:nvPicPr>
        <p:blipFill>
          <a:blip r:embed="rId2"/>
          <a:stretch>
            <a:fillRect/>
          </a:stretch>
        </p:blipFill>
        <p:spPr>
          <a:xfrm>
            <a:off x="3196167" y="1426123"/>
            <a:ext cx="5385903" cy="4871326"/>
          </a:xfrm>
          <a:prstGeom prst="rect">
            <a:avLst/>
          </a:prstGeom>
        </p:spPr>
      </p:pic>
      <p:sp>
        <p:nvSpPr>
          <p:cNvPr id="8" name="TextBox 7">
            <a:extLst>
              <a:ext uri="{FF2B5EF4-FFF2-40B4-BE49-F238E27FC236}">
                <a16:creationId xmlns:a16="http://schemas.microsoft.com/office/drawing/2014/main" id="{D851DF08-A396-1C40-8083-DAD57B289302}"/>
              </a:ext>
            </a:extLst>
          </p:cNvPr>
          <p:cNvSpPr txBox="1"/>
          <p:nvPr/>
        </p:nvSpPr>
        <p:spPr>
          <a:xfrm>
            <a:off x="1350433" y="4715933"/>
            <a:ext cx="1828800" cy="723275"/>
          </a:xfrm>
          <a:prstGeom prst="rect">
            <a:avLst/>
          </a:prstGeom>
          <a:noFill/>
        </p:spPr>
        <p:txBody>
          <a:bodyPr wrap="square" rtlCol="0">
            <a:spAutoFit/>
          </a:bodyPr>
          <a:lstStyle/>
          <a:p>
            <a:r>
              <a:rPr lang="en-US" sz="4000" dirty="0">
                <a:solidFill>
                  <a:srgbClr val="000000"/>
                </a:solidFill>
                <a:latin typeface="Verdana" panose="020B0604030504040204"/>
              </a:rPr>
              <a:t>Brain</a:t>
            </a:r>
          </a:p>
        </p:txBody>
      </p:sp>
      <p:sp>
        <p:nvSpPr>
          <p:cNvPr id="9" name="TextBox 8">
            <a:extLst>
              <a:ext uri="{FF2B5EF4-FFF2-40B4-BE49-F238E27FC236}">
                <a16:creationId xmlns:a16="http://schemas.microsoft.com/office/drawing/2014/main" id="{2348431E-A169-574E-98D4-2E5C0866457C}"/>
              </a:ext>
            </a:extLst>
          </p:cNvPr>
          <p:cNvSpPr txBox="1"/>
          <p:nvPr/>
        </p:nvSpPr>
        <p:spPr>
          <a:xfrm>
            <a:off x="5281083" y="198913"/>
            <a:ext cx="1828800" cy="723275"/>
          </a:xfrm>
          <a:prstGeom prst="rect">
            <a:avLst/>
          </a:prstGeom>
          <a:noFill/>
        </p:spPr>
        <p:txBody>
          <a:bodyPr wrap="square" rtlCol="0">
            <a:spAutoFit/>
          </a:bodyPr>
          <a:lstStyle/>
          <a:p>
            <a:r>
              <a:rPr lang="en-US" sz="4000" dirty="0">
                <a:solidFill>
                  <a:srgbClr val="000000"/>
                </a:solidFill>
                <a:latin typeface="Verdana" panose="020B0604030504040204"/>
              </a:rPr>
              <a:t>Biome</a:t>
            </a:r>
          </a:p>
        </p:txBody>
      </p:sp>
      <p:sp>
        <p:nvSpPr>
          <p:cNvPr id="10" name="TextBox 9">
            <a:extLst>
              <a:ext uri="{FF2B5EF4-FFF2-40B4-BE49-F238E27FC236}">
                <a16:creationId xmlns:a16="http://schemas.microsoft.com/office/drawing/2014/main" id="{7B02AB16-2E7F-2E44-AAE3-45D6FF9A9690}"/>
              </a:ext>
            </a:extLst>
          </p:cNvPr>
          <p:cNvSpPr txBox="1"/>
          <p:nvPr/>
        </p:nvSpPr>
        <p:spPr>
          <a:xfrm>
            <a:off x="9281583" y="4529667"/>
            <a:ext cx="1828800" cy="723275"/>
          </a:xfrm>
          <a:prstGeom prst="rect">
            <a:avLst/>
          </a:prstGeom>
          <a:noFill/>
        </p:spPr>
        <p:txBody>
          <a:bodyPr wrap="square" rtlCol="0">
            <a:spAutoFit/>
          </a:bodyPr>
          <a:lstStyle/>
          <a:p>
            <a:r>
              <a:rPr lang="en-US" sz="4000" dirty="0">
                <a:solidFill>
                  <a:srgbClr val="000000"/>
                </a:solidFill>
                <a:latin typeface="Verdana" panose="020B0604030504040204"/>
              </a:rPr>
              <a:t>Body</a:t>
            </a:r>
          </a:p>
        </p:txBody>
      </p:sp>
    </p:spTree>
    <p:extLst>
      <p:ext uri="{BB962C8B-B14F-4D97-AF65-F5344CB8AC3E}">
        <p14:creationId xmlns:p14="http://schemas.microsoft.com/office/powerpoint/2010/main" val="162953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generated with very high confidence">
            <a:extLst>
              <a:ext uri="{FF2B5EF4-FFF2-40B4-BE49-F238E27FC236}">
                <a16:creationId xmlns:a16="http://schemas.microsoft.com/office/drawing/2014/main" id="{DA9B170B-01ED-4AEB-ACC7-105373202BC8}"/>
              </a:ext>
            </a:extLst>
          </p:cNvPr>
          <p:cNvPicPr>
            <a:picLocks noChangeAspect="1"/>
          </p:cNvPicPr>
          <p:nvPr/>
        </p:nvPicPr>
        <p:blipFill rotWithShape="1">
          <a:blip r:embed="rId2"/>
          <a:srcRect l="2860" r="3996"/>
          <a:stretch/>
        </p:blipFill>
        <p:spPr>
          <a:xfrm>
            <a:off x="0" y="685800"/>
            <a:ext cx="6096000" cy="5486400"/>
          </a:xfrm>
          <a:prstGeom prst="rect">
            <a:avLst/>
          </a:prstGeom>
        </p:spPr>
      </p:pic>
      <p:pic>
        <p:nvPicPr>
          <p:cNvPr id="4" name="Picture 3">
            <a:extLst>
              <a:ext uri="{FF2B5EF4-FFF2-40B4-BE49-F238E27FC236}">
                <a16:creationId xmlns:a16="http://schemas.microsoft.com/office/drawing/2014/main" id="{50B090DF-8DCA-4FCF-88A8-5627A5229028}"/>
              </a:ext>
            </a:extLst>
          </p:cNvPr>
          <p:cNvPicPr>
            <a:picLocks noChangeAspect="1"/>
          </p:cNvPicPr>
          <p:nvPr/>
        </p:nvPicPr>
        <p:blipFill rotWithShape="1">
          <a:blip r:embed="rId3"/>
          <a:srcRect l="3620" r="3236"/>
          <a:stretch/>
        </p:blipFill>
        <p:spPr>
          <a:xfrm>
            <a:off x="6095999" y="685800"/>
            <a:ext cx="6096001" cy="5486400"/>
          </a:xfrm>
          <a:prstGeom prst="rect">
            <a:avLst/>
          </a:prstGeom>
        </p:spPr>
      </p:pic>
      <p:sp>
        <p:nvSpPr>
          <p:cNvPr id="5" name="TextBox 4">
            <a:extLst>
              <a:ext uri="{FF2B5EF4-FFF2-40B4-BE49-F238E27FC236}">
                <a16:creationId xmlns:a16="http://schemas.microsoft.com/office/drawing/2014/main" id="{A0D2B8B4-E8FF-4444-9F2F-CA9BB5453620}"/>
              </a:ext>
            </a:extLst>
          </p:cNvPr>
          <p:cNvSpPr txBox="1"/>
          <p:nvPr/>
        </p:nvSpPr>
        <p:spPr>
          <a:xfrm>
            <a:off x="7619896" y="685800"/>
            <a:ext cx="3023119" cy="584775"/>
          </a:xfrm>
          <a:prstGeom prst="rect">
            <a:avLst/>
          </a:prstGeom>
          <a:noFill/>
        </p:spPr>
        <p:txBody>
          <a:bodyPr wrap="square" rtlCol="0">
            <a:spAutoFit/>
          </a:bodyPr>
          <a:lstStyle/>
          <a:p>
            <a:pPr algn="ctr"/>
            <a:r>
              <a:rPr lang="en-US" sz="3200" dirty="0">
                <a:solidFill>
                  <a:srgbClr val="3F2A56"/>
                </a:solidFill>
              </a:rPr>
              <a:t>Amare Global</a:t>
            </a:r>
          </a:p>
        </p:txBody>
      </p:sp>
      <p:sp>
        <p:nvSpPr>
          <p:cNvPr id="6" name="TextBox 5">
            <a:extLst>
              <a:ext uri="{FF2B5EF4-FFF2-40B4-BE49-F238E27FC236}">
                <a16:creationId xmlns:a16="http://schemas.microsoft.com/office/drawing/2014/main" id="{E0B71ABC-0871-4F3F-9F23-396526EAD6B9}"/>
              </a:ext>
            </a:extLst>
          </p:cNvPr>
          <p:cNvSpPr txBox="1"/>
          <p:nvPr/>
        </p:nvSpPr>
        <p:spPr>
          <a:xfrm>
            <a:off x="1573660" y="685799"/>
            <a:ext cx="3023119" cy="584775"/>
          </a:xfrm>
          <a:prstGeom prst="rect">
            <a:avLst/>
          </a:prstGeom>
          <a:noFill/>
        </p:spPr>
        <p:txBody>
          <a:bodyPr wrap="square" rtlCol="0">
            <a:spAutoFit/>
          </a:bodyPr>
          <a:lstStyle/>
          <a:p>
            <a:pPr algn="ctr"/>
            <a:r>
              <a:rPr lang="en-US" sz="3200" dirty="0">
                <a:solidFill>
                  <a:srgbClr val="003E6B"/>
                </a:solidFill>
              </a:rPr>
              <a:t>Mood+</a:t>
            </a:r>
          </a:p>
        </p:txBody>
      </p:sp>
    </p:spTree>
    <p:extLst>
      <p:ext uri="{BB962C8B-B14F-4D97-AF65-F5344CB8AC3E}">
        <p14:creationId xmlns:p14="http://schemas.microsoft.com/office/powerpoint/2010/main" val="131846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453" y="0"/>
            <a:ext cx="7728183" cy="5716853"/>
          </a:xfrm>
          <a:prstGeom prst="rect">
            <a:avLst/>
          </a:prstGeom>
        </p:spPr>
      </p:pic>
      <p:sp>
        <p:nvSpPr>
          <p:cNvPr id="10" name="Rectangle 9"/>
          <p:cNvSpPr/>
          <p:nvPr/>
        </p:nvSpPr>
        <p:spPr>
          <a:xfrm>
            <a:off x="3791744" y="443541"/>
            <a:ext cx="3956413" cy="2112235"/>
          </a:xfrm>
          <a:prstGeom prst="rect">
            <a:avLst/>
          </a:prstGeom>
          <a:solidFill>
            <a:srgbClr val="6C8E6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Verdana" panose="020B0604030504040204" pitchFamily="34"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789267" y="623796"/>
            <a:ext cx="3741164" cy="869648"/>
          </a:xfrm>
          <a:prstGeom prst="rect">
            <a:avLst/>
          </a:prstGeom>
        </p:spPr>
      </p:pic>
      <p:sp>
        <p:nvSpPr>
          <p:cNvPr id="12" name="Текст 3"/>
          <p:cNvSpPr>
            <a:spLocks noGrp="1"/>
          </p:cNvSpPr>
          <p:nvPr>
            <p:ph type="body" sz="half" idx="2"/>
          </p:nvPr>
        </p:nvSpPr>
        <p:spPr>
          <a:xfrm>
            <a:off x="2996638" y="1391882"/>
            <a:ext cx="5546625" cy="1344149"/>
          </a:xfrm>
        </p:spPr>
        <p:txBody>
          <a:bodyPr>
            <a:normAutofit/>
          </a:bodyPr>
          <a:lstStyle/>
          <a:p>
            <a:pPr algn="ctr"/>
            <a:r>
              <a:rPr lang="en-US" sz="6400" i="1" dirty="0">
                <a:solidFill>
                  <a:schemeClr val="bg1"/>
                </a:solidFill>
              </a:rPr>
              <a:t>“to love”</a:t>
            </a:r>
            <a:endParaRPr lang="ru-RU" sz="6400" i="1" dirty="0">
              <a:solidFill>
                <a:schemeClr val="bg1"/>
              </a:solidFill>
            </a:endParaRPr>
          </a:p>
        </p:txBody>
      </p:sp>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5615947" y="2555776"/>
            <a:ext cx="6576053" cy="4304696"/>
          </a:xfrm>
          <a:prstGeom prst="rect">
            <a:avLst/>
          </a:prstGeom>
        </p:spPr>
      </p:pic>
      <p:sp>
        <p:nvSpPr>
          <p:cNvPr id="14" name="Текст 3"/>
          <p:cNvSpPr txBox="1">
            <a:spLocks/>
          </p:cNvSpPr>
          <p:nvPr/>
        </p:nvSpPr>
        <p:spPr>
          <a:xfrm>
            <a:off x="7353083" y="538239"/>
            <a:ext cx="4443843" cy="1501416"/>
          </a:xfrm>
          <a:prstGeom prst="rect">
            <a:avLst/>
          </a:prstGeom>
        </p:spPr>
        <p:txBody>
          <a:bodyPr vert="horz" lIns="121920" tIns="60960" rIns="121920" bIns="60960" rtlCol="0">
            <a:noAutofit/>
          </a:bodyPr>
          <a:lstStyle>
            <a:lvl1pPr marL="0" indent="0" algn="l" defTabSz="914400" rtl="0" eaLnBrk="1" latinLnBrk="0" hangingPunct="1">
              <a:spcBef>
                <a:spcPct val="20000"/>
              </a:spcBef>
              <a:buFont typeface="Arial" panose="020B0604020202020204" pitchFamily="34" charset="0"/>
              <a:buNone/>
              <a:defRPr sz="11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baseline="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r"/>
            <a:r>
              <a:rPr lang="en-US" sz="2800" i="1" dirty="0">
                <a:solidFill>
                  <a:prstClr val="black">
                    <a:lumMod val="75000"/>
                    <a:lumOff val="25000"/>
                  </a:prstClr>
                </a:solidFill>
                <a:latin typeface="Verdana" panose="020B0604030504040204" pitchFamily="34" charset="0"/>
              </a:rPr>
              <a:t>Love yourself first </a:t>
            </a:r>
          </a:p>
          <a:p>
            <a:pPr algn="r"/>
            <a:r>
              <a:rPr lang="en-US" sz="2800" i="1" dirty="0">
                <a:solidFill>
                  <a:prstClr val="black">
                    <a:lumMod val="75000"/>
                    <a:lumOff val="25000"/>
                  </a:prstClr>
                </a:solidFill>
                <a:latin typeface="Verdana" panose="020B0604030504040204" pitchFamily="34" charset="0"/>
              </a:rPr>
              <a:t>and everything else </a:t>
            </a:r>
          </a:p>
          <a:p>
            <a:pPr algn="r"/>
            <a:r>
              <a:rPr lang="en-US" sz="2800" i="1" dirty="0">
                <a:solidFill>
                  <a:prstClr val="black">
                    <a:lumMod val="75000"/>
                    <a:lumOff val="25000"/>
                  </a:prstClr>
                </a:solidFill>
                <a:latin typeface="Verdana" panose="020B0604030504040204" pitchFamily="34" charset="0"/>
              </a:rPr>
              <a:t>falls into place</a:t>
            </a:r>
            <a:endParaRPr lang="ru-RU" sz="2800" i="1" dirty="0">
              <a:solidFill>
                <a:prstClr val="black">
                  <a:lumMod val="75000"/>
                  <a:lumOff val="25000"/>
                </a:prstClr>
              </a:solidFill>
              <a:latin typeface="Verdana" panose="020B0604030504040204" pitchFamily="34" charset="0"/>
            </a:endParaRPr>
          </a:p>
        </p:txBody>
      </p:sp>
    </p:spTree>
    <p:extLst>
      <p:ext uri="{BB962C8B-B14F-4D97-AF65-F5344CB8AC3E}">
        <p14:creationId xmlns:p14="http://schemas.microsoft.com/office/powerpoint/2010/main" val="49826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World’s First Award-Winning </a:t>
            </a:r>
            <a:b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Gut-Brain Axis Nutrition System!</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719172"/>
            <a:ext cx="10515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The NutrAward recognizes companies that are investing in rigorous and measurable scientific studies to prove the efficacy of their proprietary ingredients or technologies.</a:t>
            </a:r>
          </a:p>
        </p:txBody>
      </p:sp>
      <p:sp>
        <p:nvSpPr>
          <p:cNvPr id="7" name="Text Placeholder 2">
            <a:extLst>
              <a:ext uri="{FF2B5EF4-FFF2-40B4-BE49-F238E27FC236}">
                <a16:creationId xmlns:a16="http://schemas.microsoft.com/office/drawing/2014/main" id="{BE4868EB-9AC1-4357-8765-4BCDC9EDA548}"/>
              </a:ext>
            </a:extLst>
          </p:cNvPr>
          <p:cNvSpPr txBox="1">
            <a:spLocks/>
          </p:cNvSpPr>
          <p:nvPr/>
        </p:nvSpPr>
        <p:spPr>
          <a:xfrm>
            <a:off x="838200" y="2913321"/>
            <a:ext cx="4148470" cy="32677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Submissions are judged on their merit in the following areas: </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Viable product</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Emerging Category</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Creative product concept</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Distinct health application</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Unique packaging</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Matchless marketing</a:t>
            </a:r>
          </a:p>
          <a:p>
            <a:endPar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B0DED124-51C7-4364-8AA9-E6F3C7668F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6670" y="2594344"/>
            <a:ext cx="6376461" cy="3586759"/>
          </a:xfrm>
          <a:prstGeom prst="rect">
            <a:avLst/>
          </a:prstGeom>
        </p:spPr>
      </p:pic>
      <p:pic>
        <p:nvPicPr>
          <p:cNvPr id="11" name="Picture 10">
            <a:extLst>
              <a:ext uri="{FF2B5EF4-FFF2-40B4-BE49-F238E27FC236}">
                <a16:creationId xmlns:a16="http://schemas.microsoft.com/office/drawing/2014/main" id="{5FED9BD2-BB93-4EFC-BD9C-3364DF4FE5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1687" y="0"/>
            <a:ext cx="2289884" cy="1918662"/>
          </a:xfrm>
          <a:prstGeom prst="rect">
            <a:avLst/>
          </a:prstGeom>
        </p:spPr>
      </p:pic>
    </p:spTree>
    <p:extLst>
      <p:ext uri="{BB962C8B-B14F-4D97-AF65-F5344CB8AC3E}">
        <p14:creationId xmlns:p14="http://schemas.microsoft.com/office/powerpoint/2010/main" val="98747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762000" y="1719172"/>
            <a:ext cx="10848975" cy="1348161"/>
          </a:xfrm>
        </p:spPr>
        <p:txBody>
          <a:bodyPr>
            <a:normAutofit/>
          </a:bodyPr>
          <a:lstStyle/>
          <a:p>
            <a:pPr marL="0" indent="0">
              <a:lnSpc>
                <a:spcPct val="100000"/>
              </a:lnSpc>
              <a:buNone/>
            </a:pPr>
            <a:r>
              <a:rPr lang="en-US" sz="2400" b="1" dirty="0">
                <a:solidFill>
                  <a:srgbClr val="68478D"/>
                </a:solidFill>
                <a:latin typeface="Verdana" panose="020B0604030504040204" pitchFamily="34" charset="0"/>
                <a:ea typeface="Verdana" panose="020B0604030504040204" pitchFamily="34" charset="0"/>
                <a:cs typeface="Verdana" panose="020B0604030504040204" pitchFamily="34" charset="0"/>
              </a:rPr>
              <a:t>The Amare FundaMentals Pack has been clinically proven to:</a:t>
            </a:r>
          </a:p>
        </p:txBody>
      </p:sp>
      <p:pic>
        <p:nvPicPr>
          <p:cNvPr id="5" name="Picture 4">
            <a:extLst>
              <a:ext uri="{FF2B5EF4-FFF2-40B4-BE49-F238E27FC236}">
                <a16:creationId xmlns:a16="http://schemas.microsoft.com/office/drawing/2014/main" id="{E781C2DD-05B7-42A6-9D0E-EACD2EBD97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4825" y="21718"/>
            <a:ext cx="4371975" cy="1668970"/>
          </a:xfrm>
          <a:prstGeom prst="rect">
            <a:avLst/>
          </a:prstGeom>
        </p:spPr>
      </p:pic>
      <p:pic>
        <p:nvPicPr>
          <p:cNvPr id="6" name="Picture 5">
            <a:extLst>
              <a:ext uri="{FF2B5EF4-FFF2-40B4-BE49-F238E27FC236}">
                <a16:creationId xmlns:a16="http://schemas.microsoft.com/office/drawing/2014/main" id="{7E08122E-205F-4EA3-9750-876C55396741}"/>
              </a:ext>
            </a:extLst>
          </p:cNvPr>
          <p:cNvPicPr>
            <a:picLocks noChangeAspect="1"/>
          </p:cNvPicPr>
          <p:nvPr/>
        </p:nvPicPr>
        <p:blipFill>
          <a:blip r:embed="rId4"/>
          <a:stretch>
            <a:fillRect/>
          </a:stretch>
        </p:blipFill>
        <p:spPr>
          <a:xfrm>
            <a:off x="762000" y="2250377"/>
            <a:ext cx="10668000" cy="4076700"/>
          </a:xfrm>
          <a:prstGeom prst="rect">
            <a:avLst/>
          </a:prstGeom>
        </p:spPr>
      </p:pic>
    </p:spTree>
    <p:extLst>
      <p:ext uri="{BB962C8B-B14F-4D97-AF65-F5344CB8AC3E}">
        <p14:creationId xmlns:p14="http://schemas.microsoft.com/office/powerpoint/2010/main" val="190460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D7B7C2-2AAB-4297-9E6C-2239B9BC66AA}"/>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003C71"/>
                </a:solidFill>
                <a:ea typeface="Verdana" panose="020B0604030504040204" pitchFamily="34" charset="0"/>
                <a:cs typeface="Verdana" panose="020B0604030504040204" pitchFamily="34" charset="0"/>
              </a:rPr>
              <a:t>MW3™ 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7070"/>
            <a:ext cx="9073055" cy="4140903"/>
          </a:xfrm>
        </p:spPr>
        <p:txBody>
          <a:bodyPr>
            <a:normAutofit/>
          </a:bodyPr>
          <a:lstStyle/>
          <a:p>
            <a:pPr marL="0" indent="0">
              <a:buNone/>
            </a:pPr>
            <a:r>
              <a:rPr lang="en-US" sz="2000" dirty="0"/>
              <a:t>Our blend contains unique and specific probiotic strains targeted to enhance overall mental wellness.* </a:t>
            </a:r>
            <a:endParaRPr lang="en-US" sz="2000" u="sng" dirty="0"/>
          </a:p>
          <a:p>
            <a:pPr marL="0" indent="0">
              <a:buNone/>
            </a:pPr>
            <a:r>
              <a:rPr lang="en-US" sz="2000" u="sng" dirty="0"/>
              <a:t>MW3 Probiotic Strains: </a:t>
            </a:r>
            <a:endParaRPr lang="en-US" sz="2000" dirty="0"/>
          </a:p>
          <a:p>
            <a:r>
              <a:rPr lang="en-US" sz="2000" b="1" i="1" dirty="0">
                <a:solidFill>
                  <a:srgbClr val="003C71"/>
                </a:solidFill>
              </a:rPr>
              <a:t>Lactobacillus rhamnosus R0011 </a:t>
            </a:r>
            <a:r>
              <a:rPr lang="en-US" sz="2000" i="1" dirty="0"/>
              <a:t>—</a:t>
            </a:r>
            <a:r>
              <a:rPr lang="en-US" sz="2000" dirty="0"/>
              <a:t> </a:t>
            </a:r>
            <a:r>
              <a:rPr lang="en-US" sz="2000" b="1" dirty="0"/>
              <a:t>Reduces stress </a:t>
            </a:r>
            <a:r>
              <a:rPr lang="en-US" sz="2000" dirty="0"/>
              <a:t>by lowering cortisol exposure and improves GABA neurotransmission* </a:t>
            </a:r>
          </a:p>
          <a:p>
            <a:pPr marL="0" indent="0">
              <a:buNone/>
            </a:pPr>
            <a:endParaRPr lang="en-US" sz="2000" dirty="0"/>
          </a:p>
          <a:p>
            <a:r>
              <a:rPr lang="en-US" sz="2000" b="1" i="1" dirty="0">
                <a:solidFill>
                  <a:srgbClr val="003C71"/>
                </a:solidFill>
              </a:rPr>
              <a:t>Bifidobacterium longum R0175</a:t>
            </a:r>
            <a:r>
              <a:rPr lang="en-US" sz="2000" b="1" i="1" dirty="0"/>
              <a:t> </a:t>
            </a:r>
            <a:r>
              <a:rPr lang="en-US" sz="2000" i="1" dirty="0"/>
              <a:t>—</a:t>
            </a:r>
            <a:r>
              <a:rPr lang="en-US" sz="2000" dirty="0"/>
              <a:t> </a:t>
            </a:r>
            <a:r>
              <a:rPr lang="en-US" sz="2000" b="1" dirty="0"/>
              <a:t>Enhances calmness </a:t>
            </a:r>
            <a:r>
              <a:rPr lang="en-US" sz="2000" dirty="0"/>
              <a:t>by decreasing anxiety indices and improves cognitive function* </a:t>
            </a:r>
          </a:p>
          <a:p>
            <a:pPr marL="0" indent="0">
              <a:buNone/>
            </a:pPr>
            <a:endParaRPr lang="en-US" sz="2000" dirty="0"/>
          </a:p>
          <a:p>
            <a:r>
              <a:rPr lang="en-US" sz="2000" b="1" i="1" dirty="0">
                <a:solidFill>
                  <a:srgbClr val="003C71"/>
                </a:solidFill>
              </a:rPr>
              <a:t>Lactobacillus helveticus R0052</a:t>
            </a:r>
            <a:r>
              <a:rPr lang="en-US" sz="2000" b="1" i="1" dirty="0"/>
              <a:t> </a:t>
            </a:r>
            <a:r>
              <a:rPr lang="en-US" sz="2000" i="1" dirty="0"/>
              <a:t>—</a:t>
            </a:r>
            <a:r>
              <a:rPr lang="en-US" sz="2000" dirty="0"/>
              <a:t> </a:t>
            </a:r>
            <a:r>
              <a:rPr lang="en-US" sz="2000" b="1" dirty="0"/>
              <a:t>Improves mood </a:t>
            </a:r>
            <a:r>
              <a:rPr lang="en-US" sz="2000" dirty="0"/>
              <a:t>by decreasing neuro-inflammation and increasing serotonin* </a:t>
            </a:r>
          </a:p>
        </p:txBody>
      </p:sp>
      <p:pic>
        <p:nvPicPr>
          <p:cNvPr id="23" name="Picture 22">
            <a:extLst>
              <a:ext uri="{FF2B5EF4-FFF2-40B4-BE49-F238E27FC236}">
                <a16:creationId xmlns:a16="http://schemas.microsoft.com/office/drawing/2014/main" id="{3D022100-D930-4590-9C58-E0617E8E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7070"/>
            <a:ext cx="1905000" cy="1905000"/>
          </a:xfrm>
          <a:prstGeom prst="rect">
            <a:avLst/>
          </a:prstGeom>
        </p:spPr>
      </p:pic>
      <p:sp>
        <p:nvSpPr>
          <p:cNvPr id="10" name="TextBox 9">
            <a:extLst>
              <a:ext uri="{FF2B5EF4-FFF2-40B4-BE49-F238E27FC236}">
                <a16:creationId xmlns:a16="http://schemas.microsoft.com/office/drawing/2014/main" id="{89633951-FF74-4F14-9C1C-CD2F5BF01B0E}"/>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59192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B87260-095A-4E15-8320-5D24D4A11E47}"/>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3F2A56"/>
                </a:solidFill>
                <a:ea typeface="Verdana" panose="020B0604030504040204" pitchFamily="34" charset="0"/>
                <a:cs typeface="Verdana" panose="020B0604030504040204" pitchFamily="34" charset="0"/>
              </a:rPr>
              <a:t>MW3™ Prebiotic Proprietary Blend</a:t>
            </a:r>
            <a:endParaRPr lang="en-US" sz="3200" dirty="0">
              <a:solidFill>
                <a:srgbClr val="82287E"/>
              </a:solidFill>
              <a:ea typeface="Verdana" panose="020B0604030504040204" pitchFamily="34" charset="0"/>
              <a:cs typeface="Verdana" panose="020B0604030504040204" pitchFamily="34" charset="0"/>
            </a:endParaRPr>
          </a:p>
        </p:txBody>
      </p:sp>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
        <p:nvSpPr>
          <p:cNvPr id="9" name="TextBox 8">
            <a:extLst>
              <a:ext uri="{FF2B5EF4-FFF2-40B4-BE49-F238E27FC236}">
                <a16:creationId xmlns:a16="http://schemas.microsoft.com/office/drawing/2014/main" id="{CD9D1499-D4F2-42EE-9DA2-7B79B49B68C5}"/>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78489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descr="A screenshot of a cell phone&#10;&#10;Description generated with high confidence">
            <a:extLst>
              <a:ext uri="{FF2B5EF4-FFF2-40B4-BE49-F238E27FC236}">
                <a16:creationId xmlns:a16="http://schemas.microsoft.com/office/drawing/2014/main" id="{E5B9B2E3-861A-4EF6-8593-2A945F2E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843485"/>
            <a:ext cx="10658475" cy="4400550"/>
          </a:xfrm>
          <a:prstGeom prst="rect">
            <a:avLst/>
          </a:prstGeom>
        </p:spPr>
      </p:pic>
      <p:sp>
        <p:nvSpPr>
          <p:cNvPr id="10" name="Title 1">
            <a:extLst>
              <a:ext uri="{FF2B5EF4-FFF2-40B4-BE49-F238E27FC236}">
                <a16:creationId xmlns:a16="http://schemas.microsoft.com/office/drawing/2014/main" id="{E1170B62-60D2-4164-970C-437364E523D3}"/>
              </a:ext>
            </a:extLst>
          </p:cNvPr>
          <p:cNvSpPr txBox="1">
            <a:spLocks/>
          </p:cNvSpPr>
          <p:nvPr/>
        </p:nvSpPr>
        <p:spPr>
          <a:xfrm>
            <a:off x="838200" y="365124"/>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500" b="1" dirty="0">
                <a:solidFill>
                  <a:srgbClr val="3F2A56"/>
                </a:solidFill>
                <a:ea typeface="Verdana" panose="020B0604030504040204" pitchFamily="34" charset="0"/>
                <a:cs typeface="Verdana" panose="020B0604030504040204" pitchFamily="34" charset="0"/>
              </a:rPr>
              <a:t>MW3</a:t>
            </a:r>
            <a:r>
              <a:rPr lang="en-US" sz="3500" b="1" dirty="0">
                <a:solidFill>
                  <a:srgbClr val="402B56"/>
                </a:solidFill>
                <a:ea typeface="Verdana" panose="020B0604030504040204" pitchFamily="34" charset="0"/>
                <a:cs typeface="Verdana" panose="020B0604030504040204" pitchFamily="34" charset="0"/>
              </a:rPr>
              <a:t>™</a:t>
            </a:r>
            <a:r>
              <a:rPr lang="en-US" sz="3500" b="1" dirty="0">
                <a:solidFill>
                  <a:srgbClr val="3F2A56"/>
                </a:solidFill>
                <a:ea typeface="Verdana" panose="020B0604030504040204" pitchFamily="34" charset="0"/>
                <a:cs typeface="Verdana" panose="020B0604030504040204" pitchFamily="34" charset="0"/>
              </a:rPr>
              <a:t> Prebiotic/Probiotic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F4FB6477-3FCA-4D03-8FE0-C7E4C2B2D429}"/>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8010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GBX+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Patent Pending and Exclusive to Amare</a:t>
            </a:r>
          </a:p>
        </p:txBody>
      </p:sp>
      <p:sp>
        <p:nvSpPr>
          <p:cNvPr id="3" name="Text Placeholder 2"/>
          <p:cNvSpPr>
            <a:spLocks noGrp="1"/>
          </p:cNvSpPr>
          <p:nvPr>
            <p:ph type="body" sz="quarter" idx="11"/>
          </p:nvPr>
        </p:nvSpPr>
        <p:spPr>
          <a:xfrm>
            <a:off x="3371353" y="2066229"/>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Applephenon: Asian Apple Fruit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gut health, immune function, &amp; inflammatory balance*</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35554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Enovita: French Grape Seed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Enhances blood flow, cardiovascular tone, &amp; cellular defenses*</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371353" y="5096579"/>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Enzogenol: New Zealand Pine Bark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Improves neurotransmitter balance, mental focus, &amp; psychological vigor*</a:t>
            </a:r>
            <a:endParaRPr lang="en-US" sz="20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42F63EF-51FB-4EC1-97A1-89AEE6AC49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7340" y="1848007"/>
            <a:ext cx="1463040" cy="1463040"/>
          </a:xfrm>
          <a:prstGeom prst="rect">
            <a:avLst/>
          </a:prstGeom>
        </p:spPr>
      </p:pic>
      <p:pic>
        <p:nvPicPr>
          <p:cNvPr id="10" name="Picture 9">
            <a:extLst>
              <a:ext uri="{FF2B5EF4-FFF2-40B4-BE49-F238E27FC236}">
                <a16:creationId xmlns:a16="http://schemas.microsoft.com/office/drawing/2014/main" id="{5D3E2E80-FABC-4EE4-8AE6-4C7C509821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5675" y="3337240"/>
            <a:ext cx="1463040" cy="1463040"/>
          </a:xfrm>
          <a:prstGeom prst="rect">
            <a:avLst/>
          </a:prstGeom>
        </p:spPr>
      </p:pic>
      <p:pic>
        <p:nvPicPr>
          <p:cNvPr id="13" name="Picture 12">
            <a:extLst>
              <a:ext uri="{FF2B5EF4-FFF2-40B4-BE49-F238E27FC236}">
                <a16:creationId xmlns:a16="http://schemas.microsoft.com/office/drawing/2014/main" id="{06AE23D8-60AE-4949-9235-B67627253D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5675" y="4878357"/>
            <a:ext cx="1463040" cy="1463040"/>
          </a:xfrm>
          <a:prstGeom prst="rect">
            <a:avLst/>
          </a:prstGeom>
        </p:spPr>
      </p:pic>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52940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A58E692-13F9-9C4E-972A-3F401B64B689}"/>
              </a:ext>
            </a:extLst>
          </p:cNvPr>
          <p:cNvSpPr txBox="1">
            <a:spLocks/>
          </p:cNvSpPr>
          <p:nvPr/>
        </p:nvSpPr>
        <p:spPr>
          <a:xfrm>
            <a:off x="883920" y="-168275"/>
            <a:ext cx="10515600" cy="1113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Verdana" charset="0"/>
                <a:ea typeface="Verdana" charset="0"/>
                <a:cs typeface="Verdana" charset="0"/>
              </a:rPr>
              <a:t>Portions of Data Presented at:</a:t>
            </a:r>
          </a:p>
        </p:txBody>
      </p:sp>
      <p:sp>
        <p:nvSpPr>
          <p:cNvPr id="6" name="Content Placeholder 2">
            <a:extLst>
              <a:ext uri="{FF2B5EF4-FFF2-40B4-BE49-F238E27FC236}">
                <a16:creationId xmlns:a16="http://schemas.microsoft.com/office/drawing/2014/main" id="{F2406284-13C7-0D45-B951-6BAA70714DFC}"/>
              </a:ext>
            </a:extLst>
          </p:cNvPr>
          <p:cNvSpPr txBox="1">
            <a:spLocks/>
          </p:cNvSpPr>
          <p:nvPr/>
        </p:nvSpPr>
        <p:spPr>
          <a:xfrm>
            <a:off x="381000" y="944880"/>
            <a:ext cx="11521440" cy="569976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American College of Nutrition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November 2017 – Alexandria VA (“Outstanding Research” Award)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Experimental Biology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April 2018 – San Diego, CA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American College of Sports Medicine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May 2018 – Minneapolis, MN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Mental Health America – Fit for the Future Conference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June 2018 – Washington DC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Microbiome Movement – Gut Brain Axis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November 2018 – Boston, MA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American Mental Wellness Awareness Association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November 2018 – Hershey, PA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Medical, Nutrition, Biochemistry, Molecular Biology, Physiology, Psychology, Counselors, Policy…</a:t>
            </a:r>
            <a:endParaRPr kumimoji="0" lang="en-US" sz="2800" b="0" i="0" u="none" strike="noStrike" kern="1200" cap="none" spc="0" normalizeH="0" baseline="0" noProof="0" dirty="0">
              <a:ln>
                <a:noFill/>
              </a:ln>
              <a:solidFill>
                <a:srgbClr val="000000">
                  <a:lumMod val="50000"/>
                  <a:lumOff val="50000"/>
                </a:srgbClr>
              </a:solidFill>
              <a:effectLst/>
              <a:uLnTx/>
              <a:uFillTx/>
              <a:latin typeface="Verdana" charset="0"/>
              <a:ea typeface="Verdana" charset="0"/>
              <a:cs typeface="Verdana" charset="0"/>
            </a:endParaRPr>
          </a:p>
        </p:txBody>
      </p:sp>
    </p:spTree>
    <p:extLst>
      <p:ext uri="{BB962C8B-B14F-4D97-AF65-F5344CB8AC3E}">
        <p14:creationId xmlns:p14="http://schemas.microsoft.com/office/powerpoint/2010/main" val="21959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DB4E7FE-F738-4ED9-A457-5EA143F8AC6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2987"/>
          <a:stretch/>
        </p:blipFill>
        <p:spPr>
          <a:xfrm>
            <a:off x="6929691" y="2190504"/>
            <a:ext cx="4333041" cy="4571944"/>
          </a:xfrm>
          <a:prstGeom prst="rect">
            <a:avLst/>
          </a:prstGeom>
        </p:spPr>
      </p:pic>
      <p:pic>
        <p:nvPicPr>
          <p:cNvPr id="5" name="Picture 4">
            <a:extLst>
              <a:ext uri="{FF2B5EF4-FFF2-40B4-BE49-F238E27FC236}">
                <a16:creationId xmlns:a16="http://schemas.microsoft.com/office/drawing/2014/main" id="{96FA5CAE-3F2C-492D-9100-4BC1FC9650D3}"/>
              </a:ext>
            </a:extLst>
          </p:cNvPr>
          <p:cNvPicPr>
            <a:picLocks noChangeAspect="1"/>
          </p:cNvPicPr>
          <p:nvPr/>
        </p:nvPicPr>
        <p:blipFill>
          <a:blip r:embed="rId4"/>
          <a:stretch>
            <a:fillRect/>
          </a:stretch>
        </p:blipFill>
        <p:spPr>
          <a:xfrm>
            <a:off x="973036" y="257929"/>
            <a:ext cx="4788361" cy="1596120"/>
          </a:xfrm>
          <a:prstGeom prst="rect">
            <a:avLst/>
          </a:prstGeom>
        </p:spPr>
      </p:pic>
      <p:sp>
        <p:nvSpPr>
          <p:cNvPr id="7" name="Rectangle 6"/>
          <p:cNvSpPr/>
          <p:nvPr/>
        </p:nvSpPr>
        <p:spPr>
          <a:xfrm>
            <a:off x="425982" y="3007665"/>
            <a:ext cx="5882468" cy="1938992"/>
          </a:xfrm>
          <a:prstGeom prst="rect">
            <a:avLst/>
          </a:prstGeom>
        </p:spPr>
        <p:txBody>
          <a:bodyPr wrap="square">
            <a:spAutoFit/>
          </a:bodyPr>
          <a:lstStyle/>
          <a:p>
            <a:pPr algn="ct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Kids FundaMentals™ is an all-in-one product that supports the entire gut-brain axis (GBX) of growing kids and teens. Featuring nutrients scientifically shown to improve mental wellness, this easy-to-digest formula is perfect for kids and teens of all ages.* </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287679" y="1648798"/>
            <a:ext cx="4159073" cy="707886"/>
          </a:xfrm>
          <a:prstGeom prst="rect">
            <a:avLst/>
          </a:prstGeom>
          <a:noFill/>
        </p:spPr>
        <p:txBody>
          <a:bodyPr wrap="square" rtlCol="0">
            <a:spAutoFit/>
          </a:bodyPr>
          <a:lstStyle/>
          <a:p>
            <a:pPr algn="ctr"/>
            <a:r>
              <a:rPr lang="en-US" sz="2000" b="1" dirty="0">
                <a:solidFill>
                  <a:srgbClr val="3F2A56"/>
                </a:solidFill>
                <a:latin typeface="Verdana" panose="020B0604030504040204" pitchFamily="34" charset="0"/>
              </a:rPr>
              <a:t>all-in-one gut-brain axis nutrition for kids &amp; teens*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1782"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92068" y="604516"/>
            <a:ext cx="1691366" cy="1169551"/>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INGREDIENTS SHOWN TO IMPROVE MENTAL WELLNESS*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82248" y="604516"/>
            <a:ext cx="1660720" cy="1200329"/>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SUPPORTS ENTIRE GUT-BRAIN AXIS*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710295"/>
            <a:ext cx="1597591"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EASY-TO-DIGEST FORMULA</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95420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94872" y="0"/>
            <a:ext cx="10515600" cy="1113155"/>
          </a:xfrm>
        </p:spPr>
        <p:txBody>
          <a:bodyPr/>
          <a:lstStyle/>
          <a:p>
            <a:r>
              <a:rPr lang="en-US" b="1" dirty="0">
                <a:solidFill>
                  <a:schemeClr val="tx1"/>
                </a:solidFill>
              </a:rPr>
              <a:t>Why is Fundamentals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080344"/>
            <a:ext cx="11842230" cy="5699760"/>
          </a:xfrm>
        </p:spPr>
        <p:txBody>
          <a:bodyPr>
            <a:normAutofit/>
          </a:bodyPr>
          <a:lstStyle/>
          <a:p>
            <a:r>
              <a:rPr lang="en-US" b="1" dirty="0"/>
              <a:t>World’s 1</a:t>
            </a:r>
            <a:r>
              <a:rPr lang="en-US" b="1" baseline="30000" dirty="0"/>
              <a:t>st</a:t>
            </a:r>
            <a:r>
              <a:rPr lang="en-US" b="1" dirty="0"/>
              <a:t> comprehensive/holistic GBX System</a:t>
            </a:r>
          </a:p>
          <a:p>
            <a:pPr lvl="1"/>
            <a:r>
              <a:rPr lang="en-US" b="1" dirty="0"/>
              <a:t>Addresses each level of GBX balance</a:t>
            </a:r>
          </a:p>
          <a:p>
            <a:pPr lvl="1"/>
            <a:r>
              <a:rPr lang="en-US" b="1" dirty="0"/>
              <a:t>Microbiome modulation</a:t>
            </a:r>
          </a:p>
          <a:p>
            <a:pPr lvl="1"/>
            <a:r>
              <a:rPr lang="en-US" b="1" dirty="0"/>
              <a:t>Gut integrity</a:t>
            </a:r>
          </a:p>
          <a:p>
            <a:pPr lvl="1"/>
            <a:r>
              <a:rPr lang="en-US" b="1" dirty="0"/>
              <a:t>Immune priming</a:t>
            </a:r>
          </a:p>
          <a:p>
            <a:pPr lvl="1"/>
            <a:r>
              <a:rPr lang="en-US" b="1" dirty="0"/>
              <a:t>Inflammatory balance</a:t>
            </a:r>
          </a:p>
          <a:p>
            <a:pPr lvl="1"/>
            <a:r>
              <a:rPr lang="en-US" b="1" dirty="0"/>
              <a:t>Neurotransmitter signaling</a:t>
            </a:r>
          </a:p>
          <a:p>
            <a:r>
              <a:rPr lang="en-US" b="1" dirty="0"/>
              <a:t>Specific probiotic strains for depression/anxiety/stress</a:t>
            </a:r>
          </a:p>
          <a:p>
            <a:r>
              <a:rPr lang="en-US" b="1" dirty="0"/>
              <a:t>Specific prebiotics fibers for stress/resilience</a:t>
            </a:r>
          </a:p>
          <a:p>
            <a:r>
              <a:rPr lang="en-US" b="1" dirty="0"/>
              <a:t>Patent-pending phytonutrients for GBX support </a:t>
            </a:r>
          </a:p>
          <a:p>
            <a:r>
              <a:rPr lang="en-US" b="1" dirty="0"/>
              <a:t>Scientifically-supported formula</a:t>
            </a:r>
          </a:p>
          <a:p>
            <a:pPr lvl="1"/>
            <a:r>
              <a:rPr lang="en-US" b="1" dirty="0"/>
              <a:t>6 peer-reviewed presentations</a:t>
            </a:r>
          </a:p>
          <a:p>
            <a:endParaRPr lang="en-US" b="1" dirty="0"/>
          </a:p>
        </p:txBody>
      </p:sp>
      <p:pic>
        <p:nvPicPr>
          <p:cNvPr id="4" name="Picture 3">
            <a:extLst>
              <a:ext uri="{FF2B5EF4-FFF2-40B4-BE49-F238E27FC236}">
                <a16:creationId xmlns:a16="http://schemas.microsoft.com/office/drawing/2014/main" id="{B0DED124-51C7-4364-8AA9-E6F3C7668F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6261" y="1638590"/>
            <a:ext cx="3979780" cy="2238626"/>
          </a:xfrm>
          <a:prstGeom prst="rect">
            <a:avLst/>
          </a:prstGeom>
        </p:spPr>
      </p:pic>
    </p:spTree>
    <p:extLst>
      <p:ext uri="{BB962C8B-B14F-4D97-AF65-F5344CB8AC3E}">
        <p14:creationId xmlns:p14="http://schemas.microsoft.com/office/powerpoint/2010/main" val="1885284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59A147-3673-42E4-A9AD-890591AC9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 y="-2"/>
            <a:ext cx="12218067" cy="6858002"/>
          </a:xfrm>
          <a:prstGeom prst="rect">
            <a:avLst/>
          </a:prstGeom>
        </p:spPr>
      </p:pic>
      <p:sp>
        <p:nvSpPr>
          <p:cNvPr id="3" name="Rectangle 2"/>
          <p:cNvSpPr/>
          <p:nvPr/>
        </p:nvSpPr>
        <p:spPr>
          <a:xfrm>
            <a:off x="1" y="1319040"/>
            <a:ext cx="12192000" cy="707141"/>
          </a:xfrm>
          <a:prstGeom prst="rect">
            <a:avLst/>
          </a:prstGeom>
          <a:solidFill>
            <a:srgbClr val="003B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281615" y="1286089"/>
            <a:ext cx="76548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MENTATHERAPEUTICS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371353" y="655016"/>
            <a:ext cx="8557838" cy="47502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All-Natural Support Solutions for Energy, Mood, Pain, and Sleep*</a:t>
            </a:r>
            <a:endParaRPr lang="ru-RU" sz="20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HorizontalLogo_TM_digital_white.png"/>
          <p:cNvPicPr>
            <a:picLocks noChangeAspect="1"/>
          </p:cNvPicPr>
          <p:nvPr/>
        </p:nvPicPr>
        <p:blipFill>
          <a:blip r:embed="rId3" cstate="print">
            <a:duotone>
              <a:prstClr val="black"/>
              <a:srgbClr val="3F7F96">
                <a:tint val="45000"/>
                <a:satMod val="400000"/>
              </a:srgbClr>
            </a:duotone>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2" name="TextBox 1">
            <a:extLst>
              <a:ext uri="{FF2B5EF4-FFF2-40B4-BE49-F238E27FC236}">
                <a16:creationId xmlns:a16="http://schemas.microsoft.com/office/drawing/2014/main" id="{5CA425EA-516D-4CF1-896C-AB6B8848C4EE}"/>
              </a:ext>
            </a:extLst>
          </p:cNvPr>
          <p:cNvSpPr txBox="1"/>
          <p:nvPr/>
        </p:nvSpPr>
        <p:spPr>
          <a:xfrm>
            <a:off x="9551414" y="1393125"/>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7A5BD8C9-2A02-487A-8956-A72957826842}"/>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06391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3581730"/>
            <a:ext cx="12115804" cy="3290735"/>
            <a:chOff x="0" y="3328454"/>
            <a:chExt cx="12115804" cy="3290735"/>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5627" y="3328454"/>
              <a:ext cx="2790177" cy="329073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3386845"/>
              <a:ext cx="9108832" cy="3232344"/>
            </a:xfrm>
            <a:prstGeom prst="rect">
              <a:avLst/>
            </a:prstGeom>
          </p:spPr>
        </p:pic>
      </p:grpSp>
      <p:sp>
        <p:nvSpPr>
          <p:cNvPr id="13" name="TextBox 12"/>
          <p:cNvSpPr txBox="1"/>
          <p:nvPr/>
        </p:nvSpPr>
        <p:spPr>
          <a:xfrm>
            <a:off x="527382" y="2994368"/>
            <a:ext cx="1072818" cy="646331"/>
          </a:xfrm>
          <a:prstGeom prst="rect">
            <a:avLst/>
          </a:prstGeom>
          <a:solidFill>
            <a:schemeClr val="bg1"/>
          </a:solidFill>
        </p:spPr>
        <p:txBody>
          <a:bodyPr wrap="square" rtlCol="0">
            <a:spAutoFit/>
          </a:bodyPr>
          <a:lstStyle/>
          <a:p>
            <a:r>
              <a:rPr lang="en-US">
                <a:solidFill>
                  <a:prstClr val="white"/>
                </a:solidFill>
              </a:rPr>
              <a:t>-</a:t>
            </a:r>
          </a:p>
          <a:p>
            <a:endParaRPr lang="en-US" dirty="0">
              <a:solidFill>
                <a:prstClr val="white"/>
              </a:solidFill>
            </a:endParaRPr>
          </a:p>
        </p:txBody>
      </p:sp>
      <p:grpSp>
        <p:nvGrpSpPr>
          <p:cNvPr id="4" name="Group 3"/>
          <p:cNvGrpSpPr/>
          <p:nvPr/>
        </p:nvGrpSpPr>
        <p:grpSpPr>
          <a:xfrm>
            <a:off x="7015163" y="218"/>
            <a:ext cx="5157935" cy="3107129"/>
            <a:chOff x="7295456" y="0"/>
            <a:chExt cx="4877641" cy="2758190"/>
          </a:xfrm>
        </p:grpSpPr>
        <p:pic>
          <p:nvPicPr>
            <p:cNvPr id="3" name="Picture 2"/>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295456" y="0"/>
              <a:ext cx="4877641" cy="2758190"/>
            </a:xfrm>
            <a:prstGeom prst="rect">
              <a:avLst/>
            </a:prstGeom>
          </p:spPr>
        </p:pic>
        <p:sp>
          <p:nvSpPr>
            <p:cNvPr id="12" name="TextBox 11"/>
            <p:cNvSpPr txBox="1"/>
            <p:nvPr/>
          </p:nvSpPr>
          <p:spPr>
            <a:xfrm>
              <a:off x="7299410" y="23646"/>
              <a:ext cx="2481787" cy="830997"/>
            </a:xfrm>
            <a:prstGeom prst="rect">
              <a:avLst/>
            </a:prstGeom>
            <a:noFill/>
          </p:spPr>
          <p:txBody>
            <a:bodyPr wrap="square" rtlCol="0">
              <a:spAutoFit/>
            </a:bodyPr>
            <a:lstStyle/>
            <a:p>
              <a:r>
                <a:rPr lang="en-US" sz="2400" dirty="0">
                  <a:solidFill>
                    <a:prstClr val="white"/>
                  </a:solidFill>
                </a:rPr>
                <a:t>Hiep Tran</a:t>
              </a:r>
            </a:p>
            <a:p>
              <a:r>
                <a:rPr lang="en-US" sz="2400" dirty="0">
                  <a:solidFill>
                    <a:prstClr val="white"/>
                  </a:solidFill>
                </a:rPr>
                <a:t>CEO &amp; Founder</a:t>
              </a:r>
            </a:p>
          </p:txBody>
        </p:sp>
      </p:grpSp>
      <p:sp>
        <p:nvSpPr>
          <p:cNvPr id="6" name="TextBox 5"/>
          <p:cNvSpPr txBox="1"/>
          <p:nvPr/>
        </p:nvSpPr>
        <p:spPr>
          <a:xfrm>
            <a:off x="249021" y="1013791"/>
            <a:ext cx="6981130" cy="2308324"/>
          </a:xfrm>
          <a:prstGeom prst="rect">
            <a:avLst/>
          </a:prstGeom>
          <a:noFill/>
        </p:spPr>
        <p:txBody>
          <a:bodyPr wrap="square" rtlCol="0">
            <a:spAutoFit/>
          </a:bodyPr>
          <a:lstStyle/>
          <a:p>
            <a:r>
              <a:rPr lang="en-US" sz="2400" b="1" dirty="0">
                <a:solidFill>
                  <a:srgbClr val="7030A0"/>
                </a:solidFill>
              </a:rPr>
              <a:t>CORPORATE TIMELINE</a:t>
            </a:r>
          </a:p>
          <a:p>
            <a:pPr marL="342900" indent="-342900">
              <a:buFont typeface="Arial" charset="0"/>
              <a:buChar char="•"/>
            </a:pPr>
            <a:r>
              <a:rPr lang="en-US" sz="2400" b="1" dirty="0">
                <a:solidFill>
                  <a:srgbClr val="7030A0"/>
                </a:solidFill>
              </a:rPr>
              <a:t>Idea was Born the Summer of 2016</a:t>
            </a:r>
          </a:p>
          <a:p>
            <a:pPr marL="342900" indent="-342900">
              <a:buFont typeface="Arial" charset="0"/>
              <a:buChar char="•"/>
            </a:pPr>
            <a:r>
              <a:rPr lang="en-US" sz="2400" b="1" dirty="0">
                <a:solidFill>
                  <a:srgbClr val="7030A0"/>
                </a:solidFill>
              </a:rPr>
              <a:t>Formulation began in January of 2017</a:t>
            </a:r>
          </a:p>
          <a:p>
            <a:pPr marL="342900" indent="-342900">
              <a:buFont typeface="Arial" charset="0"/>
              <a:buChar char="•"/>
            </a:pPr>
            <a:r>
              <a:rPr lang="en-US" sz="2400" b="1" dirty="0">
                <a:solidFill>
                  <a:srgbClr val="7030A0"/>
                </a:solidFill>
              </a:rPr>
              <a:t>Pre-Launch </a:t>
            </a:r>
            <a:r>
              <a:rPr lang="en-US" sz="2400" b="1" i="1" dirty="0">
                <a:solidFill>
                  <a:srgbClr val="7030A0"/>
                </a:solidFill>
              </a:rPr>
              <a:t>(with products) </a:t>
            </a:r>
            <a:r>
              <a:rPr lang="en-US" sz="2400" b="1" dirty="0">
                <a:solidFill>
                  <a:srgbClr val="7030A0"/>
                </a:solidFill>
              </a:rPr>
              <a:t>in</a:t>
            </a:r>
            <a:r>
              <a:rPr lang="en-US" sz="2400" b="1" i="1" dirty="0">
                <a:solidFill>
                  <a:srgbClr val="7030A0"/>
                </a:solidFill>
              </a:rPr>
              <a:t> </a:t>
            </a:r>
            <a:r>
              <a:rPr lang="en-US" sz="2400" b="1" dirty="0">
                <a:solidFill>
                  <a:srgbClr val="7030A0"/>
                </a:solidFill>
              </a:rPr>
              <a:t>September of 2017</a:t>
            </a:r>
          </a:p>
          <a:p>
            <a:pPr marL="342900" indent="-342900">
              <a:buFont typeface="Arial" charset="0"/>
              <a:buChar char="•"/>
            </a:pPr>
            <a:r>
              <a:rPr lang="en-US" sz="2400" b="1" dirty="0">
                <a:solidFill>
                  <a:srgbClr val="7030A0"/>
                </a:solidFill>
              </a:rPr>
              <a:t>Official LAUNCH in January of 2018</a:t>
            </a:r>
          </a:p>
          <a:p>
            <a:pPr marL="342900" indent="-342900">
              <a:buFont typeface="Arial" charset="0"/>
              <a:buChar char="•"/>
            </a:pPr>
            <a:r>
              <a:rPr lang="en-US" sz="2400" b="1" dirty="0">
                <a:solidFill>
                  <a:srgbClr val="7030A0"/>
                </a:solidFill>
              </a:rPr>
              <a:t>First Annual Event held in September of 2018</a:t>
            </a:r>
          </a:p>
        </p:txBody>
      </p:sp>
      <p:sp>
        <p:nvSpPr>
          <p:cNvPr id="11" name="Текст 3"/>
          <p:cNvSpPr txBox="1">
            <a:spLocks/>
          </p:cNvSpPr>
          <p:nvPr/>
        </p:nvSpPr>
        <p:spPr>
          <a:xfrm>
            <a:off x="-36453" y="-70097"/>
            <a:ext cx="7295456" cy="1501416"/>
          </a:xfrm>
          <a:prstGeom prst="rect">
            <a:avLst/>
          </a:prstGeom>
        </p:spPr>
        <p:txBody>
          <a:bodyPr vert="horz" lIns="91440" tIns="45720" rIns="91440" bIns="45720" rtlCol="0">
            <a:noAutofit/>
          </a:bodyPr>
          <a:lstStyle>
            <a:lvl1pPr marL="0" indent="0" algn="l" defTabSz="1219170" rtl="0" eaLnBrk="1" latinLnBrk="0" hangingPunct="1">
              <a:spcBef>
                <a:spcPct val="20000"/>
              </a:spcBef>
              <a:buFont typeface="Arial" panose="020B0604020202020204" pitchFamily="34" charset="0"/>
              <a:buNone/>
              <a:defRPr sz="1467" kern="1200">
                <a:solidFill>
                  <a:schemeClr val="tx1">
                    <a:lumMod val="75000"/>
                    <a:lumOff val="25000"/>
                  </a:schemeClr>
                </a:solidFill>
                <a:latin typeface="+mn-lt"/>
                <a:ea typeface="+mn-ea"/>
                <a:cs typeface="+mn-cs"/>
              </a:defRPr>
            </a:lvl1pPr>
            <a:lvl2pPr marL="609585" indent="0" algn="l" defTabSz="1219170" rtl="0" eaLnBrk="1" latinLnBrk="0" hangingPunct="1">
              <a:spcBef>
                <a:spcPct val="20000"/>
              </a:spcBef>
              <a:buFont typeface="Arial" panose="020B0604020202020204" pitchFamily="34" charset="0"/>
              <a:buNone/>
              <a:defRPr sz="1600" kern="1200" baseline="0">
                <a:solidFill>
                  <a:schemeClr val="tx1"/>
                </a:solidFill>
                <a:latin typeface="+mn-lt"/>
                <a:ea typeface="+mn-ea"/>
                <a:cs typeface="+mn-cs"/>
              </a:defRPr>
            </a:lvl2pPr>
            <a:lvl3pPr marL="1219170" indent="0" algn="l" defTabSz="1219170" rtl="0" eaLnBrk="1" latinLnBrk="0" hangingPunct="1">
              <a:spcBef>
                <a:spcPct val="20000"/>
              </a:spcBef>
              <a:buFont typeface="Arial" panose="020B0604020202020204" pitchFamily="34" charset="0"/>
              <a:buNone/>
              <a:defRPr sz="1333" kern="1200">
                <a:solidFill>
                  <a:schemeClr val="tx1"/>
                </a:solidFill>
                <a:latin typeface="+mn-lt"/>
                <a:ea typeface="+mn-ea"/>
                <a:cs typeface="+mn-cs"/>
              </a:defRPr>
            </a:lvl3pPr>
            <a:lvl4pPr marL="1828754"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4pPr>
            <a:lvl5pPr marL="2438339"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5pPr>
            <a:lvl6pPr marL="3047924"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6pPr>
            <a:lvl7pPr marL="3657509"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8pPr>
            <a:lvl9pPr marL="4876678"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9pPr>
          </a:lstStyle>
          <a:p>
            <a:r>
              <a:rPr lang="en-US" sz="6400" dirty="0">
                <a:solidFill>
                  <a:prstClr val="black">
                    <a:lumMod val="75000"/>
                    <a:lumOff val="25000"/>
                  </a:prstClr>
                </a:solidFill>
              </a:rPr>
              <a:t> </a:t>
            </a:r>
            <a:r>
              <a:rPr lang="en-US" sz="5400" b="1" dirty="0">
                <a:solidFill>
                  <a:srgbClr val="7030A0"/>
                </a:solidFill>
                <a:latin typeface="Arial" charset="0"/>
                <a:ea typeface="Arial" charset="0"/>
                <a:cs typeface="Arial" charset="0"/>
              </a:rPr>
              <a:t>Your Amare Team </a:t>
            </a:r>
            <a:endParaRPr lang="ru-RU" sz="6400" b="1" dirty="0">
              <a:solidFill>
                <a:srgbClr val="7030A0"/>
              </a:solidFill>
              <a:latin typeface="Arial" charset="0"/>
              <a:ea typeface="Arial" charset="0"/>
              <a:cs typeface="Arial" charset="0"/>
            </a:endParaRPr>
          </a:p>
        </p:txBody>
      </p:sp>
    </p:spTree>
    <p:extLst>
      <p:ext uri="{BB962C8B-B14F-4D97-AF65-F5344CB8AC3E}">
        <p14:creationId xmlns:p14="http://schemas.microsoft.com/office/powerpoint/2010/main" val="35506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56E3A3-F094-4538-A181-318F9D2CFF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3" name="Rectangle 2"/>
          <p:cNvSpPr/>
          <p:nvPr/>
        </p:nvSpPr>
        <p:spPr>
          <a:xfrm>
            <a:off x="1" y="1319040"/>
            <a:ext cx="12192000" cy="707141"/>
          </a:xfrm>
          <a:prstGeom prst="rect">
            <a:avLst/>
          </a:prstGeom>
          <a:solidFill>
            <a:srgbClr val="24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MENTAESSENTIALS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4" y="626495"/>
            <a:ext cx="8514347"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Pure &amp; Potent Daily Essential Nutrients*</a:t>
            </a:r>
            <a:endParaRPr lang="ru-RU"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HorizontalLogo_TM_digital_whit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2" name="TextBox 1">
            <a:extLst>
              <a:ext uri="{FF2B5EF4-FFF2-40B4-BE49-F238E27FC236}">
                <a16:creationId xmlns:a16="http://schemas.microsoft.com/office/drawing/2014/main" id="{5CA425EA-516D-4CF1-896C-AB6B8848C4EE}"/>
              </a:ext>
            </a:extLst>
          </p:cNvPr>
          <p:cNvSpPr txBox="1"/>
          <p:nvPr/>
        </p:nvSpPr>
        <p:spPr>
          <a:xfrm>
            <a:off x="9048147"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80920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a kitchen&#10;&#10;Description generated with very high confidence">
            <a:extLst>
              <a:ext uri="{FF2B5EF4-FFF2-40B4-BE49-F238E27FC236}">
                <a16:creationId xmlns:a16="http://schemas.microsoft.com/office/drawing/2014/main" id="{CDA3313A-2870-413A-A7C8-ADAD2DB43E8A}"/>
              </a:ext>
            </a:extLst>
          </p:cNvPr>
          <p:cNvPicPr>
            <a:picLocks noChangeAspect="1"/>
          </p:cNvPicPr>
          <p:nvPr/>
        </p:nvPicPr>
        <p:blipFill rotWithShape="1">
          <a:blip r:embed="rId3">
            <a:extLst>
              <a:ext uri="{28A0092B-C50C-407E-A947-70E740481C1C}">
                <a14:useLocalDpi xmlns:a14="http://schemas.microsoft.com/office/drawing/2010/main" val="0"/>
              </a:ext>
            </a:extLst>
          </a:blip>
          <a:srcRect t="5026" b="10711"/>
          <a:stretch/>
        </p:blipFill>
        <p:spPr>
          <a:xfrm>
            <a:off x="0" y="0"/>
            <a:ext cx="12191999" cy="6858000"/>
          </a:xfrm>
          <a:prstGeom prst="rect">
            <a:avLst/>
          </a:prstGeom>
        </p:spPr>
      </p:pic>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7829655"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22" name="Rectangle 21">
            <a:extLst>
              <a:ext uri="{FF2B5EF4-FFF2-40B4-BE49-F238E27FC236}">
                <a16:creationId xmlns:a16="http://schemas.microsoft.com/office/drawing/2014/main" id="{80710831-FDAA-4E99-8544-07E4DBDC505B}"/>
              </a:ext>
            </a:extLst>
          </p:cNvPr>
          <p:cNvSpPr/>
          <p:nvPr/>
        </p:nvSpPr>
        <p:spPr>
          <a:xfrm>
            <a:off x="0" y="0"/>
            <a:ext cx="3676650" cy="68580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Picture 22">
            <a:extLst>
              <a:ext uri="{FF2B5EF4-FFF2-40B4-BE49-F238E27FC236}">
                <a16:creationId xmlns:a16="http://schemas.microsoft.com/office/drawing/2014/main" id="{447FFEB7-8190-4E50-B136-1666C062E5F1}"/>
              </a:ext>
            </a:extLst>
          </p:cNvPr>
          <p:cNvPicPr>
            <a:picLocks noChangeAspect="1"/>
          </p:cNvPicPr>
          <p:nvPr/>
        </p:nvPicPr>
        <p:blipFill rotWithShape="1">
          <a:blip r:embed="rId4"/>
          <a:srcRect l="12225" t="20420" r="6788" b="33301"/>
          <a:stretch/>
        </p:blipFill>
        <p:spPr>
          <a:xfrm>
            <a:off x="685114" y="334755"/>
            <a:ext cx="2695575" cy="923925"/>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B2CBF1C5-00E0-4703-B54C-1DA2FB584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14" y="2144526"/>
            <a:ext cx="685800" cy="685800"/>
          </a:xfrm>
          <a:prstGeom prst="rect">
            <a:avLst/>
          </a:prstGeom>
        </p:spPr>
      </p:pic>
      <p:pic>
        <p:nvPicPr>
          <p:cNvPr id="14" name="Picture 13">
            <a:extLst>
              <a:ext uri="{FF2B5EF4-FFF2-40B4-BE49-F238E27FC236}">
                <a16:creationId xmlns:a16="http://schemas.microsoft.com/office/drawing/2014/main" id="{836D10EC-EE8E-4478-B02B-0EE31987B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515" y="2561834"/>
            <a:ext cx="228600" cy="228600"/>
          </a:xfrm>
          <a:prstGeom prst="rect">
            <a:avLst/>
          </a:prstGeom>
        </p:spPr>
      </p:pic>
      <p:sp>
        <p:nvSpPr>
          <p:cNvPr id="21" name="TextBox 20">
            <a:extLst>
              <a:ext uri="{FF2B5EF4-FFF2-40B4-BE49-F238E27FC236}">
                <a16:creationId xmlns:a16="http://schemas.microsoft.com/office/drawing/2014/main" id="{405CC753-5768-4ECC-9EF8-7DCBE770E0AA}"/>
              </a:ext>
            </a:extLst>
          </p:cNvPr>
          <p:cNvSpPr txBox="1"/>
          <p:nvPr/>
        </p:nvSpPr>
        <p:spPr>
          <a:xfrm>
            <a:off x="1675715" y="2189824"/>
            <a:ext cx="1704974"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Vegan / </a:t>
            </a:r>
          </a:p>
          <a:p>
            <a:r>
              <a:rPr lang="en-US" dirty="0">
                <a:solidFill>
                  <a:schemeClr val="bg1"/>
                </a:solidFill>
                <a:latin typeface="Verdana" panose="020B0604030504040204" pitchFamily="34" charset="0"/>
                <a:ea typeface="Verdana" panose="020B0604030504040204" pitchFamily="34" charset="0"/>
              </a:rPr>
              <a:t>All Natural*</a:t>
            </a:r>
          </a:p>
        </p:txBody>
      </p:sp>
      <p:sp>
        <p:nvSpPr>
          <p:cNvPr id="10" name="TextBox 9">
            <a:extLst>
              <a:ext uri="{FF2B5EF4-FFF2-40B4-BE49-F238E27FC236}">
                <a16:creationId xmlns:a16="http://schemas.microsoft.com/office/drawing/2014/main" id="{B6364BEF-232C-40EE-A691-8E55D6B9F831}"/>
              </a:ext>
            </a:extLst>
          </p:cNvPr>
          <p:cNvSpPr txBox="1"/>
          <p:nvPr/>
        </p:nvSpPr>
        <p:spPr>
          <a:xfrm>
            <a:off x="8515352"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1" name="Picture 10">
            <a:extLst>
              <a:ext uri="{FF2B5EF4-FFF2-40B4-BE49-F238E27FC236}">
                <a16:creationId xmlns:a16="http://schemas.microsoft.com/office/drawing/2014/main" id="{C33FD884-D718-44B4-A4BC-5B7E035729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14" y="2942545"/>
            <a:ext cx="685800" cy="685800"/>
          </a:xfrm>
          <a:prstGeom prst="rect">
            <a:avLst/>
          </a:prstGeom>
        </p:spPr>
      </p:pic>
      <p:pic>
        <p:nvPicPr>
          <p:cNvPr id="16" name="Picture 15">
            <a:extLst>
              <a:ext uri="{FF2B5EF4-FFF2-40B4-BE49-F238E27FC236}">
                <a16:creationId xmlns:a16="http://schemas.microsoft.com/office/drawing/2014/main" id="{2794CDC3-8D4C-46B7-A325-C1EA63EAF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114" y="3740564"/>
            <a:ext cx="685800" cy="685800"/>
          </a:xfrm>
          <a:prstGeom prst="rect">
            <a:avLst/>
          </a:prstGeom>
        </p:spPr>
      </p:pic>
      <p:pic>
        <p:nvPicPr>
          <p:cNvPr id="18" name="Picture 17">
            <a:extLst>
              <a:ext uri="{FF2B5EF4-FFF2-40B4-BE49-F238E27FC236}">
                <a16:creationId xmlns:a16="http://schemas.microsoft.com/office/drawing/2014/main" id="{4EA70E71-D626-47B0-81E7-F3AB85919B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114" y="4522298"/>
            <a:ext cx="685800" cy="685800"/>
          </a:xfrm>
          <a:prstGeom prst="rect">
            <a:avLst/>
          </a:prstGeom>
        </p:spPr>
      </p:pic>
      <p:pic>
        <p:nvPicPr>
          <p:cNvPr id="20" name="Picture 19" descr="A picture containing object, clock&#10;&#10;Description generated with very high confidence">
            <a:extLst>
              <a:ext uri="{FF2B5EF4-FFF2-40B4-BE49-F238E27FC236}">
                <a16:creationId xmlns:a16="http://schemas.microsoft.com/office/drawing/2014/main" id="{817FFA81-E933-457B-A448-D64EA653FA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114" y="5272318"/>
            <a:ext cx="685800" cy="685800"/>
          </a:xfrm>
          <a:prstGeom prst="rect">
            <a:avLst/>
          </a:prstGeom>
        </p:spPr>
      </p:pic>
      <p:sp>
        <p:nvSpPr>
          <p:cNvPr id="24" name="TextBox 23">
            <a:extLst>
              <a:ext uri="{FF2B5EF4-FFF2-40B4-BE49-F238E27FC236}">
                <a16:creationId xmlns:a16="http://schemas.microsoft.com/office/drawing/2014/main" id="{1227BA83-98F7-4864-BF52-B72508305D60}"/>
              </a:ext>
            </a:extLst>
          </p:cNvPr>
          <p:cNvSpPr txBox="1"/>
          <p:nvPr/>
        </p:nvSpPr>
        <p:spPr>
          <a:xfrm>
            <a:off x="1675714" y="2978083"/>
            <a:ext cx="183687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Non-GMO and Gluten Free*</a:t>
            </a:r>
          </a:p>
        </p:txBody>
      </p:sp>
      <p:sp>
        <p:nvSpPr>
          <p:cNvPr id="25" name="TextBox 24">
            <a:extLst>
              <a:ext uri="{FF2B5EF4-FFF2-40B4-BE49-F238E27FC236}">
                <a16:creationId xmlns:a16="http://schemas.microsoft.com/office/drawing/2014/main" id="{358B7B1B-ABC0-4E55-AFE9-5E1F31666FD0}"/>
              </a:ext>
            </a:extLst>
          </p:cNvPr>
          <p:cNvSpPr txBox="1"/>
          <p:nvPr/>
        </p:nvSpPr>
        <p:spPr>
          <a:xfrm>
            <a:off x="1675715" y="3846552"/>
            <a:ext cx="1704974" cy="369332"/>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Sugar Free*</a:t>
            </a:r>
          </a:p>
        </p:txBody>
      </p:sp>
      <p:sp>
        <p:nvSpPr>
          <p:cNvPr id="26" name="TextBox 25">
            <a:extLst>
              <a:ext uri="{FF2B5EF4-FFF2-40B4-BE49-F238E27FC236}">
                <a16:creationId xmlns:a16="http://schemas.microsoft.com/office/drawing/2014/main" id="{69F40947-6737-4C75-9EEC-B12CAA632DB7}"/>
              </a:ext>
            </a:extLst>
          </p:cNvPr>
          <p:cNvSpPr txBox="1"/>
          <p:nvPr/>
        </p:nvSpPr>
        <p:spPr>
          <a:xfrm>
            <a:off x="1670265" y="4526185"/>
            <a:ext cx="170108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Soy and Dairy Free*</a:t>
            </a:r>
          </a:p>
        </p:txBody>
      </p:sp>
      <p:sp>
        <p:nvSpPr>
          <p:cNvPr id="27" name="TextBox 26">
            <a:extLst>
              <a:ext uri="{FF2B5EF4-FFF2-40B4-BE49-F238E27FC236}">
                <a16:creationId xmlns:a16="http://schemas.microsoft.com/office/drawing/2014/main" id="{3E8AEA2E-920E-4903-AA4F-CB9E8DD22A92}"/>
              </a:ext>
            </a:extLst>
          </p:cNvPr>
          <p:cNvSpPr txBox="1"/>
          <p:nvPr/>
        </p:nvSpPr>
        <p:spPr>
          <a:xfrm>
            <a:off x="1670265" y="5237884"/>
            <a:ext cx="1836877" cy="95410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rPr>
              <a:t>No Preservatives, Artificial Colors, Flavors and Sweeteners*</a:t>
            </a:r>
          </a:p>
        </p:txBody>
      </p:sp>
    </p:spTree>
    <p:extLst>
      <p:ext uri="{BB962C8B-B14F-4D97-AF65-F5344CB8AC3E}">
        <p14:creationId xmlns:p14="http://schemas.microsoft.com/office/powerpoint/2010/main" val="55860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7BC1EB-EFB3-4C96-99CB-1B41D09A2665}"/>
              </a:ext>
            </a:extLst>
          </p:cNvPr>
          <p:cNvPicPr>
            <a:picLocks noChangeAspect="1"/>
          </p:cNvPicPr>
          <p:nvPr/>
        </p:nvPicPr>
        <p:blipFill rotWithShape="1">
          <a:blip r:embed="rId3">
            <a:extLst>
              <a:ext uri="{28A0092B-C50C-407E-A947-70E740481C1C}">
                <a14:useLocalDpi xmlns:a14="http://schemas.microsoft.com/office/drawing/2010/main" val="0"/>
              </a:ext>
            </a:extLst>
          </a:blip>
          <a:srcRect l="2296" r="2296" b="19605"/>
          <a:stretch/>
        </p:blipFill>
        <p:spPr>
          <a:xfrm>
            <a:off x="0" y="0"/>
            <a:ext cx="12191999" cy="6858001"/>
          </a:xfrm>
          <a:prstGeom prst="rect">
            <a:avLst/>
          </a:prstGeom>
        </p:spPr>
      </p:pic>
      <p:sp>
        <p:nvSpPr>
          <p:cNvPr id="3" name="Rectangle 2"/>
          <p:cNvSpPr/>
          <p:nvPr/>
        </p:nvSpPr>
        <p:spPr>
          <a:xfrm>
            <a:off x="1" y="1319040"/>
            <a:ext cx="12192000" cy="707141"/>
          </a:xfrm>
          <a:prstGeom prst="rect">
            <a:avLst/>
          </a:prstGeom>
          <a:solidFill>
            <a:srgbClr val="3F2A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 y="1296950"/>
            <a:ext cx="12191998"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b="0" dirty="0">
                <a:solidFill>
                  <a:schemeClr val="bg1"/>
                </a:solidFill>
                <a:latin typeface="Verdana" panose="020B0604030504040204" pitchFamily="34" charset="0"/>
                <a:ea typeface="Verdana" panose="020B0604030504040204" pitchFamily="34" charset="0"/>
                <a:cs typeface="Verdana" panose="020B0604030504040204" pitchFamily="34" charset="0"/>
              </a:rPr>
              <a:t>INTRODUCING NEW AMARE PRODUCTS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914AABE4-E4A0-4436-BC04-74BD0237C4BD}"/>
              </a:ext>
            </a:extLst>
          </p:cNvPr>
          <p:cNvPicPr>
            <a:picLocks noChangeAspect="1"/>
          </p:cNvPicPr>
          <p:nvPr/>
        </p:nvPicPr>
        <p:blipFill rotWithShape="1">
          <a:blip r:embed="rId4">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DC7668F7-50D4-4EBE-8BBD-9151B61A6A1C}"/>
                  </a:ext>
                </a:extLst>
              </p14:cNvPr>
              <p14:cNvContentPartPr/>
              <p14:nvPr/>
            </p14:nvContentPartPr>
            <p14:xfrm>
              <a:off x="7703885" y="554638"/>
              <a:ext cx="10080" cy="5040"/>
            </p14:xfrm>
          </p:contentPart>
        </mc:Choice>
        <mc:Fallback xmlns="">
          <p:pic>
            <p:nvPicPr>
              <p:cNvPr id="2" name="Ink 1">
                <a:extLst>
                  <a:ext uri="{FF2B5EF4-FFF2-40B4-BE49-F238E27FC236}">
                    <a16:creationId xmlns:a16="http://schemas.microsoft.com/office/drawing/2014/main" id="{DC7668F7-50D4-4EBE-8BBD-9151B61A6A1C}"/>
                  </a:ext>
                </a:extLst>
              </p:cNvPr>
              <p:cNvPicPr/>
              <p:nvPr/>
            </p:nvPicPr>
            <p:blipFill>
              <a:blip r:embed="rId6"/>
              <a:stretch>
                <a:fillRect/>
              </a:stretch>
            </p:blipFill>
            <p:spPr>
              <a:xfrm>
                <a:off x="7695245" y="545638"/>
                <a:ext cx="27720" cy="22680"/>
              </a:xfrm>
              <a:prstGeom prst="rect">
                <a:avLst/>
              </a:prstGeom>
            </p:spPr>
          </p:pic>
        </mc:Fallback>
      </mc:AlternateContent>
    </p:spTree>
    <p:extLst>
      <p:ext uri="{BB962C8B-B14F-4D97-AF65-F5344CB8AC3E}">
        <p14:creationId xmlns:p14="http://schemas.microsoft.com/office/powerpoint/2010/main" val="374610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794770-53D4-475B-9BAC-B36708AA1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411" y="1687091"/>
            <a:ext cx="5848243" cy="5848243"/>
          </a:xfrm>
          <a:prstGeom prst="rect">
            <a:avLst/>
          </a:prstGeom>
        </p:spPr>
      </p:pic>
      <p:pic>
        <p:nvPicPr>
          <p:cNvPr id="4" name="Picture 3">
            <a:extLst>
              <a:ext uri="{FF2B5EF4-FFF2-40B4-BE49-F238E27FC236}">
                <a16:creationId xmlns:a16="http://schemas.microsoft.com/office/drawing/2014/main" id="{FD7BB3D2-8E33-463E-8C08-B37F252CE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834" y="280902"/>
            <a:ext cx="2923038" cy="2340869"/>
          </a:xfrm>
          <a:prstGeom prst="rect">
            <a:avLst/>
          </a:prstGeom>
        </p:spPr>
      </p:pic>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0629" y="436566"/>
            <a:ext cx="1701032" cy="1596353"/>
          </a:xfrm>
          <a:prstGeom prst="rect">
            <a:avLst/>
          </a:prstGeom>
        </p:spPr>
      </p:pic>
      <p:sp>
        <p:nvSpPr>
          <p:cNvPr id="7" name="Rectangle 6"/>
          <p:cNvSpPr/>
          <p:nvPr/>
        </p:nvSpPr>
        <p:spPr>
          <a:xfrm>
            <a:off x="933864" y="3007665"/>
            <a:ext cx="4796317" cy="2677656"/>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rPr>
              <a:t>A fit body begins with mental wellness, and the key to a healthy brain is the gut microbiome. Body. Brain. Biome. Project b3. The holistic solution to a healthier well-being.</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6A007DA1-A4DC-4E00-A52F-273BA08C785D}"/>
              </a:ext>
            </a:extLst>
          </p:cNvPr>
          <p:cNvSpPr txBox="1"/>
          <p:nvPr/>
        </p:nvSpPr>
        <p:spPr>
          <a:xfrm>
            <a:off x="6585561" y="961123"/>
            <a:ext cx="1467986"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BODY.</a:t>
            </a:r>
          </a:p>
        </p:txBody>
      </p:sp>
      <p:pic>
        <p:nvPicPr>
          <p:cNvPr id="21"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0013" y="446498"/>
            <a:ext cx="1690449" cy="1586421"/>
          </a:xfrm>
          <a:prstGeom prst="rect">
            <a:avLst/>
          </a:prstGeom>
        </p:spPr>
      </p:pic>
      <p:sp>
        <p:nvSpPr>
          <p:cNvPr id="18" name="TextBox 17">
            <a:extLst>
              <a:ext uri="{FF2B5EF4-FFF2-40B4-BE49-F238E27FC236}">
                <a16:creationId xmlns:a16="http://schemas.microsoft.com/office/drawing/2014/main" id="{489ED6E2-21F5-4694-8A38-5F166B2448A5}"/>
              </a:ext>
            </a:extLst>
          </p:cNvPr>
          <p:cNvSpPr txBox="1"/>
          <p:nvPr/>
        </p:nvSpPr>
        <p:spPr>
          <a:xfrm>
            <a:off x="8335076" y="961123"/>
            <a:ext cx="1540387"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BRAIN.</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2580" y="436565"/>
            <a:ext cx="1701033" cy="1596354"/>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21755" y="962810"/>
            <a:ext cx="1602682"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BIOME.</a:t>
            </a:r>
          </a:p>
        </p:txBody>
      </p:sp>
      <p:sp>
        <p:nvSpPr>
          <p:cNvPr id="25" name="TextBox 24">
            <a:extLst>
              <a:ext uri="{FF2B5EF4-FFF2-40B4-BE49-F238E27FC236}">
                <a16:creationId xmlns:a16="http://schemas.microsoft.com/office/drawing/2014/main" id="{8CC05D11-1BD7-479A-9B05-CB6A0C58BA6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5" name="TextBox 4">
            <a:extLst>
              <a:ext uri="{FF2B5EF4-FFF2-40B4-BE49-F238E27FC236}">
                <a16:creationId xmlns:a16="http://schemas.microsoft.com/office/drawing/2014/main" id="{0D8563D5-003C-4FB8-B6F1-26CBF15F6C5A}"/>
              </a:ext>
            </a:extLst>
          </p:cNvPr>
          <p:cNvSpPr txBox="1"/>
          <p:nvPr/>
        </p:nvSpPr>
        <p:spPr>
          <a:xfrm>
            <a:off x="1549604" y="2507673"/>
            <a:ext cx="3354893"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ea typeface="Verdana" panose="020B0604030504040204" pitchFamily="34" charset="0"/>
              </a:rPr>
              <a:t>BODY. BRAIN. BIOME.</a:t>
            </a:r>
          </a:p>
        </p:txBody>
      </p:sp>
    </p:spTree>
    <p:extLst>
      <p:ext uri="{BB962C8B-B14F-4D97-AF65-F5344CB8AC3E}">
        <p14:creationId xmlns:p14="http://schemas.microsoft.com/office/powerpoint/2010/main" val="9810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Project b</a:t>
            </a:r>
            <a:r>
              <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rPr>
              <a:t>3</a:t>
            </a:r>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 BODY. BRAIN. BIOME.</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2064003"/>
            <a:ext cx="8991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Amare FundaMenta</a:t>
            </a:r>
            <a:r>
              <a:rPr lang="en-US" sz="2200" dirty="0">
                <a:latin typeface="Verdana" panose="020B0604030504040204" pitchFamily="34" charset="0"/>
                <a:ea typeface="Verdana" panose="020B0604030504040204" pitchFamily="34" charset="0"/>
                <a:cs typeface="Verdana" panose="020B0604030504040204" pitchFamily="34" charset="0"/>
              </a:rPr>
              <a:t>ls Pack (1), VitaGBX (1), GBX Protein (2), GBX SeedFiber (1), GBX SuperFood (1)</a:t>
            </a:r>
            <a:endPar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6" name="Picture 5">
            <a:extLst>
              <a:ext uri="{FF2B5EF4-FFF2-40B4-BE49-F238E27FC236}">
                <a16:creationId xmlns:a16="http://schemas.microsoft.com/office/drawing/2014/main" id="{DF516108-BD05-4F97-863A-58123A79C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6082"/>
            <a:ext cx="12192000" cy="4397115"/>
          </a:xfrm>
          <a:prstGeom prst="rect">
            <a:avLst/>
          </a:prstGeom>
        </p:spPr>
      </p:pic>
      <p:sp>
        <p:nvSpPr>
          <p:cNvPr id="4" name="Rectangle 3"/>
          <p:cNvSpPr/>
          <p:nvPr/>
        </p:nvSpPr>
        <p:spPr>
          <a:xfrm>
            <a:off x="5334001" y="6223197"/>
            <a:ext cx="2404533" cy="63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1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S.E.N.S.E. Program</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826082"/>
            <a:ext cx="5101206" cy="4489450"/>
          </a:xfrm>
        </p:spPr>
        <p:txBody>
          <a:bodyPr>
            <a:normAutofit/>
          </a:bodyPr>
          <a:lstStyle/>
          <a:p>
            <a:pPr marL="0" indent="0">
              <a:lnSpc>
                <a:spcPct val="100000"/>
              </a:lnSpc>
              <a:buNone/>
            </a:pPr>
            <a:r>
              <a:rPr lang="en-US" sz="2000" dirty="0">
                <a:latin typeface="Verdana" panose="020B0604030504040204" pitchFamily="34" charset="0"/>
                <a:ea typeface="Verdana" panose="020B0604030504040204" pitchFamily="34" charset="0"/>
              </a:rPr>
              <a:t>Follow this step-by-step approach called </a:t>
            </a:r>
            <a:r>
              <a:rPr lang="en-US" sz="2000" b="1" dirty="0">
                <a:latin typeface="Verdana" panose="020B0604030504040204" pitchFamily="34" charset="0"/>
                <a:ea typeface="Verdana" panose="020B0604030504040204" pitchFamily="34" charset="0"/>
              </a:rPr>
              <a:t>S.E.N.S.E.</a:t>
            </a:r>
            <a:r>
              <a:rPr lang="en-US" sz="2000" dirty="0">
                <a:latin typeface="Verdana" panose="020B0604030504040204" pitchFamily="34" charset="0"/>
                <a:ea typeface="Verdana" panose="020B0604030504040204" pitchFamily="34" charset="0"/>
              </a:rPr>
              <a:t>, which includes effective techniques and tips to create a healthier, happier you.</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S</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Supplementation</a:t>
            </a:r>
          </a:p>
          <a:p>
            <a:pPr marL="0" indent="0">
              <a:lnSpc>
                <a:spcPct val="100000"/>
              </a:lnSpc>
              <a:buNone/>
            </a:pPr>
            <a:r>
              <a:rPr lang="en-US" sz="3200" b="1" dirty="0">
                <a:solidFill>
                  <a:srgbClr val="275D38"/>
                </a:solidFill>
                <a:latin typeface="Verdana" panose="020B0604030504040204" pitchFamily="34" charset="0"/>
                <a:ea typeface="Verdana" panose="020B0604030504040204" pitchFamily="34" charset="0"/>
                <a:cs typeface="Verdana" panose="020B0604030504040204" pitchFamily="34" charset="0"/>
              </a:rPr>
              <a:t>E</a:t>
            </a:r>
            <a:r>
              <a:rPr lang="en-US" sz="2400" dirty="0">
                <a:latin typeface="Verdana" panose="020B0604030504040204" pitchFamily="34" charset="0"/>
                <a:ea typeface="Verdana" panose="020B0604030504040204" pitchFamily="34" charset="0"/>
                <a:cs typeface="Verdana" panose="020B0604030504040204" pitchFamily="34" charset="0"/>
              </a:rPr>
              <a:t> – Exercise</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N</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Nutrition</a:t>
            </a:r>
          </a:p>
          <a:p>
            <a:pPr marL="0" indent="0">
              <a:lnSpc>
                <a:spcPct val="100000"/>
              </a:lnSpc>
              <a:buNone/>
            </a:pPr>
            <a:r>
              <a:rPr lang="en-US" sz="3200" b="1" dirty="0">
                <a:solidFill>
                  <a:srgbClr val="275D38"/>
                </a:solidFill>
                <a:latin typeface="Verdana" panose="020B0604030504040204" pitchFamily="34" charset="0"/>
                <a:ea typeface="Verdana" panose="020B0604030504040204" pitchFamily="34" charset="0"/>
                <a:cs typeface="Verdana" panose="020B0604030504040204" pitchFamily="34" charset="0"/>
              </a:rPr>
              <a:t>S</a:t>
            </a:r>
            <a:r>
              <a:rPr lang="en-US" sz="2400" dirty="0">
                <a:latin typeface="Verdana" panose="020B0604030504040204" pitchFamily="34" charset="0"/>
                <a:ea typeface="Verdana" panose="020B0604030504040204" pitchFamily="34" charset="0"/>
                <a:cs typeface="Verdana" panose="020B0604030504040204" pitchFamily="34" charset="0"/>
              </a:rPr>
              <a:t> – Stress Management</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E</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Evaluation</a:t>
            </a:r>
          </a:p>
          <a:p>
            <a:pPr marL="0" indent="0">
              <a:lnSpc>
                <a:spcPct val="100000"/>
              </a:lnSpc>
              <a:buNone/>
            </a:pPr>
            <a:endPar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5" name="Picture 4">
            <a:extLst>
              <a:ext uri="{FF2B5EF4-FFF2-40B4-BE49-F238E27FC236}">
                <a16:creationId xmlns:a16="http://schemas.microsoft.com/office/drawing/2014/main" id="{D7DCA1FB-9EAA-488C-8158-7150557E3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596" y="1961478"/>
            <a:ext cx="1828800" cy="1828800"/>
          </a:xfrm>
          <a:prstGeom prst="rect">
            <a:avLst/>
          </a:prstGeom>
        </p:spPr>
      </p:pic>
      <p:pic>
        <p:nvPicPr>
          <p:cNvPr id="18" name="Picture 17">
            <a:extLst>
              <a:ext uri="{FF2B5EF4-FFF2-40B4-BE49-F238E27FC236}">
                <a16:creationId xmlns:a16="http://schemas.microsoft.com/office/drawing/2014/main" id="{87C7772D-23E8-40C7-AED5-615648672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2596" y="3966069"/>
            <a:ext cx="1828800" cy="1828800"/>
          </a:xfrm>
          <a:prstGeom prst="rect">
            <a:avLst/>
          </a:prstGeom>
        </p:spPr>
      </p:pic>
      <p:pic>
        <p:nvPicPr>
          <p:cNvPr id="20" name="Picture 19">
            <a:extLst>
              <a:ext uri="{FF2B5EF4-FFF2-40B4-BE49-F238E27FC236}">
                <a16:creationId xmlns:a16="http://schemas.microsoft.com/office/drawing/2014/main" id="{F0CB8D45-FE32-4A9F-A9BC-EA3794E4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1846" y="1961478"/>
            <a:ext cx="1828800" cy="1828800"/>
          </a:xfrm>
          <a:prstGeom prst="rect">
            <a:avLst/>
          </a:prstGeom>
        </p:spPr>
      </p:pic>
      <p:pic>
        <p:nvPicPr>
          <p:cNvPr id="26" name="Picture 25">
            <a:extLst>
              <a:ext uri="{FF2B5EF4-FFF2-40B4-BE49-F238E27FC236}">
                <a16:creationId xmlns:a16="http://schemas.microsoft.com/office/drawing/2014/main" id="{80DAA904-53F9-4BDE-B37F-432C727E57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1846" y="3966069"/>
            <a:ext cx="1828800" cy="1828800"/>
          </a:xfrm>
          <a:prstGeom prst="rect">
            <a:avLst/>
          </a:prstGeom>
        </p:spPr>
      </p:pic>
      <p:sp>
        <p:nvSpPr>
          <p:cNvPr id="9" name="Rectangle 8"/>
          <p:cNvSpPr/>
          <p:nvPr/>
        </p:nvSpPr>
        <p:spPr>
          <a:xfrm>
            <a:off x="5334001" y="6223197"/>
            <a:ext cx="2404533" cy="63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27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733" y="287867"/>
            <a:ext cx="516466" cy="1507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283200" y="6258187"/>
            <a:ext cx="2692400" cy="59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28D9E2-ADB6-48CF-9A99-DA17D6250796}"/>
              </a:ext>
            </a:extLst>
          </p:cNvPr>
          <p:cNvSpPr>
            <a:spLocks noGrp="1"/>
          </p:cNvSpPr>
          <p:nvPr>
            <p:ph type="title"/>
          </p:nvPr>
        </p:nvSpPr>
        <p:spPr>
          <a:xfrm>
            <a:off x="516466" y="-109010"/>
            <a:ext cx="10515600" cy="1325563"/>
          </a:xfrm>
        </p:spPr>
        <p:txBody>
          <a:bodyPr/>
          <a:lstStyle/>
          <a:p>
            <a:r>
              <a:rPr lang="en-US" b="1" dirty="0">
                <a:solidFill>
                  <a:srgbClr val="822E7F"/>
                </a:solidFill>
                <a:latin typeface="Verdana" panose="020B0604030504040204" pitchFamily="34" charset="0"/>
                <a:ea typeface="Verdana" panose="020B0604030504040204" pitchFamily="34" charset="0"/>
                <a:cs typeface="Verdana" panose="020B0604030504040204" pitchFamily="34" charset="0"/>
              </a:rPr>
              <a:t>Eight-Week Survey Results</a:t>
            </a:r>
            <a:endParaRPr lang="en-US" dirty="0"/>
          </a:p>
        </p:txBody>
      </p:sp>
      <p:sp>
        <p:nvSpPr>
          <p:cNvPr id="3" name="Text Placeholder 2">
            <a:extLst>
              <a:ext uri="{FF2B5EF4-FFF2-40B4-BE49-F238E27FC236}">
                <a16:creationId xmlns:a16="http://schemas.microsoft.com/office/drawing/2014/main" id="{5869F04A-BBFB-47BF-B6DA-1EB07C40E15C}"/>
              </a:ext>
            </a:extLst>
          </p:cNvPr>
          <p:cNvSpPr>
            <a:spLocks noGrp="1"/>
          </p:cNvSpPr>
          <p:nvPr>
            <p:ph type="body" sz="quarter" idx="11"/>
          </p:nvPr>
        </p:nvSpPr>
        <p:spPr>
          <a:xfrm>
            <a:off x="321733" y="996419"/>
            <a:ext cx="11548533" cy="4254762"/>
          </a:xfrm>
        </p:spPr>
        <p:txBody>
          <a:bodyPr>
            <a:noAutofit/>
          </a:bodyPr>
          <a:lstStyle/>
          <a:p>
            <a:pPr lvl="0"/>
            <a:r>
              <a:rPr lang="en-US" sz="2400" b="1" dirty="0">
                <a:solidFill>
                  <a:srgbClr val="275D38"/>
                </a:solidFill>
                <a:latin typeface="Verdana" panose="020B0604030504040204" pitchFamily="34" charset="0"/>
                <a:ea typeface="Verdana" panose="020B0604030504040204" pitchFamily="34" charset="0"/>
              </a:rPr>
              <a:t>95% </a:t>
            </a:r>
            <a:r>
              <a:rPr lang="en-US" sz="2400" dirty="0">
                <a:latin typeface="Verdana" panose="020B0604030504040204" pitchFamily="34" charset="0"/>
                <a:ea typeface="Verdana" panose="020B0604030504040204" pitchFamily="34" charset="0"/>
              </a:rPr>
              <a:t>of people experienced an increase in their level of understanding about proper supplementation, exercise, nutrition, and sleep.</a:t>
            </a:r>
          </a:p>
          <a:p>
            <a:pPr lvl="0"/>
            <a:r>
              <a:rPr lang="en-US" sz="2400" b="1" dirty="0">
                <a:solidFill>
                  <a:srgbClr val="275D38"/>
                </a:solidFill>
                <a:latin typeface="Verdana" panose="020B0604030504040204" pitchFamily="34" charset="0"/>
                <a:ea typeface="Verdana" panose="020B0604030504040204" pitchFamily="34" charset="0"/>
              </a:rPr>
              <a:t>87% </a:t>
            </a:r>
            <a:r>
              <a:rPr lang="en-US" sz="2400" dirty="0">
                <a:latin typeface="Verdana" panose="020B0604030504040204" pitchFamily="34" charset="0"/>
                <a:ea typeface="Verdana" panose="020B0604030504040204" pitchFamily="34" charset="0"/>
              </a:rPr>
              <a:t>of individuals stated that Project b3 has helped improve mood, reduce stress, and/or increase motivation. </a:t>
            </a:r>
          </a:p>
          <a:p>
            <a:pPr lvl="0"/>
            <a:r>
              <a:rPr lang="en-US" sz="2400" b="1" dirty="0">
                <a:solidFill>
                  <a:srgbClr val="275D38"/>
                </a:solidFill>
                <a:latin typeface="Verdana" panose="020B0604030504040204" pitchFamily="34" charset="0"/>
                <a:ea typeface="Verdana" panose="020B0604030504040204" pitchFamily="34" charset="0"/>
              </a:rPr>
              <a:t>85% </a:t>
            </a:r>
            <a:r>
              <a:rPr lang="en-US" sz="2400" dirty="0">
                <a:latin typeface="Verdana" panose="020B0604030504040204" pitchFamily="34" charset="0"/>
                <a:ea typeface="Verdana" panose="020B0604030504040204" pitchFamily="34" charset="0"/>
              </a:rPr>
              <a:t>of people said the program was easy to incorporate into their daily routine</a:t>
            </a:r>
          </a:p>
          <a:p>
            <a:pPr lvl="0"/>
            <a:r>
              <a:rPr lang="en-US" sz="2400" b="1" dirty="0">
                <a:solidFill>
                  <a:srgbClr val="275D38"/>
                </a:solidFill>
                <a:latin typeface="Verdana" panose="020B0604030504040204" pitchFamily="34" charset="0"/>
                <a:ea typeface="Verdana" panose="020B0604030504040204" pitchFamily="34" charset="0"/>
              </a:rPr>
              <a:t>85% </a:t>
            </a:r>
            <a:r>
              <a:rPr lang="en-US" sz="2400" dirty="0">
                <a:latin typeface="Verdana" panose="020B0604030504040204" pitchFamily="34" charset="0"/>
                <a:ea typeface="Verdana" panose="020B0604030504040204" pitchFamily="34" charset="0"/>
              </a:rPr>
              <a:t>of people noticed an improvement in their physical health, fitness, and overall wellness.</a:t>
            </a:r>
          </a:p>
          <a:p>
            <a:pPr lvl="0"/>
            <a:r>
              <a:rPr lang="en-US" sz="2400" b="1" dirty="0">
                <a:solidFill>
                  <a:srgbClr val="275D38"/>
                </a:solidFill>
                <a:latin typeface="Verdana" panose="020B0604030504040204" pitchFamily="34" charset="0"/>
                <a:ea typeface="Verdana" panose="020B0604030504040204" pitchFamily="34" charset="0"/>
              </a:rPr>
              <a:t>4 out of 5 </a:t>
            </a:r>
            <a:r>
              <a:rPr lang="en-US" sz="2400" dirty="0">
                <a:latin typeface="Verdana" panose="020B0604030504040204" pitchFamily="34" charset="0"/>
                <a:ea typeface="Verdana" panose="020B0604030504040204" pitchFamily="34" charset="0"/>
              </a:rPr>
              <a:t>people said that Project b3 helped them control food cravings and reduce stress eating and that they feel better and better as time passed with Project b3 (better at week 4 than week 2; better at week 8 than week 4)</a:t>
            </a:r>
          </a:p>
          <a:p>
            <a:pPr lvl="0"/>
            <a:r>
              <a:rPr lang="en-US" sz="2400" b="1" dirty="0">
                <a:solidFill>
                  <a:srgbClr val="275D38"/>
                </a:solidFill>
                <a:latin typeface="Verdana" panose="020B0604030504040204" pitchFamily="34" charset="0"/>
                <a:ea typeface="Verdana" panose="020B0604030504040204" pitchFamily="34" charset="0"/>
              </a:rPr>
              <a:t>9 out of 10 </a:t>
            </a:r>
            <a:r>
              <a:rPr lang="en-US" sz="2400" dirty="0">
                <a:latin typeface="Verdana" panose="020B0604030504040204" pitchFamily="34" charset="0"/>
                <a:ea typeface="Verdana" panose="020B0604030504040204" pitchFamily="34" charset="0"/>
              </a:rPr>
              <a:t>people report after 8 weeks on Project b3 that they plan to continue with the products and program.</a:t>
            </a:r>
          </a:p>
        </p:txBody>
      </p:sp>
    </p:spTree>
    <p:extLst>
      <p:ext uri="{BB962C8B-B14F-4D97-AF65-F5344CB8AC3E}">
        <p14:creationId xmlns:p14="http://schemas.microsoft.com/office/powerpoint/2010/main" val="273395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5334001" y="6223197"/>
            <a:ext cx="2404533" cy="63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6" y="4193719"/>
            <a:ext cx="1073933"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ea typeface="Verdana" panose="020B0604030504040204" pitchFamily="34" charset="0"/>
              </a:rPr>
              <a:t>THE THREE THINGS YOU SHOULD KNOW ABOUT</a:t>
            </a:r>
            <a:br>
              <a:rPr lang="en-US" dirty="0">
                <a:solidFill>
                  <a:srgbClr val="402B56"/>
                </a:solidFill>
              </a:rPr>
            </a:br>
            <a:r>
              <a:rPr lang="en-US" dirty="0">
                <a:solidFill>
                  <a:srgbClr val="402B56"/>
                </a:solidFill>
              </a:rPr>
              <a:t>MENTAL WELLNESS</a:t>
            </a:r>
            <a:br>
              <a:rPr lang="en-US" dirty="0">
                <a:solidFill>
                  <a:srgbClr val="402B56"/>
                </a:solidFill>
              </a:rPr>
            </a:br>
            <a:endParaRPr lang="en-US" sz="2400" dirty="0">
              <a:solidFill>
                <a:srgbClr val="822E7F"/>
              </a:solidFill>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ea typeface="Verdana" panose="020B0604030504040204" pitchFamily="34" charset="0"/>
              </a:rPr>
              <a:t>How you feel is not just in your head </a:t>
            </a:r>
            <a:r>
              <a:rPr lang="en-US" sz="1800" dirty="0">
                <a:solidFill>
                  <a:srgbClr val="4A3B6B"/>
                </a:solidFill>
                <a:ea typeface="Verdana" panose="020B0604030504040204" pitchFamily="34" charset="0"/>
                <a:cs typeface="Aller Light"/>
              </a:rPr>
              <a:t>—</a:t>
            </a:r>
            <a:r>
              <a:rPr lang="en-US" sz="1800" dirty="0">
                <a:solidFill>
                  <a:srgbClr val="4A3B6B"/>
                </a:solidFill>
                <a:ea typeface="Verdana" panose="020B0604030504040204" pitchFamily="34" charset="0"/>
              </a:rPr>
              <a:t> it’s also in your gut.</a:t>
            </a:r>
          </a:p>
          <a:p>
            <a:pPr>
              <a:buFont typeface="+mj-lt"/>
              <a:buAutoNum type="arabicPeriod"/>
            </a:pPr>
            <a:r>
              <a:rPr lang="en-US" sz="1800" dirty="0">
                <a:solidFill>
                  <a:srgbClr val="4A3B6B"/>
                </a:solidFill>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ea typeface="Verdana" panose="020B0604030504040204" pitchFamily="34" charset="0"/>
              </a:rPr>
              <a:t>You can now DO something NATURALLY to improve your mental wellness. </a:t>
            </a:r>
          </a:p>
        </p:txBody>
      </p:sp>
      <p:sp>
        <p:nvSpPr>
          <p:cNvPr id="38" name="TextBox 37"/>
          <p:cNvSpPr txBox="1"/>
          <p:nvPr/>
        </p:nvSpPr>
        <p:spPr>
          <a:xfrm>
            <a:off x="838200" y="2997288"/>
            <a:ext cx="10515600" cy="276999"/>
          </a:xfrm>
          <a:prstGeom prst="rect">
            <a:avLst/>
          </a:prstGeom>
          <a:noFill/>
        </p:spPr>
        <p:txBody>
          <a:bodyPr wrap="square" rtlCol="0">
            <a:spAutoFit/>
          </a:bodyPr>
          <a:lstStyle/>
          <a:p>
            <a:r>
              <a:rPr lang="en-US" sz="12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2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342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email">
            <a:alphaModFix amt="35000"/>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rot="2160000">
            <a:off x="646614" y="153624"/>
            <a:ext cx="6715966" cy="6355299"/>
          </a:xfrm>
          <a:prstGeom prst="rect">
            <a:avLst/>
          </a:prstGeom>
        </p:spPr>
      </p:pic>
      <p:grpSp>
        <p:nvGrpSpPr>
          <p:cNvPr id="9" name="Group 8"/>
          <p:cNvGrpSpPr/>
          <p:nvPr/>
        </p:nvGrpSpPr>
        <p:grpSpPr>
          <a:xfrm>
            <a:off x="4314439" y="578005"/>
            <a:ext cx="1669667" cy="1616734"/>
            <a:chOff x="148435" y="1259635"/>
            <a:chExt cx="2660232" cy="2194763"/>
          </a:xfrm>
        </p:grpSpPr>
        <p:sp>
          <p:nvSpPr>
            <p:cNvPr id="19" name="Oval 18"/>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0" name="TextBox 19"/>
            <p:cNvSpPr txBox="1"/>
            <p:nvPr/>
          </p:nvSpPr>
          <p:spPr>
            <a:xfrm>
              <a:off x="270456" y="1953611"/>
              <a:ext cx="2416187" cy="960976"/>
            </a:xfrm>
            <a:prstGeom prst="rect">
              <a:avLst/>
            </a:prstGeom>
            <a:noFill/>
          </p:spPr>
          <p:txBody>
            <a:bodyPr wrap="square" rtlCol="0">
              <a:spAutoFit/>
            </a:bodyPr>
            <a:lstStyle/>
            <a:p>
              <a:pPr algn="ctr"/>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grpSp>
        <p:nvGrpSpPr>
          <p:cNvPr id="27" name="Group 26"/>
          <p:cNvGrpSpPr/>
          <p:nvPr/>
        </p:nvGrpSpPr>
        <p:grpSpPr>
          <a:xfrm>
            <a:off x="5203108" y="3331273"/>
            <a:ext cx="1669667" cy="1616734"/>
            <a:chOff x="148435" y="1259635"/>
            <a:chExt cx="2660232" cy="2194763"/>
          </a:xfrm>
        </p:grpSpPr>
        <p:sp>
          <p:nvSpPr>
            <p:cNvPr id="28" name="Oval 27"/>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9" name="TextBox 28"/>
            <p:cNvSpPr txBox="1"/>
            <p:nvPr/>
          </p:nvSpPr>
          <p:spPr>
            <a:xfrm>
              <a:off x="270456" y="1868483"/>
              <a:ext cx="2416187" cy="960976"/>
            </a:xfrm>
            <a:prstGeom prst="rect">
              <a:avLst/>
            </a:prstGeom>
            <a:noFill/>
          </p:spPr>
          <p:txBody>
            <a:bodyPr wrap="square" rtlCol="0">
              <a:spAutoFit/>
            </a:bodyPr>
            <a:lstStyle/>
            <a:p>
              <a:pPr algn="ctr"/>
              <a:r>
                <a:rPr lang="en-US" sz="2000" b="1" dirty="0">
                  <a:solidFill>
                    <a:srgbClr val="604A7B"/>
                  </a:solidFill>
                  <a:latin typeface="Arial"/>
                  <a:cs typeface="Arial"/>
                </a:rPr>
                <a:t>SOCIAL SHIFT</a:t>
              </a:r>
            </a:p>
          </p:txBody>
        </p:sp>
      </p:grpSp>
      <p:grpSp>
        <p:nvGrpSpPr>
          <p:cNvPr id="30" name="Group 29"/>
          <p:cNvGrpSpPr/>
          <p:nvPr/>
        </p:nvGrpSpPr>
        <p:grpSpPr>
          <a:xfrm>
            <a:off x="2923337" y="4964181"/>
            <a:ext cx="1669667" cy="1616734"/>
            <a:chOff x="148435" y="1259635"/>
            <a:chExt cx="2660232" cy="2194763"/>
          </a:xfrm>
        </p:grpSpPr>
        <p:sp>
          <p:nvSpPr>
            <p:cNvPr id="31" name="Oval 3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2" name="TextBox 31"/>
            <p:cNvSpPr txBox="1"/>
            <p:nvPr/>
          </p:nvSpPr>
          <p:spPr>
            <a:xfrm>
              <a:off x="270456" y="1913058"/>
              <a:ext cx="2416187" cy="960976"/>
            </a:xfrm>
            <a:prstGeom prst="rect">
              <a:avLst/>
            </a:prstGeom>
            <a:noFill/>
          </p:spPr>
          <p:txBody>
            <a:bodyPr wrap="square" rtlCol="0">
              <a:spAutoFit/>
            </a:bodyPr>
            <a:lstStyle/>
            <a:p>
              <a:pPr algn="ctr"/>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grpSp>
        <p:nvGrpSpPr>
          <p:cNvPr id="33" name="Group 32"/>
          <p:cNvGrpSpPr/>
          <p:nvPr/>
        </p:nvGrpSpPr>
        <p:grpSpPr>
          <a:xfrm>
            <a:off x="538357" y="3293209"/>
            <a:ext cx="1669667" cy="1616734"/>
            <a:chOff x="148435" y="1259635"/>
            <a:chExt cx="2660232" cy="2194763"/>
          </a:xfrm>
        </p:grpSpPr>
        <p:sp>
          <p:nvSpPr>
            <p:cNvPr id="34" name="Oval 33"/>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5" name="TextBox 34"/>
            <p:cNvSpPr txBox="1"/>
            <p:nvPr/>
          </p:nvSpPr>
          <p:spPr>
            <a:xfrm>
              <a:off x="196201" y="1876529"/>
              <a:ext cx="2594243" cy="960976"/>
            </a:xfrm>
            <a:prstGeom prst="rect">
              <a:avLst/>
            </a:prstGeom>
            <a:noFill/>
          </p:spPr>
          <p:txBody>
            <a:bodyPr wrap="square" rtlCol="0">
              <a:spAutoFit/>
            </a:bodyPr>
            <a:lstStyle/>
            <a:p>
              <a:pPr algn="ctr"/>
              <a:r>
                <a:rPr lang="en-US" sz="2000" b="1">
                  <a:solidFill>
                    <a:srgbClr val="604A7B"/>
                  </a:solidFill>
                  <a:latin typeface="Arial"/>
                  <a:cs typeface="Arial"/>
                </a:rPr>
                <a:t>UNIQUE PRODUCTS</a:t>
              </a:r>
              <a:endParaRPr lang="en-US" sz="2000" b="1" dirty="0">
                <a:solidFill>
                  <a:srgbClr val="604A7B"/>
                </a:solidFill>
                <a:latin typeface="Arial"/>
                <a:cs typeface="Arial"/>
              </a:endParaRPr>
            </a:p>
          </p:txBody>
        </p:sp>
      </p:grpSp>
      <p:grpSp>
        <p:nvGrpSpPr>
          <p:cNvPr id="36" name="Group 35"/>
          <p:cNvGrpSpPr/>
          <p:nvPr/>
        </p:nvGrpSpPr>
        <p:grpSpPr>
          <a:xfrm>
            <a:off x="1421280" y="558973"/>
            <a:ext cx="1669667" cy="1616734"/>
            <a:chOff x="148435" y="1259635"/>
            <a:chExt cx="2660232" cy="2194763"/>
          </a:xfrm>
        </p:grpSpPr>
        <p:sp>
          <p:nvSpPr>
            <p:cNvPr id="37" name="Oval 3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8" name="TextBox 37"/>
            <p:cNvSpPr txBox="1"/>
            <p:nvPr/>
          </p:nvSpPr>
          <p:spPr>
            <a:xfrm>
              <a:off x="262021" y="1876529"/>
              <a:ext cx="2416187" cy="960976"/>
            </a:xfrm>
            <a:prstGeom prst="rect">
              <a:avLst/>
            </a:prstGeom>
            <a:noFill/>
          </p:spPr>
          <p:txBody>
            <a:bodyPr wrap="square" rtlCol="0">
              <a:spAutoFit/>
            </a:bodyPr>
            <a:lstStyle/>
            <a:p>
              <a:pPr algn="ctr"/>
              <a:r>
                <a:rPr lang="en-US" sz="2000" b="1">
                  <a:solidFill>
                    <a:srgbClr val="604A7B"/>
                  </a:solidFill>
                  <a:latin typeface="Arial"/>
                  <a:cs typeface="Arial"/>
                </a:rPr>
                <a:t>START UP COMPANY</a:t>
              </a:r>
              <a:endParaRPr lang="en-US" sz="2000" b="1" dirty="0">
                <a:solidFill>
                  <a:srgbClr val="604A7B"/>
                </a:solidFill>
                <a:latin typeface="Arial"/>
                <a:cs typeface="Arial"/>
              </a:endParaRPr>
            </a:p>
          </p:txBody>
        </p:sp>
      </p:grpSp>
      <p:grpSp>
        <p:nvGrpSpPr>
          <p:cNvPr id="21" name="Group 20"/>
          <p:cNvGrpSpPr/>
          <p:nvPr/>
        </p:nvGrpSpPr>
        <p:grpSpPr>
          <a:xfrm>
            <a:off x="2536436" y="2210913"/>
            <a:ext cx="2379933" cy="2278454"/>
            <a:chOff x="148435" y="1259635"/>
            <a:chExt cx="2660232" cy="2194763"/>
          </a:xfrm>
        </p:grpSpPr>
        <p:sp>
          <p:nvSpPr>
            <p:cNvPr id="22" name="Oval 21"/>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4" name="TextBox 23"/>
            <p:cNvSpPr txBox="1"/>
            <p:nvPr/>
          </p:nvSpPr>
          <p:spPr>
            <a:xfrm>
              <a:off x="302011" y="1608675"/>
              <a:ext cx="2416187" cy="1512004"/>
            </a:xfrm>
            <a:prstGeom prst="rect">
              <a:avLst/>
            </a:prstGeom>
            <a:noFill/>
          </p:spPr>
          <p:txBody>
            <a:bodyPr wrap="square" rtlCol="0">
              <a:spAutoFit/>
            </a:bodyPr>
            <a:lstStyle/>
            <a:p>
              <a:pPr algn="ctr"/>
              <a:r>
                <a:rPr lang="en-US" sz="3200" b="1" i="1" dirty="0">
                  <a:solidFill>
                    <a:srgbClr val="604A7B"/>
                  </a:solidFill>
                  <a:latin typeface="Arial"/>
                  <a:cs typeface="Arial"/>
                </a:rPr>
                <a:t>TIMING</a:t>
              </a:r>
            </a:p>
            <a:p>
              <a:pPr algn="ctr"/>
              <a:r>
                <a:rPr lang="en-US" sz="3200" b="1" i="1" dirty="0">
                  <a:solidFill>
                    <a:srgbClr val="604A7B"/>
                  </a:solidFill>
                  <a:latin typeface="Arial"/>
                  <a:cs typeface="Arial"/>
                </a:rPr>
                <a:t>TIMING</a:t>
              </a:r>
            </a:p>
            <a:p>
              <a:pPr algn="ctr"/>
              <a:r>
                <a:rPr lang="en-US" sz="3200" b="1" i="1" dirty="0">
                  <a:solidFill>
                    <a:srgbClr val="604A7B"/>
                  </a:solidFill>
                  <a:latin typeface="Arial"/>
                  <a:cs typeface="Arial"/>
                </a:rPr>
                <a:t>TIMING</a:t>
              </a:r>
            </a:p>
          </p:txBody>
        </p:sp>
      </p:grpSp>
      <p:sp>
        <p:nvSpPr>
          <p:cNvPr id="2" name="TextBox 1"/>
          <p:cNvSpPr txBox="1"/>
          <p:nvPr/>
        </p:nvSpPr>
        <p:spPr>
          <a:xfrm>
            <a:off x="276382" y="246185"/>
            <a:ext cx="843285" cy="1754326"/>
          </a:xfrm>
          <a:prstGeom prst="rect">
            <a:avLst/>
          </a:prstGeom>
          <a:solidFill>
            <a:schemeClr val="bg1"/>
          </a:solidFill>
        </p:spPr>
        <p:txBody>
          <a:bodyPr wrap="square" rtlCol="0">
            <a:spAutoFit/>
          </a:bodyPr>
          <a:lstStyle/>
          <a:p>
            <a:r>
              <a:rPr lang="en-US" dirty="0">
                <a:solidFill>
                  <a:prstClr val="white"/>
                </a:solidFill>
              </a:rPr>
              <a:t>.</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sp>
        <p:nvSpPr>
          <p:cNvPr id="39" name="Rectangle 38"/>
          <p:cNvSpPr/>
          <p:nvPr/>
        </p:nvSpPr>
        <p:spPr>
          <a:xfrm>
            <a:off x="7588088" y="0"/>
            <a:ext cx="4603912"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p:txBody>
      </p:sp>
      <p:pic>
        <p:nvPicPr>
          <p:cNvPr id="40" name="Picture 3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5896" y="323490"/>
            <a:ext cx="4502457" cy="1397793"/>
          </a:xfrm>
          <a:prstGeom prst="rect">
            <a:avLst/>
          </a:prstGeom>
        </p:spPr>
      </p:pic>
      <p:sp>
        <p:nvSpPr>
          <p:cNvPr id="7" name="TextBox 6"/>
          <p:cNvSpPr txBox="1"/>
          <p:nvPr/>
        </p:nvSpPr>
        <p:spPr>
          <a:xfrm>
            <a:off x="8124552" y="2112129"/>
            <a:ext cx="3681127" cy="3170099"/>
          </a:xfrm>
          <a:prstGeom prst="rect">
            <a:avLst/>
          </a:prstGeom>
          <a:noFill/>
        </p:spPr>
        <p:txBody>
          <a:bodyPr wrap="square" rtlCol="0">
            <a:spAutoFit/>
          </a:bodyPr>
          <a:lstStyle/>
          <a:p>
            <a:pPr algn="ctr"/>
            <a:r>
              <a:rPr lang="en-US" sz="4000" dirty="0">
                <a:solidFill>
                  <a:prstClr val="white"/>
                </a:solidFill>
              </a:rPr>
              <a:t>Our vision</a:t>
            </a:r>
          </a:p>
          <a:p>
            <a:pPr algn="ctr"/>
            <a:r>
              <a:rPr lang="en-US" sz="4000" dirty="0">
                <a:solidFill>
                  <a:prstClr val="white"/>
                </a:solidFill>
              </a:rPr>
              <a:t> is to lead</a:t>
            </a:r>
          </a:p>
          <a:p>
            <a:pPr algn="ctr"/>
            <a:r>
              <a:rPr lang="en-US" sz="4000" dirty="0">
                <a:solidFill>
                  <a:prstClr val="white"/>
                </a:solidFill>
              </a:rPr>
              <a:t>the global mental wellness revolution</a:t>
            </a:r>
          </a:p>
        </p:txBody>
      </p:sp>
      <p:sp>
        <p:nvSpPr>
          <p:cNvPr id="8" name="TextBox 7"/>
          <p:cNvSpPr txBox="1"/>
          <p:nvPr/>
        </p:nvSpPr>
        <p:spPr>
          <a:xfrm>
            <a:off x="7984672" y="5870545"/>
            <a:ext cx="3869993" cy="523220"/>
          </a:xfrm>
          <a:prstGeom prst="rect">
            <a:avLst/>
          </a:prstGeom>
          <a:noFill/>
        </p:spPr>
        <p:txBody>
          <a:bodyPr wrap="square" rtlCol="0">
            <a:spAutoFit/>
          </a:bodyPr>
          <a:lstStyle/>
          <a:p>
            <a:pPr algn="ctr"/>
            <a:r>
              <a:rPr lang="en-US" sz="2800" b="1" i="1" dirty="0">
                <a:solidFill>
                  <a:prstClr val="white"/>
                </a:solidFill>
              </a:rPr>
              <a:t>TIMING MATTERS!</a:t>
            </a:r>
          </a:p>
        </p:txBody>
      </p:sp>
    </p:spTree>
    <p:extLst>
      <p:ext uri="{BB962C8B-B14F-4D97-AF65-F5344CB8AC3E}">
        <p14:creationId xmlns:p14="http://schemas.microsoft.com/office/powerpoint/2010/main" val="18614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email">
            <a:alphaModFix amt="35000"/>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rot="2160000">
            <a:off x="646614" y="153624"/>
            <a:ext cx="6715966" cy="6355299"/>
          </a:xfrm>
          <a:prstGeom prst="rect">
            <a:avLst/>
          </a:prstGeom>
        </p:spPr>
      </p:pic>
      <p:grpSp>
        <p:nvGrpSpPr>
          <p:cNvPr id="9" name="Group 8"/>
          <p:cNvGrpSpPr/>
          <p:nvPr/>
        </p:nvGrpSpPr>
        <p:grpSpPr>
          <a:xfrm>
            <a:off x="4314439" y="578005"/>
            <a:ext cx="1669667" cy="1616734"/>
            <a:chOff x="148435" y="1259635"/>
            <a:chExt cx="2660232" cy="2194763"/>
          </a:xfrm>
        </p:grpSpPr>
        <p:sp>
          <p:nvSpPr>
            <p:cNvPr id="19" name="Oval 18"/>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0" name="TextBox 19"/>
            <p:cNvSpPr txBox="1"/>
            <p:nvPr/>
          </p:nvSpPr>
          <p:spPr>
            <a:xfrm>
              <a:off x="270456" y="1953611"/>
              <a:ext cx="2416187" cy="960976"/>
            </a:xfrm>
            <a:prstGeom prst="rect">
              <a:avLst/>
            </a:prstGeom>
            <a:noFill/>
          </p:spPr>
          <p:txBody>
            <a:bodyPr wrap="square" rtlCol="0">
              <a:spAutoFit/>
            </a:bodyPr>
            <a:lstStyle/>
            <a:p>
              <a:pPr algn="ctr"/>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grpSp>
        <p:nvGrpSpPr>
          <p:cNvPr id="27" name="Group 26"/>
          <p:cNvGrpSpPr/>
          <p:nvPr/>
        </p:nvGrpSpPr>
        <p:grpSpPr>
          <a:xfrm>
            <a:off x="5203108" y="3331273"/>
            <a:ext cx="1669667" cy="1616734"/>
            <a:chOff x="148435" y="1259635"/>
            <a:chExt cx="2660232" cy="2194763"/>
          </a:xfrm>
        </p:grpSpPr>
        <p:sp>
          <p:nvSpPr>
            <p:cNvPr id="28" name="Oval 27"/>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9" name="TextBox 28"/>
            <p:cNvSpPr txBox="1"/>
            <p:nvPr/>
          </p:nvSpPr>
          <p:spPr>
            <a:xfrm>
              <a:off x="270456" y="1868483"/>
              <a:ext cx="2416187" cy="960976"/>
            </a:xfrm>
            <a:prstGeom prst="rect">
              <a:avLst/>
            </a:prstGeom>
            <a:noFill/>
          </p:spPr>
          <p:txBody>
            <a:bodyPr wrap="square" rtlCol="0">
              <a:spAutoFit/>
            </a:bodyPr>
            <a:lstStyle/>
            <a:p>
              <a:pPr algn="ctr"/>
              <a:r>
                <a:rPr lang="en-US" sz="2000" b="1" dirty="0">
                  <a:solidFill>
                    <a:srgbClr val="604A7B"/>
                  </a:solidFill>
                  <a:latin typeface="Arial"/>
                  <a:cs typeface="Arial"/>
                </a:rPr>
                <a:t>SOCIAL SHIFT</a:t>
              </a:r>
            </a:p>
          </p:txBody>
        </p:sp>
      </p:grpSp>
      <p:grpSp>
        <p:nvGrpSpPr>
          <p:cNvPr id="30" name="Group 29"/>
          <p:cNvGrpSpPr/>
          <p:nvPr/>
        </p:nvGrpSpPr>
        <p:grpSpPr>
          <a:xfrm>
            <a:off x="2923337" y="4964181"/>
            <a:ext cx="1669667" cy="1616734"/>
            <a:chOff x="148435" y="1259635"/>
            <a:chExt cx="2660232" cy="2194763"/>
          </a:xfrm>
        </p:grpSpPr>
        <p:sp>
          <p:nvSpPr>
            <p:cNvPr id="31" name="Oval 3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2" name="TextBox 31"/>
            <p:cNvSpPr txBox="1"/>
            <p:nvPr/>
          </p:nvSpPr>
          <p:spPr>
            <a:xfrm>
              <a:off x="270456" y="1913058"/>
              <a:ext cx="2416187" cy="960976"/>
            </a:xfrm>
            <a:prstGeom prst="rect">
              <a:avLst/>
            </a:prstGeom>
            <a:noFill/>
          </p:spPr>
          <p:txBody>
            <a:bodyPr wrap="square" rtlCol="0">
              <a:spAutoFit/>
            </a:bodyPr>
            <a:lstStyle/>
            <a:p>
              <a:pPr algn="ctr"/>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grpSp>
        <p:nvGrpSpPr>
          <p:cNvPr id="33" name="Group 32"/>
          <p:cNvGrpSpPr/>
          <p:nvPr/>
        </p:nvGrpSpPr>
        <p:grpSpPr>
          <a:xfrm>
            <a:off x="538357" y="3293209"/>
            <a:ext cx="1669667" cy="1616734"/>
            <a:chOff x="148435" y="1259635"/>
            <a:chExt cx="2660232" cy="2194763"/>
          </a:xfrm>
        </p:grpSpPr>
        <p:sp>
          <p:nvSpPr>
            <p:cNvPr id="34" name="Oval 33"/>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5" name="TextBox 34"/>
            <p:cNvSpPr txBox="1"/>
            <p:nvPr/>
          </p:nvSpPr>
          <p:spPr>
            <a:xfrm>
              <a:off x="196201" y="1876529"/>
              <a:ext cx="2594243" cy="960976"/>
            </a:xfrm>
            <a:prstGeom prst="rect">
              <a:avLst/>
            </a:prstGeom>
            <a:noFill/>
          </p:spPr>
          <p:txBody>
            <a:bodyPr wrap="square" rtlCol="0">
              <a:spAutoFit/>
            </a:bodyPr>
            <a:lstStyle/>
            <a:p>
              <a:pPr algn="ctr"/>
              <a:r>
                <a:rPr lang="en-US" sz="2000" b="1">
                  <a:solidFill>
                    <a:srgbClr val="604A7B"/>
                  </a:solidFill>
                  <a:latin typeface="Arial"/>
                  <a:cs typeface="Arial"/>
                </a:rPr>
                <a:t>UNIQUE PRODUCTS</a:t>
              </a:r>
              <a:endParaRPr lang="en-US" sz="2000" b="1" dirty="0">
                <a:solidFill>
                  <a:srgbClr val="604A7B"/>
                </a:solidFill>
                <a:latin typeface="Arial"/>
                <a:cs typeface="Arial"/>
              </a:endParaRPr>
            </a:p>
          </p:txBody>
        </p:sp>
      </p:grpSp>
      <p:grpSp>
        <p:nvGrpSpPr>
          <p:cNvPr id="36" name="Group 35"/>
          <p:cNvGrpSpPr/>
          <p:nvPr/>
        </p:nvGrpSpPr>
        <p:grpSpPr>
          <a:xfrm>
            <a:off x="1421280" y="558973"/>
            <a:ext cx="1669667" cy="1616734"/>
            <a:chOff x="148435" y="1259635"/>
            <a:chExt cx="2660232" cy="2194763"/>
          </a:xfrm>
        </p:grpSpPr>
        <p:sp>
          <p:nvSpPr>
            <p:cNvPr id="37" name="Oval 3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8" name="TextBox 37"/>
            <p:cNvSpPr txBox="1"/>
            <p:nvPr/>
          </p:nvSpPr>
          <p:spPr>
            <a:xfrm>
              <a:off x="262021" y="1876529"/>
              <a:ext cx="2416187" cy="960976"/>
            </a:xfrm>
            <a:prstGeom prst="rect">
              <a:avLst/>
            </a:prstGeom>
            <a:noFill/>
          </p:spPr>
          <p:txBody>
            <a:bodyPr wrap="square" rtlCol="0">
              <a:spAutoFit/>
            </a:bodyPr>
            <a:lstStyle/>
            <a:p>
              <a:pPr algn="ctr"/>
              <a:r>
                <a:rPr lang="en-US" sz="2000" b="1">
                  <a:solidFill>
                    <a:srgbClr val="604A7B"/>
                  </a:solidFill>
                  <a:latin typeface="Arial"/>
                  <a:cs typeface="Arial"/>
                </a:rPr>
                <a:t>START UP COMPANY</a:t>
              </a:r>
              <a:endParaRPr lang="en-US" sz="2000" b="1" dirty="0">
                <a:solidFill>
                  <a:srgbClr val="604A7B"/>
                </a:solidFill>
                <a:latin typeface="Arial"/>
                <a:cs typeface="Arial"/>
              </a:endParaRPr>
            </a:p>
          </p:txBody>
        </p:sp>
      </p:grpSp>
      <p:grpSp>
        <p:nvGrpSpPr>
          <p:cNvPr id="21" name="Group 20"/>
          <p:cNvGrpSpPr/>
          <p:nvPr/>
        </p:nvGrpSpPr>
        <p:grpSpPr>
          <a:xfrm>
            <a:off x="2536076" y="2210913"/>
            <a:ext cx="2380293" cy="2278454"/>
            <a:chOff x="148033" y="1259635"/>
            <a:chExt cx="2660634" cy="2194763"/>
          </a:xfrm>
        </p:grpSpPr>
        <p:sp>
          <p:nvSpPr>
            <p:cNvPr id="22" name="Oval 21"/>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4" name="TextBox 23"/>
            <p:cNvSpPr txBox="1"/>
            <p:nvPr/>
          </p:nvSpPr>
          <p:spPr>
            <a:xfrm>
              <a:off x="148033" y="1777079"/>
              <a:ext cx="2559921" cy="1156239"/>
            </a:xfrm>
            <a:prstGeom prst="rect">
              <a:avLst/>
            </a:prstGeom>
            <a:noFill/>
          </p:spPr>
          <p:txBody>
            <a:bodyPr wrap="square" rtlCol="0">
              <a:spAutoFit/>
            </a:bodyPr>
            <a:lstStyle/>
            <a:p>
              <a:pPr algn="ctr"/>
              <a:r>
                <a:rPr lang="en-US" sz="7200" b="1" i="1">
                  <a:solidFill>
                    <a:srgbClr val="C00000"/>
                  </a:solidFill>
                  <a:latin typeface="Arial"/>
                  <a:cs typeface="Arial"/>
                </a:rPr>
                <a:t>YOU</a:t>
              </a:r>
              <a:endParaRPr lang="en-US" sz="7200" b="1" i="1" dirty="0">
                <a:solidFill>
                  <a:srgbClr val="C00000"/>
                </a:solidFill>
                <a:latin typeface="Arial"/>
                <a:cs typeface="Arial"/>
              </a:endParaRPr>
            </a:p>
          </p:txBody>
        </p:sp>
      </p:grpSp>
      <p:sp>
        <p:nvSpPr>
          <p:cNvPr id="2" name="TextBox 1"/>
          <p:cNvSpPr txBox="1"/>
          <p:nvPr/>
        </p:nvSpPr>
        <p:spPr>
          <a:xfrm>
            <a:off x="276382" y="246185"/>
            <a:ext cx="843285" cy="1754326"/>
          </a:xfrm>
          <a:prstGeom prst="rect">
            <a:avLst/>
          </a:prstGeom>
          <a:solidFill>
            <a:schemeClr val="bg1"/>
          </a:solidFill>
        </p:spPr>
        <p:txBody>
          <a:bodyPr wrap="square" rtlCol="0">
            <a:spAutoFit/>
          </a:bodyPr>
          <a:lstStyle/>
          <a:p>
            <a:r>
              <a:rPr lang="en-US" dirty="0">
                <a:solidFill>
                  <a:prstClr val="white"/>
                </a:solidFill>
              </a:rPr>
              <a:t>.</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sp>
        <p:nvSpPr>
          <p:cNvPr id="39" name="Rectangle 38"/>
          <p:cNvSpPr/>
          <p:nvPr/>
        </p:nvSpPr>
        <p:spPr>
          <a:xfrm>
            <a:off x="7588088" y="0"/>
            <a:ext cx="4603912"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p:txBody>
      </p:sp>
      <p:pic>
        <p:nvPicPr>
          <p:cNvPr id="40" name="Picture 3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5896" y="323490"/>
            <a:ext cx="4502457" cy="1397793"/>
          </a:xfrm>
          <a:prstGeom prst="rect">
            <a:avLst/>
          </a:prstGeom>
        </p:spPr>
      </p:pic>
      <p:sp>
        <p:nvSpPr>
          <p:cNvPr id="7" name="TextBox 6"/>
          <p:cNvSpPr txBox="1"/>
          <p:nvPr/>
        </p:nvSpPr>
        <p:spPr>
          <a:xfrm>
            <a:off x="8124552" y="2112129"/>
            <a:ext cx="3681127" cy="3170099"/>
          </a:xfrm>
          <a:prstGeom prst="rect">
            <a:avLst/>
          </a:prstGeom>
          <a:noFill/>
        </p:spPr>
        <p:txBody>
          <a:bodyPr wrap="square" rtlCol="0">
            <a:spAutoFit/>
          </a:bodyPr>
          <a:lstStyle/>
          <a:p>
            <a:pPr algn="ctr"/>
            <a:r>
              <a:rPr lang="en-US" sz="4000" dirty="0">
                <a:solidFill>
                  <a:prstClr val="white"/>
                </a:solidFill>
              </a:rPr>
              <a:t>Our vision</a:t>
            </a:r>
          </a:p>
          <a:p>
            <a:pPr algn="ctr"/>
            <a:r>
              <a:rPr lang="en-US" sz="4000" dirty="0">
                <a:solidFill>
                  <a:prstClr val="white"/>
                </a:solidFill>
              </a:rPr>
              <a:t> is to lead</a:t>
            </a:r>
          </a:p>
          <a:p>
            <a:pPr algn="ctr"/>
            <a:r>
              <a:rPr lang="en-US" sz="4000" dirty="0">
                <a:solidFill>
                  <a:prstClr val="white"/>
                </a:solidFill>
              </a:rPr>
              <a:t>the global mental wellness revolution</a:t>
            </a:r>
          </a:p>
        </p:txBody>
      </p:sp>
      <p:sp>
        <p:nvSpPr>
          <p:cNvPr id="8" name="TextBox 7"/>
          <p:cNvSpPr txBox="1"/>
          <p:nvPr/>
        </p:nvSpPr>
        <p:spPr>
          <a:xfrm>
            <a:off x="7984672" y="5870545"/>
            <a:ext cx="3869993" cy="523220"/>
          </a:xfrm>
          <a:prstGeom prst="rect">
            <a:avLst/>
          </a:prstGeom>
          <a:noFill/>
        </p:spPr>
        <p:txBody>
          <a:bodyPr wrap="square" rtlCol="0">
            <a:spAutoFit/>
          </a:bodyPr>
          <a:lstStyle/>
          <a:p>
            <a:pPr algn="ctr"/>
            <a:r>
              <a:rPr lang="en-US" sz="2800" b="1" i="1" dirty="0">
                <a:solidFill>
                  <a:prstClr val="white"/>
                </a:solidFill>
              </a:rPr>
              <a:t>TIMING MATTERS!</a:t>
            </a:r>
          </a:p>
        </p:txBody>
      </p:sp>
    </p:spTree>
    <p:extLst>
      <p:ext uri="{BB962C8B-B14F-4D97-AF65-F5344CB8AC3E}">
        <p14:creationId xmlns:p14="http://schemas.microsoft.com/office/powerpoint/2010/main" val="174613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F0F885-F6D9-4D49-B257-98095208F1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384" y="1"/>
            <a:ext cx="12216384" cy="6870192"/>
          </a:xfrm>
          <a:prstGeom prst="rect">
            <a:avLst/>
          </a:prstGeom>
        </p:spPr>
      </p:pic>
      <p:sp>
        <p:nvSpPr>
          <p:cNvPr id="10" name="Rectangle 9">
            <a:extLst>
              <a:ext uri="{FF2B5EF4-FFF2-40B4-BE49-F238E27FC236}">
                <a16:creationId xmlns:a16="http://schemas.microsoft.com/office/drawing/2014/main" id="{153B51AC-88E5-F34B-ACA7-FBB915142561}"/>
              </a:ext>
            </a:extLst>
          </p:cNvPr>
          <p:cNvSpPr/>
          <p:nvPr/>
        </p:nvSpPr>
        <p:spPr>
          <a:xfrm>
            <a:off x="573024" y="0"/>
            <a:ext cx="5803392" cy="6858002"/>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8FDE417B-E0F3-F247-A964-D1E148D1514C}"/>
              </a:ext>
            </a:extLst>
          </p:cNvPr>
          <p:cNvSpPr/>
          <p:nvPr/>
        </p:nvSpPr>
        <p:spPr>
          <a:xfrm>
            <a:off x="640080" y="2070889"/>
            <a:ext cx="5669280" cy="4339650"/>
          </a:xfrm>
          <a:prstGeom prst="rect">
            <a:avLst/>
          </a:prstGeom>
        </p:spPr>
        <p:txBody>
          <a:bodyPr wrap="square">
            <a:spAutoFit/>
          </a:bodyPr>
          <a:lstStyle/>
          <a:p>
            <a:pPr marL="285750" indent="-285750">
              <a:buFont typeface="Arial" panose="020B0604020202020204" pitchFamily="34" charset="0"/>
              <a:buChar char="•"/>
            </a:pPr>
            <a:r>
              <a:rPr lang="en-US" dirty="0">
                <a:solidFill>
                  <a:prstClr val="black"/>
                </a:solidFill>
              </a:rPr>
              <a:t>20+ years of experience developing nutritional products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Fellow of the American College of Nutrition, the American College of Sports Medicine, and the American Institute of Stress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Author of two academic textbooks, an award-winning documentary film, and several best-selling books that have been translated into multiple languages.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Featured guest on The Dr. Oz Show, Ask Dr. Nandi, The TED stage and the White House</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Served as a nutrition educator for elite-level athletes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Diplomate of the International Olympic Committee’s (IOC) Sports Nutrition program</a:t>
            </a:r>
          </a:p>
        </p:txBody>
      </p:sp>
      <p:pic>
        <p:nvPicPr>
          <p:cNvPr id="6" name="Picture 5">
            <a:extLst>
              <a:ext uri="{FF2B5EF4-FFF2-40B4-BE49-F238E27FC236}">
                <a16:creationId xmlns:a16="http://schemas.microsoft.com/office/drawing/2014/main" id="{3B550E30-877B-8C4F-9FCA-5B345DE066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8526" y="6111597"/>
            <a:ext cx="1511300" cy="571500"/>
          </a:xfrm>
          <a:prstGeom prst="rect">
            <a:avLst/>
          </a:prstGeom>
        </p:spPr>
      </p:pic>
      <p:sp>
        <p:nvSpPr>
          <p:cNvPr id="7" name="Rectangle 6">
            <a:extLst>
              <a:ext uri="{FF2B5EF4-FFF2-40B4-BE49-F238E27FC236}">
                <a16:creationId xmlns:a16="http://schemas.microsoft.com/office/drawing/2014/main" id="{99F8FFAF-D015-464C-9AC0-BB1A3B5178CE}"/>
              </a:ext>
            </a:extLst>
          </p:cNvPr>
          <p:cNvSpPr/>
          <p:nvPr/>
        </p:nvSpPr>
        <p:spPr>
          <a:xfrm>
            <a:off x="1660990" y="1122211"/>
            <a:ext cx="3520663" cy="646331"/>
          </a:xfrm>
          <a:prstGeom prst="rect">
            <a:avLst/>
          </a:prstGeom>
        </p:spPr>
        <p:txBody>
          <a:bodyPr wrap="square">
            <a:spAutoFit/>
          </a:bodyPr>
          <a:lstStyle/>
          <a:p>
            <a:pPr algn="ct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PhD, CNS, LDN, FACSM, FAIS, FACN</a:t>
            </a:r>
          </a:p>
        </p:txBody>
      </p:sp>
      <p:sp>
        <p:nvSpPr>
          <p:cNvPr id="8" name="Rectangle 7">
            <a:extLst>
              <a:ext uri="{FF2B5EF4-FFF2-40B4-BE49-F238E27FC236}">
                <a16:creationId xmlns:a16="http://schemas.microsoft.com/office/drawing/2014/main" id="{22CF7774-1997-744E-BD74-757213258DAC}"/>
              </a:ext>
            </a:extLst>
          </p:cNvPr>
          <p:cNvSpPr/>
          <p:nvPr/>
        </p:nvSpPr>
        <p:spPr>
          <a:xfrm>
            <a:off x="1576906" y="752879"/>
            <a:ext cx="3688830" cy="369332"/>
          </a:xfrm>
          <a:prstGeom prst="rect">
            <a:avLst/>
          </a:prstGeom>
        </p:spPr>
        <p:txBody>
          <a:bodyPr wrap="none">
            <a:spAutoFit/>
          </a:bodyPr>
          <a:lstStyle/>
          <a:p>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Amare’s Chief Science Officer</a:t>
            </a:r>
          </a:p>
        </p:txBody>
      </p:sp>
      <p:sp>
        <p:nvSpPr>
          <p:cNvPr id="9" name="Rectangle 8">
            <a:extLst>
              <a:ext uri="{FF2B5EF4-FFF2-40B4-BE49-F238E27FC236}">
                <a16:creationId xmlns:a16="http://schemas.microsoft.com/office/drawing/2014/main" id="{51748DA2-7A21-A94A-9DF2-5FCE96CEBB67}"/>
              </a:ext>
            </a:extLst>
          </p:cNvPr>
          <p:cNvSpPr/>
          <p:nvPr/>
        </p:nvSpPr>
        <p:spPr>
          <a:xfrm>
            <a:off x="1697428" y="358199"/>
            <a:ext cx="3304110" cy="461665"/>
          </a:xfrm>
          <a:prstGeom prst="rect">
            <a:avLst/>
          </a:prstGeom>
        </p:spPr>
        <p:txBody>
          <a:bodyPr wrap="none">
            <a:spAutoFit/>
          </a:bodyPr>
          <a:lstStyle/>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Dr. Shawn Talbott</a:t>
            </a:r>
          </a:p>
        </p:txBody>
      </p:sp>
    </p:spTree>
    <p:extLst>
      <p:ext uri="{BB962C8B-B14F-4D97-AF65-F5344CB8AC3E}">
        <p14:creationId xmlns:p14="http://schemas.microsoft.com/office/powerpoint/2010/main" val="403518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email">
            <a:alphaModFix amt="35000"/>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rot="2160000">
            <a:off x="646614" y="153624"/>
            <a:ext cx="6715966" cy="6355299"/>
          </a:xfrm>
          <a:prstGeom prst="rect">
            <a:avLst/>
          </a:prstGeom>
        </p:spPr>
      </p:pic>
      <p:grpSp>
        <p:nvGrpSpPr>
          <p:cNvPr id="9" name="Group 8"/>
          <p:cNvGrpSpPr/>
          <p:nvPr/>
        </p:nvGrpSpPr>
        <p:grpSpPr>
          <a:xfrm>
            <a:off x="4314439" y="578005"/>
            <a:ext cx="1669667" cy="1616734"/>
            <a:chOff x="148435" y="1259635"/>
            <a:chExt cx="2660232" cy="2194763"/>
          </a:xfrm>
        </p:grpSpPr>
        <p:sp>
          <p:nvSpPr>
            <p:cNvPr id="19" name="Oval 18"/>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0" name="TextBox 19"/>
            <p:cNvSpPr txBox="1"/>
            <p:nvPr/>
          </p:nvSpPr>
          <p:spPr>
            <a:xfrm>
              <a:off x="270456" y="1953611"/>
              <a:ext cx="2416187" cy="960976"/>
            </a:xfrm>
            <a:prstGeom prst="rect">
              <a:avLst/>
            </a:prstGeom>
            <a:noFill/>
          </p:spPr>
          <p:txBody>
            <a:bodyPr wrap="square" rtlCol="0">
              <a:spAutoFit/>
            </a:bodyPr>
            <a:lstStyle/>
            <a:p>
              <a:pPr algn="ctr"/>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grpSp>
        <p:nvGrpSpPr>
          <p:cNvPr id="27" name="Group 26"/>
          <p:cNvGrpSpPr/>
          <p:nvPr/>
        </p:nvGrpSpPr>
        <p:grpSpPr>
          <a:xfrm>
            <a:off x="5203108" y="3331273"/>
            <a:ext cx="1669667" cy="1616734"/>
            <a:chOff x="148435" y="1259635"/>
            <a:chExt cx="2660232" cy="2194763"/>
          </a:xfrm>
        </p:grpSpPr>
        <p:sp>
          <p:nvSpPr>
            <p:cNvPr id="28" name="Oval 27"/>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9" name="TextBox 28"/>
            <p:cNvSpPr txBox="1"/>
            <p:nvPr/>
          </p:nvSpPr>
          <p:spPr>
            <a:xfrm>
              <a:off x="270456" y="1868483"/>
              <a:ext cx="2416187" cy="960976"/>
            </a:xfrm>
            <a:prstGeom prst="rect">
              <a:avLst/>
            </a:prstGeom>
            <a:noFill/>
          </p:spPr>
          <p:txBody>
            <a:bodyPr wrap="square" rtlCol="0">
              <a:spAutoFit/>
            </a:bodyPr>
            <a:lstStyle/>
            <a:p>
              <a:pPr algn="ctr"/>
              <a:r>
                <a:rPr lang="en-US" sz="2000" b="1" dirty="0">
                  <a:solidFill>
                    <a:srgbClr val="604A7B"/>
                  </a:solidFill>
                  <a:latin typeface="Arial"/>
                  <a:cs typeface="Arial"/>
                </a:rPr>
                <a:t>SOCIAL SHIFT</a:t>
              </a:r>
            </a:p>
          </p:txBody>
        </p:sp>
      </p:grpSp>
      <p:grpSp>
        <p:nvGrpSpPr>
          <p:cNvPr id="30" name="Group 29"/>
          <p:cNvGrpSpPr/>
          <p:nvPr/>
        </p:nvGrpSpPr>
        <p:grpSpPr>
          <a:xfrm>
            <a:off x="2923337" y="4964181"/>
            <a:ext cx="1669667" cy="1616734"/>
            <a:chOff x="148435" y="1259635"/>
            <a:chExt cx="2660232" cy="2194763"/>
          </a:xfrm>
        </p:grpSpPr>
        <p:sp>
          <p:nvSpPr>
            <p:cNvPr id="31" name="Oval 3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2" name="TextBox 31"/>
            <p:cNvSpPr txBox="1"/>
            <p:nvPr/>
          </p:nvSpPr>
          <p:spPr>
            <a:xfrm>
              <a:off x="270456" y="1913058"/>
              <a:ext cx="2416187" cy="960976"/>
            </a:xfrm>
            <a:prstGeom prst="rect">
              <a:avLst/>
            </a:prstGeom>
            <a:noFill/>
          </p:spPr>
          <p:txBody>
            <a:bodyPr wrap="square" rtlCol="0">
              <a:spAutoFit/>
            </a:bodyPr>
            <a:lstStyle/>
            <a:p>
              <a:pPr algn="ctr"/>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grpSp>
        <p:nvGrpSpPr>
          <p:cNvPr id="33" name="Group 32"/>
          <p:cNvGrpSpPr/>
          <p:nvPr/>
        </p:nvGrpSpPr>
        <p:grpSpPr>
          <a:xfrm>
            <a:off x="538357" y="3293209"/>
            <a:ext cx="1669667" cy="1616734"/>
            <a:chOff x="148435" y="1259635"/>
            <a:chExt cx="2660232" cy="2194763"/>
          </a:xfrm>
        </p:grpSpPr>
        <p:sp>
          <p:nvSpPr>
            <p:cNvPr id="34" name="Oval 33"/>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5" name="TextBox 34"/>
            <p:cNvSpPr txBox="1"/>
            <p:nvPr/>
          </p:nvSpPr>
          <p:spPr>
            <a:xfrm>
              <a:off x="196201" y="1876529"/>
              <a:ext cx="2594243" cy="960976"/>
            </a:xfrm>
            <a:prstGeom prst="rect">
              <a:avLst/>
            </a:prstGeom>
            <a:noFill/>
          </p:spPr>
          <p:txBody>
            <a:bodyPr wrap="square" rtlCol="0">
              <a:spAutoFit/>
            </a:bodyPr>
            <a:lstStyle/>
            <a:p>
              <a:pPr algn="ctr"/>
              <a:r>
                <a:rPr lang="en-US" sz="2000" b="1">
                  <a:solidFill>
                    <a:srgbClr val="604A7B"/>
                  </a:solidFill>
                  <a:latin typeface="Arial"/>
                  <a:cs typeface="Arial"/>
                </a:rPr>
                <a:t>UNIQUE PRODUCTS</a:t>
              </a:r>
              <a:endParaRPr lang="en-US" sz="2000" b="1" dirty="0">
                <a:solidFill>
                  <a:srgbClr val="604A7B"/>
                </a:solidFill>
                <a:latin typeface="Arial"/>
                <a:cs typeface="Arial"/>
              </a:endParaRPr>
            </a:p>
          </p:txBody>
        </p:sp>
      </p:grpSp>
      <p:grpSp>
        <p:nvGrpSpPr>
          <p:cNvPr id="36" name="Group 35"/>
          <p:cNvGrpSpPr/>
          <p:nvPr/>
        </p:nvGrpSpPr>
        <p:grpSpPr>
          <a:xfrm>
            <a:off x="1421280" y="558973"/>
            <a:ext cx="1669667" cy="1616734"/>
            <a:chOff x="148435" y="1259635"/>
            <a:chExt cx="2660232" cy="2194763"/>
          </a:xfrm>
        </p:grpSpPr>
        <p:sp>
          <p:nvSpPr>
            <p:cNvPr id="37" name="Oval 3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8" name="TextBox 37"/>
            <p:cNvSpPr txBox="1"/>
            <p:nvPr/>
          </p:nvSpPr>
          <p:spPr>
            <a:xfrm>
              <a:off x="262021" y="1876529"/>
              <a:ext cx="2416187" cy="960976"/>
            </a:xfrm>
            <a:prstGeom prst="rect">
              <a:avLst/>
            </a:prstGeom>
            <a:noFill/>
          </p:spPr>
          <p:txBody>
            <a:bodyPr wrap="square" rtlCol="0">
              <a:spAutoFit/>
            </a:bodyPr>
            <a:lstStyle/>
            <a:p>
              <a:pPr algn="ctr"/>
              <a:r>
                <a:rPr lang="en-US" sz="2000" b="1">
                  <a:solidFill>
                    <a:srgbClr val="604A7B"/>
                  </a:solidFill>
                  <a:latin typeface="Arial"/>
                  <a:cs typeface="Arial"/>
                </a:rPr>
                <a:t>START UP COMPANY</a:t>
              </a:r>
              <a:endParaRPr lang="en-US" sz="2000" b="1" dirty="0">
                <a:solidFill>
                  <a:srgbClr val="604A7B"/>
                </a:solidFill>
                <a:latin typeface="Arial"/>
                <a:cs typeface="Arial"/>
              </a:endParaRPr>
            </a:p>
          </p:txBody>
        </p:sp>
      </p:grpSp>
      <p:grpSp>
        <p:nvGrpSpPr>
          <p:cNvPr id="21" name="Group 20"/>
          <p:cNvGrpSpPr/>
          <p:nvPr/>
        </p:nvGrpSpPr>
        <p:grpSpPr>
          <a:xfrm>
            <a:off x="2536076" y="2210913"/>
            <a:ext cx="2380293" cy="2278454"/>
            <a:chOff x="148033" y="1259635"/>
            <a:chExt cx="2660634" cy="2194763"/>
          </a:xfrm>
        </p:grpSpPr>
        <p:sp>
          <p:nvSpPr>
            <p:cNvPr id="22" name="Oval 21"/>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4" name="TextBox 23"/>
            <p:cNvSpPr txBox="1"/>
            <p:nvPr/>
          </p:nvSpPr>
          <p:spPr>
            <a:xfrm>
              <a:off x="148033" y="1777079"/>
              <a:ext cx="2559921" cy="1156239"/>
            </a:xfrm>
            <a:prstGeom prst="rect">
              <a:avLst/>
            </a:prstGeom>
            <a:noFill/>
          </p:spPr>
          <p:txBody>
            <a:bodyPr wrap="square" rtlCol="0">
              <a:spAutoFit/>
            </a:bodyPr>
            <a:lstStyle/>
            <a:p>
              <a:pPr algn="ctr"/>
              <a:r>
                <a:rPr lang="en-US" sz="7200" b="1" i="1">
                  <a:solidFill>
                    <a:srgbClr val="C00000"/>
                  </a:solidFill>
                  <a:latin typeface="Arial"/>
                  <a:cs typeface="Arial"/>
                </a:rPr>
                <a:t>YOU</a:t>
              </a:r>
              <a:endParaRPr lang="en-US" sz="7200" b="1" i="1" dirty="0">
                <a:solidFill>
                  <a:srgbClr val="C00000"/>
                </a:solidFill>
                <a:latin typeface="Arial"/>
                <a:cs typeface="Arial"/>
              </a:endParaRPr>
            </a:p>
          </p:txBody>
        </p:sp>
      </p:grpSp>
      <p:sp>
        <p:nvSpPr>
          <p:cNvPr id="2" name="TextBox 1"/>
          <p:cNvSpPr txBox="1"/>
          <p:nvPr/>
        </p:nvSpPr>
        <p:spPr>
          <a:xfrm>
            <a:off x="276382" y="246185"/>
            <a:ext cx="843285" cy="1754326"/>
          </a:xfrm>
          <a:prstGeom prst="rect">
            <a:avLst/>
          </a:prstGeom>
          <a:solidFill>
            <a:schemeClr val="bg1"/>
          </a:solidFill>
        </p:spPr>
        <p:txBody>
          <a:bodyPr wrap="square" rtlCol="0">
            <a:spAutoFit/>
          </a:bodyPr>
          <a:lstStyle/>
          <a:p>
            <a:r>
              <a:rPr lang="en-US" dirty="0">
                <a:solidFill>
                  <a:prstClr val="white"/>
                </a:solidFill>
              </a:rPr>
              <a:t>.</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sp>
        <p:nvSpPr>
          <p:cNvPr id="39" name="Rectangle 38"/>
          <p:cNvSpPr/>
          <p:nvPr/>
        </p:nvSpPr>
        <p:spPr>
          <a:xfrm>
            <a:off x="7588088" y="0"/>
            <a:ext cx="4603912"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p:txBody>
      </p:sp>
      <p:pic>
        <p:nvPicPr>
          <p:cNvPr id="40" name="Picture 3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5896" y="323490"/>
            <a:ext cx="4502457" cy="1397793"/>
          </a:xfrm>
          <a:prstGeom prst="rect">
            <a:avLst/>
          </a:prstGeom>
        </p:spPr>
      </p:pic>
      <p:sp>
        <p:nvSpPr>
          <p:cNvPr id="7" name="TextBox 6"/>
          <p:cNvSpPr txBox="1"/>
          <p:nvPr/>
        </p:nvSpPr>
        <p:spPr>
          <a:xfrm>
            <a:off x="8124552" y="2112129"/>
            <a:ext cx="3681127" cy="3170099"/>
          </a:xfrm>
          <a:prstGeom prst="rect">
            <a:avLst/>
          </a:prstGeom>
          <a:noFill/>
        </p:spPr>
        <p:txBody>
          <a:bodyPr wrap="square" rtlCol="0">
            <a:spAutoFit/>
          </a:bodyPr>
          <a:lstStyle/>
          <a:p>
            <a:pPr algn="ctr"/>
            <a:r>
              <a:rPr lang="en-US" sz="4000" dirty="0">
                <a:solidFill>
                  <a:prstClr val="white"/>
                </a:solidFill>
              </a:rPr>
              <a:t>Our vision</a:t>
            </a:r>
          </a:p>
          <a:p>
            <a:pPr algn="ctr"/>
            <a:r>
              <a:rPr lang="en-US" sz="4000" dirty="0">
                <a:solidFill>
                  <a:prstClr val="white"/>
                </a:solidFill>
              </a:rPr>
              <a:t> is to lead</a:t>
            </a:r>
          </a:p>
          <a:p>
            <a:pPr algn="ctr"/>
            <a:r>
              <a:rPr lang="en-US" sz="4000" dirty="0">
                <a:solidFill>
                  <a:prstClr val="white"/>
                </a:solidFill>
              </a:rPr>
              <a:t>the global mental wellness revolution</a:t>
            </a:r>
          </a:p>
        </p:txBody>
      </p:sp>
      <p:sp>
        <p:nvSpPr>
          <p:cNvPr id="8" name="TextBox 7"/>
          <p:cNvSpPr txBox="1"/>
          <p:nvPr/>
        </p:nvSpPr>
        <p:spPr>
          <a:xfrm>
            <a:off x="7984672" y="5870545"/>
            <a:ext cx="3869993" cy="523220"/>
          </a:xfrm>
          <a:prstGeom prst="rect">
            <a:avLst/>
          </a:prstGeom>
          <a:noFill/>
        </p:spPr>
        <p:txBody>
          <a:bodyPr wrap="square" rtlCol="0">
            <a:spAutoFit/>
          </a:bodyPr>
          <a:lstStyle/>
          <a:p>
            <a:pPr algn="ctr"/>
            <a:r>
              <a:rPr lang="en-US" sz="2800" b="1" i="1" dirty="0">
                <a:solidFill>
                  <a:prstClr val="white"/>
                </a:solidFill>
              </a:rPr>
              <a:t>TIMING MATTERS!</a:t>
            </a:r>
          </a:p>
        </p:txBody>
      </p:sp>
      <p:grpSp>
        <p:nvGrpSpPr>
          <p:cNvPr id="26" name="Group 25"/>
          <p:cNvGrpSpPr/>
          <p:nvPr/>
        </p:nvGrpSpPr>
        <p:grpSpPr>
          <a:xfrm>
            <a:off x="7507151" y="1984182"/>
            <a:ext cx="4684489" cy="3281717"/>
            <a:chOff x="7418786" y="3038405"/>
            <a:chExt cx="4576906" cy="3114995"/>
          </a:xfrm>
        </p:grpSpPr>
        <p:pic>
          <p:nvPicPr>
            <p:cNvPr id="41" name="Picture 4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418786" y="3038405"/>
              <a:ext cx="4576906" cy="3114995"/>
            </a:xfrm>
            <a:prstGeom prst="rect">
              <a:avLst/>
            </a:prstGeom>
          </p:spPr>
        </p:pic>
        <p:sp>
          <p:nvSpPr>
            <p:cNvPr id="42" name="TextBox 41"/>
            <p:cNvSpPr txBox="1"/>
            <p:nvPr/>
          </p:nvSpPr>
          <p:spPr>
            <a:xfrm>
              <a:off x="7874727" y="3270579"/>
              <a:ext cx="3216728" cy="830997"/>
            </a:xfrm>
            <a:prstGeom prst="rect">
              <a:avLst/>
            </a:prstGeom>
            <a:noFill/>
          </p:spPr>
          <p:txBody>
            <a:bodyPr wrap="square" rtlCol="0">
              <a:spAutoFit/>
            </a:bodyPr>
            <a:lstStyle/>
            <a:p>
              <a:r>
                <a:rPr lang="en-US" sz="2400" b="1" dirty="0">
                  <a:solidFill>
                    <a:srgbClr val="B81E15"/>
                  </a:solidFill>
                </a:rPr>
                <a:t>“The trend is your friend”</a:t>
              </a:r>
            </a:p>
          </p:txBody>
        </p:sp>
      </p:grpSp>
      <p:sp>
        <p:nvSpPr>
          <p:cNvPr id="43" name="Oval 42"/>
          <p:cNvSpPr/>
          <p:nvPr/>
        </p:nvSpPr>
        <p:spPr>
          <a:xfrm>
            <a:off x="905705" y="507710"/>
            <a:ext cx="5697851" cy="5496247"/>
          </a:xfrm>
          <a:prstGeom prst="ellipse">
            <a:avLst/>
          </a:prstGeom>
          <a:solidFill>
            <a:srgbClr val="7030A0">
              <a:alpha val="81961"/>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Arial" charset="0"/>
                <a:ea typeface="Arial" charset="0"/>
                <a:cs typeface="Arial" charset="0"/>
              </a:rPr>
              <a:t>ONE OF THE LARGEST</a:t>
            </a:r>
          </a:p>
          <a:p>
            <a:pPr algn="ctr"/>
            <a:r>
              <a:rPr lang="en-US" sz="2400" b="1" dirty="0">
                <a:solidFill>
                  <a:srgbClr val="FFFFFF"/>
                </a:solidFill>
                <a:latin typeface="Arial" charset="0"/>
                <a:ea typeface="Arial" charset="0"/>
                <a:cs typeface="Arial" charset="0"/>
              </a:rPr>
              <a:t> SINGLE SOURCES OF </a:t>
            </a:r>
            <a:r>
              <a:rPr lang="en-US" sz="3600" b="1" i="1" dirty="0">
                <a:solidFill>
                  <a:srgbClr val="FFFFFF"/>
                </a:solidFill>
                <a:latin typeface="Arial" charset="0"/>
                <a:ea typeface="Arial" charset="0"/>
                <a:cs typeface="Arial" charset="0"/>
              </a:rPr>
              <a:t>STRESS IS:</a:t>
            </a:r>
          </a:p>
          <a:p>
            <a:pPr algn="ctr"/>
            <a:endParaRPr lang="en-US" sz="1050" b="1" dirty="0">
              <a:solidFill>
                <a:srgbClr val="FFFFFF"/>
              </a:solidFill>
              <a:latin typeface="Arial" charset="0"/>
              <a:ea typeface="Arial" charset="0"/>
              <a:cs typeface="Arial" charset="0"/>
            </a:endParaRPr>
          </a:p>
          <a:p>
            <a:pPr algn="ctr"/>
            <a:r>
              <a:rPr lang="en-US" sz="7200" b="1" dirty="0">
                <a:solidFill>
                  <a:srgbClr val="FFFFFF"/>
                </a:solidFill>
                <a:latin typeface="Arial" charset="0"/>
                <a:ea typeface="Arial" charset="0"/>
                <a:cs typeface="Arial" charset="0"/>
              </a:rPr>
              <a:t>$$$</a:t>
            </a:r>
          </a:p>
          <a:p>
            <a:pPr algn="ctr"/>
            <a:endParaRPr lang="en-US" sz="1050" b="1" dirty="0">
              <a:solidFill>
                <a:srgbClr val="FFFFFF"/>
              </a:solidFill>
              <a:latin typeface="Arial" charset="0"/>
              <a:ea typeface="Arial" charset="0"/>
              <a:cs typeface="Arial" charset="0"/>
            </a:endParaRPr>
          </a:p>
          <a:p>
            <a:pPr algn="ctr"/>
            <a:r>
              <a:rPr lang="en-US" sz="2400" b="1" dirty="0">
                <a:solidFill>
                  <a:srgbClr val="FFFFFF"/>
                </a:solidFill>
                <a:latin typeface="Arial" charset="0"/>
                <a:ea typeface="Arial" charset="0"/>
                <a:cs typeface="Arial" charset="0"/>
              </a:rPr>
              <a:t>“THE LACK OF FINANCIAL RESOURCES”</a:t>
            </a:r>
          </a:p>
        </p:txBody>
      </p:sp>
    </p:spTree>
    <p:extLst>
      <p:ext uri="{BB962C8B-B14F-4D97-AF65-F5344CB8AC3E}">
        <p14:creationId xmlns:p14="http://schemas.microsoft.com/office/powerpoint/2010/main" val="108657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9493" y="31544"/>
            <a:ext cx="9897035" cy="688725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20070" y="846041"/>
            <a:ext cx="6971930" cy="18643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939826">
            <a:off x="965358" y="2619261"/>
            <a:ext cx="4969459" cy="187436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9493" y="510988"/>
            <a:ext cx="10241933" cy="531509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rot="638071">
            <a:off x="5592452" y="1812327"/>
            <a:ext cx="5899635" cy="2194079"/>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183860">
            <a:off x="1540121" y="923345"/>
            <a:ext cx="4303712" cy="5738283"/>
          </a:xfrm>
          <a:prstGeom prst="rect">
            <a:avLst/>
          </a:prstGeom>
        </p:spPr>
      </p:pic>
    </p:spTree>
    <p:extLst>
      <p:ext uri="{BB962C8B-B14F-4D97-AF65-F5344CB8AC3E}">
        <p14:creationId xmlns:p14="http://schemas.microsoft.com/office/powerpoint/2010/main" val="19379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279504"/>
            <a:ext cx="3927417" cy="6299200"/>
            <a:chOff x="0" y="209628"/>
            <a:chExt cx="2945563" cy="4724400"/>
          </a:xfrm>
        </p:grpSpPr>
        <p:grpSp>
          <p:nvGrpSpPr>
            <p:cNvPr id="2" name="Group 1"/>
            <p:cNvGrpSpPr/>
            <p:nvPr/>
          </p:nvGrpSpPr>
          <p:grpSpPr>
            <a:xfrm>
              <a:off x="0" y="660400"/>
              <a:ext cx="2945563" cy="3937000"/>
              <a:chOff x="-37263" y="0"/>
              <a:chExt cx="3903917" cy="514350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2597" y="0"/>
                <a:ext cx="2064517" cy="117713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25" y="1604979"/>
                <a:ext cx="2169379" cy="1540340"/>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0153" y="1154401"/>
                <a:ext cx="1706501" cy="1990918"/>
              </a:xfrm>
              <a:prstGeom prst="rect">
                <a:avLst/>
              </a:prstGeom>
            </p:spPr>
          </p:pic>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52600" y="3159677"/>
                <a:ext cx="2114054" cy="1968182"/>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263" y="0"/>
                <a:ext cx="2197417" cy="1651000"/>
              </a:xfrm>
              <a:prstGeom prst="rect">
                <a:avLst/>
              </a:prstGeom>
            </p:spPr>
          </p:pic>
          <p:pic>
            <p:nvPicPr>
              <p:cNvPr id="38" name="Picture 3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7263" y="3145319"/>
                <a:ext cx="1786645" cy="1998181"/>
              </a:xfrm>
              <a:prstGeom prst="rect">
                <a:avLst/>
              </a:prstGeom>
            </p:spPr>
          </p:pic>
        </p:grpSp>
        <p:cxnSp>
          <p:nvCxnSpPr>
            <p:cNvPr id="5" name="Straight Connector 4"/>
            <p:cNvCxnSpPr/>
            <p:nvPr/>
          </p:nvCxnSpPr>
          <p:spPr>
            <a:xfrm>
              <a:off x="2945563" y="209628"/>
              <a:ext cx="0" cy="4724400"/>
            </a:xfrm>
            <a:prstGeom prst="line">
              <a:avLst/>
            </a:prstGeom>
            <a:ln w="76200">
              <a:solidFill>
                <a:srgbClr val="8231B4"/>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7710987" y="270933"/>
            <a:ext cx="4481013" cy="6299200"/>
            <a:chOff x="5783240" y="203200"/>
            <a:chExt cx="3360760" cy="4724400"/>
          </a:xfrm>
        </p:grpSpPr>
        <p:pic>
          <p:nvPicPr>
            <p:cNvPr id="35" name="Picture 3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784997" y="901700"/>
              <a:ext cx="3359003" cy="3531328"/>
            </a:xfrm>
            <a:prstGeom prst="rect">
              <a:avLst/>
            </a:prstGeom>
          </p:spPr>
        </p:pic>
        <p:cxnSp>
          <p:nvCxnSpPr>
            <p:cNvPr id="14" name="Straight Connector 13"/>
            <p:cNvCxnSpPr/>
            <p:nvPr/>
          </p:nvCxnSpPr>
          <p:spPr>
            <a:xfrm>
              <a:off x="5783240" y="203200"/>
              <a:ext cx="0" cy="4724400"/>
            </a:xfrm>
            <a:prstGeom prst="line">
              <a:avLst/>
            </a:prstGeom>
            <a:ln w="76200">
              <a:solidFill>
                <a:srgbClr val="8231B4"/>
              </a:solidFill>
            </a:ln>
          </p:spPr>
          <p:style>
            <a:lnRef idx="2">
              <a:schemeClr val="accent1"/>
            </a:lnRef>
            <a:fillRef idx="0">
              <a:schemeClr val="accent1"/>
            </a:fillRef>
            <a:effectRef idx="1">
              <a:schemeClr val="accent1"/>
            </a:effectRef>
            <a:fontRef idx="minor">
              <a:schemeClr val="tx1"/>
            </a:fontRef>
          </p:style>
        </p:cxnSp>
      </p:grpSp>
      <p:pic>
        <p:nvPicPr>
          <p:cNvPr id="15" name="Picture 14"/>
          <p:cNvPicPr>
            <a:picLocks noChangeAspect="1"/>
          </p:cNvPicPr>
          <p:nvPr/>
        </p:nvPicPr>
        <p:blipFill rotWithShape="1">
          <a:blip r:embed="rId10" cstate="email">
            <a:extLst>
              <a:ext uri="{28A0092B-C50C-407E-A947-70E740481C1C}">
                <a14:useLocalDpi xmlns:a14="http://schemas.microsoft.com/office/drawing/2010/main"/>
              </a:ext>
            </a:extLst>
          </a:blip>
          <a:srcRect b="-1546"/>
          <a:stretch/>
        </p:blipFill>
        <p:spPr>
          <a:xfrm>
            <a:off x="4662584" y="417403"/>
            <a:ext cx="2143196" cy="3058915"/>
          </a:xfrm>
          <a:prstGeom prst="rect">
            <a:avLst/>
          </a:prstGeom>
        </p:spPr>
      </p:pic>
      <p:sp>
        <p:nvSpPr>
          <p:cNvPr id="10" name="TextBox 9"/>
          <p:cNvSpPr txBox="1"/>
          <p:nvPr/>
        </p:nvSpPr>
        <p:spPr>
          <a:xfrm>
            <a:off x="163286" y="172959"/>
            <a:ext cx="3764132" cy="584775"/>
          </a:xfrm>
          <a:prstGeom prst="rect">
            <a:avLst/>
          </a:prstGeom>
          <a:noFill/>
        </p:spPr>
        <p:txBody>
          <a:bodyPr wrap="square" rtlCol="0">
            <a:spAutoFit/>
          </a:bodyPr>
          <a:lstStyle/>
          <a:p>
            <a:r>
              <a:rPr lang="en-US" sz="3200" b="1">
                <a:solidFill>
                  <a:srgbClr val="7030A0"/>
                </a:solidFill>
              </a:rPr>
              <a:t>HOW IT WORKS:</a:t>
            </a:r>
          </a:p>
        </p:txBody>
      </p:sp>
      <p:pic>
        <p:nvPicPr>
          <p:cNvPr id="29" name="Picture 28">
            <a:extLst>
              <a:ext uri="{FF2B5EF4-FFF2-40B4-BE49-F238E27FC236}">
                <a16:creationId xmlns:a16="http://schemas.microsoft.com/office/drawing/2014/main" id="{0B8A0A30-C1F0-244C-847A-6EBE5570688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80319" y="2721229"/>
            <a:ext cx="3663010" cy="3663010"/>
          </a:xfrm>
          <a:prstGeom prst="rect">
            <a:avLst/>
          </a:prstGeom>
        </p:spPr>
      </p:pic>
      <p:sp>
        <p:nvSpPr>
          <p:cNvPr id="25" name="TextBox 24"/>
          <p:cNvSpPr txBox="1"/>
          <p:nvPr/>
        </p:nvSpPr>
        <p:spPr>
          <a:xfrm>
            <a:off x="4426595" y="5469654"/>
            <a:ext cx="2824843" cy="584775"/>
          </a:xfrm>
          <a:prstGeom prst="rect">
            <a:avLst/>
          </a:prstGeom>
          <a:noFill/>
        </p:spPr>
        <p:txBody>
          <a:bodyPr wrap="square" rtlCol="0">
            <a:spAutoFit/>
          </a:bodyPr>
          <a:lstStyle/>
          <a:p>
            <a:r>
              <a:rPr lang="en-US" sz="3200" b="1">
                <a:solidFill>
                  <a:srgbClr val="7030A0"/>
                </a:solidFill>
              </a:rPr>
              <a:t>YOU GET PAID!</a:t>
            </a: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88957">
            <a:off x="876031" y="3066808"/>
            <a:ext cx="2050635" cy="1599299"/>
          </a:xfrm>
          <a:prstGeom prst="rect">
            <a:avLst/>
          </a:prstGeom>
        </p:spPr>
      </p:pic>
    </p:spTree>
    <p:extLst>
      <p:ext uri="{BB962C8B-B14F-4D97-AF65-F5344CB8AC3E}">
        <p14:creationId xmlns:p14="http://schemas.microsoft.com/office/powerpoint/2010/main" val="24737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0"/>
            <a:ext cx="12191999" cy="6858000"/>
          </a:xfrm>
          <a:prstGeom prst="rect">
            <a:avLst/>
          </a:prstGeom>
        </p:spPr>
      </p:pic>
      <p:sp>
        <p:nvSpPr>
          <p:cNvPr id="4" name="TextBox 3"/>
          <p:cNvSpPr txBox="1"/>
          <p:nvPr/>
        </p:nvSpPr>
        <p:spPr>
          <a:xfrm>
            <a:off x="2444857" y="170481"/>
            <a:ext cx="7302287" cy="1077218"/>
          </a:xfrm>
          <a:prstGeom prst="rect">
            <a:avLst/>
          </a:prstGeom>
          <a:noFill/>
        </p:spPr>
        <p:txBody>
          <a:bodyPr wrap="square" rtlCol="0">
            <a:spAutoFit/>
          </a:bodyPr>
          <a:lstStyle/>
          <a:p>
            <a:pPr algn="ctr"/>
            <a:r>
              <a:rPr lang="en-US" sz="3200" b="1" dirty="0">
                <a:solidFill>
                  <a:srgbClr val="002060"/>
                </a:solidFill>
                <a:ea typeface="Verdana" charset="0"/>
                <a:cs typeface="Verdana" charset="0"/>
              </a:rPr>
              <a:t>Money in the hands of GOOD people can do GREAT things!</a:t>
            </a:r>
          </a:p>
        </p:txBody>
      </p:sp>
    </p:spTree>
    <p:extLst>
      <p:ext uri="{BB962C8B-B14F-4D97-AF65-F5344CB8AC3E}">
        <p14:creationId xmlns:p14="http://schemas.microsoft.com/office/powerpoint/2010/main" val="190097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KK6_9262-LR.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2174667"/>
            <a:ext cx="12192002" cy="1902137"/>
          </a:xfrm>
          <a:prstGeom prst="rect">
            <a:avLst/>
          </a:prstGeom>
        </p:spPr>
      </p:pic>
      <p:pic>
        <p:nvPicPr>
          <p:cNvPr id="10" name="Picture 9" descr="KK6_9262-L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404756"/>
            <a:ext cx="12192000" cy="1453243"/>
          </a:xfrm>
          <a:prstGeom prst="rect">
            <a:avLst/>
          </a:prstGeom>
        </p:spPr>
      </p:pic>
      <p:pic>
        <p:nvPicPr>
          <p:cNvPr id="12" name="Picture 11" descr="KK6_9262-LR.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0" y="3961526"/>
            <a:ext cx="12192000" cy="2372373"/>
          </a:xfrm>
          <a:prstGeom prst="rect">
            <a:avLst/>
          </a:prstGeom>
        </p:spPr>
      </p:pic>
      <p:pic>
        <p:nvPicPr>
          <p:cNvPr id="9" name="Picture 8" descr="KK6_9262-LR.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12192000" cy="2400300"/>
          </a:xfrm>
          <a:prstGeom prst="rect">
            <a:avLst/>
          </a:prstGeom>
        </p:spPr>
      </p:pic>
      <p:sp>
        <p:nvSpPr>
          <p:cNvPr id="3" name="Title 1"/>
          <p:cNvSpPr txBox="1">
            <a:spLocks/>
          </p:cNvSpPr>
          <p:nvPr/>
        </p:nvSpPr>
        <p:spPr>
          <a:xfrm>
            <a:off x="838200" y="1220387"/>
            <a:ext cx="10515600" cy="70731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dirty="0">
                <a:solidFill>
                  <a:srgbClr val="FFFFFF"/>
                </a:solidFill>
              </a:rPr>
              <a:t>LAUNCH PACK OFFER</a:t>
            </a:r>
          </a:p>
        </p:txBody>
      </p:sp>
      <p:pic>
        <p:nvPicPr>
          <p:cNvPr id="4" name="Picture 3" descr="HorizontalLogo_TM_digital_whit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6" name="Shape 146"/>
          <p:cNvSpPr/>
          <p:nvPr/>
        </p:nvSpPr>
        <p:spPr>
          <a:xfrm>
            <a:off x="9592733" y="441245"/>
            <a:ext cx="2074334" cy="2074334"/>
          </a:xfrm>
          <a:prstGeom prst="ellipse">
            <a:avLst/>
          </a:prstGeom>
          <a:solidFill>
            <a:srgbClr val="402B56"/>
          </a:solidFill>
          <a:ln w="76200" cap="flat" cmpd="sng">
            <a:solidFill>
              <a:srgbClr val="FFFFFF"/>
            </a:solidFill>
            <a:prstDash val="solid"/>
            <a:round/>
            <a:headEnd type="none" w="med" len="med"/>
            <a:tailEnd type="none" w="med" len="med"/>
          </a:ln>
        </p:spPr>
        <p:txBody>
          <a:bodyPr lIns="91425" tIns="91425" rIns="91425" bIns="91425" anchor="ctr" anchorCtr="0">
            <a:noAutofit/>
          </a:bodyPr>
          <a:lstStyle/>
          <a:p>
            <a:pPr algn="ctr"/>
            <a:r>
              <a:rPr lang="en-US" sz="2000" dirty="0">
                <a:solidFill>
                  <a:srgbClr val="FFFFFF"/>
                </a:solidFill>
                <a:latin typeface="Aller"/>
                <a:ea typeface="Aller Light" charset="0"/>
                <a:cs typeface="Aller"/>
                <a:sym typeface="Titillium Web"/>
              </a:rPr>
              <a:t>SAVE $400</a:t>
            </a:r>
          </a:p>
          <a:p>
            <a:pPr algn="ctr"/>
            <a:r>
              <a:rPr lang="en-US" sz="2400" b="1" dirty="0">
                <a:solidFill>
                  <a:srgbClr val="70AD47">
                    <a:lumMod val="40000"/>
                    <a:lumOff val="60000"/>
                  </a:srgbClr>
                </a:solidFill>
                <a:latin typeface="Aller"/>
                <a:ea typeface="Aller Light" charset="0"/>
                <a:cs typeface="Aller"/>
                <a:sym typeface="Titillium Web"/>
              </a:rPr>
              <a:t>$749.95</a:t>
            </a:r>
          </a:p>
          <a:p>
            <a:pPr algn="ctr"/>
            <a:r>
              <a:rPr lang="en-US" dirty="0">
                <a:solidFill>
                  <a:srgbClr val="FFFFFF"/>
                </a:solidFill>
                <a:latin typeface="Aller Light"/>
                <a:ea typeface="Aller Light" charset="0"/>
                <a:cs typeface="Aller Light"/>
                <a:sym typeface="Titillium Web"/>
              </a:rPr>
              <a:t>525 PV</a:t>
            </a:r>
            <a:endParaRPr lang="en" sz="2000" dirty="0">
              <a:solidFill>
                <a:srgbClr val="FFFFFF"/>
              </a:solidFill>
              <a:latin typeface="Aller"/>
              <a:ea typeface="Aller Light" charset="0"/>
              <a:cs typeface="Aller"/>
              <a:sym typeface="Titillium Web"/>
            </a:endParaRPr>
          </a:p>
        </p:txBody>
      </p:sp>
      <p:sp>
        <p:nvSpPr>
          <p:cNvPr id="7" name="Shape 146"/>
          <p:cNvSpPr/>
          <p:nvPr/>
        </p:nvSpPr>
        <p:spPr>
          <a:xfrm>
            <a:off x="10073379" y="2257554"/>
            <a:ext cx="2074334" cy="2074334"/>
          </a:xfrm>
          <a:prstGeom prst="ellipse">
            <a:avLst/>
          </a:prstGeom>
          <a:solidFill>
            <a:srgbClr val="402B56"/>
          </a:solidFill>
          <a:ln w="76200" cap="flat" cmpd="sng">
            <a:solidFill>
              <a:srgbClr val="FFFFFF"/>
            </a:solidFill>
            <a:prstDash val="solid"/>
            <a:round/>
            <a:headEnd type="none" w="med" len="med"/>
            <a:tailEnd type="none" w="med" len="med"/>
          </a:ln>
        </p:spPr>
        <p:txBody>
          <a:bodyPr lIns="91425" tIns="91425" rIns="91425" bIns="91425" anchor="ctr" anchorCtr="0">
            <a:noAutofit/>
          </a:bodyPr>
          <a:lstStyle/>
          <a:p>
            <a:pPr algn="ctr"/>
            <a:r>
              <a:rPr lang="en-US" sz="3200" b="1" dirty="0">
                <a:solidFill>
                  <a:srgbClr val="70AD47">
                    <a:lumMod val="40000"/>
                    <a:lumOff val="60000"/>
                  </a:srgbClr>
                </a:solidFill>
                <a:latin typeface="Aller"/>
                <a:ea typeface="Aller Light" charset="0"/>
                <a:cs typeface="Aller"/>
                <a:sym typeface="Titillium Web"/>
              </a:rPr>
              <a:t>$4.99</a:t>
            </a:r>
          </a:p>
          <a:p>
            <a:pPr algn="ctr"/>
            <a:r>
              <a:rPr lang="en-US" sz="1200" b="1" dirty="0">
                <a:solidFill>
                  <a:srgbClr val="FFFFFF"/>
                </a:solidFill>
                <a:latin typeface="Aller Light" charset="0"/>
                <a:ea typeface="Aller Light" charset="0"/>
                <a:cs typeface="Aller Light" charset="0"/>
                <a:sym typeface="Titillium Web"/>
              </a:rPr>
              <a:t>Flat Rate Shipping</a:t>
            </a:r>
          </a:p>
          <a:p>
            <a:pPr algn="ctr"/>
            <a:r>
              <a:rPr lang="en-US" sz="1200" b="1" dirty="0">
                <a:solidFill>
                  <a:srgbClr val="FFFFFF"/>
                </a:solidFill>
                <a:latin typeface="Aller Light" charset="0"/>
                <a:ea typeface="Aller Light" charset="0"/>
                <a:cs typeface="Aller Light" charset="0"/>
                <a:sym typeface="Titillium Web"/>
              </a:rPr>
              <a:t>ON ALL ORDERS </a:t>
            </a:r>
          </a:p>
          <a:p>
            <a:pPr algn="ctr"/>
            <a:r>
              <a:rPr lang="en-US" sz="1200" b="1" dirty="0">
                <a:solidFill>
                  <a:srgbClr val="FFFFFF"/>
                </a:solidFill>
                <a:latin typeface="Aller Light" charset="0"/>
                <a:ea typeface="Aller Light" charset="0"/>
                <a:cs typeface="Aller Light" charset="0"/>
                <a:sym typeface="Titillium Web"/>
              </a:rPr>
              <a:t>OF ANY SIZE</a:t>
            </a:r>
            <a:endParaRPr lang="en" sz="1200" b="1" dirty="0">
              <a:solidFill>
                <a:srgbClr val="FFFFFF"/>
              </a:solidFill>
              <a:latin typeface="Aller Light" charset="0"/>
              <a:ea typeface="Aller Light" charset="0"/>
              <a:cs typeface="Aller Light" charset="0"/>
              <a:sym typeface="Titillium Web"/>
            </a:endParaRPr>
          </a:p>
        </p:txBody>
      </p:sp>
      <p:pic>
        <p:nvPicPr>
          <p:cNvPr id="14" name="Picture 13">
            <a:extLst>
              <a:ext uri="{FF2B5EF4-FFF2-40B4-BE49-F238E27FC236}">
                <a16:creationId xmlns:a16="http://schemas.microsoft.com/office/drawing/2014/main" id="{0B8A0A30-C1F0-244C-847A-6EBE55706888}"/>
              </a:ext>
            </a:extLst>
          </p:cNvPr>
          <p:cNvPicPr>
            <a:picLocks noChangeAspect="1"/>
          </p:cNvPicPr>
          <p:nvPr/>
        </p:nvPicPr>
        <p:blipFill>
          <a:blip r:embed="rId7"/>
          <a:stretch>
            <a:fillRect/>
          </a:stretch>
        </p:blipFill>
        <p:spPr>
          <a:xfrm>
            <a:off x="166006" y="-987268"/>
            <a:ext cx="11859986" cy="11859986"/>
          </a:xfrm>
          <a:prstGeom prst="rect">
            <a:avLst/>
          </a:prstGeom>
        </p:spPr>
      </p:pic>
    </p:spTree>
    <p:extLst>
      <p:ext uri="{BB962C8B-B14F-4D97-AF65-F5344CB8AC3E}">
        <p14:creationId xmlns:p14="http://schemas.microsoft.com/office/powerpoint/2010/main" val="6797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214952"/>
            <a:ext cx="12055151" cy="3643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4846885" y="5139559"/>
            <a:ext cx="2208246" cy="42045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6128" y="47261"/>
            <a:ext cx="3104555" cy="3167691"/>
          </a:xfrm>
          <a:prstGeom prst="rect">
            <a:avLst/>
          </a:prstGeom>
        </p:spPr>
      </p:pic>
      <p:sp>
        <p:nvSpPr>
          <p:cNvPr id="4" name="TextBox 3"/>
          <p:cNvSpPr txBox="1"/>
          <p:nvPr/>
        </p:nvSpPr>
        <p:spPr>
          <a:xfrm>
            <a:off x="862443" y="695460"/>
            <a:ext cx="7968885" cy="2308324"/>
          </a:xfrm>
          <a:prstGeom prst="rect">
            <a:avLst/>
          </a:prstGeom>
          <a:noFill/>
        </p:spPr>
        <p:txBody>
          <a:bodyPr wrap="square" rtlCol="0">
            <a:spAutoFit/>
          </a:bodyPr>
          <a:lstStyle/>
          <a:p>
            <a:r>
              <a:rPr lang="en-US" sz="4800" b="1" dirty="0">
                <a:solidFill>
                  <a:srgbClr val="8064A2">
                    <a:lumMod val="75000"/>
                  </a:srgbClr>
                </a:solidFill>
              </a:rPr>
              <a:t>Join Us Each Night </a:t>
            </a:r>
          </a:p>
          <a:p>
            <a:r>
              <a:rPr lang="en-US" sz="4800" b="1" dirty="0">
                <a:solidFill>
                  <a:srgbClr val="8064A2">
                    <a:lumMod val="75000"/>
                  </a:srgbClr>
                </a:solidFill>
              </a:rPr>
              <a:t>8 PM Central</a:t>
            </a:r>
          </a:p>
          <a:p>
            <a:r>
              <a:rPr lang="en-US" sz="4800" b="1" dirty="0">
                <a:solidFill>
                  <a:srgbClr val="8064A2">
                    <a:lumMod val="75000"/>
                  </a:srgbClr>
                </a:solidFill>
              </a:rPr>
              <a:t>Wellness Partner Zoom Visit</a:t>
            </a:r>
          </a:p>
        </p:txBody>
      </p:sp>
      <p:grpSp>
        <p:nvGrpSpPr>
          <p:cNvPr id="13" name="Group 12"/>
          <p:cNvGrpSpPr/>
          <p:nvPr/>
        </p:nvGrpSpPr>
        <p:grpSpPr>
          <a:xfrm>
            <a:off x="430395" y="3621022"/>
            <a:ext cx="2208245" cy="1938992"/>
            <a:chOff x="467544" y="2931790"/>
            <a:chExt cx="1656184" cy="1454244"/>
          </a:xfrm>
        </p:grpSpPr>
        <p:sp>
          <p:nvSpPr>
            <p:cNvPr id="3" name="TextBox 2"/>
            <p:cNvSpPr txBox="1"/>
            <p:nvPr/>
          </p:nvSpPr>
          <p:spPr>
            <a:xfrm>
              <a:off x="467544" y="2931790"/>
              <a:ext cx="1656184" cy="346249"/>
            </a:xfrm>
            <a:prstGeom prst="rect">
              <a:avLst/>
            </a:prstGeom>
            <a:noFill/>
            <a:ln>
              <a:solidFill>
                <a:srgbClr val="FF0000"/>
              </a:solidFill>
            </a:ln>
          </p:spPr>
          <p:txBody>
            <a:bodyPr wrap="square" rtlCol="0">
              <a:spAutoFit/>
            </a:bodyPr>
            <a:lstStyle/>
            <a:p>
              <a:pPr algn="ctr"/>
              <a:r>
                <a:rPr lang="en-US" sz="2400">
                  <a:solidFill>
                    <a:prstClr val="black"/>
                  </a:solidFill>
                </a:rPr>
                <a:t>MONDAY</a:t>
              </a:r>
            </a:p>
          </p:txBody>
        </p:sp>
        <p:sp>
          <p:nvSpPr>
            <p:cNvPr id="6" name="TextBox 5"/>
            <p:cNvSpPr txBox="1"/>
            <p:nvPr/>
          </p:nvSpPr>
          <p:spPr>
            <a:xfrm>
              <a:off x="467544" y="3301122"/>
              <a:ext cx="1656184" cy="1084912"/>
            </a:xfrm>
            <a:prstGeom prst="rect">
              <a:avLst/>
            </a:prstGeom>
            <a:noFill/>
            <a:ln>
              <a:solidFill>
                <a:srgbClr val="FF0000"/>
              </a:solidFill>
            </a:ln>
          </p:spPr>
          <p:txBody>
            <a:bodyPr wrap="square" rtlCol="0">
              <a:spAutoFit/>
            </a:bodyPr>
            <a:lstStyle/>
            <a:p>
              <a:pPr algn="ctr"/>
              <a:r>
                <a:rPr lang="en-US" sz="2400" b="1" dirty="0">
                  <a:solidFill>
                    <a:prstClr val="black"/>
                  </a:solidFill>
                </a:rPr>
                <a:t>OPPORTUNITY</a:t>
              </a:r>
            </a:p>
            <a:p>
              <a:pPr algn="ctr"/>
              <a:r>
                <a:rPr lang="en-US" sz="2400" dirty="0">
                  <a:solidFill>
                    <a:prstClr val="black"/>
                  </a:solidFill>
                </a:rPr>
                <a:t>with Pat Hintze</a:t>
              </a:r>
            </a:p>
            <a:p>
              <a:pPr algn="ctr"/>
              <a:r>
                <a:rPr lang="en-US" sz="1600" dirty="0">
                  <a:solidFill>
                    <a:prstClr val="black"/>
                  </a:solidFill>
                </a:rPr>
                <a:t>(Business focused Visit)</a:t>
              </a:r>
            </a:p>
            <a:p>
              <a:pPr algn="ctr"/>
              <a:r>
                <a:rPr lang="en-US" sz="2400" dirty="0">
                  <a:solidFill>
                    <a:prstClr val="black"/>
                  </a:solidFill>
                </a:rPr>
                <a:t>8 PM Central</a:t>
              </a:r>
            </a:p>
          </p:txBody>
        </p:sp>
      </p:grpSp>
      <p:grpSp>
        <p:nvGrpSpPr>
          <p:cNvPr id="9" name="Group 8"/>
          <p:cNvGrpSpPr/>
          <p:nvPr/>
        </p:nvGrpSpPr>
        <p:grpSpPr>
          <a:xfrm>
            <a:off x="2638640" y="3621021"/>
            <a:ext cx="2208245" cy="1938993"/>
            <a:chOff x="2123728" y="2957316"/>
            <a:chExt cx="1656184" cy="1454245"/>
          </a:xfrm>
        </p:grpSpPr>
        <p:sp>
          <p:nvSpPr>
            <p:cNvPr id="7" name="TextBox 6"/>
            <p:cNvSpPr txBox="1"/>
            <p:nvPr/>
          </p:nvSpPr>
          <p:spPr>
            <a:xfrm>
              <a:off x="2123728" y="2957316"/>
              <a:ext cx="1656184" cy="346249"/>
            </a:xfrm>
            <a:prstGeom prst="rect">
              <a:avLst/>
            </a:prstGeom>
            <a:noFill/>
            <a:ln>
              <a:solidFill>
                <a:srgbClr val="FF0000"/>
              </a:solidFill>
            </a:ln>
          </p:spPr>
          <p:txBody>
            <a:bodyPr wrap="square" rtlCol="0">
              <a:spAutoFit/>
            </a:bodyPr>
            <a:lstStyle/>
            <a:p>
              <a:pPr algn="ctr"/>
              <a:r>
                <a:rPr lang="en-US" sz="2400" dirty="0">
                  <a:solidFill>
                    <a:prstClr val="black"/>
                  </a:solidFill>
                </a:rPr>
                <a:t>TUESDAY</a:t>
              </a:r>
            </a:p>
          </p:txBody>
        </p:sp>
        <p:sp>
          <p:nvSpPr>
            <p:cNvPr id="8" name="TextBox 7"/>
            <p:cNvSpPr txBox="1"/>
            <p:nvPr/>
          </p:nvSpPr>
          <p:spPr>
            <a:xfrm>
              <a:off x="2123728" y="3326648"/>
              <a:ext cx="1656184" cy="1084913"/>
            </a:xfrm>
            <a:prstGeom prst="rect">
              <a:avLst/>
            </a:prstGeom>
            <a:noFill/>
            <a:ln>
              <a:solidFill>
                <a:srgbClr val="FF0000"/>
              </a:solidFill>
            </a:ln>
          </p:spPr>
          <p:txBody>
            <a:bodyPr wrap="square" rtlCol="0">
              <a:spAutoFit/>
            </a:bodyPr>
            <a:lstStyle/>
            <a:p>
              <a:pPr algn="ctr"/>
              <a:r>
                <a:rPr lang="en-US" sz="2400" b="1" dirty="0">
                  <a:solidFill>
                    <a:prstClr val="black"/>
                  </a:solidFill>
                </a:rPr>
                <a:t>SCIENCE</a:t>
              </a:r>
            </a:p>
            <a:p>
              <a:pPr algn="ctr"/>
              <a:r>
                <a:rPr lang="en-US" sz="2400" dirty="0">
                  <a:solidFill>
                    <a:prstClr val="black"/>
                  </a:solidFill>
                </a:rPr>
                <a:t>with Dr. Shawn</a:t>
              </a:r>
            </a:p>
            <a:p>
              <a:pPr algn="ctr"/>
              <a:r>
                <a:rPr lang="en-US" sz="1600" dirty="0">
                  <a:solidFill>
                    <a:prstClr val="black"/>
                  </a:solidFill>
                </a:rPr>
                <a:t>(Product focused Visit)</a:t>
              </a:r>
            </a:p>
            <a:p>
              <a:pPr algn="ctr"/>
              <a:r>
                <a:rPr lang="en-US" sz="2400" dirty="0">
                  <a:solidFill>
                    <a:prstClr val="black"/>
                  </a:solidFill>
                </a:rPr>
                <a:t>8 PM Central</a:t>
              </a:r>
            </a:p>
          </p:txBody>
        </p:sp>
      </p:grpSp>
      <p:grpSp>
        <p:nvGrpSpPr>
          <p:cNvPr id="10" name="Group 9"/>
          <p:cNvGrpSpPr/>
          <p:nvPr/>
        </p:nvGrpSpPr>
        <p:grpSpPr>
          <a:xfrm>
            <a:off x="7055131" y="3621021"/>
            <a:ext cx="2208245" cy="1938993"/>
            <a:chOff x="2123728" y="2957316"/>
            <a:chExt cx="1656184" cy="1454245"/>
          </a:xfrm>
        </p:grpSpPr>
        <p:sp>
          <p:nvSpPr>
            <p:cNvPr id="11" name="TextBox 10"/>
            <p:cNvSpPr txBox="1"/>
            <p:nvPr/>
          </p:nvSpPr>
          <p:spPr>
            <a:xfrm>
              <a:off x="2123728" y="2957316"/>
              <a:ext cx="1656184" cy="346249"/>
            </a:xfrm>
            <a:prstGeom prst="rect">
              <a:avLst/>
            </a:prstGeom>
            <a:noFill/>
            <a:ln>
              <a:solidFill>
                <a:srgbClr val="FF0000"/>
              </a:solidFill>
            </a:ln>
          </p:spPr>
          <p:txBody>
            <a:bodyPr wrap="square" rtlCol="0">
              <a:spAutoFit/>
            </a:bodyPr>
            <a:lstStyle/>
            <a:p>
              <a:pPr algn="ctr"/>
              <a:r>
                <a:rPr lang="en-US" sz="2400" dirty="0">
                  <a:solidFill>
                    <a:prstClr val="black"/>
                  </a:solidFill>
                </a:rPr>
                <a:t>THURSDAY</a:t>
              </a:r>
            </a:p>
          </p:txBody>
        </p:sp>
        <p:sp>
          <p:nvSpPr>
            <p:cNvPr id="12" name="TextBox 11"/>
            <p:cNvSpPr txBox="1"/>
            <p:nvPr/>
          </p:nvSpPr>
          <p:spPr>
            <a:xfrm>
              <a:off x="2123728" y="3326648"/>
              <a:ext cx="1656184" cy="1084913"/>
            </a:xfrm>
            <a:prstGeom prst="rect">
              <a:avLst/>
            </a:prstGeom>
            <a:noFill/>
            <a:ln>
              <a:solidFill>
                <a:srgbClr val="FF0000"/>
              </a:solidFill>
            </a:ln>
          </p:spPr>
          <p:txBody>
            <a:bodyPr wrap="square" rtlCol="0">
              <a:spAutoFit/>
            </a:bodyPr>
            <a:lstStyle/>
            <a:p>
              <a:pPr algn="ctr"/>
              <a:r>
                <a:rPr lang="en-US" sz="2400" b="1" dirty="0">
                  <a:solidFill>
                    <a:prstClr val="black"/>
                  </a:solidFill>
                </a:rPr>
                <a:t>OPEN MIC</a:t>
              </a:r>
            </a:p>
            <a:p>
              <a:pPr algn="ctr"/>
              <a:r>
                <a:rPr lang="en-US" sz="2400" dirty="0">
                  <a:solidFill>
                    <a:prstClr val="black"/>
                  </a:solidFill>
                </a:rPr>
                <a:t>with Dr. Shawn</a:t>
              </a:r>
            </a:p>
            <a:p>
              <a:pPr algn="ctr"/>
              <a:r>
                <a:rPr lang="en-US" sz="1600" dirty="0">
                  <a:solidFill>
                    <a:prstClr val="black"/>
                  </a:solidFill>
                </a:rPr>
                <a:t>(Product focused Visit)</a:t>
              </a:r>
            </a:p>
            <a:p>
              <a:pPr algn="ctr"/>
              <a:r>
                <a:rPr lang="en-US" sz="2400" dirty="0">
                  <a:solidFill>
                    <a:prstClr val="black"/>
                  </a:solidFill>
                </a:rPr>
                <a:t>8 PM Central</a:t>
              </a:r>
            </a:p>
          </p:txBody>
        </p:sp>
      </p:grpSp>
      <p:grpSp>
        <p:nvGrpSpPr>
          <p:cNvPr id="14" name="Group 13"/>
          <p:cNvGrpSpPr/>
          <p:nvPr/>
        </p:nvGrpSpPr>
        <p:grpSpPr>
          <a:xfrm>
            <a:off x="4846886" y="3621021"/>
            <a:ext cx="2208245" cy="1938993"/>
            <a:chOff x="467544" y="2931790"/>
            <a:chExt cx="1656184" cy="1454245"/>
          </a:xfrm>
        </p:grpSpPr>
        <p:sp>
          <p:nvSpPr>
            <p:cNvPr id="15" name="TextBox 14"/>
            <p:cNvSpPr txBox="1"/>
            <p:nvPr/>
          </p:nvSpPr>
          <p:spPr>
            <a:xfrm>
              <a:off x="467544" y="2931790"/>
              <a:ext cx="1656184" cy="346249"/>
            </a:xfrm>
            <a:prstGeom prst="rect">
              <a:avLst/>
            </a:prstGeom>
            <a:noFill/>
            <a:ln>
              <a:solidFill>
                <a:srgbClr val="FF0000"/>
              </a:solidFill>
            </a:ln>
          </p:spPr>
          <p:txBody>
            <a:bodyPr wrap="square" rtlCol="0">
              <a:spAutoFit/>
            </a:bodyPr>
            <a:lstStyle/>
            <a:p>
              <a:pPr algn="ctr"/>
              <a:r>
                <a:rPr lang="en-US" sz="2400" dirty="0">
                  <a:solidFill>
                    <a:prstClr val="black"/>
                  </a:solidFill>
                </a:rPr>
                <a:t>WEDNESDAY</a:t>
              </a:r>
            </a:p>
          </p:txBody>
        </p:sp>
        <p:sp>
          <p:nvSpPr>
            <p:cNvPr id="16" name="TextBox 15"/>
            <p:cNvSpPr txBox="1"/>
            <p:nvPr/>
          </p:nvSpPr>
          <p:spPr>
            <a:xfrm>
              <a:off x="467544" y="3301122"/>
              <a:ext cx="1656184" cy="1084913"/>
            </a:xfrm>
            <a:prstGeom prst="rect">
              <a:avLst/>
            </a:prstGeom>
            <a:noFill/>
            <a:ln>
              <a:solidFill>
                <a:srgbClr val="FF0000"/>
              </a:solidFill>
            </a:ln>
          </p:spPr>
          <p:txBody>
            <a:bodyPr wrap="square" rtlCol="0">
              <a:spAutoFit/>
            </a:bodyPr>
            <a:lstStyle/>
            <a:p>
              <a:pPr algn="ctr"/>
              <a:r>
                <a:rPr lang="en-US" sz="2400" b="1" dirty="0">
                  <a:solidFill>
                    <a:prstClr val="black"/>
                  </a:solidFill>
                </a:rPr>
                <a:t>OPPORTUNITY</a:t>
              </a:r>
            </a:p>
            <a:p>
              <a:pPr algn="ctr"/>
              <a:r>
                <a:rPr lang="en-US" sz="2000" dirty="0">
                  <a:solidFill>
                    <a:prstClr val="black"/>
                  </a:solidFill>
                </a:rPr>
                <a:t>with Pat Hintze</a:t>
              </a:r>
            </a:p>
            <a:p>
              <a:pPr algn="ctr"/>
              <a:r>
                <a:rPr lang="en-US" sz="1600" dirty="0">
                  <a:solidFill>
                    <a:prstClr val="black"/>
                  </a:solidFill>
                </a:rPr>
                <a:t>(Business focused Visit)</a:t>
              </a:r>
            </a:p>
            <a:p>
              <a:pPr algn="ctr"/>
              <a:r>
                <a:rPr lang="en-US" sz="2800" dirty="0">
                  <a:solidFill>
                    <a:prstClr val="black"/>
                  </a:solidFill>
                </a:rPr>
                <a:t>7 PM Central</a:t>
              </a:r>
            </a:p>
          </p:txBody>
        </p:sp>
      </p:grpSp>
      <p:grpSp>
        <p:nvGrpSpPr>
          <p:cNvPr id="18" name="Group 17"/>
          <p:cNvGrpSpPr/>
          <p:nvPr/>
        </p:nvGrpSpPr>
        <p:grpSpPr>
          <a:xfrm>
            <a:off x="9584283" y="3621022"/>
            <a:ext cx="2208245" cy="1938993"/>
            <a:chOff x="2123728" y="2957316"/>
            <a:chExt cx="1656184" cy="1454245"/>
          </a:xfrm>
        </p:grpSpPr>
        <p:sp>
          <p:nvSpPr>
            <p:cNvPr id="19" name="TextBox 18"/>
            <p:cNvSpPr txBox="1"/>
            <p:nvPr/>
          </p:nvSpPr>
          <p:spPr>
            <a:xfrm>
              <a:off x="2123728" y="2957316"/>
              <a:ext cx="1656184" cy="346249"/>
            </a:xfrm>
            <a:prstGeom prst="rect">
              <a:avLst/>
            </a:prstGeom>
            <a:noFill/>
            <a:ln>
              <a:solidFill>
                <a:srgbClr val="FF0000"/>
              </a:solidFill>
            </a:ln>
          </p:spPr>
          <p:txBody>
            <a:bodyPr wrap="square" rtlCol="0">
              <a:spAutoFit/>
            </a:bodyPr>
            <a:lstStyle/>
            <a:p>
              <a:pPr algn="ctr"/>
              <a:r>
                <a:rPr lang="en-US" sz="2400" dirty="0">
                  <a:solidFill>
                    <a:prstClr val="black"/>
                  </a:solidFill>
                </a:rPr>
                <a:t>SATURDAY</a:t>
              </a:r>
            </a:p>
          </p:txBody>
        </p:sp>
        <p:sp>
          <p:nvSpPr>
            <p:cNvPr id="20" name="TextBox 19"/>
            <p:cNvSpPr txBox="1"/>
            <p:nvPr/>
          </p:nvSpPr>
          <p:spPr>
            <a:xfrm>
              <a:off x="2123728" y="3326648"/>
              <a:ext cx="1656184" cy="1084913"/>
            </a:xfrm>
            <a:prstGeom prst="rect">
              <a:avLst/>
            </a:prstGeom>
            <a:noFill/>
            <a:ln>
              <a:solidFill>
                <a:srgbClr val="FF0000"/>
              </a:solidFill>
            </a:ln>
          </p:spPr>
          <p:txBody>
            <a:bodyPr wrap="square" rtlCol="0">
              <a:spAutoFit/>
            </a:bodyPr>
            <a:lstStyle/>
            <a:p>
              <a:pPr algn="ctr"/>
              <a:r>
                <a:rPr lang="en-US" sz="2400" b="1" dirty="0">
                  <a:solidFill>
                    <a:prstClr val="black"/>
                  </a:solidFill>
                </a:rPr>
                <a:t>TRAINING</a:t>
              </a:r>
            </a:p>
            <a:p>
              <a:pPr algn="ctr"/>
              <a:r>
                <a:rPr lang="en-US" sz="2400" dirty="0">
                  <a:solidFill>
                    <a:prstClr val="black"/>
                  </a:solidFill>
                </a:rPr>
                <a:t>with Pat Hintze</a:t>
              </a:r>
            </a:p>
            <a:p>
              <a:pPr algn="ctr"/>
              <a:r>
                <a:rPr lang="en-US" sz="1600" dirty="0">
                  <a:solidFill>
                    <a:prstClr val="black"/>
                  </a:solidFill>
                </a:rPr>
                <a:t>(STRIVE for LIFE)</a:t>
              </a:r>
            </a:p>
            <a:p>
              <a:pPr algn="ctr"/>
              <a:r>
                <a:rPr lang="en-US" sz="2400" dirty="0">
                  <a:solidFill>
                    <a:prstClr val="black"/>
                  </a:solidFill>
                </a:rPr>
                <a:t>10 AM Central</a:t>
              </a:r>
            </a:p>
          </p:txBody>
        </p:sp>
      </p:grpSp>
      <p:sp>
        <p:nvSpPr>
          <p:cNvPr id="21" name="TextBox 20"/>
          <p:cNvSpPr txBox="1"/>
          <p:nvPr/>
        </p:nvSpPr>
        <p:spPr>
          <a:xfrm>
            <a:off x="1871531" y="5586674"/>
            <a:ext cx="7584843" cy="748988"/>
          </a:xfrm>
          <a:prstGeom prst="rect">
            <a:avLst/>
          </a:prstGeom>
          <a:noFill/>
        </p:spPr>
        <p:txBody>
          <a:bodyPr wrap="square" rtlCol="0">
            <a:spAutoFit/>
          </a:bodyPr>
          <a:lstStyle/>
          <a:p>
            <a:pPr algn="ctr"/>
            <a:r>
              <a:rPr lang="en-US" sz="4267" b="1">
                <a:solidFill>
                  <a:srgbClr val="8064A2">
                    <a:lumMod val="75000"/>
                  </a:srgbClr>
                </a:solidFill>
              </a:rPr>
              <a:t>www.ZoomwithPat.com</a:t>
            </a:r>
            <a:endParaRPr lang="en-US" sz="4267" b="1" dirty="0">
              <a:solidFill>
                <a:srgbClr val="8064A2">
                  <a:lumMod val="75000"/>
                </a:srgbClr>
              </a:solidFill>
            </a:endParaRPr>
          </a:p>
        </p:txBody>
      </p:sp>
    </p:spTree>
    <p:extLst>
      <p:ext uri="{BB962C8B-B14F-4D97-AF65-F5344CB8AC3E}">
        <p14:creationId xmlns:p14="http://schemas.microsoft.com/office/powerpoint/2010/main" val="852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email">
            <a:alphaModFix amt="35000"/>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rot="2160000">
            <a:off x="646614" y="153624"/>
            <a:ext cx="6715966" cy="6355299"/>
          </a:xfrm>
          <a:prstGeom prst="rect">
            <a:avLst/>
          </a:prstGeom>
        </p:spPr>
      </p:pic>
      <p:grpSp>
        <p:nvGrpSpPr>
          <p:cNvPr id="9" name="Group 8"/>
          <p:cNvGrpSpPr/>
          <p:nvPr/>
        </p:nvGrpSpPr>
        <p:grpSpPr>
          <a:xfrm>
            <a:off x="5401831" y="3483313"/>
            <a:ext cx="1669667" cy="1616734"/>
            <a:chOff x="148435" y="1259635"/>
            <a:chExt cx="2660232" cy="2194763"/>
          </a:xfrm>
        </p:grpSpPr>
        <p:sp>
          <p:nvSpPr>
            <p:cNvPr id="19" name="Oval 18"/>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0" name="TextBox 19"/>
            <p:cNvSpPr txBox="1"/>
            <p:nvPr/>
          </p:nvSpPr>
          <p:spPr>
            <a:xfrm>
              <a:off x="270456" y="1953611"/>
              <a:ext cx="2416187" cy="960976"/>
            </a:xfrm>
            <a:prstGeom prst="rect">
              <a:avLst/>
            </a:prstGeom>
            <a:noFill/>
          </p:spPr>
          <p:txBody>
            <a:bodyPr wrap="square" rtlCol="0">
              <a:spAutoFit/>
            </a:bodyPr>
            <a:lstStyle/>
            <a:p>
              <a:pPr algn="ctr"/>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grpSp>
        <p:nvGrpSpPr>
          <p:cNvPr id="27" name="Group 26"/>
          <p:cNvGrpSpPr/>
          <p:nvPr/>
        </p:nvGrpSpPr>
        <p:grpSpPr>
          <a:xfrm>
            <a:off x="733176" y="3442449"/>
            <a:ext cx="1669667" cy="1616734"/>
            <a:chOff x="148435" y="1259635"/>
            <a:chExt cx="2660232" cy="2194763"/>
          </a:xfrm>
        </p:grpSpPr>
        <p:sp>
          <p:nvSpPr>
            <p:cNvPr id="28" name="Oval 27"/>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9" name="TextBox 28"/>
            <p:cNvSpPr txBox="1"/>
            <p:nvPr/>
          </p:nvSpPr>
          <p:spPr>
            <a:xfrm>
              <a:off x="270456" y="1868483"/>
              <a:ext cx="2416187" cy="960976"/>
            </a:xfrm>
            <a:prstGeom prst="rect">
              <a:avLst/>
            </a:prstGeom>
            <a:noFill/>
          </p:spPr>
          <p:txBody>
            <a:bodyPr wrap="square" rtlCol="0">
              <a:spAutoFit/>
            </a:bodyPr>
            <a:lstStyle/>
            <a:p>
              <a:pPr algn="ctr"/>
              <a:r>
                <a:rPr lang="en-US" sz="2000" b="1" dirty="0">
                  <a:solidFill>
                    <a:srgbClr val="604A7B"/>
                  </a:solidFill>
                  <a:latin typeface="Arial"/>
                  <a:cs typeface="Arial"/>
                </a:rPr>
                <a:t>SOCIAL SHIFT</a:t>
              </a:r>
            </a:p>
          </p:txBody>
        </p:sp>
      </p:grpSp>
      <p:grpSp>
        <p:nvGrpSpPr>
          <p:cNvPr id="30" name="Group 29"/>
          <p:cNvGrpSpPr/>
          <p:nvPr/>
        </p:nvGrpSpPr>
        <p:grpSpPr>
          <a:xfrm>
            <a:off x="3049378" y="5062178"/>
            <a:ext cx="1669667" cy="1616734"/>
            <a:chOff x="148435" y="1259635"/>
            <a:chExt cx="2660232" cy="2194763"/>
          </a:xfrm>
        </p:grpSpPr>
        <p:sp>
          <p:nvSpPr>
            <p:cNvPr id="31" name="Oval 3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2" name="TextBox 31"/>
            <p:cNvSpPr txBox="1"/>
            <p:nvPr/>
          </p:nvSpPr>
          <p:spPr>
            <a:xfrm>
              <a:off x="270456" y="1913058"/>
              <a:ext cx="2416187" cy="960976"/>
            </a:xfrm>
            <a:prstGeom prst="rect">
              <a:avLst/>
            </a:prstGeom>
            <a:noFill/>
          </p:spPr>
          <p:txBody>
            <a:bodyPr wrap="square" rtlCol="0">
              <a:spAutoFit/>
            </a:bodyPr>
            <a:lstStyle/>
            <a:p>
              <a:pPr algn="ctr"/>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grpSp>
        <p:nvGrpSpPr>
          <p:cNvPr id="33" name="Group 32"/>
          <p:cNvGrpSpPr/>
          <p:nvPr/>
        </p:nvGrpSpPr>
        <p:grpSpPr>
          <a:xfrm>
            <a:off x="4444859" y="707541"/>
            <a:ext cx="1669667" cy="1616734"/>
            <a:chOff x="148435" y="1259635"/>
            <a:chExt cx="2660232" cy="2194763"/>
          </a:xfrm>
        </p:grpSpPr>
        <p:sp>
          <p:nvSpPr>
            <p:cNvPr id="34" name="Oval 33"/>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5" name="TextBox 34"/>
            <p:cNvSpPr txBox="1"/>
            <p:nvPr/>
          </p:nvSpPr>
          <p:spPr>
            <a:xfrm>
              <a:off x="196201" y="1876529"/>
              <a:ext cx="2594243" cy="960976"/>
            </a:xfrm>
            <a:prstGeom prst="rect">
              <a:avLst/>
            </a:prstGeom>
            <a:noFill/>
          </p:spPr>
          <p:txBody>
            <a:bodyPr wrap="square" rtlCol="0">
              <a:spAutoFit/>
            </a:bodyPr>
            <a:lstStyle/>
            <a:p>
              <a:pPr algn="ctr"/>
              <a:r>
                <a:rPr lang="en-US" sz="2000" b="1">
                  <a:solidFill>
                    <a:srgbClr val="604A7B"/>
                  </a:solidFill>
                  <a:latin typeface="Arial"/>
                  <a:cs typeface="Arial"/>
                </a:rPr>
                <a:t>UNIQUE PRODUCTS</a:t>
              </a:r>
              <a:endParaRPr lang="en-US" sz="2000" b="1" dirty="0">
                <a:solidFill>
                  <a:srgbClr val="604A7B"/>
                </a:solidFill>
                <a:latin typeface="Arial"/>
                <a:cs typeface="Arial"/>
              </a:endParaRPr>
            </a:p>
          </p:txBody>
        </p:sp>
      </p:grpSp>
      <p:grpSp>
        <p:nvGrpSpPr>
          <p:cNvPr id="36" name="Group 35"/>
          <p:cNvGrpSpPr/>
          <p:nvPr/>
        </p:nvGrpSpPr>
        <p:grpSpPr>
          <a:xfrm>
            <a:off x="1421280" y="558973"/>
            <a:ext cx="1669667" cy="1616734"/>
            <a:chOff x="148435" y="1259635"/>
            <a:chExt cx="2660232" cy="2194763"/>
          </a:xfrm>
        </p:grpSpPr>
        <p:sp>
          <p:nvSpPr>
            <p:cNvPr id="37" name="Oval 3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8" name="TextBox 37"/>
            <p:cNvSpPr txBox="1"/>
            <p:nvPr/>
          </p:nvSpPr>
          <p:spPr>
            <a:xfrm>
              <a:off x="262021" y="1876529"/>
              <a:ext cx="2416187" cy="960976"/>
            </a:xfrm>
            <a:prstGeom prst="rect">
              <a:avLst/>
            </a:prstGeom>
            <a:noFill/>
          </p:spPr>
          <p:txBody>
            <a:bodyPr wrap="square" rtlCol="0">
              <a:spAutoFit/>
            </a:bodyPr>
            <a:lstStyle/>
            <a:p>
              <a:pPr algn="ctr"/>
              <a:r>
                <a:rPr lang="en-US" sz="2000" b="1">
                  <a:solidFill>
                    <a:srgbClr val="604A7B"/>
                  </a:solidFill>
                  <a:latin typeface="Arial"/>
                  <a:cs typeface="Arial"/>
                </a:rPr>
                <a:t>START UP COMPANY</a:t>
              </a:r>
              <a:endParaRPr lang="en-US" sz="2000" b="1" dirty="0">
                <a:solidFill>
                  <a:srgbClr val="604A7B"/>
                </a:solidFill>
                <a:latin typeface="Arial"/>
                <a:cs typeface="Arial"/>
              </a:endParaRPr>
            </a:p>
          </p:txBody>
        </p:sp>
      </p:grpSp>
      <p:grpSp>
        <p:nvGrpSpPr>
          <p:cNvPr id="21" name="Group 20"/>
          <p:cNvGrpSpPr/>
          <p:nvPr/>
        </p:nvGrpSpPr>
        <p:grpSpPr>
          <a:xfrm>
            <a:off x="2536436" y="2210913"/>
            <a:ext cx="2379933" cy="2278454"/>
            <a:chOff x="148435" y="1259635"/>
            <a:chExt cx="2660232" cy="2194763"/>
          </a:xfrm>
        </p:grpSpPr>
        <p:sp>
          <p:nvSpPr>
            <p:cNvPr id="22" name="Oval 21"/>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4" name="TextBox 23"/>
            <p:cNvSpPr txBox="1"/>
            <p:nvPr/>
          </p:nvSpPr>
          <p:spPr>
            <a:xfrm>
              <a:off x="302011" y="1608675"/>
              <a:ext cx="2416187" cy="1512004"/>
            </a:xfrm>
            <a:prstGeom prst="rect">
              <a:avLst/>
            </a:prstGeom>
            <a:noFill/>
          </p:spPr>
          <p:txBody>
            <a:bodyPr wrap="square" rtlCol="0">
              <a:spAutoFit/>
            </a:bodyPr>
            <a:lstStyle/>
            <a:p>
              <a:pPr algn="ctr"/>
              <a:r>
                <a:rPr lang="en-US" sz="3200" b="1" i="1" dirty="0">
                  <a:solidFill>
                    <a:srgbClr val="604A7B"/>
                  </a:solidFill>
                  <a:latin typeface="Arial"/>
                  <a:cs typeface="Arial"/>
                </a:rPr>
                <a:t>TIMING</a:t>
              </a:r>
            </a:p>
            <a:p>
              <a:pPr algn="ctr"/>
              <a:r>
                <a:rPr lang="en-US" sz="3200" b="1" i="1" dirty="0">
                  <a:solidFill>
                    <a:srgbClr val="604A7B"/>
                  </a:solidFill>
                  <a:latin typeface="Arial"/>
                  <a:cs typeface="Arial"/>
                </a:rPr>
                <a:t>TIMING</a:t>
              </a:r>
            </a:p>
            <a:p>
              <a:pPr algn="ctr"/>
              <a:r>
                <a:rPr lang="en-US" sz="3200" b="1" i="1" dirty="0">
                  <a:solidFill>
                    <a:srgbClr val="604A7B"/>
                  </a:solidFill>
                  <a:latin typeface="Arial"/>
                  <a:cs typeface="Arial"/>
                </a:rPr>
                <a:t>TIMING</a:t>
              </a:r>
            </a:p>
          </p:txBody>
        </p:sp>
      </p:grpSp>
      <p:sp>
        <p:nvSpPr>
          <p:cNvPr id="2" name="TextBox 1"/>
          <p:cNvSpPr txBox="1"/>
          <p:nvPr/>
        </p:nvSpPr>
        <p:spPr>
          <a:xfrm>
            <a:off x="276382" y="246185"/>
            <a:ext cx="843285" cy="1754326"/>
          </a:xfrm>
          <a:prstGeom prst="rect">
            <a:avLst/>
          </a:prstGeom>
          <a:solidFill>
            <a:schemeClr val="bg1"/>
          </a:solidFill>
        </p:spPr>
        <p:txBody>
          <a:bodyPr wrap="square" rtlCol="0">
            <a:spAutoFit/>
          </a:bodyPr>
          <a:lstStyle/>
          <a:p>
            <a:r>
              <a:rPr lang="en-US" dirty="0">
                <a:solidFill>
                  <a:prstClr val="white"/>
                </a:solidFill>
              </a:rPr>
              <a:t>.</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sp>
        <p:nvSpPr>
          <p:cNvPr id="39" name="Rectangle 38"/>
          <p:cNvSpPr/>
          <p:nvPr/>
        </p:nvSpPr>
        <p:spPr>
          <a:xfrm>
            <a:off x="7588088" y="0"/>
            <a:ext cx="4603912"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p:txBody>
      </p:sp>
      <p:pic>
        <p:nvPicPr>
          <p:cNvPr id="40" name="Picture 3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5896" y="323490"/>
            <a:ext cx="4502457" cy="1397793"/>
          </a:xfrm>
          <a:prstGeom prst="rect">
            <a:avLst/>
          </a:prstGeom>
        </p:spPr>
      </p:pic>
      <p:sp>
        <p:nvSpPr>
          <p:cNvPr id="7" name="TextBox 6"/>
          <p:cNvSpPr txBox="1"/>
          <p:nvPr/>
        </p:nvSpPr>
        <p:spPr>
          <a:xfrm>
            <a:off x="8124552" y="2112129"/>
            <a:ext cx="3681127" cy="3170099"/>
          </a:xfrm>
          <a:prstGeom prst="rect">
            <a:avLst/>
          </a:prstGeom>
          <a:noFill/>
        </p:spPr>
        <p:txBody>
          <a:bodyPr wrap="square" rtlCol="0">
            <a:spAutoFit/>
          </a:bodyPr>
          <a:lstStyle/>
          <a:p>
            <a:pPr algn="ctr"/>
            <a:r>
              <a:rPr lang="en-US" sz="4000" dirty="0">
                <a:solidFill>
                  <a:prstClr val="white"/>
                </a:solidFill>
              </a:rPr>
              <a:t>Our vision</a:t>
            </a:r>
          </a:p>
          <a:p>
            <a:pPr algn="ctr"/>
            <a:r>
              <a:rPr lang="en-US" sz="4000" dirty="0">
                <a:solidFill>
                  <a:prstClr val="white"/>
                </a:solidFill>
              </a:rPr>
              <a:t> is to lead</a:t>
            </a:r>
          </a:p>
          <a:p>
            <a:pPr algn="ctr"/>
            <a:r>
              <a:rPr lang="en-US" sz="4000" dirty="0">
                <a:solidFill>
                  <a:prstClr val="white"/>
                </a:solidFill>
              </a:rPr>
              <a:t>the global mental wellness revolution</a:t>
            </a:r>
          </a:p>
        </p:txBody>
      </p:sp>
      <p:sp>
        <p:nvSpPr>
          <p:cNvPr id="8" name="TextBox 7"/>
          <p:cNvSpPr txBox="1"/>
          <p:nvPr/>
        </p:nvSpPr>
        <p:spPr>
          <a:xfrm>
            <a:off x="7984672" y="5870545"/>
            <a:ext cx="3869993" cy="523220"/>
          </a:xfrm>
          <a:prstGeom prst="rect">
            <a:avLst/>
          </a:prstGeom>
          <a:noFill/>
        </p:spPr>
        <p:txBody>
          <a:bodyPr wrap="square" rtlCol="0">
            <a:spAutoFit/>
          </a:bodyPr>
          <a:lstStyle/>
          <a:p>
            <a:pPr algn="ctr"/>
            <a:r>
              <a:rPr lang="en-US" sz="2800" b="1" i="1" dirty="0">
                <a:solidFill>
                  <a:prstClr val="white"/>
                </a:solidFill>
              </a:rPr>
              <a:t>TIMING MATTERS!</a:t>
            </a:r>
          </a:p>
        </p:txBody>
      </p:sp>
    </p:spTree>
    <p:extLst>
      <p:ext uri="{BB962C8B-B14F-4D97-AF65-F5344CB8AC3E}">
        <p14:creationId xmlns:p14="http://schemas.microsoft.com/office/powerpoint/2010/main" val="67476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How you feel is not just in your head </a:t>
            </a:r>
            <a:r>
              <a:rPr lang="mr-IN" sz="1800" dirty="0">
                <a:solidFill>
                  <a:srgbClr val="4A3B6B"/>
                </a:solidFill>
                <a:latin typeface="Verdana" panose="020B0604030504040204" pitchFamily="34" charset="0"/>
                <a:ea typeface="Verdana" panose="020B0604030504040204" pitchFamily="34" charset="0"/>
                <a:cs typeface="Aller Light"/>
              </a:rPr>
              <a:t>–</a:t>
            </a:r>
            <a:r>
              <a:rPr lang="en-US" sz="1800" dirty="0">
                <a:solidFill>
                  <a:srgbClr val="4A3B6B"/>
                </a:solidFill>
                <a:latin typeface="Verdana" panose="020B0604030504040204" pitchFamily="34" charset="0"/>
                <a:ea typeface="Verdana" panose="020B0604030504040204" pitchFamily="34" charset="0"/>
              </a:rPr>
              <a:t> it’s also in your gut.</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838200" y="2997288"/>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13996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Aller" charset="0"/>
                <a:ea typeface="Aller" charset="0"/>
                <a:cs typeface="Aller" charset="0"/>
              </a:rPr>
              <a:t>GRIM REALITY</a:t>
            </a:r>
          </a:p>
        </p:txBody>
      </p:sp>
      <p:pic>
        <p:nvPicPr>
          <p:cNvPr id="8" name="Picture 7">
            <a:extLst>
              <a:ext uri="{FF2B5EF4-FFF2-40B4-BE49-F238E27FC236}">
                <a16:creationId xmlns:a16="http://schemas.microsoft.com/office/drawing/2014/main" id="{E833C056-6048-4202-B949-6658A37BB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2808" y="1724214"/>
            <a:ext cx="5384125" cy="4037149"/>
          </a:xfrm>
          <a:prstGeom prst="rect">
            <a:avLst/>
          </a:prstGeom>
        </p:spPr>
      </p:pic>
      <p:sp>
        <p:nvSpPr>
          <p:cNvPr id="7" name="Text Placeholder 2"/>
          <p:cNvSpPr txBox="1">
            <a:spLocks/>
          </p:cNvSpPr>
          <p:nvPr/>
        </p:nvSpPr>
        <p:spPr>
          <a:xfrm>
            <a:off x="465262" y="1902965"/>
            <a:ext cx="8526338" cy="433383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1800" b="1" dirty="0">
                <a:solidFill>
                  <a:srgbClr val="FF0000"/>
                </a:solidFill>
              </a:rPr>
              <a:t>Americans spend over $100 billion annually on “feel better” products</a:t>
            </a:r>
            <a:r>
              <a:rPr lang="en-US" sz="1800" b="1" dirty="0">
                <a:solidFill>
                  <a:srgbClr val="8064A2">
                    <a:lumMod val="75000"/>
                  </a:srgbClr>
                </a:solidFill>
              </a:rPr>
              <a:t>, from painkillers and anti-depressants to alternative and complementary therapies</a:t>
            </a:r>
            <a:endParaRPr lang="en-US" sz="1800" dirty="0">
              <a:solidFill>
                <a:srgbClr val="8064A2">
                  <a:lumMod val="75000"/>
                </a:srgbClr>
              </a:solidFill>
            </a:endParaRPr>
          </a:p>
          <a:p>
            <a:pPr>
              <a:defRPr/>
            </a:pPr>
            <a:endParaRPr lang="en-US" sz="1800" b="1" dirty="0">
              <a:solidFill>
                <a:prstClr val="black"/>
              </a:solidFill>
            </a:endParaRPr>
          </a:p>
          <a:p>
            <a:pPr>
              <a:defRPr/>
            </a:pPr>
            <a:r>
              <a:rPr lang="en-US" sz="1800" b="1" dirty="0">
                <a:solidFill>
                  <a:srgbClr val="FF0000"/>
                </a:solidFill>
              </a:rPr>
              <a:t>Nearly 100 million Americans suffer from occasional aches and pains </a:t>
            </a:r>
            <a:r>
              <a:rPr lang="en-US" sz="1800" b="1" dirty="0">
                <a:solidFill>
                  <a:srgbClr val="8064A2">
                    <a:lumMod val="75000"/>
                  </a:srgbClr>
                </a:solidFill>
              </a:rPr>
              <a:t>– and is one of the most common reasons that</a:t>
            </a:r>
            <a:r>
              <a:rPr lang="en-US" sz="1800" b="1" dirty="0">
                <a:solidFill>
                  <a:prstClr val="black"/>
                </a:solidFill>
              </a:rPr>
              <a:t> </a:t>
            </a:r>
            <a:r>
              <a:rPr lang="en-US" sz="1800" b="1" dirty="0">
                <a:solidFill>
                  <a:srgbClr val="FF0000"/>
                </a:solidFill>
              </a:rPr>
              <a:t>people look </a:t>
            </a:r>
            <a:r>
              <a:rPr lang="en-US" sz="1800" b="1" dirty="0">
                <a:solidFill>
                  <a:srgbClr val="8064A2">
                    <a:lumMod val="75000"/>
                  </a:srgbClr>
                </a:solidFill>
              </a:rPr>
              <a:t>to complementary and alternative medicine (CAM) </a:t>
            </a:r>
            <a:r>
              <a:rPr lang="en-US" sz="1800" b="1" dirty="0">
                <a:solidFill>
                  <a:srgbClr val="FF0000"/>
                </a:solidFill>
              </a:rPr>
              <a:t>for non-pharmaceutical options</a:t>
            </a:r>
            <a:endParaRPr lang="en-US" sz="1800" dirty="0">
              <a:solidFill>
                <a:srgbClr val="FF0000"/>
              </a:solidFill>
            </a:endParaRPr>
          </a:p>
          <a:p>
            <a:pPr>
              <a:defRPr/>
            </a:pPr>
            <a:endParaRPr lang="en-US" sz="1800" dirty="0">
              <a:solidFill>
                <a:prstClr val="black"/>
              </a:solidFill>
            </a:endParaRPr>
          </a:p>
          <a:p>
            <a:pPr>
              <a:defRPr/>
            </a:pPr>
            <a:r>
              <a:rPr lang="en-US" sz="1800" b="1" dirty="0">
                <a:solidFill>
                  <a:srgbClr val="8064A2">
                    <a:lumMod val="75000"/>
                  </a:srgbClr>
                </a:solidFill>
              </a:rPr>
              <a:t>Globally, more than </a:t>
            </a:r>
            <a:r>
              <a:rPr lang="en-US" sz="1800" b="1" dirty="0">
                <a:solidFill>
                  <a:srgbClr val="FF0000"/>
                </a:solidFill>
              </a:rPr>
              <a:t>350 million people </a:t>
            </a:r>
            <a:r>
              <a:rPr lang="en-US" sz="1800" b="1" dirty="0">
                <a:solidFill>
                  <a:srgbClr val="8064A2">
                    <a:lumMod val="75000"/>
                  </a:srgbClr>
                </a:solidFill>
              </a:rPr>
              <a:t>are affected by </a:t>
            </a:r>
            <a:r>
              <a:rPr lang="en-US" sz="1800" b="1" dirty="0">
                <a:solidFill>
                  <a:srgbClr val="FF0000"/>
                </a:solidFill>
              </a:rPr>
              <a:t>feelings of depression</a:t>
            </a:r>
            <a:r>
              <a:rPr lang="en-US" sz="1800" b="1" dirty="0">
                <a:solidFill>
                  <a:prstClr val="black"/>
                </a:solidFill>
              </a:rPr>
              <a:t> </a:t>
            </a:r>
            <a:r>
              <a:rPr lang="en-US" sz="1800" b="1" dirty="0">
                <a:solidFill>
                  <a:srgbClr val="8064A2">
                    <a:lumMod val="75000"/>
                  </a:srgbClr>
                </a:solidFill>
              </a:rPr>
              <a:t>each year</a:t>
            </a:r>
            <a:endParaRPr lang="en-US" sz="1800" dirty="0">
              <a:solidFill>
                <a:srgbClr val="8064A2">
                  <a:lumMod val="75000"/>
                </a:srgbClr>
              </a:solidFill>
            </a:endParaRPr>
          </a:p>
          <a:p>
            <a:pPr>
              <a:defRPr/>
            </a:pPr>
            <a:endParaRPr lang="en-US" sz="1800" dirty="0">
              <a:solidFill>
                <a:prstClr val="black"/>
              </a:solidFill>
            </a:endParaRPr>
          </a:p>
          <a:p>
            <a:pPr>
              <a:defRPr/>
            </a:pPr>
            <a:r>
              <a:rPr lang="en-US" sz="1800" b="1" dirty="0">
                <a:solidFill>
                  <a:srgbClr val="FF0000"/>
                </a:solidFill>
              </a:rPr>
              <a:t>More than 80% </a:t>
            </a:r>
            <a:r>
              <a:rPr lang="en-US" sz="1800" b="1" dirty="0">
                <a:solidFill>
                  <a:srgbClr val="8064A2">
                    <a:lumMod val="75000"/>
                  </a:srgbClr>
                </a:solidFill>
              </a:rPr>
              <a:t>of the nation’s 20 million college stud</a:t>
            </a:r>
            <a:r>
              <a:rPr lang="en-US" sz="1800" b="1" dirty="0">
                <a:solidFill>
                  <a:prstClr val="black"/>
                </a:solidFill>
              </a:rPr>
              <a:t>ents </a:t>
            </a:r>
            <a:r>
              <a:rPr lang="en-US" sz="1800" b="1" dirty="0">
                <a:solidFill>
                  <a:srgbClr val="FF0000"/>
                </a:solidFill>
              </a:rPr>
              <a:t>feel “exhausted and overwhelmed by stress”</a:t>
            </a:r>
            <a:r>
              <a:rPr lang="en-US" sz="1800" b="1" dirty="0">
                <a:solidFill>
                  <a:prstClr val="black"/>
                </a:solidFill>
              </a:rPr>
              <a:t> </a:t>
            </a:r>
            <a:r>
              <a:rPr lang="en-US" sz="1800" b="1" dirty="0">
                <a:solidFill>
                  <a:srgbClr val="8064A2">
                    <a:lumMod val="75000"/>
                  </a:srgbClr>
                </a:solidFill>
              </a:rPr>
              <a:t>- and more than one-third feel </a:t>
            </a:r>
            <a:r>
              <a:rPr lang="en-US" sz="1800" b="1" dirty="0">
                <a:solidFill>
                  <a:srgbClr val="FF0000"/>
                </a:solidFill>
              </a:rPr>
              <a:t>“depressed” to the point of dysfunction</a:t>
            </a:r>
            <a:endParaRPr lang="en-US" sz="1800" dirty="0">
              <a:solidFill>
                <a:srgbClr val="FF0000"/>
              </a:solidFill>
            </a:endParaRPr>
          </a:p>
          <a:p>
            <a:pPr>
              <a:defRPr/>
            </a:pPr>
            <a:endParaRPr lang="en-US" sz="1800" dirty="0">
              <a:solidFill>
                <a:prstClr val="black"/>
              </a:solidFill>
            </a:endParaRPr>
          </a:p>
        </p:txBody>
      </p:sp>
      <p:grpSp>
        <p:nvGrpSpPr>
          <p:cNvPr id="5" name="Group 4"/>
          <p:cNvGrpSpPr/>
          <p:nvPr/>
        </p:nvGrpSpPr>
        <p:grpSpPr>
          <a:xfrm>
            <a:off x="8529704" y="652687"/>
            <a:ext cx="1669667" cy="1616734"/>
            <a:chOff x="148435" y="1259635"/>
            <a:chExt cx="2660232" cy="2194763"/>
          </a:xfrm>
        </p:grpSpPr>
        <p:sp>
          <p:nvSpPr>
            <p:cNvPr id="6" name="Oval 5"/>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9" name="TextBox 8"/>
            <p:cNvSpPr txBox="1"/>
            <p:nvPr/>
          </p:nvSpPr>
          <p:spPr>
            <a:xfrm>
              <a:off x="270456" y="1953610"/>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061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77686"/>
            <a:ext cx="5421085" cy="4065814"/>
          </a:xfrm>
          <a:prstGeom prst="rect">
            <a:avLst/>
          </a:prstGeom>
        </p:spPr>
      </p:pic>
      <p:sp>
        <p:nvSpPr>
          <p:cNvPr id="4" name="TextBox 3"/>
          <p:cNvSpPr txBox="1"/>
          <p:nvPr/>
        </p:nvSpPr>
        <p:spPr>
          <a:xfrm>
            <a:off x="256032" y="164592"/>
            <a:ext cx="603504" cy="1200329"/>
          </a:xfrm>
          <a:prstGeom prst="rect">
            <a:avLst/>
          </a:prstGeom>
          <a:solidFill>
            <a:schemeClr val="bg1"/>
          </a:solidFill>
        </p:spPr>
        <p:txBody>
          <a:bodyPr wrap="square" rtlCol="0">
            <a:spAutoFit/>
          </a:bodyPr>
          <a:lstStyle/>
          <a:p>
            <a:r>
              <a:rPr lang="en-US" sz="2400" dirty="0">
                <a:solidFill>
                  <a:srgbClr val="FFFFFF"/>
                </a:solidFill>
              </a:rPr>
              <a:t>.</a:t>
            </a:r>
          </a:p>
          <a:p>
            <a:endParaRPr lang="en-US" sz="2400" dirty="0">
              <a:solidFill>
                <a:srgbClr val="FFFFFF"/>
              </a:solidFill>
            </a:endParaRPr>
          </a:p>
          <a:p>
            <a:endParaRPr lang="en-US" sz="2400" dirty="0">
              <a:solidFill>
                <a:srgbClr val="FFFFFF"/>
              </a:solidFill>
            </a:endParaRPr>
          </a:p>
        </p:txBody>
      </p:sp>
      <p:grpSp>
        <p:nvGrpSpPr>
          <p:cNvPr id="5" name="Group 4"/>
          <p:cNvGrpSpPr/>
          <p:nvPr/>
        </p:nvGrpSpPr>
        <p:grpSpPr>
          <a:xfrm>
            <a:off x="2710542" y="608598"/>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8" name="TextBox 7"/>
            <p:cNvSpPr txBox="1"/>
            <p:nvPr/>
          </p:nvSpPr>
          <p:spPr>
            <a:xfrm>
              <a:off x="270456" y="1953611"/>
              <a:ext cx="2416187" cy="960976"/>
            </a:xfrm>
            <a:prstGeom prst="rect">
              <a:avLst/>
            </a:prstGeom>
            <a:noFill/>
          </p:spPr>
          <p:txBody>
            <a:bodyPr wrap="square" rtlCol="0">
              <a:spAutoFit/>
            </a:bodyPr>
            <a:lstStyle/>
            <a:p>
              <a:pPr algn="ctr"/>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sp>
        <p:nvSpPr>
          <p:cNvPr id="2" name="Rectangle 1"/>
          <p:cNvSpPr/>
          <p:nvPr/>
        </p:nvSpPr>
        <p:spPr>
          <a:xfrm>
            <a:off x="695010" y="3967924"/>
            <a:ext cx="4352925" cy="1477328"/>
          </a:xfrm>
          <a:prstGeom prst="rect">
            <a:avLst/>
          </a:prstGeom>
        </p:spPr>
        <p:txBody>
          <a:bodyPr wrap="square">
            <a:spAutoFit/>
          </a:bodyPr>
          <a:lstStyle/>
          <a:p>
            <a:pPr>
              <a:defRPr/>
            </a:pPr>
            <a:r>
              <a:rPr lang="en-US" b="1" dirty="0">
                <a:solidFill>
                  <a:srgbClr val="8064A2">
                    <a:lumMod val="75000"/>
                  </a:srgbClr>
                </a:solidFill>
              </a:rPr>
              <a:t>The World Health Organization calls </a:t>
            </a:r>
            <a:r>
              <a:rPr lang="en-US" b="1" dirty="0">
                <a:solidFill>
                  <a:srgbClr val="FF0000"/>
                </a:solidFill>
              </a:rPr>
              <a:t>Stress “the health epidemic of the 21st century” </a:t>
            </a:r>
            <a:r>
              <a:rPr lang="en-US" b="1" dirty="0">
                <a:solidFill>
                  <a:srgbClr val="8064A2">
                    <a:lumMod val="75000"/>
                  </a:srgbClr>
                </a:solidFill>
              </a:rPr>
              <a:t>with more than 350 million people affected around the world.</a:t>
            </a:r>
            <a:endParaRPr lang="en-US" dirty="0">
              <a:solidFill>
                <a:srgbClr val="8064A2">
                  <a:lumMod val="75000"/>
                </a:srgbClr>
              </a:solidFill>
            </a:endParaRPr>
          </a:p>
          <a:p>
            <a:pPr>
              <a:defRPr/>
            </a:pPr>
            <a:endParaRPr lang="en-US" dirty="0">
              <a:solidFill>
                <a:prstClr val="black"/>
              </a:solidFill>
            </a:endParaRPr>
          </a:p>
        </p:txBody>
      </p:sp>
      <p:grpSp>
        <p:nvGrpSpPr>
          <p:cNvPr id="27" name="Group 26"/>
          <p:cNvGrpSpPr/>
          <p:nvPr/>
        </p:nvGrpSpPr>
        <p:grpSpPr>
          <a:xfrm>
            <a:off x="5808260" y="278894"/>
            <a:ext cx="6035963" cy="4953205"/>
            <a:chOff x="5808260" y="131934"/>
            <a:chExt cx="6035963" cy="4953205"/>
          </a:xfrm>
        </p:grpSpPr>
        <p:pic>
          <p:nvPicPr>
            <p:cNvPr id="22" name="Picture 21"/>
            <p:cNvPicPr>
              <a:picLocks noChangeAspect="1"/>
            </p:cNvPicPr>
            <p:nvPr/>
          </p:nvPicPr>
          <p:blipFill>
            <a:blip r:embed="rId5"/>
            <a:stretch>
              <a:fillRect/>
            </a:stretch>
          </p:blipFill>
          <p:spPr>
            <a:xfrm>
              <a:off x="10321593" y="240701"/>
              <a:ext cx="1447445" cy="2048520"/>
            </a:xfrm>
            <a:prstGeom prst="rect">
              <a:avLst/>
            </a:prstGeom>
          </p:spPr>
        </p:pic>
        <p:pic>
          <p:nvPicPr>
            <p:cNvPr id="10" name="Picture 9">
              <a:extLst>
                <a:ext uri="{FF2B5EF4-FFF2-40B4-BE49-F238E27FC236}">
                  <a16:creationId xmlns:a16="http://schemas.microsoft.com/office/drawing/2014/main" id="{167FF9F6-D681-2541-8664-3446C8BE67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08260" y="268104"/>
              <a:ext cx="1462367" cy="2048520"/>
            </a:xfrm>
            <a:prstGeom prst="rect">
              <a:avLst/>
            </a:prstGeom>
          </p:spPr>
        </p:pic>
        <p:pic>
          <p:nvPicPr>
            <p:cNvPr id="3" name="Picture 2"/>
            <p:cNvPicPr>
              <a:picLocks noChangeAspect="1"/>
            </p:cNvPicPr>
            <p:nvPr/>
          </p:nvPicPr>
          <p:blipFill>
            <a:blip r:embed="rId7"/>
            <a:stretch>
              <a:fillRect/>
            </a:stretch>
          </p:blipFill>
          <p:spPr>
            <a:xfrm>
              <a:off x="7300293" y="131934"/>
              <a:ext cx="1462367" cy="2032640"/>
            </a:xfrm>
            <a:prstGeom prst="rect">
              <a:avLst/>
            </a:prstGeom>
          </p:spPr>
        </p:pic>
        <p:pic>
          <p:nvPicPr>
            <p:cNvPr id="14" name="Picture 13">
              <a:extLst>
                <a:ext uri="{FF2B5EF4-FFF2-40B4-BE49-F238E27FC236}">
                  <a16:creationId xmlns:a16="http://schemas.microsoft.com/office/drawing/2014/main" id="{5B888B0B-924B-814B-95D9-441EE8779A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2777" y="131934"/>
              <a:ext cx="1462367" cy="2048520"/>
            </a:xfrm>
            <a:prstGeom prst="rect">
              <a:avLst/>
            </a:prstGeom>
          </p:spPr>
        </p:pic>
        <p:pic>
          <p:nvPicPr>
            <p:cNvPr id="18" name="Picture 17"/>
            <p:cNvPicPr>
              <a:picLocks noChangeAspect="1"/>
            </p:cNvPicPr>
            <p:nvPr/>
          </p:nvPicPr>
          <p:blipFill>
            <a:blip r:embed="rId9"/>
            <a:stretch>
              <a:fillRect/>
            </a:stretch>
          </p:blipFill>
          <p:spPr>
            <a:xfrm>
              <a:off x="10183633" y="1822948"/>
              <a:ext cx="1447445" cy="2048520"/>
            </a:xfrm>
            <a:prstGeom prst="rect">
              <a:avLst/>
            </a:prstGeom>
          </p:spPr>
        </p:pic>
        <p:pic>
          <p:nvPicPr>
            <p:cNvPr id="24" name="Picture 23"/>
            <p:cNvPicPr>
              <a:picLocks noChangeAspect="1"/>
            </p:cNvPicPr>
            <p:nvPr/>
          </p:nvPicPr>
          <p:blipFill>
            <a:blip r:embed="rId10"/>
            <a:stretch>
              <a:fillRect/>
            </a:stretch>
          </p:blipFill>
          <p:spPr>
            <a:xfrm>
              <a:off x="5922713" y="1960082"/>
              <a:ext cx="1462367" cy="2032640"/>
            </a:xfrm>
            <a:prstGeom prst="rect">
              <a:avLst/>
            </a:prstGeom>
          </p:spPr>
        </p:pic>
        <p:pic>
          <p:nvPicPr>
            <p:cNvPr id="26" name="Picture 25">
              <a:extLst>
                <a:ext uri="{FF2B5EF4-FFF2-40B4-BE49-F238E27FC236}">
                  <a16:creationId xmlns:a16="http://schemas.microsoft.com/office/drawing/2014/main" id="{0509A9AB-AA28-7A4A-920D-896FF820371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71290" y="3129548"/>
              <a:ext cx="1472933" cy="1923831"/>
            </a:xfrm>
            <a:prstGeom prst="rect">
              <a:avLst/>
            </a:prstGeom>
          </p:spPr>
        </p:pic>
        <p:pic>
          <p:nvPicPr>
            <p:cNvPr id="20" name="Picture 19"/>
            <p:cNvPicPr>
              <a:picLocks noChangeAspect="1"/>
            </p:cNvPicPr>
            <p:nvPr/>
          </p:nvPicPr>
          <p:blipFill>
            <a:blip r:embed="rId12"/>
            <a:stretch>
              <a:fillRect/>
            </a:stretch>
          </p:blipFill>
          <p:spPr>
            <a:xfrm>
              <a:off x="6081015" y="3608299"/>
              <a:ext cx="2014485" cy="1476840"/>
            </a:xfrm>
            <a:prstGeom prst="rect">
              <a:avLst/>
            </a:prstGeom>
          </p:spPr>
        </p:pic>
        <p:pic>
          <p:nvPicPr>
            <p:cNvPr id="13" name="Picture 12"/>
            <p:cNvPicPr>
              <a:picLocks noChangeAspect="1"/>
            </p:cNvPicPr>
            <p:nvPr/>
          </p:nvPicPr>
          <p:blipFill>
            <a:blip r:embed="rId13"/>
            <a:stretch>
              <a:fillRect/>
            </a:stretch>
          </p:blipFill>
          <p:spPr>
            <a:xfrm>
              <a:off x="8166515" y="3608299"/>
              <a:ext cx="2059251" cy="1445080"/>
            </a:xfrm>
            <a:prstGeom prst="rect">
              <a:avLst/>
            </a:prstGeom>
          </p:spPr>
        </p:pic>
        <p:pic>
          <p:nvPicPr>
            <p:cNvPr id="16" name="Picture 15"/>
            <p:cNvPicPr>
              <a:picLocks noChangeAspect="1"/>
            </p:cNvPicPr>
            <p:nvPr/>
          </p:nvPicPr>
          <p:blipFill>
            <a:blip r:embed="rId14"/>
            <a:stretch>
              <a:fillRect/>
            </a:stretch>
          </p:blipFill>
          <p:spPr>
            <a:xfrm>
              <a:off x="7708202" y="1983398"/>
              <a:ext cx="2215278" cy="1727621"/>
            </a:xfrm>
            <a:prstGeom prst="rect">
              <a:avLst/>
            </a:prstGeom>
          </p:spPr>
        </p:pic>
      </p:grpSp>
      <p:sp>
        <p:nvSpPr>
          <p:cNvPr id="28" name="TextBox 27"/>
          <p:cNvSpPr txBox="1"/>
          <p:nvPr/>
        </p:nvSpPr>
        <p:spPr>
          <a:xfrm>
            <a:off x="6081015" y="5366926"/>
            <a:ext cx="5688023" cy="954107"/>
          </a:xfrm>
          <a:prstGeom prst="rect">
            <a:avLst/>
          </a:prstGeom>
          <a:noFill/>
        </p:spPr>
        <p:txBody>
          <a:bodyPr wrap="square" rtlCol="0">
            <a:spAutoFit/>
          </a:bodyPr>
          <a:lstStyle/>
          <a:p>
            <a:pPr algn="ctr"/>
            <a:r>
              <a:rPr lang="en-US" sz="2800" dirty="0">
                <a:solidFill>
                  <a:srgbClr val="000000"/>
                </a:solidFill>
              </a:rPr>
              <a:t>Mental Wellness is becoming </a:t>
            </a:r>
          </a:p>
          <a:p>
            <a:pPr algn="ctr"/>
            <a:r>
              <a:rPr lang="en-US" sz="2800" i="1" dirty="0">
                <a:solidFill>
                  <a:srgbClr val="000000"/>
                </a:solidFill>
              </a:rPr>
              <a:t>“the national conversation”</a:t>
            </a:r>
          </a:p>
        </p:txBody>
      </p:sp>
    </p:spTree>
    <p:extLst>
      <p:ext uri="{BB962C8B-B14F-4D97-AF65-F5344CB8AC3E}">
        <p14:creationId xmlns:p14="http://schemas.microsoft.com/office/powerpoint/2010/main" val="32349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59400" y="3022601"/>
            <a:ext cx="1651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47900" y="1943100"/>
            <a:ext cx="1676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07076" y="1282701"/>
            <a:ext cx="9763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16600" y="469901"/>
            <a:ext cx="18161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32800" y="2832101"/>
            <a:ext cx="12271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6"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40300" y="4483100"/>
            <a:ext cx="16208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7"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39100" y="1701800"/>
            <a:ext cx="1525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8"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89314" y="3187700"/>
            <a:ext cx="12414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9" name="Picture 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387601" y="5238750"/>
            <a:ext cx="16430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0" name="Picture 1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54213" y="977901"/>
            <a:ext cx="1479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1" name="Picture 1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86226" y="939801"/>
            <a:ext cx="9763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2" name="Picture 1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953501" y="4318000"/>
            <a:ext cx="1374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3" name="Picture 1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396164" y="4000500"/>
            <a:ext cx="9794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4" name="Picture 14"/>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400800" y="5461000"/>
            <a:ext cx="212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5" name="Picture 1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476501" y="3987801"/>
            <a:ext cx="16160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6" name="Picture 16"/>
          <p:cNvPicPr>
            <a:picLocks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4368800" y="5918200"/>
            <a:ext cx="1879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7" name="Picture 17"/>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8972550" y="566738"/>
            <a:ext cx="1117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98" name="Rectangle 18"/>
          <p:cNvSpPr>
            <a:spLocks/>
          </p:cNvSpPr>
          <p:nvPr/>
        </p:nvSpPr>
        <p:spPr bwMode="auto">
          <a:xfrm>
            <a:off x="1446949" y="1808927"/>
            <a:ext cx="9696565" cy="2862322"/>
          </a:xfrm>
          <a:prstGeom prst="rect">
            <a:avLst/>
          </a:prstGeom>
          <a:noFill/>
          <a:ln>
            <a:noFill/>
          </a:ln>
          <a:effectLst>
            <a:outerShdw blurRad="1270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18600" b="1">
                <a:solidFill>
                  <a:srgbClr val="FF7F00"/>
                </a:solidFill>
                <a:latin typeface="Lucida Grande" charset="0"/>
                <a:ea typeface="ＭＳ Ｐゴシック" charset="0"/>
                <a:cs typeface="Lucida Grande" charset="0"/>
                <a:sym typeface="Lucida Grande" charset="0"/>
              </a:rPr>
              <a:t>$100B+</a:t>
            </a:r>
          </a:p>
        </p:txBody>
      </p:sp>
      <p:grpSp>
        <p:nvGrpSpPr>
          <p:cNvPr id="20" name="Group 19"/>
          <p:cNvGrpSpPr/>
          <p:nvPr/>
        </p:nvGrpSpPr>
        <p:grpSpPr>
          <a:xfrm>
            <a:off x="177757" y="950257"/>
            <a:ext cx="1669667" cy="1616734"/>
            <a:chOff x="148435" y="1259635"/>
            <a:chExt cx="2660232" cy="2194763"/>
          </a:xfrm>
        </p:grpSpPr>
        <p:sp>
          <p:nvSpPr>
            <p:cNvPr id="21" name="Oval 20"/>
            <p:cNvSpPr/>
            <p:nvPr/>
          </p:nvSpPr>
          <p:spPr>
            <a:xfrm>
              <a:off x="148435" y="1259635"/>
              <a:ext cx="2660232" cy="2194763"/>
            </a:xfrm>
            <a:prstGeom prst="ellipse">
              <a:avLst/>
            </a:prstGeom>
            <a:blipFill rotWithShape="1">
              <a:blip r:embed="rId19"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2" name="TextBox 21"/>
            <p:cNvSpPr txBox="1"/>
            <p:nvPr/>
          </p:nvSpPr>
          <p:spPr>
            <a:xfrm>
              <a:off x="270456" y="1953610"/>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705808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500" fill="hold"/>
                                        <p:tgtEl>
                                          <p:spTgt spid="46084"/>
                                        </p:tgtEl>
                                        <p:attrNameLst>
                                          <p:attrName>ppt_w</p:attrName>
                                        </p:attrNameLst>
                                      </p:cBhvr>
                                      <p:tavLst>
                                        <p:tav tm="0">
                                          <p:val>
                                            <p:strVal val="4*#ppt_w"/>
                                          </p:val>
                                        </p:tav>
                                        <p:tav tm="100000">
                                          <p:val>
                                            <p:strVal val="#ppt_w"/>
                                          </p:val>
                                        </p:tav>
                                      </p:tavLst>
                                    </p:anim>
                                    <p:anim calcmode="lin" valueType="num">
                                      <p:cBhvr>
                                        <p:cTn id="8" dur="500" fill="hold"/>
                                        <p:tgtEl>
                                          <p:spTgt spid="4608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200"/>
                                  </p:stCondLst>
                                  <p:childTnLst>
                                    <p:set>
                                      <p:cBhvr>
                                        <p:cTn id="11" dur="1" fill="hold">
                                          <p:stCondLst>
                                            <p:cond delay="0"/>
                                          </p:stCondLst>
                                        </p:cTn>
                                        <p:tgtEl>
                                          <p:spTgt spid="46087"/>
                                        </p:tgtEl>
                                        <p:attrNameLst>
                                          <p:attrName>style.visibility</p:attrName>
                                        </p:attrNameLst>
                                      </p:cBhvr>
                                      <p:to>
                                        <p:strVal val="visible"/>
                                      </p:to>
                                    </p:set>
                                    <p:anim calcmode="lin" valueType="num">
                                      <p:cBhvr>
                                        <p:cTn id="12" dur="500" fill="hold"/>
                                        <p:tgtEl>
                                          <p:spTgt spid="46087"/>
                                        </p:tgtEl>
                                        <p:attrNameLst>
                                          <p:attrName>ppt_w</p:attrName>
                                        </p:attrNameLst>
                                      </p:cBhvr>
                                      <p:tavLst>
                                        <p:tav tm="0">
                                          <p:val>
                                            <p:strVal val="4*#ppt_w"/>
                                          </p:val>
                                        </p:tav>
                                        <p:tav tm="100000">
                                          <p:val>
                                            <p:strVal val="#ppt_w"/>
                                          </p:val>
                                        </p:tav>
                                      </p:tavLst>
                                    </p:anim>
                                    <p:anim calcmode="lin" valueType="num">
                                      <p:cBhvr>
                                        <p:cTn id="13" dur="500" fill="hold"/>
                                        <p:tgtEl>
                                          <p:spTgt spid="46087"/>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200"/>
                            </p:stCondLst>
                            <p:childTnLst>
                              <p:par>
                                <p:cTn id="15" presetID="23" presetClass="entr" presetSubtype="32" fill="hold" nodeType="afterEffect">
                                  <p:stCondLst>
                                    <p:cond delay="200"/>
                                  </p:stCondLst>
                                  <p:childTnLst>
                                    <p:set>
                                      <p:cBhvr>
                                        <p:cTn id="16" dur="1" fill="hold">
                                          <p:stCondLst>
                                            <p:cond delay="0"/>
                                          </p:stCondLst>
                                        </p:cTn>
                                        <p:tgtEl>
                                          <p:spTgt spid="46088"/>
                                        </p:tgtEl>
                                        <p:attrNameLst>
                                          <p:attrName>style.visibility</p:attrName>
                                        </p:attrNameLst>
                                      </p:cBhvr>
                                      <p:to>
                                        <p:strVal val="visible"/>
                                      </p:to>
                                    </p:set>
                                    <p:anim calcmode="lin" valueType="num">
                                      <p:cBhvr>
                                        <p:cTn id="17" dur="500" fill="hold"/>
                                        <p:tgtEl>
                                          <p:spTgt spid="46088"/>
                                        </p:tgtEl>
                                        <p:attrNameLst>
                                          <p:attrName>ppt_w</p:attrName>
                                        </p:attrNameLst>
                                      </p:cBhvr>
                                      <p:tavLst>
                                        <p:tav tm="0">
                                          <p:val>
                                            <p:strVal val="4*#ppt_w"/>
                                          </p:val>
                                        </p:tav>
                                        <p:tav tm="100000">
                                          <p:val>
                                            <p:strVal val="#ppt_w"/>
                                          </p:val>
                                        </p:tav>
                                      </p:tavLst>
                                    </p:anim>
                                    <p:anim calcmode="lin" valueType="num">
                                      <p:cBhvr>
                                        <p:cTn id="18" dur="500" fill="hold"/>
                                        <p:tgtEl>
                                          <p:spTgt spid="46088"/>
                                        </p:tgtEl>
                                        <p:attrNameLst>
                                          <p:attrName>ppt_h</p:attrName>
                                        </p:attrNameLst>
                                      </p:cBhvr>
                                      <p:tavLst>
                                        <p:tav tm="0">
                                          <p:val>
                                            <p:strVal val="4*#ppt_h"/>
                                          </p:val>
                                        </p:tav>
                                        <p:tav tm="100000">
                                          <p:val>
                                            <p:strVal val="#ppt_h"/>
                                          </p:val>
                                        </p:tav>
                                      </p:tavLst>
                                    </p:anim>
                                  </p:childTnLst>
                                </p:cTn>
                              </p:par>
                            </p:childTnLst>
                          </p:cTn>
                        </p:par>
                        <p:par>
                          <p:cTn id="19" fill="hold" nodeType="afterGroup">
                            <p:stCondLst>
                              <p:cond delay="1900"/>
                            </p:stCondLst>
                            <p:childTnLst>
                              <p:par>
                                <p:cTn id="20" presetID="23" presetClass="entr" presetSubtype="32" fill="hold" nodeType="afterEffect">
                                  <p:stCondLst>
                                    <p:cond delay="200"/>
                                  </p:stCondLst>
                                  <p:childTnLst>
                                    <p:set>
                                      <p:cBhvr>
                                        <p:cTn id="21" dur="1" fill="hold">
                                          <p:stCondLst>
                                            <p:cond delay="0"/>
                                          </p:stCondLst>
                                        </p:cTn>
                                        <p:tgtEl>
                                          <p:spTgt spid="46089"/>
                                        </p:tgtEl>
                                        <p:attrNameLst>
                                          <p:attrName>style.visibility</p:attrName>
                                        </p:attrNameLst>
                                      </p:cBhvr>
                                      <p:to>
                                        <p:strVal val="visible"/>
                                      </p:to>
                                    </p:set>
                                    <p:anim calcmode="lin" valueType="num">
                                      <p:cBhvr>
                                        <p:cTn id="22" dur="500" fill="hold"/>
                                        <p:tgtEl>
                                          <p:spTgt spid="46089"/>
                                        </p:tgtEl>
                                        <p:attrNameLst>
                                          <p:attrName>ppt_w</p:attrName>
                                        </p:attrNameLst>
                                      </p:cBhvr>
                                      <p:tavLst>
                                        <p:tav tm="0">
                                          <p:val>
                                            <p:strVal val="4*#ppt_w"/>
                                          </p:val>
                                        </p:tav>
                                        <p:tav tm="100000">
                                          <p:val>
                                            <p:strVal val="#ppt_w"/>
                                          </p:val>
                                        </p:tav>
                                      </p:tavLst>
                                    </p:anim>
                                    <p:anim calcmode="lin" valueType="num">
                                      <p:cBhvr>
                                        <p:cTn id="23" dur="500" fill="hold"/>
                                        <p:tgtEl>
                                          <p:spTgt spid="46089"/>
                                        </p:tgtEl>
                                        <p:attrNameLst>
                                          <p:attrName>ppt_h</p:attrName>
                                        </p:attrNameLst>
                                      </p:cBhvr>
                                      <p:tavLst>
                                        <p:tav tm="0">
                                          <p:val>
                                            <p:strVal val="4*#ppt_h"/>
                                          </p:val>
                                        </p:tav>
                                        <p:tav tm="100000">
                                          <p:val>
                                            <p:strVal val="#ppt_h"/>
                                          </p:val>
                                        </p:tav>
                                      </p:tavLst>
                                    </p:anim>
                                  </p:childTnLst>
                                </p:cTn>
                              </p:par>
                            </p:childTnLst>
                          </p:cTn>
                        </p:par>
                        <p:par>
                          <p:cTn id="24" fill="hold" nodeType="afterGroup">
                            <p:stCondLst>
                              <p:cond delay="2600"/>
                            </p:stCondLst>
                            <p:childTnLst>
                              <p:par>
                                <p:cTn id="25" presetID="23" presetClass="entr" presetSubtype="32" fill="hold" nodeType="afterEffect">
                                  <p:stCondLst>
                                    <p:cond delay="200"/>
                                  </p:stCondLst>
                                  <p:childTnLst>
                                    <p:set>
                                      <p:cBhvr>
                                        <p:cTn id="26" dur="1" fill="hold">
                                          <p:stCondLst>
                                            <p:cond delay="0"/>
                                          </p:stCondLst>
                                        </p:cTn>
                                        <p:tgtEl>
                                          <p:spTgt spid="46090"/>
                                        </p:tgtEl>
                                        <p:attrNameLst>
                                          <p:attrName>style.visibility</p:attrName>
                                        </p:attrNameLst>
                                      </p:cBhvr>
                                      <p:to>
                                        <p:strVal val="visible"/>
                                      </p:to>
                                    </p:set>
                                    <p:anim calcmode="lin" valueType="num">
                                      <p:cBhvr>
                                        <p:cTn id="27" dur="500" fill="hold"/>
                                        <p:tgtEl>
                                          <p:spTgt spid="46090"/>
                                        </p:tgtEl>
                                        <p:attrNameLst>
                                          <p:attrName>ppt_w</p:attrName>
                                        </p:attrNameLst>
                                      </p:cBhvr>
                                      <p:tavLst>
                                        <p:tav tm="0">
                                          <p:val>
                                            <p:strVal val="4*#ppt_w"/>
                                          </p:val>
                                        </p:tav>
                                        <p:tav tm="100000">
                                          <p:val>
                                            <p:strVal val="#ppt_w"/>
                                          </p:val>
                                        </p:tav>
                                      </p:tavLst>
                                    </p:anim>
                                    <p:anim calcmode="lin" valueType="num">
                                      <p:cBhvr>
                                        <p:cTn id="28" dur="500" fill="hold"/>
                                        <p:tgtEl>
                                          <p:spTgt spid="46090"/>
                                        </p:tgtEl>
                                        <p:attrNameLst>
                                          <p:attrName>ppt_h</p:attrName>
                                        </p:attrNameLst>
                                      </p:cBhvr>
                                      <p:tavLst>
                                        <p:tav tm="0">
                                          <p:val>
                                            <p:strVal val="4*#ppt_h"/>
                                          </p:val>
                                        </p:tav>
                                        <p:tav tm="100000">
                                          <p:val>
                                            <p:strVal val="#ppt_h"/>
                                          </p:val>
                                        </p:tav>
                                      </p:tavLst>
                                    </p:anim>
                                  </p:childTnLst>
                                </p:cTn>
                              </p:par>
                            </p:childTnLst>
                          </p:cTn>
                        </p:par>
                        <p:par>
                          <p:cTn id="29" fill="hold" nodeType="afterGroup">
                            <p:stCondLst>
                              <p:cond delay="3300"/>
                            </p:stCondLst>
                            <p:childTnLst>
                              <p:par>
                                <p:cTn id="30" presetID="23" presetClass="entr" presetSubtype="32" fill="hold" nodeType="afterEffect">
                                  <p:stCondLst>
                                    <p:cond delay="200"/>
                                  </p:stCondLst>
                                  <p:childTnLst>
                                    <p:set>
                                      <p:cBhvr>
                                        <p:cTn id="31" dur="1" fill="hold">
                                          <p:stCondLst>
                                            <p:cond delay="0"/>
                                          </p:stCondLst>
                                        </p:cTn>
                                        <p:tgtEl>
                                          <p:spTgt spid="46092"/>
                                        </p:tgtEl>
                                        <p:attrNameLst>
                                          <p:attrName>style.visibility</p:attrName>
                                        </p:attrNameLst>
                                      </p:cBhvr>
                                      <p:to>
                                        <p:strVal val="visible"/>
                                      </p:to>
                                    </p:set>
                                    <p:anim calcmode="lin" valueType="num">
                                      <p:cBhvr>
                                        <p:cTn id="32" dur="500" fill="hold"/>
                                        <p:tgtEl>
                                          <p:spTgt spid="46092"/>
                                        </p:tgtEl>
                                        <p:attrNameLst>
                                          <p:attrName>ppt_w</p:attrName>
                                        </p:attrNameLst>
                                      </p:cBhvr>
                                      <p:tavLst>
                                        <p:tav tm="0">
                                          <p:val>
                                            <p:strVal val="4*#ppt_w"/>
                                          </p:val>
                                        </p:tav>
                                        <p:tav tm="100000">
                                          <p:val>
                                            <p:strVal val="#ppt_w"/>
                                          </p:val>
                                        </p:tav>
                                      </p:tavLst>
                                    </p:anim>
                                    <p:anim calcmode="lin" valueType="num">
                                      <p:cBhvr>
                                        <p:cTn id="33" dur="500" fill="hold"/>
                                        <p:tgtEl>
                                          <p:spTgt spid="46092"/>
                                        </p:tgtEl>
                                        <p:attrNameLst>
                                          <p:attrName>ppt_h</p:attrName>
                                        </p:attrNameLst>
                                      </p:cBhvr>
                                      <p:tavLst>
                                        <p:tav tm="0">
                                          <p:val>
                                            <p:strVal val="4*#ppt_h"/>
                                          </p:val>
                                        </p:tav>
                                        <p:tav tm="100000">
                                          <p:val>
                                            <p:strVal val="#ppt_h"/>
                                          </p:val>
                                        </p:tav>
                                      </p:tavLst>
                                    </p:anim>
                                  </p:childTnLst>
                                </p:cTn>
                              </p:par>
                            </p:childTnLst>
                          </p:cTn>
                        </p:par>
                        <p:par>
                          <p:cTn id="34" fill="hold" nodeType="afterGroup">
                            <p:stCondLst>
                              <p:cond delay="4000"/>
                            </p:stCondLst>
                            <p:childTnLst>
                              <p:par>
                                <p:cTn id="35" presetID="23" presetClass="entr" presetSubtype="32" fill="hold" nodeType="afterEffect">
                                  <p:stCondLst>
                                    <p:cond delay="200"/>
                                  </p:stCondLst>
                                  <p:childTnLst>
                                    <p:set>
                                      <p:cBhvr>
                                        <p:cTn id="36" dur="1" fill="hold">
                                          <p:stCondLst>
                                            <p:cond delay="0"/>
                                          </p:stCondLst>
                                        </p:cTn>
                                        <p:tgtEl>
                                          <p:spTgt spid="46094"/>
                                        </p:tgtEl>
                                        <p:attrNameLst>
                                          <p:attrName>style.visibility</p:attrName>
                                        </p:attrNameLst>
                                      </p:cBhvr>
                                      <p:to>
                                        <p:strVal val="visible"/>
                                      </p:to>
                                    </p:set>
                                    <p:anim calcmode="lin" valueType="num">
                                      <p:cBhvr>
                                        <p:cTn id="37" dur="500" fill="hold"/>
                                        <p:tgtEl>
                                          <p:spTgt spid="46094"/>
                                        </p:tgtEl>
                                        <p:attrNameLst>
                                          <p:attrName>ppt_w</p:attrName>
                                        </p:attrNameLst>
                                      </p:cBhvr>
                                      <p:tavLst>
                                        <p:tav tm="0">
                                          <p:val>
                                            <p:strVal val="4*#ppt_w"/>
                                          </p:val>
                                        </p:tav>
                                        <p:tav tm="100000">
                                          <p:val>
                                            <p:strVal val="#ppt_w"/>
                                          </p:val>
                                        </p:tav>
                                      </p:tavLst>
                                    </p:anim>
                                    <p:anim calcmode="lin" valueType="num">
                                      <p:cBhvr>
                                        <p:cTn id="38" dur="500" fill="hold"/>
                                        <p:tgtEl>
                                          <p:spTgt spid="46094"/>
                                        </p:tgtEl>
                                        <p:attrNameLst>
                                          <p:attrName>ppt_h</p:attrName>
                                        </p:attrNameLst>
                                      </p:cBhvr>
                                      <p:tavLst>
                                        <p:tav tm="0">
                                          <p:val>
                                            <p:strVal val="4*#ppt_h"/>
                                          </p:val>
                                        </p:tav>
                                        <p:tav tm="100000">
                                          <p:val>
                                            <p:strVal val="#ppt_h"/>
                                          </p:val>
                                        </p:tav>
                                      </p:tavLst>
                                    </p:anim>
                                  </p:childTnLst>
                                </p:cTn>
                              </p:par>
                            </p:childTnLst>
                          </p:cTn>
                        </p:par>
                        <p:par>
                          <p:cTn id="39" fill="hold" nodeType="afterGroup">
                            <p:stCondLst>
                              <p:cond delay="4700"/>
                            </p:stCondLst>
                            <p:childTnLst>
                              <p:par>
                                <p:cTn id="40" presetID="23" presetClass="entr" presetSubtype="32" fill="hold" nodeType="afterEffect">
                                  <p:stCondLst>
                                    <p:cond delay="200"/>
                                  </p:stCondLst>
                                  <p:childTnLst>
                                    <p:set>
                                      <p:cBhvr>
                                        <p:cTn id="41" dur="1" fill="hold">
                                          <p:stCondLst>
                                            <p:cond delay="0"/>
                                          </p:stCondLst>
                                        </p:cTn>
                                        <p:tgtEl>
                                          <p:spTgt spid="46095"/>
                                        </p:tgtEl>
                                        <p:attrNameLst>
                                          <p:attrName>style.visibility</p:attrName>
                                        </p:attrNameLst>
                                      </p:cBhvr>
                                      <p:to>
                                        <p:strVal val="visible"/>
                                      </p:to>
                                    </p:set>
                                    <p:anim calcmode="lin" valueType="num">
                                      <p:cBhvr>
                                        <p:cTn id="42" dur="500" fill="hold"/>
                                        <p:tgtEl>
                                          <p:spTgt spid="46095"/>
                                        </p:tgtEl>
                                        <p:attrNameLst>
                                          <p:attrName>ppt_w</p:attrName>
                                        </p:attrNameLst>
                                      </p:cBhvr>
                                      <p:tavLst>
                                        <p:tav tm="0">
                                          <p:val>
                                            <p:strVal val="4*#ppt_w"/>
                                          </p:val>
                                        </p:tav>
                                        <p:tav tm="100000">
                                          <p:val>
                                            <p:strVal val="#ppt_w"/>
                                          </p:val>
                                        </p:tav>
                                      </p:tavLst>
                                    </p:anim>
                                    <p:anim calcmode="lin" valueType="num">
                                      <p:cBhvr>
                                        <p:cTn id="43" dur="500" fill="hold"/>
                                        <p:tgtEl>
                                          <p:spTgt spid="46095"/>
                                        </p:tgtEl>
                                        <p:attrNameLst>
                                          <p:attrName>ppt_h</p:attrName>
                                        </p:attrNameLst>
                                      </p:cBhvr>
                                      <p:tavLst>
                                        <p:tav tm="0">
                                          <p:val>
                                            <p:strVal val="4*#ppt_h"/>
                                          </p:val>
                                        </p:tav>
                                        <p:tav tm="100000">
                                          <p:val>
                                            <p:strVal val="#ppt_h"/>
                                          </p:val>
                                        </p:tav>
                                      </p:tavLst>
                                    </p:anim>
                                  </p:childTnLst>
                                </p:cTn>
                              </p:par>
                            </p:childTnLst>
                          </p:cTn>
                        </p:par>
                        <p:par>
                          <p:cTn id="44" fill="hold" nodeType="afterGroup">
                            <p:stCondLst>
                              <p:cond delay="5400"/>
                            </p:stCondLst>
                            <p:childTnLst>
                              <p:par>
                                <p:cTn id="45" presetID="23" presetClass="entr" presetSubtype="32" fill="hold" nodeType="afterEffect">
                                  <p:stCondLst>
                                    <p:cond delay="200"/>
                                  </p:stCondLst>
                                  <p:childTnLst>
                                    <p:set>
                                      <p:cBhvr>
                                        <p:cTn id="46" dur="1" fill="hold">
                                          <p:stCondLst>
                                            <p:cond delay="0"/>
                                          </p:stCondLst>
                                        </p:cTn>
                                        <p:tgtEl>
                                          <p:spTgt spid="46085"/>
                                        </p:tgtEl>
                                        <p:attrNameLst>
                                          <p:attrName>style.visibility</p:attrName>
                                        </p:attrNameLst>
                                      </p:cBhvr>
                                      <p:to>
                                        <p:strVal val="visible"/>
                                      </p:to>
                                    </p:set>
                                    <p:anim calcmode="lin" valueType="num">
                                      <p:cBhvr>
                                        <p:cTn id="47" dur="500" fill="hold"/>
                                        <p:tgtEl>
                                          <p:spTgt spid="46085"/>
                                        </p:tgtEl>
                                        <p:attrNameLst>
                                          <p:attrName>ppt_w</p:attrName>
                                        </p:attrNameLst>
                                      </p:cBhvr>
                                      <p:tavLst>
                                        <p:tav tm="0">
                                          <p:val>
                                            <p:strVal val="4*#ppt_w"/>
                                          </p:val>
                                        </p:tav>
                                        <p:tav tm="100000">
                                          <p:val>
                                            <p:strVal val="#ppt_w"/>
                                          </p:val>
                                        </p:tav>
                                      </p:tavLst>
                                    </p:anim>
                                    <p:anim calcmode="lin" valueType="num">
                                      <p:cBhvr>
                                        <p:cTn id="48" dur="500" fill="hold"/>
                                        <p:tgtEl>
                                          <p:spTgt spid="46085"/>
                                        </p:tgtEl>
                                        <p:attrNameLst>
                                          <p:attrName>ppt_h</p:attrName>
                                        </p:attrNameLst>
                                      </p:cBhvr>
                                      <p:tavLst>
                                        <p:tav tm="0">
                                          <p:val>
                                            <p:strVal val="4*#ppt_h"/>
                                          </p:val>
                                        </p:tav>
                                        <p:tav tm="100000">
                                          <p:val>
                                            <p:strVal val="#ppt_h"/>
                                          </p:val>
                                        </p:tav>
                                      </p:tavLst>
                                    </p:anim>
                                  </p:childTnLst>
                                </p:cTn>
                              </p:par>
                            </p:childTnLst>
                          </p:cTn>
                        </p:par>
                        <p:par>
                          <p:cTn id="49" fill="hold" nodeType="afterGroup">
                            <p:stCondLst>
                              <p:cond delay="6100"/>
                            </p:stCondLst>
                            <p:childTnLst>
                              <p:par>
                                <p:cTn id="50" presetID="23" presetClass="entr" presetSubtype="32" fill="hold" nodeType="afterEffect">
                                  <p:stCondLst>
                                    <p:cond delay="0"/>
                                  </p:stCondLst>
                                  <p:childTnLst>
                                    <p:set>
                                      <p:cBhvr>
                                        <p:cTn id="51" dur="1" fill="hold">
                                          <p:stCondLst>
                                            <p:cond delay="0"/>
                                          </p:stCondLst>
                                        </p:cTn>
                                        <p:tgtEl>
                                          <p:spTgt spid="46082"/>
                                        </p:tgtEl>
                                        <p:attrNameLst>
                                          <p:attrName>style.visibility</p:attrName>
                                        </p:attrNameLst>
                                      </p:cBhvr>
                                      <p:to>
                                        <p:strVal val="visible"/>
                                      </p:to>
                                    </p:set>
                                    <p:anim calcmode="lin" valueType="num">
                                      <p:cBhvr>
                                        <p:cTn id="52" dur="500" fill="hold"/>
                                        <p:tgtEl>
                                          <p:spTgt spid="46082"/>
                                        </p:tgtEl>
                                        <p:attrNameLst>
                                          <p:attrName>ppt_w</p:attrName>
                                        </p:attrNameLst>
                                      </p:cBhvr>
                                      <p:tavLst>
                                        <p:tav tm="0">
                                          <p:val>
                                            <p:strVal val="4*#ppt_w"/>
                                          </p:val>
                                        </p:tav>
                                        <p:tav tm="100000">
                                          <p:val>
                                            <p:strVal val="#ppt_w"/>
                                          </p:val>
                                        </p:tav>
                                      </p:tavLst>
                                    </p:anim>
                                    <p:anim calcmode="lin" valueType="num">
                                      <p:cBhvr>
                                        <p:cTn id="53" dur="500" fill="hold"/>
                                        <p:tgtEl>
                                          <p:spTgt spid="46082"/>
                                        </p:tgtEl>
                                        <p:attrNameLst>
                                          <p:attrName>ppt_h</p:attrName>
                                        </p:attrNameLst>
                                      </p:cBhvr>
                                      <p:tavLst>
                                        <p:tav tm="0">
                                          <p:val>
                                            <p:strVal val="4*#ppt_h"/>
                                          </p:val>
                                        </p:tav>
                                        <p:tav tm="100000">
                                          <p:val>
                                            <p:strVal val="#ppt_h"/>
                                          </p:val>
                                        </p:tav>
                                      </p:tavLst>
                                    </p:anim>
                                  </p:childTnLst>
                                </p:cTn>
                              </p:par>
                            </p:childTnLst>
                          </p:cTn>
                        </p:par>
                        <p:par>
                          <p:cTn id="54" fill="hold" nodeType="afterGroup">
                            <p:stCondLst>
                              <p:cond delay="6600"/>
                            </p:stCondLst>
                            <p:childTnLst>
                              <p:par>
                                <p:cTn id="55" presetID="23" presetClass="entr" presetSubtype="32" fill="hold" nodeType="afterEffect">
                                  <p:stCondLst>
                                    <p:cond delay="200"/>
                                  </p:stCondLst>
                                  <p:childTnLst>
                                    <p:set>
                                      <p:cBhvr>
                                        <p:cTn id="56" dur="1" fill="hold">
                                          <p:stCondLst>
                                            <p:cond delay="0"/>
                                          </p:stCondLst>
                                        </p:cTn>
                                        <p:tgtEl>
                                          <p:spTgt spid="46086"/>
                                        </p:tgtEl>
                                        <p:attrNameLst>
                                          <p:attrName>style.visibility</p:attrName>
                                        </p:attrNameLst>
                                      </p:cBhvr>
                                      <p:to>
                                        <p:strVal val="visible"/>
                                      </p:to>
                                    </p:set>
                                    <p:anim calcmode="lin" valueType="num">
                                      <p:cBhvr>
                                        <p:cTn id="57" dur="500" fill="hold"/>
                                        <p:tgtEl>
                                          <p:spTgt spid="46086"/>
                                        </p:tgtEl>
                                        <p:attrNameLst>
                                          <p:attrName>ppt_w</p:attrName>
                                        </p:attrNameLst>
                                      </p:cBhvr>
                                      <p:tavLst>
                                        <p:tav tm="0">
                                          <p:val>
                                            <p:strVal val="4*#ppt_w"/>
                                          </p:val>
                                        </p:tav>
                                        <p:tav tm="100000">
                                          <p:val>
                                            <p:strVal val="#ppt_w"/>
                                          </p:val>
                                        </p:tav>
                                      </p:tavLst>
                                    </p:anim>
                                    <p:anim calcmode="lin" valueType="num">
                                      <p:cBhvr>
                                        <p:cTn id="58" dur="500" fill="hold"/>
                                        <p:tgtEl>
                                          <p:spTgt spid="46086"/>
                                        </p:tgtEl>
                                        <p:attrNameLst>
                                          <p:attrName>ppt_h</p:attrName>
                                        </p:attrNameLst>
                                      </p:cBhvr>
                                      <p:tavLst>
                                        <p:tav tm="0">
                                          <p:val>
                                            <p:strVal val="4*#ppt_h"/>
                                          </p:val>
                                        </p:tav>
                                        <p:tav tm="100000">
                                          <p:val>
                                            <p:strVal val="#ppt_h"/>
                                          </p:val>
                                        </p:tav>
                                      </p:tavLst>
                                    </p:anim>
                                  </p:childTnLst>
                                </p:cTn>
                              </p:par>
                            </p:childTnLst>
                          </p:cTn>
                        </p:par>
                        <p:par>
                          <p:cTn id="59" fill="hold" nodeType="afterGroup">
                            <p:stCondLst>
                              <p:cond delay="7300"/>
                            </p:stCondLst>
                            <p:childTnLst>
                              <p:par>
                                <p:cTn id="60" presetID="23" presetClass="entr" presetSubtype="32" fill="hold" nodeType="afterEffect">
                                  <p:stCondLst>
                                    <p:cond delay="0"/>
                                  </p:stCondLst>
                                  <p:childTnLst>
                                    <p:set>
                                      <p:cBhvr>
                                        <p:cTn id="61" dur="1" fill="hold">
                                          <p:stCondLst>
                                            <p:cond delay="0"/>
                                          </p:stCondLst>
                                        </p:cTn>
                                        <p:tgtEl>
                                          <p:spTgt spid="46081"/>
                                        </p:tgtEl>
                                        <p:attrNameLst>
                                          <p:attrName>style.visibility</p:attrName>
                                        </p:attrNameLst>
                                      </p:cBhvr>
                                      <p:to>
                                        <p:strVal val="visible"/>
                                      </p:to>
                                    </p:set>
                                    <p:anim calcmode="lin" valueType="num">
                                      <p:cBhvr>
                                        <p:cTn id="62" dur="500" fill="hold"/>
                                        <p:tgtEl>
                                          <p:spTgt spid="46081"/>
                                        </p:tgtEl>
                                        <p:attrNameLst>
                                          <p:attrName>ppt_w</p:attrName>
                                        </p:attrNameLst>
                                      </p:cBhvr>
                                      <p:tavLst>
                                        <p:tav tm="0">
                                          <p:val>
                                            <p:strVal val="4*#ppt_w"/>
                                          </p:val>
                                        </p:tav>
                                        <p:tav tm="100000">
                                          <p:val>
                                            <p:strVal val="#ppt_w"/>
                                          </p:val>
                                        </p:tav>
                                      </p:tavLst>
                                    </p:anim>
                                    <p:anim calcmode="lin" valueType="num">
                                      <p:cBhvr>
                                        <p:cTn id="63" dur="500" fill="hold"/>
                                        <p:tgtEl>
                                          <p:spTgt spid="46081"/>
                                        </p:tgtEl>
                                        <p:attrNameLst>
                                          <p:attrName>ppt_h</p:attrName>
                                        </p:attrNameLst>
                                      </p:cBhvr>
                                      <p:tavLst>
                                        <p:tav tm="0">
                                          <p:val>
                                            <p:strVal val="4*#ppt_h"/>
                                          </p:val>
                                        </p:tav>
                                        <p:tav tm="100000">
                                          <p:val>
                                            <p:strVal val="#ppt_h"/>
                                          </p:val>
                                        </p:tav>
                                      </p:tavLst>
                                    </p:anim>
                                  </p:childTnLst>
                                </p:cTn>
                              </p:par>
                            </p:childTnLst>
                          </p:cTn>
                        </p:par>
                        <p:par>
                          <p:cTn id="64" fill="hold" nodeType="afterGroup">
                            <p:stCondLst>
                              <p:cond delay="7800"/>
                            </p:stCondLst>
                            <p:childTnLst>
                              <p:par>
                                <p:cTn id="65" presetID="23" presetClass="entr" presetSubtype="32" fill="hold" nodeType="afterEffect">
                                  <p:stCondLst>
                                    <p:cond delay="200"/>
                                  </p:stCondLst>
                                  <p:childTnLst>
                                    <p:set>
                                      <p:cBhvr>
                                        <p:cTn id="66" dur="1" fill="hold">
                                          <p:stCondLst>
                                            <p:cond delay="0"/>
                                          </p:stCondLst>
                                        </p:cTn>
                                        <p:tgtEl>
                                          <p:spTgt spid="46083"/>
                                        </p:tgtEl>
                                        <p:attrNameLst>
                                          <p:attrName>style.visibility</p:attrName>
                                        </p:attrNameLst>
                                      </p:cBhvr>
                                      <p:to>
                                        <p:strVal val="visible"/>
                                      </p:to>
                                    </p:set>
                                    <p:anim calcmode="lin" valueType="num">
                                      <p:cBhvr>
                                        <p:cTn id="67" dur="500" fill="hold"/>
                                        <p:tgtEl>
                                          <p:spTgt spid="46083"/>
                                        </p:tgtEl>
                                        <p:attrNameLst>
                                          <p:attrName>ppt_w</p:attrName>
                                        </p:attrNameLst>
                                      </p:cBhvr>
                                      <p:tavLst>
                                        <p:tav tm="0">
                                          <p:val>
                                            <p:strVal val="4*#ppt_w"/>
                                          </p:val>
                                        </p:tav>
                                        <p:tav tm="100000">
                                          <p:val>
                                            <p:strVal val="#ppt_w"/>
                                          </p:val>
                                        </p:tav>
                                      </p:tavLst>
                                    </p:anim>
                                    <p:anim calcmode="lin" valueType="num">
                                      <p:cBhvr>
                                        <p:cTn id="68" dur="500" fill="hold"/>
                                        <p:tgtEl>
                                          <p:spTgt spid="46083"/>
                                        </p:tgtEl>
                                        <p:attrNameLst>
                                          <p:attrName>ppt_h</p:attrName>
                                        </p:attrNameLst>
                                      </p:cBhvr>
                                      <p:tavLst>
                                        <p:tav tm="0">
                                          <p:val>
                                            <p:strVal val="4*#ppt_h"/>
                                          </p:val>
                                        </p:tav>
                                        <p:tav tm="100000">
                                          <p:val>
                                            <p:strVal val="#ppt_h"/>
                                          </p:val>
                                        </p:tav>
                                      </p:tavLst>
                                    </p:anim>
                                  </p:childTnLst>
                                </p:cTn>
                              </p:par>
                            </p:childTnLst>
                          </p:cTn>
                        </p:par>
                        <p:par>
                          <p:cTn id="69" fill="hold" nodeType="afterGroup">
                            <p:stCondLst>
                              <p:cond delay="8500"/>
                            </p:stCondLst>
                            <p:childTnLst>
                              <p:par>
                                <p:cTn id="70" presetID="23" presetClass="entr" presetSubtype="32" fill="hold" nodeType="afterEffect">
                                  <p:stCondLst>
                                    <p:cond delay="200"/>
                                  </p:stCondLst>
                                  <p:childTnLst>
                                    <p:set>
                                      <p:cBhvr>
                                        <p:cTn id="71" dur="1" fill="hold">
                                          <p:stCondLst>
                                            <p:cond delay="0"/>
                                          </p:stCondLst>
                                        </p:cTn>
                                        <p:tgtEl>
                                          <p:spTgt spid="46093"/>
                                        </p:tgtEl>
                                        <p:attrNameLst>
                                          <p:attrName>style.visibility</p:attrName>
                                        </p:attrNameLst>
                                      </p:cBhvr>
                                      <p:to>
                                        <p:strVal val="visible"/>
                                      </p:to>
                                    </p:set>
                                    <p:anim calcmode="lin" valueType="num">
                                      <p:cBhvr>
                                        <p:cTn id="72" dur="500" fill="hold"/>
                                        <p:tgtEl>
                                          <p:spTgt spid="46093"/>
                                        </p:tgtEl>
                                        <p:attrNameLst>
                                          <p:attrName>ppt_w</p:attrName>
                                        </p:attrNameLst>
                                      </p:cBhvr>
                                      <p:tavLst>
                                        <p:tav tm="0">
                                          <p:val>
                                            <p:strVal val="4*#ppt_w"/>
                                          </p:val>
                                        </p:tav>
                                        <p:tav tm="100000">
                                          <p:val>
                                            <p:strVal val="#ppt_w"/>
                                          </p:val>
                                        </p:tav>
                                      </p:tavLst>
                                    </p:anim>
                                    <p:anim calcmode="lin" valueType="num">
                                      <p:cBhvr>
                                        <p:cTn id="73" dur="500" fill="hold"/>
                                        <p:tgtEl>
                                          <p:spTgt spid="46093"/>
                                        </p:tgtEl>
                                        <p:attrNameLst>
                                          <p:attrName>ppt_h</p:attrName>
                                        </p:attrNameLst>
                                      </p:cBhvr>
                                      <p:tavLst>
                                        <p:tav tm="0">
                                          <p:val>
                                            <p:strVal val="4*#ppt_h"/>
                                          </p:val>
                                        </p:tav>
                                        <p:tav tm="100000">
                                          <p:val>
                                            <p:strVal val="#ppt_h"/>
                                          </p:val>
                                        </p:tav>
                                      </p:tavLst>
                                    </p:anim>
                                  </p:childTnLst>
                                </p:cTn>
                              </p:par>
                            </p:childTnLst>
                          </p:cTn>
                        </p:par>
                        <p:par>
                          <p:cTn id="74" fill="hold" nodeType="afterGroup">
                            <p:stCondLst>
                              <p:cond delay="9200"/>
                            </p:stCondLst>
                            <p:childTnLst>
                              <p:par>
                                <p:cTn id="75" presetID="23" presetClass="entr" presetSubtype="32" fill="hold" nodeType="afterEffect">
                                  <p:stCondLst>
                                    <p:cond delay="0"/>
                                  </p:stCondLst>
                                  <p:childTnLst>
                                    <p:set>
                                      <p:cBhvr>
                                        <p:cTn id="76" dur="1" fill="hold">
                                          <p:stCondLst>
                                            <p:cond delay="0"/>
                                          </p:stCondLst>
                                        </p:cTn>
                                        <p:tgtEl>
                                          <p:spTgt spid="46091"/>
                                        </p:tgtEl>
                                        <p:attrNameLst>
                                          <p:attrName>style.visibility</p:attrName>
                                        </p:attrNameLst>
                                      </p:cBhvr>
                                      <p:to>
                                        <p:strVal val="visible"/>
                                      </p:to>
                                    </p:set>
                                    <p:anim calcmode="lin" valueType="num">
                                      <p:cBhvr>
                                        <p:cTn id="77" dur="500" fill="hold"/>
                                        <p:tgtEl>
                                          <p:spTgt spid="46091"/>
                                        </p:tgtEl>
                                        <p:attrNameLst>
                                          <p:attrName>ppt_w</p:attrName>
                                        </p:attrNameLst>
                                      </p:cBhvr>
                                      <p:tavLst>
                                        <p:tav tm="0">
                                          <p:val>
                                            <p:strVal val="4*#ppt_w"/>
                                          </p:val>
                                        </p:tav>
                                        <p:tav tm="100000">
                                          <p:val>
                                            <p:strVal val="#ppt_w"/>
                                          </p:val>
                                        </p:tav>
                                      </p:tavLst>
                                    </p:anim>
                                    <p:anim calcmode="lin" valueType="num">
                                      <p:cBhvr>
                                        <p:cTn id="78" dur="500" fill="hold"/>
                                        <p:tgtEl>
                                          <p:spTgt spid="46091"/>
                                        </p:tgtEl>
                                        <p:attrNameLst>
                                          <p:attrName>ppt_h</p:attrName>
                                        </p:attrNameLst>
                                      </p:cBhvr>
                                      <p:tavLst>
                                        <p:tav tm="0">
                                          <p:val>
                                            <p:strVal val="4*#ppt_h"/>
                                          </p:val>
                                        </p:tav>
                                        <p:tav tm="100000">
                                          <p:val>
                                            <p:strVal val="#ppt_h"/>
                                          </p:val>
                                        </p:tav>
                                      </p:tavLst>
                                    </p:anim>
                                  </p:childTnLst>
                                </p:cTn>
                              </p:par>
                            </p:childTnLst>
                          </p:cTn>
                        </p:par>
                        <p:par>
                          <p:cTn id="79" fill="hold" nodeType="afterGroup">
                            <p:stCondLst>
                              <p:cond delay="9700"/>
                            </p:stCondLst>
                            <p:childTnLst>
                              <p:par>
                                <p:cTn id="80" presetID="23" presetClass="entr" presetSubtype="32" fill="hold" nodeType="afterEffect">
                                  <p:stCondLst>
                                    <p:cond delay="200"/>
                                  </p:stCondLst>
                                  <p:childTnLst>
                                    <p:set>
                                      <p:cBhvr>
                                        <p:cTn id="81" dur="1" fill="hold">
                                          <p:stCondLst>
                                            <p:cond delay="0"/>
                                          </p:stCondLst>
                                        </p:cTn>
                                        <p:tgtEl>
                                          <p:spTgt spid="46096"/>
                                        </p:tgtEl>
                                        <p:attrNameLst>
                                          <p:attrName>style.visibility</p:attrName>
                                        </p:attrNameLst>
                                      </p:cBhvr>
                                      <p:to>
                                        <p:strVal val="visible"/>
                                      </p:to>
                                    </p:set>
                                    <p:anim calcmode="lin" valueType="num">
                                      <p:cBhvr>
                                        <p:cTn id="82" dur="500" fill="hold"/>
                                        <p:tgtEl>
                                          <p:spTgt spid="46096"/>
                                        </p:tgtEl>
                                        <p:attrNameLst>
                                          <p:attrName>ppt_w</p:attrName>
                                        </p:attrNameLst>
                                      </p:cBhvr>
                                      <p:tavLst>
                                        <p:tav tm="0">
                                          <p:val>
                                            <p:strVal val="4*#ppt_w"/>
                                          </p:val>
                                        </p:tav>
                                        <p:tav tm="100000">
                                          <p:val>
                                            <p:strVal val="#ppt_w"/>
                                          </p:val>
                                        </p:tav>
                                      </p:tavLst>
                                    </p:anim>
                                    <p:anim calcmode="lin" valueType="num">
                                      <p:cBhvr>
                                        <p:cTn id="83" dur="500" fill="hold"/>
                                        <p:tgtEl>
                                          <p:spTgt spid="46096"/>
                                        </p:tgtEl>
                                        <p:attrNameLst>
                                          <p:attrName>ppt_h</p:attrName>
                                        </p:attrNameLst>
                                      </p:cBhvr>
                                      <p:tavLst>
                                        <p:tav tm="0">
                                          <p:val>
                                            <p:strVal val="4*#ppt_h"/>
                                          </p:val>
                                        </p:tav>
                                        <p:tav tm="100000">
                                          <p:val>
                                            <p:strVal val="#ppt_h"/>
                                          </p:val>
                                        </p:tav>
                                      </p:tavLst>
                                    </p:anim>
                                  </p:childTnLst>
                                </p:cTn>
                              </p:par>
                            </p:childTnLst>
                          </p:cTn>
                        </p:par>
                        <p:par>
                          <p:cTn id="84" fill="hold" nodeType="afterGroup">
                            <p:stCondLst>
                              <p:cond delay="10400"/>
                            </p:stCondLst>
                            <p:childTnLst>
                              <p:par>
                                <p:cTn id="85" presetID="23" presetClass="entr" presetSubtype="32" fill="hold" nodeType="afterEffect">
                                  <p:stCondLst>
                                    <p:cond delay="200"/>
                                  </p:stCondLst>
                                  <p:childTnLst>
                                    <p:set>
                                      <p:cBhvr>
                                        <p:cTn id="86" dur="1" fill="hold">
                                          <p:stCondLst>
                                            <p:cond delay="0"/>
                                          </p:stCondLst>
                                        </p:cTn>
                                        <p:tgtEl>
                                          <p:spTgt spid="46097"/>
                                        </p:tgtEl>
                                        <p:attrNameLst>
                                          <p:attrName>style.visibility</p:attrName>
                                        </p:attrNameLst>
                                      </p:cBhvr>
                                      <p:to>
                                        <p:strVal val="visible"/>
                                      </p:to>
                                    </p:set>
                                    <p:anim calcmode="lin" valueType="num">
                                      <p:cBhvr>
                                        <p:cTn id="87" dur="500" fill="hold"/>
                                        <p:tgtEl>
                                          <p:spTgt spid="46097"/>
                                        </p:tgtEl>
                                        <p:attrNameLst>
                                          <p:attrName>ppt_w</p:attrName>
                                        </p:attrNameLst>
                                      </p:cBhvr>
                                      <p:tavLst>
                                        <p:tav tm="0">
                                          <p:val>
                                            <p:strVal val="4*#ppt_w"/>
                                          </p:val>
                                        </p:tav>
                                        <p:tav tm="100000">
                                          <p:val>
                                            <p:strVal val="#ppt_w"/>
                                          </p:val>
                                        </p:tav>
                                      </p:tavLst>
                                    </p:anim>
                                    <p:anim calcmode="lin" valueType="num">
                                      <p:cBhvr>
                                        <p:cTn id="88" dur="500" fill="hold"/>
                                        <p:tgtEl>
                                          <p:spTgt spid="46097"/>
                                        </p:tgtEl>
                                        <p:attrNameLst>
                                          <p:attrName>ppt_h</p:attrName>
                                        </p:attrNameLst>
                                      </p:cBhvr>
                                      <p:tavLst>
                                        <p:tav tm="0">
                                          <p:val>
                                            <p:strVal val="4*#ppt_h"/>
                                          </p:val>
                                        </p:tav>
                                        <p:tav tm="100000">
                                          <p:val>
                                            <p:strVal val="#ppt_h"/>
                                          </p:val>
                                        </p:tav>
                                      </p:tavLst>
                                    </p:anim>
                                  </p:childTnLst>
                                </p:cTn>
                              </p:par>
                            </p:childTnLst>
                          </p:cTn>
                        </p:par>
                        <p:par>
                          <p:cTn id="89" fill="hold" nodeType="afterGroup">
                            <p:stCondLst>
                              <p:cond delay="11100"/>
                            </p:stCondLst>
                            <p:childTnLst>
                              <p:par>
                                <p:cTn id="90" presetID="23" presetClass="entr" presetSubtype="32" fill="hold" grpId="0" nodeType="afterEffect">
                                  <p:stCondLst>
                                    <p:cond delay="0"/>
                                  </p:stCondLst>
                                  <p:childTnLst>
                                    <p:set>
                                      <p:cBhvr>
                                        <p:cTn id="91" dur="1" fill="hold">
                                          <p:stCondLst>
                                            <p:cond delay="0"/>
                                          </p:stCondLst>
                                        </p:cTn>
                                        <p:tgtEl>
                                          <p:spTgt spid="46098"/>
                                        </p:tgtEl>
                                        <p:attrNameLst>
                                          <p:attrName>style.visibility</p:attrName>
                                        </p:attrNameLst>
                                      </p:cBhvr>
                                      <p:to>
                                        <p:strVal val="visible"/>
                                      </p:to>
                                    </p:set>
                                    <p:anim calcmode="lin" valueType="num">
                                      <p:cBhvr>
                                        <p:cTn id="92" dur="500" fill="hold"/>
                                        <p:tgtEl>
                                          <p:spTgt spid="46098"/>
                                        </p:tgtEl>
                                        <p:attrNameLst>
                                          <p:attrName>ppt_w</p:attrName>
                                        </p:attrNameLst>
                                      </p:cBhvr>
                                      <p:tavLst>
                                        <p:tav tm="0">
                                          <p:val>
                                            <p:strVal val="4*#ppt_w"/>
                                          </p:val>
                                        </p:tav>
                                        <p:tav tm="100000">
                                          <p:val>
                                            <p:strVal val="#ppt_w"/>
                                          </p:val>
                                        </p:tav>
                                      </p:tavLst>
                                    </p:anim>
                                    <p:anim calcmode="lin" valueType="num">
                                      <p:cBhvr>
                                        <p:cTn id="93" dur="500" fill="hold"/>
                                        <p:tgtEl>
                                          <p:spTgt spid="4609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8" grpId="0" autoUpdateAnimBg="0"/>
    </p:bldLst>
  </p:timing>
</p:sld>
</file>

<file path=ppt/theme/theme1.xml><?xml version="1.0" encoding="utf-8"?>
<a:theme xmlns:a="http://schemas.openxmlformats.org/drawingml/2006/main" name="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2759</Words>
  <Application>Microsoft Macintosh PowerPoint</Application>
  <PresentationFormat>Widescreen</PresentationFormat>
  <Paragraphs>598</Paragraphs>
  <Slides>45</Slides>
  <Notes>20</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45</vt:i4>
      </vt:variant>
    </vt:vector>
  </HeadingPairs>
  <TitlesOfParts>
    <vt:vector size="66" baseType="lpstr">
      <vt:lpstr>Aller</vt:lpstr>
      <vt:lpstr>Aller Light</vt:lpstr>
      <vt:lpstr>Arial</vt:lpstr>
      <vt:lpstr>Calibri</vt:lpstr>
      <vt:lpstr>Calibri Light</vt:lpstr>
      <vt:lpstr>Lucida Grande</vt:lpstr>
      <vt:lpstr>Verdana</vt:lpstr>
      <vt:lpstr>Wingdings</vt:lpstr>
      <vt:lpstr>Office Theme</vt:lpstr>
      <vt:lpstr>Тема Office</vt:lpstr>
      <vt:lpstr>1_Тема Office</vt:lpstr>
      <vt:lpstr>2_Office Theme</vt:lpstr>
      <vt:lpstr>12_Office Theme</vt:lpstr>
      <vt:lpstr>3_Office Theme</vt:lpstr>
      <vt:lpstr>6_Office Theme</vt:lpstr>
      <vt:lpstr>3_Тема Office</vt:lpstr>
      <vt:lpstr>1_Office Theme</vt:lpstr>
      <vt:lpstr>2_Тема Office</vt:lpstr>
      <vt:lpstr>8_Office Theme</vt:lpstr>
      <vt:lpstr>5_Office Theme</vt:lpstr>
      <vt:lpstr>7_Office Theme</vt:lpstr>
      <vt:lpstr>PowerPoint Presentation</vt:lpstr>
      <vt:lpstr>PowerPoint Presentation</vt:lpstr>
      <vt:lpstr>PowerPoint Presentation</vt:lpstr>
      <vt:lpstr>PowerPoint Presentation</vt:lpstr>
      <vt:lpstr>PowerPoint Presentation</vt:lpstr>
      <vt:lpstr>THE THREE THINGS YOU SHOULD KNOW ABOUT MENTAL WELLNESS </vt:lpstr>
      <vt:lpstr>GRIM REALITY</vt:lpstr>
      <vt:lpstr>PowerPoint Presentation</vt:lpstr>
      <vt:lpstr>PowerPoint Presentation</vt:lpstr>
      <vt:lpstr>Cultural Change Around Mental Wellness</vt:lpstr>
      <vt:lpstr>The NEW Science of Mental Wellness</vt:lpstr>
      <vt:lpstr>RECENT SCIENTIFIC  DISCOVERIES</vt:lpstr>
      <vt:lpstr>RECENT SCIENTIFIC  DISCOVERIES</vt:lpstr>
      <vt:lpstr>PowerPoint Presentation</vt:lpstr>
      <vt:lpstr>HOW IMPORTANT IS YOUR  MICROBIOME?</vt:lpstr>
      <vt:lpstr>HOW DO YOUR “TWO BRAINS” COMMUNICATE?</vt:lpstr>
      <vt:lpstr>PowerPoint Presentation</vt:lpstr>
      <vt:lpstr>PowerPoint Presentation</vt:lpstr>
      <vt:lpstr>PowerPoint Presentation</vt:lpstr>
      <vt:lpstr>World’s First Award-Winning  Gut-Brain Axis Nutrition System!</vt:lpstr>
      <vt:lpstr>     CLINICAL STUDY</vt:lpstr>
      <vt:lpstr>PowerPoint Presentation</vt:lpstr>
      <vt:lpstr>PowerPoint Presentation</vt:lpstr>
      <vt:lpstr>PowerPoint Presentation</vt:lpstr>
      <vt:lpstr>GBX+ Proprietary Blend… Patent Pending and Exclusive to Amare</vt:lpstr>
      <vt:lpstr>PowerPoint Presentation</vt:lpstr>
      <vt:lpstr>PowerPoint Presentation</vt:lpstr>
      <vt:lpstr>Why is Fundamentals Different?</vt:lpstr>
      <vt:lpstr>PowerPoint Presentation</vt:lpstr>
      <vt:lpstr>PowerPoint Presentation</vt:lpstr>
      <vt:lpstr>PowerPoint Presentation</vt:lpstr>
      <vt:lpstr>PowerPoint Presentation</vt:lpstr>
      <vt:lpstr>PowerPoint Presentation</vt:lpstr>
      <vt:lpstr>Project b3: BODY. BRAIN. BIOME.</vt:lpstr>
      <vt:lpstr>S.E.N.S.E. Program</vt:lpstr>
      <vt:lpstr>Eight-Week Survey Results</vt:lpstr>
      <vt:lpstr>THE THREE THINGS YOU SHOULD KNOW ABOUT MENTAL WELLNESS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2018-09-19T04:36:38Z</dcterms:created>
  <dcterms:modified xsi:type="dcterms:W3CDTF">2019-02-06T01:51:28Z</dcterms:modified>
</cp:coreProperties>
</file>