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05" r:id="rId1"/>
  </p:sldMasterIdLst>
  <p:notesMasterIdLst>
    <p:notesMasterId r:id="rId37"/>
  </p:notesMasterIdLst>
  <p:handoutMasterIdLst>
    <p:handoutMasterId r:id="rId38"/>
  </p:handoutMasterIdLst>
  <p:sldIdLst>
    <p:sldId id="271" r:id="rId2"/>
    <p:sldId id="334" r:id="rId3"/>
    <p:sldId id="335" r:id="rId4"/>
    <p:sldId id="317" r:id="rId5"/>
    <p:sldId id="298" r:id="rId6"/>
    <p:sldId id="299" r:id="rId7"/>
    <p:sldId id="308" r:id="rId8"/>
    <p:sldId id="296" r:id="rId9"/>
    <p:sldId id="319" r:id="rId10"/>
    <p:sldId id="336" r:id="rId11"/>
    <p:sldId id="330" r:id="rId12"/>
    <p:sldId id="331" r:id="rId13"/>
    <p:sldId id="337" r:id="rId14"/>
    <p:sldId id="338" r:id="rId15"/>
    <p:sldId id="339" r:id="rId16"/>
    <p:sldId id="340" r:id="rId17"/>
    <p:sldId id="341" r:id="rId18"/>
    <p:sldId id="304" r:id="rId19"/>
    <p:sldId id="310" r:id="rId20"/>
    <p:sldId id="300" r:id="rId21"/>
    <p:sldId id="301" r:id="rId22"/>
    <p:sldId id="306" r:id="rId23"/>
    <p:sldId id="307" r:id="rId24"/>
    <p:sldId id="333" r:id="rId25"/>
    <p:sldId id="328" r:id="rId26"/>
    <p:sldId id="321" r:id="rId27"/>
    <p:sldId id="322" r:id="rId28"/>
    <p:sldId id="325" r:id="rId29"/>
    <p:sldId id="323" r:id="rId30"/>
    <p:sldId id="324" r:id="rId31"/>
    <p:sldId id="326" r:id="rId32"/>
    <p:sldId id="316" r:id="rId33"/>
    <p:sldId id="332" r:id="rId34"/>
    <p:sldId id="297" r:id="rId35"/>
    <p:sldId id="320" r:id="rId3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AE8"/>
    <a:srgbClr val="3F2A56"/>
    <a:srgbClr val="68478D"/>
    <a:srgbClr val="5525A5"/>
    <a:srgbClr val="245D38"/>
    <a:srgbClr val="47A647"/>
    <a:srgbClr val="003B71"/>
    <a:srgbClr val="3F7F96"/>
    <a:srgbClr val="660066"/>
    <a:srgbClr val="00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33"/>
    <p:restoredTop sz="92308" autoAdjust="0"/>
  </p:normalViewPr>
  <p:slideViewPr>
    <p:cSldViewPr snapToGrid="0">
      <p:cViewPr varScale="1">
        <p:scale>
          <a:sx n="99" d="100"/>
          <a:sy n="99" d="100"/>
        </p:scale>
        <p:origin x="63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Pie 1</c:v>
                </c:pt>
              </c:strCache>
            </c:strRef>
          </c:tx>
          <c:spPr>
            <a:solidFill>
              <a:srgbClr val="364D6E"/>
            </a:solidFill>
            <a:ln w="12700" cap="flat">
              <a:solidFill>
                <a:srgbClr val="676767"/>
              </a:solidFill>
              <a:prstDash val="solid"/>
              <a:round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F82-2149-BDA0-D2C396E2ABDD}"/>
              </c:ext>
            </c:extLst>
          </c:dPt>
          <c:dPt>
            <c:idx val="1"/>
            <c:bubble3D val="0"/>
            <c:spPr>
              <a:solidFill>
                <a:srgbClr val="6F8DB9"/>
              </a:solidFill>
              <a:ln w="12700" cap="flat">
                <a:solidFill>
                  <a:srgbClr val="676767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5F82-2149-BDA0-D2C396E2ABDD}"/>
              </c:ext>
            </c:extLst>
          </c:dPt>
          <c:dPt>
            <c:idx val="2"/>
            <c:bubble3D val="0"/>
            <c:spPr>
              <a:solidFill>
                <a:srgbClr val="C3CFE1"/>
              </a:solidFill>
              <a:ln w="12700" cap="flat">
                <a:solidFill>
                  <a:srgbClr val="676767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F82-2149-BDA0-D2C396E2ABDD}"/>
              </c:ext>
            </c:extLst>
          </c:dPt>
          <c:dPt>
            <c:idx val="3"/>
            <c:bubble3D val="0"/>
            <c:spPr>
              <a:solidFill>
                <a:srgbClr val="DFE5EF"/>
              </a:solidFill>
              <a:ln w="12700" cap="flat">
                <a:solidFill>
                  <a:srgbClr val="676767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5F82-2149-BDA0-D2C396E2ABDD}"/>
              </c:ext>
            </c:extLst>
          </c:dPt>
          <c:dPt>
            <c:idx val="4"/>
            <c:bubble3D val="0"/>
            <c:spPr>
              <a:solidFill>
                <a:srgbClr val="007770"/>
              </a:solidFill>
              <a:ln w="12700" cap="flat">
                <a:solidFill>
                  <a:srgbClr val="676767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5F82-2149-BDA0-D2C396E2ABDD}"/>
              </c:ext>
            </c:extLst>
          </c:dPt>
          <c:cat>
            <c:strRef>
              <c:f>Sheet1!$B$1:$F$1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43.7</c:v>
                </c:pt>
                <c:pt idx="1">
                  <c:v>12</c:v>
                </c:pt>
                <c:pt idx="2">
                  <c:v>8.6999999999999993</c:v>
                </c:pt>
                <c:pt idx="3">
                  <c:v>0.6</c:v>
                </c:pt>
                <c:pt idx="4">
                  <c:v>35.200000000000003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F82-2149-BDA0-D2C396E2A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82"/>
      </c:pieChart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Bifidobacterium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Bif1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0.93200000000000005</c:v>
                </c:pt>
                <c:pt idx="1">
                  <c:v>0.66400000000000003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6B-374E-859E-E72D6D4634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Bif2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0.76500000000000001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6B-374E-859E-E72D6D4634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Bif3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0.70499999999999996</c:v>
                </c:pt>
                <c:pt idx="1">
                  <c:v>0.86399999999999999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6B-374E-859E-E72D6D4634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5285920"/>
        <c:axId val="504906672"/>
      </c:barChart>
      <c:catAx>
        <c:axId val="50528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906672"/>
        <c:crosses val="autoZero"/>
        <c:auto val="1"/>
        <c:lblAlgn val="ctr"/>
        <c:lblOffset val="100"/>
        <c:noMultiLvlLbl val="0"/>
      </c:catAx>
      <c:valAx>
        <c:axId val="50490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28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Lactobacillus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Lact1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0.65500000000000003</c:v>
                </c:pt>
                <c:pt idx="1">
                  <c:v>0.38600000000000001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3C-C84A-910F-F1A9F8803B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Lact2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0.36499999999999999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3C-C84A-910F-F1A9F8803B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Lact3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0.53500000000000003</c:v>
                </c:pt>
                <c:pt idx="1">
                  <c:v>0.495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3C-C84A-910F-F1A9F8803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902928"/>
        <c:axId val="435034480"/>
      </c:barChart>
      <c:catAx>
        <c:axId val="43290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034480"/>
        <c:crosses val="autoZero"/>
        <c:auto val="1"/>
        <c:lblAlgn val="ctr"/>
        <c:lblOffset val="100"/>
        <c:noMultiLvlLbl val="0"/>
      </c:catAx>
      <c:valAx>
        <c:axId val="43503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90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Composite Score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6.6469999999999967</c:v>
                </c:pt>
                <c:pt idx="1">
                  <c:v>5.3490000000000002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AD-364E-AC04-1C1C0EF135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6.0410000000000004</c:v>
                </c:pt>
                <c:pt idx="1">
                  <c:v>5.5810000000000004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AD-364E-AC04-1C1C0EF135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Comp3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Placebo</c:v>
                </c:pt>
                <c:pt idx="1">
                  <c:v>Fundamentals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6.3369999999999997</c:v>
                </c:pt>
                <c:pt idx="1">
                  <c:v>6.2669999999999986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AD-364E-AC04-1C1C0EF13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7671440"/>
        <c:axId val="507673216"/>
      </c:barChart>
      <c:catAx>
        <c:axId val="50767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673216"/>
        <c:crosses val="autoZero"/>
        <c:auto val="1"/>
        <c:lblAlgn val="ctr"/>
        <c:lblOffset val="100"/>
        <c:noMultiLvlLbl val="0"/>
      </c:catAx>
      <c:valAx>
        <c:axId val="50767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67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Global Mood State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Global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1">
                  <c:v>P</c:v>
                </c:pt>
                <c:pt idx="2">
                  <c:v>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123</c:v>
                </c:pt>
                <c:pt idx="2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2-AF4C-89CE-E52C50C420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Global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1">
                  <c:v>P</c:v>
                </c:pt>
                <c:pt idx="2">
                  <c:v>F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136</c:v>
                </c:pt>
                <c:pt idx="2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2-AF4C-89CE-E52C50C420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1">
                  <c:v>P</c:v>
                </c:pt>
                <c:pt idx="2">
                  <c:v>F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2482-AF4C-89CE-E52C50C420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06076704"/>
        <c:axId val="418815616"/>
      </c:barChart>
      <c:catAx>
        <c:axId val="50607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815616"/>
        <c:crosses val="autoZero"/>
        <c:auto val="1"/>
        <c:lblAlgn val="ctr"/>
        <c:lblOffset val="100"/>
        <c:noMultiLvlLbl val="0"/>
      </c:catAx>
      <c:valAx>
        <c:axId val="418815616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7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Mood State Sub-Scales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Sheet1!$B$1:$G$1</c:f>
              <c:strCache>
                <c:ptCount val="6"/>
                <c:pt idx="0">
                  <c:v>Tension(post)</c:v>
                </c:pt>
                <c:pt idx="1">
                  <c:v>Depr(post)</c:v>
                </c:pt>
                <c:pt idx="2">
                  <c:v>Anger(post)</c:v>
                </c:pt>
                <c:pt idx="3">
                  <c:v>Fatigue(post)</c:v>
                </c:pt>
                <c:pt idx="4">
                  <c:v>Conf(post)</c:v>
                </c:pt>
                <c:pt idx="5">
                  <c:v>Vigor(post)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11</c:v>
                </c:pt>
                <c:pt idx="1">
                  <c:v>11</c:v>
                </c:pt>
                <c:pt idx="2">
                  <c:v>13</c:v>
                </c:pt>
                <c:pt idx="3">
                  <c:v>11</c:v>
                </c:pt>
                <c:pt idx="4">
                  <c:v>7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C-CC4F-89E2-BA6B2440160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Sheet1!$B$1:$G$1</c:f>
              <c:strCache>
                <c:ptCount val="6"/>
                <c:pt idx="0">
                  <c:v>Tension(post)</c:v>
                </c:pt>
                <c:pt idx="1">
                  <c:v>Depr(post)</c:v>
                </c:pt>
                <c:pt idx="2">
                  <c:v>Anger(post)</c:v>
                </c:pt>
                <c:pt idx="3">
                  <c:v>Fatigue(post)</c:v>
                </c:pt>
                <c:pt idx="4">
                  <c:v>Conf(post)</c:v>
                </c:pt>
                <c:pt idx="5">
                  <c:v>Vigor(post)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  <c:pt idx="4">
                  <c:v>4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C-CC4F-89E2-BA6B24401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06338384"/>
        <c:axId val="434450688"/>
      </c:barChart>
      <c:catAx>
        <c:axId val="50633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450688"/>
        <c:crosses val="autoZero"/>
        <c:auto val="1"/>
        <c:lblAlgn val="ctr"/>
        <c:lblOffset val="100"/>
        <c:noMultiLvlLbl val="0"/>
      </c:catAx>
      <c:valAx>
        <c:axId val="43445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338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0.34965</cdr:x>
      <cdr:y>0.22876</cdr:y>
    </cdr:from>
    <cdr:to>
      <cdr:x>0.46076</cdr:x>
      <cdr:y>0.30019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18335" y="732114"/>
          <a:ext cx="609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-24%</a:t>
          </a:r>
        </a:p>
      </cdr:txBody>
    </cdr:sp>
  </cdr:relSizeAnchor>
  <cdr:relSizeAnchor xmlns:cdr="http://schemas.openxmlformats.org/drawingml/2006/chartDrawing">
    <cdr:from>
      <cdr:x>0.79776</cdr:x>
      <cdr:y>0.09676</cdr:y>
    </cdr:from>
    <cdr:to>
      <cdr:x>0.89498</cdr:x>
      <cdr:y>0.23962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7112620" y="573888"/>
          <a:ext cx="866785" cy="847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+30%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0.34965</cdr:x>
      <cdr:y>0.19</cdr:y>
    </cdr:from>
    <cdr:to>
      <cdr:x>0.44688</cdr:x>
      <cdr:y>0.33286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18335" y="608087"/>
          <a:ext cx="533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-18%</a:t>
          </a:r>
        </a:p>
      </cdr:txBody>
    </cdr:sp>
  </cdr:relSizeAnchor>
  <cdr:relSizeAnchor xmlns:cdr="http://schemas.openxmlformats.org/drawingml/2006/chartDrawing">
    <cdr:from>
      <cdr:x>0.7941</cdr:x>
      <cdr:y>0.19</cdr:y>
    </cdr:from>
    <cdr:to>
      <cdr:x>0.90521</cdr:x>
      <cdr:y>0.33286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4356735" y="608087"/>
          <a:ext cx="6096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+28%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0.33756</cdr:x>
      <cdr:y>0.08481</cdr:y>
    </cdr:from>
    <cdr:to>
      <cdr:x>0.4209</cdr:x>
      <cdr:y>0.22767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3191376" y="491608"/>
          <a:ext cx="787917" cy="828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-5%</a:t>
          </a:r>
        </a:p>
      </cdr:txBody>
    </cdr:sp>
  </cdr:relSizeAnchor>
  <cdr:relSizeAnchor xmlns:cdr="http://schemas.openxmlformats.org/drawingml/2006/chartDrawing">
    <cdr:from>
      <cdr:x>0.80619</cdr:x>
      <cdr:y>0.07636</cdr:y>
    </cdr:from>
    <cdr:to>
      <cdr:x>0.94508</cdr:x>
      <cdr:y>0.25493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7621914" y="442622"/>
          <a:ext cx="1313100" cy="1035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+17%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0.48854</cdr:x>
      <cdr:y>0.10732</cdr:y>
    </cdr:from>
    <cdr:to>
      <cdr:x>0.61354</cdr:x>
      <cdr:y>0.21446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2680335" y="343452"/>
          <a:ext cx="6858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/>
            <a:t>+25%  (over 30 days)</a:t>
          </a:r>
        </a:p>
      </cdr:txBody>
    </cdr:sp>
  </cdr:relSizeAnchor>
  <cdr:relSizeAnchor xmlns:cdr="http://schemas.openxmlformats.org/drawingml/2006/chartDrawing">
    <cdr:from>
      <cdr:x>0.09965</cdr:x>
      <cdr:y>0.14303</cdr:y>
    </cdr:from>
    <cdr:to>
      <cdr:x>0.36354</cdr:x>
      <cdr:y>0.50017</cdr:y>
    </cdr:to>
    <cdr:sp macro="" textlink="">
      <cdr:nvSpPr>
        <cdr:cNvPr id="3" name="Text Box 1"/>
        <cdr:cNvSpPr txBox="1"/>
      </cdr:nvSpPr>
      <cdr:spPr>
        <a:xfrm xmlns:a="http://schemas.openxmlformats.org/drawingml/2006/main">
          <a:off x="546735" y="457752"/>
          <a:ext cx="1447800" cy="11430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0.23854</cdr:x>
      <cdr:y>0.14303</cdr:y>
    </cdr:from>
    <cdr:to>
      <cdr:x>0.33576</cdr:x>
      <cdr:y>0.25017</cdr:y>
    </cdr:to>
    <cdr:sp macro="" textlink="">
      <cdr:nvSpPr>
        <cdr:cNvPr id="4" name="Text Box 3"/>
        <cdr:cNvSpPr txBox="1"/>
      </cdr:nvSpPr>
      <cdr:spPr>
        <a:xfrm xmlns:a="http://schemas.openxmlformats.org/drawingml/2006/main">
          <a:off x="1308735" y="457752"/>
          <a:ext cx="5334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/>
            <a:t>-11%</a:t>
          </a:r>
        </a:p>
      </cdr:txBody>
    </cdr:sp>
  </cdr:relSizeAnchor>
  <cdr:relSizeAnchor xmlns:cdr="http://schemas.openxmlformats.org/drawingml/2006/chartDrawing">
    <cdr:from>
      <cdr:x>0.61354</cdr:x>
      <cdr:y>0.21446</cdr:y>
    </cdr:from>
    <cdr:to>
      <cdr:x>0.71076</cdr:x>
      <cdr:y>0.3216</cdr:y>
    </cdr:to>
    <cdr:sp macro="" textlink="">
      <cdr:nvSpPr>
        <cdr:cNvPr id="5" name="Text Box 1"/>
        <cdr:cNvSpPr txBox="1"/>
      </cdr:nvSpPr>
      <cdr:spPr>
        <a:xfrm xmlns:a="http://schemas.openxmlformats.org/drawingml/2006/main">
          <a:off x="3366135" y="686352"/>
          <a:ext cx="533400" cy="3429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0.65521</cdr:x>
      <cdr:y>0.3216</cdr:y>
    </cdr:from>
    <cdr:to>
      <cdr:x>0.76632</cdr:x>
      <cdr:y>0.42874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3594735" y="1029252"/>
          <a:ext cx="6096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rgbClr val="FF0000"/>
              </a:solidFill>
            </a:rPr>
            <a:t>+22% (compared to P)</a:t>
          </a:r>
        </a:p>
      </cdr:txBody>
    </cdr:sp>
  </cdr:relSizeAnchor>
  <cdr:relSizeAnchor xmlns:cdr="http://schemas.openxmlformats.org/drawingml/2006/chartDrawing">
    <cdr:from>
      <cdr:x>0.40521</cdr:x>
      <cdr:y>0.17874</cdr:y>
    </cdr:from>
    <cdr:to>
      <cdr:x>0.62743</cdr:x>
      <cdr:y>0.17874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D12E561D-7F35-FE4E-9564-3F125019A5A8}"/>
            </a:ext>
          </a:extLst>
        </cdr:cNvPr>
        <cdr:cNvCxnSpPr/>
      </cdr:nvCxnSpPr>
      <cdr:spPr>
        <a:xfrm xmlns:a="http://schemas.openxmlformats.org/drawingml/2006/main">
          <a:off x="2223135" y="572052"/>
          <a:ext cx="12192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0.62743</cdr:x>
      <cdr:y>0.17874</cdr:y>
    </cdr:from>
    <cdr:to>
      <cdr:x>0.62743</cdr:x>
      <cdr:y>0.5716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34EE7ADE-D85F-3D4F-BB4A-86B72F5576ED}"/>
            </a:ext>
          </a:extLst>
        </cdr:cNvPr>
        <cdr:cNvCxnSpPr/>
      </cdr:nvCxnSpPr>
      <cdr:spPr>
        <a:xfrm xmlns:a="http://schemas.openxmlformats.org/drawingml/2006/main">
          <a:off x="3442335" y="572052"/>
          <a:ext cx="0" cy="12573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0.58576</cdr:x>
      <cdr:y>0.25017</cdr:y>
    </cdr:from>
    <cdr:to>
      <cdr:x>0.64132</cdr:x>
      <cdr:y>0.25017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2760D8E1-87DD-6241-B490-E3F7AC88C9B4}"/>
            </a:ext>
          </a:extLst>
        </cdr:cNvPr>
        <cdr:cNvCxnSpPr/>
      </cdr:nvCxnSpPr>
      <cdr:spPr>
        <a:xfrm xmlns:a="http://schemas.openxmlformats.org/drawingml/2006/main" flipH="1">
          <a:off x="3213735" y="800652"/>
          <a:ext cx="3048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0.64132</cdr:x>
      <cdr:y>0.25017</cdr:y>
    </cdr:from>
    <cdr:to>
      <cdr:x>0.64132</cdr:x>
      <cdr:y>0.60732</cdr:y>
    </cdr:to>
    <cdr:cxnSp macro="">
      <cdr:nvCxnSpPr>
        <cdr:cNvPr id="14" name="Straight Connector 13">
          <a:extLst xmlns:a="http://schemas.openxmlformats.org/drawingml/2006/main">
            <a:ext uri="{FF2B5EF4-FFF2-40B4-BE49-F238E27FC236}">
              <a16:creationId xmlns:a16="http://schemas.microsoft.com/office/drawing/2014/main" id="{4BACD2F0-A5E1-0645-AF3B-F5877C05F224}"/>
            </a:ext>
          </a:extLst>
        </cdr:cNvPr>
        <cdr:cNvCxnSpPr/>
      </cdr:nvCxnSpPr>
      <cdr:spPr>
        <a:xfrm xmlns:a="http://schemas.openxmlformats.org/drawingml/2006/main">
          <a:off x="3518535" y="800652"/>
          <a:ext cx="0" cy="11430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0.33576</cdr:x>
      <cdr:y>0.17874</cdr:y>
    </cdr:from>
    <cdr:to>
      <cdr:x>0.39132</cdr:x>
      <cdr:y>0.17874</cdr:y>
    </cdr:to>
    <cdr:cxnSp macro="">
      <cdr:nvCxnSpPr>
        <cdr:cNvPr id="16" name="Straight Connector 15">
          <a:extLst xmlns:a="http://schemas.openxmlformats.org/drawingml/2006/main">
            <a:ext uri="{FF2B5EF4-FFF2-40B4-BE49-F238E27FC236}">
              <a16:creationId xmlns:a16="http://schemas.microsoft.com/office/drawing/2014/main" id="{A29B91D0-9876-AE4E-B1EE-30A72B4C608A}"/>
            </a:ext>
          </a:extLst>
        </cdr:cNvPr>
        <cdr:cNvCxnSpPr/>
      </cdr:nvCxnSpPr>
      <cdr:spPr>
        <a:xfrm xmlns:a="http://schemas.openxmlformats.org/drawingml/2006/main" flipH="1">
          <a:off x="1842135" y="572052"/>
          <a:ext cx="3048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0.33576</cdr:x>
      <cdr:y>0.17874</cdr:y>
    </cdr:from>
    <cdr:to>
      <cdr:x>0.33576</cdr:x>
      <cdr:y>0.35732</cdr:y>
    </cdr:to>
    <cdr:cxnSp macro="">
      <cdr:nvCxnSpPr>
        <cdr:cNvPr id="18" name="Straight Connector 17">
          <a:extLst xmlns:a="http://schemas.openxmlformats.org/drawingml/2006/main">
            <a:ext uri="{FF2B5EF4-FFF2-40B4-BE49-F238E27FC236}">
              <a16:creationId xmlns:a16="http://schemas.microsoft.com/office/drawing/2014/main" id="{F0EC4A05-E13A-7C42-BBE4-7C2194FCAF57}"/>
            </a:ext>
          </a:extLst>
        </cdr:cNvPr>
        <cdr:cNvCxnSpPr/>
      </cdr:nvCxnSpPr>
      <cdr:spPr>
        <a:xfrm xmlns:a="http://schemas.openxmlformats.org/drawingml/2006/main">
          <a:off x="1842135" y="572052"/>
          <a:ext cx="0" cy="5715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0.1154</cdr:x>
      <cdr:y>0.53651</cdr:y>
    </cdr:from>
    <cdr:to>
      <cdr:x>0.21747</cdr:x>
      <cdr:y>0.64365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775335" y="1717040"/>
          <a:ext cx="6858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-54%</a:t>
          </a:r>
        </a:p>
      </cdr:txBody>
    </cdr:sp>
  </cdr:relSizeAnchor>
  <cdr:relSizeAnchor xmlns:cdr="http://schemas.openxmlformats.org/drawingml/2006/chartDrawing">
    <cdr:from>
      <cdr:x>0.27417</cdr:x>
      <cdr:y>0.57222</cdr:y>
    </cdr:from>
    <cdr:to>
      <cdr:x>0.3705</cdr:x>
      <cdr:y>0.71508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2609977" y="3204832"/>
          <a:ext cx="916993" cy="800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-60%</a:t>
          </a:r>
        </a:p>
      </cdr:txBody>
    </cdr:sp>
  </cdr:relSizeAnchor>
  <cdr:relSizeAnchor xmlns:cdr="http://schemas.openxmlformats.org/drawingml/2006/chartDrawing">
    <cdr:from>
      <cdr:x>0.43295</cdr:x>
      <cdr:y>0.53651</cdr:y>
    </cdr:from>
    <cdr:to>
      <cdr:x>0.52367</cdr:x>
      <cdr:y>0.67937</cdr:y>
    </cdr:to>
    <cdr:sp macro="" textlink="">
      <cdr:nvSpPr>
        <cdr:cNvPr id="4" name="Text Box 3"/>
        <cdr:cNvSpPr txBox="1"/>
      </cdr:nvSpPr>
      <cdr:spPr>
        <a:xfrm xmlns:a="http://schemas.openxmlformats.org/drawingml/2006/main">
          <a:off x="2908935" y="1717040"/>
          <a:ext cx="6096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-39%</a:t>
          </a:r>
        </a:p>
      </cdr:txBody>
    </cdr:sp>
  </cdr:relSizeAnchor>
  <cdr:relSizeAnchor xmlns:cdr="http://schemas.openxmlformats.org/drawingml/2006/chartDrawing">
    <cdr:from>
      <cdr:x>0.59172</cdr:x>
      <cdr:y>0.60794</cdr:y>
    </cdr:from>
    <cdr:to>
      <cdr:x>0.68268</cdr:x>
      <cdr:y>0.71508</cdr:y>
    </cdr:to>
    <cdr:sp macro="" textlink="">
      <cdr:nvSpPr>
        <cdr:cNvPr id="5" name="Text Box 4"/>
        <cdr:cNvSpPr txBox="1"/>
      </cdr:nvSpPr>
      <cdr:spPr>
        <a:xfrm xmlns:a="http://schemas.openxmlformats.org/drawingml/2006/main">
          <a:off x="5632912" y="3404889"/>
          <a:ext cx="865858" cy="600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-52%</a:t>
          </a:r>
        </a:p>
      </cdr:txBody>
    </cdr:sp>
  </cdr:relSizeAnchor>
  <cdr:relSizeAnchor xmlns:cdr="http://schemas.openxmlformats.org/drawingml/2006/chartDrawing">
    <cdr:from>
      <cdr:x>0.73916</cdr:x>
      <cdr:y>0.60794</cdr:y>
    </cdr:from>
    <cdr:to>
      <cdr:x>0.83019</cdr:x>
      <cdr:y>0.71508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7036475" y="3404889"/>
          <a:ext cx="866552" cy="600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-42%</a:t>
          </a:r>
        </a:p>
      </cdr:txBody>
    </cdr:sp>
  </cdr:relSizeAnchor>
  <cdr:relSizeAnchor xmlns:cdr="http://schemas.openxmlformats.org/drawingml/2006/chartDrawing">
    <cdr:from>
      <cdr:x>0.88659</cdr:x>
      <cdr:y>0.08462</cdr:y>
    </cdr:from>
    <cdr:to>
      <cdr:x>0.98628</cdr:x>
      <cdr:y>0.26319</cdr:y>
    </cdr:to>
    <cdr:sp macro="" textlink="">
      <cdr:nvSpPr>
        <cdr:cNvPr id="7" name="Text Box 6"/>
        <cdr:cNvSpPr txBox="1"/>
      </cdr:nvSpPr>
      <cdr:spPr>
        <a:xfrm xmlns:a="http://schemas.openxmlformats.org/drawingml/2006/main">
          <a:off x="8439943" y="473910"/>
          <a:ext cx="948984" cy="1000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+25%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8DAEE8-2AD6-451C-990B-DA45371CBF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CC8A1-5FB4-45EB-BC0A-D6D9B18787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DECED13-4167-48AF-AF35-CF723716B53B}" type="datetimeFigureOut">
              <a:rPr lang="en-US" smtClean="0"/>
              <a:t>2/3/18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0ECE9-50DB-403D-BC21-283F0CD16C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1D1CF-0C76-49A4-BF7A-7D3388B9F4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0E383BD-8F5D-47A9-B040-652A2729B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17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17B500B-B81B-4D49-9B34-FE39AB034042}" type="datetimeFigureOut">
              <a:rPr lang="en-US" smtClean="0"/>
              <a:t>2/3/18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2EBB34B-1EE1-7046-9BB4-E3528EEDFA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2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41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7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37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Gut feelings and gut based 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628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72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075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97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9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DD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4" y="2524027"/>
            <a:ext cx="4934568" cy="158831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5312269" y="2676246"/>
            <a:ext cx="0" cy="1325563"/>
          </a:xfrm>
          <a:prstGeom prst="line">
            <a:avLst/>
          </a:prstGeom>
          <a:ln w="38100" cmpd="sng">
            <a:solidFill>
              <a:srgbClr val="5525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33"/>
          <p:cNvSpPr txBox="1">
            <a:spLocks noGrp="1"/>
          </p:cNvSpPr>
          <p:nvPr>
            <p:ph type="title"/>
          </p:nvPr>
        </p:nvSpPr>
        <p:spPr>
          <a:xfrm>
            <a:off x="5436973" y="2676246"/>
            <a:ext cx="6096001" cy="1325564"/>
          </a:xfrm>
          <a:prstGeom prst="rect">
            <a:avLst/>
          </a:prstGeom>
        </p:spPr>
        <p:txBody>
          <a:bodyPr lIns="91425" tIns="91425" rIns="91425" bIns="91425" anchor="ctr" anchorCtr="0">
            <a:normAutofit/>
          </a:bodyPr>
          <a:lstStyle>
            <a:lvl1pPr lvl="0" algn="l" rtl="0">
              <a:spcBef>
                <a:spcPts val="0"/>
              </a:spcBef>
              <a:defRPr sz="3600"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7795" y="453081"/>
            <a:ext cx="3426940" cy="549661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382530" y="453081"/>
            <a:ext cx="3426940" cy="54966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287265" y="453081"/>
            <a:ext cx="3426940" cy="549661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331336"/>
            <a:ext cx="6311240" cy="5654936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7997" y="331336"/>
            <a:ext cx="4642022" cy="5654936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331336"/>
            <a:ext cx="6311240" cy="566712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87178" y="331336"/>
            <a:ext cx="4642022" cy="5667128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055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055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87178" y="331336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1431935"/>
            <a:ext cx="6311240" cy="4590914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2374397" y="1209050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7997" y="331336"/>
            <a:ext cx="4642022" cy="5691513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1431934"/>
            <a:ext cx="6311240" cy="455433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72678" y="1209049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87178" y="331335"/>
            <a:ext cx="4642022" cy="5654937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1431934"/>
            <a:ext cx="6311240" cy="4580755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72678" y="1209049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-2" y="331335"/>
            <a:ext cx="4758267" cy="5630553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87178" y="331336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1431934"/>
            <a:ext cx="6311240" cy="455433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2374397" y="1209050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942667" y="331336"/>
            <a:ext cx="5176933" cy="5590606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30165"/>
            <a:ext cx="9144000" cy="797670"/>
          </a:xfrm>
        </p:spPr>
        <p:txBody>
          <a:bodyPr anchor="b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06" y="6380702"/>
            <a:ext cx="4213188" cy="3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4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0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1755913"/>
            <a:ext cx="6311240" cy="4694937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7997" y="1755912"/>
            <a:ext cx="4652900" cy="4694937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96069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96768" y="365125"/>
            <a:ext cx="864412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0" y="712986"/>
            <a:ext cx="2377436" cy="6288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296069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96768" y="365125"/>
            <a:ext cx="851001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0" y="712986"/>
            <a:ext cx="2377436" cy="6288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0000" y="1825625"/>
            <a:ext cx="5679800" cy="47024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34584" cy="47024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6069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96768" y="365125"/>
            <a:ext cx="851001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0" y="712986"/>
            <a:ext cx="2377436" cy="62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354225" y="4499732"/>
            <a:ext cx="4917991" cy="3669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Launch Summit 2018</a:t>
            </a:r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354225" y="4181450"/>
            <a:ext cx="3715268" cy="3444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 Global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54225" y="5016842"/>
            <a:ext cx="6409040" cy="1482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 Global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17872 Gillette Ave #100 Irvine, CA 92614</a:t>
            </a:r>
          </a:p>
          <a:p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amare.com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(888) 898-8551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5929312" y="6518672"/>
            <a:ext cx="321470" cy="2500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96574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179948"/>
      </p:ext>
    </p:extLst>
  </p:cSld>
  <p:clrMapOvr>
    <a:masterClrMapping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1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2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87070"/>
            <a:ext cx="9144000" cy="797670"/>
          </a:xfrm>
        </p:spPr>
        <p:txBody>
          <a:bodyPr anchor="b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8822267" cy="1766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06" y="6380702"/>
            <a:ext cx="4213188" cy="36656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bg>
      <p:bgPr>
        <a:solidFill>
          <a:srgbClr val="3F2A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8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bg>
      <p:bgPr>
        <a:solidFill>
          <a:srgbClr val="DD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8" y="6123321"/>
            <a:ext cx="2161305" cy="57169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bg>
      <p:bgPr>
        <a:solidFill>
          <a:srgbClr val="3F2A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0" y="432570"/>
            <a:ext cx="2377440" cy="6288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bg>
      <p:bgPr>
        <a:solidFill>
          <a:srgbClr val="DD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2" y="432570"/>
            <a:ext cx="2377436" cy="6288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2" y="432570"/>
            <a:ext cx="2377436" cy="6288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80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06" r:id="rId2"/>
    <p:sldLayoutId id="2147483835" r:id="rId3"/>
    <p:sldLayoutId id="2147483853" r:id="rId4"/>
    <p:sldLayoutId id="2147483854" r:id="rId5"/>
    <p:sldLayoutId id="2147483852" r:id="rId6"/>
    <p:sldLayoutId id="2147483849" r:id="rId7"/>
    <p:sldLayoutId id="2147483851" r:id="rId8"/>
    <p:sldLayoutId id="2147483850" r:id="rId9"/>
    <p:sldLayoutId id="2147483846" r:id="rId10"/>
    <p:sldLayoutId id="2147483847" r:id="rId11"/>
    <p:sldLayoutId id="2147483841" r:id="rId12"/>
    <p:sldLayoutId id="2147483811" r:id="rId13"/>
    <p:sldLayoutId id="2147483856" r:id="rId14"/>
    <p:sldLayoutId id="2147483810" r:id="rId15"/>
    <p:sldLayoutId id="2147483842" r:id="rId16"/>
    <p:sldLayoutId id="2147483848" r:id="rId17"/>
    <p:sldLayoutId id="2147483844" r:id="rId18"/>
    <p:sldLayoutId id="2147483845" r:id="rId19"/>
    <p:sldLayoutId id="2147483838" r:id="rId20"/>
    <p:sldLayoutId id="2147483839" r:id="rId21"/>
    <p:sldLayoutId id="2147483857" r:id="rId22"/>
    <p:sldLayoutId id="2147483855" r:id="rId23"/>
    <p:sldLayoutId id="2147483809" r:id="rId24"/>
    <p:sldLayoutId id="2147483843" r:id="rId25"/>
    <p:sldLayoutId id="2147483858" r:id="rId26"/>
    <p:sldLayoutId id="2147483859" r:id="rId27"/>
    <p:sldLayoutId id="2147483860" r:id="rId28"/>
    <p:sldLayoutId id="2147483861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journal/0889159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hyperlink" Target="http://www.sciencedirect.com/science/journal/08891591/66/supp/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61.tiff"/><Relationship Id="rId7" Type="http://schemas.openxmlformats.org/officeDocument/2006/relationships/image" Target="../media/image6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tiff"/><Relationship Id="rId5" Type="http://schemas.openxmlformats.org/officeDocument/2006/relationships/hyperlink" Target="https://www.nature.com/articles/tp201694" TargetMode="External"/><Relationship Id="rId10" Type="http://schemas.openxmlformats.org/officeDocument/2006/relationships/image" Target="../media/image66.png"/><Relationship Id="rId4" Type="http://schemas.openxmlformats.org/officeDocument/2006/relationships/hyperlink" Target="https://www.ncbi.nlm.nih.gov/pubmed/20974015" TargetMode="External"/><Relationship Id="rId9" Type="http://schemas.openxmlformats.org/officeDocument/2006/relationships/image" Target="../media/image6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10" Type="http://schemas.openxmlformats.org/officeDocument/2006/relationships/image" Target="../media/image37.jpeg"/><Relationship Id="rId4" Type="http://schemas.openxmlformats.org/officeDocument/2006/relationships/image" Target="../media/image31.tiff"/><Relationship Id="rId9" Type="http://schemas.openxmlformats.org/officeDocument/2006/relationships/image" Target="../media/image3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973" y="2676246"/>
            <a:ext cx="6515541" cy="1325564"/>
          </a:xfrm>
        </p:spPr>
        <p:txBody>
          <a:bodyPr>
            <a:normAutofit fontScale="90000"/>
          </a:bodyPr>
          <a:lstStyle/>
          <a:p>
            <a:r>
              <a:rPr lang="en-US" dirty="0"/>
              <a:t>The Future of Mental Wellness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Shawn Talbott, PhD</a:t>
            </a:r>
            <a:br>
              <a:rPr lang="en-US" dirty="0"/>
            </a:br>
            <a:r>
              <a:rPr lang="en-US" dirty="0"/>
              <a:t>Chief Science Officer</a:t>
            </a:r>
          </a:p>
        </p:txBody>
      </p:sp>
    </p:spTree>
    <p:extLst>
      <p:ext uri="{BB962C8B-B14F-4D97-AF65-F5344CB8AC3E}">
        <p14:creationId xmlns:p14="http://schemas.microsoft.com/office/powerpoint/2010/main" val="49601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0F261E60-75CE-4418-A3D4-DE02F2C334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3" y="270456"/>
            <a:ext cx="11299065" cy="635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E174E25-3E18-48F0-AFFC-D0DD7A84A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9003" y="418915"/>
            <a:ext cx="2061405" cy="603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891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IMPORTANT IS YOUR </a:t>
            </a:r>
            <a:br>
              <a:rPr lang="en-US" b="1" dirty="0">
                <a:solidFill>
                  <a:srgbClr val="3F2A56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 dirty="0">
                <a:solidFill>
                  <a:srgbClr val="3F2A56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MICROBIOME?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900720"/>
            <a:ext cx="6482379" cy="231371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Communicates with the brain to regulate health, weight, immune function, digestive function, mood, and overall mental health. 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put in our bodies affects the microbiome, which in turn affects our mind and other crucial bodily systems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0462" y="4214429"/>
            <a:ext cx="2085474" cy="558043"/>
          </a:xfrm>
          <a:prstGeom prst="rect">
            <a:avLst/>
          </a:prstGeom>
          <a:solidFill>
            <a:srgbClr val="3F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BALANCE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4737497"/>
            <a:ext cx="214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Great</a:t>
            </a:r>
            <a:endParaRPr lang="en-US" dirty="0">
              <a:latin typeface="Aller" panose="020B05030303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1660" y="5187054"/>
            <a:ext cx="2857729" cy="526298"/>
          </a:xfrm>
          <a:prstGeom prst="rect">
            <a:avLst/>
          </a:prstGeom>
          <a:solidFill>
            <a:srgbClr val="3F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 OF BALANCE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1660" y="5713352"/>
            <a:ext cx="45897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fatigue, sad, tense, hungry, heavy, bloated, confused, stiff/sore</a:t>
            </a:r>
          </a:p>
          <a:p>
            <a:endParaRPr lang="en-US" sz="1600" dirty="0">
              <a:latin typeface="Aller" panose="020B05030303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7473490" y="1572274"/>
            <a:ext cx="1768286" cy="1959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604A7B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microbiome plays an important role in the way you feel mentally &amp; physically.</a:t>
            </a:r>
          </a:p>
        </p:txBody>
      </p:sp>
      <p:sp>
        <p:nvSpPr>
          <p:cNvPr id="14" name="Oval 13"/>
          <p:cNvSpPr/>
          <p:nvPr/>
        </p:nvSpPr>
        <p:spPr>
          <a:xfrm>
            <a:off x="9740414" y="2240549"/>
            <a:ext cx="1574157" cy="1574157"/>
          </a:xfrm>
          <a:prstGeom prst="ellipse">
            <a:avLst/>
          </a:prstGeom>
          <a:noFill/>
          <a:ln w="38100">
            <a:solidFill>
              <a:srgbClr val="3F2A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254358" y="4998605"/>
            <a:ext cx="2206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82287E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explains why you have those “GUT-FEELINGS”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40DF5A-250B-46FA-B1BC-0269E0AA7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575" y="3573735"/>
            <a:ext cx="1380116" cy="1380116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8898732" y="3359650"/>
            <a:ext cx="933637" cy="576001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5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750" y="2138350"/>
            <a:ext cx="7057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Over 90% of the more than 4,000 articles on the microbiome </a:t>
            </a:r>
            <a:r>
              <a:rPr lang="en-US" sz="2400" b="1"/>
              <a:t>and gut-brain-axis were </a:t>
            </a:r>
            <a:r>
              <a:rPr lang="en-US" sz="2400" b="1" dirty="0"/>
              <a:t>published in PubMed in the last 5 years.</a:t>
            </a:r>
          </a:p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1500" y="4535426"/>
            <a:ext cx="798467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F3F3F"/>
                </a:solidFill>
                <a:latin typeface="ArialMT" charset="0"/>
              </a:rPr>
              <a:t>	</a:t>
            </a:r>
            <a:r>
              <a:rPr lang="en-US" sz="2800" dirty="0">
                <a:solidFill>
                  <a:srgbClr val="3F3F3F"/>
                </a:solidFill>
                <a:latin typeface="ArialMT" charset="0"/>
                <a:hlinkClick r:id="rId3"/>
              </a:rPr>
              <a:t>Brain, Behavior, and Immunity</a:t>
            </a:r>
            <a:endParaRPr lang="en-US" sz="2000" dirty="0">
              <a:solidFill>
                <a:srgbClr val="3F3F3F"/>
              </a:solidFill>
              <a:latin typeface="ArialMT" charset="0"/>
              <a:hlinkClick r:id="rId3"/>
            </a:endParaRPr>
          </a:p>
          <a:p>
            <a:r>
              <a:rPr lang="is-IS" dirty="0">
                <a:solidFill>
                  <a:srgbClr val="0C5F86"/>
                </a:solidFill>
                <a:latin typeface="ArialMT" charset="0"/>
                <a:hlinkClick r:id="rId4"/>
              </a:rPr>
              <a:t>Volume 66</a:t>
            </a:r>
            <a:r>
              <a:rPr lang="is-IS" dirty="0">
                <a:solidFill>
                  <a:srgbClr val="3F3F3F"/>
                </a:solidFill>
                <a:latin typeface="ArialMT" charset="0"/>
                <a:hlinkClick r:id="rId4"/>
              </a:rPr>
              <a:t>, November 2017, Pages 9-17</a:t>
            </a:r>
            <a:r>
              <a:rPr lang="is-IS" sz="2000" dirty="0">
                <a:solidFill>
                  <a:srgbClr val="3F3F3F"/>
                </a:solidFill>
                <a:latin typeface="ArialMT" charset="0"/>
                <a:hlinkClick r:id="rId4"/>
              </a:rPr>
              <a:t>	</a:t>
            </a:r>
          </a:p>
          <a:p>
            <a:r>
              <a:rPr lang="en-US" dirty="0">
                <a:solidFill>
                  <a:srgbClr val="606060"/>
                </a:solidFill>
                <a:latin typeface="ArialMT" charset="0"/>
              </a:rPr>
              <a:t>Invited Review</a:t>
            </a:r>
          </a:p>
          <a:p>
            <a:r>
              <a:rPr lang="en-US" sz="3200" dirty="0">
                <a:solidFill>
                  <a:srgbClr val="3F3F3F"/>
                </a:solidFill>
                <a:latin typeface="ArialMT" charset="0"/>
              </a:rPr>
              <a:t>Microbes and mental health: A review</a:t>
            </a:r>
          </a:p>
          <a:p>
            <a:r>
              <a:rPr lang="en-US" dirty="0">
                <a:solidFill>
                  <a:srgbClr val="3F3F3F"/>
                </a:solidFill>
                <a:latin typeface="ArialMT" charset="0"/>
              </a:rPr>
              <a:t>Author links open overlay panel</a:t>
            </a:r>
          </a:p>
          <a:p>
            <a:r>
              <a:rPr lang="en-US" dirty="0" err="1">
                <a:solidFill>
                  <a:srgbClr val="0C5F86"/>
                </a:solidFill>
                <a:latin typeface="ArialMT" charset="0"/>
              </a:rPr>
              <a:t>RyanRieder</a:t>
            </a:r>
            <a:r>
              <a:rPr lang="en-US" sz="1100" dirty="0" err="1">
                <a:solidFill>
                  <a:srgbClr val="0C5F86"/>
                </a:solidFill>
                <a:latin typeface="ArialMT" charset="0"/>
              </a:rPr>
              <a:t>a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Paul</a:t>
            </a:r>
            <a:r>
              <a:rPr lang="en-US" dirty="0">
                <a:solidFill>
                  <a:srgbClr val="0C5F86"/>
                </a:solidFill>
                <a:latin typeface="ArialMT" charset="0"/>
              </a:rPr>
              <a:t> 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J.Wisniewski</a:t>
            </a:r>
            <a:r>
              <a:rPr lang="en-US" sz="1100" dirty="0" err="1">
                <a:solidFill>
                  <a:srgbClr val="0C5F86"/>
                </a:solidFill>
                <a:latin typeface="ArialMT" charset="0"/>
              </a:rPr>
              <a:t>bcd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Brandon</a:t>
            </a:r>
            <a:r>
              <a:rPr lang="en-US" dirty="0">
                <a:solidFill>
                  <a:srgbClr val="0C5F86"/>
                </a:solidFill>
                <a:latin typeface="ArialMT" charset="0"/>
              </a:rPr>
              <a:t> 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L.Alderman</a:t>
            </a:r>
            <a:r>
              <a:rPr lang="en-US" sz="1100" dirty="0" err="1">
                <a:solidFill>
                  <a:srgbClr val="0C5F86"/>
                </a:solidFill>
                <a:latin typeface="ArialMT" charset="0"/>
              </a:rPr>
              <a:t>b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Sara</a:t>
            </a:r>
            <a:r>
              <a:rPr lang="en-US" dirty="0">
                <a:solidFill>
                  <a:srgbClr val="0C5F86"/>
                </a:solidFill>
                <a:latin typeface="ArialMT" charset="0"/>
              </a:rPr>
              <a:t> </a:t>
            </a:r>
            <a:r>
              <a:rPr lang="en-US" dirty="0" err="1">
                <a:solidFill>
                  <a:srgbClr val="0C5F86"/>
                </a:solidFill>
                <a:latin typeface="ArialMT" charset="0"/>
              </a:rPr>
              <a:t>C.Campbell</a:t>
            </a:r>
            <a:r>
              <a:rPr lang="en-US" sz="1100" dirty="0" err="1">
                <a:solidFill>
                  <a:srgbClr val="0C5F86"/>
                </a:solidFill>
                <a:latin typeface="ArialMT" charset="0"/>
              </a:rPr>
              <a:t>bcd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57862"/>
            <a:ext cx="1841500" cy="20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514" y="520510"/>
            <a:ext cx="3029857" cy="45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02" y="1518535"/>
            <a:ext cx="2366010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668" y="1518535"/>
            <a:ext cx="2366010" cy="3154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28" y="1518535"/>
            <a:ext cx="2366010" cy="31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3407" y="62407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4233" y="62407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Outgoing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“Extrovert”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75" y="2454304"/>
            <a:ext cx="771905" cy="771905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113407" y="495895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Normal gut microbes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61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Germ-free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94573" y="62407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158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Transplanted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581549" y="3257550"/>
            <a:ext cx="218107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274433" y="2269587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614781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9-09 05.1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88" y="446088"/>
            <a:ext cx="8044167" cy="1870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5728" y="6294581"/>
            <a:ext cx="213552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Z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heng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P et al, 2016</a:t>
            </a:r>
          </a:p>
        </p:txBody>
      </p:sp>
      <p:pic>
        <p:nvPicPr>
          <p:cNvPr id="6" name="Picture 5" descr="Screenshot 2016-09-09 05.2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73" y="2491335"/>
            <a:ext cx="8083447" cy="303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3738" y="446074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71AA"/>
                </a:solidFill>
                <a:latin typeface="Arial"/>
                <a:ea typeface="ＭＳ Ｐゴシック"/>
                <a:cs typeface="ＭＳ Ｐゴシック"/>
              </a:rPr>
              <a:t>Depression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66" y="5288309"/>
            <a:ext cx="1331612" cy="177548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2514600" y="4965702"/>
            <a:ext cx="457200" cy="12103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4439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12" y="1590430"/>
            <a:ext cx="2283714" cy="3044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36" y="1590430"/>
            <a:ext cx="2283714" cy="3044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38" y="1377772"/>
            <a:ext cx="2516886" cy="3355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6069" y="62179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3593" y="621798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1081" y="495604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Germ-free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69" y="2450644"/>
            <a:ext cx="771905" cy="7719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6069" y="495606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1081" y="62179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Lean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40293" y="495606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7274433" y="2183862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829199" y="3257550"/>
            <a:ext cx="1920240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6554232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307" y="1303754"/>
            <a:ext cx="112303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</a:rPr>
              <a:t>Rational decision making: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Slow, linear, objective, weighing multiple options (+/- lists), advice from others, evaluating data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i="1" dirty="0">
                <a:solidFill>
                  <a:srgbClr val="000000"/>
                </a:solidFill>
              </a:rPr>
              <a:t>Gut-based decision making: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Rapid, intuitive, subjective, deeply personal,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The “secret author of many of the choices and </a:t>
            </a:r>
            <a:r>
              <a:rPr lang="en-US" sz="2800" dirty="0" err="1">
                <a:solidFill>
                  <a:srgbClr val="000000"/>
                </a:solidFill>
              </a:rPr>
              <a:t>judgements</a:t>
            </a:r>
            <a:r>
              <a:rPr lang="en-US" sz="2800" dirty="0">
                <a:solidFill>
                  <a:srgbClr val="000000"/>
                </a:solidFill>
              </a:rPr>
              <a:t> [we]… make.” </a:t>
            </a:r>
            <a:r>
              <a:rPr lang="en-US" sz="2800" i="1" dirty="0">
                <a:solidFill>
                  <a:srgbClr val="000000"/>
                </a:solidFill>
              </a:rPr>
              <a:t>Daniel </a:t>
            </a:r>
            <a:r>
              <a:rPr lang="en-US" sz="2800" i="1" dirty="0" err="1">
                <a:solidFill>
                  <a:srgbClr val="000000"/>
                </a:solidFill>
              </a:rPr>
              <a:t>Kahneman</a:t>
            </a:r>
            <a:endParaRPr lang="en-US" sz="2800" i="1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292100"/>
            <a:ext cx="8445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74EC6"/>
                </a:solidFill>
                <a:latin typeface="Arial"/>
                <a:cs typeface="Arial"/>
              </a:rPr>
              <a:t>Gut-Based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18905221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7-04-25 22.05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85800"/>
            <a:ext cx="6248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73529" y="1380053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/>
              </a:rPr>
              <a:t>Decisions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428610" y="1731384"/>
            <a:ext cx="59630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79423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3" y="1234404"/>
            <a:ext cx="6493099" cy="51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53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657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9407F2A0-37FB-4EC1-96B7-57982209E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141669"/>
            <a:ext cx="11489383" cy="64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0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main-qimg-e9c697f7ae17ab8f75058ce7be95cf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5074" y="65809"/>
            <a:ext cx="7821852" cy="5866388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Shape 562"/>
          <p:cNvSpPr/>
          <p:nvPr/>
        </p:nvSpPr>
        <p:spPr>
          <a:xfrm>
            <a:off x="1588844" y="6248284"/>
            <a:ext cx="933916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Hypothalamus = homeostatic interface between electricity of nervous system &amp; hormones/neurotransmitters of endocrine/immune systems </a:t>
            </a:r>
          </a:p>
        </p:txBody>
      </p:sp>
    </p:spTree>
    <p:extLst>
      <p:ext uri="{BB962C8B-B14F-4D97-AF65-F5344CB8AC3E}">
        <p14:creationId xmlns:p14="http://schemas.microsoft.com/office/powerpoint/2010/main" val="87843010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807" y="0"/>
            <a:ext cx="72515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550" y="2514600"/>
            <a:ext cx="17890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Qi</a:t>
            </a:r>
          </a:p>
          <a:p>
            <a:r>
              <a:rPr lang="en-US" sz="2800" dirty="0" err="1"/>
              <a:t>Prana</a:t>
            </a:r>
            <a:endParaRPr lang="en-US" sz="2800" dirty="0"/>
          </a:p>
          <a:p>
            <a:r>
              <a:rPr lang="en-US" sz="2800" dirty="0"/>
              <a:t>Life Force</a:t>
            </a:r>
          </a:p>
          <a:p>
            <a:r>
              <a:rPr lang="en-US" sz="2800" dirty="0"/>
              <a:t>Vitality</a:t>
            </a:r>
          </a:p>
          <a:p>
            <a:r>
              <a:rPr lang="en-US" sz="2800" dirty="0"/>
              <a:t>Vigor</a:t>
            </a:r>
          </a:p>
          <a:p>
            <a:r>
              <a:rPr lang="en-US" sz="280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9604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/>
          <p:cNvSpPr/>
          <p:nvPr/>
        </p:nvSpPr>
        <p:spPr>
          <a:xfrm>
            <a:off x="4134119" y="1996226"/>
            <a:ext cx="4340180" cy="379926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Depression</a:t>
            </a:r>
          </a:p>
          <a:p>
            <a:pPr algn="ctr"/>
            <a:r>
              <a:rPr lang="en-US" dirty="0"/>
              <a:t>Anxiety</a:t>
            </a:r>
          </a:p>
          <a:p>
            <a:pPr algn="ctr"/>
            <a:r>
              <a:rPr lang="en-US" dirty="0"/>
              <a:t>Stress</a:t>
            </a:r>
          </a:p>
          <a:p>
            <a:pPr algn="ctr"/>
            <a:r>
              <a:rPr lang="en-US" dirty="0"/>
              <a:t>Brain Fog</a:t>
            </a:r>
          </a:p>
          <a:p>
            <a:pPr algn="ctr"/>
            <a:r>
              <a:rPr lang="en-US" dirty="0"/>
              <a:t>Fatigue</a:t>
            </a:r>
          </a:p>
          <a:p>
            <a:pPr algn="ctr"/>
            <a:r>
              <a:rPr lang="en-US" dirty="0"/>
              <a:t>Pain</a:t>
            </a:r>
          </a:p>
          <a:p>
            <a:pPr algn="ctr"/>
            <a:r>
              <a:rPr lang="en-US" dirty="0"/>
              <a:t>Tension</a:t>
            </a:r>
          </a:p>
          <a:p>
            <a:pPr algn="ctr"/>
            <a:r>
              <a:rPr lang="en-US" dirty="0"/>
              <a:t>Irritability</a:t>
            </a:r>
          </a:p>
          <a:p>
            <a:pPr algn="ctr"/>
            <a:r>
              <a:rPr lang="en-US" dirty="0"/>
              <a:t>Burnout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4676" y="1279510"/>
            <a:ext cx="1739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Microbiome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84302" y="2532381"/>
            <a:ext cx="254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Neurotransmitters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139119" y="4756986"/>
            <a:ext cx="2236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Immune System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902986" y="2532380"/>
            <a:ext cx="133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Stressors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45196" y="5924283"/>
            <a:ext cx="191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Inflammation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71375" y="4756984"/>
            <a:ext cx="137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Thoughts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79393" y="0"/>
            <a:ext cx="5614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Multi-Factorial Problem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134119" y="1609859"/>
            <a:ext cx="991673" cy="9225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  <a:endCxn id="8" idx="0"/>
          </p:cNvCxnSpPr>
          <p:nvPr/>
        </p:nvCxnSpPr>
        <p:spPr>
          <a:xfrm flipH="1">
            <a:off x="3557044" y="2994045"/>
            <a:ext cx="15805" cy="17629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79393" y="5383369"/>
            <a:ext cx="1246399" cy="811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547020" y="5344732"/>
            <a:ext cx="927279" cy="7984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989454" y="2994045"/>
            <a:ext cx="25757" cy="1590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443989" y="1519707"/>
            <a:ext cx="1468191" cy="8757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3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9393" y="0"/>
            <a:ext cx="5761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Multi-Factorial Solution</a:t>
            </a:r>
          </a:p>
        </p:txBody>
      </p:sp>
      <p:sp>
        <p:nvSpPr>
          <p:cNvPr id="3" name="Hexagon 2"/>
          <p:cNvSpPr/>
          <p:nvPr/>
        </p:nvSpPr>
        <p:spPr>
          <a:xfrm>
            <a:off x="4134119" y="1996226"/>
            <a:ext cx="4340180" cy="379926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Happiness</a:t>
            </a:r>
          </a:p>
          <a:p>
            <a:pPr algn="ctr"/>
            <a:r>
              <a:rPr lang="en-US" dirty="0"/>
              <a:t>Energy</a:t>
            </a:r>
          </a:p>
          <a:p>
            <a:pPr algn="ctr"/>
            <a:r>
              <a:rPr lang="en-US" dirty="0"/>
              <a:t>Motivation</a:t>
            </a:r>
          </a:p>
          <a:p>
            <a:pPr algn="ctr"/>
            <a:r>
              <a:rPr lang="en-US" dirty="0"/>
              <a:t>Flexibility</a:t>
            </a:r>
          </a:p>
          <a:p>
            <a:pPr algn="ctr"/>
            <a:r>
              <a:rPr lang="en-US" dirty="0"/>
              <a:t>Relaxation</a:t>
            </a:r>
          </a:p>
          <a:p>
            <a:pPr algn="ctr"/>
            <a:r>
              <a:rPr lang="en-US" dirty="0"/>
              <a:t>Calmness</a:t>
            </a:r>
          </a:p>
          <a:p>
            <a:pPr algn="ctr"/>
            <a:r>
              <a:rPr lang="en-US" dirty="0"/>
              <a:t>Clarity</a:t>
            </a:r>
          </a:p>
          <a:p>
            <a:pPr algn="ctr"/>
            <a:r>
              <a:rPr lang="en-US" dirty="0"/>
              <a:t>Vigor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5855" y="888230"/>
            <a:ext cx="17967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Emotional</a:t>
            </a:r>
          </a:p>
          <a:p>
            <a:pPr algn="ctr"/>
            <a:r>
              <a:rPr lang="en-US" sz="1400" dirty="0"/>
              <a:t>Self-Love/Compassion</a:t>
            </a:r>
          </a:p>
          <a:p>
            <a:pPr algn="ctr"/>
            <a:r>
              <a:rPr lang="en-US" sz="1400" dirty="0"/>
              <a:t>Gratitude</a:t>
            </a:r>
          </a:p>
          <a:p>
            <a:pPr algn="ctr"/>
            <a:r>
              <a:rPr lang="en-US" sz="1400" dirty="0"/>
              <a:t>Social Connection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59486" y="2251244"/>
            <a:ext cx="12048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Physical</a:t>
            </a:r>
            <a:endParaRPr lang="en-US" sz="1400" dirty="0"/>
          </a:p>
          <a:p>
            <a:pPr algn="ctr"/>
            <a:r>
              <a:rPr lang="en-US" sz="1400" dirty="0"/>
              <a:t>GBX Diet</a:t>
            </a:r>
          </a:p>
          <a:p>
            <a:pPr algn="ctr"/>
            <a:r>
              <a:rPr lang="en-US" sz="1400" dirty="0"/>
              <a:t>Exercise</a:t>
            </a:r>
          </a:p>
          <a:p>
            <a:pPr algn="ctr"/>
            <a:r>
              <a:rPr lang="en-US" sz="1400" dirty="0"/>
              <a:t>Yoga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9486" y="4453531"/>
            <a:ext cx="18805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Psychological</a:t>
            </a:r>
            <a:endParaRPr lang="en-US" sz="1400" dirty="0"/>
          </a:p>
          <a:p>
            <a:pPr algn="ctr"/>
            <a:r>
              <a:rPr lang="en-US" sz="1400" dirty="0"/>
              <a:t>Relaxation</a:t>
            </a:r>
          </a:p>
          <a:p>
            <a:pPr algn="ctr"/>
            <a:r>
              <a:rPr lang="en-US" sz="1400" dirty="0"/>
              <a:t>Mindfulness</a:t>
            </a:r>
          </a:p>
          <a:p>
            <a:pPr algn="ctr"/>
            <a:r>
              <a:rPr lang="en-US" sz="1400" dirty="0"/>
              <a:t>Aromatherapy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2973" y="2251244"/>
            <a:ext cx="17466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Professional</a:t>
            </a:r>
          </a:p>
          <a:p>
            <a:pPr algn="ctr"/>
            <a:r>
              <a:rPr lang="en-US" sz="1400" dirty="0"/>
              <a:t>Financial</a:t>
            </a:r>
          </a:p>
          <a:p>
            <a:pPr algn="ctr"/>
            <a:r>
              <a:rPr lang="en-US" sz="1400" dirty="0"/>
              <a:t>Work-Life Balance</a:t>
            </a:r>
          </a:p>
          <a:p>
            <a:pPr algn="ctr"/>
            <a:r>
              <a:rPr lang="en-US" sz="1400" dirty="0"/>
              <a:t>Goals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1503" y="5795494"/>
            <a:ext cx="15054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Spiritual</a:t>
            </a:r>
          </a:p>
          <a:p>
            <a:pPr algn="ctr"/>
            <a:r>
              <a:rPr lang="en-US" sz="1400" dirty="0"/>
              <a:t>Why?</a:t>
            </a:r>
          </a:p>
          <a:p>
            <a:pPr algn="ctr"/>
            <a:r>
              <a:rPr lang="en-US" sz="1400" dirty="0"/>
              <a:t>Inspiration</a:t>
            </a:r>
          </a:p>
          <a:p>
            <a:pPr algn="ctr"/>
            <a:r>
              <a:rPr lang="en-US" sz="1400" dirty="0"/>
              <a:t>Meaning/Purpose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2973" y="4453531"/>
            <a:ext cx="1389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Personal</a:t>
            </a:r>
          </a:p>
          <a:p>
            <a:pPr algn="ctr"/>
            <a:r>
              <a:rPr lang="en-US" sz="1400" dirty="0"/>
              <a:t>Who am I?</a:t>
            </a:r>
          </a:p>
          <a:p>
            <a:pPr algn="ctr"/>
            <a:r>
              <a:rPr lang="en-US" sz="1400" dirty="0"/>
              <a:t>What do I want?</a:t>
            </a:r>
          </a:p>
          <a:p>
            <a:pPr algn="ctr"/>
            <a:r>
              <a:rPr lang="en-US" sz="1400" dirty="0"/>
              <a:t>Hobbies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242712" y="1390918"/>
            <a:ext cx="805806" cy="746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3503054" y="3503054"/>
            <a:ext cx="44789" cy="9504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34119" y="5561527"/>
            <a:ext cx="1271736" cy="8779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469746" y="5561527"/>
            <a:ext cx="850006" cy="8650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873544" y="3359240"/>
            <a:ext cx="12879" cy="9165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469746" y="1390918"/>
            <a:ext cx="1004553" cy="746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6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1310B0C5-2CE3-47A5-88BF-F8EDE6F5F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FF8ADC-AFF2-49A8-80D8-433D082B1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44" b="7744"/>
          <a:stretch/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319040"/>
            <a:ext cx="12192000" cy="707141"/>
          </a:xfrm>
          <a:prstGeom prst="rect">
            <a:avLst/>
          </a:prstGeom>
          <a:solidFill>
            <a:srgbClr val="402B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64391" y="1286089"/>
            <a:ext cx="6263218" cy="8546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FUNDAMENTALS</a:t>
            </a:r>
            <a:endParaRPr lang="en-US" sz="4000" b="0" dirty="0">
              <a:solidFill>
                <a:schemeClr val="tx2">
                  <a:lumMod val="40000"/>
                  <a:lumOff val="60000"/>
                </a:schemeClr>
              </a:solidFill>
              <a:latin typeface="Aller" panose="020B05030303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372375" y="351842"/>
            <a:ext cx="8819628" cy="870702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Amare’s flagship product line features our most popular cornerstone products!</a:t>
            </a:r>
            <a:br>
              <a:rPr lang="en-US" sz="18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products are designed to improve every aspect of the gut-brain axis for optimal </a:t>
            </a:r>
            <a:br>
              <a:rPr lang="en-US" sz="18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wellness.*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HorizontalLogo_TM_digital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" y="441245"/>
            <a:ext cx="2377440" cy="691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A425EA-516D-4CF1-896C-AB6B8848C4EE}"/>
              </a:ext>
            </a:extLst>
          </p:cNvPr>
          <p:cNvSpPr txBox="1"/>
          <p:nvPr/>
        </p:nvSpPr>
        <p:spPr>
          <a:xfrm>
            <a:off x="7913311" y="1398659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ler Light" charset="0"/>
                <a:cs typeface="Aller Light" charset="0"/>
              </a:rPr>
              <a:t>™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8B0B9-0843-4A2C-9E3F-C4768AC85BE5}"/>
              </a:ext>
            </a:extLst>
          </p:cNvPr>
          <p:cNvSpPr txBox="1"/>
          <p:nvPr/>
        </p:nvSpPr>
        <p:spPr>
          <a:xfrm>
            <a:off x="295275" y="6502049"/>
            <a:ext cx="2543175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" dirty="0">
                <a:solidFill>
                  <a:schemeClr val="bg1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4888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001815208"/>
              </p:ext>
            </p:extLst>
          </p:nvPr>
        </p:nvGraphicFramePr>
        <p:xfrm>
          <a:off x="473220" y="927049"/>
          <a:ext cx="8915707" cy="593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65614" y="0"/>
            <a:ext cx="813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 of Amare </a:t>
            </a:r>
            <a:r>
              <a:rPr lang="en-US" sz="2400" b="1" dirty="0" err="1"/>
              <a:t>FundaMentals</a:t>
            </a:r>
            <a:r>
              <a:rPr lang="en-US" sz="2400" b="1" dirty="0"/>
              <a:t> System on Microbiome Balance</a:t>
            </a:r>
          </a:p>
          <a:p>
            <a:r>
              <a:rPr lang="en-US" sz="2400" b="1" dirty="0"/>
              <a:t>and Psychological Mood State in Healthy Stressed Adults</a:t>
            </a:r>
          </a:p>
        </p:txBody>
      </p:sp>
    </p:spTree>
    <p:extLst>
      <p:ext uri="{BB962C8B-B14F-4D97-AF65-F5344CB8AC3E}">
        <p14:creationId xmlns:p14="http://schemas.microsoft.com/office/powerpoint/2010/main" val="19652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63807060"/>
              </p:ext>
            </p:extLst>
          </p:nvPr>
        </p:nvGraphicFramePr>
        <p:xfrm>
          <a:off x="429527" y="830997"/>
          <a:ext cx="9318630" cy="589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5614" y="0"/>
            <a:ext cx="813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 of Amare </a:t>
            </a:r>
            <a:r>
              <a:rPr lang="en-US" sz="2400" b="1" dirty="0" err="1"/>
              <a:t>FundaMentals</a:t>
            </a:r>
            <a:r>
              <a:rPr lang="en-US" sz="2400" b="1" dirty="0"/>
              <a:t> System on Microbiome Balance</a:t>
            </a:r>
          </a:p>
          <a:p>
            <a:r>
              <a:rPr lang="en-US" sz="2400" b="1" dirty="0"/>
              <a:t>and Psychological Mood State in Healthy Stressed Adults</a:t>
            </a:r>
          </a:p>
        </p:txBody>
      </p:sp>
    </p:spTree>
    <p:extLst>
      <p:ext uri="{BB962C8B-B14F-4D97-AF65-F5344CB8AC3E}">
        <p14:creationId xmlns:p14="http://schemas.microsoft.com/office/powerpoint/2010/main" val="90994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706791202"/>
              </p:ext>
            </p:extLst>
          </p:nvPr>
        </p:nvGraphicFramePr>
        <p:xfrm>
          <a:off x="146956" y="947057"/>
          <a:ext cx="9454243" cy="5796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5614" y="0"/>
            <a:ext cx="813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 of Amare </a:t>
            </a:r>
            <a:r>
              <a:rPr lang="en-US" sz="2400" b="1" dirty="0" err="1"/>
              <a:t>FundaMentals</a:t>
            </a:r>
            <a:r>
              <a:rPr lang="en-US" sz="2400" b="1" dirty="0"/>
              <a:t> System on Microbiome Balance</a:t>
            </a:r>
          </a:p>
          <a:p>
            <a:r>
              <a:rPr lang="en-US" sz="2400" b="1" dirty="0"/>
              <a:t>and Psychological Mood State in Healthy Stressed Adults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87872" y="2873830"/>
            <a:ext cx="3604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Bifidobacterium</a:t>
            </a:r>
          </a:p>
          <a:p>
            <a:r>
              <a:rPr lang="en-US" b="1" dirty="0"/>
              <a:t>Lactobacillus</a:t>
            </a:r>
          </a:p>
          <a:p>
            <a:r>
              <a:rPr lang="en-US" b="1" dirty="0" err="1"/>
              <a:t>Akkermansia</a:t>
            </a:r>
            <a:endParaRPr lang="en-US" b="1" dirty="0"/>
          </a:p>
          <a:p>
            <a:r>
              <a:rPr lang="en-US" b="1" dirty="0" err="1"/>
              <a:t>Firmicutes</a:t>
            </a:r>
            <a:r>
              <a:rPr lang="en-US" dirty="0"/>
              <a:t>/</a:t>
            </a:r>
            <a:r>
              <a:rPr lang="en-US" b="1" dirty="0" err="1"/>
              <a:t>Bacteroidetes</a:t>
            </a:r>
            <a:r>
              <a:rPr lang="en-US" dirty="0"/>
              <a:t> (</a:t>
            </a:r>
            <a:r>
              <a:rPr lang="en-US" b="1" dirty="0"/>
              <a:t>F/B) 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55323208"/>
              </p:ext>
            </p:extLst>
          </p:nvPr>
        </p:nvGraphicFramePr>
        <p:xfrm>
          <a:off x="228599" y="1094015"/>
          <a:ext cx="9568543" cy="5617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5614" y="0"/>
            <a:ext cx="813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 of Amare </a:t>
            </a:r>
            <a:r>
              <a:rPr lang="en-US" sz="2400" b="1" dirty="0" err="1"/>
              <a:t>FundaMentals</a:t>
            </a:r>
            <a:r>
              <a:rPr lang="en-US" sz="2400" b="1" dirty="0"/>
              <a:t> System on Microbiome Balance</a:t>
            </a:r>
          </a:p>
          <a:p>
            <a:r>
              <a:rPr lang="en-US" sz="2400" b="1" dirty="0"/>
              <a:t>and Psychological Mood State in Healthy Stressed Adults</a:t>
            </a:r>
          </a:p>
        </p:txBody>
      </p:sp>
    </p:spTree>
    <p:extLst>
      <p:ext uri="{BB962C8B-B14F-4D97-AF65-F5344CB8AC3E}">
        <p14:creationId xmlns:p14="http://schemas.microsoft.com/office/powerpoint/2010/main" val="12023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6A44899D-72D5-4553-BBEB-99876A94E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" y="180305"/>
            <a:ext cx="11472213" cy="64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440039863"/>
              </p:ext>
            </p:extLst>
          </p:nvPr>
        </p:nvGraphicFramePr>
        <p:xfrm>
          <a:off x="130630" y="1126671"/>
          <a:ext cx="9519556" cy="5600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5614" y="0"/>
            <a:ext cx="813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Effect of Amare </a:t>
            </a:r>
            <a:r>
              <a:rPr lang="en-US" sz="2400" b="1" dirty="0" err="1"/>
              <a:t>FundaMentals</a:t>
            </a:r>
            <a:r>
              <a:rPr lang="en-US" sz="2400" b="1" dirty="0"/>
              <a:t> System on Microbiome Balance</a:t>
            </a:r>
          </a:p>
          <a:p>
            <a:r>
              <a:rPr lang="en-US" sz="2400" b="1" dirty="0"/>
              <a:t>and Psychological Mood State in Healthy Stressed Adults</a:t>
            </a:r>
          </a:p>
        </p:txBody>
      </p:sp>
    </p:spTree>
    <p:extLst>
      <p:ext uri="{BB962C8B-B14F-4D97-AF65-F5344CB8AC3E}">
        <p14:creationId xmlns:p14="http://schemas.microsoft.com/office/powerpoint/2010/main" val="187351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727" y="0"/>
            <a:ext cx="3674772" cy="2067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3027" y="2067059"/>
            <a:ext cx="53189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SHAPE Magazine Dec 21, 2017</a:t>
            </a:r>
          </a:p>
          <a:p>
            <a:r>
              <a:rPr lang="en-US" b="1" dirty="0"/>
              <a:t>The Surprising Way Your Brain and Gut Are Connected</a:t>
            </a:r>
          </a:p>
          <a:p>
            <a:r>
              <a:rPr lang="en-US" dirty="0"/>
              <a:t>Can your microbiome affect your risk of mental illness?</a:t>
            </a:r>
          </a:p>
          <a:p>
            <a:r>
              <a:rPr lang="en-US" dirty="0"/>
              <a:t>"We know that the benefits of probiotics are very 'strain dependent.' Some strains are good for depression (like </a:t>
            </a:r>
            <a:r>
              <a:rPr lang="en-US" dirty="0">
                <a:hlinkClick r:id="rId4"/>
              </a:rPr>
              <a:t>lactobacillus helveticus R0052</a:t>
            </a:r>
            <a:r>
              <a:rPr lang="en-US" dirty="0"/>
              <a:t>); some are good for anxiety (like </a:t>
            </a:r>
            <a:r>
              <a:rPr lang="en-US" dirty="0" err="1"/>
              <a:t>bifidobacterium</a:t>
            </a:r>
            <a:r>
              <a:rPr lang="en-US" dirty="0"/>
              <a:t> </a:t>
            </a:r>
            <a:r>
              <a:rPr lang="en-US" dirty="0" err="1"/>
              <a:t>longum</a:t>
            </a:r>
            <a:r>
              <a:rPr lang="en-US" dirty="0"/>
              <a:t> R0175); and some are good for stress (like </a:t>
            </a:r>
            <a:r>
              <a:rPr lang="en-US" dirty="0">
                <a:hlinkClick r:id="rId5"/>
              </a:rPr>
              <a:t>lactobacillus rhamnosus R0011</a:t>
            </a:r>
            <a:r>
              <a:rPr lang="en-US" dirty="0"/>
              <a:t>), while still others are good for constipation or diarrhea or immune support or reducing inflammation or cholesterol or gas,"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027" y="1153465"/>
            <a:ext cx="3016626" cy="817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7" y="-18512"/>
            <a:ext cx="5740400" cy="1206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1369" y="778499"/>
            <a:ext cx="4573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“Outstanding Research” Award</a:t>
            </a:r>
          </a:p>
          <a:p>
            <a:r>
              <a:rPr lang="en-US" dirty="0"/>
              <a:t>2017 Annual Scientific Conference (November)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77" y="1658780"/>
            <a:ext cx="4524599" cy="1126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7426" r="14999"/>
          <a:stretch/>
        </p:blipFill>
        <p:spPr>
          <a:xfrm>
            <a:off x="4331700" y="1618839"/>
            <a:ext cx="2548867" cy="215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" y="3777839"/>
            <a:ext cx="6415823" cy="25291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770" y="6122341"/>
            <a:ext cx="852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Food for Thought – Nutritional Psychology and the Role of Nutrition in Mental Wellness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171090" y="331335"/>
            <a:ext cx="6525609" cy="636730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4600" b="1" dirty="0"/>
              <a:t>The world is only going to get</a:t>
            </a:r>
          </a:p>
          <a:p>
            <a:pPr>
              <a:lnSpc>
                <a:spcPct val="120000"/>
              </a:lnSpc>
            </a:pPr>
            <a:r>
              <a:rPr lang="en-US" sz="4600" b="1" dirty="0"/>
              <a:t> “more mental”</a:t>
            </a:r>
          </a:p>
          <a:p>
            <a:pPr>
              <a:lnSpc>
                <a:spcPct val="120000"/>
              </a:lnSpc>
            </a:pPr>
            <a:endParaRPr lang="en-US" sz="4600" b="1" dirty="0"/>
          </a:p>
          <a:p>
            <a:endParaRPr lang="en-US" dirty="0"/>
          </a:p>
          <a:p>
            <a:r>
              <a:rPr lang="en-US" b="1" dirty="0"/>
              <a:t>2018 </a:t>
            </a:r>
            <a:r>
              <a:rPr lang="mr-IN" b="1" dirty="0"/>
              <a:t>–</a:t>
            </a:r>
            <a:r>
              <a:rPr lang="en-US" b="1" dirty="0"/>
              <a:t> Feel Better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Microbiome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Gut-Brain-Axis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Targeted Therapeutics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Essential Nutrients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Adults </a:t>
            </a:r>
            <a:r>
              <a:rPr lang="mr-IN" sz="2400" dirty="0"/>
              <a:t>–</a:t>
            </a:r>
            <a:r>
              <a:rPr lang="en-US" sz="2400" dirty="0"/>
              <a:t> and KIDS!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endParaRPr lang="en-US" sz="2400" dirty="0"/>
          </a:p>
          <a:p>
            <a:endParaRPr lang="en-US" dirty="0"/>
          </a:p>
          <a:p>
            <a:r>
              <a:rPr lang="en-US" b="1" dirty="0"/>
              <a:t>2019 </a:t>
            </a:r>
            <a:r>
              <a:rPr lang="mr-IN" b="1" dirty="0"/>
              <a:t>–</a:t>
            </a:r>
            <a:r>
              <a:rPr lang="en-US" b="1" dirty="0"/>
              <a:t> Transformation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Tradition meets Science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Physiology meets Biochemistry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Functional meets Structural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Product/Program Synergy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Brain Plasticity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2020 </a:t>
            </a:r>
            <a:r>
              <a:rPr lang="mr-IN" b="1" dirty="0"/>
              <a:t>–</a:t>
            </a:r>
            <a:r>
              <a:rPr lang="en-US" b="1" dirty="0"/>
              <a:t> Skin Microbiome?</a:t>
            </a:r>
          </a:p>
          <a:p>
            <a:endParaRPr lang="en-US" dirty="0"/>
          </a:p>
          <a:p>
            <a:r>
              <a:rPr lang="en-US" b="1" dirty="0"/>
              <a:t>2021 </a:t>
            </a:r>
            <a:r>
              <a:rPr lang="mr-IN" b="1" dirty="0"/>
              <a:t>–</a:t>
            </a:r>
            <a:r>
              <a:rPr lang="en-US" b="1" dirty="0"/>
              <a:t> Body Biome?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82" y="157655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96" y="3967655"/>
            <a:ext cx="4100573" cy="27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5206D4A0-E227-4BE5-AE68-A77ABA167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029200" y="1119782"/>
            <a:ext cx="7162800" cy="2240414"/>
          </a:xfrm>
        </p:spPr>
        <p:txBody>
          <a:bodyPr/>
          <a:lstStyle/>
          <a:p>
            <a:r>
              <a:rPr lang="en-US" dirty="0"/>
              <a:t>Martin Luther King Jr. once said:</a:t>
            </a:r>
          </a:p>
          <a:p>
            <a:endParaRPr lang="en-US" dirty="0"/>
          </a:p>
          <a:p>
            <a:r>
              <a:rPr lang="en-US" dirty="0"/>
              <a:t>Life's most persistent </a:t>
            </a:r>
          </a:p>
          <a:p>
            <a:r>
              <a:rPr lang="en-US" dirty="0"/>
              <a:t>and urgent question is, </a:t>
            </a:r>
          </a:p>
          <a:p>
            <a:r>
              <a:rPr lang="en-US" dirty="0"/>
              <a:t>'What are you doing for others?'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6930" r="26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79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973" y="1133341"/>
            <a:ext cx="6755027" cy="5215943"/>
          </a:xfrm>
        </p:spPr>
        <p:txBody>
          <a:bodyPr>
            <a:normAutofit/>
          </a:bodyPr>
          <a:lstStyle/>
          <a:p>
            <a:r>
              <a:rPr lang="en-US" dirty="0"/>
              <a:t>Market</a:t>
            </a:r>
            <a:br>
              <a:rPr lang="en-US" dirty="0"/>
            </a:br>
            <a:r>
              <a:rPr lang="en-US" dirty="0"/>
              <a:t>Science</a:t>
            </a:r>
            <a:br>
              <a:rPr lang="en-US" dirty="0"/>
            </a:br>
            <a:r>
              <a:rPr lang="en-US" dirty="0"/>
              <a:t>Resources </a:t>
            </a:r>
            <a:br>
              <a:rPr lang="en-US" dirty="0"/>
            </a:br>
            <a:r>
              <a:rPr lang="en-US" dirty="0"/>
              <a:t>Timing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100" dirty="0"/>
              <a:t>”What are you doing for others?”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What are you doing for yourself?</a:t>
            </a:r>
          </a:p>
        </p:txBody>
      </p:sp>
    </p:spTree>
    <p:extLst>
      <p:ext uri="{BB962C8B-B14F-4D97-AF65-F5344CB8AC3E}">
        <p14:creationId xmlns:p14="http://schemas.microsoft.com/office/powerpoint/2010/main" val="5169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59779" y="857250"/>
            <a:ext cx="6311240" cy="492633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World Health Organization:</a:t>
            </a:r>
          </a:p>
          <a:p>
            <a:pPr marL="457200" indent="-457200" algn="l">
              <a:buFont typeface="Arial" charset="0"/>
              <a:buChar char="•"/>
            </a:pPr>
            <a:endParaRPr lang="en-US" dirty="0"/>
          </a:p>
          <a:p>
            <a:pPr marL="457200" indent="-457200" algn="l">
              <a:buFont typeface="Arial" charset="0"/>
              <a:buChar char="•"/>
            </a:pPr>
            <a:r>
              <a:rPr lang="en-US" dirty="0"/>
              <a:t>2004 = depression 3</a:t>
            </a:r>
            <a:r>
              <a:rPr lang="en-US" baseline="30000" dirty="0"/>
              <a:t>rd</a:t>
            </a:r>
            <a:r>
              <a:rPr lang="en-US" dirty="0"/>
              <a:t> leading cause of global disease burden</a:t>
            </a:r>
          </a:p>
          <a:p>
            <a:pPr marL="457200" indent="-457200" algn="l">
              <a:buFont typeface="Arial" charset="0"/>
              <a:buChar char="•"/>
            </a:pPr>
            <a:endParaRPr lang="en-US" dirty="0"/>
          </a:p>
          <a:p>
            <a:pPr marL="457200" indent="-457200" algn="l">
              <a:buFont typeface="Arial" charset="0"/>
              <a:buChar char="•"/>
            </a:pPr>
            <a:r>
              <a:rPr lang="en-US" dirty="0"/>
              <a:t>2030 = was predicted to be #1</a:t>
            </a:r>
          </a:p>
          <a:p>
            <a:pPr marL="457200" indent="-457200" algn="l">
              <a:buFont typeface="Arial" charset="0"/>
              <a:buChar char="•"/>
            </a:pPr>
            <a:endParaRPr lang="en-US" dirty="0"/>
          </a:p>
          <a:p>
            <a:pPr marL="457200" indent="-457200" algn="l">
              <a:buFont typeface="Arial" charset="0"/>
              <a:buChar char="•"/>
            </a:pPr>
            <a:r>
              <a:rPr lang="en-US" dirty="0"/>
              <a:t>March 2017 = Depression is already the leading cause of disability worldwide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7686"/>
            <a:ext cx="5421085" cy="406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81DDD3D2-FA64-4028-A285A701EF940D4E_sour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6739" y="56229"/>
            <a:ext cx="8958523" cy="5908599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Shape 543"/>
          <p:cNvSpPr/>
          <p:nvPr/>
        </p:nvSpPr>
        <p:spPr>
          <a:xfrm>
            <a:off x="1742358" y="6248284"/>
            <a:ext cx="835594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 dirty="0"/>
              <a:t>Over past 2 decades, mental illness has become 2nd most common cause of disability in U.S. (1st is musculoskeletal disorders)</a:t>
            </a:r>
          </a:p>
        </p:txBody>
      </p:sp>
    </p:spTree>
    <p:extLst>
      <p:ext uri="{BB962C8B-B14F-4D97-AF65-F5344CB8AC3E}">
        <p14:creationId xmlns:p14="http://schemas.microsoft.com/office/powerpoint/2010/main" val="162432565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5" name="Chart 545"/>
          <p:cNvGraphicFramePr/>
          <p:nvPr/>
        </p:nvGraphicFramePr>
        <p:xfrm>
          <a:off x="3648297" y="1521918"/>
          <a:ext cx="4149055" cy="4149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6" name="Shape 546"/>
          <p:cNvSpPr/>
          <p:nvPr/>
        </p:nvSpPr>
        <p:spPr>
          <a:xfrm>
            <a:off x="4365185" y="3975031"/>
            <a:ext cx="631583" cy="432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42915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/>
              <a:t>$11.9 B</a:t>
            </a:r>
            <a:br>
              <a:rPr sz="1406"/>
            </a:br>
            <a:r>
              <a:rPr sz="1406"/>
              <a:t>(35.2%)</a:t>
            </a:r>
          </a:p>
        </p:txBody>
      </p:sp>
      <p:sp>
        <p:nvSpPr>
          <p:cNvPr id="547" name="Shape 547"/>
          <p:cNvSpPr/>
          <p:nvPr/>
        </p:nvSpPr>
        <p:spPr>
          <a:xfrm>
            <a:off x="5317684" y="2264545"/>
            <a:ext cx="631583" cy="432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42915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/>
              <a:t>$14.8 B</a:t>
            </a:r>
            <a:br>
              <a:rPr sz="1406"/>
            </a:br>
            <a:r>
              <a:rPr sz="1406"/>
              <a:t>(43.7%)</a:t>
            </a:r>
          </a:p>
        </p:txBody>
      </p:sp>
      <p:sp>
        <p:nvSpPr>
          <p:cNvPr id="548" name="Shape 548"/>
          <p:cNvSpPr/>
          <p:nvPr/>
        </p:nvSpPr>
        <p:spPr>
          <a:xfrm>
            <a:off x="6475372" y="4528299"/>
            <a:ext cx="530594" cy="432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42915">
              <a:defRPr sz="2000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/>
              <a:t>$2.9 B</a:t>
            </a:r>
            <a:br>
              <a:rPr sz="1406"/>
            </a:br>
            <a:r>
              <a:rPr sz="1406"/>
              <a:t>(8.7%)</a:t>
            </a:r>
          </a:p>
        </p:txBody>
      </p:sp>
      <p:sp>
        <p:nvSpPr>
          <p:cNvPr id="549" name="Shape 549"/>
          <p:cNvSpPr/>
          <p:nvPr/>
        </p:nvSpPr>
        <p:spPr>
          <a:xfrm>
            <a:off x="7936260" y="3673161"/>
            <a:ext cx="2493824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914400">
              <a:defRPr sz="2200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547"/>
              <a:t>Yoga, tai chi, qigong classes</a:t>
            </a:r>
          </a:p>
        </p:txBody>
      </p:sp>
      <p:sp>
        <p:nvSpPr>
          <p:cNvPr id="550" name="Shape 550"/>
          <p:cNvSpPr/>
          <p:nvPr/>
        </p:nvSpPr>
        <p:spPr>
          <a:xfrm>
            <a:off x="6650385" y="5524338"/>
            <a:ext cx="1950855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914400">
              <a:defRPr sz="2200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547"/>
              <a:t>Relaxation techinques</a:t>
            </a:r>
          </a:p>
        </p:txBody>
      </p:sp>
      <p:sp>
        <p:nvSpPr>
          <p:cNvPr id="551" name="Shape 551"/>
          <p:cNvSpPr/>
          <p:nvPr/>
        </p:nvSpPr>
        <p:spPr>
          <a:xfrm>
            <a:off x="4235302" y="1220600"/>
            <a:ext cx="3743012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914400">
              <a:defRPr sz="2200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547"/>
              <a:t>Non-vitamin, non-mineral, natural products</a:t>
            </a:r>
          </a:p>
        </p:txBody>
      </p:sp>
      <p:sp>
        <p:nvSpPr>
          <p:cNvPr id="552" name="Shape 552"/>
          <p:cNvSpPr/>
          <p:nvPr/>
        </p:nvSpPr>
        <p:spPr>
          <a:xfrm>
            <a:off x="6826865" y="3539974"/>
            <a:ext cx="631583" cy="432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42915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/>
              <a:t>$4.1 B</a:t>
            </a:r>
            <a:br>
              <a:rPr sz="1406"/>
            </a:br>
            <a:r>
              <a:rPr sz="1406"/>
              <a:t>(12.0%)</a:t>
            </a:r>
          </a:p>
        </p:txBody>
      </p:sp>
      <p:sp>
        <p:nvSpPr>
          <p:cNvPr id="553" name="Shape 553"/>
          <p:cNvSpPr/>
          <p:nvPr/>
        </p:nvSpPr>
        <p:spPr>
          <a:xfrm>
            <a:off x="7199933" y="5013485"/>
            <a:ext cx="2016578" cy="23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914400">
              <a:defRPr sz="2200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547"/>
              <a:t>Homeopathic medicine</a:t>
            </a:r>
          </a:p>
        </p:txBody>
      </p:sp>
      <p:sp>
        <p:nvSpPr>
          <p:cNvPr id="554" name="Shape 554"/>
          <p:cNvSpPr/>
          <p:nvPr/>
        </p:nvSpPr>
        <p:spPr>
          <a:xfrm>
            <a:off x="8467657" y="1907428"/>
            <a:ext cx="1561594" cy="71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42915">
              <a:defRPr sz="2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/>
              <a:t>Self-care costs</a:t>
            </a:r>
          </a:p>
          <a:p>
            <a:pPr defTabSz="642915">
              <a:defRPr sz="2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/>
              <a:t>$22.0 Billion</a:t>
            </a:r>
          </a:p>
          <a:p>
            <a:pPr defTabSz="642915">
              <a:defRPr sz="2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/>
              <a:t>(64.8%)</a:t>
            </a:r>
          </a:p>
        </p:txBody>
      </p:sp>
      <p:sp>
        <p:nvSpPr>
          <p:cNvPr id="555" name="Shape 555"/>
          <p:cNvSpPr/>
          <p:nvPr/>
        </p:nvSpPr>
        <p:spPr>
          <a:xfrm>
            <a:off x="2197195" y="4555308"/>
            <a:ext cx="1752094" cy="71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42915">
              <a:defRPr sz="2200" b="1">
                <a:solidFill>
                  <a:srgbClr val="2A987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/>
              <a:t>Practitioner costs</a:t>
            </a:r>
          </a:p>
          <a:p>
            <a:pPr defTabSz="642915">
              <a:defRPr sz="2200" b="1">
                <a:solidFill>
                  <a:srgbClr val="2A987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/>
              <a:t>$11.9 Billion</a:t>
            </a:r>
          </a:p>
          <a:p>
            <a:pPr defTabSz="642915">
              <a:defRPr sz="2200" b="1">
                <a:solidFill>
                  <a:srgbClr val="2A987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/>
              <a:t>(35.2%)</a:t>
            </a:r>
          </a:p>
        </p:txBody>
      </p:sp>
      <p:sp>
        <p:nvSpPr>
          <p:cNvPr id="556" name="Shape 556"/>
          <p:cNvSpPr/>
          <p:nvPr/>
        </p:nvSpPr>
        <p:spPr>
          <a:xfrm>
            <a:off x="6650385" y="5740379"/>
            <a:ext cx="987230" cy="432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z="2000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6"/>
              <a:t>$0.2 B (0.6%)</a:t>
            </a:r>
          </a:p>
        </p:txBody>
      </p:sp>
      <p:sp>
        <p:nvSpPr>
          <p:cNvPr id="557" name="Shape 557"/>
          <p:cNvSpPr/>
          <p:nvPr/>
        </p:nvSpPr>
        <p:spPr>
          <a:xfrm>
            <a:off x="2409678" y="237369"/>
            <a:ext cx="7957451" cy="36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3400" b="1" u="sng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91"/>
              <a:t>Out-of-pocket costs for CAM among adults ~$34B</a:t>
            </a:r>
          </a:p>
        </p:txBody>
      </p:sp>
      <p:sp>
        <p:nvSpPr>
          <p:cNvPr id="558" name="Shape 558"/>
          <p:cNvSpPr/>
          <p:nvPr/>
        </p:nvSpPr>
        <p:spPr>
          <a:xfrm>
            <a:off x="1494902" y="1720485"/>
            <a:ext cx="1829552" cy="15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6" rIns="32146">
            <a:spAutoFit/>
          </a:bodyPr>
          <a:lstStyle/>
          <a:p>
            <a:pPr defTabSz="642915">
              <a:defRPr sz="2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/>
              <a:t>Top 5 conditions:</a:t>
            </a:r>
          </a:p>
          <a:p>
            <a:pPr defTabSz="642915">
              <a:defRPr sz="2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547" dirty="0"/>
              <a:t>B</a:t>
            </a:r>
            <a:r>
              <a:rPr sz="1547" dirty="0"/>
              <a:t>ack pain</a:t>
            </a:r>
            <a:endParaRPr lang="en-US" sz="1547" dirty="0"/>
          </a:p>
          <a:p>
            <a:pPr defTabSz="642915">
              <a:defRPr sz="2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547" dirty="0"/>
              <a:t>N</a:t>
            </a:r>
            <a:r>
              <a:rPr sz="1547" dirty="0"/>
              <a:t>eck pain</a:t>
            </a:r>
            <a:endParaRPr lang="en-US" sz="1547" dirty="0"/>
          </a:p>
          <a:p>
            <a:pPr defTabSz="642915">
              <a:defRPr sz="2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547" dirty="0"/>
              <a:t>J</a:t>
            </a:r>
            <a:r>
              <a:rPr sz="1547" dirty="0"/>
              <a:t>oint pain</a:t>
            </a:r>
            <a:endParaRPr lang="en-US" sz="1547" dirty="0"/>
          </a:p>
          <a:p>
            <a:pPr defTabSz="642915">
              <a:defRPr sz="2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547" dirty="0"/>
              <a:t>A</a:t>
            </a:r>
            <a:r>
              <a:rPr sz="1547" dirty="0"/>
              <a:t>rthritis</a:t>
            </a:r>
            <a:endParaRPr lang="en-US" sz="1547" dirty="0"/>
          </a:p>
          <a:p>
            <a:pPr defTabSz="642915">
              <a:defRPr sz="2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547" dirty="0"/>
              <a:t>A</a:t>
            </a:r>
            <a:r>
              <a:rPr sz="1547" dirty="0"/>
              <a:t>nxiety</a:t>
            </a:r>
          </a:p>
        </p:txBody>
      </p:sp>
      <p:sp>
        <p:nvSpPr>
          <p:cNvPr id="559" name="Shape 559"/>
          <p:cNvSpPr/>
          <p:nvPr/>
        </p:nvSpPr>
        <p:spPr>
          <a:xfrm>
            <a:off x="1811935" y="6079448"/>
            <a:ext cx="2203425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rPr sz="1266"/>
              <a:t>U.S. consumer supplement sales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rPr sz="1266"/>
              <a:t>= $52.5B by 2020</a:t>
            </a:r>
          </a:p>
        </p:txBody>
      </p:sp>
    </p:spTree>
    <p:extLst>
      <p:ext uri="{BB962C8B-B14F-4D97-AF65-F5344CB8AC3E}">
        <p14:creationId xmlns:p14="http://schemas.microsoft.com/office/powerpoint/2010/main" val="12292301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022601"/>
            <a:ext cx="16510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943100"/>
            <a:ext cx="1676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6" y="1282701"/>
            <a:ext cx="9763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469901"/>
            <a:ext cx="18161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832101"/>
            <a:ext cx="12271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4483100"/>
            <a:ext cx="162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701800"/>
            <a:ext cx="1525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4" y="3187700"/>
            <a:ext cx="12414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1" y="5238750"/>
            <a:ext cx="164306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977901"/>
            <a:ext cx="14795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6" y="939801"/>
            <a:ext cx="9763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1" y="4318000"/>
            <a:ext cx="1374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4" y="4000500"/>
            <a:ext cx="9794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61000"/>
            <a:ext cx="212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3987801"/>
            <a:ext cx="161607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6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5918200"/>
            <a:ext cx="187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17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566738"/>
            <a:ext cx="1117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Rectangle 18"/>
          <p:cNvSpPr>
            <a:spLocks/>
          </p:cNvSpPr>
          <p:nvPr/>
        </p:nvSpPr>
        <p:spPr bwMode="auto">
          <a:xfrm>
            <a:off x="1446949" y="1808927"/>
            <a:ext cx="9696565" cy="2862322"/>
          </a:xfrm>
          <a:prstGeom prst="rect">
            <a:avLst/>
          </a:prstGeom>
          <a:noFill/>
          <a:ln>
            <a:noFill/>
          </a:ln>
          <a:effectLst>
            <a:outerShdw blurRad="127000" dist="1143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8600" b="1">
                <a:solidFill>
                  <a:srgbClr val="FF7F00"/>
                </a:solidFill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$100B+</a:t>
            </a:r>
          </a:p>
        </p:txBody>
      </p:sp>
    </p:spTree>
    <p:extLst>
      <p:ext uri="{BB962C8B-B14F-4D97-AF65-F5344CB8AC3E}">
        <p14:creationId xmlns:p14="http://schemas.microsoft.com/office/powerpoint/2010/main" val="10181409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7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8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8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029200" y="2176138"/>
            <a:ext cx="7162800" cy="1977524"/>
          </a:xfrm>
        </p:spPr>
        <p:txBody>
          <a:bodyPr/>
          <a:lstStyle/>
          <a:p>
            <a:r>
              <a:rPr lang="en-US" dirty="0"/>
              <a:t>“If I look at the mass, I will never act.</a:t>
            </a:r>
          </a:p>
          <a:p>
            <a:r>
              <a:rPr lang="en-US" dirty="0"/>
              <a:t>If I look at one, I will.”</a:t>
            </a:r>
          </a:p>
          <a:p>
            <a:endParaRPr lang="en-US" dirty="0"/>
          </a:p>
          <a:p>
            <a:r>
              <a:rPr lang="en-US" dirty="0"/>
              <a:t>- Mother Teresa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6978" r="26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01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579" y="365125"/>
            <a:ext cx="11603421" cy="1325563"/>
          </a:xfrm>
        </p:spPr>
        <p:txBody>
          <a:bodyPr/>
          <a:lstStyle/>
          <a:p>
            <a:r>
              <a:rPr lang="en-US"/>
              <a:t>Cultural Change Around Mental Wellness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96" y="1690688"/>
            <a:ext cx="3405352" cy="2554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251" y="1790535"/>
            <a:ext cx="2040137" cy="306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471" y="1523732"/>
            <a:ext cx="1676166" cy="2519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749" y="3885855"/>
            <a:ext cx="1979024" cy="2552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1486" y="1483990"/>
            <a:ext cx="2031166" cy="2559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94" y="4029829"/>
            <a:ext cx="3279129" cy="1845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9139" y="4174153"/>
            <a:ext cx="2642128" cy="17634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D1FA77-BD41-6F44-A76E-F6D4EBE304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7927" y="4085124"/>
            <a:ext cx="2380020" cy="15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3F2A56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</Words>
  <Application>Microsoft Macintosh PowerPoint</Application>
  <PresentationFormat>Widescreen</PresentationFormat>
  <Paragraphs>225</Paragraphs>
  <Slides>35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ＭＳ Ｐゴシック</vt:lpstr>
      <vt:lpstr>Aller</vt:lpstr>
      <vt:lpstr>Aller Light</vt:lpstr>
      <vt:lpstr>Arial</vt:lpstr>
      <vt:lpstr>ArialMT</vt:lpstr>
      <vt:lpstr>Calibri</vt:lpstr>
      <vt:lpstr>Cooper Black</vt:lpstr>
      <vt:lpstr>Lucida Grande</vt:lpstr>
      <vt:lpstr>Verdana</vt:lpstr>
      <vt:lpstr>Wingdings</vt:lpstr>
      <vt:lpstr>Office Theme</vt:lpstr>
      <vt:lpstr>The Future of Mental Wellness  Shawn Talbott, PhD Chief Science Officer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Cultural Change Around Mental Wellness</vt:lpstr>
      <vt:lpstr>PowerPoint Presentation</vt:lpstr>
      <vt:lpstr>HOW IMPORTANT IS YOUR  MICROBIOME?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 Science Resources  Timing   ”What are you doing for others?”  What are you doing for yourself?</vt:lpstr>
    </vt:vector>
  </TitlesOfParts>
  <Manager/>
  <Company/>
  <LinksUpToDate>false</LinksUpToDate>
  <SharedDoc>false</SharedDoc>
  <HyperlinkBase/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Amare Global</dc:title>
  <dc:subject/>
  <dc:creator/>
  <cp:keywords/>
  <dc:description/>
  <cp:lastModifiedBy/>
  <cp:revision>74</cp:revision>
  <dcterms:modified xsi:type="dcterms:W3CDTF">2018-02-03T16:39:51Z</dcterms:modified>
  <cp:category/>
</cp:coreProperties>
</file>