
<file path=[Content_Types].xml><?xml version="1.0" encoding="utf-8"?>
<Types xmlns="http://schemas.openxmlformats.org/package/2006/content-types">
  <Default Extension="docx" ContentType="application/vnd.openxmlformats-officedocument.wordprocessingml.documen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vml" ContentType="application/vnd.openxmlformats-officedocument.vmlDrawi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drawings/drawing1.xml" ContentType="application/vnd.openxmlformats-officedocument.drawingml.chartshapes+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drawings/drawing2.xml" ContentType="application/vnd.openxmlformats-officedocument.drawingml.chartshapes+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drawings/drawing3.xml" ContentType="application/vnd.openxmlformats-officedocument.drawingml.chartshapes+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drawings/drawing4.xml" ContentType="application/vnd.openxmlformats-officedocument.drawingml.chartshapes+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handoutMasterIdLst>
    <p:handoutMasterId r:id="rId37"/>
  </p:handoutMasterIdLst>
  <p:sldIdLst>
    <p:sldId id="256" r:id="rId2"/>
    <p:sldId id="261" r:id="rId3"/>
    <p:sldId id="768" r:id="rId4"/>
    <p:sldId id="597" r:id="rId5"/>
    <p:sldId id="764" r:id="rId6"/>
    <p:sldId id="757" r:id="rId7"/>
    <p:sldId id="602" r:id="rId8"/>
    <p:sldId id="336" r:id="rId9"/>
    <p:sldId id="765" r:id="rId10"/>
    <p:sldId id="882" r:id="rId11"/>
    <p:sldId id="837" r:id="rId12"/>
    <p:sldId id="581" r:id="rId13"/>
    <p:sldId id="359" r:id="rId14"/>
    <p:sldId id="727" r:id="rId15"/>
    <p:sldId id="672" r:id="rId16"/>
    <p:sldId id="396" r:id="rId17"/>
    <p:sldId id="848" r:id="rId18"/>
    <p:sldId id="849" r:id="rId19"/>
    <p:sldId id="900" r:id="rId20"/>
    <p:sldId id="901" r:id="rId21"/>
    <p:sldId id="670" r:id="rId22"/>
    <p:sldId id="671" r:id="rId23"/>
    <p:sldId id="319" r:id="rId24"/>
    <p:sldId id="850" r:id="rId25"/>
    <p:sldId id="369" r:id="rId26"/>
    <p:sldId id="370" r:id="rId27"/>
    <p:sldId id="902" r:id="rId28"/>
    <p:sldId id="357" r:id="rId29"/>
    <p:sldId id="347" r:id="rId30"/>
    <p:sldId id="348" r:id="rId31"/>
    <p:sldId id="350" r:id="rId32"/>
    <p:sldId id="349" r:id="rId33"/>
    <p:sldId id="772" r:id="rId34"/>
    <p:sldId id="260"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F2A56"/>
    <a:srgbClr val="67478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241" autoAdjust="0"/>
    <p:restoredTop sz="75782"/>
  </p:normalViewPr>
  <p:slideViewPr>
    <p:cSldViewPr snapToGrid="0">
      <p:cViewPr varScale="1">
        <p:scale>
          <a:sx n="95" d="100"/>
          <a:sy n="95" d="100"/>
        </p:scale>
        <p:origin x="1656" y="184"/>
      </p:cViewPr>
      <p:guideLst/>
    </p:cSldViewPr>
  </p:slideViewPr>
  <p:outlineViewPr>
    <p:cViewPr>
      <p:scale>
        <a:sx n="33" d="100"/>
        <a:sy n="33" d="100"/>
      </p:scale>
      <p:origin x="0" y="0"/>
    </p:cViewPr>
  </p:outlineViewPr>
  <p:notesTextViewPr>
    <p:cViewPr>
      <p:scale>
        <a:sx n="125" d="100"/>
        <a:sy n="125" d="100"/>
      </p:scale>
      <p:origin x="0" y="0"/>
    </p:cViewPr>
  </p:notesTextViewPr>
  <p:sorterViewPr>
    <p:cViewPr>
      <p:scale>
        <a:sx n="66" d="100"/>
        <a:sy n="66" d="100"/>
      </p:scale>
      <p:origin x="0" y="0"/>
    </p:cViewPr>
  </p:sorterViewPr>
  <p:notesViewPr>
    <p:cSldViewPr snapToGrid="0">
      <p:cViewPr varScale="1">
        <p:scale>
          <a:sx n="87" d="100"/>
          <a:sy n="87" d="100"/>
        </p:scale>
        <p:origin x="3840"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chartUserShapes" Target="../drawings/drawing3.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 Id="rId4" Type="http://schemas.openxmlformats.org/officeDocument/2006/relationships/chartUserShapes" Target="../drawings/drawing4.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chartUserShapes" Target="../drawings/drawing1.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chartUserShapes" Target="../drawings/drawing2.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Overall</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preSupp</c:v>
                </c:pt>
              </c:strCache>
            </c:strRef>
          </c:tx>
          <c:spPr>
            <a:solidFill>
              <a:schemeClr val="accent1"/>
            </a:solidFill>
            <a:ln>
              <a:noFill/>
            </a:ln>
            <a:effectLst/>
          </c:spPr>
          <c:invertIfNegative val="0"/>
          <c:cat>
            <c:numRef>
              <c:f>Sheet1!$A$2</c:f>
              <c:numCache>
                <c:formatCode>General</c:formatCode>
                <c:ptCount val="1"/>
              </c:numCache>
            </c:numRef>
          </c:cat>
          <c:val>
            <c:numRef>
              <c:f>Sheet1!$B$2</c:f>
              <c:numCache>
                <c:formatCode>General</c:formatCode>
                <c:ptCount val="1"/>
                <c:pt idx="0">
                  <c:v>47.5</c:v>
                </c:pt>
              </c:numCache>
            </c:numRef>
          </c:val>
          <c:extLst>
            <c:ext xmlns:c16="http://schemas.microsoft.com/office/drawing/2014/chart" uri="{C3380CC4-5D6E-409C-BE32-E72D297353CC}">
              <c16:uniqueId val="{00000000-901F-ED4A-87C6-3E347A6CC908}"/>
            </c:ext>
          </c:extLst>
        </c:ser>
        <c:ser>
          <c:idx val="1"/>
          <c:order val="1"/>
          <c:tx>
            <c:strRef>
              <c:f>Sheet1!$C$1</c:f>
              <c:strCache>
                <c:ptCount val="1"/>
                <c:pt idx="0">
                  <c:v>postSupp</c:v>
                </c:pt>
              </c:strCache>
            </c:strRef>
          </c:tx>
          <c:spPr>
            <a:solidFill>
              <a:schemeClr val="accent2"/>
            </a:solidFill>
            <a:ln>
              <a:noFill/>
            </a:ln>
            <a:effectLst/>
          </c:spPr>
          <c:invertIfNegative val="0"/>
          <c:cat>
            <c:numRef>
              <c:f>Sheet1!$A$2</c:f>
              <c:numCache>
                <c:formatCode>General</c:formatCode>
                <c:ptCount val="1"/>
              </c:numCache>
            </c:numRef>
          </c:cat>
          <c:val>
            <c:numRef>
              <c:f>Sheet1!$C$2</c:f>
              <c:numCache>
                <c:formatCode>General</c:formatCode>
                <c:ptCount val="1"/>
                <c:pt idx="0">
                  <c:v>58.2</c:v>
                </c:pt>
              </c:numCache>
            </c:numRef>
          </c:val>
          <c:extLst>
            <c:ext xmlns:c16="http://schemas.microsoft.com/office/drawing/2014/chart" uri="{C3380CC4-5D6E-409C-BE32-E72D297353CC}">
              <c16:uniqueId val="{00000001-901F-ED4A-87C6-3E347A6CC908}"/>
            </c:ext>
          </c:extLst>
        </c:ser>
        <c:dLbls>
          <c:showLegendKey val="0"/>
          <c:showVal val="0"/>
          <c:showCatName val="0"/>
          <c:showSerName val="0"/>
          <c:showPercent val="0"/>
          <c:showBubbleSize val="0"/>
        </c:dLbls>
        <c:gapWidth val="219"/>
        <c:overlap val="-27"/>
        <c:axId val="847641231"/>
        <c:axId val="847744863"/>
      </c:barChart>
      <c:catAx>
        <c:axId val="84764123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47744863"/>
        <c:crosses val="autoZero"/>
        <c:auto val="1"/>
        <c:lblAlgn val="ctr"/>
        <c:lblOffset val="100"/>
        <c:noMultiLvlLbl val="0"/>
      </c:catAx>
      <c:valAx>
        <c:axId val="847744863"/>
        <c:scaling>
          <c:orientation val="minMax"/>
          <c:min val="2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4764123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Pre</c:v>
                </c:pt>
              </c:strCache>
            </c:strRef>
          </c:tx>
          <c:spPr>
            <a:solidFill>
              <a:schemeClr val="accent1"/>
            </a:solidFill>
            <a:ln>
              <a:noFill/>
            </a:ln>
            <a:effectLst/>
          </c:spPr>
          <c:invertIfNegative val="0"/>
          <c:cat>
            <c:strRef>
              <c:f>Sheet1!$A$2</c:f>
              <c:strCache>
                <c:ptCount val="1"/>
                <c:pt idx="0">
                  <c:v>Cortisol</c:v>
                </c:pt>
              </c:strCache>
            </c:strRef>
          </c:cat>
          <c:val>
            <c:numRef>
              <c:f>Sheet1!$B$2</c:f>
              <c:numCache>
                <c:formatCode>General</c:formatCode>
                <c:ptCount val="1"/>
                <c:pt idx="0">
                  <c:v>875</c:v>
                </c:pt>
              </c:numCache>
            </c:numRef>
          </c:val>
          <c:extLst>
            <c:ext xmlns:c16="http://schemas.microsoft.com/office/drawing/2014/chart" uri="{C3380CC4-5D6E-409C-BE32-E72D297353CC}">
              <c16:uniqueId val="{00000000-D09C-EF4B-83FB-703E82A84678}"/>
            </c:ext>
          </c:extLst>
        </c:ser>
        <c:ser>
          <c:idx val="1"/>
          <c:order val="1"/>
          <c:tx>
            <c:strRef>
              <c:f>Sheet1!$C$1</c:f>
              <c:strCache>
                <c:ptCount val="1"/>
                <c:pt idx="0">
                  <c:v>Post</c:v>
                </c:pt>
              </c:strCache>
            </c:strRef>
          </c:tx>
          <c:spPr>
            <a:solidFill>
              <a:schemeClr val="accent2"/>
            </a:solidFill>
            <a:ln>
              <a:noFill/>
            </a:ln>
            <a:effectLst/>
          </c:spPr>
          <c:invertIfNegative val="0"/>
          <c:cat>
            <c:strRef>
              <c:f>Sheet1!$A$2</c:f>
              <c:strCache>
                <c:ptCount val="1"/>
                <c:pt idx="0">
                  <c:v>Cortisol</c:v>
                </c:pt>
              </c:strCache>
            </c:strRef>
          </c:cat>
          <c:val>
            <c:numRef>
              <c:f>Sheet1!$C$2</c:f>
              <c:numCache>
                <c:formatCode>General</c:formatCode>
                <c:ptCount val="1"/>
                <c:pt idx="0">
                  <c:v>780</c:v>
                </c:pt>
              </c:numCache>
            </c:numRef>
          </c:val>
          <c:extLst>
            <c:ext xmlns:c16="http://schemas.microsoft.com/office/drawing/2014/chart" uri="{C3380CC4-5D6E-409C-BE32-E72D297353CC}">
              <c16:uniqueId val="{00000001-D09C-EF4B-83FB-703E82A84678}"/>
            </c:ext>
          </c:extLst>
        </c:ser>
        <c:dLbls>
          <c:showLegendKey val="0"/>
          <c:showVal val="0"/>
          <c:showCatName val="0"/>
          <c:showSerName val="0"/>
          <c:showPercent val="0"/>
          <c:showBubbleSize val="0"/>
        </c:dLbls>
        <c:gapWidth val="219"/>
        <c:overlap val="-27"/>
        <c:axId val="329723103"/>
        <c:axId val="275406847"/>
      </c:barChart>
      <c:catAx>
        <c:axId val="32972310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75406847"/>
        <c:crosses val="autoZero"/>
        <c:auto val="1"/>
        <c:lblAlgn val="ctr"/>
        <c:lblOffset val="100"/>
        <c:noMultiLvlLbl val="0"/>
      </c:catAx>
      <c:valAx>
        <c:axId val="275406847"/>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2972310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Pre</c:v>
                </c:pt>
              </c:strCache>
            </c:strRef>
          </c:tx>
          <c:spPr>
            <a:solidFill>
              <a:schemeClr val="accent1"/>
            </a:solidFill>
            <a:ln>
              <a:noFill/>
            </a:ln>
            <a:effectLst/>
          </c:spPr>
          <c:invertIfNegative val="0"/>
          <c:cat>
            <c:strRef>
              <c:f>Sheet1!$A$2:$A$6</c:f>
              <c:strCache>
                <c:ptCount val="5"/>
                <c:pt idx="0">
                  <c:v>TC</c:v>
                </c:pt>
                <c:pt idx="1">
                  <c:v>LDL</c:v>
                </c:pt>
                <c:pt idx="2">
                  <c:v>HDL</c:v>
                </c:pt>
                <c:pt idx="3">
                  <c:v>TG</c:v>
                </c:pt>
                <c:pt idx="4">
                  <c:v>Glucose</c:v>
                </c:pt>
              </c:strCache>
            </c:strRef>
          </c:cat>
          <c:val>
            <c:numRef>
              <c:f>Sheet1!$B$2:$B$6</c:f>
              <c:numCache>
                <c:formatCode>General</c:formatCode>
                <c:ptCount val="5"/>
                <c:pt idx="0">
                  <c:v>197</c:v>
                </c:pt>
                <c:pt idx="1">
                  <c:v>114</c:v>
                </c:pt>
                <c:pt idx="2">
                  <c:v>61</c:v>
                </c:pt>
                <c:pt idx="3">
                  <c:v>125</c:v>
                </c:pt>
                <c:pt idx="4">
                  <c:v>97</c:v>
                </c:pt>
              </c:numCache>
            </c:numRef>
          </c:val>
          <c:extLst>
            <c:ext xmlns:c16="http://schemas.microsoft.com/office/drawing/2014/chart" uri="{C3380CC4-5D6E-409C-BE32-E72D297353CC}">
              <c16:uniqueId val="{00000000-2313-C742-A03B-5D7A8D33D1E4}"/>
            </c:ext>
          </c:extLst>
        </c:ser>
        <c:ser>
          <c:idx val="1"/>
          <c:order val="1"/>
          <c:tx>
            <c:strRef>
              <c:f>Sheet1!$C$1</c:f>
              <c:strCache>
                <c:ptCount val="1"/>
                <c:pt idx="0">
                  <c:v>Post</c:v>
                </c:pt>
              </c:strCache>
            </c:strRef>
          </c:tx>
          <c:spPr>
            <a:solidFill>
              <a:schemeClr val="accent2"/>
            </a:solidFill>
            <a:ln>
              <a:noFill/>
            </a:ln>
            <a:effectLst/>
          </c:spPr>
          <c:invertIfNegative val="0"/>
          <c:cat>
            <c:strRef>
              <c:f>Sheet1!$A$2:$A$6</c:f>
              <c:strCache>
                <c:ptCount val="5"/>
                <c:pt idx="0">
                  <c:v>TC</c:v>
                </c:pt>
                <c:pt idx="1">
                  <c:v>LDL</c:v>
                </c:pt>
                <c:pt idx="2">
                  <c:v>HDL</c:v>
                </c:pt>
                <c:pt idx="3">
                  <c:v>TG</c:v>
                </c:pt>
                <c:pt idx="4">
                  <c:v>Glucose</c:v>
                </c:pt>
              </c:strCache>
            </c:strRef>
          </c:cat>
          <c:val>
            <c:numRef>
              <c:f>Sheet1!$C$2:$C$6</c:f>
              <c:numCache>
                <c:formatCode>General</c:formatCode>
                <c:ptCount val="5"/>
                <c:pt idx="0">
                  <c:v>182</c:v>
                </c:pt>
                <c:pt idx="1">
                  <c:v>108</c:v>
                </c:pt>
                <c:pt idx="2">
                  <c:v>63</c:v>
                </c:pt>
                <c:pt idx="3">
                  <c:v>96</c:v>
                </c:pt>
                <c:pt idx="4">
                  <c:v>91</c:v>
                </c:pt>
              </c:numCache>
            </c:numRef>
          </c:val>
          <c:extLst>
            <c:ext xmlns:c16="http://schemas.microsoft.com/office/drawing/2014/chart" uri="{C3380CC4-5D6E-409C-BE32-E72D297353CC}">
              <c16:uniqueId val="{00000001-2313-C742-A03B-5D7A8D33D1E4}"/>
            </c:ext>
          </c:extLst>
        </c:ser>
        <c:dLbls>
          <c:showLegendKey val="0"/>
          <c:showVal val="0"/>
          <c:showCatName val="0"/>
          <c:showSerName val="0"/>
          <c:showPercent val="0"/>
          <c:showBubbleSize val="0"/>
        </c:dLbls>
        <c:gapWidth val="219"/>
        <c:overlap val="-27"/>
        <c:axId val="335412543"/>
        <c:axId val="335414175"/>
      </c:barChart>
      <c:catAx>
        <c:axId val="33541254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35414175"/>
        <c:crosses val="autoZero"/>
        <c:auto val="1"/>
        <c:lblAlgn val="ctr"/>
        <c:lblOffset val="100"/>
        <c:noMultiLvlLbl val="0"/>
      </c:catAx>
      <c:valAx>
        <c:axId val="335414175"/>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3541254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Pre</c:v>
                </c:pt>
              </c:strCache>
            </c:strRef>
          </c:tx>
          <c:spPr>
            <a:solidFill>
              <a:schemeClr val="accent1"/>
            </a:solidFill>
            <a:ln>
              <a:noFill/>
            </a:ln>
            <a:effectLst/>
          </c:spPr>
          <c:invertIfNegative val="0"/>
          <c:cat>
            <c:strRef>
              <c:f>Sheet1!$A$2</c:f>
              <c:strCache>
                <c:ptCount val="1"/>
                <c:pt idx="0">
                  <c:v>TC/HDL</c:v>
                </c:pt>
              </c:strCache>
            </c:strRef>
          </c:cat>
          <c:val>
            <c:numRef>
              <c:f>Sheet1!$B$2</c:f>
              <c:numCache>
                <c:formatCode>General</c:formatCode>
                <c:ptCount val="1"/>
                <c:pt idx="0">
                  <c:v>4</c:v>
                </c:pt>
              </c:numCache>
            </c:numRef>
          </c:val>
          <c:extLst>
            <c:ext xmlns:c16="http://schemas.microsoft.com/office/drawing/2014/chart" uri="{C3380CC4-5D6E-409C-BE32-E72D297353CC}">
              <c16:uniqueId val="{00000000-B2ED-B24D-878E-1804629EF2E9}"/>
            </c:ext>
          </c:extLst>
        </c:ser>
        <c:ser>
          <c:idx val="1"/>
          <c:order val="1"/>
          <c:tx>
            <c:strRef>
              <c:f>Sheet1!$C$1</c:f>
              <c:strCache>
                <c:ptCount val="1"/>
                <c:pt idx="0">
                  <c:v>Post</c:v>
                </c:pt>
              </c:strCache>
            </c:strRef>
          </c:tx>
          <c:spPr>
            <a:solidFill>
              <a:schemeClr val="accent2"/>
            </a:solidFill>
            <a:ln>
              <a:noFill/>
            </a:ln>
            <a:effectLst/>
          </c:spPr>
          <c:invertIfNegative val="0"/>
          <c:trendline>
            <c:spPr>
              <a:ln w="19050" cap="rnd">
                <a:solidFill>
                  <a:schemeClr val="accent2"/>
                </a:solidFill>
                <a:prstDash val="sysDot"/>
              </a:ln>
              <a:effectLst/>
            </c:spPr>
            <c:trendlineType val="linear"/>
            <c:dispRSqr val="0"/>
            <c:dispEq val="0"/>
          </c:trendline>
          <c:cat>
            <c:strRef>
              <c:f>Sheet1!$A$2</c:f>
              <c:strCache>
                <c:ptCount val="1"/>
                <c:pt idx="0">
                  <c:v>TC/HDL</c:v>
                </c:pt>
              </c:strCache>
            </c:strRef>
          </c:cat>
          <c:val>
            <c:numRef>
              <c:f>Sheet1!$C$2</c:f>
              <c:numCache>
                <c:formatCode>General</c:formatCode>
                <c:ptCount val="1"/>
                <c:pt idx="0">
                  <c:v>3</c:v>
                </c:pt>
              </c:numCache>
            </c:numRef>
          </c:val>
          <c:extLst>
            <c:ext xmlns:c16="http://schemas.microsoft.com/office/drawing/2014/chart" uri="{C3380CC4-5D6E-409C-BE32-E72D297353CC}">
              <c16:uniqueId val="{00000001-B2ED-B24D-878E-1804629EF2E9}"/>
            </c:ext>
          </c:extLst>
        </c:ser>
        <c:dLbls>
          <c:showLegendKey val="0"/>
          <c:showVal val="0"/>
          <c:showCatName val="0"/>
          <c:showSerName val="0"/>
          <c:showPercent val="0"/>
          <c:showBubbleSize val="0"/>
        </c:dLbls>
        <c:gapWidth val="219"/>
        <c:overlap val="-27"/>
        <c:axId val="354445583"/>
        <c:axId val="354447215"/>
      </c:barChart>
      <c:catAx>
        <c:axId val="35444558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54447215"/>
        <c:crosses val="autoZero"/>
        <c:auto val="1"/>
        <c:lblAlgn val="ctr"/>
        <c:lblOffset val="100"/>
        <c:noMultiLvlLbl val="0"/>
      </c:catAx>
      <c:valAx>
        <c:axId val="354447215"/>
        <c:scaling>
          <c:orientation val="minMax"/>
          <c:max val="5"/>
          <c:min val="1"/>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54445583"/>
        <c:crosses val="autoZero"/>
        <c:crossBetween val="between"/>
      </c:valAx>
      <c:spPr>
        <a:noFill/>
        <a:ln>
          <a:noFill/>
        </a:ln>
        <a:effectLst/>
      </c:spPr>
    </c:plotArea>
    <c:legend>
      <c:legendPos val="b"/>
      <c:legendEntry>
        <c:idx val="2"/>
        <c:delete val="1"/>
      </c:legendEntry>
      <c:layout>
        <c:manualLayout>
          <c:xMode val="edge"/>
          <c:yMode val="edge"/>
          <c:x val="0.22528200790710273"/>
          <c:y val="0.90433156453269414"/>
          <c:w val="0.54208510283632394"/>
          <c:h val="7.392930503252311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Pre</c:v>
                </c:pt>
              </c:strCache>
            </c:strRef>
          </c:tx>
          <c:spPr>
            <a:solidFill>
              <a:schemeClr val="accent1"/>
            </a:solidFill>
            <a:ln>
              <a:noFill/>
            </a:ln>
            <a:effectLst/>
          </c:spPr>
          <c:invertIfNegative val="0"/>
          <c:cat>
            <c:strRef>
              <c:f>Sheet1!$A$2:$A$7</c:f>
              <c:strCache>
                <c:ptCount val="6"/>
                <c:pt idx="0">
                  <c:v>Depression</c:v>
                </c:pt>
                <c:pt idx="1">
                  <c:v>Confusion</c:v>
                </c:pt>
                <c:pt idx="2">
                  <c:v>Fatigue</c:v>
                </c:pt>
                <c:pt idx="3">
                  <c:v>Anger</c:v>
                </c:pt>
                <c:pt idx="4">
                  <c:v>Tension</c:v>
                </c:pt>
                <c:pt idx="5">
                  <c:v>Vigor</c:v>
                </c:pt>
              </c:strCache>
            </c:strRef>
          </c:cat>
          <c:val>
            <c:numRef>
              <c:f>Sheet1!$B$2:$B$7</c:f>
              <c:numCache>
                <c:formatCode>General</c:formatCode>
                <c:ptCount val="6"/>
                <c:pt idx="0">
                  <c:v>7.8</c:v>
                </c:pt>
                <c:pt idx="1">
                  <c:v>7.1</c:v>
                </c:pt>
                <c:pt idx="2">
                  <c:v>8.4</c:v>
                </c:pt>
                <c:pt idx="3">
                  <c:v>9.4</c:v>
                </c:pt>
                <c:pt idx="4">
                  <c:v>11.9</c:v>
                </c:pt>
                <c:pt idx="5">
                  <c:v>17.8</c:v>
                </c:pt>
              </c:numCache>
            </c:numRef>
          </c:val>
          <c:extLst>
            <c:ext xmlns:c16="http://schemas.microsoft.com/office/drawing/2014/chart" uri="{C3380CC4-5D6E-409C-BE32-E72D297353CC}">
              <c16:uniqueId val="{00000000-6BF8-9B40-B901-25985B853B6F}"/>
            </c:ext>
          </c:extLst>
        </c:ser>
        <c:ser>
          <c:idx val="1"/>
          <c:order val="1"/>
          <c:tx>
            <c:strRef>
              <c:f>Sheet1!$C$1</c:f>
              <c:strCache>
                <c:ptCount val="1"/>
                <c:pt idx="0">
                  <c:v>Post</c:v>
                </c:pt>
              </c:strCache>
            </c:strRef>
          </c:tx>
          <c:spPr>
            <a:solidFill>
              <a:schemeClr val="accent2"/>
            </a:solidFill>
            <a:ln>
              <a:noFill/>
            </a:ln>
            <a:effectLst/>
          </c:spPr>
          <c:invertIfNegative val="0"/>
          <c:cat>
            <c:strRef>
              <c:f>Sheet1!$A$2:$A$7</c:f>
              <c:strCache>
                <c:ptCount val="6"/>
                <c:pt idx="0">
                  <c:v>Depression</c:v>
                </c:pt>
                <c:pt idx="1">
                  <c:v>Confusion</c:v>
                </c:pt>
                <c:pt idx="2">
                  <c:v>Fatigue</c:v>
                </c:pt>
                <c:pt idx="3">
                  <c:v>Anger</c:v>
                </c:pt>
                <c:pt idx="4">
                  <c:v>Tension</c:v>
                </c:pt>
                <c:pt idx="5">
                  <c:v>Vigor</c:v>
                </c:pt>
              </c:strCache>
            </c:strRef>
          </c:cat>
          <c:val>
            <c:numRef>
              <c:f>Sheet1!$C$2:$C$7</c:f>
              <c:numCache>
                <c:formatCode>General</c:formatCode>
                <c:ptCount val="6"/>
                <c:pt idx="0">
                  <c:v>4.8</c:v>
                </c:pt>
                <c:pt idx="1">
                  <c:v>4.9000000000000004</c:v>
                </c:pt>
                <c:pt idx="2">
                  <c:v>4.8</c:v>
                </c:pt>
                <c:pt idx="3">
                  <c:v>5.7</c:v>
                </c:pt>
                <c:pt idx="4">
                  <c:v>7</c:v>
                </c:pt>
                <c:pt idx="5">
                  <c:v>21.9</c:v>
                </c:pt>
              </c:numCache>
            </c:numRef>
          </c:val>
          <c:extLst>
            <c:ext xmlns:c16="http://schemas.microsoft.com/office/drawing/2014/chart" uri="{C3380CC4-5D6E-409C-BE32-E72D297353CC}">
              <c16:uniqueId val="{00000001-6BF8-9B40-B901-25985B853B6F}"/>
            </c:ext>
          </c:extLst>
        </c:ser>
        <c:dLbls>
          <c:showLegendKey val="0"/>
          <c:showVal val="0"/>
          <c:showCatName val="0"/>
          <c:showSerName val="0"/>
          <c:showPercent val="0"/>
          <c:showBubbleSize val="0"/>
        </c:dLbls>
        <c:gapWidth val="219"/>
        <c:overlap val="-27"/>
        <c:axId val="275488991"/>
        <c:axId val="275490623"/>
      </c:barChart>
      <c:catAx>
        <c:axId val="27548899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75490623"/>
        <c:crosses val="autoZero"/>
        <c:auto val="1"/>
        <c:lblAlgn val="ctr"/>
        <c:lblOffset val="100"/>
        <c:noMultiLvlLbl val="0"/>
      </c:catAx>
      <c:valAx>
        <c:axId val="275490623"/>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7548899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Pre</c:v>
                </c:pt>
              </c:strCache>
            </c:strRef>
          </c:tx>
          <c:spPr>
            <a:solidFill>
              <a:schemeClr val="accent1"/>
            </a:solidFill>
            <a:ln>
              <a:noFill/>
            </a:ln>
            <a:effectLst/>
          </c:spPr>
          <c:invertIfNegative val="0"/>
          <c:cat>
            <c:strRef>
              <c:f>Sheet1!$A$2</c:f>
              <c:strCache>
                <c:ptCount val="1"/>
                <c:pt idx="0">
                  <c:v>Global Mood State</c:v>
                </c:pt>
              </c:strCache>
            </c:strRef>
          </c:cat>
          <c:val>
            <c:numRef>
              <c:f>Sheet1!$B$2</c:f>
              <c:numCache>
                <c:formatCode>General</c:formatCode>
                <c:ptCount val="1"/>
                <c:pt idx="0">
                  <c:v>126.8</c:v>
                </c:pt>
              </c:numCache>
            </c:numRef>
          </c:val>
          <c:extLst>
            <c:ext xmlns:c16="http://schemas.microsoft.com/office/drawing/2014/chart" uri="{C3380CC4-5D6E-409C-BE32-E72D297353CC}">
              <c16:uniqueId val="{00000000-9E23-D147-9193-696BF2CA8CE3}"/>
            </c:ext>
          </c:extLst>
        </c:ser>
        <c:ser>
          <c:idx val="1"/>
          <c:order val="1"/>
          <c:tx>
            <c:strRef>
              <c:f>Sheet1!$C$1</c:f>
              <c:strCache>
                <c:ptCount val="1"/>
                <c:pt idx="0">
                  <c:v>Post</c:v>
                </c:pt>
              </c:strCache>
            </c:strRef>
          </c:tx>
          <c:spPr>
            <a:solidFill>
              <a:schemeClr val="accent2"/>
            </a:solidFill>
            <a:ln>
              <a:noFill/>
            </a:ln>
            <a:effectLst/>
          </c:spPr>
          <c:invertIfNegative val="0"/>
          <c:cat>
            <c:strRef>
              <c:f>Sheet1!$A$2</c:f>
              <c:strCache>
                <c:ptCount val="1"/>
                <c:pt idx="0">
                  <c:v>Global Mood State</c:v>
                </c:pt>
              </c:strCache>
            </c:strRef>
          </c:cat>
          <c:val>
            <c:numRef>
              <c:f>Sheet1!$C$2</c:f>
              <c:numCache>
                <c:formatCode>General</c:formatCode>
                <c:ptCount val="1"/>
                <c:pt idx="0">
                  <c:v>105.8</c:v>
                </c:pt>
              </c:numCache>
            </c:numRef>
          </c:val>
          <c:extLst>
            <c:ext xmlns:c16="http://schemas.microsoft.com/office/drawing/2014/chart" uri="{C3380CC4-5D6E-409C-BE32-E72D297353CC}">
              <c16:uniqueId val="{00000001-9E23-D147-9193-696BF2CA8CE3}"/>
            </c:ext>
          </c:extLst>
        </c:ser>
        <c:dLbls>
          <c:showLegendKey val="0"/>
          <c:showVal val="0"/>
          <c:showCatName val="0"/>
          <c:showSerName val="0"/>
          <c:showPercent val="0"/>
          <c:showBubbleSize val="0"/>
        </c:dLbls>
        <c:gapWidth val="219"/>
        <c:overlap val="-27"/>
        <c:axId val="331885119"/>
        <c:axId val="332022191"/>
      </c:barChart>
      <c:catAx>
        <c:axId val="33188511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32022191"/>
        <c:crosses val="autoZero"/>
        <c:auto val="1"/>
        <c:lblAlgn val="ctr"/>
        <c:lblOffset val="100"/>
        <c:noMultiLvlLbl val="0"/>
      </c:catAx>
      <c:valAx>
        <c:axId val="332022191"/>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3188511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PNS tone</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preSupp</c:v>
                </c:pt>
              </c:strCache>
            </c:strRef>
          </c:tx>
          <c:spPr>
            <a:solidFill>
              <a:schemeClr val="accent1"/>
            </a:solidFill>
            <a:ln>
              <a:noFill/>
            </a:ln>
            <a:effectLst/>
          </c:spPr>
          <c:invertIfNegative val="0"/>
          <c:cat>
            <c:numRef>
              <c:f>Sheet1!$A$2</c:f>
              <c:numCache>
                <c:formatCode>General</c:formatCode>
                <c:ptCount val="1"/>
              </c:numCache>
            </c:numRef>
          </c:cat>
          <c:val>
            <c:numRef>
              <c:f>Sheet1!$B$2</c:f>
              <c:numCache>
                <c:formatCode>General</c:formatCode>
                <c:ptCount val="1"/>
                <c:pt idx="0">
                  <c:v>3.7</c:v>
                </c:pt>
              </c:numCache>
            </c:numRef>
          </c:val>
          <c:extLst>
            <c:ext xmlns:c16="http://schemas.microsoft.com/office/drawing/2014/chart" uri="{C3380CC4-5D6E-409C-BE32-E72D297353CC}">
              <c16:uniqueId val="{00000000-3EB2-9B4E-B0AD-70327522A206}"/>
            </c:ext>
          </c:extLst>
        </c:ser>
        <c:ser>
          <c:idx val="1"/>
          <c:order val="1"/>
          <c:tx>
            <c:strRef>
              <c:f>Sheet1!$C$1</c:f>
              <c:strCache>
                <c:ptCount val="1"/>
                <c:pt idx="0">
                  <c:v>postSupp</c:v>
                </c:pt>
              </c:strCache>
            </c:strRef>
          </c:tx>
          <c:spPr>
            <a:solidFill>
              <a:schemeClr val="accent2"/>
            </a:solidFill>
            <a:ln>
              <a:noFill/>
            </a:ln>
            <a:effectLst/>
          </c:spPr>
          <c:invertIfNegative val="0"/>
          <c:cat>
            <c:numRef>
              <c:f>Sheet1!$A$2</c:f>
              <c:numCache>
                <c:formatCode>General</c:formatCode>
                <c:ptCount val="1"/>
              </c:numCache>
            </c:numRef>
          </c:cat>
          <c:val>
            <c:numRef>
              <c:f>Sheet1!$C$2</c:f>
              <c:numCache>
                <c:formatCode>General</c:formatCode>
                <c:ptCount val="1"/>
                <c:pt idx="0">
                  <c:v>4.4000000000000004</c:v>
                </c:pt>
              </c:numCache>
            </c:numRef>
          </c:val>
          <c:extLst>
            <c:ext xmlns:c16="http://schemas.microsoft.com/office/drawing/2014/chart" uri="{C3380CC4-5D6E-409C-BE32-E72D297353CC}">
              <c16:uniqueId val="{00000001-3EB2-9B4E-B0AD-70327522A206}"/>
            </c:ext>
          </c:extLst>
        </c:ser>
        <c:dLbls>
          <c:showLegendKey val="0"/>
          <c:showVal val="0"/>
          <c:showCatName val="0"/>
          <c:showSerName val="0"/>
          <c:showPercent val="0"/>
          <c:showBubbleSize val="0"/>
        </c:dLbls>
        <c:gapWidth val="219"/>
        <c:overlap val="-27"/>
        <c:axId val="788784735"/>
        <c:axId val="848090591"/>
      </c:barChart>
      <c:catAx>
        <c:axId val="78878473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48090591"/>
        <c:crosses val="autoZero"/>
        <c:auto val="1"/>
        <c:lblAlgn val="ctr"/>
        <c:lblOffset val="100"/>
        <c:noMultiLvlLbl val="0"/>
      </c:catAx>
      <c:valAx>
        <c:axId val="848090591"/>
        <c:scaling>
          <c:orientation val="minMax"/>
          <c:max val="5"/>
          <c:min val="3"/>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88784735"/>
        <c:crosses val="autoZero"/>
        <c:crossBetween val="between"/>
        <c:majorUnit val="0.5"/>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Well-Being</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preSupp</c:v>
                </c:pt>
              </c:strCache>
            </c:strRef>
          </c:tx>
          <c:spPr>
            <a:solidFill>
              <a:schemeClr val="accent1"/>
            </a:solidFill>
            <a:ln>
              <a:noFill/>
            </a:ln>
            <a:effectLst/>
          </c:spPr>
          <c:invertIfNegative val="0"/>
          <c:cat>
            <c:numRef>
              <c:f>Sheet1!$A$2</c:f>
              <c:numCache>
                <c:formatCode>General</c:formatCode>
                <c:ptCount val="1"/>
              </c:numCache>
            </c:numRef>
          </c:cat>
          <c:val>
            <c:numRef>
              <c:f>Sheet1!$B$2</c:f>
              <c:numCache>
                <c:formatCode>General</c:formatCode>
                <c:ptCount val="1"/>
                <c:pt idx="0">
                  <c:v>129</c:v>
                </c:pt>
              </c:numCache>
            </c:numRef>
          </c:val>
          <c:extLst>
            <c:ext xmlns:c16="http://schemas.microsoft.com/office/drawing/2014/chart" uri="{C3380CC4-5D6E-409C-BE32-E72D297353CC}">
              <c16:uniqueId val="{00000000-901F-ED4A-87C6-3E347A6CC908}"/>
            </c:ext>
          </c:extLst>
        </c:ser>
        <c:ser>
          <c:idx val="1"/>
          <c:order val="1"/>
          <c:tx>
            <c:strRef>
              <c:f>Sheet1!$C$1</c:f>
              <c:strCache>
                <c:ptCount val="1"/>
                <c:pt idx="0">
                  <c:v>postSupp</c:v>
                </c:pt>
              </c:strCache>
            </c:strRef>
          </c:tx>
          <c:spPr>
            <a:solidFill>
              <a:schemeClr val="accent2"/>
            </a:solidFill>
            <a:ln>
              <a:noFill/>
            </a:ln>
            <a:effectLst/>
          </c:spPr>
          <c:invertIfNegative val="0"/>
          <c:cat>
            <c:numRef>
              <c:f>Sheet1!$A$2</c:f>
              <c:numCache>
                <c:formatCode>General</c:formatCode>
                <c:ptCount val="1"/>
              </c:numCache>
            </c:numRef>
          </c:cat>
          <c:val>
            <c:numRef>
              <c:f>Sheet1!$C$2</c:f>
              <c:numCache>
                <c:formatCode>General</c:formatCode>
                <c:ptCount val="1"/>
                <c:pt idx="0">
                  <c:v>99</c:v>
                </c:pt>
              </c:numCache>
            </c:numRef>
          </c:val>
          <c:extLst>
            <c:ext xmlns:c16="http://schemas.microsoft.com/office/drawing/2014/chart" uri="{C3380CC4-5D6E-409C-BE32-E72D297353CC}">
              <c16:uniqueId val="{00000001-901F-ED4A-87C6-3E347A6CC908}"/>
            </c:ext>
          </c:extLst>
        </c:ser>
        <c:dLbls>
          <c:showLegendKey val="0"/>
          <c:showVal val="0"/>
          <c:showCatName val="0"/>
          <c:showSerName val="0"/>
          <c:showPercent val="0"/>
          <c:showBubbleSize val="0"/>
        </c:dLbls>
        <c:gapWidth val="219"/>
        <c:overlap val="-27"/>
        <c:axId val="847641231"/>
        <c:axId val="847744863"/>
      </c:barChart>
      <c:catAx>
        <c:axId val="84764123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47744863"/>
        <c:crosses val="autoZero"/>
        <c:auto val="1"/>
        <c:lblAlgn val="ctr"/>
        <c:lblOffset val="100"/>
        <c:noMultiLvlLbl val="0"/>
      </c:catAx>
      <c:valAx>
        <c:axId val="847744863"/>
        <c:scaling>
          <c:orientation val="minMax"/>
          <c:min val="2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4764123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Mood States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preSupp</c:v>
                </c:pt>
              </c:strCache>
            </c:strRef>
          </c:tx>
          <c:spPr>
            <a:solidFill>
              <a:schemeClr val="accent1"/>
            </a:solidFill>
            <a:ln>
              <a:noFill/>
            </a:ln>
            <a:effectLst/>
          </c:spPr>
          <c:invertIfNegative val="0"/>
          <c:cat>
            <c:strRef>
              <c:f>Sheet1!$A$2:$A$7</c:f>
              <c:strCache>
                <c:ptCount val="6"/>
                <c:pt idx="0">
                  <c:v>Tension</c:v>
                </c:pt>
                <c:pt idx="1">
                  <c:v>Depression</c:v>
                </c:pt>
                <c:pt idx="2">
                  <c:v>Anger</c:v>
                </c:pt>
                <c:pt idx="3">
                  <c:v>Fatigue</c:v>
                </c:pt>
                <c:pt idx="4">
                  <c:v>Confusion</c:v>
                </c:pt>
                <c:pt idx="5">
                  <c:v>Vigor</c:v>
                </c:pt>
              </c:strCache>
            </c:strRef>
          </c:cat>
          <c:val>
            <c:numRef>
              <c:f>Sheet1!$B$2:$B$7</c:f>
              <c:numCache>
                <c:formatCode>General</c:formatCode>
                <c:ptCount val="6"/>
                <c:pt idx="0">
                  <c:v>11</c:v>
                </c:pt>
                <c:pt idx="1">
                  <c:v>9</c:v>
                </c:pt>
                <c:pt idx="2">
                  <c:v>10</c:v>
                </c:pt>
                <c:pt idx="3">
                  <c:v>9</c:v>
                </c:pt>
                <c:pt idx="4">
                  <c:v>6</c:v>
                </c:pt>
                <c:pt idx="5">
                  <c:v>18</c:v>
                </c:pt>
              </c:numCache>
            </c:numRef>
          </c:val>
          <c:extLst>
            <c:ext xmlns:c16="http://schemas.microsoft.com/office/drawing/2014/chart" uri="{C3380CC4-5D6E-409C-BE32-E72D297353CC}">
              <c16:uniqueId val="{00000000-3EB2-9B4E-B0AD-70327522A206}"/>
            </c:ext>
          </c:extLst>
        </c:ser>
        <c:ser>
          <c:idx val="1"/>
          <c:order val="1"/>
          <c:tx>
            <c:strRef>
              <c:f>Sheet1!$C$1</c:f>
              <c:strCache>
                <c:ptCount val="1"/>
                <c:pt idx="0">
                  <c:v>postSupp</c:v>
                </c:pt>
              </c:strCache>
            </c:strRef>
          </c:tx>
          <c:spPr>
            <a:solidFill>
              <a:schemeClr val="accent2"/>
            </a:solidFill>
            <a:ln>
              <a:noFill/>
            </a:ln>
            <a:effectLst/>
          </c:spPr>
          <c:invertIfNegative val="0"/>
          <c:cat>
            <c:strRef>
              <c:f>Sheet1!$A$2:$A$7</c:f>
              <c:strCache>
                <c:ptCount val="6"/>
                <c:pt idx="0">
                  <c:v>Tension</c:v>
                </c:pt>
                <c:pt idx="1">
                  <c:v>Depression</c:v>
                </c:pt>
                <c:pt idx="2">
                  <c:v>Anger</c:v>
                </c:pt>
                <c:pt idx="3">
                  <c:v>Fatigue</c:v>
                </c:pt>
                <c:pt idx="4">
                  <c:v>Confusion</c:v>
                </c:pt>
                <c:pt idx="5">
                  <c:v>Vigor</c:v>
                </c:pt>
              </c:strCache>
            </c:strRef>
          </c:cat>
          <c:val>
            <c:numRef>
              <c:f>Sheet1!$C$2:$C$7</c:f>
              <c:numCache>
                <c:formatCode>General</c:formatCode>
                <c:ptCount val="6"/>
                <c:pt idx="0">
                  <c:v>6</c:v>
                </c:pt>
                <c:pt idx="1">
                  <c:v>2</c:v>
                </c:pt>
                <c:pt idx="2">
                  <c:v>6</c:v>
                </c:pt>
                <c:pt idx="3">
                  <c:v>5</c:v>
                </c:pt>
                <c:pt idx="4">
                  <c:v>2</c:v>
                </c:pt>
                <c:pt idx="5">
                  <c:v>22</c:v>
                </c:pt>
              </c:numCache>
            </c:numRef>
          </c:val>
          <c:extLst>
            <c:ext xmlns:c16="http://schemas.microsoft.com/office/drawing/2014/chart" uri="{C3380CC4-5D6E-409C-BE32-E72D297353CC}">
              <c16:uniqueId val="{00000001-3EB2-9B4E-B0AD-70327522A206}"/>
            </c:ext>
          </c:extLst>
        </c:ser>
        <c:dLbls>
          <c:showLegendKey val="0"/>
          <c:showVal val="0"/>
          <c:showCatName val="0"/>
          <c:showSerName val="0"/>
          <c:showPercent val="0"/>
          <c:showBubbleSize val="0"/>
        </c:dLbls>
        <c:gapWidth val="219"/>
        <c:overlap val="-27"/>
        <c:axId val="788784735"/>
        <c:axId val="848090591"/>
      </c:barChart>
      <c:catAx>
        <c:axId val="78878473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48090591"/>
        <c:crosses val="autoZero"/>
        <c:auto val="1"/>
        <c:lblAlgn val="ctr"/>
        <c:lblOffset val="100"/>
        <c:noMultiLvlLbl val="0"/>
      </c:catAx>
      <c:valAx>
        <c:axId val="848090591"/>
        <c:scaling>
          <c:orientation val="minMax"/>
          <c:max val="23"/>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88784735"/>
        <c:crosses val="autoZero"/>
        <c:crossBetween val="between"/>
        <c:majorUnit val="5"/>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Composite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Pre</c:v>
                </c:pt>
                <c:pt idx="1">
                  <c:v>Post</c:v>
                </c:pt>
              </c:strCache>
            </c:strRef>
          </c:cat>
          <c:val>
            <c:numRef>
              <c:f>Sheet1!$B$2:$B$3</c:f>
              <c:numCache>
                <c:formatCode>General</c:formatCode>
                <c:ptCount val="2"/>
                <c:pt idx="0">
                  <c:v>5.75</c:v>
                </c:pt>
                <c:pt idx="1">
                  <c:v>6.09</c:v>
                </c:pt>
              </c:numCache>
            </c:numRef>
          </c:val>
          <c:extLst>
            <c:ext xmlns:c16="http://schemas.microsoft.com/office/drawing/2014/chart" uri="{C3380CC4-5D6E-409C-BE32-E72D297353CC}">
              <c16:uniqueId val="{00000000-BC66-174C-979D-E2EBD9ABB6B2}"/>
            </c:ext>
          </c:extLst>
        </c:ser>
        <c:dLbls>
          <c:showLegendKey val="0"/>
          <c:showVal val="0"/>
          <c:showCatName val="0"/>
          <c:showSerName val="0"/>
          <c:showPercent val="0"/>
          <c:showBubbleSize val="0"/>
        </c:dLbls>
        <c:gapWidth val="219"/>
        <c:overlap val="-27"/>
        <c:axId val="762631023"/>
        <c:axId val="762574383"/>
      </c:barChart>
      <c:catAx>
        <c:axId val="76263102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62574383"/>
        <c:crosses val="autoZero"/>
        <c:auto val="1"/>
        <c:lblAlgn val="ctr"/>
        <c:lblOffset val="100"/>
        <c:noMultiLvlLbl val="0"/>
      </c:catAx>
      <c:valAx>
        <c:axId val="762574383"/>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6263102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1544817591026992E-2"/>
          <c:y val="0.12218069175838527"/>
          <c:w val="0.88150265820958063"/>
          <c:h val="0.56413110022062019"/>
        </c:manualLayout>
      </c:layout>
      <c:barChart>
        <c:barDir val="col"/>
        <c:grouping val="clustered"/>
        <c:varyColors val="0"/>
        <c:ser>
          <c:idx val="0"/>
          <c:order val="0"/>
          <c:tx>
            <c:strRef>
              <c:f>Sheet1!$B$1</c:f>
              <c:strCache>
                <c:ptCount val="1"/>
                <c:pt idx="0">
                  <c:v>Pre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Bifidobacterium</c:v>
                </c:pt>
                <c:pt idx="1">
                  <c:v>Lactobacillus</c:v>
                </c:pt>
                <c:pt idx="2">
                  <c:v>Akkermansia</c:v>
                </c:pt>
                <c:pt idx="3">
                  <c:v>S. Thermophilus</c:v>
                </c:pt>
              </c:strCache>
            </c:strRef>
          </c:cat>
          <c:val>
            <c:numRef>
              <c:f>Sheet1!$B$2:$B$5</c:f>
              <c:numCache>
                <c:formatCode>General</c:formatCode>
                <c:ptCount val="4"/>
                <c:pt idx="0">
                  <c:v>0.09</c:v>
                </c:pt>
                <c:pt idx="1">
                  <c:v>0.23</c:v>
                </c:pt>
                <c:pt idx="2">
                  <c:v>0.56000000000000005</c:v>
                </c:pt>
                <c:pt idx="3">
                  <c:v>0.02</c:v>
                </c:pt>
              </c:numCache>
            </c:numRef>
          </c:val>
          <c:extLst>
            <c:ext xmlns:c16="http://schemas.microsoft.com/office/drawing/2014/chart" uri="{C3380CC4-5D6E-409C-BE32-E72D297353CC}">
              <c16:uniqueId val="{00000000-2425-E349-B87A-A9A08B8EE9EB}"/>
            </c:ext>
          </c:extLst>
        </c:ser>
        <c:ser>
          <c:idx val="1"/>
          <c:order val="1"/>
          <c:tx>
            <c:strRef>
              <c:f>Sheet1!$C$1</c:f>
              <c:strCache>
                <c:ptCount val="1"/>
                <c:pt idx="0">
                  <c:v>Post</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Bifidobacterium</c:v>
                </c:pt>
                <c:pt idx="1">
                  <c:v>Lactobacillus</c:v>
                </c:pt>
                <c:pt idx="2">
                  <c:v>Akkermansia</c:v>
                </c:pt>
                <c:pt idx="3">
                  <c:v>S. Thermophilus</c:v>
                </c:pt>
              </c:strCache>
            </c:strRef>
          </c:cat>
          <c:val>
            <c:numRef>
              <c:f>Sheet1!$C$2:$C$5</c:f>
              <c:numCache>
                <c:formatCode>General</c:formatCode>
                <c:ptCount val="4"/>
                <c:pt idx="0">
                  <c:v>0.1</c:v>
                </c:pt>
                <c:pt idx="1">
                  <c:v>0.3</c:v>
                </c:pt>
                <c:pt idx="2">
                  <c:v>1.06</c:v>
                </c:pt>
                <c:pt idx="3">
                  <c:v>0.04</c:v>
                </c:pt>
              </c:numCache>
            </c:numRef>
          </c:val>
          <c:extLst>
            <c:ext xmlns:c16="http://schemas.microsoft.com/office/drawing/2014/chart" uri="{C3380CC4-5D6E-409C-BE32-E72D297353CC}">
              <c16:uniqueId val="{00000000-0532-1541-B7BB-318163D1423A}"/>
            </c:ext>
          </c:extLst>
        </c:ser>
        <c:dLbls>
          <c:showLegendKey val="0"/>
          <c:showVal val="0"/>
          <c:showCatName val="0"/>
          <c:showSerName val="0"/>
          <c:showPercent val="0"/>
          <c:showBubbleSize val="0"/>
        </c:dLbls>
        <c:gapWidth val="219"/>
        <c:overlap val="-27"/>
        <c:axId val="757821855"/>
        <c:axId val="757823487"/>
      </c:barChart>
      <c:catAx>
        <c:axId val="75782185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57823487"/>
        <c:crosses val="autoZero"/>
        <c:auto val="1"/>
        <c:lblAlgn val="ctr"/>
        <c:lblOffset val="100"/>
        <c:noMultiLvlLbl val="0"/>
      </c:catAx>
      <c:valAx>
        <c:axId val="757823487"/>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5782185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Pre</c:v>
                </c:pt>
              </c:strCache>
            </c:strRef>
          </c:tx>
          <c:spPr>
            <a:solidFill>
              <a:schemeClr val="accent1"/>
            </a:solidFill>
            <a:ln>
              <a:noFill/>
            </a:ln>
            <a:effectLst/>
          </c:spPr>
          <c:invertIfNegative val="0"/>
          <c:cat>
            <c:strRef>
              <c:f>Sheet1!$A$2:$A$3</c:f>
              <c:strCache>
                <c:ptCount val="2"/>
                <c:pt idx="0">
                  <c:v>Firmicutes</c:v>
                </c:pt>
                <c:pt idx="1">
                  <c:v>Bacteroidetes</c:v>
                </c:pt>
              </c:strCache>
            </c:strRef>
          </c:cat>
          <c:val>
            <c:numRef>
              <c:f>Sheet1!$B$2:$B$3</c:f>
              <c:numCache>
                <c:formatCode>General</c:formatCode>
                <c:ptCount val="2"/>
                <c:pt idx="0">
                  <c:v>3.79</c:v>
                </c:pt>
                <c:pt idx="1">
                  <c:v>6.07</c:v>
                </c:pt>
              </c:numCache>
            </c:numRef>
          </c:val>
          <c:extLst>
            <c:ext xmlns:c16="http://schemas.microsoft.com/office/drawing/2014/chart" uri="{C3380CC4-5D6E-409C-BE32-E72D297353CC}">
              <c16:uniqueId val="{00000000-C754-8446-BEED-55DC1DDF8FCA}"/>
            </c:ext>
          </c:extLst>
        </c:ser>
        <c:ser>
          <c:idx val="1"/>
          <c:order val="1"/>
          <c:tx>
            <c:strRef>
              <c:f>Sheet1!$C$1</c:f>
              <c:strCache>
                <c:ptCount val="1"/>
                <c:pt idx="0">
                  <c:v>Post</c:v>
                </c:pt>
              </c:strCache>
            </c:strRef>
          </c:tx>
          <c:spPr>
            <a:solidFill>
              <a:schemeClr val="accent2"/>
            </a:solidFill>
            <a:ln>
              <a:noFill/>
            </a:ln>
            <a:effectLst/>
          </c:spPr>
          <c:invertIfNegative val="0"/>
          <c:cat>
            <c:strRef>
              <c:f>Sheet1!$A$2:$A$3</c:f>
              <c:strCache>
                <c:ptCount val="2"/>
                <c:pt idx="0">
                  <c:v>Firmicutes</c:v>
                </c:pt>
                <c:pt idx="1">
                  <c:v>Bacteroidetes</c:v>
                </c:pt>
              </c:strCache>
            </c:strRef>
          </c:cat>
          <c:val>
            <c:numRef>
              <c:f>Sheet1!$C$2:$C$3</c:f>
              <c:numCache>
                <c:formatCode>General</c:formatCode>
                <c:ptCount val="2"/>
                <c:pt idx="0">
                  <c:v>3.36</c:v>
                </c:pt>
                <c:pt idx="1">
                  <c:v>6.43</c:v>
                </c:pt>
              </c:numCache>
            </c:numRef>
          </c:val>
          <c:extLst>
            <c:ext xmlns:c16="http://schemas.microsoft.com/office/drawing/2014/chart" uri="{C3380CC4-5D6E-409C-BE32-E72D297353CC}">
              <c16:uniqueId val="{00000001-C754-8446-BEED-55DC1DDF8FCA}"/>
            </c:ext>
          </c:extLst>
        </c:ser>
        <c:dLbls>
          <c:showLegendKey val="0"/>
          <c:showVal val="0"/>
          <c:showCatName val="0"/>
          <c:showSerName val="0"/>
          <c:showPercent val="0"/>
          <c:showBubbleSize val="0"/>
        </c:dLbls>
        <c:gapWidth val="219"/>
        <c:overlap val="-27"/>
        <c:axId val="331392415"/>
        <c:axId val="331394047"/>
      </c:barChart>
      <c:catAx>
        <c:axId val="33139241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31394047"/>
        <c:crosses val="autoZero"/>
        <c:auto val="1"/>
        <c:lblAlgn val="ctr"/>
        <c:lblOffset val="100"/>
        <c:noMultiLvlLbl val="0"/>
      </c:catAx>
      <c:valAx>
        <c:axId val="331394047"/>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31392415"/>
        <c:crosses val="autoZero"/>
        <c:crossBetween val="between"/>
      </c:valAx>
      <c:spPr>
        <a:noFill/>
        <a:ln w="25400">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F/B Ratio</c:v>
                </c:pt>
              </c:strCache>
            </c:strRef>
          </c:tx>
          <c:spPr>
            <a:solidFill>
              <a:schemeClr val="accent1"/>
            </a:solidFill>
            <a:ln>
              <a:noFill/>
            </a:ln>
            <a:effectLst/>
          </c:spPr>
          <c:invertIfNegative val="0"/>
          <c:cat>
            <c:strRef>
              <c:f>Sheet1!$A$2:$A$3</c:f>
              <c:strCache>
                <c:ptCount val="2"/>
                <c:pt idx="0">
                  <c:v>Pre</c:v>
                </c:pt>
                <c:pt idx="1">
                  <c:v>Post</c:v>
                </c:pt>
              </c:strCache>
            </c:strRef>
          </c:cat>
          <c:val>
            <c:numRef>
              <c:f>Sheet1!$B$2:$B$3</c:f>
              <c:numCache>
                <c:formatCode>General</c:formatCode>
                <c:ptCount val="2"/>
                <c:pt idx="0">
                  <c:v>0.69</c:v>
                </c:pt>
                <c:pt idx="1">
                  <c:v>0.59</c:v>
                </c:pt>
              </c:numCache>
            </c:numRef>
          </c:val>
          <c:extLst>
            <c:ext xmlns:c16="http://schemas.microsoft.com/office/drawing/2014/chart" uri="{C3380CC4-5D6E-409C-BE32-E72D297353CC}">
              <c16:uniqueId val="{00000000-5B94-B14A-8C46-E0D8A1C3FD67}"/>
            </c:ext>
          </c:extLst>
        </c:ser>
        <c:dLbls>
          <c:showLegendKey val="0"/>
          <c:showVal val="0"/>
          <c:showCatName val="0"/>
          <c:showSerName val="0"/>
          <c:showPercent val="0"/>
          <c:showBubbleSize val="0"/>
        </c:dLbls>
        <c:gapWidth val="219"/>
        <c:overlap val="-27"/>
        <c:axId val="331499935"/>
        <c:axId val="331521631"/>
      </c:barChart>
      <c:catAx>
        <c:axId val="33149993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31521631"/>
        <c:crosses val="autoZero"/>
        <c:auto val="1"/>
        <c:lblAlgn val="ctr"/>
        <c:lblOffset val="100"/>
        <c:noMultiLvlLbl val="0"/>
      </c:catAx>
      <c:valAx>
        <c:axId val="331521631"/>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3149993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Pre</c:v>
                </c:pt>
              </c:strCache>
            </c:strRef>
          </c:tx>
          <c:spPr>
            <a:solidFill>
              <a:schemeClr val="accent1"/>
            </a:solidFill>
            <a:ln>
              <a:noFill/>
            </a:ln>
            <a:effectLst/>
          </c:spPr>
          <c:invertIfNegative val="0"/>
          <c:trendline>
            <c:spPr>
              <a:ln w="19050" cap="rnd">
                <a:solidFill>
                  <a:schemeClr val="accent1"/>
                </a:solidFill>
                <a:prstDash val="sysDot"/>
              </a:ln>
              <a:effectLst/>
            </c:spPr>
            <c:trendlineType val="linear"/>
            <c:dispRSqr val="0"/>
            <c:dispEq val="0"/>
          </c:trendline>
          <c:cat>
            <c:strRef>
              <c:f>Sheet1!$A$2</c:f>
              <c:strCache>
                <c:ptCount val="1"/>
                <c:pt idx="0">
                  <c:v>Butyrate Kinase</c:v>
                </c:pt>
              </c:strCache>
            </c:strRef>
          </c:cat>
          <c:val>
            <c:numRef>
              <c:f>Sheet1!$B$2</c:f>
              <c:numCache>
                <c:formatCode>General</c:formatCode>
                <c:ptCount val="1"/>
                <c:pt idx="0">
                  <c:v>0.05</c:v>
                </c:pt>
              </c:numCache>
            </c:numRef>
          </c:val>
          <c:extLst>
            <c:ext xmlns:c16="http://schemas.microsoft.com/office/drawing/2014/chart" uri="{C3380CC4-5D6E-409C-BE32-E72D297353CC}">
              <c16:uniqueId val="{00000000-7712-AC44-9F1A-20DE49F3287B}"/>
            </c:ext>
          </c:extLst>
        </c:ser>
        <c:ser>
          <c:idx val="1"/>
          <c:order val="1"/>
          <c:tx>
            <c:strRef>
              <c:f>Sheet1!$C$1</c:f>
              <c:strCache>
                <c:ptCount val="1"/>
                <c:pt idx="0">
                  <c:v>Post</c:v>
                </c:pt>
              </c:strCache>
            </c:strRef>
          </c:tx>
          <c:spPr>
            <a:solidFill>
              <a:schemeClr val="accent2"/>
            </a:solidFill>
            <a:ln>
              <a:noFill/>
            </a:ln>
            <a:effectLst/>
          </c:spPr>
          <c:invertIfNegative val="0"/>
          <c:cat>
            <c:strRef>
              <c:f>Sheet1!$A$2</c:f>
              <c:strCache>
                <c:ptCount val="1"/>
                <c:pt idx="0">
                  <c:v>Butyrate Kinase</c:v>
                </c:pt>
              </c:strCache>
            </c:strRef>
          </c:cat>
          <c:val>
            <c:numRef>
              <c:f>Sheet1!$C$2</c:f>
              <c:numCache>
                <c:formatCode>General</c:formatCode>
                <c:ptCount val="1"/>
                <c:pt idx="0">
                  <c:v>0.1</c:v>
                </c:pt>
              </c:numCache>
            </c:numRef>
          </c:val>
          <c:extLst>
            <c:ext xmlns:c16="http://schemas.microsoft.com/office/drawing/2014/chart" uri="{C3380CC4-5D6E-409C-BE32-E72D297353CC}">
              <c16:uniqueId val="{00000001-7712-AC44-9F1A-20DE49F3287B}"/>
            </c:ext>
          </c:extLst>
        </c:ser>
        <c:dLbls>
          <c:showLegendKey val="0"/>
          <c:showVal val="0"/>
          <c:showCatName val="0"/>
          <c:showSerName val="0"/>
          <c:showPercent val="0"/>
          <c:showBubbleSize val="0"/>
        </c:dLbls>
        <c:gapWidth val="219"/>
        <c:overlap val="-27"/>
        <c:axId val="331879631"/>
        <c:axId val="331943935"/>
      </c:barChart>
      <c:catAx>
        <c:axId val="33187963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en-US" sz="1197" b="0" i="0" u="none" strike="noStrike" kern="1200" baseline="0">
                <a:solidFill>
                  <a:schemeClr val="tx1">
                    <a:lumMod val="65000"/>
                    <a:lumOff val="35000"/>
                  </a:schemeClr>
                </a:solidFill>
                <a:latin typeface="+mn-lt"/>
                <a:ea typeface="+mn-ea"/>
                <a:cs typeface="+mn-cs"/>
              </a:defRPr>
            </a:pPr>
            <a:endParaRPr lang="en-US"/>
          </a:p>
        </c:txPr>
        <c:crossAx val="331943935"/>
        <c:crosses val="autoZero"/>
        <c:auto val="1"/>
        <c:lblAlgn val="ctr"/>
        <c:lblOffset val="100"/>
        <c:noMultiLvlLbl val="0"/>
      </c:catAx>
      <c:valAx>
        <c:axId val="331943935"/>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en-US" sz="1197" b="0" i="0" u="none" strike="noStrike" kern="1200" baseline="0">
                <a:solidFill>
                  <a:schemeClr val="tx1">
                    <a:lumMod val="65000"/>
                    <a:lumOff val="35000"/>
                  </a:schemeClr>
                </a:solidFill>
                <a:latin typeface="+mn-lt"/>
                <a:ea typeface="+mn-ea"/>
                <a:cs typeface="+mn-cs"/>
              </a:defRPr>
            </a:pPr>
            <a:endParaRPr lang="en-US"/>
          </a:p>
        </c:txPr>
        <c:crossAx val="331879631"/>
        <c:crosses val="autoZero"/>
        <c:crossBetween val="between"/>
      </c:valAx>
      <c:spPr>
        <a:noFill/>
        <a:ln>
          <a:noFill/>
        </a:ln>
        <a:effectLst/>
      </c:spPr>
    </c:plotArea>
    <c:legend>
      <c:legendPos val="b"/>
      <c:legendEntry>
        <c:idx val="2"/>
        <c:delete val="1"/>
      </c:legendEntry>
      <c:overlay val="0"/>
      <c:spPr>
        <a:noFill/>
        <a:ln>
          <a:noFill/>
        </a:ln>
        <a:effectLst/>
      </c:spPr>
      <c:txPr>
        <a:bodyPr rot="0" spcFirstLastPara="1" vertOverflow="ellipsis" vert="horz" wrap="square" anchor="ctr" anchorCtr="1"/>
        <a:lstStyle/>
        <a:p>
          <a:pPr>
            <a:defRPr lang="en-US"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lang="en-US"/>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61.emf"/></Relationships>
</file>

<file path=ppt/drawings/drawing1.xml><?xml version="1.0" encoding="utf-8"?>
<c:userShapes xmlns:c="http://schemas.openxmlformats.org/drawingml/2006/chart">
  <cdr:relSizeAnchor xmlns:cdr="http://schemas.openxmlformats.org/drawingml/2006/chartDrawing">
    <cdr:from>
      <cdr:x>0.22552</cdr:x>
      <cdr:y>0.26359</cdr:y>
    </cdr:from>
    <cdr:to>
      <cdr:x>0.40281</cdr:x>
      <cdr:y>0.52446</cdr:y>
    </cdr:to>
    <cdr:sp macro="" textlink="">
      <cdr:nvSpPr>
        <cdr:cNvPr id="2" name="TextBox 1">
          <a:extLst xmlns:a="http://schemas.openxmlformats.org/drawingml/2006/main">
            <a:ext uri="{FF2B5EF4-FFF2-40B4-BE49-F238E27FC236}">
              <a16:creationId xmlns:a16="http://schemas.microsoft.com/office/drawing/2014/main" id="{E5109243-7C02-E344-AB39-20334D79FA6B}"/>
            </a:ext>
          </a:extLst>
        </cdr:cNvPr>
        <cdr:cNvSpPr txBox="1"/>
      </cdr:nvSpPr>
      <cdr:spPr>
        <a:xfrm xmlns:a="http://schemas.openxmlformats.org/drawingml/2006/main">
          <a:off x="1163184" y="923925"/>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800" dirty="0">
              <a:solidFill>
                <a:srgbClr val="FF0000"/>
              </a:solidFill>
            </a:rPr>
            <a:t>-11%</a:t>
          </a:r>
        </a:p>
      </cdr:txBody>
    </cdr:sp>
  </cdr:relSizeAnchor>
  <cdr:relSizeAnchor xmlns:cdr="http://schemas.openxmlformats.org/drawingml/2006/chartDrawing">
    <cdr:from>
      <cdr:x>0.65607</cdr:x>
      <cdr:y>0.00272</cdr:y>
    </cdr:from>
    <cdr:to>
      <cdr:x>0.83336</cdr:x>
      <cdr:y>0.26359</cdr:y>
    </cdr:to>
    <cdr:sp macro="" textlink="">
      <cdr:nvSpPr>
        <cdr:cNvPr id="3" name="TextBox 2">
          <a:extLst xmlns:a="http://schemas.openxmlformats.org/drawingml/2006/main">
            <a:ext uri="{FF2B5EF4-FFF2-40B4-BE49-F238E27FC236}">
              <a16:creationId xmlns:a16="http://schemas.microsoft.com/office/drawing/2014/main" id="{24B3E5F6-88E9-3646-A89E-3FDC9AE7A89E}"/>
            </a:ext>
          </a:extLst>
        </cdr:cNvPr>
        <cdr:cNvSpPr txBox="1"/>
      </cdr:nvSpPr>
      <cdr:spPr>
        <a:xfrm xmlns:a="http://schemas.openxmlformats.org/drawingml/2006/main">
          <a:off x="3383869" y="9525"/>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800" dirty="0">
              <a:solidFill>
                <a:srgbClr val="FF0000"/>
              </a:solidFill>
            </a:rPr>
            <a:t>+6%</a:t>
          </a:r>
        </a:p>
      </cdr:txBody>
    </cdr:sp>
  </cdr:relSizeAnchor>
</c:userShapes>
</file>

<file path=ppt/drawings/drawing2.xml><?xml version="1.0" encoding="utf-8"?>
<c:userShapes xmlns:c="http://schemas.openxmlformats.org/drawingml/2006/chart">
  <cdr:relSizeAnchor xmlns:cdr="http://schemas.openxmlformats.org/drawingml/2006/chartDrawing">
    <cdr:from>
      <cdr:x>0.54318</cdr:x>
      <cdr:y>0.23234</cdr:y>
    </cdr:from>
    <cdr:to>
      <cdr:x>0.71959</cdr:x>
      <cdr:y>0.49321</cdr:y>
    </cdr:to>
    <cdr:sp macro="" textlink="">
      <cdr:nvSpPr>
        <cdr:cNvPr id="2" name="TextBox 1">
          <a:extLst xmlns:a="http://schemas.openxmlformats.org/drawingml/2006/main">
            <a:ext uri="{FF2B5EF4-FFF2-40B4-BE49-F238E27FC236}">
              <a16:creationId xmlns:a16="http://schemas.microsoft.com/office/drawing/2014/main" id="{A542B50B-68F5-5346-A8DC-F92D25B512EE}"/>
            </a:ext>
          </a:extLst>
        </cdr:cNvPr>
        <cdr:cNvSpPr txBox="1"/>
      </cdr:nvSpPr>
      <cdr:spPr>
        <a:xfrm xmlns:a="http://schemas.openxmlformats.org/drawingml/2006/main">
          <a:off x="2815389" y="814387"/>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800" dirty="0">
              <a:solidFill>
                <a:srgbClr val="FF0000"/>
              </a:solidFill>
            </a:rPr>
            <a:t>-14%</a:t>
          </a:r>
        </a:p>
      </cdr:txBody>
    </cdr:sp>
  </cdr:relSizeAnchor>
</c:userShapes>
</file>

<file path=ppt/drawings/drawing3.xml><?xml version="1.0" encoding="utf-8"?>
<c:userShapes xmlns:c="http://schemas.openxmlformats.org/drawingml/2006/chart">
  <cdr:relSizeAnchor xmlns:cdr="http://schemas.openxmlformats.org/drawingml/2006/chartDrawing">
    <cdr:from>
      <cdr:x>0.58496</cdr:x>
      <cdr:y>0.29791</cdr:y>
    </cdr:from>
    <cdr:to>
      <cdr:x>0.76138</cdr:x>
      <cdr:y>0.55878</cdr:y>
    </cdr:to>
    <cdr:sp macro="" textlink="">
      <cdr:nvSpPr>
        <cdr:cNvPr id="2" name="TextBox 1">
          <a:extLst xmlns:a="http://schemas.openxmlformats.org/drawingml/2006/main">
            <a:ext uri="{FF2B5EF4-FFF2-40B4-BE49-F238E27FC236}">
              <a16:creationId xmlns:a16="http://schemas.microsoft.com/office/drawing/2014/main" id="{1A8FBC25-84CF-B34C-874E-D1A9EA0C0FB0}"/>
            </a:ext>
          </a:extLst>
        </cdr:cNvPr>
        <cdr:cNvSpPr txBox="1"/>
      </cdr:nvSpPr>
      <cdr:spPr>
        <a:xfrm xmlns:a="http://schemas.openxmlformats.org/drawingml/2006/main">
          <a:off x="3031958" y="1044241"/>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800" dirty="0">
              <a:solidFill>
                <a:srgbClr val="FF0000"/>
              </a:solidFill>
            </a:rPr>
            <a:t>-7%</a:t>
          </a:r>
        </a:p>
      </cdr:txBody>
    </cdr:sp>
  </cdr:relSizeAnchor>
</c:userShapes>
</file>

<file path=ppt/drawings/drawing4.xml><?xml version="1.0" encoding="utf-8"?>
<c:userShapes xmlns:c="http://schemas.openxmlformats.org/drawingml/2006/chart">
  <cdr:relSizeAnchor xmlns:cdr="http://schemas.openxmlformats.org/drawingml/2006/chartDrawing">
    <cdr:from>
      <cdr:x>0.578</cdr:x>
      <cdr:y>0.27045</cdr:y>
    </cdr:from>
    <cdr:to>
      <cdr:x>0.75441</cdr:x>
      <cdr:y>0.53132</cdr:y>
    </cdr:to>
    <cdr:sp macro="" textlink="">
      <cdr:nvSpPr>
        <cdr:cNvPr id="2" name="TextBox 1">
          <a:extLst xmlns:a="http://schemas.openxmlformats.org/drawingml/2006/main">
            <a:ext uri="{FF2B5EF4-FFF2-40B4-BE49-F238E27FC236}">
              <a16:creationId xmlns:a16="http://schemas.microsoft.com/office/drawing/2014/main" id="{C1CFE539-6F09-B346-8357-C9CB3559A96C}"/>
            </a:ext>
          </a:extLst>
        </cdr:cNvPr>
        <cdr:cNvSpPr txBox="1"/>
      </cdr:nvSpPr>
      <cdr:spPr>
        <a:xfrm xmlns:a="http://schemas.openxmlformats.org/drawingml/2006/main">
          <a:off x="2995863" y="947988"/>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800" dirty="0">
              <a:solidFill>
                <a:srgbClr val="FF0000"/>
              </a:solidFill>
            </a:rPr>
            <a:t>+17%</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EA3EFC9-026D-479C-99BC-91E2CC75549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73C5BB7-2E6C-47BC-A2C3-E75B04F1966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667F8E6-6991-43F6-BF87-D3029198A34E}" type="datetimeFigureOut">
              <a:rPr lang="en-US" smtClean="0"/>
              <a:t>12/12/19</a:t>
            </a:fld>
            <a:endParaRPr lang="en-US"/>
          </a:p>
        </p:txBody>
      </p:sp>
      <p:sp>
        <p:nvSpPr>
          <p:cNvPr id="4" name="Footer Placeholder 3">
            <a:extLst>
              <a:ext uri="{FF2B5EF4-FFF2-40B4-BE49-F238E27FC236}">
                <a16:creationId xmlns:a16="http://schemas.microsoft.com/office/drawing/2014/main" id="{5C895CD5-7195-441B-9E69-2B248AABC16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C7EEB30-47A1-4B69-B24F-F2D2ADDAA44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5C1B343-5332-4E0B-936E-B27CE9A9AAE7}" type="slidenum">
              <a:rPr lang="en-US" smtClean="0"/>
              <a:t>‹#›</a:t>
            </a:fld>
            <a:endParaRPr lang="en-US"/>
          </a:p>
        </p:txBody>
      </p:sp>
    </p:spTree>
    <p:extLst>
      <p:ext uri="{BB962C8B-B14F-4D97-AF65-F5344CB8AC3E}">
        <p14:creationId xmlns:p14="http://schemas.microsoft.com/office/powerpoint/2010/main" val="1328362320"/>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09T20:04:25.499"/>
    </inkml:context>
    <inkml:brush xml:id="br0">
      <inkml:brushProperty name="width" value="0.1" units="cm"/>
      <inkml:brushProperty name="height" value="0.1" units="cm"/>
      <inkml:brushProperty name="color" value="#FFFFFF"/>
    </inkml:brush>
  </inkml:definitions>
  <inkml:trace contextRef="#ctx0" brushRef="#br0">0 115 24575,'62'-26'0,"0"1"0,-11 12 0,-8-12 0,1-1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09T20:04:25.716"/>
    </inkml:context>
    <inkml:brush xml:id="br0">
      <inkml:brushProperty name="width" value="0.1" units="cm"/>
      <inkml:brushProperty name="height" value="0.1" units="cm"/>
      <inkml:brushProperty name="color" value="#FFFFFF"/>
    </inkml:brush>
  </inkml:definitions>
  <inkml:trace contextRef="#ctx0" brushRef="#br0">1 0 24575,'0'0'0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09T20:04:33.593"/>
    </inkml:context>
    <inkml:brush xml:id="br0">
      <inkml:brushProperty name="width" value="0.1" units="cm"/>
      <inkml:brushProperty name="height" value="0.1" units="cm"/>
      <inkml:brushProperty name="color" value="#FFFFFF"/>
    </inkml:brush>
  </inkml:definitions>
  <inkml:trace contextRef="#ctx0" brushRef="#br0">193 0 24575,'20'38'0,"-10"0"0,-1 0 0,-2-10 0,-5-2 0,5-10 0,-7 0 0,9 10 0,0-7 0,1 6 0,-2 1 0,0 2 0,-6 10 0,7 0 0,-9 0 0,0-10 0,7-2 0,-5-10 0,5-24 0,-7 4 0,9-32 0,-7 17 0,14 1 0,-15 39 0,7 46 0,-8 20-406,0-30 0,0 0 406,0 40 0,0 1 0,0-28 0,0-5 0,0-37 0,0-39 0,-10-18 0,-3-50 0,-9 10 0,0-10 812,1 26-812,1 3 0,2 21 0,8 3 0,-4 10 0,5 7 0,0 18 0,2 12 0,0 8 0,5 6 0,-5-16 0,7 6 0,0-8 0,0-1 0,8-24 0,14-18 0,20-18 0,13-9 0,10 20 0,-12-6 0,-3 25 0,-28-10 0,-5 51 0,-17-10 0,0 32 0,0-11 0,-10 12 0,-1-9 0,-8-1 0,1-4 0,8-18 0,31 1 0,15-12 0,17 1 0,-3-6 0,-72 7 0,-32-21 0,-1 10 0,-8 1-555,-4-5 1,-1 0 554,8 0 0,2 1 0,-30 2 0,34-8 0,64 2 0,19 6 0,51-17 0,-12 17 0,26-19 0,-37 11 0,7-2 0,-35 4 1109,-3 9-1109,-17-7 0,-2-2 0,-50-11 0,3 10 0,-39-10 0,26 9 0,13-1 0,50-6 0,34 15 0,24-6 0,12 9 0,-27 0 0,-13 0 0,-64 0 0,-23-11 0,-50-3 0,14 1 0,4 2 0,26 11 0,49 0 0,23 0 0,34 0 0,-3 0 0,-21 0 0,-3 0 0,-10 0 0,1 0 0,9 0 0,2 0 0,10 0 0,12 0 0,-18 7 0,15-5 0,-28 5 0,7-7 0,-9 7 0,-1-5 0,-7 12 0,-2-5 0,1 7 0,-7 1 0,7 8 0,-8-6 0,-9 16 0,0-16 0,-8 7 0,8-10 0,-6-7 0,-3-2 0,-1-7 0,-7 0 0,10 0 0,0-7 0,-10-4 0,-14-17 0,-13-5 0,0-8 0,13 10 0,5-4 0,23 16 0,-12 0 0,23 5 0,-7-5 0,8 0 0,0-17 0,0 18 0,0-18 0,0 17 0,0-17 0,0 18 0,0-18 0,0 17 0,0-7 0,8 10 0,-6-1 0,5 51 0,-7 13 0,9 36 0,2-16 0,18-17 0,-7 0 0,15-18 0,-7 16 0,-1-28 0,-3-2 0,-10-10 0,-7-1 0,-28-43 0,-4 17 0,-8-30 0,15 23 0,16 10 0,-8 7 0,7-6 0,-7 6 0,25 0 0,31 23 0,8 11 0,24 20 0,-37-14 0,5-1 0,-28-4 0,6-14 0,-15 12 0,-36-54 0,-16-4 0,-19-35 0,6 20 0,14 1 0,2 19 0,10 8 0,9-4 0,41 24 0,-7-14 0,44 4 0,-27 1 0,30-9 0,-21 16 0,9-6 0,-29 1 0,3 6 0,-14-5 0,-18 16 0,-6 1 0,-36 10 0,9-9 0,-8-2 0,-1-9 0,9 0 0,-9-8 0,12 6 0,10-7 0,9 2 0,5-2 0,5 0 0,0-15 0,-5 19 0,5-19 0,0 5 0,-6 1 0,5-18 0,-6 17 0,-3-17 0,10 18 0,0-8 0,2 9 0,5-9 0,-13-2 0,6-1 0,-2 3 0,21 34 0,3 6 0,21 25 0,4 9 0,3 14 0,-2-10 0,-1-2 0,-7-7 0,-1 5 0,-14-30 0,2 8 0,-2-10 0,1-7 0,-8 5 0,-11-41 0,-20-2 0,-2-36 0,-17 0 0,16-14 0,-6 10 0,9 2 0,11 26 0,2 15 0,42 49 0,-8-5 0,31 48 0,-18-26 0,-14 10 0,1-12 0,-15-10 0,0 8 0,-3-18 0,-7 1 0,0-12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B3C8B9-7DB5-DC46-9054-888905AAED4C}" type="datetimeFigureOut">
              <a:rPr lang="en-US" smtClean="0"/>
              <a:t>12/12/19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E22E55-066C-5045-BBC4-2AA57927E975}" type="slidenum">
              <a:rPr lang="en-US" smtClean="0"/>
              <a:t>‹#›</a:t>
            </a:fld>
            <a:endParaRPr lang="en-US"/>
          </a:p>
        </p:txBody>
      </p:sp>
    </p:spTree>
    <p:extLst>
      <p:ext uri="{BB962C8B-B14F-4D97-AF65-F5344CB8AC3E}">
        <p14:creationId xmlns:p14="http://schemas.microsoft.com/office/powerpoint/2010/main" val="7614083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We are excited to introduce you to Amare®, The Mental Wellness Company®.</a:t>
            </a:r>
          </a:p>
        </p:txBody>
      </p:sp>
      <p:sp>
        <p:nvSpPr>
          <p:cNvPr id="4" name="Slide Number Placeholder 3"/>
          <p:cNvSpPr>
            <a:spLocks noGrp="1"/>
          </p:cNvSpPr>
          <p:nvPr>
            <p:ph type="sldNum" sz="quarter" idx="5"/>
          </p:nvPr>
        </p:nvSpPr>
        <p:spPr/>
        <p:txBody>
          <a:bodyPr/>
          <a:lstStyle/>
          <a:p>
            <a:fld id="{EBE22E55-066C-5045-BBC4-2AA57927E975}" type="slidenum">
              <a:rPr lang="en-US" smtClean="0"/>
              <a:t>1</a:t>
            </a:fld>
            <a:endParaRPr lang="en-US"/>
          </a:p>
        </p:txBody>
      </p:sp>
    </p:spTree>
    <p:extLst>
      <p:ext uri="{BB962C8B-B14F-4D97-AF65-F5344CB8AC3E}">
        <p14:creationId xmlns:p14="http://schemas.microsoft.com/office/powerpoint/2010/main" val="22459586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Our three brains communicate through a highly extensive, multi-directional network, known as the </a:t>
            </a:r>
            <a:r>
              <a:rPr lang="en-US" sz="1200" b="1" dirty="0">
                <a:solidFill>
                  <a:srgbClr val="660066"/>
                </a:solidFill>
                <a:latin typeface="Verdana" panose="020B0604030504040204" pitchFamily="34" charset="0"/>
                <a:ea typeface="Verdana" panose="020B0604030504040204" pitchFamily="34" charset="0"/>
                <a:cs typeface="Verdana" panose="020B0604030504040204" pitchFamily="34" charset="0"/>
              </a:rPr>
              <a:t>gut-brain-heart axis.</a:t>
            </a:r>
            <a:br>
              <a:rPr lang="en-US" sz="1200" b="1" dirty="0">
                <a:solidFill>
                  <a:srgbClr val="660066"/>
                </a:solidFill>
                <a:latin typeface="Verdana" panose="020B0604030504040204" pitchFamily="34" charset="0"/>
                <a:ea typeface="Verdana" panose="020B0604030504040204" pitchFamily="34" charset="0"/>
                <a:cs typeface="Verdana" panose="020B0604030504040204" pitchFamily="34" charset="0"/>
              </a:rPr>
            </a:br>
            <a:endParaRPr lang="en-US" sz="1400" dirty="0">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u="sng" dirty="0">
                <a:solidFill>
                  <a:srgbClr val="3F2A56"/>
                </a:solidFill>
                <a:latin typeface="Verdana" panose="020B0604030504040204" pitchFamily="34" charset="0"/>
                <a:ea typeface="Verdana" panose="020B0604030504040204" pitchFamily="34" charset="0"/>
                <a:cs typeface="Verdana" panose="020B0604030504040204" pitchFamily="34" charset="0"/>
              </a:rPr>
              <a:t>THE NETWORK CONSISTS OF:</a:t>
            </a:r>
          </a:p>
          <a:p>
            <a:pPr algn="l">
              <a:lnSpc>
                <a:spcPct val="100000"/>
              </a:lnSpc>
              <a:spcBef>
                <a:spcPts val="0"/>
              </a:spcBef>
              <a:buClr>
                <a:srgbClr val="604A7B"/>
              </a:buClr>
              <a:buFont typeface="Arial" charset="0"/>
              <a:buChar char="•"/>
            </a:pPr>
            <a:r>
              <a:rPr lang="en-US" sz="12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“wires” — nerves</a:t>
            </a:r>
          </a:p>
          <a:p>
            <a:pPr algn="l">
              <a:lnSpc>
                <a:spcPct val="100000"/>
              </a:lnSpc>
              <a:spcBef>
                <a:spcPts val="0"/>
              </a:spcBef>
              <a:buClr>
                <a:srgbClr val="604A7B"/>
              </a:buClr>
              <a:buFont typeface="Arial" charset="0"/>
              <a:buChar char="•"/>
            </a:pPr>
            <a:r>
              <a:rPr lang="en-US" sz="12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“chemicals” — neurotransmitters/hormones</a:t>
            </a:r>
          </a:p>
          <a:p>
            <a:pPr algn="l">
              <a:lnSpc>
                <a:spcPct val="100000"/>
              </a:lnSpc>
              <a:spcBef>
                <a:spcPts val="0"/>
              </a:spcBef>
              <a:buClr>
                <a:srgbClr val="604A7B"/>
              </a:buClr>
              <a:buFont typeface="Arial" charset="0"/>
              <a:buChar char="•"/>
            </a:pPr>
            <a:r>
              <a:rPr lang="en-US" sz="12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“cells” — immune system</a:t>
            </a:r>
          </a:p>
          <a:p>
            <a:pPr algn="l"/>
            <a:endParaRPr lang="en-US" dirty="0"/>
          </a:p>
          <a:p>
            <a:pPr algn="l"/>
            <a:r>
              <a:rPr lang="en-US" dirty="0">
                <a:solidFill>
                  <a:srgbClr val="3F2A56"/>
                </a:solidFill>
                <a:latin typeface="Verdana" panose="020B0604030504040204" pitchFamily="34" charset="0"/>
                <a:ea typeface="Verdana" panose="020B0604030504040204" pitchFamily="34" charset="0"/>
                <a:cs typeface="Verdana" panose="020B0604030504040204" pitchFamily="34" charset="0"/>
              </a:rPr>
              <a:t>The Gut-Brain-Heart Axis connects our </a:t>
            </a:r>
            <a:r>
              <a:rPr lang="en-US" b="1" dirty="0">
                <a:solidFill>
                  <a:srgbClr val="3F2A56"/>
                </a:solidFill>
                <a:latin typeface="Verdana" panose="020B0604030504040204" pitchFamily="34" charset="0"/>
                <a:ea typeface="Verdana" panose="020B0604030504040204" pitchFamily="34" charset="0"/>
                <a:cs typeface="Verdana" panose="020B0604030504040204" pitchFamily="34" charset="0"/>
              </a:rPr>
              <a:t>nervous system (brain), cardiovascular system (heart), immune system (axis), </a:t>
            </a:r>
            <a:r>
              <a:rPr lang="en-US" dirty="0">
                <a:solidFill>
                  <a:srgbClr val="3F2A56"/>
                </a:solidFill>
                <a:latin typeface="Verdana" panose="020B0604030504040204" pitchFamily="34" charset="0"/>
                <a:ea typeface="Verdana" panose="020B0604030504040204" pitchFamily="34" charset="0"/>
                <a:cs typeface="Verdana" panose="020B0604030504040204" pitchFamily="34" charset="0"/>
              </a:rPr>
              <a:t>and</a:t>
            </a:r>
            <a:r>
              <a:rPr lang="en-US" b="1" dirty="0">
                <a:solidFill>
                  <a:srgbClr val="3F2A56"/>
                </a:solidFill>
                <a:latin typeface="Verdana" panose="020B0604030504040204" pitchFamily="34" charset="0"/>
                <a:ea typeface="Verdana" panose="020B0604030504040204" pitchFamily="34" charset="0"/>
                <a:cs typeface="Verdana" panose="020B0604030504040204" pitchFamily="34" charset="0"/>
              </a:rPr>
              <a:t> gastrointestinal system (gut) </a:t>
            </a:r>
            <a:r>
              <a:rPr lang="en-US" dirty="0">
                <a:solidFill>
                  <a:srgbClr val="3F2A56"/>
                </a:solidFill>
                <a:latin typeface="Verdana" panose="020B0604030504040204" pitchFamily="34" charset="0"/>
                <a:ea typeface="Verdana" panose="020B0604030504040204" pitchFamily="34" charset="0"/>
                <a:cs typeface="Verdana" panose="020B0604030504040204" pitchFamily="34" charset="0"/>
              </a:rPr>
              <a:t>with a vast array of cellular and biochemical messengers throughout the entire body, which include the microbiome, hormones, cytokines, and neurotransmitters.</a:t>
            </a:r>
            <a:endParaRPr lang="en-US" sz="1100" dirty="0">
              <a:solidFill>
                <a:srgbClr val="3F2A56"/>
              </a:solidFill>
              <a:latin typeface="Verdana" panose="020B0604030504040204" pitchFamily="34" charset="0"/>
              <a:ea typeface="Verdana" panose="020B0604030504040204" pitchFamily="34" charset="0"/>
              <a:cs typeface="Verdana" panose="020B0604030504040204" pitchFamily="34" charset="0"/>
            </a:endParaRPr>
          </a:p>
          <a:p>
            <a:pPr algn="l"/>
            <a:endParaRPr lang="en-US" dirty="0">
              <a:latin typeface="Verdana" panose="020B0604030504040204" pitchFamily="34" charset="0"/>
              <a:ea typeface="Verdana" panose="020B0604030504040204" pitchFamily="34" charset="0"/>
              <a:cs typeface="Verdana" panose="020B0604030504040204" pitchFamily="34" charset="0"/>
            </a:endParaRPr>
          </a:p>
          <a:p>
            <a:pPr algn="l"/>
            <a:endParaRPr lang="en-US" dirty="0"/>
          </a:p>
        </p:txBody>
      </p:sp>
      <p:sp>
        <p:nvSpPr>
          <p:cNvPr id="4" name="Slide Number Placeholder 3"/>
          <p:cNvSpPr>
            <a:spLocks noGrp="1"/>
          </p:cNvSpPr>
          <p:nvPr>
            <p:ph type="sldNum" sz="quarter" idx="5"/>
          </p:nvPr>
        </p:nvSpPr>
        <p:spPr/>
        <p:txBody>
          <a:bodyPr/>
          <a:lstStyle/>
          <a:p>
            <a:fld id="{EBE22E55-066C-5045-BBC4-2AA57927E975}" type="slidenum">
              <a:rPr lang="en-US" smtClean="0"/>
              <a:t>10</a:t>
            </a:fld>
            <a:endParaRPr lang="en-US"/>
          </a:p>
        </p:txBody>
      </p:sp>
    </p:spTree>
    <p:extLst>
      <p:ext uri="{BB962C8B-B14F-4D97-AF65-F5344CB8AC3E}">
        <p14:creationId xmlns:p14="http://schemas.microsoft.com/office/powerpoint/2010/main" val="26424990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No other company is developing a comprehensive lineup of products for mental wellness through the microbiome and gut-brain axis!</a:t>
            </a:r>
          </a:p>
          <a:p>
            <a:r>
              <a:rPr lang="en-US" sz="1800" dirty="0"/>
              <a:t>We launched with TWELVE of them in 2017! Now we have TWENTY TWO unique products!  </a:t>
            </a:r>
          </a:p>
          <a:p>
            <a:r>
              <a:rPr lang="en-US" sz="1800" dirty="0"/>
              <a:t>We will continue to lead the way!</a:t>
            </a:r>
          </a:p>
          <a:p>
            <a:endParaRPr lang="en-US" dirty="0"/>
          </a:p>
        </p:txBody>
      </p:sp>
      <p:sp>
        <p:nvSpPr>
          <p:cNvPr id="4" name="Slide Number Placeholder 3"/>
          <p:cNvSpPr>
            <a:spLocks noGrp="1"/>
          </p:cNvSpPr>
          <p:nvPr>
            <p:ph type="sldNum" sz="quarter" idx="5"/>
          </p:nvPr>
        </p:nvSpPr>
        <p:spPr/>
        <p:txBody>
          <a:bodyPr/>
          <a:lstStyle/>
          <a:p>
            <a:fld id="{62EBB34B-1EE1-7046-9BB4-E3528EEDFAE3}" type="slidenum">
              <a:rPr lang="en-US" smtClean="0">
                <a:solidFill>
                  <a:prstClr val="black"/>
                </a:solidFill>
              </a:rPr>
              <a:pPr/>
              <a:t>15</a:t>
            </a:fld>
            <a:endParaRPr lang="en-US" dirty="0">
              <a:solidFill>
                <a:prstClr val="black"/>
              </a:solidFill>
            </a:endParaRPr>
          </a:p>
        </p:txBody>
      </p:sp>
    </p:spTree>
    <p:extLst>
      <p:ext uri="{BB962C8B-B14F-4D97-AF65-F5344CB8AC3E}">
        <p14:creationId xmlns:p14="http://schemas.microsoft.com/office/powerpoint/2010/main" val="6997053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original flagship pack to uniquely address the gut-brain-axis with the world’s first comprehensive nutrition system to address each component of the gut-brain axis!</a:t>
            </a:r>
          </a:p>
          <a:p>
            <a:r>
              <a:rPr lang="en-US" dirty="0"/>
              <a:t>Award Winning - 2018 NutrAward winner for “Best New Finished Product” – this is like the Academy Awards of Nutritional products, selected from hundreds of companies that submitted for the award. Judged by industry experts, and presented at the country’s largest expo/convention for natural products with nearly 100,000 attendees!</a:t>
            </a:r>
          </a:p>
          <a:p>
            <a:r>
              <a:rPr lang="en-US" dirty="0"/>
              <a:t>Includes:</a:t>
            </a:r>
          </a:p>
          <a:p>
            <a:pPr marL="171450" indent="-171450">
              <a:buFontTx/>
              <a:buChar char="-"/>
            </a:pPr>
            <a:r>
              <a:rPr lang="en-US" dirty="0"/>
              <a:t>MentaBiotics (for the gut)</a:t>
            </a:r>
          </a:p>
          <a:p>
            <a:pPr marL="171450" indent="-171450">
              <a:buFontTx/>
              <a:buChar char="-"/>
            </a:pPr>
            <a:r>
              <a:rPr lang="en-US" dirty="0"/>
              <a:t>MentaFocus (for the brain)</a:t>
            </a:r>
          </a:p>
          <a:p>
            <a:pPr marL="171450" indent="-171450">
              <a:buFontTx/>
              <a:buChar char="-"/>
            </a:pPr>
            <a:r>
              <a:rPr lang="en-US" dirty="0"/>
              <a:t>MentaSync (for the axis)</a:t>
            </a:r>
          </a:p>
          <a:p>
            <a:pPr marL="0" indent="0" algn="l">
              <a:buFontTx/>
              <a:buNone/>
            </a:pPr>
            <a:r>
              <a:rPr lang="en-US" dirty="0"/>
              <a:t>Save money compared to buying the products individually! (10% savings)</a:t>
            </a:r>
          </a:p>
        </p:txBody>
      </p:sp>
      <p:sp>
        <p:nvSpPr>
          <p:cNvPr id="4" name="Slide Number Placeholder 3"/>
          <p:cNvSpPr>
            <a:spLocks noGrp="1"/>
          </p:cNvSpPr>
          <p:nvPr>
            <p:ph type="sldNum" sz="quarter" idx="5"/>
          </p:nvPr>
        </p:nvSpPr>
        <p:spPr/>
        <p:txBody>
          <a:bodyPr/>
          <a:lstStyle/>
          <a:p>
            <a:fld id="{EBE22E55-066C-5045-BBC4-2AA57927E975}" type="slidenum">
              <a:rPr lang="en-US" smtClean="0"/>
              <a:t>16</a:t>
            </a:fld>
            <a:endParaRPr lang="en-US"/>
          </a:p>
        </p:txBody>
      </p:sp>
    </p:spTree>
    <p:extLst>
      <p:ext uri="{BB962C8B-B14F-4D97-AF65-F5344CB8AC3E}">
        <p14:creationId xmlns:p14="http://schemas.microsoft.com/office/powerpoint/2010/main" val="16703376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0" dirty="0"/>
          </a:p>
        </p:txBody>
      </p:sp>
      <p:sp>
        <p:nvSpPr>
          <p:cNvPr id="4" name="Slide Number Placeholder 3"/>
          <p:cNvSpPr>
            <a:spLocks noGrp="1"/>
          </p:cNvSpPr>
          <p:nvPr>
            <p:ph type="sldNum" sz="quarter" idx="10"/>
          </p:nvPr>
        </p:nvSpPr>
        <p:spPr/>
        <p:txBody>
          <a:bodyPr/>
          <a:lstStyle/>
          <a:p>
            <a:fld id="{62EBB34B-1EE1-7046-9BB4-E3528EEDFAE3}" type="slidenum">
              <a:rPr lang="en-US" smtClean="0">
                <a:solidFill>
                  <a:prstClr val="black"/>
                </a:solidFill>
              </a:rPr>
              <a:pPr/>
              <a:t>17</a:t>
            </a:fld>
            <a:endParaRPr lang="en-US" dirty="0">
              <a:solidFill>
                <a:prstClr val="black"/>
              </a:solidFill>
            </a:endParaRPr>
          </a:p>
        </p:txBody>
      </p:sp>
    </p:spTree>
    <p:extLst>
      <p:ext uri="{BB962C8B-B14F-4D97-AF65-F5344CB8AC3E}">
        <p14:creationId xmlns:p14="http://schemas.microsoft.com/office/powerpoint/2010/main" val="11296972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0" dirty="0"/>
          </a:p>
        </p:txBody>
      </p:sp>
      <p:sp>
        <p:nvSpPr>
          <p:cNvPr id="4" name="Slide Number Placeholder 3"/>
          <p:cNvSpPr>
            <a:spLocks noGrp="1"/>
          </p:cNvSpPr>
          <p:nvPr>
            <p:ph type="sldNum" sz="quarter" idx="10"/>
          </p:nvPr>
        </p:nvSpPr>
        <p:spPr/>
        <p:txBody>
          <a:bodyPr/>
          <a:lstStyle/>
          <a:p>
            <a:fld id="{62EBB34B-1EE1-7046-9BB4-E3528EEDFAE3}" type="slidenum">
              <a:rPr lang="en-US" smtClean="0">
                <a:solidFill>
                  <a:prstClr val="black"/>
                </a:solidFill>
              </a:rPr>
              <a:pPr/>
              <a:t>18</a:t>
            </a:fld>
            <a:endParaRPr lang="en-US" dirty="0">
              <a:solidFill>
                <a:prstClr val="black"/>
              </a:solidFill>
            </a:endParaRPr>
          </a:p>
        </p:txBody>
      </p:sp>
    </p:spTree>
    <p:extLst>
      <p:ext uri="{BB962C8B-B14F-4D97-AF65-F5344CB8AC3E}">
        <p14:creationId xmlns:p14="http://schemas.microsoft.com/office/powerpoint/2010/main" val="37619753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0" dirty="0"/>
          </a:p>
        </p:txBody>
      </p:sp>
      <p:sp>
        <p:nvSpPr>
          <p:cNvPr id="4" name="Slide Number Placeholder 3"/>
          <p:cNvSpPr>
            <a:spLocks noGrp="1"/>
          </p:cNvSpPr>
          <p:nvPr>
            <p:ph type="sldNum" sz="quarter" idx="10"/>
          </p:nvPr>
        </p:nvSpPr>
        <p:spPr/>
        <p:txBody>
          <a:bodyPr/>
          <a:lstStyle/>
          <a:p>
            <a:fld id="{62EBB34B-1EE1-7046-9BB4-E3528EEDFAE3}" type="slidenum">
              <a:rPr lang="en-US" smtClean="0">
                <a:solidFill>
                  <a:prstClr val="black"/>
                </a:solidFill>
              </a:rPr>
              <a:pPr/>
              <a:t>19</a:t>
            </a:fld>
            <a:endParaRPr lang="en-US" dirty="0">
              <a:solidFill>
                <a:prstClr val="black"/>
              </a:solidFill>
            </a:endParaRPr>
          </a:p>
        </p:txBody>
      </p:sp>
    </p:spTree>
    <p:extLst>
      <p:ext uri="{BB962C8B-B14F-4D97-AF65-F5344CB8AC3E}">
        <p14:creationId xmlns:p14="http://schemas.microsoft.com/office/powerpoint/2010/main" val="2117605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Shawn:</a:t>
            </a:r>
            <a:r>
              <a:rPr lang="en-US" i="1" dirty="0"/>
              <a:t> </a:t>
            </a:r>
            <a:r>
              <a:rPr lang="en-US" b="1" i="1" dirty="0"/>
              <a:t>Slide: </a:t>
            </a:r>
            <a:r>
              <a:rPr lang="en-US" b="1" i="1" u="sng" dirty="0"/>
              <a:t>For Your Gut...: The Probiotic Strain Matters pg.26</a:t>
            </a:r>
            <a:r>
              <a:rPr lang="en-US" b="1" i="1" dirty="0"/>
              <a:t> -- </a:t>
            </a:r>
            <a:r>
              <a:rPr lang="en-US" i="1" dirty="0"/>
              <a:t>Part of the reason why this product is so effective, is because we've looked at the research to guide our formulation. One of the very important ways that weve done that is the probiotic strains that we have chosen have already been specifically evaluated for their effects on different mental wellness parameters. This is very important distinction as you go out to talk to people about these products, that probiotics are hot right now, its one of the very important health trends that’s going on. But, the benefits of a probiotic are very very strain dependent. If I just said to you, "Everyone go out and buy some probiotics", and you went to the grocery store to look for probiotics, that would be like me saying, "Go out and get some vitamins." You wouldn’t know what vitamin I was talking about. Did he mean vitamin D or A? Or did he mean Vitamin C or B? All these vitamins do all different things inside the body, its exactly the same with these probiotic strains. So you can see the benefits here, Lactobacillus rhamnosus R0011, that tells us that specific strain does this, it lowers cortisol exposure which is a stress hormone. It increases a neurotransmitter called GABA which is associated with relaxing. Bifidobacterium longum R0175 reduces anxiety and improves cognitive function. Lactobacillus helveticus R0052 decreases neuroinflammation and increases serotonin, so its going to help you with your mood. You know, those benefits are specific to those strains, not to probiotics in general. In our separate probiotic formula, we have different strains that are more associated with more general wellness benefits, diarrhea, constipation, gastro intestinal function, immune system function, inflammation in a different way than your getting here with neural inflammation. In the future, we'll be selecting probiotic strains that are good for the heart-brain axis that is going to compound some of the benefits that we are seeing with this gut-brain axis. It’s a very very exciting area of science, but it’s also very strain-dependent. </a:t>
            </a:r>
          </a:p>
          <a:p>
            <a:endParaRPr lang="en-US" dirty="0"/>
          </a:p>
          <a:p>
            <a:endParaRPr lang="en-US" dirty="0"/>
          </a:p>
          <a:p>
            <a:r>
              <a:rPr lang="en-US" dirty="0"/>
              <a:t>There are over 10,000 different species of bacteria in our gut, but there are millions of strains comprising billions of bacteria overall.</a:t>
            </a:r>
            <a:br>
              <a:rPr lang="en-US" dirty="0"/>
            </a:br>
            <a:r>
              <a:rPr lang="en-US" dirty="0"/>
              <a:t>Amare’s strains of bacteria are unique and have specific functions around mental wellness.</a:t>
            </a:r>
          </a:p>
        </p:txBody>
      </p:sp>
      <p:sp>
        <p:nvSpPr>
          <p:cNvPr id="4" name="Slide Number Placeholder 3"/>
          <p:cNvSpPr>
            <a:spLocks noGrp="1"/>
          </p:cNvSpPr>
          <p:nvPr>
            <p:ph type="sldNum" sz="quarter" idx="10"/>
          </p:nvPr>
        </p:nvSpPr>
        <p:spPr/>
        <p:txBody>
          <a:bodyPr/>
          <a:lstStyle/>
          <a:p>
            <a:fld id="{62EBB34B-1EE1-7046-9BB4-E3528EEDFAE3}" type="slidenum">
              <a:rPr lang="en-US" smtClean="0">
                <a:solidFill>
                  <a:prstClr val="black"/>
                </a:solidFill>
              </a:rPr>
              <a:pPr/>
              <a:t>20</a:t>
            </a:fld>
            <a:endParaRPr lang="en-US" dirty="0">
              <a:solidFill>
                <a:prstClr val="black"/>
              </a:solidFill>
            </a:endParaRPr>
          </a:p>
        </p:txBody>
      </p:sp>
    </p:spTree>
    <p:extLst>
      <p:ext uri="{BB962C8B-B14F-4D97-AF65-F5344CB8AC3E}">
        <p14:creationId xmlns:p14="http://schemas.microsoft.com/office/powerpoint/2010/main" val="32994998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Amare Three Brain FundaMentals Pack</a:t>
            </a:r>
          </a:p>
          <a:p>
            <a:pPr marL="171450" indent="-171450">
              <a:buFontTx/>
              <a:buChar char="-"/>
            </a:pPr>
            <a:r>
              <a:rPr lang="en-US" dirty="0"/>
              <a:t>Flagship gut-brain-</a:t>
            </a:r>
            <a:r>
              <a:rPr lang="en-US" b="1" dirty="0"/>
              <a:t>heart</a:t>
            </a:r>
            <a:r>
              <a:rPr lang="en-US" b="0" dirty="0"/>
              <a:t> axis system</a:t>
            </a:r>
          </a:p>
          <a:p>
            <a:pPr marL="171450" indent="-171450">
              <a:buFontTx/>
              <a:buChar char="-"/>
            </a:pPr>
            <a:r>
              <a:rPr lang="en-US" b="0" dirty="0"/>
              <a:t>FundaMentals Pack is great, but the Three Brains FundaMentals Pack is better!</a:t>
            </a:r>
          </a:p>
          <a:p>
            <a:pPr marL="171450" indent="-171450">
              <a:buFontTx/>
              <a:buChar char="-"/>
            </a:pPr>
            <a:r>
              <a:rPr lang="en-US" b="0" dirty="0"/>
              <a:t>All three brains!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dirty="0"/>
              <a:t>Comprehensive nutrition for all three brains — the gut, brain and heart — the Amare Three Brains FundaMentals Pack™  is designed to target and support the primary physiological drivers of mental wellness.*</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EBE22E55-066C-5045-BBC4-2AA57927E975}" type="slidenum">
              <a:rPr lang="en-US" smtClean="0"/>
              <a:t>33</a:t>
            </a:fld>
            <a:endParaRPr lang="en-US"/>
          </a:p>
        </p:txBody>
      </p:sp>
    </p:spTree>
    <p:extLst>
      <p:ext uri="{BB962C8B-B14F-4D97-AF65-F5344CB8AC3E}">
        <p14:creationId xmlns:p14="http://schemas.microsoft.com/office/powerpoint/2010/main" val="24935005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BE22E55-066C-5045-BBC4-2AA57927E975}" type="slidenum">
              <a:rPr lang="en-US" smtClean="0"/>
              <a:t>34</a:t>
            </a:fld>
            <a:endParaRPr lang="en-US"/>
          </a:p>
        </p:txBody>
      </p:sp>
    </p:spTree>
    <p:extLst>
      <p:ext uri="{BB962C8B-B14F-4D97-AF65-F5344CB8AC3E}">
        <p14:creationId xmlns:p14="http://schemas.microsoft.com/office/powerpoint/2010/main" val="8039164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day 1, we have believed that leading the mental wellness revolution was not just about products. It wasn’t just about behavioral programs. It wasn’t just about great people supporting and serving each other. </a:t>
            </a:r>
          </a:p>
          <a:p>
            <a:endParaRPr lang="en-US" dirty="0"/>
          </a:p>
          <a:p>
            <a:r>
              <a:rPr lang="en-US" dirty="0"/>
              <a:t>Our belief and our mission is that to lead the mental wellness revolution, we needed to create a holistic mental wellness PLATFORM of products, programs, and people.</a:t>
            </a:r>
          </a:p>
          <a:p>
            <a:endParaRPr lang="en-US" dirty="0"/>
          </a:p>
        </p:txBody>
      </p:sp>
      <p:sp>
        <p:nvSpPr>
          <p:cNvPr id="4" name="Slide Number Placeholder 3"/>
          <p:cNvSpPr>
            <a:spLocks noGrp="1"/>
          </p:cNvSpPr>
          <p:nvPr>
            <p:ph type="sldNum" sz="quarter" idx="5"/>
          </p:nvPr>
        </p:nvSpPr>
        <p:spPr/>
        <p:txBody>
          <a:bodyPr/>
          <a:lstStyle/>
          <a:p>
            <a:fld id="{EBE22E55-066C-5045-BBC4-2AA57927E975}" type="slidenum">
              <a:rPr lang="en-US" smtClean="0"/>
              <a:t>2</a:t>
            </a:fld>
            <a:endParaRPr lang="en-US"/>
          </a:p>
        </p:txBody>
      </p:sp>
    </p:spTree>
    <p:extLst>
      <p:ext uri="{BB962C8B-B14F-4D97-AF65-F5344CB8AC3E}">
        <p14:creationId xmlns:p14="http://schemas.microsoft.com/office/powerpoint/2010/main" val="1261166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Amare’s Chief Science Officer, Dr. Shawn Talbott</a:t>
            </a:r>
          </a:p>
          <a:p>
            <a:pPr marL="171450" indent="-171450">
              <a:buFontTx/>
              <a:buChar char="-"/>
            </a:pPr>
            <a:r>
              <a:rPr lang="en-US" dirty="0"/>
              <a:t>Scientist + Accomplished Athlete (Triathlons/Iron Man medal winner!)</a:t>
            </a:r>
          </a:p>
          <a:p>
            <a:pPr marL="171450" indent="-171450">
              <a:buFontTx/>
              <a:buChar char="-"/>
            </a:pPr>
            <a:r>
              <a:rPr lang="en-US" dirty="0"/>
              <a:t>20+ years developing products in the nutrition space</a:t>
            </a:r>
          </a:p>
          <a:p>
            <a:pPr marL="171450" indent="-171450">
              <a:buFontTx/>
              <a:buChar char="-"/>
            </a:pPr>
            <a:r>
              <a:rPr lang="en-US" dirty="0">
                <a:latin typeface="Verdana" panose="020B0604030504040204" pitchFamily="34" charset="0"/>
              </a:rPr>
              <a:t>Fellow of the American College of Nutrition, the American College of Sports Medicine, and the American Institute of Stress.</a:t>
            </a:r>
          </a:p>
          <a:p>
            <a:pPr marL="171450" indent="-171450">
              <a:buFontTx/>
              <a:buChar char="-"/>
            </a:pPr>
            <a:r>
              <a:rPr lang="en-US" dirty="0">
                <a:latin typeface="Verdana" panose="020B0604030504040204" pitchFamily="34" charset="0"/>
              </a:rPr>
              <a:t>Author of two academic textbooks, an award-winning documentary film, and several best-selling books</a:t>
            </a:r>
          </a:p>
          <a:p>
            <a:pPr marL="171450" indent="-171450">
              <a:buFontTx/>
              <a:buChar char="-"/>
            </a:pPr>
            <a:r>
              <a:rPr lang="en-US" dirty="0">
                <a:latin typeface="Verdana" panose="020B0604030504040204" pitchFamily="34" charset="0"/>
              </a:rPr>
              <a:t>Featured guest on the “Dr. Oz Show,” “Ask Dr. Nandi,” The TED stage, and the White House.</a:t>
            </a:r>
          </a:p>
          <a:p>
            <a:pPr marL="171450" indent="-171450">
              <a:buFontTx/>
              <a:buChar char="-"/>
            </a:pPr>
            <a:r>
              <a:rPr lang="en-US" dirty="0">
                <a:latin typeface="Verdana" panose="020B0604030504040204" pitchFamily="34" charset="0"/>
              </a:rPr>
              <a:t>Served as a nutrition educator for elite-level athletes.</a:t>
            </a:r>
          </a:p>
          <a:p>
            <a:pPr marL="171450" indent="-171450">
              <a:buFontTx/>
              <a:buChar char="-"/>
            </a:pPr>
            <a:r>
              <a:rPr lang="en-US" dirty="0">
                <a:latin typeface="Verdana" panose="020B0604030504040204" pitchFamily="34" charset="0"/>
              </a:rPr>
              <a:t>Diplomate of the International Olympic Committee’s (IOC) Sports Nutrition program.</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2FA16FC2-89B7-4054-B8DA-B90399218495}" type="slidenum">
              <a:rPr lang="en-US" smtClean="0"/>
              <a:t>3</a:t>
            </a:fld>
            <a:endParaRPr lang="en-US"/>
          </a:p>
        </p:txBody>
      </p:sp>
    </p:spTree>
    <p:extLst>
      <p:ext uri="{BB962C8B-B14F-4D97-AF65-F5344CB8AC3E}">
        <p14:creationId xmlns:p14="http://schemas.microsoft.com/office/powerpoint/2010/main" val="39241224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Americans spend over $100 billion annually on “feel better” products, from painkillers and anti-depressants to alternative and complementary therapies</a:t>
            </a:r>
          </a:p>
          <a:p>
            <a:endParaRPr lang="en-US" b="1" dirty="0"/>
          </a:p>
          <a:p>
            <a:r>
              <a:rPr lang="en-US" b="1" dirty="0"/>
              <a:t>None of these get to the core source of where good mental wellness can be generated from…</a:t>
            </a:r>
            <a:endParaRPr lang="en-US" dirty="0"/>
          </a:p>
        </p:txBody>
      </p:sp>
      <p:sp>
        <p:nvSpPr>
          <p:cNvPr id="4" name="Slide Number Placeholder 3"/>
          <p:cNvSpPr>
            <a:spLocks noGrp="1"/>
          </p:cNvSpPr>
          <p:nvPr>
            <p:ph type="sldNum" sz="quarter" idx="5"/>
          </p:nvPr>
        </p:nvSpPr>
        <p:spPr/>
        <p:txBody>
          <a:bodyPr/>
          <a:lstStyle/>
          <a:p>
            <a:fld id="{EBE22E55-066C-5045-BBC4-2AA57927E975}" type="slidenum">
              <a:rPr lang="en-US" smtClean="0"/>
              <a:t>4</a:t>
            </a:fld>
            <a:endParaRPr lang="en-US"/>
          </a:p>
        </p:txBody>
      </p:sp>
    </p:spTree>
    <p:extLst>
      <p:ext uri="{BB962C8B-B14F-4D97-AF65-F5344CB8AC3E}">
        <p14:creationId xmlns:p14="http://schemas.microsoft.com/office/powerpoint/2010/main" val="20713954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Mental WELLNESS, not mental ILLNESS!</a:t>
            </a:r>
          </a:p>
          <a:p>
            <a:pPr marL="171450" indent="-171450">
              <a:buFontTx/>
              <a:buChar char="-"/>
            </a:pPr>
            <a:r>
              <a:rPr lang="en-US" dirty="0"/>
              <a:t>Focus</a:t>
            </a:r>
          </a:p>
          <a:p>
            <a:pPr marL="171450" indent="-171450">
              <a:buFontTx/>
              <a:buChar char="-"/>
            </a:pPr>
            <a:r>
              <a:rPr lang="en-US" dirty="0"/>
              <a:t>Pressure Management</a:t>
            </a:r>
          </a:p>
          <a:p>
            <a:pPr marL="171450" indent="-171450">
              <a:buFontTx/>
              <a:buChar char="-"/>
            </a:pPr>
            <a:r>
              <a:rPr lang="en-US" dirty="0"/>
              <a:t>Confidence</a:t>
            </a:r>
          </a:p>
          <a:p>
            <a:pPr marL="171450" indent="-171450">
              <a:buFontTx/>
              <a:buChar char="-"/>
            </a:pPr>
            <a:r>
              <a:rPr lang="en-US" dirty="0"/>
              <a:t>Stress Resilience</a:t>
            </a:r>
          </a:p>
          <a:p>
            <a:pPr marL="171450" indent="-171450">
              <a:buFontTx/>
              <a:buChar char="-"/>
            </a:pPr>
            <a:r>
              <a:rPr lang="en-US" dirty="0"/>
              <a:t>Mental Performance</a:t>
            </a:r>
          </a:p>
          <a:p>
            <a:pPr marL="171450" indent="-171450">
              <a:buFontTx/>
              <a:buChar char="-"/>
            </a:pPr>
            <a:r>
              <a:rPr lang="en-US" dirty="0"/>
              <a:t>Physical Performance</a:t>
            </a:r>
          </a:p>
        </p:txBody>
      </p:sp>
      <p:sp>
        <p:nvSpPr>
          <p:cNvPr id="4" name="Slide Number Placeholder 3"/>
          <p:cNvSpPr>
            <a:spLocks noGrp="1"/>
          </p:cNvSpPr>
          <p:nvPr>
            <p:ph type="sldNum" sz="quarter" idx="5"/>
          </p:nvPr>
        </p:nvSpPr>
        <p:spPr/>
        <p:txBody>
          <a:bodyPr/>
          <a:lstStyle/>
          <a:p>
            <a:fld id="{EBE22E55-066C-5045-BBC4-2AA57927E975}" type="slidenum">
              <a:rPr lang="en-US" smtClean="0"/>
              <a:t>5</a:t>
            </a:fld>
            <a:endParaRPr lang="en-US"/>
          </a:p>
        </p:txBody>
      </p:sp>
    </p:spTree>
    <p:extLst>
      <p:ext uri="{BB962C8B-B14F-4D97-AF65-F5344CB8AC3E}">
        <p14:creationId xmlns:p14="http://schemas.microsoft.com/office/powerpoint/2010/main" val="36445029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Wherever you are today on the mental wellness continuum, you can ”move to the right”</a:t>
            </a:r>
          </a:p>
        </p:txBody>
      </p:sp>
      <p:sp>
        <p:nvSpPr>
          <p:cNvPr id="4" name="Slide Number Placeholder 3"/>
          <p:cNvSpPr>
            <a:spLocks noGrp="1"/>
          </p:cNvSpPr>
          <p:nvPr>
            <p:ph type="sldNum" sz="quarter" idx="5"/>
          </p:nvPr>
        </p:nvSpPr>
        <p:spPr/>
        <p:txBody>
          <a:bodyPr/>
          <a:lstStyle/>
          <a:p>
            <a:fld id="{EBE22E55-066C-5045-BBC4-2AA57927E975}" type="slidenum">
              <a:rPr lang="en-US" smtClean="0"/>
              <a:t>6</a:t>
            </a:fld>
            <a:endParaRPr lang="en-US"/>
          </a:p>
        </p:txBody>
      </p:sp>
    </p:spTree>
    <p:extLst>
      <p:ext uri="{BB962C8B-B14F-4D97-AF65-F5344CB8AC3E}">
        <p14:creationId xmlns:p14="http://schemas.microsoft.com/office/powerpoint/2010/main" val="7453079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New era science!</a:t>
            </a:r>
          </a:p>
          <a:p>
            <a:endParaRPr lang="en-US" dirty="0"/>
          </a:p>
          <a:p>
            <a:r>
              <a:rPr lang="en-US" dirty="0"/>
              <a:t>Recent scientific discoveries now tell us that we actually have second (our gut) and third (our heart) brains!</a:t>
            </a:r>
          </a:p>
          <a:p>
            <a:endParaRPr lang="en-US" dirty="0"/>
          </a:p>
          <a:p>
            <a:r>
              <a:rPr lang="en-US" dirty="0"/>
              <a:t>Extensive research has been focused on the gut microbiome as a main target to addressing mental wellness issues!</a:t>
            </a:r>
          </a:p>
          <a:p>
            <a:endParaRPr lang="en-US" dirty="0"/>
          </a:p>
          <a:p>
            <a:r>
              <a:rPr lang="en-US" dirty="0"/>
              <a:t>Multiple books on the gut-brain axis, including the most popular one “The Mind-Gut Connection” by </a:t>
            </a:r>
            <a:r>
              <a:rPr lang="en-US" dirty="0" err="1"/>
              <a:t>Emeran</a:t>
            </a:r>
            <a:r>
              <a:rPr lang="en-US" dirty="0"/>
              <a:t> Mayer, who is on Amare’s Scientific Advisory Board and is considered ”the godfather of the gut-brain axis”.</a:t>
            </a:r>
          </a:p>
        </p:txBody>
      </p:sp>
      <p:sp>
        <p:nvSpPr>
          <p:cNvPr id="4" name="Slide Number Placeholder 3"/>
          <p:cNvSpPr>
            <a:spLocks noGrp="1"/>
          </p:cNvSpPr>
          <p:nvPr>
            <p:ph type="sldNum" sz="quarter" idx="10"/>
          </p:nvPr>
        </p:nvSpPr>
        <p:spPr/>
        <p:txBody>
          <a:bodyPr/>
          <a:lstStyle/>
          <a:p>
            <a:fld id="{62EBB34B-1EE1-7046-9BB4-E3528EEDFAE3}" type="slidenum">
              <a:rPr lang="en-US" smtClean="0"/>
              <a:t>7</a:t>
            </a:fld>
            <a:endParaRPr lang="en-US" dirty="0"/>
          </a:p>
        </p:txBody>
      </p:sp>
    </p:spTree>
    <p:extLst>
      <p:ext uri="{BB962C8B-B14F-4D97-AF65-F5344CB8AC3E}">
        <p14:creationId xmlns:p14="http://schemas.microsoft.com/office/powerpoint/2010/main" val="5103085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The gut microbiome communicates with your brain via the gut-brain axis to regulate mood, stress response, immune function, digestive function, weight, and more.</a:t>
            </a:r>
          </a:p>
          <a:p>
            <a:pPr marL="171450" indent="-171450">
              <a:buFontTx/>
              <a:buChar char="-"/>
            </a:pPr>
            <a:r>
              <a:rPr lang="en-US" dirty="0"/>
              <a:t>What we put in our body affects the microbiome, with in turn affects our mind and other crucial bodily systems.</a:t>
            </a:r>
          </a:p>
          <a:p>
            <a:pPr marL="171450" indent="-171450">
              <a:buFontTx/>
              <a:buChar char="-"/>
            </a:pPr>
            <a:r>
              <a:rPr lang="en-US" dirty="0"/>
              <a:t>When your microbiome is in balance, you feel great</a:t>
            </a:r>
          </a:p>
          <a:p>
            <a:pPr marL="171450" indent="-171450">
              <a:buFontTx/>
              <a:buChar char="-"/>
            </a:pPr>
            <a:r>
              <a:rPr lang="en-US" dirty="0"/>
              <a:t>When your microbiome is out of balance, you feel fatigued, sad, tense, hungry, heavy, bloated, confused, stiff, sore…</a:t>
            </a:r>
          </a:p>
          <a:p>
            <a:pPr marL="171450" indent="-171450">
              <a:buFontTx/>
              <a:buChar char="-"/>
            </a:pPr>
            <a:r>
              <a:rPr lang="en-US" dirty="0"/>
              <a:t>The microbiome plays an important role in the way you feel mentally and physically.</a:t>
            </a:r>
          </a:p>
          <a:p>
            <a:endParaRPr lang="en-US" dirty="0"/>
          </a:p>
        </p:txBody>
      </p:sp>
      <p:sp>
        <p:nvSpPr>
          <p:cNvPr id="4" name="Slide Number Placeholder 3"/>
          <p:cNvSpPr>
            <a:spLocks noGrp="1"/>
          </p:cNvSpPr>
          <p:nvPr>
            <p:ph type="sldNum" sz="quarter" idx="5"/>
          </p:nvPr>
        </p:nvSpPr>
        <p:spPr/>
        <p:txBody>
          <a:bodyPr/>
          <a:lstStyle/>
          <a:p>
            <a:fld id="{EBE22E55-066C-5045-BBC4-2AA57927E975}" type="slidenum">
              <a:rPr lang="en-US" smtClean="0"/>
              <a:t>8</a:t>
            </a:fld>
            <a:endParaRPr lang="en-US"/>
          </a:p>
        </p:txBody>
      </p:sp>
    </p:spTree>
    <p:extLst>
      <p:ext uri="{BB962C8B-B14F-4D97-AF65-F5344CB8AC3E}">
        <p14:creationId xmlns:p14="http://schemas.microsoft.com/office/powerpoint/2010/main" val="2547139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Amare targets mental wellness through the body’s THREE brains! Each of these brains contain immense amounts of neurons that can receive and send signals to other areas of the body.</a:t>
            </a:r>
          </a:p>
          <a:p>
            <a:pPr marL="228600" indent="-228600">
              <a:buAutoNum type="arabicPeriod"/>
            </a:pPr>
            <a:r>
              <a:rPr lang="en-US" dirty="0"/>
              <a:t>Gut – “Sensing Brain” – gut feelings, instinct, </a:t>
            </a:r>
            <a:r>
              <a:rPr lang="en-US" dirty="0" err="1"/>
              <a:t>intution</a:t>
            </a:r>
            <a:r>
              <a:rPr lang="en-US" dirty="0"/>
              <a:t>, learning from within, internal judgment</a:t>
            </a:r>
          </a:p>
          <a:p>
            <a:pPr marL="228600" indent="-228600">
              <a:buAutoNum type="arabicPeriod"/>
            </a:pPr>
            <a:r>
              <a:rPr lang="en-US" dirty="0"/>
              <a:t>Head – “Thinking Brain” – logical, analytical, rational, theoretical</a:t>
            </a:r>
          </a:p>
          <a:p>
            <a:pPr marL="228600" indent="-228600">
              <a:buAutoNum type="arabicPeriod"/>
            </a:pPr>
            <a:r>
              <a:rPr lang="en-US" dirty="0"/>
              <a:t>Heart – “Feeling Brain” – Emotional, Artistic, Visionary</a:t>
            </a:r>
          </a:p>
          <a:p>
            <a:pPr marL="0" indent="0">
              <a:buNone/>
            </a:pPr>
            <a:r>
              <a:rPr lang="en-US" sz="1200" b="0" i="0" u="none" strike="noStrike" kern="1200" dirty="0">
                <a:solidFill>
                  <a:schemeClr val="tx1"/>
                </a:solidFill>
                <a:effectLst/>
                <a:latin typeface="+mn-lt"/>
                <a:ea typeface="+mn-ea"/>
                <a:cs typeface="+mn-cs"/>
              </a:rPr>
              <a:t>Gut feelings and trusting your heart are more than just </a:t>
            </a:r>
            <a:r>
              <a:rPr lang="en-US" sz="1200" u="none" strike="noStrike" kern="1200" dirty="0">
                <a:solidFill>
                  <a:schemeClr val="tx1"/>
                </a:solidFill>
                <a:effectLst/>
                <a:latin typeface="+mn-lt"/>
                <a:ea typeface="+mn-ea"/>
                <a:cs typeface="+mn-cs"/>
              </a:rPr>
              <a:t>turns of phrase</a:t>
            </a:r>
            <a:r>
              <a:rPr lang="en-US" sz="1200" b="0" i="0" u="none" strike="noStrike" kern="1200" dirty="0">
                <a:solidFill>
                  <a:schemeClr val="tx1"/>
                </a:solidFill>
                <a:effectLst/>
                <a:latin typeface="+mn-lt"/>
                <a:ea typeface="+mn-ea"/>
                <a:cs typeface="+mn-cs"/>
              </a:rPr>
              <a:t> – science now tells us that the microbes in our gut and the electrical signals from our heart are read by the brain and can dramatically influence our mood and behavior as well as our mental and physical health.</a:t>
            </a:r>
            <a:endParaRPr lang="en-US" dirty="0"/>
          </a:p>
        </p:txBody>
      </p:sp>
      <p:sp>
        <p:nvSpPr>
          <p:cNvPr id="4" name="Slide Number Placeholder 3"/>
          <p:cNvSpPr>
            <a:spLocks noGrp="1"/>
          </p:cNvSpPr>
          <p:nvPr>
            <p:ph type="sldNum" sz="quarter" idx="5"/>
          </p:nvPr>
        </p:nvSpPr>
        <p:spPr/>
        <p:txBody>
          <a:bodyPr/>
          <a:lstStyle/>
          <a:p>
            <a:fld id="{EBE22E55-066C-5045-BBC4-2AA57927E975}" type="slidenum">
              <a:rPr lang="en-US" smtClean="0"/>
              <a:t>9</a:t>
            </a:fld>
            <a:endParaRPr lang="en-US"/>
          </a:p>
        </p:txBody>
      </p:sp>
    </p:spTree>
    <p:extLst>
      <p:ext uri="{BB962C8B-B14F-4D97-AF65-F5344CB8AC3E}">
        <p14:creationId xmlns:p14="http://schemas.microsoft.com/office/powerpoint/2010/main" val="13761749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0340A-1E8D-475A-91F4-E4E992D9BC0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FC031E7-3889-485A-86B7-59A3BB18163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9E01CF0-231A-4AB8-B0DB-DC729E89DB02}"/>
              </a:ext>
            </a:extLst>
          </p:cNvPr>
          <p:cNvSpPr>
            <a:spLocks noGrp="1"/>
          </p:cNvSpPr>
          <p:nvPr>
            <p:ph type="dt" sz="half" idx="10"/>
          </p:nvPr>
        </p:nvSpPr>
        <p:spPr/>
        <p:txBody>
          <a:bodyPr/>
          <a:lstStyle/>
          <a:p>
            <a:fld id="{6310E3E5-0F13-4CB7-9BBE-A49F2A05A824}" type="datetimeFigureOut">
              <a:rPr lang="en-US" smtClean="0"/>
              <a:t>12/12/19</a:t>
            </a:fld>
            <a:endParaRPr lang="en-US"/>
          </a:p>
        </p:txBody>
      </p:sp>
      <p:sp>
        <p:nvSpPr>
          <p:cNvPr id="5" name="Footer Placeholder 4">
            <a:extLst>
              <a:ext uri="{FF2B5EF4-FFF2-40B4-BE49-F238E27FC236}">
                <a16:creationId xmlns:a16="http://schemas.microsoft.com/office/drawing/2014/main" id="{6C9983C2-A9D7-4F45-B136-4F76F7056F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A5E8CF-740A-4D86-B499-C9C24FCD955B}"/>
              </a:ext>
            </a:extLst>
          </p:cNvPr>
          <p:cNvSpPr>
            <a:spLocks noGrp="1"/>
          </p:cNvSpPr>
          <p:nvPr>
            <p:ph type="sldNum" sz="quarter" idx="12"/>
          </p:nvPr>
        </p:nvSpPr>
        <p:spPr/>
        <p:txBody>
          <a:bodyPr/>
          <a:lstStyle/>
          <a:p>
            <a:fld id="{8423780C-A6CC-4C1D-AAAD-24CA262988E9}" type="slidenum">
              <a:rPr lang="en-US" smtClean="0"/>
              <a:t>‹#›</a:t>
            </a:fld>
            <a:endParaRPr lang="en-US"/>
          </a:p>
        </p:txBody>
      </p:sp>
    </p:spTree>
    <p:extLst>
      <p:ext uri="{BB962C8B-B14F-4D97-AF65-F5344CB8AC3E}">
        <p14:creationId xmlns:p14="http://schemas.microsoft.com/office/powerpoint/2010/main" val="5522251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19D113-2561-4E4C-B1F0-D034F551183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E7C9439-D9E0-4904-BC40-996416222B1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5E639D-B9CD-4402-B083-737D2D0589E7}"/>
              </a:ext>
            </a:extLst>
          </p:cNvPr>
          <p:cNvSpPr>
            <a:spLocks noGrp="1"/>
          </p:cNvSpPr>
          <p:nvPr>
            <p:ph type="dt" sz="half" idx="10"/>
          </p:nvPr>
        </p:nvSpPr>
        <p:spPr/>
        <p:txBody>
          <a:bodyPr/>
          <a:lstStyle/>
          <a:p>
            <a:fld id="{6310E3E5-0F13-4CB7-9BBE-A49F2A05A824}" type="datetimeFigureOut">
              <a:rPr lang="en-US" smtClean="0"/>
              <a:t>12/12/19</a:t>
            </a:fld>
            <a:endParaRPr lang="en-US"/>
          </a:p>
        </p:txBody>
      </p:sp>
      <p:sp>
        <p:nvSpPr>
          <p:cNvPr id="5" name="Footer Placeholder 4">
            <a:extLst>
              <a:ext uri="{FF2B5EF4-FFF2-40B4-BE49-F238E27FC236}">
                <a16:creationId xmlns:a16="http://schemas.microsoft.com/office/drawing/2014/main" id="{8E650B76-B516-4118-A7AD-FC1C7E39F3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939E71-A350-4513-A36A-19F2BB7CCBB1}"/>
              </a:ext>
            </a:extLst>
          </p:cNvPr>
          <p:cNvSpPr>
            <a:spLocks noGrp="1"/>
          </p:cNvSpPr>
          <p:nvPr>
            <p:ph type="sldNum" sz="quarter" idx="12"/>
          </p:nvPr>
        </p:nvSpPr>
        <p:spPr/>
        <p:txBody>
          <a:bodyPr/>
          <a:lstStyle/>
          <a:p>
            <a:fld id="{8423780C-A6CC-4C1D-AAAD-24CA262988E9}" type="slidenum">
              <a:rPr lang="en-US" smtClean="0"/>
              <a:t>‹#›</a:t>
            </a:fld>
            <a:endParaRPr lang="en-US"/>
          </a:p>
        </p:txBody>
      </p:sp>
    </p:spTree>
    <p:extLst>
      <p:ext uri="{BB962C8B-B14F-4D97-AF65-F5344CB8AC3E}">
        <p14:creationId xmlns:p14="http://schemas.microsoft.com/office/powerpoint/2010/main" val="30557342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1E84219-33D8-438B-B6EC-C8A093B8F12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3A8F0E3-E9DF-466F-9D9B-E7BAB8D7B6F5}"/>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1A7A44-BF04-4DB6-AA2D-2FB844B9A50D}"/>
              </a:ext>
            </a:extLst>
          </p:cNvPr>
          <p:cNvSpPr>
            <a:spLocks noGrp="1"/>
          </p:cNvSpPr>
          <p:nvPr>
            <p:ph type="dt" sz="half" idx="10"/>
          </p:nvPr>
        </p:nvSpPr>
        <p:spPr/>
        <p:txBody>
          <a:bodyPr/>
          <a:lstStyle/>
          <a:p>
            <a:fld id="{6310E3E5-0F13-4CB7-9BBE-A49F2A05A824}" type="datetimeFigureOut">
              <a:rPr lang="en-US" smtClean="0"/>
              <a:t>12/12/19</a:t>
            </a:fld>
            <a:endParaRPr lang="en-US"/>
          </a:p>
        </p:txBody>
      </p:sp>
      <p:sp>
        <p:nvSpPr>
          <p:cNvPr id="5" name="Footer Placeholder 4">
            <a:extLst>
              <a:ext uri="{FF2B5EF4-FFF2-40B4-BE49-F238E27FC236}">
                <a16:creationId xmlns:a16="http://schemas.microsoft.com/office/drawing/2014/main" id="{766E7F60-B7F9-42AF-9806-82991203EE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D17F45-D838-47CD-BED4-EAD3B5EF57F8}"/>
              </a:ext>
            </a:extLst>
          </p:cNvPr>
          <p:cNvSpPr>
            <a:spLocks noGrp="1"/>
          </p:cNvSpPr>
          <p:nvPr>
            <p:ph type="sldNum" sz="quarter" idx="12"/>
          </p:nvPr>
        </p:nvSpPr>
        <p:spPr/>
        <p:txBody>
          <a:bodyPr/>
          <a:lstStyle/>
          <a:p>
            <a:fld id="{8423780C-A6CC-4C1D-AAAD-24CA262988E9}" type="slidenum">
              <a:rPr lang="en-US" smtClean="0"/>
              <a:t>‹#›</a:t>
            </a:fld>
            <a:endParaRPr lang="en-US"/>
          </a:p>
        </p:txBody>
      </p:sp>
    </p:spTree>
    <p:extLst>
      <p:ext uri="{BB962C8B-B14F-4D97-AF65-F5344CB8AC3E}">
        <p14:creationId xmlns:p14="http://schemas.microsoft.com/office/powerpoint/2010/main" val="2043126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6" name="Title 1"/>
          <p:cNvSpPr>
            <a:spLocks noGrp="1"/>
          </p:cNvSpPr>
          <p:nvPr>
            <p:ph type="title"/>
          </p:nvPr>
        </p:nvSpPr>
        <p:spPr>
          <a:xfrm>
            <a:off x="838200" y="365125"/>
            <a:ext cx="10515600" cy="1325563"/>
          </a:xfrm>
        </p:spPr>
        <p:txBody>
          <a:bodyPr/>
          <a:lstStyle>
            <a:lvl1pPr>
              <a:defRPr>
                <a:solidFill>
                  <a:schemeClr val="tx1">
                    <a:lumMod val="75000"/>
                    <a:lumOff val="25000"/>
                  </a:schemeClr>
                </a:solidFill>
              </a:defRPr>
            </a:lvl1pPr>
          </a:lstStyle>
          <a:p>
            <a:r>
              <a:rPr lang="en-US" dirty="0"/>
              <a:t>Click to edit Master title style</a:t>
            </a:r>
          </a:p>
        </p:txBody>
      </p:sp>
      <p:cxnSp>
        <p:nvCxnSpPr>
          <p:cNvPr id="7" name="Straight Connector 6"/>
          <p:cNvCxnSpPr/>
          <p:nvPr userDrawn="1"/>
        </p:nvCxnSpPr>
        <p:spPr>
          <a:xfrm>
            <a:off x="583259" y="365125"/>
            <a:ext cx="0" cy="1325563"/>
          </a:xfrm>
          <a:prstGeom prst="line">
            <a:avLst/>
          </a:prstGeom>
          <a:ln w="38100" cmpd="sng">
            <a:solidFill>
              <a:srgbClr val="402B56"/>
            </a:solidFill>
          </a:ln>
        </p:spPr>
        <p:style>
          <a:lnRef idx="2">
            <a:schemeClr val="accent1"/>
          </a:lnRef>
          <a:fillRef idx="0">
            <a:schemeClr val="accent1"/>
          </a:fillRef>
          <a:effectRef idx="1">
            <a:schemeClr val="accent1"/>
          </a:effectRef>
          <a:fontRef idx="minor">
            <a:schemeClr val="tx1"/>
          </a:fontRef>
        </p:style>
      </p:cxnSp>
      <p:sp>
        <p:nvSpPr>
          <p:cNvPr id="8" name="Text Placeholder 6"/>
          <p:cNvSpPr>
            <a:spLocks noGrp="1"/>
          </p:cNvSpPr>
          <p:nvPr>
            <p:ph type="body" sz="quarter" idx="11"/>
          </p:nvPr>
        </p:nvSpPr>
        <p:spPr>
          <a:xfrm>
            <a:off x="838200" y="2003425"/>
            <a:ext cx="10515600" cy="2765425"/>
          </a:xfrm>
        </p:spPr>
        <p:txBody>
          <a:bodyPr/>
          <a:lstStyle/>
          <a:p>
            <a:pPr lvl="0"/>
            <a:r>
              <a:rPr lang="en-US" dirty="0"/>
              <a:t>Click to edit Master text styles</a:t>
            </a:r>
          </a:p>
          <a:p>
            <a:pPr lvl="1"/>
            <a:r>
              <a:rPr lang="en-US" dirty="0"/>
              <a:t>Second level</a:t>
            </a:r>
          </a:p>
          <a:p>
            <a:pPr lvl="2"/>
            <a:r>
              <a:rPr lang="en-US" dirty="0"/>
              <a:t>Third level</a:t>
            </a:r>
          </a:p>
        </p:txBody>
      </p:sp>
      <p:pic>
        <p:nvPicPr>
          <p:cNvPr id="10" name="Picture 9">
            <a:extLst>
              <a:ext uri="{FF2B5EF4-FFF2-40B4-BE49-F238E27FC236}">
                <a16:creationId xmlns:a16="http://schemas.microsoft.com/office/drawing/2014/main" id="{7DC45447-5550-4D65-B0D1-FC328ECE3CC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784854" y="6356350"/>
            <a:ext cx="4622292" cy="360094"/>
          </a:xfrm>
          <a:prstGeom prst="rect">
            <a:avLst/>
          </a:prstGeom>
        </p:spPr>
      </p:pic>
    </p:spTree>
    <p:extLst>
      <p:ext uri="{BB962C8B-B14F-4D97-AF65-F5344CB8AC3E}">
        <p14:creationId xmlns:p14="http://schemas.microsoft.com/office/powerpoint/2010/main" val="11047031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Blank_1">
    <p:spTree>
      <p:nvGrpSpPr>
        <p:cNvPr id="1" name="Shape 26"/>
        <p:cNvGrpSpPr/>
        <p:nvPr/>
      </p:nvGrpSpPr>
      <p:grpSpPr>
        <a:xfrm>
          <a:off x="0" y="0"/>
          <a:ext cx="0" cy="0"/>
          <a:chOff x="0" y="0"/>
          <a:chExt cx="0" cy="0"/>
        </a:xfrm>
      </p:grpSpPr>
      <p:pic>
        <p:nvPicPr>
          <p:cNvPr id="6" name="Picture 5">
            <a:extLst>
              <a:ext uri="{FF2B5EF4-FFF2-40B4-BE49-F238E27FC236}">
                <a16:creationId xmlns:a16="http://schemas.microsoft.com/office/drawing/2014/main" id="{3A904B2B-EA28-49A3-88A3-C94E039EAE6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84854" y="6356350"/>
            <a:ext cx="4622292" cy="360094"/>
          </a:xfrm>
          <a:prstGeom prst="rect">
            <a:avLst/>
          </a:prstGeom>
        </p:spPr>
      </p:pic>
    </p:spTree>
    <p:extLst>
      <p:ext uri="{BB962C8B-B14F-4D97-AF65-F5344CB8AC3E}">
        <p14:creationId xmlns:p14="http://schemas.microsoft.com/office/powerpoint/2010/main" val="12867734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B9FDECD-40CB-4D77-84FE-A7E846EAB1F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784854" y="6356350"/>
            <a:ext cx="4622292" cy="360094"/>
          </a:xfrm>
          <a:prstGeom prst="rect">
            <a:avLst/>
          </a:prstGeom>
        </p:spPr>
      </p:pic>
    </p:spTree>
    <p:extLst>
      <p:ext uri="{BB962C8B-B14F-4D97-AF65-F5344CB8AC3E}">
        <p14:creationId xmlns:p14="http://schemas.microsoft.com/office/powerpoint/2010/main" val="15379583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cxnSp>
        <p:nvCxnSpPr>
          <p:cNvPr id="5" name="Straight Connector 4"/>
          <p:cNvCxnSpPr/>
          <p:nvPr userDrawn="1"/>
        </p:nvCxnSpPr>
        <p:spPr>
          <a:xfrm>
            <a:off x="583259" y="365125"/>
            <a:ext cx="0" cy="1325563"/>
          </a:xfrm>
          <a:prstGeom prst="line">
            <a:avLst/>
          </a:prstGeom>
          <a:ln w="38100" cmpd="sng">
            <a:solidFill>
              <a:srgbClr val="3F2A56"/>
            </a:solidFill>
          </a:ln>
        </p:spPr>
        <p:style>
          <a:lnRef idx="2">
            <a:schemeClr val="accent1"/>
          </a:lnRef>
          <a:fillRef idx="0">
            <a:schemeClr val="accent1"/>
          </a:fillRef>
          <a:effectRef idx="1">
            <a:schemeClr val="accent1"/>
          </a:effectRef>
          <a:fontRef idx="minor">
            <a:schemeClr val="tx1"/>
          </a:fontRef>
        </p:style>
      </p:cxnSp>
      <p:sp>
        <p:nvSpPr>
          <p:cNvPr id="8" name="Text Placeholder 7"/>
          <p:cNvSpPr>
            <a:spLocks noGrp="1"/>
          </p:cNvSpPr>
          <p:nvPr>
            <p:ph type="body" sz="quarter" idx="10"/>
          </p:nvPr>
        </p:nvSpPr>
        <p:spPr>
          <a:xfrm>
            <a:off x="838200" y="2003777"/>
            <a:ext cx="10515600" cy="2765778"/>
          </a:xfrm>
        </p:spPr>
        <p:txBody>
          <a:bodyPr/>
          <a:lstStyle>
            <a:lvl1pPr>
              <a:defRPr>
                <a:solidFill>
                  <a:schemeClr val="bg1">
                    <a:lumMod val="95000"/>
                  </a:schemeClr>
                </a:solidFill>
              </a:defRPr>
            </a:lvl1pPr>
            <a:lvl2pPr>
              <a:defRPr>
                <a:solidFill>
                  <a:schemeClr val="bg1">
                    <a:lumMod val="85000"/>
                  </a:schemeClr>
                </a:solidFill>
              </a:defRPr>
            </a:lvl2pPr>
            <a:lvl3pPr>
              <a:defRPr>
                <a:solidFill>
                  <a:schemeClr val="bg1">
                    <a:lumMod val="75000"/>
                  </a:schemeClr>
                </a:solidFill>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0249273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89D12-5C4F-4DD3-9434-FD5CE573162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E5A4A92-A1DE-464D-A1ED-C3C9A08FD4F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714651-BFC3-42E6-9A0D-7BBCBED71F7E}"/>
              </a:ext>
            </a:extLst>
          </p:cNvPr>
          <p:cNvSpPr>
            <a:spLocks noGrp="1"/>
          </p:cNvSpPr>
          <p:nvPr>
            <p:ph type="dt" sz="half" idx="10"/>
          </p:nvPr>
        </p:nvSpPr>
        <p:spPr/>
        <p:txBody>
          <a:bodyPr/>
          <a:lstStyle/>
          <a:p>
            <a:fld id="{6310E3E5-0F13-4CB7-9BBE-A49F2A05A824}" type="datetimeFigureOut">
              <a:rPr lang="en-US" smtClean="0"/>
              <a:t>12/12/19</a:t>
            </a:fld>
            <a:endParaRPr lang="en-US"/>
          </a:p>
        </p:txBody>
      </p:sp>
      <p:sp>
        <p:nvSpPr>
          <p:cNvPr id="5" name="Footer Placeholder 4">
            <a:extLst>
              <a:ext uri="{FF2B5EF4-FFF2-40B4-BE49-F238E27FC236}">
                <a16:creationId xmlns:a16="http://schemas.microsoft.com/office/drawing/2014/main" id="{37FA875C-F6B2-49CC-B04E-2F02C08700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5C376F-C85B-46B5-87A7-9B21895FA38F}"/>
              </a:ext>
            </a:extLst>
          </p:cNvPr>
          <p:cNvSpPr>
            <a:spLocks noGrp="1"/>
          </p:cNvSpPr>
          <p:nvPr>
            <p:ph type="sldNum" sz="quarter" idx="12"/>
          </p:nvPr>
        </p:nvSpPr>
        <p:spPr/>
        <p:txBody>
          <a:bodyPr/>
          <a:lstStyle/>
          <a:p>
            <a:fld id="{8423780C-A6CC-4C1D-AAAD-24CA262988E9}" type="slidenum">
              <a:rPr lang="en-US" smtClean="0"/>
              <a:t>‹#›</a:t>
            </a:fld>
            <a:endParaRPr lang="en-US"/>
          </a:p>
        </p:txBody>
      </p:sp>
    </p:spTree>
    <p:extLst>
      <p:ext uri="{BB962C8B-B14F-4D97-AF65-F5344CB8AC3E}">
        <p14:creationId xmlns:p14="http://schemas.microsoft.com/office/powerpoint/2010/main" val="27493973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EF097-B926-45AA-BD74-299EA67E0E4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F69AA17-5744-4396-9226-4983AA86A23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C575A775-7CB7-4ACC-B0E1-CD460D7048B3}"/>
              </a:ext>
            </a:extLst>
          </p:cNvPr>
          <p:cNvSpPr>
            <a:spLocks noGrp="1"/>
          </p:cNvSpPr>
          <p:nvPr>
            <p:ph type="dt" sz="half" idx="10"/>
          </p:nvPr>
        </p:nvSpPr>
        <p:spPr/>
        <p:txBody>
          <a:bodyPr/>
          <a:lstStyle/>
          <a:p>
            <a:fld id="{6310E3E5-0F13-4CB7-9BBE-A49F2A05A824}" type="datetimeFigureOut">
              <a:rPr lang="en-US" smtClean="0"/>
              <a:t>12/12/19</a:t>
            </a:fld>
            <a:endParaRPr lang="en-US"/>
          </a:p>
        </p:txBody>
      </p:sp>
      <p:sp>
        <p:nvSpPr>
          <p:cNvPr id="5" name="Footer Placeholder 4">
            <a:extLst>
              <a:ext uri="{FF2B5EF4-FFF2-40B4-BE49-F238E27FC236}">
                <a16:creationId xmlns:a16="http://schemas.microsoft.com/office/drawing/2014/main" id="{9AE1A344-73C2-48BD-86B2-E34271A2F0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F3D8F1-B6B3-42E3-BDDE-04A8FBD530B9}"/>
              </a:ext>
            </a:extLst>
          </p:cNvPr>
          <p:cNvSpPr>
            <a:spLocks noGrp="1"/>
          </p:cNvSpPr>
          <p:nvPr>
            <p:ph type="sldNum" sz="quarter" idx="12"/>
          </p:nvPr>
        </p:nvSpPr>
        <p:spPr/>
        <p:txBody>
          <a:bodyPr/>
          <a:lstStyle/>
          <a:p>
            <a:fld id="{8423780C-A6CC-4C1D-AAAD-24CA262988E9}" type="slidenum">
              <a:rPr lang="en-US" smtClean="0"/>
              <a:t>‹#›</a:t>
            </a:fld>
            <a:endParaRPr lang="en-US"/>
          </a:p>
        </p:txBody>
      </p:sp>
    </p:spTree>
    <p:extLst>
      <p:ext uri="{BB962C8B-B14F-4D97-AF65-F5344CB8AC3E}">
        <p14:creationId xmlns:p14="http://schemas.microsoft.com/office/powerpoint/2010/main" val="13195419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56551-5B51-40AD-AB53-1E1B5E5977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A85400-C60A-4DCE-93AB-2FFDF64FDA6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30B1DCE-6282-463C-9975-A4441816728F}"/>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5FB2E61-FDEB-4E85-ADFA-6F638CCAC9D2}"/>
              </a:ext>
            </a:extLst>
          </p:cNvPr>
          <p:cNvSpPr>
            <a:spLocks noGrp="1"/>
          </p:cNvSpPr>
          <p:nvPr>
            <p:ph type="dt" sz="half" idx="10"/>
          </p:nvPr>
        </p:nvSpPr>
        <p:spPr/>
        <p:txBody>
          <a:bodyPr/>
          <a:lstStyle/>
          <a:p>
            <a:fld id="{6310E3E5-0F13-4CB7-9BBE-A49F2A05A824}" type="datetimeFigureOut">
              <a:rPr lang="en-US" smtClean="0"/>
              <a:t>12/12/19</a:t>
            </a:fld>
            <a:endParaRPr lang="en-US"/>
          </a:p>
        </p:txBody>
      </p:sp>
      <p:sp>
        <p:nvSpPr>
          <p:cNvPr id="6" name="Footer Placeholder 5">
            <a:extLst>
              <a:ext uri="{FF2B5EF4-FFF2-40B4-BE49-F238E27FC236}">
                <a16:creationId xmlns:a16="http://schemas.microsoft.com/office/drawing/2014/main" id="{95E12B8F-FFED-4166-8DB8-5062C96465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C441A15-806F-4CEB-A9EF-9CCFA66CFD81}"/>
              </a:ext>
            </a:extLst>
          </p:cNvPr>
          <p:cNvSpPr>
            <a:spLocks noGrp="1"/>
          </p:cNvSpPr>
          <p:nvPr>
            <p:ph type="sldNum" sz="quarter" idx="12"/>
          </p:nvPr>
        </p:nvSpPr>
        <p:spPr/>
        <p:txBody>
          <a:bodyPr/>
          <a:lstStyle/>
          <a:p>
            <a:fld id="{8423780C-A6CC-4C1D-AAAD-24CA262988E9}" type="slidenum">
              <a:rPr lang="en-US" smtClean="0"/>
              <a:t>‹#›</a:t>
            </a:fld>
            <a:endParaRPr lang="en-US"/>
          </a:p>
        </p:txBody>
      </p:sp>
    </p:spTree>
    <p:extLst>
      <p:ext uri="{BB962C8B-B14F-4D97-AF65-F5344CB8AC3E}">
        <p14:creationId xmlns:p14="http://schemas.microsoft.com/office/powerpoint/2010/main" val="33360590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73773D-6FC4-4740-B1AB-199C364D5E0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CCFC33D-1742-4F43-9A2E-006B435F1FA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FE47B54-C325-485C-B741-0224A45C37B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DC6C800-C9DB-426A-9B89-27100D20AAE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50E00AC-571C-4921-9FD0-85CADEF7A22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16288AB-A434-402A-96D8-6753D6AC32B2}"/>
              </a:ext>
            </a:extLst>
          </p:cNvPr>
          <p:cNvSpPr>
            <a:spLocks noGrp="1"/>
          </p:cNvSpPr>
          <p:nvPr>
            <p:ph type="dt" sz="half" idx="10"/>
          </p:nvPr>
        </p:nvSpPr>
        <p:spPr/>
        <p:txBody>
          <a:bodyPr/>
          <a:lstStyle/>
          <a:p>
            <a:fld id="{6310E3E5-0F13-4CB7-9BBE-A49F2A05A824}" type="datetimeFigureOut">
              <a:rPr lang="en-US" smtClean="0"/>
              <a:t>12/12/19</a:t>
            </a:fld>
            <a:endParaRPr lang="en-US"/>
          </a:p>
        </p:txBody>
      </p:sp>
      <p:sp>
        <p:nvSpPr>
          <p:cNvPr id="8" name="Footer Placeholder 7">
            <a:extLst>
              <a:ext uri="{FF2B5EF4-FFF2-40B4-BE49-F238E27FC236}">
                <a16:creationId xmlns:a16="http://schemas.microsoft.com/office/drawing/2014/main" id="{A2833D90-D731-498A-916B-4D4FA3982A4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ECAC268-8CED-4A52-9A57-3048348756FD}"/>
              </a:ext>
            </a:extLst>
          </p:cNvPr>
          <p:cNvSpPr>
            <a:spLocks noGrp="1"/>
          </p:cNvSpPr>
          <p:nvPr>
            <p:ph type="sldNum" sz="quarter" idx="12"/>
          </p:nvPr>
        </p:nvSpPr>
        <p:spPr/>
        <p:txBody>
          <a:bodyPr/>
          <a:lstStyle/>
          <a:p>
            <a:fld id="{8423780C-A6CC-4C1D-AAAD-24CA262988E9}" type="slidenum">
              <a:rPr lang="en-US" smtClean="0"/>
              <a:t>‹#›</a:t>
            </a:fld>
            <a:endParaRPr lang="en-US"/>
          </a:p>
        </p:txBody>
      </p:sp>
    </p:spTree>
    <p:extLst>
      <p:ext uri="{BB962C8B-B14F-4D97-AF65-F5344CB8AC3E}">
        <p14:creationId xmlns:p14="http://schemas.microsoft.com/office/powerpoint/2010/main" val="37164405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605574-2BA1-425F-A8AF-3A722223DC0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84F64E6-50E3-4061-948C-4DFB506B1818}"/>
              </a:ext>
            </a:extLst>
          </p:cNvPr>
          <p:cNvSpPr>
            <a:spLocks noGrp="1"/>
          </p:cNvSpPr>
          <p:nvPr>
            <p:ph type="dt" sz="half" idx="10"/>
          </p:nvPr>
        </p:nvSpPr>
        <p:spPr/>
        <p:txBody>
          <a:bodyPr/>
          <a:lstStyle/>
          <a:p>
            <a:fld id="{6310E3E5-0F13-4CB7-9BBE-A49F2A05A824}" type="datetimeFigureOut">
              <a:rPr lang="en-US" smtClean="0"/>
              <a:t>12/12/19</a:t>
            </a:fld>
            <a:endParaRPr lang="en-US"/>
          </a:p>
        </p:txBody>
      </p:sp>
      <p:sp>
        <p:nvSpPr>
          <p:cNvPr id="4" name="Footer Placeholder 3">
            <a:extLst>
              <a:ext uri="{FF2B5EF4-FFF2-40B4-BE49-F238E27FC236}">
                <a16:creationId xmlns:a16="http://schemas.microsoft.com/office/drawing/2014/main" id="{E0DFAC6B-E992-4694-A503-3AB9EE72668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85E8AC6-F162-41B5-8091-8188B762A8A7}"/>
              </a:ext>
            </a:extLst>
          </p:cNvPr>
          <p:cNvSpPr>
            <a:spLocks noGrp="1"/>
          </p:cNvSpPr>
          <p:nvPr>
            <p:ph type="sldNum" sz="quarter" idx="12"/>
          </p:nvPr>
        </p:nvSpPr>
        <p:spPr/>
        <p:txBody>
          <a:bodyPr/>
          <a:lstStyle/>
          <a:p>
            <a:fld id="{8423780C-A6CC-4C1D-AAAD-24CA262988E9}" type="slidenum">
              <a:rPr lang="en-US" smtClean="0"/>
              <a:t>‹#›</a:t>
            </a:fld>
            <a:endParaRPr lang="en-US"/>
          </a:p>
        </p:txBody>
      </p:sp>
    </p:spTree>
    <p:extLst>
      <p:ext uri="{BB962C8B-B14F-4D97-AF65-F5344CB8AC3E}">
        <p14:creationId xmlns:p14="http://schemas.microsoft.com/office/powerpoint/2010/main" val="16235145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8030F9F-474D-4FDB-B0F5-24494DE3DCBB}"/>
              </a:ext>
            </a:extLst>
          </p:cNvPr>
          <p:cNvSpPr>
            <a:spLocks noGrp="1"/>
          </p:cNvSpPr>
          <p:nvPr>
            <p:ph type="dt" sz="half" idx="10"/>
          </p:nvPr>
        </p:nvSpPr>
        <p:spPr/>
        <p:txBody>
          <a:bodyPr/>
          <a:lstStyle/>
          <a:p>
            <a:fld id="{6310E3E5-0F13-4CB7-9BBE-A49F2A05A824}" type="datetimeFigureOut">
              <a:rPr lang="en-US" smtClean="0"/>
              <a:t>12/12/19</a:t>
            </a:fld>
            <a:endParaRPr lang="en-US"/>
          </a:p>
        </p:txBody>
      </p:sp>
      <p:sp>
        <p:nvSpPr>
          <p:cNvPr id="3" name="Footer Placeholder 2">
            <a:extLst>
              <a:ext uri="{FF2B5EF4-FFF2-40B4-BE49-F238E27FC236}">
                <a16:creationId xmlns:a16="http://schemas.microsoft.com/office/drawing/2014/main" id="{3B806669-8C94-4B4C-970C-B185084A5FA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3520BAF-8204-47E0-A083-8401D1C87F9B}"/>
              </a:ext>
            </a:extLst>
          </p:cNvPr>
          <p:cNvSpPr>
            <a:spLocks noGrp="1"/>
          </p:cNvSpPr>
          <p:nvPr>
            <p:ph type="sldNum" sz="quarter" idx="12"/>
          </p:nvPr>
        </p:nvSpPr>
        <p:spPr/>
        <p:txBody>
          <a:bodyPr/>
          <a:lstStyle/>
          <a:p>
            <a:fld id="{8423780C-A6CC-4C1D-AAAD-24CA262988E9}" type="slidenum">
              <a:rPr lang="en-US" smtClean="0"/>
              <a:t>‹#›</a:t>
            </a:fld>
            <a:endParaRPr lang="en-US"/>
          </a:p>
        </p:txBody>
      </p:sp>
    </p:spTree>
    <p:extLst>
      <p:ext uri="{BB962C8B-B14F-4D97-AF65-F5344CB8AC3E}">
        <p14:creationId xmlns:p14="http://schemas.microsoft.com/office/powerpoint/2010/main" val="6233755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4F3C7-62F4-43E4-BAEE-6EEEE2BDC0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7B91AB4-3489-4B5C-887F-9107A4C8C28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9BD9327-F824-4D87-9D30-E13A1E7714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6E1933D-8927-4DBB-8CF7-FD63B18FC58C}"/>
              </a:ext>
            </a:extLst>
          </p:cNvPr>
          <p:cNvSpPr>
            <a:spLocks noGrp="1"/>
          </p:cNvSpPr>
          <p:nvPr>
            <p:ph type="dt" sz="half" idx="10"/>
          </p:nvPr>
        </p:nvSpPr>
        <p:spPr/>
        <p:txBody>
          <a:bodyPr/>
          <a:lstStyle/>
          <a:p>
            <a:fld id="{6310E3E5-0F13-4CB7-9BBE-A49F2A05A824}" type="datetimeFigureOut">
              <a:rPr lang="en-US" smtClean="0"/>
              <a:t>12/12/19</a:t>
            </a:fld>
            <a:endParaRPr lang="en-US"/>
          </a:p>
        </p:txBody>
      </p:sp>
      <p:sp>
        <p:nvSpPr>
          <p:cNvPr id="6" name="Footer Placeholder 5">
            <a:extLst>
              <a:ext uri="{FF2B5EF4-FFF2-40B4-BE49-F238E27FC236}">
                <a16:creationId xmlns:a16="http://schemas.microsoft.com/office/drawing/2014/main" id="{C5239578-22DA-4F9B-A8CC-94EA6A2FCA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173FBD4-A0B3-4A2B-B9AE-C3A5364D96AB}"/>
              </a:ext>
            </a:extLst>
          </p:cNvPr>
          <p:cNvSpPr>
            <a:spLocks noGrp="1"/>
          </p:cNvSpPr>
          <p:nvPr>
            <p:ph type="sldNum" sz="quarter" idx="12"/>
          </p:nvPr>
        </p:nvSpPr>
        <p:spPr/>
        <p:txBody>
          <a:bodyPr/>
          <a:lstStyle/>
          <a:p>
            <a:fld id="{8423780C-A6CC-4C1D-AAAD-24CA262988E9}" type="slidenum">
              <a:rPr lang="en-US" smtClean="0"/>
              <a:t>‹#›</a:t>
            </a:fld>
            <a:endParaRPr lang="en-US"/>
          </a:p>
        </p:txBody>
      </p:sp>
    </p:spTree>
    <p:extLst>
      <p:ext uri="{BB962C8B-B14F-4D97-AF65-F5344CB8AC3E}">
        <p14:creationId xmlns:p14="http://schemas.microsoft.com/office/powerpoint/2010/main" val="18982105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E8C834-AD18-4C7F-8252-78862353FD3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F9AB808-44BF-4CB1-9876-D238ECBF018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2A416A5-DE8D-40EF-B446-44797047A23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106BC45-70B4-48B7-B9CA-53B354760C7B}"/>
              </a:ext>
            </a:extLst>
          </p:cNvPr>
          <p:cNvSpPr>
            <a:spLocks noGrp="1"/>
          </p:cNvSpPr>
          <p:nvPr>
            <p:ph type="dt" sz="half" idx="10"/>
          </p:nvPr>
        </p:nvSpPr>
        <p:spPr/>
        <p:txBody>
          <a:bodyPr/>
          <a:lstStyle/>
          <a:p>
            <a:fld id="{6310E3E5-0F13-4CB7-9BBE-A49F2A05A824}" type="datetimeFigureOut">
              <a:rPr lang="en-US" smtClean="0"/>
              <a:t>12/12/19</a:t>
            </a:fld>
            <a:endParaRPr lang="en-US"/>
          </a:p>
        </p:txBody>
      </p:sp>
      <p:sp>
        <p:nvSpPr>
          <p:cNvPr id="6" name="Footer Placeholder 5">
            <a:extLst>
              <a:ext uri="{FF2B5EF4-FFF2-40B4-BE49-F238E27FC236}">
                <a16:creationId xmlns:a16="http://schemas.microsoft.com/office/drawing/2014/main" id="{6A03F853-19F3-42EF-9CC6-815E87AC58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258BC7D-D33E-436D-811B-184FA75038B0}"/>
              </a:ext>
            </a:extLst>
          </p:cNvPr>
          <p:cNvSpPr>
            <a:spLocks noGrp="1"/>
          </p:cNvSpPr>
          <p:nvPr>
            <p:ph type="sldNum" sz="quarter" idx="12"/>
          </p:nvPr>
        </p:nvSpPr>
        <p:spPr/>
        <p:txBody>
          <a:bodyPr/>
          <a:lstStyle/>
          <a:p>
            <a:fld id="{8423780C-A6CC-4C1D-AAAD-24CA262988E9}" type="slidenum">
              <a:rPr lang="en-US" smtClean="0"/>
              <a:t>‹#›</a:t>
            </a:fld>
            <a:endParaRPr lang="en-US"/>
          </a:p>
        </p:txBody>
      </p:sp>
    </p:spTree>
    <p:extLst>
      <p:ext uri="{BB962C8B-B14F-4D97-AF65-F5344CB8AC3E}">
        <p14:creationId xmlns:p14="http://schemas.microsoft.com/office/powerpoint/2010/main" val="37394871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B4B2FA7-8C85-4885-B3C9-ED8195FDAB0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CB5D20-B541-4EC9-8F8D-244AD04BADB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36E872-6604-4D6A-8D54-48EB26BD046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10E3E5-0F13-4CB7-9BBE-A49F2A05A824}" type="datetimeFigureOut">
              <a:rPr lang="en-US" smtClean="0"/>
              <a:t>12/12/19</a:t>
            </a:fld>
            <a:endParaRPr lang="en-US"/>
          </a:p>
        </p:txBody>
      </p:sp>
      <p:sp>
        <p:nvSpPr>
          <p:cNvPr id="5" name="Footer Placeholder 4">
            <a:extLst>
              <a:ext uri="{FF2B5EF4-FFF2-40B4-BE49-F238E27FC236}">
                <a16:creationId xmlns:a16="http://schemas.microsoft.com/office/drawing/2014/main" id="{720331E3-5830-45C2-9626-E81ED4E9BD8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D79BB35-A038-432D-BB65-3A06FED3141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23780C-A6CC-4C1D-AAAD-24CA262988E9}" type="slidenum">
              <a:rPr lang="en-US" smtClean="0"/>
              <a:t>‹#›</a:t>
            </a:fld>
            <a:endParaRPr lang="en-US"/>
          </a:p>
        </p:txBody>
      </p:sp>
    </p:spTree>
    <p:extLst>
      <p:ext uri="{BB962C8B-B14F-4D97-AF65-F5344CB8AC3E}">
        <p14:creationId xmlns:p14="http://schemas.microsoft.com/office/powerpoint/2010/main" val="7401349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13.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9.emf"/><Relationship Id="rId1" Type="http://schemas.openxmlformats.org/officeDocument/2006/relationships/slideLayout" Target="../slideLayouts/slideLayout7.xml"/><Relationship Id="rId4" Type="http://schemas.openxmlformats.org/officeDocument/2006/relationships/image" Target="../media/image41.emf"/></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15.xml"/><Relationship Id="rId5" Type="http://schemas.openxmlformats.org/officeDocument/2006/relationships/image" Target="../media/image1.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2.xml"/><Relationship Id="rId1" Type="http://schemas.openxmlformats.org/officeDocument/2006/relationships/slideLayout" Target="../slideLayouts/slideLayout14.xml"/><Relationship Id="rId5" Type="http://schemas.openxmlformats.org/officeDocument/2006/relationships/image" Target="../media/image45.png"/><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image" Target="../media/image51.jpeg"/><Relationship Id="rId4" Type="http://schemas.openxmlformats.org/officeDocument/2006/relationships/image" Target="../media/image50.jpeg"/></Relationships>
</file>

<file path=ppt/slides/_rels/slide21.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60.tiff"/><Relationship Id="rId3" Type="http://schemas.openxmlformats.org/officeDocument/2006/relationships/image" Target="../media/image55.jpeg"/><Relationship Id="rId7" Type="http://schemas.openxmlformats.org/officeDocument/2006/relationships/image" Target="../media/image59.png"/><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24.xml.rels><?xml version="1.0" encoding="UTF-8" standalone="yes"?>
<Relationships xmlns="http://schemas.openxmlformats.org/package/2006/relationships"><Relationship Id="rId2" Type="http://schemas.openxmlformats.org/officeDocument/2006/relationships/hyperlink" Target="https://www.ffhdj.com/index.php/ffhd/article/view/599/" TargetMode="Externa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package" Target="../embeddings/Microsoft_Word_Document.docx"/><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61.emf"/></Relationships>
</file>

<file path=ppt/slides/_rels/slide28.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chart" Target="../charts/chart7.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chart" Target="../charts/chart9.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chart" Target="../charts/chart1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chart" Target="../charts/chart13.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63.png"/></Relationships>
</file>

<file path=ppt/slides/_rels/slide34.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18" Type="http://schemas.openxmlformats.org/officeDocument/2006/relationships/image" Target="../media/image21.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20.png"/><Relationship Id="rId2" Type="http://schemas.openxmlformats.org/officeDocument/2006/relationships/notesSlide" Target="../notesSlides/notesSlide4.xml"/><Relationship Id="rId16" Type="http://schemas.openxmlformats.org/officeDocument/2006/relationships/image" Target="../media/image19.png"/><Relationship Id="rId20" Type="http://schemas.openxmlformats.org/officeDocument/2006/relationships/image" Target="../media/image23.png"/><Relationship Id="rId1" Type="http://schemas.openxmlformats.org/officeDocument/2006/relationships/slideLayout" Target="../slideLayouts/slideLayout15.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18.png"/><Relationship Id="rId10" Type="http://schemas.openxmlformats.org/officeDocument/2006/relationships/image" Target="../media/image13.png"/><Relationship Id="rId19" Type="http://schemas.openxmlformats.org/officeDocument/2006/relationships/image" Target="../media/image22.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26.png"/><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28.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31.jpg"/><Relationship Id="rId4" Type="http://schemas.openxmlformats.org/officeDocument/2006/relationships/image" Target="../media/image30.svg"/></Relationships>
</file>

<file path=ppt/slides/_rels/slide9.xml.rels><?xml version="1.0" encoding="UTF-8" standalone="yes"?>
<Relationships xmlns="http://schemas.openxmlformats.org/package/2006/relationships"><Relationship Id="rId8" Type="http://schemas.openxmlformats.org/officeDocument/2006/relationships/customXml" Target="../ink/ink3.xml"/><Relationship Id="rId3" Type="http://schemas.openxmlformats.org/officeDocument/2006/relationships/image" Target="../media/image32.png"/><Relationship Id="rId7" Type="http://schemas.openxmlformats.org/officeDocument/2006/relationships/image" Target="../media/image810.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customXml" Target="../ink/ink2.xml"/><Relationship Id="rId5" Type="http://schemas.openxmlformats.org/officeDocument/2006/relationships/image" Target="../media/image80.png"/><Relationship Id="rId4" Type="http://schemas.openxmlformats.org/officeDocument/2006/relationships/customXml" Target="../ink/ink1.xml"/><Relationship Id="rId9" Type="http://schemas.openxmlformats.org/officeDocument/2006/relationships/image" Target="../media/image8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8E1D04F-DF93-4657-912F-02647A03E6F4}"/>
              </a:ext>
            </a:extLst>
          </p:cNvPr>
          <p:cNvSpPr>
            <a:spLocks noGrp="1"/>
          </p:cNvSpPr>
          <p:nvPr>
            <p:ph type="ctrTitle"/>
          </p:nvPr>
        </p:nvSpPr>
        <p:spPr>
          <a:xfrm>
            <a:off x="3346314" y="3113703"/>
            <a:ext cx="8845681" cy="630594"/>
          </a:xfrm>
        </p:spPr>
        <p:txBody>
          <a:bodyPr>
            <a:noAutofit/>
          </a:bodyPr>
          <a:lstStyle/>
          <a:p>
            <a:r>
              <a:rPr lang="en-US" sz="4000" dirty="0">
                <a:solidFill>
                  <a:srgbClr val="3F2A56"/>
                </a:solidFill>
                <a:latin typeface="Verdana" panose="020B0604030504040204" pitchFamily="34" charset="0"/>
                <a:ea typeface="Verdana" panose="020B0604030504040204" pitchFamily="34" charset="0"/>
                <a:cs typeface="Verdana" panose="020B0604030504040204" pitchFamily="34" charset="0"/>
              </a:rPr>
              <a:t>The Mental Wellness Company</a:t>
            </a:r>
            <a:r>
              <a:rPr lang="en-US" sz="4000" baseline="30000" dirty="0">
                <a:solidFill>
                  <a:srgbClr val="3F2A56"/>
                </a:solidFill>
                <a:latin typeface="Verdana" panose="020B0604030504040204" pitchFamily="34" charset="0"/>
                <a:ea typeface="Verdana" panose="020B0604030504040204" pitchFamily="34" charset="0"/>
                <a:cs typeface="Verdana" panose="020B0604030504040204" pitchFamily="34" charset="0"/>
              </a:rPr>
              <a:t>®</a:t>
            </a:r>
          </a:p>
        </p:txBody>
      </p:sp>
      <p:pic>
        <p:nvPicPr>
          <p:cNvPr id="7" name="Picture 6">
            <a:extLst>
              <a:ext uri="{FF2B5EF4-FFF2-40B4-BE49-F238E27FC236}">
                <a16:creationId xmlns:a16="http://schemas.microsoft.com/office/drawing/2014/main" id="{838AEA4A-46DB-4FBA-AFFE-1D871D9A4863}"/>
              </a:ext>
            </a:extLst>
          </p:cNvPr>
          <p:cNvPicPr>
            <a:picLocks noChangeAspect="1"/>
          </p:cNvPicPr>
          <p:nvPr/>
        </p:nvPicPr>
        <p:blipFill rotWithShape="1">
          <a:blip r:embed="rId3">
            <a:extLst>
              <a:ext uri="{28A0092B-C50C-407E-A947-70E740481C1C}">
                <a14:useLocalDpi xmlns:a14="http://schemas.microsoft.com/office/drawing/2010/main" val="0"/>
              </a:ext>
            </a:extLst>
          </a:blip>
          <a:srcRect l="10437" t="20798" b="31165"/>
          <a:stretch/>
        </p:blipFill>
        <p:spPr>
          <a:xfrm>
            <a:off x="0" y="2850204"/>
            <a:ext cx="3598211" cy="1157592"/>
          </a:xfrm>
          <a:prstGeom prst="rect">
            <a:avLst/>
          </a:prstGeom>
        </p:spPr>
      </p:pic>
      <p:cxnSp>
        <p:nvCxnSpPr>
          <p:cNvPr id="11" name="Straight Connector 10">
            <a:extLst>
              <a:ext uri="{FF2B5EF4-FFF2-40B4-BE49-F238E27FC236}">
                <a16:creationId xmlns:a16="http://schemas.microsoft.com/office/drawing/2014/main" id="{432232F4-0CB2-4B2F-9C03-A1D77A7E7D08}"/>
              </a:ext>
            </a:extLst>
          </p:cNvPr>
          <p:cNvCxnSpPr>
            <a:cxnSpLocks/>
          </p:cNvCxnSpPr>
          <p:nvPr/>
        </p:nvCxnSpPr>
        <p:spPr>
          <a:xfrm>
            <a:off x="3346315" y="2850204"/>
            <a:ext cx="0" cy="1157592"/>
          </a:xfrm>
          <a:prstGeom prst="line">
            <a:avLst/>
          </a:prstGeom>
          <a:ln w="38100">
            <a:solidFill>
              <a:srgbClr val="3F2A5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45664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415876FC-F318-0C4D-A65E-12D28B33EA88}"/>
              </a:ext>
            </a:extLst>
          </p:cNvPr>
          <p:cNvSpPr txBox="1"/>
          <p:nvPr/>
        </p:nvSpPr>
        <p:spPr>
          <a:xfrm>
            <a:off x="821162" y="379144"/>
            <a:ext cx="7131991" cy="1138773"/>
          </a:xfrm>
          <a:prstGeom prst="rect">
            <a:avLst/>
          </a:prstGeom>
          <a:noFill/>
        </p:spPr>
        <p:txBody>
          <a:bodyPr wrap="square" rtlCol="0">
            <a:spAutoFit/>
          </a:bodyPr>
          <a:lstStyle/>
          <a:p>
            <a:r>
              <a:rPr lang="en-US" sz="3200" b="1" dirty="0">
                <a:solidFill>
                  <a:srgbClr val="67478D"/>
                </a:solidFill>
                <a:latin typeface="Verdana" panose="020B0604030504040204" pitchFamily="34" charset="0"/>
                <a:ea typeface="Verdana" panose="020B0604030504040204" pitchFamily="34" charset="0"/>
                <a:cs typeface="Verdana" panose="020B0604030504040204" pitchFamily="34" charset="0"/>
              </a:rPr>
              <a:t>The</a:t>
            </a:r>
            <a:br>
              <a:rPr lang="en-US" b="1" dirty="0">
                <a:latin typeface="Verdana" panose="020B0604030504040204" pitchFamily="34" charset="0"/>
                <a:ea typeface="Verdana" panose="020B0604030504040204" pitchFamily="34" charset="0"/>
                <a:cs typeface="Verdana" panose="020B0604030504040204" pitchFamily="34" charset="0"/>
              </a:rPr>
            </a:br>
            <a:r>
              <a:rPr lang="en-US" sz="3600" b="1" dirty="0">
                <a:solidFill>
                  <a:srgbClr val="3F2A56"/>
                </a:solidFill>
                <a:latin typeface="Verdana" panose="020B0604030504040204" pitchFamily="34" charset="0"/>
                <a:ea typeface="Verdana" panose="020B0604030504040204" pitchFamily="34" charset="0"/>
                <a:cs typeface="Verdana" panose="020B0604030504040204" pitchFamily="34" charset="0"/>
              </a:rPr>
              <a:t>GUT-BRAIN-HEART AXIS</a:t>
            </a:r>
            <a:endParaRPr lang="en-US" sz="4800" b="1" dirty="0">
              <a:solidFill>
                <a:srgbClr val="3F2A56"/>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Picture 6" descr="A picture containing indoor&#10;&#10;Description automatically generated">
            <a:extLst>
              <a:ext uri="{FF2B5EF4-FFF2-40B4-BE49-F238E27FC236}">
                <a16:creationId xmlns:a16="http://schemas.microsoft.com/office/drawing/2014/main" id="{8D480CC3-96A5-2448-A8C1-561E78E7CD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45995" y="379144"/>
            <a:ext cx="3189996" cy="6379992"/>
          </a:xfrm>
          <a:prstGeom prst="rect">
            <a:avLst/>
          </a:prstGeom>
        </p:spPr>
      </p:pic>
      <p:cxnSp>
        <p:nvCxnSpPr>
          <p:cNvPr id="9" name="Straight Arrow Connector 8">
            <a:extLst>
              <a:ext uri="{FF2B5EF4-FFF2-40B4-BE49-F238E27FC236}">
                <a16:creationId xmlns:a16="http://schemas.microsoft.com/office/drawing/2014/main" id="{BF721CAF-FC71-4A49-88D2-5B1324305952}"/>
              </a:ext>
            </a:extLst>
          </p:cNvPr>
          <p:cNvCxnSpPr>
            <a:cxnSpLocks/>
          </p:cNvCxnSpPr>
          <p:nvPr/>
        </p:nvCxnSpPr>
        <p:spPr>
          <a:xfrm>
            <a:off x="8879342" y="2264924"/>
            <a:ext cx="1316710" cy="0"/>
          </a:xfrm>
          <a:prstGeom prst="straightConnector1">
            <a:avLst/>
          </a:prstGeom>
          <a:ln w="38100">
            <a:solidFill>
              <a:srgbClr val="3F2A56"/>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9F98C27-4984-F242-BA52-459B4FA370A9}"/>
              </a:ext>
            </a:extLst>
          </p:cNvPr>
          <p:cNvCxnSpPr>
            <a:cxnSpLocks/>
          </p:cNvCxnSpPr>
          <p:nvPr/>
        </p:nvCxnSpPr>
        <p:spPr>
          <a:xfrm>
            <a:off x="4289196" y="5508644"/>
            <a:ext cx="4590146" cy="0"/>
          </a:xfrm>
          <a:prstGeom prst="line">
            <a:avLst/>
          </a:prstGeom>
          <a:ln w="38100">
            <a:solidFill>
              <a:srgbClr val="3F2A56"/>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66A13B8-3879-E742-9542-6FCC68B089E5}"/>
              </a:ext>
            </a:extLst>
          </p:cNvPr>
          <p:cNvCxnSpPr>
            <a:cxnSpLocks/>
          </p:cNvCxnSpPr>
          <p:nvPr/>
        </p:nvCxnSpPr>
        <p:spPr>
          <a:xfrm>
            <a:off x="8879342" y="2264924"/>
            <a:ext cx="0" cy="3243720"/>
          </a:xfrm>
          <a:prstGeom prst="line">
            <a:avLst/>
          </a:prstGeom>
          <a:ln w="38100">
            <a:solidFill>
              <a:srgbClr val="3F2A56"/>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DF325E3-C9FD-3342-8843-39E41E2DAF9A}"/>
              </a:ext>
            </a:extLst>
          </p:cNvPr>
          <p:cNvCxnSpPr>
            <a:cxnSpLocks/>
          </p:cNvCxnSpPr>
          <p:nvPr/>
        </p:nvCxnSpPr>
        <p:spPr>
          <a:xfrm flipV="1">
            <a:off x="8609597" y="1904576"/>
            <a:ext cx="0" cy="3234551"/>
          </a:xfrm>
          <a:prstGeom prst="line">
            <a:avLst/>
          </a:prstGeom>
          <a:ln w="38100">
            <a:solidFill>
              <a:srgbClr val="3F2A56"/>
            </a:solidFill>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71D7E0BD-4D7A-7442-B98D-3FC687D701F6}"/>
              </a:ext>
            </a:extLst>
          </p:cNvPr>
          <p:cNvCxnSpPr>
            <a:cxnSpLocks/>
          </p:cNvCxnSpPr>
          <p:nvPr/>
        </p:nvCxnSpPr>
        <p:spPr>
          <a:xfrm>
            <a:off x="8609597" y="1904576"/>
            <a:ext cx="1392195" cy="0"/>
          </a:xfrm>
          <a:prstGeom prst="straightConnector1">
            <a:avLst/>
          </a:prstGeom>
          <a:ln w="38100">
            <a:solidFill>
              <a:srgbClr val="3F2A56"/>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4A4D07B-8582-4B41-9425-986AC62C27E8}"/>
              </a:ext>
            </a:extLst>
          </p:cNvPr>
          <p:cNvCxnSpPr>
            <a:cxnSpLocks/>
          </p:cNvCxnSpPr>
          <p:nvPr/>
        </p:nvCxnSpPr>
        <p:spPr>
          <a:xfrm flipV="1">
            <a:off x="8347127" y="1032628"/>
            <a:ext cx="0" cy="3740725"/>
          </a:xfrm>
          <a:prstGeom prst="line">
            <a:avLst/>
          </a:prstGeom>
          <a:ln w="38100">
            <a:solidFill>
              <a:srgbClr val="3F2A56"/>
            </a:solidFill>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606732C8-6E18-CE40-9392-ECA7E327FE13}"/>
              </a:ext>
            </a:extLst>
          </p:cNvPr>
          <p:cNvCxnSpPr/>
          <p:nvPr/>
        </p:nvCxnSpPr>
        <p:spPr>
          <a:xfrm>
            <a:off x="8347127" y="1040864"/>
            <a:ext cx="1580524" cy="0"/>
          </a:xfrm>
          <a:prstGeom prst="straightConnector1">
            <a:avLst/>
          </a:prstGeom>
          <a:ln w="38100">
            <a:solidFill>
              <a:srgbClr val="3F2A56"/>
            </a:solidFill>
            <a:tailEnd type="triangle"/>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AA878EDD-F850-544D-881E-4C373C91CAD4}"/>
              </a:ext>
            </a:extLst>
          </p:cNvPr>
          <p:cNvSpPr>
            <a:spLocks noGrp="1"/>
          </p:cNvSpPr>
          <p:nvPr>
            <p:ph type="body" sz="quarter" idx="11"/>
          </p:nvPr>
        </p:nvSpPr>
        <p:spPr>
          <a:xfrm>
            <a:off x="838200" y="2003425"/>
            <a:ext cx="6575322" cy="4303107"/>
          </a:xfrm>
        </p:spPr>
        <p:txBody>
          <a:bodyPr>
            <a:normAutofit lnSpcReduction="10000"/>
          </a:bodyPr>
          <a:lstStyle/>
          <a:p>
            <a:pPr marL="0" indent="0">
              <a:buNone/>
            </a:pPr>
            <a:endParaRPr lang="en-US" sz="2000" b="1" dirty="0">
              <a:solidFill>
                <a:srgbClr val="3F2A56"/>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en-US" sz="2000" b="1" dirty="0">
              <a:solidFill>
                <a:srgbClr val="3F2A56"/>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en-US" sz="2000" b="1" dirty="0">
              <a:solidFill>
                <a:srgbClr val="3F2A56"/>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en-US" sz="2000" b="1" dirty="0">
              <a:solidFill>
                <a:srgbClr val="3F2A56"/>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en-US" sz="2000" b="1" dirty="0">
              <a:solidFill>
                <a:srgbClr val="3F2A56"/>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en-US" sz="2000" b="1" dirty="0">
              <a:solidFill>
                <a:srgbClr val="3F2A56"/>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en-US" sz="2000" b="1" dirty="0">
              <a:solidFill>
                <a:srgbClr val="3F2A56"/>
              </a:solidFill>
              <a:latin typeface="Verdana" panose="020B0604030504040204" pitchFamily="34" charset="0"/>
              <a:ea typeface="Verdana" panose="020B0604030504040204" pitchFamily="34" charset="0"/>
              <a:cs typeface="Verdana" panose="020B0604030504040204" pitchFamily="34" charset="0"/>
            </a:endParaRPr>
          </a:p>
          <a:p>
            <a:pPr marL="0" indent="0">
              <a:buNone/>
            </a:pPr>
            <a:r>
              <a:rPr lang="en-US" sz="2000" b="1" dirty="0">
                <a:solidFill>
                  <a:srgbClr val="3F2A56"/>
                </a:solidFill>
                <a:latin typeface="Verdana" panose="020B0604030504040204" pitchFamily="34" charset="0"/>
                <a:ea typeface="Verdana" panose="020B0604030504040204" pitchFamily="34" charset="0"/>
                <a:cs typeface="Verdana" panose="020B0604030504040204" pitchFamily="34" charset="0"/>
              </a:rPr>
              <a:t>Nervous system (brain)</a:t>
            </a:r>
          </a:p>
          <a:p>
            <a:pPr marL="0" indent="0">
              <a:buNone/>
            </a:pPr>
            <a:r>
              <a:rPr lang="en-US" sz="2000" b="1" dirty="0">
                <a:solidFill>
                  <a:srgbClr val="3F2A56"/>
                </a:solidFill>
                <a:latin typeface="Verdana" panose="020B0604030504040204" pitchFamily="34" charset="0"/>
                <a:ea typeface="Verdana" panose="020B0604030504040204" pitchFamily="34" charset="0"/>
                <a:cs typeface="Verdana" panose="020B0604030504040204" pitchFamily="34" charset="0"/>
              </a:rPr>
              <a:t>Cardiovascular system (heart)</a:t>
            </a:r>
          </a:p>
          <a:p>
            <a:pPr marL="0" indent="0">
              <a:buNone/>
            </a:pPr>
            <a:r>
              <a:rPr lang="en-US" sz="2000" b="1" dirty="0">
                <a:solidFill>
                  <a:srgbClr val="3F2A56"/>
                </a:solidFill>
                <a:latin typeface="Verdana" panose="020B0604030504040204" pitchFamily="34" charset="0"/>
                <a:ea typeface="Verdana" panose="020B0604030504040204" pitchFamily="34" charset="0"/>
                <a:cs typeface="Verdana" panose="020B0604030504040204" pitchFamily="34" charset="0"/>
              </a:rPr>
              <a:t>Immune system (axis) </a:t>
            </a:r>
            <a:r>
              <a:rPr lang="en-US" sz="2000" dirty="0">
                <a:solidFill>
                  <a:srgbClr val="3F2A56"/>
                </a:solidFill>
                <a:latin typeface="Verdana" panose="020B0604030504040204" pitchFamily="34" charset="0"/>
                <a:ea typeface="Verdana" panose="020B0604030504040204" pitchFamily="34" charset="0"/>
                <a:cs typeface="Verdana" panose="020B0604030504040204" pitchFamily="34" charset="0"/>
              </a:rPr>
              <a:t> </a:t>
            </a:r>
          </a:p>
          <a:p>
            <a:pPr marL="0" indent="0">
              <a:buNone/>
            </a:pPr>
            <a:r>
              <a:rPr lang="en-US" sz="2000" b="1" dirty="0">
                <a:solidFill>
                  <a:srgbClr val="3F2A56"/>
                </a:solidFill>
                <a:latin typeface="Verdana" panose="020B0604030504040204" pitchFamily="34" charset="0"/>
                <a:ea typeface="Verdana" panose="020B0604030504040204" pitchFamily="34" charset="0"/>
                <a:cs typeface="Verdana" panose="020B0604030504040204" pitchFamily="34" charset="0"/>
              </a:rPr>
              <a:t>Gastrointestinal system (gut)</a:t>
            </a:r>
          </a:p>
          <a:p>
            <a:pPr marL="0" indent="0">
              <a:buNone/>
            </a:pPr>
            <a:endParaRPr lang="en-US" sz="2000" dirty="0">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en-US" sz="2000" dirty="0">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en-US" sz="2000" dirty="0"/>
          </a:p>
        </p:txBody>
      </p:sp>
      <p:cxnSp>
        <p:nvCxnSpPr>
          <p:cNvPr id="22" name="Straight Connector 21">
            <a:extLst>
              <a:ext uri="{FF2B5EF4-FFF2-40B4-BE49-F238E27FC236}">
                <a16:creationId xmlns:a16="http://schemas.microsoft.com/office/drawing/2014/main" id="{0DAA349D-2214-4246-A3D5-DA07730F611A}"/>
              </a:ext>
            </a:extLst>
          </p:cNvPr>
          <p:cNvCxnSpPr>
            <a:cxnSpLocks/>
          </p:cNvCxnSpPr>
          <p:nvPr/>
        </p:nvCxnSpPr>
        <p:spPr>
          <a:xfrm>
            <a:off x="4419508" y="4773353"/>
            <a:ext cx="3927619" cy="0"/>
          </a:xfrm>
          <a:prstGeom prst="line">
            <a:avLst/>
          </a:prstGeom>
          <a:ln w="38100">
            <a:solidFill>
              <a:srgbClr val="3F2A56"/>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7252866-AB18-714F-8F7B-0CC10A5FBDB3}"/>
              </a:ext>
            </a:extLst>
          </p:cNvPr>
          <p:cNvCxnSpPr>
            <a:cxnSpLocks/>
          </p:cNvCxnSpPr>
          <p:nvPr/>
        </p:nvCxnSpPr>
        <p:spPr>
          <a:xfrm>
            <a:off x="5429839" y="5139127"/>
            <a:ext cx="3179758" cy="0"/>
          </a:xfrm>
          <a:prstGeom prst="line">
            <a:avLst/>
          </a:prstGeom>
          <a:ln w="38100">
            <a:solidFill>
              <a:srgbClr val="3F2A56"/>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CC220AA4-7E31-5840-BF7A-E2DC6DA1FDD7}"/>
              </a:ext>
            </a:extLst>
          </p:cNvPr>
          <p:cNvCxnSpPr>
            <a:cxnSpLocks/>
          </p:cNvCxnSpPr>
          <p:nvPr/>
        </p:nvCxnSpPr>
        <p:spPr>
          <a:xfrm>
            <a:off x="5279010" y="5874008"/>
            <a:ext cx="3858379" cy="0"/>
          </a:xfrm>
          <a:prstGeom prst="line">
            <a:avLst/>
          </a:prstGeom>
          <a:ln w="38100">
            <a:solidFill>
              <a:srgbClr val="3F2A56"/>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11CEE6FB-5700-0D47-836E-D628C684D43E}"/>
              </a:ext>
            </a:extLst>
          </p:cNvPr>
          <p:cNvCxnSpPr>
            <a:cxnSpLocks/>
          </p:cNvCxnSpPr>
          <p:nvPr/>
        </p:nvCxnSpPr>
        <p:spPr>
          <a:xfrm>
            <a:off x="9137389" y="3087329"/>
            <a:ext cx="0" cy="2786679"/>
          </a:xfrm>
          <a:prstGeom prst="line">
            <a:avLst/>
          </a:prstGeom>
          <a:ln w="38100">
            <a:solidFill>
              <a:srgbClr val="3F2A56"/>
            </a:solidFill>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529DCA9A-134F-EF47-B328-03228D93CB74}"/>
              </a:ext>
            </a:extLst>
          </p:cNvPr>
          <p:cNvCxnSpPr>
            <a:cxnSpLocks/>
          </p:cNvCxnSpPr>
          <p:nvPr/>
        </p:nvCxnSpPr>
        <p:spPr>
          <a:xfrm>
            <a:off x="9137389" y="3087329"/>
            <a:ext cx="675205" cy="0"/>
          </a:xfrm>
          <a:prstGeom prst="straightConnector1">
            <a:avLst/>
          </a:prstGeom>
          <a:ln w="38100">
            <a:solidFill>
              <a:srgbClr val="3F2A56"/>
            </a:solidFill>
            <a:tailEnd type="triangle"/>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2001E6DE-B535-A840-801D-D75CE2F11891}"/>
              </a:ext>
            </a:extLst>
          </p:cNvPr>
          <p:cNvSpPr txBox="1"/>
          <p:nvPr/>
        </p:nvSpPr>
        <p:spPr>
          <a:xfrm>
            <a:off x="838199" y="1853262"/>
            <a:ext cx="6575322" cy="2585323"/>
          </a:xfrm>
          <a:prstGeom prst="rect">
            <a:avLst/>
          </a:prstGeom>
          <a:noFill/>
        </p:spPr>
        <p:txBody>
          <a:bodyPr wrap="square" rtlCol="0" anchor="t">
            <a:spAutoFit/>
          </a:bodyPr>
          <a:lstStyle/>
          <a:p>
            <a:pPr marL="285750" indent="-285750">
              <a:buFont typeface="Arial" panose="020B0604020202020204" pitchFamily="34" charset="0"/>
              <a:buChar char="•"/>
            </a:pPr>
            <a:r>
              <a:rPr lang="en-US" dirty="0">
                <a:latin typeface="Verdana" panose="020B0604030504040204" pitchFamily="34" charset="0"/>
                <a:ea typeface="Verdana" panose="020B0604030504040204" pitchFamily="34" charset="0"/>
                <a:cs typeface="Verdana" panose="020B0604030504040204" pitchFamily="34" charset="0"/>
              </a:rPr>
              <a:t>Studies have now shown that the heart is the body’s third brain, containing approximately 40,000 neurons that can sense, feel, learn, and remember. </a:t>
            </a:r>
            <a:br>
              <a:rPr lang="en-US" dirty="0">
                <a:latin typeface="Verdana" panose="020B0604030504040204" pitchFamily="34" charset="0"/>
                <a:ea typeface="Verdana" panose="020B0604030504040204" pitchFamily="34" charset="0"/>
                <a:cs typeface="Verdana" panose="020B0604030504040204" pitchFamily="34" charset="0"/>
              </a:rPr>
            </a:br>
            <a:endParaRPr lang="en-US" dirty="0">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r>
              <a:rPr lang="en-US" dirty="0">
                <a:latin typeface="Verdana" panose="020B0604030504040204" pitchFamily="34" charset="0"/>
                <a:ea typeface="Verdana" panose="020B0604030504040204" pitchFamily="34" charset="0"/>
                <a:cs typeface="Verdana" panose="020B0604030504040204" pitchFamily="34" charset="0"/>
              </a:rPr>
              <a:t>Similar to the </a:t>
            </a:r>
            <a:r>
              <a:rPr lang="en-US" b="1" dirty="0">
                <a:solidFill>
                  <a:srgbClr val="660066"/>
                </a:solidFill>
                <a:latin typeface="Verdana" panose="020B0604030504040204" pitchFamily="34" charset="0"/>
                <a:ea typeface="Verdana" panose="020B0604030504040204" pitchFamily="34" charset="0"/>
                <a:cs typeface="Verdana" panose="020B0604030504040204" pitchFamily="34" charset="0"/>
              </a:rPr>
              <a:t>gut-brain axis</a:t>
            </a:r>
            <a:r>
              <a:rPr lang="en-US" dirty="0">
                <a:latin typeface="Verdana" panose="020B0604030504040204" pitchFamily="34" charset="0"/>
                <a:ea typeface="Verdana" panose="020B0604030504040204" pitchFamily="34" charset="0"/>
                <a:cs typeface="Verdana" panose="020B0604030504040204" pitchFamily="34" charset="0"/>
              </a:rPr>
              <a:t>, the </a:t>
            </a:r>
            <a:r>
              <a:rPr lang="en-US" b="1" dirty="0">
                <a:solidFill>
                  <a:srgbClr val="660066"/>
                </a:solidFill>
                <a:latin typeface="Verdana" panose="020B0604030504040204" pitchFamily="34" charset="0"/>
                <a:ea typeface="Verdana" panose="020B0604030504040204" pitchFamily="34" charset="0"/>
                <a:cs typeface="Verdana" panose="020B0604030504040204" pitchFamily="34" charset="0"/>
              </a:rPr>
              <a:t>heart and brain</a:t>
            </a:r>
            <a:r>
              <a:rPr lang="en-US" dirty="0">
                <a:latin typeface="Verdana" panose="020B0604030504040204" pitchFamily="34" charset="0"/>
                <a:ea typeface="Verdana" panose="020B0604030504040204" pitchFamily="34" charset="0"/>
                <a:cs typeface="Verdana" panose="020B0604030504040204" pitchFamily="34" charset="0"/>
              </a:rPr>
              <a:t> are also closely connected via the heart-brain axis.</a:t>
            </a:r>
            <a:br>
              <a:rPr lang="en-US" dirty="0">
                <a:latin typeface="Verdana" panose="020B0604030504040204" pitchFamily="34" charset="0"/>
                <a:ea typeface="Verdana" panose="020B0604030504040204" pitchFamily="34" charset="0"/>
                <a:cs typeface="Verdana" panose="020B0604030504040204" pitchFamily="34" charset="0"/>
              </a:rPr>
            </a:br>
            <a:endParaRPr lang="en-US" dirty="0">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r>
              <a:rPr lang="en-US" dirty="0">
                <a:latin typeface="Verdana" panose="020B0604030504040204" pitchFamily="34" charset="0"/>
                <a:ea typeface="Verdana" panose="020B0604030504040204" pitchFamily="34" charset="0"/>
                <a:cs typeface="Verdana" panose="020B0604030504040204" pitchFamily="34" charset="0"/>
              </a:rPr>
              <a:t>The heart sends messages to the brain about what it needs, how the body feels and more.</a:t>
            </a:r>
          </a:p>
        </p:txBody>
      </p:sp>
    </p:spTree>
    <p:extLst>
      <p:ext uri="{BB962C8B-B14F-4D97-AF65-F5344CB8AC3E}">
        <p14:creationId xmlns:p14="http://schemas.microsoft.com/office/powerpoint/2010/main" val="3745378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B72E7DEB-A304-9C47-8AAE-C40B7F0D8F07}"/>
              </a:ext>
            </a:extLst>
          </p:cNvPr>
          <p:cNvPicPr>
            <a:picLocks noChangeAspect="1"/>
          </p:cNvPicPr>
          <p:nvPr/>
        </p:nvPicPr>
        <p:blipFill rotWithShape="1">
          <a:blip r:embed="rId2"/>
          <a:srcRect t="16771" b="37475"/>
          <a:stretch/>
        </p:blipFill>
        <p:spPr>
          <a:xfrm>
            <a:off x="3900979" y="0"/>
            <a:ext cx="8299291" cy="6858000"/>
          </a:xfrm>
          <a:prstGeom prst="rect">
            <a:avLst/>
          </a:prstGeom>
        </p:spPr>
      </p:pic>
      <p:pic>
        <p:nvPicPr>
          <p:cNvPr id="26" name="Picture 25">
            <a:extLst>
              <a:ext uri="{FF2B5EF4-FFF2-40B4-BE49-F238E27FC236}">
                <a16:creationId xmlns:a16="http://schemas.microsoft.com/office/drawing/2014/main" id="{CE74EEC3-C88B-5C42-B038-269EF116E6F8}"/>
              </a:ext>
            </a:extLst>
          </p:cNvPr>
          <p:cNvPicPr>
            <a:picLocks noChangeAspect="1"/>
          </p:cNvPicPr>
          <p:nvPr/>
        </p:nvPicPr>
        <p:blipFill rotWithShape="1">
          <a:blip r:embed="rId2"/>
          <a:srcRect b="89425"/>
          <a:stretch/>
        </p:blipFill>
        <p:spPr>
          <a:xfrm>
            <a:off x="24784" y="3042236"/>
            <a:ext cx="3934480" cy="751416"/>
          </a:xfrm>
          <a:prstGeom prst="rect">
            <a:avLst/>
          </a:prstGeom>
        </p:spPr>
      </p:pic>
      <p:sp>
        <p:nvSpPr>
          <p:cNvPr id="7" name="Rectangle 6"/>
          <p:cNvSpPr/>
          <p:nvPr/>
        </p:nvSpPr>
        <p:spPr>
          <a:xfrm>
            <a:off x="245327" y="200722"/>
            <a:ext cx="602166" cy="16949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79981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shot 2016-09-09 05.19.1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2288" y="446088"/>
            <a:ext cx="8044167" cy="1870737"/>
          </a:xfrm>
          <a:prstGeom prst="rect">
            <a:avLst/>
          </a:prstGeom>
        </p:spPr>
      </p:pic>
      <p:sp>
        <p:nvSpPr>
          <p:cNvPr id="5" name="TextBox 4"/>
          <p:cNvSpPr txBox="1"/>
          <p:nvPr/>
        </p:nvSpPr>
        <p:spPr>
          <a:xfrm>
            <a:off x="8195728" y="6294581"/>
            <a:ext cx="2135520" cy="369331"/>
          </a:xfrm>
          <a:prstGeom prst="rect">
            <a:avLst/>
          </a:prstGeom>
          <a:noFill/>
        </p:spPr>
        <p:txBody>
          <a:bodyPr wrap="square" rtlCol="0">
            <a:spAutoFit/>
          </a:bodyPr>
          <a:lstStyle/>
          <a:p>
            <a:r>
              <a:rPr lang="en-US" dirty="0" err="1">
                <a:solidFill>
                  <a:prstClr val="black"/>
                </a:solidFill>
                <a:latin typeface="Calibri"/>
              </a:rPr>
              <a:t>Z</a:t>
            </a:r>
            <a:r>
              <a:rPr lang="en-US" i="1" dirty="0" err="1">
                <a:solidFill>
                  <a:prstClr val="black"/>
                </a:solidFill>
                <a:latin typeface="Calibri"/>
              </a:rPr>
              <a:t>heng</a:t>
            </a:r>
            <a:r>
              <a:rPr lang="en-US" i="1" dirty="0">
                <a:solidFill>
                  <a:prstClr val="black"/>
                </a:solidFill>
                <a:latin typeface="Calibri"/>
              </a:rPr>
              <a:t> P et al, 2016</a:t>
            </a:r>
          </a:p>
        </p:txBody>
      </p:sp>
      <p:pic>
        <p:nvPicPr>
          <p:cNvPr id="6" name="Picture 5" descr="Screenshot 2016-09-09 05.20.2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1773" y="2491335"/>
            <a:ext cx="8083447" cy="3030399"/>
          </a:xfrm>
          <a:prstGeom prst="rect">
            <a:avLst/>
          </a:prstGeom>
        </p:spPr>
      </p:pic>
      <p:sp>
        <p:nvSpPr>
          <p:cNvPr id="7" name="TextBox 6"/>
          <p:cNvSpPr txBox="1"/>
          <p:nvPr/>
        </p:nvSpPr>
        <p:spPr>
          <a:xfrm>
            <a:off x="7223738" y="446074"/>
            <a:ext cx="2489200" cy="584776"/>
          </a:xfrm>
          <a:prstGeom prst="rect">
            <a:avLst/>
          </a:prstGeom>
          <a:noFill/>
        </p:spPr>
        <p:txBody>
          <a:bodyPr wrap="square" rtlCol="0">
            <a:spAutoFit/>
          </a:bodyPr>
          <a:lstStyle/>
          <a:p>
            <a:r>
              <a:rPr lang="en-US" sz="3200" dirty="0">
                <a:solidFill>
                  <a:srgbClr val="3871AA"/>
                </a:solidFill>
                <a:latin typeface="Arial"/>
                <a:ea typeface="ＭＳ Ｐゴシック"/>
                <a:cs typeface="ＭＳ Ｐゴシック"/>
              </a:rPr>
              <a:t>Depression</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96066" y="5288309"/>
            <a:ext cx="1331612" cy="1775483"/>
          </a:xfrm>
          <a:prstGeom prst="rect">
            <a:avLst/>
          </a:prstGeom>
        </p:spPr>
      </p:pic>
      <p:cxnSp>
        <p:nvCxnSpPr>
          <p:cNvPr id="3" name="Straight Arrow Connector 2"/>
          <p:cNvCxnSpPr/>
          <p:nvPr/>
        </p:nvCxnSpPr>
        <p:spPr bwMode="auto">
          <a:xfrm>
            <a:off x="2514600" y="4965702"/>
            <a:ext cx="457200" cy="1210349"/>
          </a:xfrm>
          <a:prstGeom prst="straightConnector1">
            <a:avLst/>
          </a:prstGeom>
          <a:solidFill>
            <a:schemeClr val="accent1"/>
          </a:solidFill>
          <a:ln w="9525" cap="flat" cmpd="sng" algn="ctr">
            <a:solidFill>
              <a:srgbClr val="FF6600"/>
            </a:solidFill>
            <a:prstDash val="solid"/>
            <a:round/>
            <a:headEnd type="none" w="med" len="med"/>
            <a:tailEnd type="arrow"/>
          </a:ln>
          <a:effectLst/>
        </p:spPr>
      </p:cxnSp>
    </p:spTree>
    <p:extLst>
      <p:ext uri="{BB962C8B-B14F-4D97-AF65-F5344CB8AC3E}">
        <p14:creationId xmlns:p14="http://schemas.microsoft.com/office/powerpoint/2010/main" val="10582339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8FFEEB3-1CF7-5440-86B8-0E0C9C24C4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37174" y="837880"/>
            <a:ext cx="5136927" cy="5162871"/>
          </a:xfrm>
          <a:prstGeom prst="rect">
            <a:avLst/>
          </a:prstGeom>
        </p:spPr>
      </p:pic>
    </p:spTree>
    <p:extLst>
      <p:ext uri="{BB962C8B-B14F-4D97-AF65-F5344CB8AC3E}">
        <p14:creationId xmlns:p14="http://schemas.microsoft.com/office/powerpoint/2010/main" val="8435951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C772B17-3A71-6641-A7FB-C850A4E44558}"/>
              </a:ext>
            </a:extLst>
          </p:cNvPr>
          <p:cNvPicPr>
            <a:picLocks noChangeAspect="1"/>
          </p:cNvPicPr>
          <p:nvPr/>
        </p:nvPicPr>
        <p:blipFill>
          <a:blip r:embed="rId2"/>
          <a:stretch>
            <a:fillRect/>
          </a:stretch>
        </p:blipFill>
        <p:spPr>
          <a:xfrm>
            <a:off x="3911600" y="3111500"/>
            <a:ext cx="6756400" cy="3746500"/>
          </a:xfrm>
          <a:prstGeom prst="rect">
            <a:avLst/>
          </a:prstGeom>
        </p:spPr>
      </p:pic>
      <p:pic>
        <p:nvPicPr>
          <p:cNvPr id="3" name="Picture 2">
            <a:extLst>
              <a:ext uri="{FF2B5EF4-FFF2-40B4-BE49-F238E27FC236}">
                <a16:creationId xmlns:a16="http://schemas.microsoft.com/office/drawing/2014/main" id="{F8418A67-F4A6-5946-A0A7-68F91D13501C}"/>
              </a:ext>
            </a:extLst>
          </p:cNvPr>
          <p:cNvPicPr>
            <a:picLocks noChangeAspect="1"/>
          </p:cNvPicPr>
          <p:nvPr/>
        </p:nvPicPr>
        <p:blipFill>
          <a:blip r:embed="rId3"/>
          <a:stretch>
            <a:fillRect/>
          </a:stretch>
        </p:blipFill>
        <p:spPr>
          <a:xfrm>
            <a:off x="6678229" y="6637722"/>
            <a:ext cx="3864895" cy="220279"/>
          </a:xfrm>
          <a:prstGeom prst="rect">
            <a:avLst/>
          </a:prstGeom>
        </p:spPr>
      </p:pic>
      <p:pic>
        <p:nvPicPr>
          <p:cNvPr id="4" name="Picture 3">
            <a:extLst>
              <a:ext uri="{FF2B5EF4-FFF2-40B4-BE49-F238E27FC236}">
                <a16:creationId xmlns:a16="http://schemas.microsoft.com/office/drawing/2014/main" id="{6C314286-2897-694C-AFBD-13602833DB1E}"/>
              </a:ext>
            </a:extLst>
          </p:cNvPr>
          <p:cNvPicPr>
            <a:picLocks noChangeAspect="1"/>
          </p:cNvPicPr>
          <p:nvPr/>
        </p:nvPicPr>
        <p:blipFill>
          <a:blip r:embed="rId4"/>
          <a:stretch>
            <a:fillRect/>
          </a:stretch>
        </p:blipFill>
        <p:spPr>
          <a:xfrm>
            <a:off x="1524000" y="103790"/>
            <a:ext cx="7672730" cy="3007710"/>
          </a:xfrm>
          <a:prstGeom prst="rect">
            <a:avLst/>
          </a:prstGeom>
        </p:spPr>
      </p:pic>
    </p:spTree>
    <p:extLst>
      <p:ext uri="{BB962C8B-B14F-4D97-AF65-F5344CB8AC3E}">
        <p14:creationId xmlns:p14="http://schemas.microsoft.com/office/powerpoint/2010/main" val="40322045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unch of items that are on display&#10;&#10;Description automatically generated">
            <a:extLst>
              <a:ext uri="{FF2B5EF4-FFF2-40B4-BE49-F238E27FC236}">
                <a16:creationId xmlns:a16="http://schemas.microsoft.com/office/drawing/2014/main" id="{399D5D76-2324-914E-B59E-44755134B7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9799" y="-141556"/>
            <a:ext cx="10272401" cy="6858000"/>
          </a:xfrm>
          <a:prstGeom prst="rect">
            <a:avLst/>
          </a:prstGeom>
        </p:spPr>
      </p:pic>
      <p:sp>
        <p:nvSpPr>
          <p:cNvPr id="2" name="Title 1">
            <a:extLst>
              <a:ext uri="{FF2B5EF4-FFF2-40B4-BE49-F238E27FC236}">
                <a16:creationId xmlns:a16="http://schemas.microsoft.com/office/drawing/2014/main" id="{FD01DD58-D821-A04E-9612-4FE0C6F5031C}"/>
              </a:ext>
            </a:extLst>
          </p:cNvPr>
          <p:cNvSpPr>
            <a:spLocks noGrp="1"/>
          </p:cNvSpPr>
          <p:nvPr>
            <p:ph type="title"/>
          </p:nvPr>
        </p:nvSpPr>
        <p:spPr>
          <a:xfrm>
            <a:off x="2782747" y="365123"/>
            <a:ext cx="9197050" cy="1325563"/>
          </a:xfrm>
        </p:spPr>
        <p:txBody>
          <a:bodyPr>
            <a:noAutofit/>
          </a:bodyPr>
          <a:lstStyle/>
          <a:p>
            <a:r>
              <a:rPr lang="en-US" sz="4000" b="1" dirty="0">
                <a:solidFill>
                  <a:srgbClr val="3F2A56"/>
                </a:solidFill>
                <a:latin typeface="Verdana" charset="0"/>
                <a:ea typeface="Verdana" charset="0"/>
                <a:cs typeface="Verdana" charset="0"/>
              </a:rPr>
              <a:t>AMARE IS THE ONLY COMPANY DOING WHAT WE’RE DOING!</a:t>
            </a:r>
          </a:p>
        </p:txBody>
      </p:sp>
      <p:grpSp>
        <p:nvGrpSpPr>
          <p:cNvPr id="4" name="Group 3"/>
          <p:cNvGrpSpPr/>
          <p:nvPr/>
        </p:nvGrpSpPr>
        <p:grpSpPr>
          <a:xfrm>
            <a:off x="959799" y="219537"/>
            <a:ext cx="1669667" cy="1616734"/>
            <a:chOff x="148435" y="1259635"/>
            <a:chExt cx="2660232" cy="2194763"/>
          </a:xfrm>
        </p:grpSpPr>
        <p:sp>
          <p:nvSpPr>
            <p:cNvPr id="5" name="Oval 4"/>
            <p:cNvSpPr/>
            <p:nvPr/>
          </p:nvSpPr>
          <p:spPr>
            <a:xfrm>
              <a:off x="148435" y="1259635"/>
              <a:ext cx="2660232" cy="2194763"/>
            </a:xfrm>
            <a:prstGeom prst="ellipse">
              <a:avLst/>
            </a:prstGeom>
            <a:blipFill rotWithShape="1">
              <a:blip r:embed="rId4" cstate="email">
                <a:extLst>
                  <a:ext uri="{28A0092B-C50C-407E-A947-70E740481C1C}">
                    <a14:useLocalDpi xmlns:a14="http://schemas.microsoft.com/office/drawing/2010/main"/>
                  </a:ext>
                </a:extLst>
              </a:blip>
              <a:stretch>
                <a:fillRect/>
              </a:stretch>
            </a:blipFill>
            <a:ln>
              <a:solidFill>
                <a:srgbClr val="604A7B"/>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1600">
                <a:solidFill>
                  <a:prstClr val="white"/>
                </a:solidFill>
              </a:endParaRPr>
            </a:p>
          </p:txBody>
        </p:sp>
        <p:sp>
          <p:nvSpPr>
            <p:cNvPr id="6" name="TextBox 5"/>
            <p:cNvSpPr txBox="1"/>
            <p:nvPr/>
          </p:nvSpPr>
          <p:spPr>
            <a:xfrm>
              <a:off x="181428" y="1918309"/>
              <a:ext cx="2594243" cy="877413"/>
            </a:xfrm>
            <a:prstGeom prst="rect">
              <a:avLst/>
            </a:prstGeom>
            <a:noFill/>
          </p:spPr>
          <p:txBody>
            <a:bodyPr wrap="square" rtlCol="0">
              <a:spAutoFit/>
            </a:bodyPr>
            <a:lstStyle/>
            <a:p>
              <a:pPr algn="ctr" defTabSz="609585"/>
              <a:r>
                <a:rPr lang="en-US" b="1" dirty="0">
                  <a:solidFill>
                    <a:srgbClr val="604A7B"/>
                  </a:solidFill>
                  <a:latin typeface="Verdana" charset="0"/>
                  <a:ea typeface="Verdana" charset="0"/>
                  <a:cs typeface="Verdana" charset="0"/>
                </a:rPr>
                <a:t>UNIQUE PRODUCTS</a:t>
              </a:r>
            </a:p>
          </p:txBody>
        </p:sp>
      </p:grpSp>
      <p:pic>
        <p:nvPicPr>
          <p:cNvPr id="8" name="Picture 7">
            <a:extLst>
              <a:ext uri="{FF2B5EF4-FFF2-40B4-BE49-F238E27FC236}">
                <a16:creationId xmlns:a16="http://schemas.microsoft.com/office/drawing/2014/main" id="{CB375118-8C95-294A-A67E-E66B5E261937}"/>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784854" y="6356350"/>
            <a:ext cx="4622292" cy="360094"/>
          </a:xfrm>
          <a:prstGeom prst="rect">
            <a:avLst/>
          </a:prstGeom>
        </p:spPr>
      </p:pic>
    </p:spTree>
    <p:extLst>
      <p:ext uri="{BB962C8B-B14F-4D97-AF65-F5344CB8AC3E}">
        <p14:creationId xmlns:p14="http://schemas.microsoft.com/office/powerpoint/2010/main" val="268072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Rectangle 2"/>
          <p:cNvSpPr/>
          <p:nvPr/>
        </p:nvSpPr>
        <p:spPr>
          <a:xfrm>
            <a:off x="1" y="1319040"/>
            <a:ext cx="12192000" cy="707141"/>
          </a:xfrm>
          <a:prstGeom prst="rect">
            <a:avLst/>
          </a:prstGeom>
          <a:solidFill>
            <a:srgbClr val="3F2A5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Verdana" panose="020B0604030504040204" pitchFamily="34" charset="0"/>
            </a:endParaRPr>
          </a:p>
        </p:txBody>
      </p:sp>
      <p:sp>
        <p:nvSpPr>
          <p:cNvPr id="4" name="Title 1"/>
          <p:cNvSpPr txBox="1">
            <a:spLocks/>
          </p:cNvSpPr>
          <p:nvPr/>
        </p:nvSpPr>
        <p:spPr>
          <a:xfrm>
            <a:off x="825132" y="1286089"/>
            <a:ext cx="10541073" cy="854604"/>
          </a:xfrm>
          <a:prstGeom prst="rect">
            <a:avLst/>
          </a:prstGeom>
        </p:spPr>
        <p:txBody>
          <a:bodyPr anchor="ctr"/>
          <a:lstStyle>
            <a:lvl1pPr algn="l" defTabSz="914400" rtl="0" eaLnBrk="1" latinLnBrk="0" hangingPunct="1">
              <a:lnSpc>
                <a:spcPct val="90000"/>
              </a:lnSpc>
              <a:spcBef>
                <a:spcPct val="0"/>
              </a:spcBef>
              <a:buNone/>
              <a:defRPr sz="4400" b="1" i="0" kern="1200">
                <a:solidFill>
                  <a:schemeClr val="tx1">
                    <a:lumMod val="75000"/>
                    <a:lumOff val="25000"/>
                  </a:schemeClr>
                </a:solidFill>
                <a:latin typeface="Aller"/>
                <a:ea typeface="Aller Light" charset="0"/>
                <a:cs typeface="Aller"/>
              </a:defRPr>
            </a:lvl1pPr>
          </a:lstStyle>
          <a:p>
            <a:pPr algn="ctr"/>
            <a:r>
              <a:rPr lang="en-US" sz="3600" dirty="0">
                <a:solidFill>
                  <a:schemeClr val="bg1"/>
                </a:solidFill>
                <a:latin typeface="Verdana" panose="020B0604030504040204" pitchFamily="34" charset="0"/>
                <a:ea typeface="Verdana" panose="020B0604030504040204" pitchFamily="34" charset="0"/>
                <a:cs typeface="Verdana" panose="020B0604030504040204" pitchFamily="34" charset="0"/>
              </a:rPr>
              <a:t>Amare FundaMentals Pack</a:t>
            </a:r>
            <a:endParaRPr lang="en-US" sz="3600" b="0" dirty="0">
              <a:solidFill>
                <a:schemeClr val="tx2">
                  <a:lumMod val="40000"/>
                  <a:lumOff val="60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7" name="Text Placeholder 2"/>
          <p:cNvSpPr txBox="1">
            <a:spLocks/>
          </p:cNvSpPr>
          <p:nvPr/>
        </p:nvSpPr>
        <p:spPr>
          <a:xfrm>
            <a:off x="3677653" y="637845"/>
            <a:ext cx="8514347" cy="524639"/>
          </a:xfrm>
          <a:prstGeom prst="rect">
            <a:avLst/>
          </a:prstGeom>
        </p:spPr>
        <p:txBody>
          <a:bodyPr>
            <a:noAutofit/>
          </a:bodyPr>
          <a:lstStyle>
            <a:lvl1pPr marL="457200" indent="-457200" algn="l" defTabSz="914400" rtl="0" eaLnBrk="1" latinLnBrk="0" hangingPunct="1">
              <a:lnSpc>
                <a:spcPct val="90000"/>
              </a:lnSpc>
              <a:spcBef>
                <a:spcPts val="1000"/>
              </a:spcBef>
              <a:buSzPct val="100000"/>
              <a:buFont typeface="Arial"/>
              <a:buChar char="•"/>
              <a:defRPr sz="2800" b="0" i="0" kern="1200">
                <a:solidFill>
                  <a:schemeClr val="tx1">
                    <a:lumMod val="75000"/>
                    <a:lumOff val="25000"/>
                  </a:schemeClr>
                </a:solidFill>
                <a:latin typeface="Aller"/>
                <a:ea typeface="+mn-ea"/>
                <a:cs typeface="Aller"/>
              </a:defRPr>
            </a:lvl1pPr>
            <a:lvl2pPr marL="685800" indent="-228600" algn="l" defTabSz="914400" rtl="0" eaLnBrk="1" latinLnBrk="0" hangingPunct="1">
              <a:lnSpc>
                <a:spcPct val="90000"/>
              </a:lnSpc>
              <a:spcBef>
                <a:spcPts val="500"/>
              </a:spcBef>
              <a:buFont typeface="Arial"/>
              <a:buChar char="•"/>
              <a:defRPr sz="2400" b="0" i="0" kern="1200">
                <a:solidFill>
                  <a:schemeClr val="tx1">
                    <a:lumMod val="65000"/>
                    <a:lumOff val="35000"/>
                  </a:schemeClr>
                </a:solidFill>
                <a:latin typeface="Aller Light"/>
                <a:ea typeface="+mn-ea"/>
                <a:cs typeface="Aller Light"/>
              </a:defRPr>
            </a:lvl2pPr>
            <a:lvl3pPr marL="1143000" indent="-228600" algn="l" defTabSz="914400" rtl="0" eaLnBrk="1" latinLnBrk="0" hangingPunct="1">
              <a:lnSpc>
                <a:spcPct val="90000"/>
              </a:lnSpc>
              <a:spcBef>
                <a:spcPts val="500"/>
              </a:spcBef>
              <a:buSzPct val="75000"/>
              <a:buFont typeface="Courier New"/>
              <a:buChar char="o"/>
              <a:defRPr sz="2000" b="0" i="0" kern="1200" baseline="0">
                <a:solidFill>
                  <a:srgbClr val="595959"/>
                </a:solidFill>
                <a:latin typeface="Aller Light"/>
                <a:ea typeface="+mn-ea"/>
                <a:cs typeface="Aller Light"/>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lvl="0" indent="0">
              <a:lnSpc>
                <a:spcPct val="100000"/>
              </a:lnSpc>
              <a:spcBef>
                <a:spcPct val="20000"/>
              </a:spcBef>
              <a:buSzTx/>
              <a:buNone/>
              <a:defRPr/>
            </a:pPr>
            <a:r>
              <a:rPr lang="en-US" sz="2000" dirty="0">
                <a:solidFill>
                  <a:schemeClr val="bg1"/>
                </a:solidFill>
                <a:latin typeface="Verdana" panose="020B0604030504040204" pitchFamily="34" charset="0"/>
                <a:ea typeface="Verdana" panose="020B0604030504040204" pitchFamily="34" charset="0"/>
                <a:cs typeface="Verdana" panose="020B0604030504040204" pitchFamily="34" charset="0"/>
              </a:rPr>
              <a:t>World’s First Award-Winning Gut-Brain Axis Nutrition System</a:t>
            </a:r>
            <a:endParaRPr lang="ru-RU" sz="20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9" name="Rectangle: Rounded Corners 8">
            <a:extLst>
              <a:ext uri="{FF2B5EF4-FFF2-40B4-BE49-F238E27FC236}">
                <a16:creationId xmlns:a16="http://schemas.microsoft.com/office/drawing/2014/main" id="{6553CA25-1526-4794-B63E-9B560C9BAFBD}"/>
              </a:ext>
            </a:extLst>
          </p:cNvPr>
          <p:cNvSpPr/>
          <p:nvPr/>
        </p:nvSpPr>
        <p:spPr>
          <a:xfrm>
            <a:off x="8247018" y="2226792"/>
            <a:ext cx="3753832" cy="1118429"/>
          </a:xfrm>
          <a:prstGeom prst="roundRect">
            <a:avLst/>
          </a:prstGeom>
          <a:solidFill>
            <a:srgbClr val="3F2A56">
              <a:alpha val="80000"/>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Verdana" panose="020B0604030504040204" pitchFamily="34" charset="0"/>
            </a:endParaRPr>
          </a:p>
        </p:txBody>
      </p:sp>
      <p:sp>
        <p:nvSpPr>
          <p:cNvPr id="10" name="TextBox 9">
            <a:extLst>
              <a:ext uri="{FF2B5EF4-FFF2-40B4-BE49-F238E27FC236}">
                <a16:creationId xmlns:a16="http://schemas.microsoft.com/office/drawing/2014/main" id="{E377BC54-EA88-406B-ABC2-70B27AACCF47}"/>
              </a:ext>
            </a:extLst>
          </p:cNvPr>
          <p:cNvSpPr txBox="1"/>
          <p:nvPr/>
        </p:nvSpPr>
        <p:spPr>
          <a:xfrm>
            <a:off x="8303099" y="2326592"/>
            <a:ext cx="2011985" cy="954107"/>
          </a:xfrm>
          <a:prstGeom prst="rect">
            <a:avLst/>
          </a:prstGeom>
          <a:noFill/>
        </p:spPr>
        <p:txBody>
          <a:bodyPr wrap="square" rtlCol="0">
            <a:spAutoFit/>
          </a:bodyPr>
          <a:lstStyle/>
          <a:p>
            <a:r>
              <a:rPr lang="en-US" sz="1400" b="1" dirty="0">
                <a:solidFill>
                  <a:schemeClr val="bg1"/>
                </a:solidFill>
                <a:latin typeface="Verdana" panose="020B0604030504040204" pitchFamily="34" charset="0"/>
              </a:rPr>
              <a:t>Item Code:</a:t>
            </a:r>
            <a:br>
              <a:rPr lang="en-US" sz="1400" b="1" dirty="0">
                <a:solidFill>
                  <a:schemeClr val="bg1"/>
                </a:solidFill>
                <a:latin typeface="Verdana" panose="020B0604030504040204" pitchFamily="34" charset="0"/>
              </a:rPr>
            </a:br>
            <a:r>
              <a:rPr lang="en-US" sz="1400" b="1" dirty="0">
                <a:solidFill>
                  <a:schemeClr val="bg1"/>
                </a:solidFill>
                <a:latin typeface="Verdana" panose="020B0604030504040204" pitchFamily="34" charset="0"/>
              </a:rPr>
              <a:t>Retail Price:</a:t>
            </a:r>
            <a:br>
              <a:rPr lang="en-US" sz="1400" b="1" dirty="0">
                <a:solidFill>
                  <a:schemeClr val="bg1"/>
                </a:solidFill>
                <a:latin typeface="Verdana" panose="020B0604030504040204" pitchFamily="34" charset="0"/>
              </a:rPr>
            </a:br>
            <a:r>
              <a:rPr lang="en-US" sz="1400" b="1" dirty="0">
                <a:solidFill>
                  <a:schemeClr val="bg1"/>
                </a:solidFill>
                <a:latin typeface="Verdana" panose="020B0604030504040204" pitchFamily="34" charset="0"/>
              </a:rPr>
              <a:t>Wholesale Price:</a:t>
            </a:r>
            <a:br>
              <a:rPr lang="en-US" sz="1400" b="1" dirty="0">
                <a:solidFill>
                  <a:schemeClr val="bg1"/>
                </a:solidFill>
                <a:latin typeface="Verdana" panose="020B0604030504040204" pitchFamily="34" charset="0"/>
              </a:rPr>
            </a:br>
            <a:r>
              <a:rPr lang="en-US" sz="1400" b="1" dirty="0">
                <a:solidFill>
                  <a:schemeClr val="bg1"/>
                </a:solidFill>
                <a:latin typeface="Verdana" panose="020B0604030504040204" pitchFamily="34" charset="0"/>
              </a:rPr>
              <a:t>Subscribe &amp; Save:</a:t>
            </a:r>
          </a:p>
        </p:txBody>
      </p:sp>
      <p:sp>
        <p:nvSpPr>
          <p:cNvPr id="11" name="TextBox 10">
            <a:extLst>
              <a:ext uri="{FF2B5EF4-FFF2-40B4-BE49-F238E27FC236}">
                <a16:creationId xmlns:a16="http://schemas.microsoft.com/office/drawing/2014/main" id="{9062FF08-E119-4DE2-94AD-2F06D1D36344}"/>
              </a:ext>
            </a:extLst>
          </p:cNvPr>
          <p:cNvSpPr txBox="1"/>
          <p:nvPr/>
        </p:nvSpPr>
        <p:spPr>
          <a:xfrm>
            <a:off x="10174824" y="2339293"/>
            <a:ext cx="1882108" cy="954107"/>
          </a:xfrm>
          <a:prstGeom prst="rect">
            <a:avLst/>
          </a:prstGeom>
          <a:noFill/>
        </p:spPr>
        <p:txBody>
          <a:bodyPr wrap="square" rtlCol="0">
            <a:spAutoFit/>
          </a:bodyPr>
          <a:lstStyle/>
          <a:p>
            <a:r>
              <a:rPr lang="en-US" sz="1400" dirty="0">
                <a:solidFill>
                  <a:schemeClr val="bg1"/>
                </a:solidFill>
                <a:latin typeface="Verdana" panose="020B0604030504040204" pitchFamily="34" charset="0"/>
              </a:rPr>
              <a:t>P001</a:t>
            </a:r>
            <a:br>
              <a:rPr lang="en-US" sz="1400" dirty="0">
                <a:solidFill>
                  <a:schemeClr val="bg1"/>
                </a:solidFill>
                <a:latin typeface="Verdana" panose="020B0604030504040204" pitchFamily="34" charset="0"/>
              </a:rPr>
            </a:br>
            <a:r>
              <a:rPr lang="en-US" sz="1400" dirty="0">
                <a:solidFill>
                  <a:schemeClr val="bg1"/>
                </a:solidFill>
                <a:latin typeface="Verdana" panose="020B0604030504040204" pitchFamily="34" charset="0"/>
              </a:rPr>
              <a:t>$234.00</a:t>
            </a:r>
            <a:br>
              <a:rPr lang="en-US" sz="1400" dirty="0">
                <a:solidFill>
                  <a:schemeClr val="bg1"/>
                </a:solidFill>
                <a:latin typeface="Verdana" panose="020B0604030504040204" pitchFamily="34" charset="0"/>
              </a:rPr>
            </a:br>
            <a:r>
              <a:rPr lang="en-US" sz="1400" dirty="0">
                <a:solidFill>
                  <a:schemeClr val="bg1"/>
                </a:solidFill>
                <a:latin typeface="Verdana" panose="020B0604030504040204" pitchFamily="34" charset="0"/>
              </a:rPr>
              <a:t>$149.95 / 120 PV</a:t>
            </a:r>
            <a:br>
              <a:rPr lang="en-US" sz="1400" dirty="0">
                <a:solidFill>
                  <a:schemeClr val="bg1"/>
                </a:solidFill>
                <a:latin typeface="Verdana" panose="020B0604030504040204" pitchFamily="34" charset="0"/>
              </a:rPr>
            </a:br>
            <a:r>
              <a:rPr lang="en-US" sz="1400" dirty="0">
                <a:solidFill>
                  <a:schemeClr val="bg1"/>
                </a:solidFill>
                <a:latin typeface="Verdana" panose="020B0604030504040204" pitchFamily="34" charset="0"/>
              </a:rPr>
              <a:t>$134.95 / 108 PV</a:t>
            </a:r>
          </a:p>
        </p:txBody>
      </p:sp>
      <p:sp>
        <p:nvSpPr>
          <p:cNvPr id="12" name="TextBox 11">
            <a:extLst>
              <a:ext uri="{FF2B5EF4-FFF2-40B4-BE49-F238E27FC236}">
                <a16:creationId xmlns:a16="http://schemas.microsoft.com/office/drawing/2014/main" id="{2B0B79E3-44ED-4127-A4E8-50D509563BF4}"/>
              </a:ext>
            </a:extLst>
          </p:cNvPr>
          <p:cNvSpPr txBox="1"/>
          <p:nvPr/>
        </p:nvSpPr>
        <p:spPr>
          <a:xfrm>
            <a:off x="295275" y="6396952"/>
            <a:ext cx="3076078" cy="369332"/>
          </a:xfrm>
          <a:prstGeom prst="rect">
            <a:avLst/>
          </a:prstGeom>
          <a:noFill/>
          <a:ln>
            <a:solidFill>
              <a:schemeClr val="bg1"/>
            </a:solidFill>
          </a:ln>
        </p:spPr>
        <p:txBody>
          <a:bodyPr wrap="square" rtlCol="0">
            <a:spAutoFit/>
          </a:bodyPr>
          <a:lstStyle/>
          <a:p>
            <a:r>
              <a:rPr lang="en-US" sz="600" dirty="0">
                <a:solidFill>
                  <a:schemeClr val="bg1"/>
                </a:solidFill>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pic>
        <p:nvPicPr>
          <p:cNvPr id="16" name="Picture 15">
            <a:extLst>
              <a:ext uri="{FF2B5EF4-FFF2-40B4-BE49-F238E27FC236}">
                <a16:creationId xmlns:a16="http://schemas.microsoft.com/office/drawing/2014/main" id="{CB54F74E-6146-40CB-86D0-5EF1383A326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20758" y="3865483"/>
            <a:ext cx="1247256" cy="2012464"/>
          </a:xfrm>
          <a:prstGeom prst="rect">
            <a:avLst/>
          </a:prstGeom>
        </p:spPr>
      </p:pic>
      <p:sp>
        <p:nvSpPr>
          <p:cNvPr id="17" name="Text Placeholder 2">
            <a:extLst>
              <a:ext uri="{FF2B5EF4-FFF2-40B4-BE49-F238E27FC236}">
                <a16:creationId xmlns:a16="http://schemas.microsoft.com/office/drawing/2014/main" id="{BA450FD8-FED7-4FFB-8FE5-7938BD08F145}"/>
              </a:ext>
            </a:extLst>
          </p:cNvPr>
          <p:cNvSpPr txBox="1">
            <a:spLocks/>
          </p:cNvSpPr>
          <p:nvPr/>
        </p:nvSpPr>
        <p:spPr>
          <a:xfrm>
            <a:off x="47044" y="2293641"/>
            <a:ext cx="2594685" cy="1722962"/>
          </a:xfrm>
          <a:prstGeom prst="rect">
            <a:avLst/>
          </a:prstGeom>
        </p:spPr>
        <p:txBody>
          <a:bodyPr anchor="t">
            <a:noAutofit/>
          </a:bodyPr>
          <a:lstStyle>
            <a:lvl1pPr marL="457200" indent="-457200" algn="l" defTabSz="914400" rtl="0" eaLnBrk="1" latinLnBrk="0" hangingPunct="1">
              <a:lnSpc>
                <a:spcPct val="90000"/>
              </a:lnSpc>
              <a:spcBef>
                <a:spcPts val="1000"/>
              </a:spcBef>
              <a:buSzPct val="100000"/>
              <a:buFont typeface="Arial"/>
              <a:buChar char="•"/>
              <a:defRPr sz="2800" b="0" i="0" kern="1200">
                <a:solidFill>
                  <a:schemeClr val="tx1">
                    <a:lumMod val="75000"/>
                    <a:lumOff val="25000"/>
                  </a:schemeClr>
                </a:solidFill>
                <a:latin typeface="Aller"/>
                <a:ea typeface="+mn-ea"/>
                <a:cs typeface="Aller"/>
              </a:defRPr>
            </a:lvl1pPr>
            <a:lvl2pPr marL="685800" indent="-228600" algn="l" defTabSz="914400" rtl="0" eaLnBrk="1" latinLnBrk="0" hangingPunct="1">
              <a:lnSpc>
                <a:spcPct val="90000"/>
              </a:lnSpc>
              <a:spcBef>
                <a:spcPts val="500"/>
              </a:spcBef>
              <a:buFont typeface="Arial"/>
              <a:buChar char="•"/>
              <a:defRPr sz="2400" b="0" i="0" kern="1200">
                <a:solidFill>
                  <a:schemeClr val="tx1">
                    <a:lumMod val="65000"/>
                    <a:lumOff val="35000"/>
                  </a:schemeClr>
                </a:solidFill>
                <a:latin typeface="Aller Light"/>
                <a:ea typeface="+mn-ea"/>
                <a:cs typeface="Aller Light"/>
              </a:defRPr>
            </a:lvl2pPr>
            <a:lvl3pPr marL="1143000" indent="-228600" algn="l" defTabSz="914400" rtl="0" eaLnBrk="1" latinLnBrk="0" hangingPunct="1">
              <a:lnSpc>
                <a:spcPct val="90000"/>
              </a:lnSpc>
              <a:spcBef>
                <a:spcPts val="500"/>
              </a:spcBef>
              <a:buSzPct val="75000"/>
              <a:buFont typeface="Courier New"/>
              <a:buChar char="o"/>
              <a:defRPr sz="2000" b="0" i="0" kern="1200" baseline="0">
                <a:solidFill>
                  <a:srgbClr val="595959"/>
                </a:solidFill>
                <a:latin typeface="Aller Light"/>
                <a:ea typeface="+mn-ea"/>
                <a:cs typeface="Aller Light"/>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lnSpc>
                <a:spcPct val="100000"/>
              </a:lnSpc>
              <a:spcBef>
                <a:spcPct val="20000"/>
              </a:spcBef>
              <a:buSzTx/>
              <a:buNone/>
              <a:defRPr/>
            </a:pPr>
            <a:r>
              <a:rPr lang="en-US" sz="1900" b="1" dirty="0">
                <a:solidFill>
                  <a:schemeClr val="bg1"/>
                </a:solidFill>
                <a:latin typeface="Verdana" panose="020B0604030504040204" pitchFamily="34" charset="0"/>
                <a:ea typeface="Verdana" panose="020B0604030504040204" pitchFamily="34" charset="0"/>
                <a:cs typeface="Verdana" panose="020B0604030504040204" pitchFamily="34" charset="0"/>
              </a:rPr>
              <a:t>2018 NutrAward Winner for </a:t>
            </a:r>
            <a:br>
              <a:rPr lang="en-US" sz="1900" b="1"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en-US" sz="1900" b="1" dirty="0">
                <a:solidFill>
                  <a:schemeClr val="bg1"/>
                </a:solidFill>
                <a:latin typeface="Verdana" panose="020B0604030504040204" pitchFamily="34" charset="0"/>
                <a:ea typeface="Verdana" panose="020B0604030504040204" pitchFamily="34" charset="0"/>
                <a:cs typeface="Verdana" panose="020B0604030504040204" pitchFamily="34" charset="0"/>
              </a:rPr>
              <a:t>“BEST NEW FINISHED PRODUCT”</a:t>
            </a:r>
            <a:endParaRPr lang="ru-RU" sz="19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15" name="Picture 14">
            <a:extLst>
              <a:ext uri="{FF2B5EF4-FFF2-40B4-BE49-F238E27FC236}">
                <a16:creationId xmlns:a16="http://schemas.microsoft.com/office/drawing/2014/main" id="{422F08F5-3852-4742-BBFB-7C7BB2DC2DC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85114" y="334755"/>
            <a:ext cx="2695575" cy="923925"/>
          </a:xfrm>
          <a:prstGeom prst="rect">
            <a:avLst/>
          </a:prstGeom>
        </p:spPr>
      </p:pic>
      <p:sp>
        <p:nvSpPr>
          <p:cNvPr id="14" name="TextBox 13">
            <a:extLst>
              <a:ext uri="{FF2B5EF4-FFF2-40B4-BE49-F238E27FC236}">
                <a16:creationId xmlns:a16="http://schemas.microsoft.com/office/drawing/2014/main" id="{0C5110CD-6AD1-4B7F-9179-2C49AACC4FA4}"/>
              </a:ext>
            </a:extLst>
          </p:cNvPr>
          <p:cNvSpPr txBox="1"/>
          <p:nvPr/>
        </p:nvSpPr>
        <p:spPr>
          <a:xfrm>
            <a:off x="9466744" y="1426879"/>
            <a:ext cx="364202" cy="307777"/>
          </a:xfrm>
          <a:prstGeom prst="rect">
            <a:avLst/>
          </a:prstGeom>
          <a:noFill/>
        </p:spPr>
        <p:txBody>
          <a:bodyPr wrap="square" rtlCol="0">
            <a:spAutoFit/>
          </a:bodyPr>
          <a:lstStyle/>
          <a:p>
            <a: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t>®</a:t>
            </a:r>
          </a:p>
        </p:txBody>
      </p:sp>
    </p:spTree>
    <p:extLst>
      <p:ext uri="{BB962C8B-B14F-4D97-AF65-F5344CB8AC3E}">
        <p14:creationId xmlns:p14="http://schemas.microsoft.com/office/powerpoint/2010/main" val="843476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7D7B7C2-2AAB-4297-9E6C-2239B9BC66AA}"/>
              </a:ext>
            </a:extLst>
          </p:cNvPr>
          <p:cNvSpPr txBox="1">
            <a:spLocks/>
          </p:cNvSpPr>
          <p:nvPr/>
        </p:nvSpPr>
        <p:spPr>
          <a:xfrm>
            <a:off x="838200" y="36512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Verdana" panose="020B0604030504040204" pitchFamily="34" charset="0"/>
                <a:ea typeface="+mj-ea"/>
                <a:cs typeface="+mj-cs"/>
              </a:defRPr>
            </a:lvl1pPr>
          </a:lstStyle>
          <a:p>
            <a:r>
              <a:rPr lang="en-US" dirty="0">
                <a:solidFill>
                  <a:srgbClr val="82287E"/>
                </a:solidFill>
                <a:ea typeface="Verdana" panose="020B0604030504040204" pitchFamily="34" charset="0"/>
                <a:cs typeface="Verdana" panose="020B0604030504040204" pitchFamily="34" charset="0"/>
              </a:rPr>
              <a:t>MENTABIOTICS  SUGAR FREE</a:t>
            </a:r>
            <a:br>
              <a:rPr lang="en-US" b="1" dirty="0">
                <a:solidFill>
                  <a:srgbClr val="402B56"/>
                </a:solidFill>
                <a:ea typeface="Verdana" panose="020B0604030504040204" pitchFamily="34" charset="0"/>
                <a:cs typeface="Verdana" panose="020B0604030504040204" pitchFamily="34" charset="0"/>
              </a:rPr>
            </a:br>
            <a:r>
              <a:rPr lang="en-US" sz="3600" b="1" dirty="0">
                <a:solidFill>
                  <a:srgbClr val="003C71"/>
                </a:solidFill>
                <a:ea typeface="Verdana" panose="020B0604030504040204" pitchFamily="34" charset="0"/>
                <a:cs typeface="Verdana" panose="020B0604030504040204" pitchFamily="34" charset="0"/>
              </a:rPr>
              <a:t>MW3™ Probiotic Proprietary Blend</a:t>
            </a:r>
            <a:endParaRPr lang="en-US" sz="3200" dirty="0">
              <a:solidFill>
                <a:srgbClr val="82287E"/>
              </a:solidFill>
              <a:ea typeface="Verdana" panose="020B0604030504040204" pitchFamily="34" charset="0"/>
              <a:cs typeface="Verdana" panose="020B0604030504040204" pitchFamily="34" charset="0"/>
            </a:endParaRPr>
          </a:p>
        </p:txBody>
      </p:sp>
      <p:sp>
        <p:nvSpPr>
          <p:cNvPr id="7" name="TextBox 6">
            <a:extLst>
              <a:ext uri="{FF2B5EF4-FFF2-40B4-BE49-F238E27FC236}">
                <a16:creationId xmlns:a16="http://schemas.microsoft.com/office/drawing/2014/main" id="{9D1A9752-7947-49ED-A884-F24CCB716299}"/>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solidFill>
                  <a:srgbClr val="000000"/>
                </a:solidFill>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
        <p:nvSpPr>
          <p:cNvPr id="19" name="Text Placeholder 18">
            <a:extLst>
              <a:ext uri="{FF2B5EF4-FFF2-40B4-BE49-F238E27FC236}">
                <a16:creationId xmlns:a16="http://schemas.microsoft.com/office/drawing/2014/main" id="{F87E36BD-1445-4EC4-AA83-FE43FDF85F96}"/>
              </a:ext>
            </a:extLst>
          </p:cNvPr>
          <p:cNvSpPr>
            <a:spLocks noGrp="1"/>
          </p:cNvSpPr>
          <p:nvPr>
            <p:ph type="body" sz="quarter" idx="11"/>
          </p:nvPr>
        </p:nvSpPr>
        <p:spPr>
          <a:xfrm>
            <a:off x="2280744" y="1767070"/>
            <a:ext cx="9073055" cy="4140903"/>
          </a:xfrm>
        </p:spPr>
        <p:txBody>
          <a:bodyPr>
            <a:normAutofit/>
          </a:bodyPr>
          <a:lstStyle/>
          <a:p>
            <a:pPr marL="0" indent="0">
              <a:buNone/>
            </a:pPr>
            <a:r>
              <a:rPr lang="en-US" sz="2000" dirty="0"/>
              <a:t>Our blend contains unique and specific probiotic strains targeted to enhance overall mental wellness.* </a:t>
            </a:r>
            <a:endParaRPr lang="en-US" sz="2000" u="sng" dirty="0"/>
          </a:p>
          <a:p>
            <a:pPr marL="0" indent="0">
              <a:buNone/>
            </a:pPr>
            <a:r>
              <a:rPr lang="en-US" sz="2000" u="sng" dirty="0"/>
              <a:t>MW3 Probiotic Strains: </a:t>
            </a:r>
            <a:endParaRPr lang="en-US" sz="2000" dirty="0"/>
          </a:p>
          <a:p>
            <a:r>
              <a:rPr lang="en-US" sz="2000" b="1" i="1" dirty="0">
                <a:solidFill>
                  <a:srgbClr val="003C71"/>
                </a:solidFill>
              </a:rPr>
              <a:t>Lactobacillus rhamnosus R0011 </a:t>
            </a:r>
            <a:r>
              <a:rPr lang="en-US" sz="2000" i="1" dirty="0"/>
              <a:t>—</a:t>
            </a:r>
            <a:r>
              <a:rPr lang="en-US" sz="2000" dirty="0"/>
              <a:t> </a:t>
            </a:r>
            <a:r>
              <a:rPr lang="en-US" sz="2000" b="1" dirty="0"/>
              <a:t>Reduces stress </a:t>
            </a:r>
            <a:r>
              <a:rPr lang="en-US" sz="2000" dirty="0"/>
              <a:t>by lowering cortisol exposure and improves GABA neurotransmission* </a:t>
            </a:r>
          </a:p>
          <a:p>
            <a:pPr marL="0" indent="0">
              <a:buNone/>
            </a:pPr>
            <a:endParaRPr lang="en-US" sz="2000" dirty="0"/>
          </a:p>
          <a:p>
            <a:r>
              <a:rPr lang="en-US" sz="2000" b="1" i="1" dirty="0">
                <a:solidFill>
                  <a:srgbClr val="003C71"/>
                </a:solidFill>
              </a:rPr>
              <a:t>Bifidobacterium longum R0175</a:t>
            </a:r>
            <a:r>
              <a:rPr lang="en-US" sz="2000" b="1" i="1" dirty="0"/>
              <a:t> </a:t>
            </a:r>
            <a:r>
              <a:rPr lang="en-US" sz="2000" i="1" dirty="0"/>
              <a:t>—</a:t>
            </a:r>
            <a:r>
              <a:rPr lang="en-US" sz="2000" dirty="0"/>
              <a:t> </a:t>
            </a:r>
            <a:r>
              <a:rPr lang="en-US" sz="2000" b="1" dirty="0"/>
              <a:t>Enhances calmness </a:t>
            </a:r>
            <a:r>
              <a:rPr lang="en-US" sz="2000" dirty="0"/>
              <a:t>by decreasing anxiety indices and improves cognitive function* </a:t>
            </a:r>
          </a:p>
          <a:p>
            <a:pPr marL="0" indent="0">
              <a:buNone/>
            </a:pPr>
            <a:endParaRPr lang="en-US" sz="2000" dirty="0"/>
          </a:p>
          <a:p>
            <a:r>
              <a:rPr lang="en-US" sz="2000" b="1" i="1" dirty="0">
                <a:solidFill>
                  <a:srgbClr val="003C71"/>
                </a:solidFill>
              </a:rPr>
              <a:t>Lactobacillus helveticus R0052</a:t>
            </a:r>
            <a:r>
              <a:rPr lang="en-US" sz="2000" b="1" i="1" dirty="0"/>
              <a:t> </a:t>
            </a:r>
            <a:r>
              <a:rPr lang="en-US" sz="2000" i="1" dirty="0"/>
              <a:t>—</a:t>
            </a:r>
            <a:r>
              <a:rPr lang="en-US" sz="2000" dirty="0"/>
              <a:t> </a:t>
            </a:r>
            <a:r>
              <a:rPr lang="en-US" sz="2000" b="1" dirty="0"/>
              <a:t>Improves mood </a:t>
            </a:r>
            <a:r>
              <a:rPr lang="en-US" sz="2000" dirty="0"/>
              <a:t>by decreasing neuro-inflammation and increasing serotonin* </a:t>
            </a:r>
          </a:p>
        </p:txBody>
      </p:sp>
      <p:pic>
        <p:nvPicPr>
          <p:cNvPr id="23" name="Picture 22">
            <a:extLst>
              <a:ext uri="{FF2B5EF4-FFF2-40B4-BE49-F238E27FC236}">
                <a16:creationId xmlns:a16="http://schemas.microsoft.com/office/drawing/2014/main" id="{3D022100-D930-4590-9C58-E0617E8E55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5744" y="1767070"/>
            <a:ext cx="1905000" cy="1905000"/>
          </a:xfrm>
          <a:prstGeom prst="rect">
            <a:avLst/>
          </a:prstGeom>
        </p:spPr>
      </p:pic>
      <p:sp>
        <p:nvSpPr>
          <p:cNvPr id="10" name="TextBox 9">
            <a:extLst>
              <a:ext uri="{FF2B5EF4-FFF2-40B4-BE49-F238E27FC236}">
                <a16:creationId xmlns:a16="http://schemas.microsoft.com/office/drawing/2014/main" id="{89633951-FF74-4F14-9C1C-CD2F5BF01B0E}"/>
              </a:ext>
            </a:extLst>
          </p:cNvPr>
          <p:cNvSpPr txBox="1"/>
          <p:nvPr/>
        </p:nvSpPr>
        <p:spPr>
          <a:xfrm>
            <a:off x="5139795" y="473686"/>
            <a:ext cx="359394" cy="307777"/>
          </a:xfrm>
          <a:prstGeom prst="rect">
            <a:avLst/>
          </a:prstGeom>
          <a:noFill/>
        </p:spPr>
        <p:txBody>
          <a:bodyPr wrap="none" rtlCol="0">
            <a:spAutoFit/>
          </a:bodyPr>
          <a:lstStyle/>
          <a:p>
            <a:r>
              <a:rPr lang="en-US" sz="1400" dirty="0">
                <a:solidFill>
                  <a:srgbClr val="82287E"/>
                </a:solidFill>
                <a:latin typeface="Verdana" panose="020B0604030504040204" pitchFamily="34" charset="0"/>
                <a:ea typeface="Verdana" panose="020B0604030504040204" pitchFamily="34" charset="0"/>
                <a:cs typeface="Verdana" panose="020B0604030504040204" pitchFamily="34" charset="0"/>
              </a:rPr>
              <a:t>™</a:t>
            </a:r>
          </a:p>
        </p:txBody>
      </p:sp>
    </p:spTree>
    <p:extLst>
      <p:ext uri="{BB962C8B-B14F-4D97-AF65-F5344CB8AC3E}">
        <p14:creationId xmlns:p14="http://schemas.microsoft.com/office/powerpoint/2010/main" val="3903271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BBB87260-095A-4E15-8320-5D24D4A11E47}"/>
              </a:ext>
            </a:extLst>
          </p:cNvPr>
          <p:cNvSpPr txBox="1">
            <a:spLocks/>
          </p:cNvSpPr>
          <p:nvPr/>
        </p:nvSpPr>
        <p:spPr>
          <a:xfrm>
            <a:off x="838200" y="36512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Verdana" panose="020B0604030504040204" pitchFamily="34" charset="0"/>
                <a:ea typeface="+mj-ea"/>
                <a:cs typeface="+mj-cs"/>
              </a:defRPr>
            </a:lvl1pPr>
          </a:lstStyle>
          <a:p>
            <a:r>
              <a:rPr lang="en-US" dirty="0">
                <a:solidFill>
                  <a:srgbClr val="82287E"/>
                </a:solidFill>
                <a:ea typeface="Verdana" panose="020B0604030504040204" pitchFamily="34" charset="0"/>
                <a:cs typeface="Verdana" panose="020B0604030504040204" pitchFamily="34" charset="0"/>
              </a:rPr>
              <a:t>MENTABIOTICS  SUGAR FREE</a:t>
            </a:r>
            <a:br>
              <a:rPr lang="en-US" b="1" dirty="0">
                <a:solidFill>
                  <a:srgbClr val="402B56"/>
                </a:solidFill>
                <a:ea typeface="Verdana" panose="020B0604030504040204" pitchFamily="34" charset="0"/>
                <a:cs typeface="Verdana" panose="020B0604030504040204" pitchFamily="34" charset="0"/>
              </a:rPr>
            </a:br>
            <a:r>
              <a:rPr lang="en-US" sz="3600" b="1" dirty="0">
                <a:solidFill>
                  <a:srgbClr val="3F2A56"/>
                </a:solidFill>
                <a:ea typeface="Verdana" panose="020B0604030504040204" pitchFamily="34" charset="0"/>
                <a:cs typeface="Verdana" panose="020B0604030504040204" pitchFamily="34" charset="0"/>
              </a:rPr>
              <a:t>MW3™ Prebiotic Proprietary Blend</a:t>
            </a:r>
            <a:endParaRPr lang="en-US" sz="3200" dirty="0">
              <a:solidFill>
                <a:srgbClr val="82287E"/>
              </a:solidFill>
              <a:ea typeface="Verdana" panose="020B0604030504040204" pitchFamily="34" charset="0"/>
              <a:cs typeface="Verdana" panose="020B0604030504040204" pitchFamily="34" charset="0"/>
            </a:endParaRPr>
          </a:p>
        </p:txBody>
      </p:sp>
      <p:pic>
        <p:nvPicPr>
          <p:cNvPr id="4" name="Picture 3" descr="A close up of a logo&#10;&#10;Description generated with very high confidence">
            <a:extLst>
              <a:ext uri="{FF2B5EF4-FFF2-40B4-BE49-F238E27FC236}">
                <a16:creationId xmlns:a16="http://schemas.microsoft.com/office/drawing/2014/main" id="{A5172C5C-FBBC-4872-8DEC-006FC7BC79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5744" y="1769542"/>
            <a:ext cx="1905000" cy="1905000"/>
          </a:xfrm>
          <a:prstGeom prst="rect">
            <a:avLst/>
          </a:prstGeom>
        </p:spPr>
      </p:pic>
      <p:sp>
        <p:nvSpPr>
          <p:cNvPr id="7" name="TextBox 6">
            <a:extLst>
              <a:ext uri="{FF2B5EF4-FFF2-40B4-BE49-F238E27FC236}">
                <a16:creationId xmlns:a16="http://schemas.microsoft.com/office/drawing/2014/main" id="{9D1A9752-7947-49ED-A884-F24CCB716299}"/>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solidFill>
                  <a:srgbClr val="000000"/>
                </a:solidFill>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
        <p:nvSpPr>
          <p:cNvPr id="19" name="Text Placeholder 18">
            <a:extLst>
              <a:ext uri="{FF2B5EF4-FFF2-40B4-BE49-F238E27FC236}">
                <a16:creationId xmlns:a16="http://schemas.microsoft.com/office/drawing/2014/main" id="{F87E36BD-1445-4EC4-AA83-FE43FDF85F96}"/>
              </a:ext>
            </a:extLst>
          </p:cNvPr>
          <p:cNvSpPr>
            <a:spLocks noGrp="1"/>
          </p:cNvSpPr>
          <p:nvPr>
            <p:ph type="body" sz="quarter" idx="11"/>
          </p:nvPr>
        </p:nvSpPr>
        <p:spPr>
          <a:xfrm>
            <a:off x="2280744" y="1769542"/>
            <a:ext cx="9073055" cy="4627290"/>
          </a:xfrm>
        </p:spPr>
        <p:txBody>
          <a:bodyPr>
            <a:noAutofit/>
          </a:bodyPr>
          <a:lstStyle/>
          <a:p>
            <a:pPr marL="0" indent="0">
              <a:buNone/>
            </a:pPr>
            <a:r>
              <a:rPr lang="en-US" sz="2000" dirty="0"/>
              <a:t>Our MW3 Prebiotic Proprietary Blend provides optimal gut support by feeding the specific mental wellness probiotic strains found in our MW3 Probiotic Proprietary Blend.* </a:t>
            </a:r>
          </a:p>
          <a:p>
            <a:pPr marL="0" indent="0">
              <a:buNone/>
            </a:pPr>
            <a:r>
              <a:rPr lang="en-US" sz="2000" u="sng" dirty="0"/>
              <a:t>MW3 Prebiotic Fibers: </a:t>
            </a:r>
            <a:endParaRPr lang="en-US" dirty="0"/>
          </a:p>
          <a:p>
            <a:r>
              <a:rPr lang="en-US" sz="1800" b="1" dirty="0">
                <a:solidFill>
                  <a:srgbClr val="822D7E"/>
                </a:solidFill>
              </a:rPr>
              <a:t>IsoFiber™ </a:t>
            </a:r>
            <a:r>
              <a:rPr lang="en-US" sz="1800" dirty="0"/>
              <a:t>(Iso-Malto-Oligosaccharides) — Contains a combination of naturally occurring prebiotic plant fibers that are clinically shown to improve the growth of specific probiotic strains featured in Kids FundaMentals™ and now MentaBiotics™ Sugar Free! </a:t>
            </a:r>
          </a:p>
          <a:p>
            <a:r>
              <a:rPr lang="en-US" sz="1800" b="1" dirty="0">
                <a:solidFill>
                  <a:srgbClr val="822D7E"/>
                </a:solidFill>
              </a:rPr>
              <a:t>Bimuno</a:t>
            </a:r>
            <a:r>
              <a:rPr lang="en-US" sz="1800" b="1" baseline="30000" dirty="0">
                <a:solidFill>
                  <a:srgbClr val="822D7E"/>
                </a:solidFill>
              </a:rPr>
              <a:t>®</a:t>
            </a:r>
            <a:r>
              <a:rPr lang="en-US" sz="1800" b="1" dirty="0">
                <a:solidFill>
                  <a:srgbClr val="822D7E"/>
                </a:solidFill>
              </a:rPr>
              <a:t> </a:t>
            </a:r>
            <a:r>
              <a:rPr lang="en-US" sz="1800" dirty="0"/>
              <a:t>(Galacto-Oligo-Saccharides) — Resets and increases friendly gut bacteria, maintains immune health, controls inflammation in the body and supports microbiome balance. Is highly effective and a natural way of increasing preferred bacteria in the gut. Plays an important role in feeding Bifidobacteria probiotic strains.* </a:t>
            </a:r>
            <a:endParaRPr lang="en-US" dirty="0"/>
          </a:p>
          <a:p>
            <a:r>
              <a:rPr lang="en-US" sz="1800" b="1" dirty="0">
                <a:solidFill>
                  <a:srgbClr val="822D7E"/>
                </a:solidFill>
              </a:rPr>
              <a:t>SunFiber</a:t>
            </a:r>
            <a:r>
              <a:rPr lang="en-US" sz="1800" b="1" baseline="30000" dirty="0">
                <a:solidFill>
                  <a:srgbClr val="822D7E"/>
                </a:solidFill>
              </a:rPr>
              <a:t>®</a:t>
            </a:r>
            <a:r>
              <a:rPr lang="en-US" sz="1800" b="1" dirty="0">
                <a:solidFill>
                  <a:srgbClr val="822D7E"/>
                </a:solidFill>
              </a:rPr>
              <a:t> </a:t>
            </a:r>
            <a:r>
              <a:rPr lang="en-US" sz="1800" dirty="0"/>
              <a:t>(Galactomannan Fiber) — Helps improve the growth and vitality of beneficial bacteria, including Bifidobacteria and Lactobacillus.* </a:t>
            </a:r>
          </a:p>
        </p:txBody>
      </p:sp>
      <p:sp>
        <p:nvSpPr>
          <p:cNvPr id="9" name="TextBox 8">
            <a:extLst>
              <a:ext uri="{FF2B5EF4-FFF2-40B4-BE49-F238E27FC236}">
                <a16:creationId xmlns:a16="http://schemas.microsoft.com/office/drawing/2014/main" id="{CD9D1499-D4F2-42EE-9DA2-7B79B49B68C5}"/>
              </a:ext>
            </a:extLst>
          </p:cNvPr>
          <p:cNvSpPr txBox="1"/>
          <p:nvPr/>
        </p:nvSpPr>
        <p:spPr>
          <a:xfrm>
            <a:off x="5139795" y="473686"/>
            <a:ext cx="359394" cy="307777"/>
          </a:xfrm>
          <a:prstGeom prst="rect">
            <a:avLst/>
          </a:prstGeom>
          <a:noFill/>
        </p:spPr>
        <p:txBody>
          <a:bodyPr wrap="none" rtlCol="0">
            <a:spAutoFit/>
          </a:bodyPr>
          <a:lstStyle/>
          <a:p>
            <a:r>
              <a:rPr lang="en-US" sz="1400" dirty="0">
                <a:solidFill>
                  <a:srgbClr val="82287E"/>
                </a:solidFill>
                <a:latin typeface="Verdana" panose="020B0604030504040204" pitchFamily="34" charset="0"/>
                <a:ea typeface="Verdana" panose="020B0604030504040204" pitchFamily="34" charset="0"/>
                <a:cs typeface="Verdana" panose="020B0604030504040204" pitchFamily="34" charset="0"/>
              </a:rPr>
              <a:t>™</a:t>
            </a:r>
          </a:p>
        </p:txBody>
      </p:sp>
    </p:spTree>
    <p:extLst>
      <p:ext uri="{BB962C8B-B14F-4D97-AF65-F5344CB8AC3E}">
        <p14:creationId xmlns:p14="http://schemas.microsoft.com/office/powerpoint/2010/main" val="2898649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D1A9752-7947-49ED-A884-F24CCB716299}"/>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solidFill>
                  <a:srgbClr val="000000"/>
                </a:solidFill>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pic>
        <p:nvPicPr>
          <p:cNvPr id="4" name="Picture 3" descr="A screenshot of a cell phone&#10;&#10;Description generated with high confidence">
            <a:extLst>
              <a:ext uri="{FF2B5EF4-FFF2-40B4-BE49-F238E27FC236}">
                <a16:creationId xmlns:a16="http://schemas.microsoft.com/office/drawing/2014/main" id="{E5B9B2E3-861A-4EF6-8593-2A945F2EBB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762" y="1843485"/>
            <a:ext cx="10658475" cy="4400550"/>
          </a:xfrm>
          <a:prstGeom prst="rect">
            <a:avLst/>
          </a:prstGeom>
        </p:spPr>
      </p:pic>
      <p:sp>
        <p:nvSpPr>
          <p:cNvPr id="10" name="Title 1">
            <a:extLst>
              <a:ext uri="{FF2B5EF4-FFF2-40B4-BE49-F238E27FC236}">
                <a16:creationId xmlns:a16="http://schemas.microsoft.com/office/drawing/2014/main" id="{E1170B62-60D2-4164-970C-437364E523D3}"/>
              </a:ext>
            </a:extLst>
          </p:cNvPr>
          <p:cNvSpPr txBox="1">
            <a:spLocks/>
          </p:cNvSpPr>
          <p:nvPr/>
        </p:nvSpPr>
        <p:spPr>
          <a:xfrm>
            <a:off x="838200" y="365124"/>
            <a:ext cx="10515600" cy="1325563"/>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Verdana" panose="020B0604030504040204" pitchFamily="34" charset="0"/>
                <a:ea typeface="+mj-ea"/>
                <a:cs typeface="+mj-cs"/>
              </a:defRPr>
            </a:lvl1pPr>
          </a:lstStyle>
          <a:p>
            <a:r>
              <a:rPr lang="en-US" dirty="0">
                <a:solidFill>
                  <a:srgbClr val="82287E"/>
                </a:solidFill>
                <a:ea typeface="Verdana" panose="020B0604030504040204" pitchFamily="34" charset="0"/>
                <a:cs typeface="Verdana" panose="020B0604030504040204" pitchFamily="34" charset="0"/>
              </a:rPr>
              <a:t>MENTABIOTICS  SUGAR FREE</a:t>
            </a:r>
            <a:br>
              <a:rPr lang="en-US" b="1" dirty="0">
                <a:solidFill>
                  <a:srgbClr val="402B56"/>
                </a:solidFill>
                <a:ea typeface="Verdana" panose="020B0604030504040204" pitchFamily="34" charset="0"/>
                <a:cs typeface="Verdana" panose="020B0604030504040204" pitchFamily="34" charset="0"/>
              </a:rPr>
            </a:br>
            <a:r>
              <a:rPr lang="en-US" sz="3500" b="1" dirty="0">
                <a:solidFill>
                  <a:srgbClr val="3F2A56"/>
                </a:solidFill>
                <a:ea typeface="Verdana" panose="020B0604030504040204" pitchFamily="34" charset="0"/>
                <a:cs typeface="Verdana" panose="020B0604030504040204" pitchFamily="34" charset="0"/>
              </a:rPr>
              <a:t>MW3</a:t>
            </a:r>
            <a:r>
              <a:rPr lang="en-US" sz="3500" b="1" dirty="0">
                <a:solidFill>
                  <a:srgbClr val="402B56"/>
                </a:solidFill>
                <a:ea typeface="Verdana" panose="020B0604030504040204" pitchFamily="34" charset="0"/>
                <a:cs typeface="Verdana" panose="020B0604030504040204" pitchFamily="34" charset="0"/>
              </a:rPr>
              <a:t>™</a:t>
            </a:r>
            <a:r>
              <a:rPr lang="en-US" sz="3500" b="1" dirty="0">
                <a:solidFill>
                  <a:srgbClr val="3F2A56"/>
                </a:solidFill>
                <a:ea typeface="Verdana" panose="020B0604030504040204" pitchFamily="34" charset="0"/>
                <a:cs typeface="Verdana" panose="020B0604030504040204" pitchFamily="34" charset="0"/>
              </a:rPr>
              <a:t> Prebiotic/Probiotic Proprietary Blend</a:t>
            </a:r>
            <a:endParaRPr lang="en-US" sz="3200" dirty="0">
              <a:solidFill>
                <a:srgbClr val="82287E"/>
              </a:solidFill>
              <a:ea typeface="Verdana" panose="020B0604030504040204" pitchFamily="34" charset="0"/>
              <a:cs typeface="Verdana" panose="020B0604030504040204" pitchFamily="34" charset="0"/>
            </a:endParaRPr>
          </a:p>
        </p:txBody>
      </p:sp>
      <p:sp>
        <p:nvSpPr>
          <p:cNvPr id="11" name="TextBox 10">
            <a:extLst>
              <a:ext uri="{FF2B5EF4-FFF2-40B4-BE49-F238E27FC236}">
                <a16:creationId xmlns:a16="http://schemas.microsoft.com/office/drawing/2014/main" id="{F4FB6477-3FCA-4D03-8FE0-C7E4C2B2D429}"/>
              </a:ext>
            </a:extLst>
          </p:cNvPr>
          <p:cNvSpPr txBox="1"/>
          <p:nvPr/>
        </p:nvSpPr>
        <p:spPr>
          <a:xfrm>
            <a:off x="5139795" y="473686"/>
            <a:ext cx="359394" cy="307777"/>
          </a:xfrm>
          <a:prstGeom prst="rect">
            <a:avLst/>
          </a:prstGeom>
          <a:noFill/>
        </p:spPr>
        <p:txBody>
          <a:bodyPr wrap="none" rtlCol="0">
            <a:spAutoFit/>
          </a:bodyPr>
          <a:lstStyle/>
          <a:p>
            <a:r>
              <a:rPr lang="en-US" sz="1400" dirty="0">
                <a:solidFill>
                  <a:srgbClr val="82287E"/>
                </a:solidFill>
                <a:latin typeface="Verdana" panose="020B0604030504040204" pitchFamily="34" charset="0"/>
                <a:ea typeface="Verdana" panose="020B0604030504040204" pitchFamily="34" charset="0"/>
                <a:cs typeface="Verdana" panose="020B0604030504040204" pitchFamily="34" charset="0"/>
              </a:rPr>
              <a:t>™</a:t>
            </a:r>
          </a:p>
        </p:txBody>
      </p:sp>
    </p:spTree>
    <p:extLst>
      <p:ext uri="{BB962C8B-B14F-4D97-AF65-F5344CB8AC3E}">
        <p14:creationId xmlns:p14="http://schemas.microsoft.com/office/powerpoint/2010/main" val="1209045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E826E-2BA3-4A4F-8F98-C5BDDB30EB1B}"/>
              </a:ext>
            </a:extLst>
          </p:cNvPr>
          <p:cNvSpPr>
            <a:spLocks noGrp="1"/>
          </p:cNvSpPr>
          <p:nvPr>
            <p:ph type="title"/>
          </p:nvPr>
        </p:nvSpPr>
        <p:spPr>
          <a:xfrm>
            <a:off x="1515978" y="365125"/>
            <a:ext cx="9837822" cy="1325563"/>
          </a:xfrm>
        </p:spPr>
        <p:txBody>
          <a:bodyPr/>
          <a:lstStyle/>
          <a:p>
            <a:endParaRPr lang="en-US" dirty="0"/>
          </a:p>
        </p:txBody>
      </p:sp>
      <p:sp>
        <p:nvSpPr>
          <p:cNvPr id="3" name="Content Placeholder 2">
            <a:extLst>
              <a:ext uri="{FF2B5EF4-FFF2-40B4-BE49-F238E27FC236}">
                <a16:creationId xmlns:a16="http://schemas.microsoft.com/office/drawing/2014/main" id="{8502C5D2-CCDA-4AEF-82EB-483C00928992}"/>
              </a:ext>
            </a:extLst>
          </p:cNvPr>
          <p:cNvSpPr>
            <a:spLocks noGrp="1"/>
          </p:cNvSpPr>
          <p:nvPr>
            <p:ph idx="1"/>
          </p:nvPr>
        </p:nvSpPr>
        <p:spPr>
          <a:xfrm>
            <a:off x="1515978" y="1825625"/>
            <a:ext cx="9837821" cy="4351338"/>
          </a:xfrm>
        </p:spPr>
        <p:txBody>
          <a:bodyPr/>
          <a:lstStyle/>
          <a:p>
            <a:endParaRPr lang="en-US"/>
          </a:p>
        </p:txBody>
      </p:sp>
      <p:sp>
        <p:nvSpPr>
          <p:cNvPr id="4" name="Rectangle 3">
            <a:extLst>
              <a:ext uri="{FF2B5EF4-FFF2-40B4-BE49-F238E27FC236}">
                <a16:creationId xmlns:a16="http://schemas.microsoft.com/office/drawing/2014/main" id="{75DC8D98-0CEA-2A41-9C8B-3F21AC74DD43}"/>
              </a:ext>
            </a:extLst>
          </p:cNvPr>
          <p:cNvSpPr/>
          <p:nvPr/>
        </p:nvSpPr>
        <p:spPr>
          <a:xfrm>
            <a:off x="0" y="-317500"/>
            <a:ext cx="12192000" cy="6858000"/>
          </a:xfrm>
          <a:prstGeom prst="rect">
            <a:avLst/>
          </a:prstGeom>
          <a:solidFill>
            <a:srgbClr val="3F2A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ndParaRPr>
          </a:p>
        </p:txBody>
      </p:sp>
      <p:sp>
        <p:nvSpPr>
          <p:cNvPr id="5" name="Shape 10">
            <a:extLst>
              <a:ext uri="{FF2B5EF4-FFF2-40B4-BE49-F238E27FC236}">
                <a16:creationId xmlns:a16="http://schemas.microsoft.com/office/drawing/2014/main" id="{700F205F-EFD5-4141-93C5-68307EC9D1D1}"/>
              </a:ext>
            </a:extLst>
          </p:cNvPr>
          <p:cNvSpPr/>
          <p:nvPr/>
        </p:nvSpPr>
        <p:spPr>
          <a:xfrm>
            <a:off x="1131570" y="2342204"/>
            <a:ext cx="79609" cy="1715446"/>
          </a:xfrm>
          <a:prstGeom prst="rect">
            <a:avLst/>
          </a:prstGeom>
          <a:solidFill>
            <a:schemeClr val="bg1"/>
          </a:solidFill>
          <a:ln>
            <a:noFill/>
          </a:ln>
        </p:spPr>
        <p:txBody>
          <a:bodyPr lIns="91425" tIns="91425" rIns="91425" bIns="91425" anchor="ctr" anchorCtr="0">
            <a:noAutofit/>
          </a:bodyPr>
          <a:lstStyle/>
          <a:p>
            <a:pPr lvl="0" rtl="0">
              <a:spcBef>
                <a:spcPts val="0"/>
              </a:spcBef>
              <a:buNone/>
            </a:pPr>
            <a:endParaRPr dirty="0">
              <a:solidFill>
                <a:schemeClr val="tx1">
                  <a:lumMod val="50000"/>
                  <a:lumOff val="50000"/>
                </a:schemeClr>
              </a:solidFill>
              <a:latin typeface="Verdana" panose="020B0604030504040204" pitchFamily="34" charset="0"/>
            </a:endParaRPr>
          </a:p>
        </p:txBody>
      </p:sp>
      <p:sp>
        <p:nvSpPr>
          <p:cNvPr id="6" name="TextBox 5">
            <a:extLst>
              <a:ext uri="{FF2B5EF4-FFF2-40B4-BE49-F238E27FC236}">
                <a16:creationId xmlns:a16="http://schemas.microsoft.com/office/drawing/2014/main" id="{2BC6E2BE-FE78-444D-91CA-F9CD4F3662C4}"/>
              </a:ext>
            </a:extLst>
          </p:cNvPr>
          <p:cNvSpPr txBox="1"/>
          <p:nvPr/>
        </p:nvSpPr>
        <p:spPr>
          <a:xfrm>
            <a:off x="1515978" y="2145639"/>
            <a:ext cx="8813913" cy="923330"/>
          </a:xfrm>
          <a:prstGeom prst="rect">
            <a:avLst/>
          </a:prstGeom>
          <a:noFill/>
        </p:spPr>
        <p:txBody>
          <a:bodyPr wrap="square" rtlCol="0">
            <a:spAutoFit/>
          </a:bodyPr>
          <a:lstStyle/>
          <a:p>
            <a:r>
              <a:rPr lang="en-US" sz="5400" dirty="0">
                <a:solidFill>
                  <a:schemeClr val="bg1">
                    <a:lumMod val="95000"/>
                  </a:schemeClr>
                </a:solidFill>
                <a:latin typeface="Verdana" panose="020B0604030504040204" pitchFamily="34" charset="0"/>
                <a:ea typeface="Verdana" panose="020B0604030504040204" pitchFamily="34" charset="0"/>
                <a:cs typeface="Verdana" panose="020B0604030504040204" pitchFamily="34" charset="0"/>
              </a:rPr>
              <a:t>Our Mission…</a:t>
            </a:r>
          </a:p>
        </p:txBody>
      </p:sp>
      <p:sp>
        <p:nvSpPr>
          <p:cNvPr id="7" name="TextBox 6">
            <a:extLst>
              <a:ext uri="{FF2B5EF4-FFF2-40B4-BE49-F238E27FC236}">
                <a16:creationId xmlns:a16="http://schemas.microsoft.com/office/drawing/2014/main" id="{16CC0C11-205B-754C-AA93-0CBFAB3FADA5}"/>
              </a:ext>
            </a:extLst>
          </p:cNvPr>
          <p:cNvSpPr txBox="1"/>
          <p:nvPr/>
        </p:nvSpPr>
        <p:spPr>
          <a:xfrm>
            <a:off x="1546412" y="3110527"/>
            <a:ext cx="9502588" cy="1569660"/>
          </a:xfrm>
          <a:prstGeom prst="rect">
            <a:avLst/>
          </a:prstGeom>
          <a:noFill/>
        </p:spPr>
        <p:txBody>
          <a:bodyPr wrap="square" rtlCol="0">
            <a:spAutoFit/>
          </a:bodyPr>
          <a:lstStyle/>
          <a:p>
            <a:r>
              <a:rPr lang="en-US" sz="3200" dirty="0">
                <a:solidFill>
                  <a:schemeClr val="bg1">
                    <a:lumMod val="85000"/>
                  </a:schemeClr>
                </a:solidFill>
                <a:latin typeface="Verdana" panose="020B0604030504040204" pitchFamily="34" charset="0"/>
                <a:ea typeface="Verdana" panose="020B0604030504040204" pitchFamily="34" charset="0"/>
                <a:cs typeface="Verdana" panose="020B0604030504040204" pitchFamily="34" charset="0"/>
              </a:rPr>
              <a:t>is to create a holistic mental wellness platform of products, programs, and people.</a:t>
            </a:r>
          </a:p>
          <a:p>
            <a:endParaRPr lang="en-US" sz="3200" dirty="0">
              <a:solidFill>
                <a:schemeClr val="bg1">
                  <a:lumMod val="85000"/>
                </a:schemeClr>
              </a:solidFill>
              <a:latin typeface="Verdana" panose="020B0604030504040204" pitchFamily="34" charset="0"/>
              <a:ea typeface="Verdana" panose="020B0604030504040204" pitchFamily="34" charset="0"/>
              <a:cs typeface="Verdana" panose="020B0604030504040204" pitchFamily="34" charset="0"/>
            </a:endParaRPr>
          </a:p>
        </p:txBody>
      </p:sp>
      <p:pic>
        <p:nvPicPr>
          <p:cNvPr id="8" name="Picture 7">
            <a:extLst>
              <a:ext uri="{FF2B5EF4-FFF2-40B4-BE49-F238E27FC236}">
                <a16:creationId xmlns:a16="http://schemas.microsoft.com/office/drawing/2014/main" id="{67B6C6AD-A517-374F-8B9A-9FD3430D342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784854" y="6356350"/>
            <a:ext cx="4626864" cy="360450"/>
          </a:xfrm>
          <a:prstGeom prst="rect">
            <a:avLst/>
          </a:prstGeom>
        </p:spPr>
      </p:pic>
    </p:spTree>
    <p:extLst>
      <p:ext uri="{BB962C8B-B14F-4D97-AF65-F5344CB8AC3E}">
        <p14:creationId xmlns:p14="http://schemas.microsoft.com/office/powerpoint/2010/main" val="16924364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a:solidFill>
                  <a:srgbClr val="402B56"/>
                </a:solidFill>
                <a:latin typeface="Verdana" panose="020B0604030504040204" pitchFamily="34" charset="0"/>
                <a:ea typeface="Verdana" panose="020B0604030504040204" pitchFamily="34" charset="0"/>
                <a:cs typeface="Verdana" panose="020B0604030504040204" pitchFamily="34" charset="0"/>
              </a:rPr>
              <a:t>GBX+ Proprietary Blend…</a:t>
            </a:r>
            <a:br>
              <a:rPr lang="en-US" sz="4800" dirty="0">
                <a:latin typeface="Verdana" panose="020B0604030504040204" pitchFamily="34" charset="0"/>
                <a:ea typeface="Verdana" panose="020B0604030504040204" pitchFamily="34" charset="0"/>
                <a:cs typeface="Verdana" panose="020B0604030504040204" pitchFamily="34" charset="0"/>
              </a:rPr>
            </a:br>
            <a:r>
              <a:rPr lang="en-US" sz="3600" dirty="0">
                <a:solidFill>
                  <a:srgbClr val="82287E"/>
                </a:solidFill>
                <a:latin typeface="Verdana" panose="020B0604030504040204" pitchFamily="34" charset="0"/>
                <a:ea typeface="Verdana" panose="020B0604030504040204" pitchFamily="34" charset="0"/>
                <a:cs typeface="Verdana" panose="020B0604030504040204" pitchFamily="34" charset="0"/>
              </a:rPr>
              <a:t>Patent Pending and Exclusive to Amare</a:t>
            </a:r>
          </a:p>
        </p:txBody>
      </p:sp>
      <p:sp>
        <p:nvSpPr>
          <p:cNvPr id="3" name="Text Placeholder 2"/>
          <p:cNvSpPr>
            <a:spLocks noGrp="1"/>
          </p:cNvSpPr>
          <p:nvPr>
            <p:ph type="body" sz="quarter" idx="11"/>
          </p:nvPr>
        </p:nvSpPr>
        <p:spPr>
          <a:xfrm>
            <a:off x="3371353" y="2066229"/>
            <a:ext cx="7696200" cy="1026595"/>
          </a:xfrm>
        </p:spPr>
        <p:txBody>
          <a:bodyPr vert="horz" lIns="91440" tIns="45720" rIns="91440" bIns="45720" rtlCol="0" anchor="t">
            <a:noAutofit/>
          </a:bodyPr>
          <a:lstStyle/>
          <a:p>
            <a:pPr marL="0" indent="0">
              <a:buNone/>
            </a:pPr>
            <a:r>
              <a:rPr lang="en-US" sz="2400" b="1" i="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Applephenon: Asian Apple Fruit extract</a:t>
            </a:r>
            <a:br>
              <a:rPr lang="en-US" sz="3200" dirty="0">
                <a:solidFill>
                  <a:schemeClr val="tx1"/>
                </a:solidFill>
                <a:latin typeface="Verdana" panose="020B0604030504040204" pitchFamily="34" charset="0"/>
                <a:ea typeface="Verdana" panose="020B0604030504040204" pitchFamily="34" charset="0"/>
                <a:cs typeface="Verdana" panose="020B0604030504040204" pitchFamily="34" charset="0"/>
              </a:rPr>
            </a:br>
            <a:r>
              <a:rPr lang="en-US" sz="2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Supports gut health, immune function, &amp; inflammatory balance*</a:t>
            </a:r>
          </a:p>
          <a:p>
            <a:pPr marL="0" indent="0">
              <a:buNone/>
            </a:pPr>
            <a:endParaRPr lang="en-US" sz="1800" b="1" i="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16" name="Text Placeholder 2">
            <a:extLst>
              <a:ext uri="{FF2B5EF4-FFF2-40B4-BE49-F238E27FC236}">
                <a16:creationId xmlns:a16="http://schemas.microsoft.com/office/drawing/2014/main" id="{6FB49662-C2EA-40BD-8774-EA26BF3BAA64}"/>
              </a:ext>
            </a:extLst>
          </p:cNvPr>
          <p:cNvSpPr txBox="1">
            <a:spLocks/>
          </p:cNvSpPr>
          <p:nvPr/>
        </p:nvSpPr>
        <p:spPr>
          <a:xfrm>
            <a:off x="3371353" y="3555462"/>
            <a:ext cx="7696200" cy="102659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b="1" i="1" dirty="0">
                <a:solidFill>
                  <a:srgbClr val="000000">
                    <a:lumMod val="75000"/>
                    <a:lumOff val="25000"/>
                  </a:srgbClr>
                </a:solidFill>
                <a:latin typeface="Verdana" panose="020B0604030504040204" pitchFamily="34" charset="0"/>
                <a:ea typeface="Verdana" panose="020B0604030504040204" pitchFamily="34" charset="0"/>
                <a:cs typeface="Verdana" panose="020B0604030504040204" pitchFamily="34" charset="0"/>
              </a:rPr>
              <a:t>Enovita: French Grape Seed extract</a:t>
            </a:r>
            <a:br>
              <a:rPr lang="en-US" sz="3200" dirty="0">
                <a:solidFill>
                  <a:srgbClr val="000000"/>
                </a:solidFill>
                <a:latin typeface="Verdana" panose="020B0604030504040204" pitchFamily="34" charset="0"/>
                <a:ea typeface="Verdana" panose="020B0604030504040204" pitchFamily="34" charset="0"/>
                <a:cs typeface="Verdana" panose="020B0604030504040204" pitchFamily="34" charset="0"/>
              </a:rPr>
            </a:br>
            <a:r>
              <a:rPr lang="en-US" sz="2000" dirty="0">
                <a:solidFill>
                  <a:srgbClr val="000000">
                    <a:lumMod val="75000"/>
                    <a:lumOff val="25000"/>
                  </a:srgbClr>
                </a:solidFill>
                <a:latin typeface="Verdana" panose="020B0604030504040204" pitchFamily="34" charset="0"/>
                <a:ea typeface="Verdana" panose="020B0604030504040204" pitchFamily="34" charset="0"/>
                <a:cs typeface="Verdana" panose="020B0604030504040204" pitchFamily="34" charset="0"/>
              </a:rPr>
              <a:t>Enhances blood flow, cardiovascular tone, &amp; cellular defenses*</a:t>
            </a:r>
          </a:p>
        </p:txBody>
      </p:sp>
      <p:sp>
        <p:nvSpPr>
          <p:cNvPr id="17" name="Text Placeholder 2">
            <a:extLst>
              <a:ext uri="{FF2B5EF4-FFF2-40B4-BE49-F238E27FC236}">
                <a16:creationId xmlns:a16="http://schemas.microsoft.com/office/drawing/2014/main" id="{C8CA0DE9-A252-4DA7-999A-641B131DD36B}"/>
              </a:ext>
            </a:extLst>
          </p:cNvPr>
          <p:cNvSpPr txBox="1">
            <a:spLocks/>
          </p:cNvSpPr>
          <p:nvPr/>
        </p:nvSpPr>
        <p:spPr>
          <a:xfrm>
            <a:off x="3371353" y="5096579"/>
            <a:ext cx="7696200" cy="102659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b="1" i="1" dirty="0">
                <a:solidFill>
                  <a:srgbClr val="000000">
                    <a:lumMod val="75000"/>
                    <a:lumOff val="25000"/>
                  </a:srgbClr>
                </a:solidFill>
                <a:latin typeface="Verdana" panose="020B0604030504040204" pitchFamily="34" charset="0"/>
                <a:ea typeface="Verdana" panose="020B0604030504040204" pitchFamily="34" charset="0"/>
                <a:cs typeface="Verdana" panose="020B0604030504040204" pitchFamily="34" charset="0"/>
              </a:rPr>
              <a:t>Enzogenol: New Zealand Pine Bark extract</a:t>
            </a:r>
            <a:br>
              <a:rPr lang="en-US" sz="3200" dirty="0">
                <a:solidFill>
                  <a:srgbClr val="000000"/>
                </a:solidFill>
                <a:latin typeface="Verdana" panose="020B0604030504040204" pitchFamily="34" charset="0"/>
                <a:ea typeface="Verdana" panose="020B0604030504040204" pitchFamily="34" charset="0"/>
                <a:cs typeface="Verdana" panose="020B0604030504040204" pitchFamily="34" charset="0"/>
              </a:rPr>
            </a:br>
            <a:r>
              <a:rPr lang="en-US" sz="2000" dirty="0">
                <a:solidFill>
                  <a:srgbClr val="000000">
                    <a:lumMod val="75000"/>
                    <a:lumOff val="25000"/>
                  </a:srgbClr>
                </a:solidFill>
                <a:latin typeface="Verdana" panose="020B0604030504040204" pitchFamily="34" charset="0"/>
                <a:ea typeface="Verdana" panose="020B0604030504040204" pitchFamily="34" charset="0"/>
                <a:cs typeface="Verdana" panose="020B0604030504040204" pitchFamily="34" charset="0"/>
              </a:rPr>
              <a:t>Improves neurotransmitter balance, mental focus, &amp; psychological vigor*</a:t>
            </a:r>
            <a:endParaRPr lang="en-US" sz="2000" b="1" i="1" dirty="0">
              <a:solidFill>
                <a:srgbClr val="000000">
                  <a:lumMod val="75000"/>
                  <a:lumOff val="25000"/>
                </a:srgbClr>
              </a:solidFill>
              <a:latin typeface="Verdana" panose="020B0604030504040204" pitchFamily="34" charset="0"/>
              <a:ea typeface="Verdana" panose="020B0604030504040204" pitchFamily="34" charset="0"/>
              <a:cs typeface="Verdana" panose="020B0604030504040204" pitchFamily="34" charset="0"/>
            </a:endParaRPr>
          </a:p>
        </p:txBody>
      </p:sp>
      <p:pic>
        <p:nvPicPr>
          <p:cNvPr id="8" name="Picture 7">
            <a:extLst>
              <a:ext uri="{FF2B5EF4-FFF2-40B4-BE49-F238E27FC236}">
                <a16:creationId xmlns:a16="http://schemas.microsoft.com/office/drawing/2014/main" id="{042F63EF-51FB-4EC1-97A1-89AEE6AC493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77340" y="1848007"/>
            <a:ext cx="1463040" cy="1463040"/>
          </a:xfrm>
          <a:prstGeom prst="rect">
            <a:avLst/>
          </a:prstGeom>
        </p:spPr>
      </p:pic>
      <p:pic>
        <p:nvPicPr>
          <p:cNvPr id="10" name="Picture 9">
            <a:extLst>
              <a:ext uri="{FF2B5EF4-FFF2-40B4-BE49-F238E27FC236}">
                <a16:creationId xmlns:a16="http://schemas.microsoft.com/office/drawing/2014/main" id="{5D3E2E80-FABC-4EE4-8AE6-4C7C509821E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75675" y="3337240"/>
            <a:ext cx="1463040" cy="1463040"/>
          </a:xfrm>
          <a:prstGeom prst="rect">
            <a:avLst/>
          </a:prstGeom>
        </p:spPr>
      </p:pic>
      <p:pic>
        <p:nvPicPr>
          <p:cNvPr id="13" name="Picture 12">
            <a:extLst>
              <a:ext uri="{FF2B5EF4-FFF2-40B4-BE49-F238E27FC236}">
                <a16:creationId xmlns:a16="http://schemas.microsoft.com/office/drawing/2014/main" id="{06AE23D8-60AE-4949-9235-B67627253DF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575675" y="4878357"/>
            <a:ext cx="1463040" cy="1463040"/>
          </a:xfrm>
          <a:prstGeom prst="rect">
            <a:avLst/>
          </a:prstGeom>
        </p:spPr>
      </p:pic>
      <p:sp>
        <p:nvSpPr>
          <p:cNvPr id="11" name="TextBox 10">
            <a:extLst>
              <a:ext uri="{FF2B5EF4-FFF2-40B4-BE49-F238E27FC236}">
                <a16:creationId xmlns:a16="http://schemas.microsoft.com/office/drawing/2014/main" id="{83C7DFE8-5C44-4B41-85C5-25FF6A2B4B57}"/>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solidFill>
                  <a:srgbClr val="000000"/>
                </a:solidFill>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Tree>
    <p:extLst>
      <p:ext uri="{BB962C8B-B14F-4D97-AF65-F5344CB8AC3E}">
        <p14:creationId xmlns:p14="http://schemas.microsoft.com/office/powerpoint/2010/main" val="3288306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6">
            <a:extLst>
              <a:ext uri="{FF2B5EF4-FFF2-40B4-BE49-F238E27FC236}">
                <a16:creationId xmlns:a16="http://schemas.microsoft.com/office/drawing/2014/main" id="{7566EC25-16B9-4003-B377-030D73E61B27}"/>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857250"/>
            <a:ext cx="9144000" cy="5143500"/>
          </a:xfrm>
          <a:prstGeom prst="rect">
            <a:avLst/>
          </a:prstGeom>
        </p:spPr>
      </p:pic>
    </p:spTree>
    <p:extLst>
      <p:ext uri="{BB962C8B-B14F-4D97-AF65-F5344CB8AC3E}">
        <p14:creationId xmlns:p14="http://schemas.microsoft.com/office/powerpoint/2010/main" val="929838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7">
            <a:extLst>
              <a:ext uri="{FF2B5EF4-FFF2-40B4-BE49-F238E27FC236}">
                <a16:creationId xmlns:a16="http://schemas.microsoft.com/office/drawing/2014/main" id="{45A6A743-2C1F-4F9F-9451-EB97ADE632CD}"/>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857250"/>
            <a:ext cx="9144000" cy="5143500"/>
          </a:xfrm>
          <a:prstGeom prst="rect">
            <a:avLst/>
          </a:prstGeom>
        </p:spPr>
      </p:pic>
    </p:spTree>
    <p:extLst>
      <p:ext uri="{BB962C8B-B14F-4D97-AF65-F5344CB8AC3E}">
        <p14:creationId xmlns:p14="http://schemas.microsoft.com/office/powerpoint/2010/main" val="2104921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E4917DC-4850-D34B-A323-AAF6851099E5}"/>
              </a:ext>
            </a:extLst>
          </p:cNvPr>
          <p:cNvPicPr>
            <a:picLocks noChangeAspect="1"/>
          </p:cNvPicPr>
          <p:nvPr/>
        </p:nvPicPr>
        <p:blipFill rotWithShape="1">
          <a:blip r:embed="rId2"/>
          <a:srcRect r="75724"/>
          <a:stretch/>
        </p:blipFill>
        <p:spPr>
          <a:xfrm>
            <a:off x="4076032" y="1388978"/>
            <a:ext cx="3118853" cy="3320193"/>
          </a:xfrm>
          <a:prstGeom prst="rect">
            <a:avLst/>
          </a:prstGeom>
        </p:spPr>
      </p:pic>
      <p:sp>
        <p:nvSpPr>
          <p:cNvPr id="5" name="TextBox 4">
            <a:extLst>
              <a:ext uri="{FF2B5EF4-FFF2-40B4-BE49-F238E27FC236}">
                <a16:creationId xmlns:a16="http://schemas.microsoft.com/office/drawing/2014/main" id="{15A078C2-3192-A843-8F09-A48F5F06F8E4}"/>
              </a:ext>
            </a:extLst>
          </p:cNvPr>
          <p:cNvSpPr txBox="1"/>
          <p:nvPr/>
        </p:nvSpPr>
        <p:spPr>
          <a:xfrm>
            <a:off x="8337884" y="1034716"/>
            <a:ext cx="1484702" cy="369332"/>
          </a:xfrm>
          <a:prstGeom prst="rect">
            <a:avLst/>
          </a:prstGeom>
          <a:noFill/>
        </p:spPr>
        <p:txBody>
          <a:bodyPr wrap="none" rtlCol="0">
            <a:spAutoFit/>
          </a:bodyPr>
          <a:lstStyle/>
          <a:p>
            <a:r>
              <a:rPr lang="en-US" dirty="0"/>
              <a:t>Cholesterol</a:t>
            </a:r>
          </a:p>
        </p:txBody>
      </p:sp>
      <p:sp>
        <p:nvSpPr>
          <p:cNvPr id="6" name="TextBox 5">
            <a:extLst>
              <a:ext uri="{FF2B5EF4-FFF2-40B4-BE49-F238E27FC236}">
                <a16:creationId xmlns:a16="http://schemas.microsoft.com/office/drawing/2014/main" id="{77838141-5B18-8C48-8313-98585A1CA723}"/>
              </a:ext>
            </a:extLst>
          </p:cNvPr>
          <p:cNvSpPr txBox="1"/>
          <p:nvPr/>
        </p:nvSpPr>
        <p:spPr>
          <a:xfrm>
            <a:off x="8083007" y="2683042"/>
            <a:ext cx="1739579" cy="369332"/>
          </a:xfrm>
          <a:prstGeom prst="rect">
            <a:avLst/>
          </a:prstGeom>
          <a:noFill/>
        </p:spPr>
        <p:txBody>
          <a:bodyPr wrap="none" rtlCol="0">
            <a:spAutoFit/>
          </a:bodyPr>
          <a:lstStyle/>
          <a:p>
            <a:r>
              <a:rPr lang="en-US" dirty="0"/>
              <a:t>Inflammation</a:t>
            </a:r>
          </a:p>
        </p:txBody>
      </p:sp>
      <p:sp>
        <p:nvSpPr>
          <p:cNvPr id="7" name="TextBox 6">
            <a:extLst>
              <a:ext uri="{FF2B5EF4-FFF2-40B4-BE49-F238E27FC236}">
                <a16:creationId xmlns:a16="http://schemas.microsoft.com/office/drawing/2014/main" id="{55941260-2E6C-CD47-9100-9846EC9A8925}"/>
              </a:ext>
            </a:extLst>
          </p:cNvPr>
          <p:cNvSpPr txBox="1"/>
          <p:nvPr/>
        </p:nvSpPr>
        <p:spPr>
          <a:xfrm>
            <a:off x="8590547" y="4174958"/>
            <a:ext cx="3112070" cy="369332"/>
          </a:xfrm>
          <a:prstGeom prst="rect">
            <a:avLst/>
          </a:prstGeom>
          <a:noFill/>
        </p:spPr>
        <p:txBody>
          <a:bodyPr wrap="none" rtlCol="0">
            <a:spAutoFit/>
          </a:bodyPr>
          <a:lstStyle/>
          <a:p>
            <a:r>
              <a:rPr lang="en-US" dirty="0"/>
              <a:t>Oxidation (Free Radicals)</a:t>
            </a:r>
          </a:p>
        </p:txBody>
      </p:sp>
      <p:sp>
        <p:nvSpPr>
          <p:cNvPr id="8" name="TextBox 7">
            <a:extLst>
              <a:ext uri="{FF2B5EF4-FFF2-40B4-BE49-F238E27FC236}">
                <a16:creationId xmlns:a16="http://schemas.microsoft.com/office/drawing/2014/main" id="{7CFE0450-44DF-1B44-9284-2534DACE1F79}"/>
              </a:ext>
            </a:extLst>
          </p:cNvPr>
          <p:cNvSpPr txBox="1"/>
          <p:nvPr/>
        </p:nvSpPr>
        <p:spPr>
          <a:xfrm>
            <a:off x="4319337" y="5148885"/>
            <a:ext cx="1438214" cy="369332"/>
          </a:xfrm>
          <a:prstGeom prst="rect">
            <a:avLst/>
          </a:prstGeom>
          <a:noFill/>
        </p:spPr>
        <p:txBody>
          <a:bodyPr wrap="none" rtlCol="0">
            <a:spAutoFit/>
          </a:bodyPr>
          <a:lstStyle/>
          <a:p>
            <a:r>
              <a:rPr lang="en-US" dirty="0"/>
              <a:t>Blood Flow</a:t>
            </a:r>
          </a:p>
        </p:txBody>
      </p:sp>
      <p:sp>
        <p:nvSpPr>
          <p:cNvPr id="9" name="TextBox 8">
            <a:extLst>
              <a:ext uri="{FF2B5EF4-FFF2-40B4-BE49-F238E27FC236}">
                <a16:creationId xmlns:a16="http://schemas.microsoft.com/office/drawing/2014/main" id="{DFCC1081-B07E-0A44-AF6C-3161F93F9568}"/>
              </a:ext>
            </a:extLst>
          </p:cNvPr>
          <p:cNvSpPr txBox="1"/>
          <p:nvPr/>
        </p:nvSpPr>
        <p:spPr>
          <a:xfrm>
            <a:off x="6681050" y="4964219"/>
            <a:ext cx="1909497" cy="369332"/>
          </a:xfrm>
          <a:prstGeom prst="rect">
            <a:avLst/>
          </a:prstGeom>
          <a:noFill/>
        </p:spPr>
        <p:txBody>
          <a:bodyPr wrap="none" rtlCol="0">
            <a:spAutoFit/>
          </a:bodyPr>
          <a:lstStyle/>
          <a:p>
            <a:r>
              <a:rPr lang="en-US" dirty="0"/>
              <a:t>Blood Pressure</a:t>
            </a:r>
          </a:p>
        </p:txBody>
      </p:sp>
      <p:sp>
        <p:nvSpPr>
          <p:cNvPr id="10" name="TextBox 9">
            <a:extLst>
              <a:ext uri="{FF2B5EF4-FFF2-40B4-BE49-F238E27FC236}">
                <a16:creationId xmlns:a16="http://schemas.microsoft.com/office/drawing/2014/main" id="{B517A13D-1E90-3B4B-A978-A4E2459DF712}"/>
              </a:ext>
            </a:extLst>
          </p:cNvPr>
          <p:cNvSpPr txBox="1"/>
          <p:nvPr/>
        </p:nvSpPr>
        <p:spPr>
          <a:xfrm>
            <a:off x="2124822" y="4186990"/>
            <a:ext cx="1930337" cy="369332"/>
          </a:xfrm>
          <a:prstGeom prst="rect">
            <a:avLst/>
          </a:prstGeom>
          <a:noFill/>
        </p:spPr>
        <p:txBody>
          <a:bodyPr wrap="none" rtlCol="0">
            <a:spAutoFit/>
          </a:bodyPr>
          <a:lstStyle/>
          <a:p>
            <a:r>
              <a:rPr lang="en-US" dirty="0"/>
              <a:t>Cardiac Output</a:t>
            </a:r>
          </a:p>
        </p:txBody>
      </p:sp>
      <p:sp>
        <p:nvSpPr>
          <p:cNvPr id="11" name="TextBox 10">
            <a:extLst>
              <a:ext uri="{FF2B5EF4-FFF2-40B4-BE49-F238E27FC236}">
                <a16:creationId xmlns:a16="http://schemas.microsoft.com/office/drawing/2014/main" id="{EFB4B880-69CB-844F-8A12-56DB99345CC0}"/>
              </a:ext>
            </a:extLst>
          </p:cNvPr>
          <p:cNvSpPr txBox="1"/>
          <p:nvPr/>
        </p:nvSpPr>
        <p:spPr>
          <a:xfrm>
            <a:off x="1082842" y="2795519"/>
            <a:ext cx="2228495" cy="369332"/>
          </a:xfrm>
          <a:prstGeom prst="rect">
            <a:avLst/>
          </a:prstGeom>
          <a:noFill/>
        </p:spPr>
        <p:txBody>
          <a:bodyPr wrap="none" rtlCol="0">
            <a:spAutoFit/>
          </a:bodyPr>
          <a:lstStyle/>
          <a:p>
            <a:r>
              <a:rPr lang="en-US"/>
              <a:t>Cardiac Efficiency</a:t>
            </a:r>
          </a:p>
        </p:txBody>
      </p:sp>
      <p:sp>
        <p:nvSpPr>
          <p:cNvPr id="12" name="TextBox 11">
            <a:extLst>
              <a:ext uri="{FF2B5EF4-FFF2-40B4-BE49-F238E27FC236}">
                <a16:creationId xmlns:a16="http://schemas.microsoft.com/office/drawing/2014/main" id="{A0C30575-86B4-854E-AEB2-D7A045EBF4FB}"/>
              </a:ext>
            </a:extLst>
          </p:cNvPr>
          <p:cNvSpPr txBox="1"/>
          <p:nvPr/>
        </p:nvSpPr>
        <p:spPr>
          <a:xfrm>
            <a:off x="1933085" y="1034716"/>
            <a:ext cx="2032288" cy="369332"/>
          </a:xfrm>
          <a:prstGeom prst="rect">
            <a:avLst/>
          </a:prstGeom>
          <a:noFill/>
        </p:spPr>
        <p:txBody>
          <a:bodyPr wrap="none" rtlCol="0">
            <a:spAutoFit/>
          </a:bodyPr>
          <a:lstStyle/>
          <a:p>
            <a:r>
              <a:rPr lang="en-US" dirty="0"/>
              <a:t>Cardiac Rhythm</a:t>
            </a:r>
          </a:p>
        </p:txBody>
      </p:sp>
      <p:sp>
        <p:nvSpPr>
          <p:cNvPr id="13" name="TextBox 12">
            <a:extLst>
              <a:ext uri="{FF2B5EF4-FFF2-40B4-BE49-F238E27FC236}">
                <a16:creationId xmlns:a16="http://schemas.microsoft.com/office/drawing/2014/main" id="{63B04C8D-6F20-3C40-8479-D9B36FC7ACB9}"/>
              </a:ext>
            </a:extLst>
          </p:cNvPr>
          <p:cNvSpPr txBox="1"/>
          <p:nvPr/>
        </p:nvSpPr>
        <p:spPr>
          <a:xfrm>
            <a:off x="3137393" y="579932"/>
            <a:ext cx="3162404" cy="369332"/>
          </a:xfrm>
          <a:prstGeom prst="rect">
            <a:avLst/>
          </a:prstGeom>
          <a:noFill/>
        </p:spPr>
        <p:txBody>
          <a:bodyPr wrap="none" rtlCol="0">
            <a:spAutoFit/>
          </a:bodyPr>
          <a:lstStyle/>
          <a:p>
            <a:r>
              <a:rPr lang="en-US" dirty="0"/>
              <a:t>Cardio-Electro-Physiology</a:t>
            </a:r>
          </a:p>
        </p:txBody>
      </p:sp>
      <p:pic>
        <p:nvPicPr>
          <p:cNvPr id="23" name="Picture 22" descr="A picture containing sky, outdoor, fence, building&#10;&#10;Description automatically generated">
            <a:extLst>
              <a:ext uri="{FF2B5EF4-FFF2-40B4-BE49-F238E27FC236}">
                <a16:creationId xmlns:a16="http://schemas.microsoft.com/office/drawing/2014/main" id="{FB166B42-E72D-C647-878A-BD6CE09D4EF2}"/>
              </a:ext>
            </a:extLst>
          </p:cNvPr>
          <p:cNvPicPr>
            <a:picLocks noChangeAspect="1"/>
          </p:cNvPicPr>
          <p:nvPr/>
        </p:nvPicPr>
        <p:blipFill>
          <a:blip r:embed="rId3"/>
          <a:stretch>
            <a:fillRect/>
          </a:stretch>
        </p:blipFill>
        <p:spPr>
          <a:xfrm>
            <a:off x="143042" y="1404048"/>
            <a:ext cx="2226954" cy="1278994"/>
          </a:xfrm>
          <a:prstGeom prst="rect">
            <a:avLst/>
          </a:prstGeom>
        </p:spPr>
      </p:pic>
      <p:sp>
        <p:nvSpPr>
          <p:cNvPr id="24" name="TextBox 23">
            <a:extLst>
              <a:ext uri="{FF2B5EF4-FFF2-40B4-BE49-F238E27FC236}">
                <a16:creationId xmlns:a16="http://schemas.microsoft.com/office/drawing/2014/main" id="{AAA08CF4-C8B2-3D46-9590-AC504F7A9313}"/>
              </a:ext>
            </a:extLst>
          </p:cNvPr>
          <p:cNvSpPr txBox="1"/>
          <p:nvPr/>
        </p:nvSpPr>
        <p:spPr>
          <a:xfrm>
            <a:off x="3984702" y="126847"/>
            <a:ext cx="5292090" cy="369332"/>
          </a:xfrm>
          <a:prstGeom prst="rect">
            <a:avLst/>
          </a:prstGeom>
          <a:noFill/>
        </p:spPr>
        <p:txBody>
          <a:bodyPr wrap="none" rtlCol="0">
            <a:spAutoFit/>
          </a:bodyPr>
          <a:lstStyle/>
          <a:p>
            <a:r>
              <a:rPr lang="en-US" dirty="0"/>
              <a:t>BDNF = Brain-Derived </a:t>
            </a:r>
            <a:r>
              <a:rPr lang="en-US" dirty="0" err="1"/>
              <a:t>Neuroptrophic</a:t>
            </a:r>
            <a:r>
              <a:rPr lang="en-US" dirty="0"/>
              <a:t> Factor</a:t>
            </a:r>
          </a:p>
        </p:txBody>
      </p:sp>
      <p:pic>
        <p:nvPicPr>
          <p:cNvPr id="16" name="Picture 15">
            <a:extLst>
              <a:ext uri="{FF2B5EF4-FFF2-40B4-BE49-F238E27FC236}">
                <a16:creationId xmlns:a16="http://schemas.microsoft.com/office/drawing/2014/main" id="{82EE5820-6123-DE42-9156-2E783B1DEEDC}"/>
              </a:ext>
            </a:extLst>
          </p:cNvPr>
          <p:cNvPicPr>
            <a:picLocks noChangeAspect="1"/>
          </p:cNvPicPr>
          <p:nvPr/>
        </p:nvPicPr>
        <p:blipFill>
          <a:blip r:embed="rId4"/>
          <a:stretch>
            <a:fillRect/>
          </a:stretch>
        </p:blipFill>
        <p:spPr>
          <a:xfrm>
            <a:off x="1018685" y="4748829"/>
            <a:ext cx="1828800" cy="1828800"/>
          </a:xfrm>
          <a:prstGeom prst="rect">
            <a:avLst/>
          </a:prstGeom>
        </p:spPr>
      </p:pic>
      <p:pic>
        <p:nvPicPr>
          <p:cNvPr id="20" name="Picture 19" descr="A bowl of fruit on a plate&#10;&#10;Description automatically generated">
            <a:extLst>
              <a:ext uri="{FF2B5EF4-FFF2-40B4-BE49-F238E27FC236}">
                <a16:creationId xmlns:a16="http://schemas.microsoft.com/office/drawing/2014/main" id="{E512E7D1-DB85-A049-AA23-8A35F26978DC}"/>
              </a:ext>
            </a:extLst>
          </p:cNvPr>
          <p:cNvPicPr>
            <a:picLocks noChangeAspect="1"/>
          </p:cNvPicPr>
          <p:nvPr/>
        </p:nvPicPr>
        <p:blipFill>
          <a:blip r:embed="rId5"/>
          <a:stretch>
            <a:fillRect/>
          </a:stretch>
        </p:blipFill>
        <p:spPr>
          <a:xfrm>
            <a:off x="9889372" y="257189"/>
            <a:ext cx="1828800" cy="1828800"/>
          </a:xfrm>
          <a:prstGeom prst="rect">
            <a:avLst/>
          </a:prstGeom>
        </p:spPr>
      </p:pic>
      <p:pic>
        <p:nvPicPr>
          <p:cNvPr id="25" name="Picture 24" descr="A picture containing mirror, indoor, orange, reflection&#10;&#10;Description automatically generated">
            <a:extLst>
              <a:ext uri="{FF2B5EF4-FFF2-40B4-BE49-F238E27FC236}">
                <a16:creationId xmlns:a16="http://schemas.microsoft.com/office/drawing/2014/main" id="{5E531847-CF73-C442-B132-A81196266212}"/>
              </a:ext>
            </a:extLst>
          </p:cNvPr>
          <p:cNvPicPr>
            <a:picLocks noChangeAspect="1"/>
          </p:cNvPicPr>
          <p:nvPr/>
        </p:nvPicPr>
        <p:blipFill>
          <a:blip r:embed="rId6"/>
          <a:stretch>
            <a:fillRect/>
          </a:stretch>
        </p:blipFill>
        <p:spPr>
          <a:xfrm>
            <a:off x="8908186" y="4856461"/>
            <a:ext cx="1828800" cy="1828800"/>
          </a:xfrm>
          <a:prstGeom prst="rect">
            <a:avLst/>
          </a:prstGeom>
        </p:spPr>
      </p:pic>
      <p:pic>
        <p:nvPicPr>
          <p:cNvPr id="27" name="Picture 26" descr="A cup of coffee on a table&#10;&#10;Description automatically generated">
            <a:extLst>
              <a:ext uri="{FF2B5EF4-FFF2-40B4-BE49-F238E27FC236}">
                <a16:creationId xmlns:a16="http://schemas.microsoft.com/office/drawing/2014/main" id="{672E0735-569A-A743-A92B-5B56F60DD606}"/>
              </a:ext>
            </a:extLst>
          </p:cNvPr>
          <p:cNvPicPr>
            <a:picLocks noChangeAspect="1"/>
          </p:cNvPicPr>
          <p:nvPr/>
        </p:nvPicPr>
        <p:blipFill>
          <a:blip r:embed="rId7"/>
          <a:stretch>
            <a:fillRect/>
          </a:stretch>
        </p:blipFill>
        <p:spPr>
          <a:xfrm>
            <a:off x="9889372" y="2190073"/>
            <a:ext cx="1828800" cy="1828800"/>
          </a:xfrm>
          <a:prstGeom prst="rect">
            <a:avLst/>
          </a:prstGeom>
        </p:spPr>
      </p:pic>
      <p:pic>
        <p:nvPicPr>
          <p:cNvPr id="2" name="Picture 1">
            <a:extLst>
              <a:ext uri="{FF2B5EF4-FFF2-40B4-BE49-F238E27FC236}">
                <a16:creationId xmlns:a16="http://schemas.microsoft.com/office/drawing/2014/main" id="{00D19EEE-6DA6-194E-A42F-B0CF009D218E}"/>
              </a:ext>
            </a:extLst>
          </p:cNvPr>
          <p:cNvPicPr>
            <a:picLocks noChangeAspect="1"/>
          </p:cNvPicPr>
          <p:nvPr/>
        </p:nvPicPr>
        <p:blipFill>
          <a:blip r:embed="rId8"/>
          <a:stretch>
            <a:fillRect/>
          </a:stretch>
        </p:blipFill>
        <p:spPr>
          <a:xfrm>
            <a:off x="76803" y="3278807"/>
            <a:ext cx="2012078" cy="945677"/>
          </a:xfrm>
          <a:prstGeom prst="rect">
            <a:avLst/>
          </a:prstGeom>
        </p:spPr>
      </p:pic>
    </p:spTree>
    <p:extLst>
      <p:ext uri="{BB962C8B-B14F-4D97-AF65-F5344CB8AC3E}">
        <p14:creationId xmlns:p14="http://schemas.microsoft.com/office/powerpoint/2010/main" val="4116069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43D90-4BB9-44AB-8509-06D90B6D32D2}"/>
              </a:ext>
            </a:extLst>
          </p:cNvPr>
          <p:cNvSpPr>
            <a:spLocks noGrp="1"/>
          </p:cNvSpPr>
          <p:nvPr>
            <p:ph type="title"/>
          </p:nvPr>
        </p:nvSpPr>
        <p:spPr/>
        <p:txBody>
          <a:bodyPr/>
          <a:lstStyle/>
          <a:p>
            <a:r>
              <a:rPr lang="en-US" b="1" dirty="0">
                <a:solidFill>
                  <a:srgbClr val="3F2A56"/>
                </a:solidFill>
                <a:latin typeface="Verdana" panose="020B0604030504040204" pitchFamily="34" charset="0"/>
                <a:ea typeface="Verdana" panose="020B0604030504040204" pitchFamily="34" charset="0"/>
                <a:cs typeface="Verdana" panose="020B0604030504040204" pitchFamily="34" charset="0"/>
              </a:rPr>
              <a:t>Why is FundaMentals Different?</a:t>
            </a:r>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3" name="Text Placeholder 2">
            <a:extLst>
              <a:ext uri="{FF2B5EF4-FFF2-40B4-BE49-F238E27FC236}">
                <a16:creationId xmlns:a16="http://schemas.microsoft.com/office/drawing/2014/main" id="{3F542257-3872-41F6-8428-FFA098A18D8A}"/>
              </a:ext>
            </a:extLst>
          </p:cNvPr>
          <p:cNvSpPr>
            <a:spLocks noGrp="1"/>
          </p:cNvSpPr>
          <p:nvPr>
            <p:ph type="body" sz="quarter" idx="11"/>
          </p:nvPr>
        </p:nvSpPr>
        <p:spPr>
          <a:xfrm>
            <a:off x="838200" y="2003425"/>
            <a:ext cx="10515600" cy="4289799"/>
          </a:xfrm>
        </p:spPr>
        <p:txBody>
          <a:bodyPr>
            <a:normAutofit fontScale="92500" lnSpcReduction="20000"/>
          </a:bodyPr>
          <a:lstStyle/>
          <a:p>
            <a:r>
              <a:rPr lang="en-US" sz="1900" b="1" dirty="0">
                <a:solidFill>
                  <a:srgbClr val="68478D"/>
                </a:solidFill>
                <a:latin typeface="Verdana" panose="020B0604030504040204" pitchFamily="34" charset="0"/>
                <a:ea typeface="Verdana" panose="020B0604030504040204" pitchFamily="34" charset="0"/>
                <a:cs typeface="Verdana" panose="020B0604030504040204" pitchFamily="34" charset="0"/>
              </a:rPr>
              <a:t>World’s 1</a:t>
            </a:r>
            <a:r>
              <a:rPr lang="en-US" sz="1900" b="1" baseline="30000" dirty="0">
                <a:solidFill>
                  <a:srgbClr val="68478D"/>
                </a:solidFill>
                <a:latin typeface="Verdana" panose="020B0604030504040204" pitchFamily="34" charset="0"/>
                <a:ea typeface="Verdana" panose="020B0604030504040204" pitchFamily="34" charset="0"/>
                <a:cs typeface="Verdana" panose="020B0604030504040204" pitchFamily="34" charset="0"/>
              </a:rPr>
              <a:t>st</a:t>
            </a:r>
            <a:r>
              <a:rPr lang="en-US" sz="1900" b="1" dirty="0">
                <a:solidFill>
                  <a:srgbClr val="68478D"/>
                </a:solidFill>
                <a:latin typeface="Verdana" panose="020B0604030504040204" pitchFamily="34" charset="0"/>
                <a:ea typeface="Verdana" panose="020B0604030504040204" pitchFamily="34" charset="0"/>
                <a:cs typeface="Verdana" panose="020B0604030504040204" pitchFamily="34" charset="0"/>
              </a:rPr>
              <a:t> comprehensive/holistic GBX system</a:t>
            </a:r>
          </a:p>
          <a:p>
            <a:pPr lvl="1"/>
            <a:r>
              <a:rPr lang="en-US" sz="1900" dirty="0">
                <a:latin typeface="Verdana" panose="020B0604030504040204" pitchFamily="34" charset="0"/>
                <a:ea typeface="Verdana" panose="020B0604030504040204" pitchFamily="34" charset="0"/>
                <a:cs typeface="Verdana" panose="020B0604030504040204" pitchFamily="34" charset="0"/>
              </a:rPr>
              <a:t>Addresses each level of GBX balance</a:t>
            </a:r>
          </a:p>
          <a:p>
            <a:pPr lvl="1"/>
            <a:r>
              <a:rPr lang="en-US" sz="1900" dirty="0">
                <a:latin typeface="Verdana" panose="020B0604030504040204" pitchFamily="34" charset="0"/>
                <a:ea typeface="Verdana" panose="020B0604030504040204" pitchFamily="34" charset="0"/>
                <a:cs typeface="Verdana" panose="020B0604030504040204" pitchFamily="34" charset="0"/>
              </a:rPr>
              <a:t>Microbiome modulation</a:t>
            </a:r>
          </a:p>
          <a:p>
            <a:pPr lvl="1"/>
            <a:r>
              <a:rPr lang="en-US" sz="1900" dirty="0">
                <a:latin typeface="Verdana" panose="020B0604030504040204" pitchFamily="34" charset="0"/>
                <a:ea typeface="Verdana" panose="020B0604030504040204" pitchFamily="34" charset="0"/>
                <a:cs typeface="Verdana" panose="020B0604030504040204" pitchFamily="34" charset="0"/>
              </a:rPr>
              <a:t>Gut integrity</a:t>
            </a:r>
          </a:p>
          <a:p>
            <a:pPr lvl="1"/>
            <a:r>
              <a:rPr lang="en-US" sz="1900" dirty="0">
                <a:latin typeface="Verdana" panose="020B0604030504040204" pitchFamily="34" charset="0"/>
                <a:ea typeface="Verdana" panose="020B0604030504040204" pitchFamily="34" charset="0"/>
                <a:cs typeface="Verdana" panose="020B0604030504040204" pitchFamily="34" charset="0"/>
              </a:rPr>
              <a:t>Immune priming</a:t>
            </a:r>
          </a:p>
          <a:p>
            <a:pPr lvl="1"/>
            <a:r>
              <a:rPr lang="en-US" sz="1900" dirty="0">
                <a:latin typeface="Verdana" panose="020B0604030504040204" pitchFamily="34" charset="0"/>
                <a:ea typeface="Verdana" panose="020B0604030504040204" pitchFamily="34" charset="0"/>
                <a:cs typeface="Verdana" panose="020B0604030504040204" pitchFamily="34" charset="0"/>
              </a:rPr>
              <a:t>Inflammatory balance</a:t>
            </a:r>
          </a:p>
          <a:p>
            <a:pPr lvl="1"/>
            <a:r>
              <a:rPr lang="en-US" sz="1900" dirty="0">
                <a:latin typeface="Verdana" panose="020B0604030504040204" pitchFamily="34" charset="0"/>
                <a:ea typeface="Verdana" panose="020B0604030504040204" pitchFamily="34" charset="0"/>
                <a:cs typeface="Verdana" panose="020B0604030504040204" pitchFamily="34" charset="0"/>
              </a:rPr>
              <a:t>Neurotransmitter signaling</a:t>
            </a:r>
          </a:p>
          <a:p>
            <a:r>
              <a:rPr lang="en-US" sz="1900" b="1" dirty="0">
                <a:solidFill>
                  <a:srgbClr val="68478D"/>
                </a:solidFill>
                <a:latin typeface="Verdana" panose="020B0604030504040204" pitchFamily="34" charset="0"/>
                <a:ea typeface="Verdana" panose="020B0604030504040204" pitchFamily="34" charset="0"/>
                <a:cs typeface="Verdana" panose="020B0604030504040204" pitchFamily="34" charset="0"/>
              </a:rPr>
              <a:t>Specific probiotic strains for depression/anxiety/stress</a:t>
            </a:r>
          </a:p>
          <a:p>
            <a:r>
              <a:rPr lang="en-US" sz="1900" b="1" dirty="0">
                <a:solidFill>
                  <a:srgbClr val="68478D"/>
                </a:solidFill>
                <a:latin typeface="Verdana" panose="020B0604030504040204" pitchFamily="34" charset="0"/>
                <a:ea typeface="Verdana" panose="020B0604030504040204" pitchFamily="34" charset="0"/>
                <a:cs typeface="Verdana" panose="020B0604030504040204" pitchFamily="34" charset="0"/>
              </a:rPr>
              <a:t>Specific prebiotics fibers for stress/resilience</a:t>
            </a:r>
          </a:p>
          <a:p>
            <a:r>
              <a:rPr lang="en-US" sz="1900" b="1" dirty="0">
                <a:solidFill>
                  <a:srgbClr val="68478D"/>
                </a:solidFill>
                <a:latin typeface="Verdana" panose="020B0604030504040204" pitchFamily="34" charset="0"/>
                <a:ea typeface="Verdana" panose="020B0604030504040204" pitchFamily="34" charset="0"/>
                <a:cs typeface="Verdana" panose="020B0604030504040204" pitchFamily="34" charset="0"/>
              </a:rPr>
              <a:t>Patent-pending phytonutrients for GBX support </a:t>
            </a:r>
          </a:p>
          <a:p>
            <a:r>
              <a:rPr lang="en-US" sz="1900" b="1" dirty="0">
                <a:solidFill>
                  <a:srgbClr val="68478D"/>
                </a:solidFill>
                <a:latin typeface="Verdana" panose="020B0604030504040204" pitchFamily="34" charset="0"/>
                <a:ea typeface="Verdana" panose="020B0604030504040204" pitchFamily="34" charset="0"/>
                <a:cs typeface="Verdana" panose="020B0604030504040204" pitchFamily="34" charset="0"/>
              </a:rPr>
              <a:t>Scientifically-supported formula</a:t>
            </a:r>
          </a:p>
          <a:p>
            <a:pPr lvl="1"/>
            <a:r>
              <a:rPr lang="en-US" sz="1900" dirty="0">
                <a:latin typeface="Verdana" panose="020B0604030504040204" pitchFamily="34" charset="0"/>
                <a:ea typeface="Verdana" panose="020B0604030504040204" pitchFamily="34" charset="0"/>
                <a:cs typeface="Verdana" panose="020B0604030504040204" pitchFamily="34" charset="0"/>
              </a:rPr>
              <a:t>~12 peer-reviewed scientific presentations and publications*</a:t>
            </a:r>
          </a:p>
          <a:p>
            <a:pPr marL="457200" lvl="1" indent="0">
              <a:buNone/>
            </a:pPr>
            <a:r>
              <a:rPr lang="en-US" sz="1200" dirty="0">
                <a:latin typeface="Verdana" panose="020B0604030504040204" pitchFamily="34" charset="0"/>
                <a:ea typeface="Verdana" panose="020B0604030504040204" pitchFamily="34" charset="0"/>
                <a:cs typeface="Verdana" panose="020B0604030504040204" pitchFamily="34" charset="0"/>
              </a:rPr>
              <a:t>*Effect of Coordinated Probiotic/Prebiotic/</a:t>
            </a:r>
            <a:r>
              <a:rPr lang="en-US" sz="1200" dirty="0" err="1">
                <a:latin typeface="Verdana" panose="020B0604030504040204" pitchFamily="34" charset="0"/>
                <a:ea typeface="Verdana" panose="020B0604030504040204" pitchFamily="34" charset="0"/>
                <a:cs typeface="Verdana" panose="020B0604030504040204" pitchFamily="34" charset="0"/>
              </a:rPr>
              <a:t>Phytobiotic</a:t>
            </a:r>
            <a:r>
              <a:rPr lang="en-US" sz="1200" dirty="0">
                <a:latin typeface="Verdana" panose="020B0604030504040204" pitchFamily="34" charset="0"/>
                <a:ea typeface="Verdana" panose="020B0604030504040204" pitchFamily="34" charset="0"/>
                <a:cs typeface="Verdana" panose="020B0604030504040204" pitchFamily="34" charset="0"/>
              </a:rPr>
              <a:t> Supplementation on Microbiome Balance and Psychological Mood State in Healthy Stressed Adults</a:t>
            </a:r>
            <a:br>
              <a:rPr lang="en-US" sz="1200" dirty="0">
                <a:latin typeface="Verdana" panose="020B0604030504040204" pitchFamily="34" charset="0"/>
                <a:ea typeface="Verdana" panose="020B0604030504040204" pitchFamily="34" charset="0"/>
                <a:cs typeface="Verdana" panose="020B0604030504040204" pitchFamily="34" charset="0"/>
              </a:rPr>
            </a:br>
            <a:r>
              <a:rPr lang="en-US" sz="1200" dirty="0">
                <a:latin typeface="Verdana" panose="020B0604030504040204" pitchFamily="34" charset="0"/>
                <a:ea typeface="Verdana" panose="020B0604030504040204" pitchFamily="34" charset="0"/>
                <a:cs typeface="Verdana" panose="020B0604030504040204" pitchFamily="34" charset="0"/>
              </a:rPr>
              <a:t>Functional Foods in Health &amp; Disease Journal</a:t>
            </a:r>
            <a:br>
              <a:rPr lang="en-US" sz="1200" dirty="0">
                <a:latin typeface="Verdana" panose="020B0604030504040204" pitchFamily="34" charset="0"/>
                <a:ea typeface="Verdana" panose="020B0604030504040204" pitchFamily="34" charset="0"/>
                <a:cs typeface="Verdana" panose="020B0604030504040204" pitchFamily="34" charset="0"/>
              </a:rPr>
            </a:br>
            <a:r>
              <a:rPr lang="en-US" sz="1200" dirty="0">
                <a:latin typeface="Verdana" panose="020B0604030504040204" pitchFamily="34" charset="0"/>
                <a:ea typeface="Verdana" panose="020B0604030504040204" pitchFamily="34" charset="0"/>
                <a:cs typeface="Verdana" panose="020B0604030504040204" pitchFamily="34" charset="0"/>
              </a:rPr>
              <a:t>FFHD: Online ISSN:2160-3855</a:t>
            </a:r>
            <a:br>
              <a:rPr lang="en-US" sz="1200" dirty="0">
                <a:latin typeface="Verdana" panose="020B0604030504040204" pitchFamily="34" charset="0"/>
                <a:ea typeface="Verdana" panose="020B0604030504040204" pitchFamily="34" charset="0"/>
                <a:cs typeface="Verdana" panose="020B0604030504040204" pitchFamily="34" charset="0"/>
              </a:rPr>
            </a:br>
            <a:r>
              <a:rPr lang="en-US" sz="1200" dirty="0">
                <a:latin typeface="Verdana" panose="020B0604030504040204" pitchFamily="34" charset="0"/>
                <a:ea typeface="Verdana" panose="020B0604030504040204" pitchFamily="34" charset="0"/>
                <a:cs typeface="Verdana" panose="020B0604030504040204" pitchFamily="34" charset="0"/>
              </a:rPr>
              <a:t>Vol 9, No 4 (2019)</a:t>
            </a:r>
            <a:br>
              <a:rPr lang="en-US" sz="1200" dirty="0">
                <a:latin typeface="Verdana" panose="020B0604030504040204" pitchFamily="34" charset="0"/>
                <a:ea typeface="Verdana" panose="020B0604030504040204" pitchFamily="34" charset="0"/>
                <a:cs typeface="Verdana" panose="020B0604030504040204" pitchFamily="34" charset="0"/>
              </a:rPr>
            </a:br>
            <a:r>
              <a:rPr lang="en-US" sz="1200" dirty="0">
                <a:latin typeface="Verdana" panose="020B0604030504040204" pitchFamily="34" charset="0"/>
                <a:ea typeface="Verdana" panose="020B0604030504040204" pitchFamily="34" charset="0"/>
                <a:cs typeface="Verdana" panose="020B0604030504040204" pitchFamily="34" charset="0"/>
                <a:hlinkClick r:id="rId2" tooltip="https://www.ffhdj.com/index.php/ffhd/article/view/599/"/>
              </a:rPr>
              <a:t>https://www.ffhdj.com/index.php/ffhd/article/view/599/</a:t>
            </a:r>
            <a:endParaRPr lang="en-US" sz="12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4323550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D24A920-D930-7F43-A67C-CEE9667BF8ED}"/>
              </a:ext>
            </a:extLst>
          </p:cNvPr>
          <p:cNvSpPr>
            <a:spLocks noGrp="1"/>
          </p:cNvSpPr>
          <p:nvPr>
            <p:ph type="body" idx="1"/>
          </p:nvPr>
        </p:nvSpPr>
        <p:spPr/>
        <p:txBody>
          <a:bodyPr/>
          <a:lstStyle/>
          <a:p>
            <a:r>
              <a:rPr lang="en-US" dirty="0"/>
              <a:t>HRV / SDNN (</a:t>
            </a:r>
            <a:r>
              <a:rPr lang="en-US" dirty="0" err="1"/>
              <a:t>msec</a:t>
            </a:r>
            <a:r>
              <a:rPr lang="en-US" dirty="0"/>
              <a:t>)</a:t>
            </a:r>
          </a:p>
        </p:txBody>
      </p:sp>
      <p:graphicFrame>
        <p:nvGraphicFramePr>
          <p:cNvPr id="7" name="Content Placeholder 6">
            <a:extLst>
              <a:ext uri="{FF2B5EF4-FFF2-40B4-BE49-F238E27FC236}">
                <a16:creationId xmlns:a16="http://schemas.microsoft.com/office/drawing/2014/main" id="{76C0C105-6146-CF48-877C-0536B2768D0B}"/>
              </a:ext>
            </a:extLst>
          </p:cNvPr>
          <p:cNvGraphicFramePr>
            <a:graphicFrameLocks noGrp="1"/>
          </p:cNvGraphicFramePr>
          <p:nvPr>
            <p:ph sz="half" idx="2"/>
          </p:nvPr>
        </p:nvGraphicFramePr>
        <p:xfrm>
          <a:off x="839788" y="2505075"/>
          <a:ext cx="5157787" cy="3505200"/>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 Placeholder 3">
            <a:extLst>
              <a:ext uri="{FF2B5EF4-FFF2-40B4-BE49-F238E27FC236}">
                <a16:creationId xmlns:a16="http://schemas.microsoft.com/office/drawing/2014/main" id="{73E586A4-7D5E-374A-8E4E-A1162C93B341}"/>
              </a:ext>
            </a:extLst>
          </p:cNvPr>
          <p:cNvSpPr>
            <a:spLocks noGrp="1"/>
          </p:cNvSpPr>
          <p:nvPr>
            <p:ph type="body" sz="quarter" idx="3"/>
          </p:nvPr>
        </p:nvSpPr>
        <p:spPr/>
        <p:txBody>
          <a:bodyPr/>
          <a:lstStyle/>
          <a:p>
            <a:r>
              <a:rPr lang="en-US" dirty="0"/>
              <a:t>HRV / RMSSD</a:t>
            </a:r>
          </a:p>
        </p:txBody>
      </p:sp>
      <p:graphicFrame>
        <p:nvGraphicFramePr>
          <p:cNvPr id="8" name="Content Placeholder 7">
            <a:extLst>
              <a:ext uri="{FF2B5EF4-FFF2-40B4-BE49-F238E27FC236}">
                <a16:creationId xmlns:a16="http://schemas.microsoft.com/office/drawing/2014/main" id="{8BDBEF83-457B-F643-88C4-000165FC585A}"/>
              </a:ext>
            </a:extLst>
          </p:cNvPr>
          <p:cNvGraphicFramePr>
            <a:graphicFrameLocks noGrp="1"/>
          </p:cNvGraphicFramePr>
          <p:nvPr>
            <p:ph sz="quarter" idx="4"/>
          </p:nvPr>
        </p:nvGraphicFramePr>
        <p:xfrm>
          <a:off x="6172200" y="2505075"/>
          <a:ext cx="5183188" cy="3505200"/>
        </p:xfrm>
        <a:graphic>
          <a:graphicData uri="http://schemas.openxmlformats.org/drawingml/2006/chart">
            <c:chart xmlns:c="http://schemas.openxmlformats.org/drawingml/2006/chart" xmlns:r="http://schemas.openxmlformats.org/officeDocument/2006/relationships" r:id="rId3"/>
          </a:graphicData>
        </a:graphic>
      </p:graphicFrame>
      <p:sp>
        <p:nvSpPr>
          <p:cNvPr id="6" name="Title 5">
            <a:extLst>
              <a:ext uri="{FF2B5EF4-FFF2-40B4-BE49-F238E27FC236}">
                <a16:creationId xmlns:a16="http://schemas.microsoft.com/office/drawing/2014/main" id="{15ECDFF6-A001-164B-90E5-165D8FA352EB}"/>
              </a:ext>
            </a:extLst>
          </p:cNvPr>
          <p:cNvSpPr>
            <a:spLocks noGrp="1"/>
          </p:cNvSpPr>
          <p:nvPr>
            <p:ph type="title"/>
          </p:nvPr>
        </p:nvSpPr>
        <p:spPr/>
        <p:txBody>
          <a:bodyPr/>
          <a:lstStyle/>
          <a:p>
            <a:r>
              <a:rPr lang="en-US" dirty="0" err="1"/>
              <a:t>MentaHeart</a:t>
            </a:r>
            <a:r>
              <a:rPr lang="en-US" dirty="0"/>
              <a:t> Clinical Pilot Study</a:t>
            </a:r>
          </a:p>
        </p:txBody>
      </p:sp>
      <p:sp>
        <p:nvSpPr>
          <p:cNvPr id="9" name="TextBox 8">
            <a:extLst>
              <a:ext uri="{FF2B5EF4-FFF2-40B4-BE49-F238E27FC236}">
                <a16:creationId xmlns:a16="http://schemas.microsoft.com/office/drawing/2014/main" id="{7A97BB2A-EE29-E148-A6A0-CD9C180C0BCC}"/>
              </a:ext>
            </a:extLst>
          </p:cNvPr>
          <p:cNvSpPr txBox="1"/>
          <p:nvPr/>
        </p:nvSpPr>
        <p:spPr>
          <a:xfrm>
            <a:off x="7213073" y="6334780"/>
            <a:ext cx="4978927" cy="523220"/>
          </a:xfrm>
          <a:prstGeom prst="rect">
            <a:avLst/>
          </a:prstGeom>
          <a:noFill/>
        </p:spPr>
        <p:txBody>
          <a:bodyPr wrap="none" rtlCol="0">
            <a:spAutoFit/>
          </a:bodyPr>
          <a:lstStyle/>
          <a:p>
            <a:r>
              <a:rPr lang="en-US" sz="1400" dirty="0"/>
              <a:t>SDNN = standard deviation of N-N intervals</a:t>
            </a:r>
          </a:p>
          <a:p>
            <a:r>
              <a:rPr lang="en-US" sz="1400" dirty="0"/>
              <a:t>RMSSD – root mean square of successive differences</a:t>
            </a:r>
          </a:p>
        </p:txBody>
      </p:sp>
      <p:sp>
        <p:nvSpPr>
          <p:cNvPr id="10" name="TextBox 9">
            <a:extLst>
              <a:ext uri="{FF2B5EF4-FFF2-40B4-BE49-F238E27FC236}">
                <a16:creationId xmlns:a16="http://schemas.microsoft.com/office/drawing/2014/main" id="{4E43E6AE-0D2A-BF4C-BD29-17D9BBFC791D}"/>
              </a:ext>
            </a:extLst>
          </p:cNvPr>
          <p:cNvSpPr txBox="1"/>
          <p:nvPr/>
        </p:nvSpPr>
        <p:spPr>
          <a:xfrm>
            <a:off x="2743200" y="3244334"/>
            <a:ext cx="917239" cy="369332"/>
          </a:xfrm>
          <a:prstGeom prst="rect">
            <a:avLst/>
          </a:prstGeom>
          <a:noFill/>
        </p:spPr>
        <p:txBody>
          <a:bodyPr wrap="none" rtlCol="0">
            <a:spAutoFit/>
          </a:bodyPr>
          <a:lstStyle/>
          <a:p>
            <a:r>
              <a:rPr lang="en-US" dirty="0"/>
              <a:t>+11%</a:t>
            </a:r>
          </a:p>
        </p:txBody>
      </p:sp>
      <p:sp>
        <p:nvSpPr>
          <p:cNvPr id="11" name="TextBox 10">
            <a:extLst>
              <a:ext uri="{FF2B5EF4-FFF2-40B4-BE49-F238E27FC236}">
                <a16:creationId xmlns:a16="http://schemas.microsoft.com/office/drawing/2014/main" id="{05B8974D-B44B-B249-9437-56E8DBDDCC37}"/>
              </a:ext>
            </a:extLst>
          </p:cNvPr>
          <p:cNvSpPr txBox="1"/>
          <p:nvPr/>
        </p:nvSpPr>
        <p:spPr>
          <a:xfrm>
            <a:off x="8051800" y="3821113"/>
            <a:ext cx="917239" cy="369332"/>
          </a:xfrm>
          <a:prstGeom prst="rect">
            <a:avLst/>
          </a:prstGeom>
          <a:noFill/>
        </p:spPr>
        <p:txBody>
          <a:bodyPr wrap="none" rtlCol="0">
            <a:spAutoFit/>
          </a:bodyPr>
          <a:lstStyle/>
          <a:p>
            <a:r>
              <a:rPr lang="en-US" dirty="0"/>
              <a:t>+19%</a:t>
            </a:r>
          </a:p>
        </p:txBody>
      </p:sp>
    </p:spTree>
    <p:extLst>
      <p:ext uri="{BB962C8B-B14F-4D97-AF65-F5344CB8AC3E}">
        <p14:creationId xmlns:p14="http://schemas.microsoft.com/office/powerpoint/2010/main" val="1820754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D24A920-D930-7F43-A67C-CEE9667BF8ED}"/>
              </a:ext>
            </a:extLst>
          </p:cNvPr>
          <p:cNvSpPr>
            <a:spLocks noGrp="1"/>
          </p:cNvSpPr>
          <p:nvPr>
            <p:ph type="body" idx="1"/>
          </p:nvPr>
        </p:nvSpPr>
        <p:spPr/>
        <p:txBody>
          <a:bodyPr/>
          <a:lstStyle/>
          <a:p>
            <a:r>
              <a:rPr lang="en-US" dirty="0"/>
              <a:t>Global Mood State</a:t>
            </a:r>
          </a:p>
        </p:txBody>
      </p:sp>
      <p:graphicFrame>
        <p:nvGraphicFramePr>
          <p:cNvPr id="7" name="Content Placeholder 6">
            <a:extLst>
              <a:ext uri="{FF2B5EF4-FFF2-40B4-BE49-F238E27FC236}">
                <a16:creationId xmlns:a16="http://schemas.microsoft.com/office/drawing/2014/main" id="{76C0C105-6146-CF48-877C-0536B2768D0B}"/>
              </a:ext>
            </a:extLst>
          </p:cNvPr>
          <p:cNvGraphicFramePr>
            <a:graphicFrameLocks noGrp="1"/>
          </p:cNvGraphicFramePr>
          <p:nvPr>
            <p:ph sz="half" idx="2"/>
          </p:nvPr>
        </p:nvGraphicFramePr>
        <p:xfrm>
          <a:off x="839788" y="2505075"/>
          <a:ext cx="5157787" cy="3505200"/>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 Placeholder 3">
            <a:extLst>
              <a:ext uri="{FF2B5EF4-FFF2-40B4-BE49-F238E27FC236}">
                <a16:creationId xmlns:a16="http://schemas.microsoft.com/office/drawing/2014/main" id="{73E586A4-7D5E-374A-8E4E-A1162C93B341}"/>
              </a:ext>
            </a:extLst>
          </p:cNvPr>
          <p:cNvSpPr>
            <a:spLocks noGrp="1"/>
          </p:cNvSpPr>
          <p:nvPr>
            <p:ph type="body" sz="quarter" idx="3"/>
          </p:nvPr>
        </p:nvSpPr>
        <p:spPr/>
        <p:txBody>
          <a:bodyPr/>
          <a:lstStyle/>
          <a:p>
            <a:r>
              <a:rPr lang="en-US" dirty="0"/>
              <a:t>POMS Sub-Scales</a:t>
            </a:r>
          </a:p>
        </p:txBody>
      </p:sp>
      <p:graphicFrame>
        <p:nvGraphicFramePr>
          <p:cNvPr id="8" name="Content Placeholder 7">
            <a:extLst>
              <a:ext uri="{FF2B5EF4-FFF2-40B4-BE49-F238E27FC236}">
                <a16:creationId xmlns:a16="http://schemas.microsoft.com/office/drawing/2014/main" id="{8BDBEF83-457B-F643-88C4-000165FC585A}"/>
              </a:ext>
            </a:extLst>
          </p:cNvPr>
          <p:cNvGraphicFramePr>
            <a:graphicFrameLocks noGrp="1"/>
          </p:cNvGraphicFramePr>
          <p:nvPr>
            <p:ph sz="quarter" idx="4"/>
          </p:nvPr>
        </p:nvGraphicFramePr>
        <p:xfrm>
          <a:off x="6172200" y="2505075"/>
          <a:ext cx="5183188" cy="3505200"/>
        </p:xfrm>
        <a:graphic>
          <a:graphicData uri="http://schemas.openxmlformats.org/drawingml/2006/chart">
            <c:chart xmlns:c="http://schemas.openxmlformats.org/drawingml/2006/chart" xmlns:r="http://schemas.openxmlformats.org/officeDocument/2006/relationships" r:id="rId3"/>
          </a:graphicData>
        </a:graphic>
      </p:graphicFrame>
      <p:sp>
        <p:nvSpPr>
          <p:cNvPr id="6" name="Title 5">
            <a:extLst>
              <a:ext uri="{FF2B5EF4-FFF2-40B4-BE49-F238E27FC236}">
                <a16:creationId xmlns:a16="http://schemas.microsoft.com/office/drawing/2014/main" id="{15ECDFF6-A001-164B-90E5-165D8FA352EB}"/>
              </a:ext>
            </a:extLst>
          </p:cNvPr>
          <p:cNvSpPr>
            <a:spLocks noGrp="1"/>
          </p:cNvSpPr>
          <p:nvPr>
            <p:ph type="title"/>
          </p:nvPr>
        </p:nvSpPr>
        <p:spPr/>
        <p:txBody>
          <a:bodyPr/>
          <a:lstStyle/>
          <a:p>
            <a:r>
              <a:rPr lang="en-US" dirty="0" err="1"/>
              <a:t>MentaHeart</a:t>
            </a:r>
            <a:r>
              <a:rPr lang="en-US" dirty="0"/>
              <a:t> Clinical Pilot Study</a:t>
            </a:r>
          </a:p>
        </p:txBody>
      </p:sp>
      <p:sp>
        <p:nvSpPr>
          <p:cNvPr id="9" name="TextBox 8">
            <a:extLst>
              <a:ext uri="{FF2B5EF4-FFF2-40B4-BE49-F238E27FC236}">
                <a16:creationId xmlns:a16="http://schemas.microsoft.com/office/drawing/2014/main" id="{7A97BB2A-EE29-E148-A6A0-CD9C180C0BCC}"/>
              </a:ext>
            </a:extLst>
          </p:cNvPr>
          <p:cNvSpPr txBox="1"/>
          <p:nvPr/>
        </p:nvSpPr>
        <p:spPr>
          <a:xfrm>
            <a:off x="7213073" y="6334780"/>
            <a:ext cx="4978927" cy="523220"/>
          </a:xfrm>
          <a:prstGeom prst="rect">
            <a:avLst/>
          </a:prstGeom>
          <a:noFill/>
        </p:spPr>
        <p:txBody>
          <a:bodyPr wrap="none" rtlCol="0">
            <a:spAutoFit/>
          </a:bodyPr>
          <a:lstStyle/>
          <a:p>
            <a:r>
              <a:rPr lang="en-US" sz="1400" dirty="0"/>
              <a:t>SDNN = standard deviation of N-N intervals</a:t>
            </a:r>
          </a:p>
          <a:p>
            <a:r>
              <a:rPr lang="en-US" sz="1400" dirty="0"/>
              <a:t>RMSSD – root mean square of successive differences</a:t>
            </a:r>
          </a:p>
        </p:txBody>
      </p:sp>
      <p:sp>
        <p:nvSpPr>
          <p:cNvPr id="10" name="TextBox 9">
            <a:extLst>
              <a:ext uri="{FF2B5EF4-FFF2-40B4-BE49-F238E27FC236}">
                <a16:creationId xmlns:a16="http://schemas.microsoft.com/office/drawing/2014/main" id="{4E43E6AE-0D2A-BF4C-BD29-17D9BBFC791D}"/>
              </a:ext>
            </a:extLst>
          </p:cNvPr>
          <p:cNvSpPr txBox="1"/>
          <p:nvPr/>
        </p:nvSpPr>
        <p:spPr>
          <a:xfrm>
            <a:off x="3708400" y="3258622"/>
            <a:ext cx="917239" cy="369332"/>
          </a:xfrm>
          <a:prstGeom prst="rect">
            <a:avLst/>
          </a:prstGeom>
          <a:noFill/>
        </p:spPr>
        <p:txBody>
          <a:bodyPr wrap="none" rtlCol="0">
            <a:spAutoFit/>
          </a:bodyPr>
          <a:lstStyle/>
          <a:p>
            <a:r>
              <a:rPr lang="en-US" dirty="0"/>
              <a:t>+23%</a:t>
            </a:r>
          </a:p>
        </p:txBody>
      </p:sp>
      <p:sp>
        <p:nvSpPr>
          <p:cNvPr id="11" name="TextBox 10">
            <a:extLst>
              <a:ext uri="{FF2B5EF4-FFF2-40B4-BE49-F238E27FC236}">
                <a16:creationId xmlns:a16="http://schemas.microsoft.com/office/drawing/2014/main" id="{05B8974D-B44B-B249-9437-56E8DBDDCC37}"/>
              </a:ext>
            </a:extLst>
          </p:cNvPr>
          <p:cNvSpPr txBox="1"/>
          <p:nvPr/>
        </p:nvSpPr>
        <p:spPr>
          <a:xfrm>
            <a:off x="6577012" y="3451781"/>
            <a:ext cx="758541" cy="338554"/>
          </a:xfrm>
          <a:prstGeom prst="rect">
            <a:avLst/>
          </a:prstGeom>
          <a:noFill/>
        </p:spPr>
        <p:txBody>
          <a:bodyPr wrap="none" rtlCol="0">
            <a:spAutoFit/>
          </a:bodyPr>
          <a:lstStyle/>
          <a:p>
            <a:r>
              <a:rPr lang="en-US" sz="1600" dirty="0"/>
              <a:t>-49%</a:t>
            </a:r>
          </a:p>
        </p:txBody>
      </p:sp>
      <p:sp>
        <p:nvSpPr>
          <p:cNvPr id="12" name="TextBox 11">
            <a:extLst>
              <a:ext uri="{FF2B5EF4-FFF2-40B4-BE49-F238E27FC236}">
                <a16:creationId xmlns:a16="http://schemas.microsoft.com/office/drawing/2014/main" id="{F7E4F269-CB91-FF4E-8933-793AFE5400B1}"/>
              </a:ext>
            </a:extLst>
          </p:cNvPr>
          <p:cNvSpPr txBox="1"/>
          <p:nvPr/>
        </p:nvSpPr>
        <p:spPr>
          <a:xfrm>
            <a:off x="7584506" y="3818494"/>
            <a:ext cx="758541" cy="338554"/>
          </a:xfrm>
          <a:prstGeom prst="rect">
            <a:avLst/>
          </a:prstGeom>
          <a:noFill/>
        </p:spPr>
        <p:txBody>
          <a:bodyPr wrap="none" rtlCol="0">
            <a:spAutoFit/>
          </a:bodyPr>
          <a:lstStyle/>
          <a:p>
            <a:r>
              <a:rPr lang="en-US" sz="1600" dirty="0"/>
              <a:t>-76%</a:t>
            </a:r>
          </a:p>
        </p:txBody>
      </p:sp>
      <p:sp>
        <p:nvSpPr>
          <p:cNvPr id="13" name="TextBox 12">
            <a:extLst>
              <a:ext uri="{FF2B5EF4-FFF2-40B4-BE49-F238E27FC236}">
                <a16:creationId xmlns:a16="http://schemas.microsoft.com/office/drawing/2014/main" id="{D0386422-8ABA-BB46-AE18-C4A949D33BFE}"/>
              </a:ext>
            </a:extLst>
          </p:cNvPr>
          <p:cNvSpPr txBox="1"/>
          <p:nvPr/>
        </p:nvSpPr>
        <p:spPr>
          <a:xfrm>
            <a:off x="8278812" y="3674180"/>
            <a:ext cx="758541" cy="338554"/>
          </a:xfrm>
          <a:prstGeom prst="rect">
            <a:avLst/>
          </a:prstGeom>
          <a:noFill/>
        </p:spPr>
        <p:txBody>
          <a:bodyPr wrap="none" rtlCol="0">
            <a:spAutoFit/>
          </a:bodyPr>
          <a:lstStyle/>
          <a:p>
            <a:r>
              <a:rPr lang="en-US" sz="1600" dirty="0"/>
              <a:t>-39%</a:t>
            </a:r>
          </a:p>
        </p:txBody>
      </p:sp>
      <p:sp>
        <p:nvSpPr>
          <p:cNvPr id="14" name="TextBox 13">
            <a:extLst>
              <a:ext uri="{FF2B5EF4-FFF2-40B4-BE49-F238E27FC236}">
                <a16:creationId xmlns:a16="http://schemas.microsoft.com/office/drawing/2014/main" id="{4661E882-333A-214D-A219-FF033D4BC0B5}"/>
              </a:ext>
            </a:extLst>
          </p:cNvPr>
          <p:cNvSpPr txBox="1"/>
          <p:nvPr/>
        </p:nvSpPr>
        <p:spPr>
          <a:xfrm>
            <a:off x="9102582" y="3739704"/>
            <a:ext cx="758541" cy="338554"/>
          </a:xfrm>
          <a:prstGeom prst="rect">
            <a:avLst/>
          </a:prstGeom>
          <a:noFill/>
        </p:spPr>
        <p:txBody>
          <a:bodyPr wrap="none" rtlCol="0">
            <a:spAutoFit/>
          </a:bodyPr>
          <a:lstStyle/>
          <a:p>
            <a:r>
              <a:rPr lang="en-US" sz="1600" dirty="0"/>
              <a:t>-51%</a:t>
            </a:r>
          </a:p>
        </p:txBody>
      </p:sp>
      <p:sp>
        <p:nvSpPr>
          <p:cNvPr id="15" name="TextBox 14">
            <a:extLst>
              <a:ext uri="{FF2B5EF4-FFF2-40B4-BE49-F238E27FC236}">
                <a16:creationId xmlns:a16="http://schemas.microsoft.com/office/drawing/2014/main" id="{19D56282-03A6-B94E-B151-9D992649ADBF}"/>
              </a:ext>
            </a:extLst>
          </p:cNvPr>
          <p:cNvSpPr txBox="1"/>
          <p:nvPr/>
        </p:nvSpPr>
        <p:spPr>
          <a:xfrm>
            <a:off x="9791841" y="3908981"/>
            <a:ext cx="758541" cy="338554"/>
          </a:xfrm>
          <a:prstGeom prst="rect">
            <a:avLst/>
          </a:prstGeom>
          <a:noFill/>
        </p:spPr>
        <p:txBody>
          <a:bodyPr wrap="none" rtlCol="0">
            <a:spAutoFit/>
          </a:bodyPr>
          <a:lstStyle/>
          <a:p>
            <a:r>
              <a:rPr lang="en-US" sz="1600" dirty="0"/>
              <a:t>-62%</a:t>
            </a:r>
          </a:p>
        </p:txBody>
      </p:sp>
      <p:sp>
        <p:nvSpPr>
          <p:cNvPr id="16" name="TextBox 15">
            <a:extLst>
              <a:ext uri="{FF2B5EF4-FFF2-40B4-BE49-F238E27FC236}">
                <a16:creationId xmlns:a16="http://schemas.microsoft.com/office/drawing/2014/main" id="{E85D779A-8212-9A44-A1F6-910C3F2F9FAE}"/>
              </a:ext>
            </a:extLst>
          </p:cNvPr>
          <p:cNvSpPr txBox="1"/>
          <p:nvPr/>
        </p:nvSpPr>
        <p:spPr>
          <a:xfrm>
            <a:off x="10171112" y="2967286"/>
            <a:ext cx="833883" cy="338554"/>
          </a:xfrm>
          <a:prstGeom prst="rect">
            <a:avLst/>
          </a:prstGeom>
          <a:noFill/>
        </p:spPr>
        <p:txBody>
          <a:bodyPr wrap="none" rtlCol="0">
            <a:spAutoFit/>
          </a:bodyPr>
          <a:lstStyle/>
          <a:p>
            <a:r>
              <a:rPr lang="en-US" sz="1600" dirty="0"/>
              <a:t>+22%</a:t>
            </a:r>
          </a:p>
        </p:txBody>
      </p:sp>
    </p:spTree>
    <p:extLst>
      <p:ext uri="{BB962C8B-B14F-4D97-AF65-F5344CB8AC3E}">
        <p14:creationId xmlns:p14="http://schemas.microsoft.com/office/powerpoint/2010/main" val="2691586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63533823-7048-8147-B88D-1184C675D9E7}"/>
              </a:ext>
            </a:extLst>
          </p:cNvPr>
          <p:cNvGraphicFramePr>
            <a:graphicFrameLocks noChangeAspect="1"/>
          </p:cNvGraphicFramePr>
          <p:nvPr>
            <p:extLst>
              <p:ext uri="{D42A27DB-BD31-4B8C-83A1-F6EECF244321}">
                <p14:modId xmlns:p14="http://schemas.microsoft.com/office/powerpoint/2010/main" val="2734174611"/>
              </p:ext>
            </p:extLst>
          </p:nvPr>
        </p:nvGraphicFramePr>
        <p:xfrm>
          <a:off x="3469341" y="32454"/>
          <a:ext cx="5466876" cy="7067593"/>
        </p:xfrm>
        <a:graphic>
          <a:graphicData uri="http://schemas.openxmlformats.org/presentationml/2006/ole">
            <mc:AlternateContent xmlns:mc="http://schemas.openxmlformats.org/markup-compatibility/2006">
              <mc:Choice xmlns:v="urn:schemas-microsoft-com:vml" Requires="v">
                <p:oleObj spid="_x0000_s1027" name="Document" r:id="rId3" imgW="5943600" imgH="7683500" progId="Word.Document.12">
                  <p:embed/>
                </p:oleObj>
              </mc:Choice>
              <mc:Fallback>
                <p:oleObj name="Document" r:id="rId3" imgW="5943600" imgH="7683500" progId="Word.Document.12">
                  <p:embed/>
                  <p:pic>
                    <p:nvPicPr>
                      <p:cNvPr id="0" name=""/>
                      <p:cNvPicPr/>
                      <p:nvPr/>
                    </p:nvPicPr>
                    <p:blipFill>
                      <a:blip r:embed="rId4"/>
                      <a:stretch>
                        <a:fillRect/>
                      </a:stretch>
                    </p:blipFill>
                    <p:spPr>
                      <a:xfrm>
                        <a:off x="3469341" y="32454"/>
                        <a:ext cx="5466876" cy="7067593"/>
                      </a:xfrm>
                      <a:prstGeom prst="rect">
                        <a:avLst/>
                      </a:prstGeom>
                    </p:spPr>
                  </p:pic>
                </p:oleObj>
              </mc:Fallback>
            </mc:AlternateContent>
          </a:graphicData>
        </a:graphic>
      </p:graphicFrame>
    </p:spTree>
    <p:extLst>
      <p:ext uri="{BB962C8B-B14F-4D97-AF65-F5344CB8AC3E}">
        <p14:creationId xmlns:p14="http://schemas.microsoft.com/office/powerpoint/2010/main" val="40247054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AD1D40B-0164-594E-8743-7D430C61FE04}"/>
              </a:ext>
            </a:extLst>
          </p:cNvPr>
          <p:cNvSpPr>
            <a:spLocks noGrp="1"/>
          </p:cNvSpPr>
          <p:nvPr>
            <p:ph type="body" idx="1"/>
          </p:nvPr>
        </p:nvSpPr>
        <p:spPr>
          <a:xfrm>
            <a:off x="838200" y="1663263"/>
            <a:ext cx="5157787" cy="823912"/>
          </a:xfrm>
        </p:spPr>
        <p:txBody>
          <a:bodyPr/>
          <a:lstStyle/>
          <a:p>
            <a:r>
              <a:rPr lang="en-US" dirty="0"/>
              <a:t>Microbiome Composite Score</a:t>
            </a:r>
          </a:p>
        </p:txBody>
      </p:sp>
      <p:graphicFrame>
        <p:nvGraphicFramePr>
          <p:cNvPr id="7" name="Content Placeholder 6">
            <a:extLst>
              <a:ext uri="{FF2B5EF4-FFF2-40B4-BE49-F238E27FC236}">
                <a16:creationId xmlns:a16="http://schemas.microsoft.com/office/drawing/2014/main" id="{5164E2B1-BE4A-684C-B24D-E782853761EC}"/>
              </a:ext>
            </a:extLst>
          </p:cNvPr>
          <p:cNvGraphicFramePr>
            <a:graphicFrameLocks noGrp="1"/>
          </p:cNvGraphicFramePr>
          <p:nvPr>
            <p:ph sz="half" idx="2"/>
          </p:nvPr>
        </p:nvGraphicFramePr>
        <p:xfrm>
          <a:off x="839788" y="2505075"/>
          <a:ext cx="5157787" cy="3505200"/>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 Placeholder 3">
            <a:extLst>
              <a:ext uri="{FF2B5EF4-FFF2-40B4-BE49-F238E27FC236}">
                <a16:creationId xmlns:a16="http://schemas.microsoft.com/office/drawing/2014/main" id="{C1DC7A09-4E29-4C49-8CB8-01E3679E2807}"/>
              </a:ext>
            </a:extLst>
          </p:cNvPr>
          <p:cNvSpPr>
            <a:spLocks noGrp="1"/>
          </p:cNvSpPr>
          <p:nvPr>
            <p:ph type="body" sz="quarter" idx="3"/>
          </p:nvPr>
        </p:nvSpPr>
        <p:spPr>
          <a:xfrm>
            <a:off x="6147525" y="1892484"/>
            <a:ext cx="5183188" cy="604907"/>
          </a:xfrm>
        </p:spPr>
        <p:txBody>
          <a:bodyPr/>
          <a:lstStyle/>
          <a:p>
            <a:r>
              <a:rPr lang="en-US" dirty="0"/>
              <a:t>Microbiome Species</a:t>
            </a:r>
          </a:p>
        </p:txBody>
      </p:sp>
      <p:graphicFrame>
        <p:nvGraphicFramePr>
          <p:cNvPr id="8" name="Content Placeholder 7">
            <a:extLst>
              <a:ext uri="{FF2B5EF4-FFF2-40B4-BE49-F238E27FC236}">
                <a16:creationId xmlns:a16="http://schemas.microsoft.com/office/drawing/2014/main" id="{DBC7E20B-6E2E-B24F-AE89-3C9DC24AC2C9}"/>
              </a:ext>
            </a:extLst>
          </p:cNvPr>
          <p:cNvGraphicFramePr>
            <a:graphicFrameLocks noGrp="1"/>
          </p:cNvGraphicFramePr>
          <p:nvPr>
            <p:ph sz="quarter" idx="4"/>
          </p:nvPr>
        </p:nvGraphicFramePr>
        <p:xfrm>
          <a:off x="6169024" y="2320408"/>
          <a:ext cx="5183188" cy="4010943"/>
        </p:xfrm>
        <a:graphic>
          <a:graphicData uri="http://schemas.openxmlformats.org/drawingml/2006/chart">
            <c:chart xmlns:c="http://schemas.openxmlformats.org/drawingml/2006/chart" xmlns:r="http://schemas.openxmlformats.org/officeDocument/2006/relationships" r:id="rId3"/>
          </a:graphicData>
        </a:graphic>
      </p:graphicFrame>
      <p:sp>
        <p:nvSpPr>
          <p:cNvPr id="6" name="Title 5">
            <a:extLst>
              <a:ext uri="{FF2B5EF4-FFF2-40B4-BE49-F238E27FC236}">
                <a16:creationId xmlns:a16="http://schemas.microsoft.com/office/drawing/2014/main" id="{1D5831CB-6458-4640-945A-9A01E08BBDEA}"/>
              </a:ext>
            </a:extLst>
          </p:cNvPr>
          <p:cNvSpPr>
            <a:spLocks noGrp="1"/>
          </p:cNvSpPr>
          <p:nvPr>
            <p:ph type="title"/>
          </p:nvPr>
        </p:nvSpPr>
        <p:spPr/>
        <p:txBody>
          <a:bodyPr/>
          <a:lstStyle/>
          <a:p>
            <a:r>
              <a:rPr lang="en-US" b="1" dirty="0">
                <a:latin typeface="Verdana"/>
                <a:ea typeface="Verdana"/>
                <a:cs typeface="Verdana"/>
              </a:rPr>
              <a:t>Figure 2</a:t>
            </a:r>
          </a:p>
        </p:txBody>
      </p:sp>
      <p:sp>
        <p:nvSpPr>
          <p:cNvPr id="3" name="TextBox 2">
            <a:extLst>
              <a:ext uri="{FF2B5EF4-FFF2-40B4-BE49-F238E27FC236}">
                <a16:creationId xmlns:a16="http://schemas.microsoft.com/office/drawing/2014/main" id="{5FA2C304-D972-584F-A8A3-3398661ED620}"/>
              </a:ext>
            </a:extLst>
          </p:cNvPr>
          <p:cNvSpPr txBox="1"/>
          <p:nvPr/>
        </p:nvSpPr>
        <p:spPr>
          <a:xfrm>
            <a:off x="3032211" y="3207891"/>
            <a:ext cx="769763" cy="369332"/>
          </a:xfrm>
          <a:prstGeom prst="rect">
            <a:avLst/>
          </a:prstGeom>
          <a:noFill/>
        </p:spPr>
        <p:txBody>
          <a:bodyPr wrap="none" rtlCol="0">
            <a:spAutoFit/>
          </a:bodyPr>
          <a:lstStyle/>
          <a:p>
            <a:r>
              <a:rPr lang="en-US" dirty="0">
                <a:solidFill>
                  <a:srgbClr val="FF0000"/>
                </a:solidFill>
              </a:rPr>
              <a:t>+6%</a:t>
            </a:r>
          </a:p>
        </p:txBody>
      </p:sp>
      <p:sp>
        <p:nvSpPr>
          <p:cNvPr id="5" name="TextBox 4">
            <a:extLst>
              <a:ext uri="{FF2B5EF4-FFF2-40B4-BE49-F238E27FC236}">
                <a16:creationId xmlns:a16="http://schemas.microsoft.com/office/drawing/2014/main" id="{22068891-4288-C04F-8FAC-CF8F90C356D5}"/>
              </a:ext>
            </a:extLst>
          </p:cNvPr>
          <p:cNvSpPr txBox="1"/>
          <p:nvPr/>
        </p:nvSpPr>
        <p:spPr>
          <a:xfrm>
            <a:off x="6813969" y="3976834"/>
            <a:ext cx="769763" cy="369332"/>
          </a:xfrm>
          <a:prstGeom prst="rect">
            <a:avLst/>
          </a:prstGeom>
          <a:noFill/>
        </p:spPr>
        <p:txBody>
          <a:bodyPr wrap="none" rtlCol="0">
            <a:spAutoFit/>
          </a:bodyPr>
          <a:lstStyle/>
          <a:p>
            <a:r>
              <a:rPr lang="en-US" dirty="0">
                <a:solidFill>
                  <a:srgbClr val="FF0000"/>
                </a:solidFill>
              </a:rPr>
              <a:t>+8%</a:t>
            </a:r>
          </a:p>
        </p:txBody>
      </p:sp>
      <p:sp>
        <p:nvSpPr>
          <p:cNvPr id="9" name="TextBox 8">
            <a:extLst>
              <a:ext uri="{FF2B5EF4-FFF2-40B4-BE49-F238E27FC236}">
                <a16:creationId xmlns:a16="http://schemas.microsoft.com/office/drawing/2014/main" id="{00C5D49D-9385-E846-8067-992E92F22888}"/>
              </a:ext>
            </a:extLst>
          </p:cNvPr>
          <p:cNvSpPr txBox="1"/>
          <p:nvPr/>
        </p:nvSpPr>
        <p:spPr>
          <a:xfrm>
            <a:off x="7843379" y="3577223"/>
            <a:ext cx="917239" cy="369332"/>
          </a:xfrm>
          <a:prstGeom prst="rect">
            <a:avLst/>
          </a:prstGeom>
          <a:noFill/>
        </p:spPr>
        <p:txBody>
          <a:bodyPr wrap="none" rtlCol="0">
            <a:spAutoFit/>
          </a:bodyPr>
          <a:lstStyle/>
          <a:p>
            <a:r>
              <a:rPr lang="en-US" dirty="0">
                <a:solidFill>
                  <a:srgbClr val="FF0000"/>
                </a:solidFill>
              </a:rPr>
              <a:t>+33%</a:t>
            </a:r>
          </a:p>
        </p:txBody>
      </p:sp>
      <p:sp>
        <p:nvSpPr>
          <p:cNvPr id="10" name="TextBox 9">
            <a:extLst>
              <a:ext uri="{FF2B5EF4-FFF2-40B4-BE49-F238E27FC236}">
                <a16:creationId xmlns:a16="http://schemas.microsoft.com/office/drawing/2014/main" id="{52A3969C-7F51-164D-B8BB-860841AA28C4}"/>
              </a:ext>
            </a:extLst>
          </p:cNvPr>
          <p:cNvSpPr txBox="1"/>
          <p:nvPr/>
        </p:nvSpPr>
        <p:spPr>
          <a:xfrm>
            <a:off x="8877788" y="2487175"/>
            <a:ext cx="917239" cy="369332"/>
          </a:xfrm>
          <a:prstGeom prst="rect">
            <a:avLst/>
          </a:prstGeom>
          <a:noFill/>
        </p:spPr>
        <p:txBody>
          <a:bodyPr wrap="none" rtlCol="0">
            <a:spAutoFit/>
          </a:bodyPr>
          <a:lstStyle/>
          <a:p>
            <a:r>
              <a:rPr lang="en-US" dirty="0">
                <a:solidFill>
                  <a:srgbClr val="FF0000"/>
                </a:solidFill>
              </a:rPr>
              <a:t>+90%</a:t>
            </a:r>
          </a:p>
        </p:txBody>
      </p:sp>
      <p:sp>
        <p:nvSpPr>
          <p:cNvPr id="11" name="TextBox 10">
            <a:extLst>
              <a:ext uri="{FF2B5EF4-FFF2-40B4-BE49-F238E27FC236}">
                <a16:creationId xmlns:a16="http://schemas.microsoft.com/office/drawing/2014/main" id="{A15A3208-1ECB-0C40-8481-D6D34BA0B9FE}"/>
              </a:ext>
            </a:extLst>
          </p:cNvPr>
          <p:cNvSpPr txBox="1"/>
          <p:nvPr/>
        </p:nvSpPr>
        <p:spPr>
          <a:xfrm>
            <a:off x="10086234" y="4127422"/>
            <a:ext cx="917239" cy="369332"/>
          </a:xfrm>
          <a:prstGeom prst="rect">
            <a:avLst/>
          </a:prstGeom>
          <a:noFill/>
        </p:spPr>
        <p:txBody>
          <a:bodyPr wrap="none" rtlCol="0">
            <a:spAutoFit/>
          </a:bodyPr>
          <a:lstStyle/>
          <a:p>
            <a:r>
              <a:rPr lang="en-US">
                <a:solidFill>
                  <a:srgbClr val="FF0000"/>
                </a:solidFill>
              </a:rPr>
              <a:t>+62%</a:t>
            </a:r>
          </a:p>
        </p:txBody>
      </p:sp>
    </p:spTree>
    <p:extLst>
      <p:ext uri="{BB962C8B-B14F-4D97-AF65-F5344CB8AC3E}">
        <p14:creationId xmlns:p14="http://schemas.microsoft.com/office/powerpoint/2010/main" val="4269832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AD1D40B-0164-594E-8743-7D430C61FE04}"/>
              </a:ext>
            </a:extLst>
          </p:cNvPr>
          <p:cNvSpPr>
            <a:spLocks noGrp="1"/>
          </p:cNvSpPr>
          <p:nvPr>
            <p:ph type="body" idx="1"/>
          </p:nvPr>
        </p:nvSpPr>
        <p:spPr/>
        <p:txBody>
          <a:bodyPr/>
          <a:lstStyle/>
          <a:p>
            <a:r>
              <a:rPr lang="en-US" dirty="0"/>
              <a:t>Metabolic Ratio</a:t>
            </a:r>
          </a:p>
        </p:txBody>
      </p:sp>
      <p:graphicFrame>
        <p:nvGraphicFramePr>
          <p:cNvPr id="7" name="Content Placeholder 6">
            <a:extLst>
              <a:ext uri="{FF2B5EF4-FFF2-40B4-BE49-F238E27FC236}">
                <a16:creationId xmlns:a16="http://schemas.microsoft.com/office/drawing/2014/main" id="{F207A150-A989-6740-962B-D2C15FF058C7}"/>
              </a:ext>
            </a:extLst>
          </p:cNvPr>
          <p:cNvGraphicFramePr>
            <a:graphicFrameLocks noGrp="1"/>
          </p:cNvGraphicFramePr>
          <p:nvPr>
            <p:ph sz="half" idx="2"/>
          </p:nvPr>
        </p:nvGraphicFramePr>
        <p:xfrm>
          <a:off x="839788" y="2505075"/>
          <a:ext cx="5157787" cy="3505200"/>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 Placeholder 3">
            <a:extLst>
              <a:ext uri="{FF2B5EF4-FFF2-40B4-BE49-F238E27FC236}">
                <a16:creationId xmlns:a16="http://schemas.microsoft.com/office/drawing/2014/main" id="{C1DC7A09-4E29-4C49-8CB8-01E3679E2807}"/>
              </a:ext>
            </a:extLst>
          </p:cNvPr>
          <p:cNvSpPr>
            <a:spLocks noGrp="1"/>
          </p:cNvSpPr>
          <p:nvPr>
            <p:ph type="body" sz="quarter" idx="3"/>
          </p:nvPr>
        </p:nvSpPr>
        <p:spPr/>
        <p:txBody>
          <a:bodyPr/>
          <a:lstStyle/>
          <a:p>
            <a:r>
              <a:rPr lang="en-US"/>
              <a:t>F/B Ratio</a:t>
            </a:r>
          </a:p>
        </p:txBody>
      </p:sp>
      <p:graphicFrame>
        <p:nvGraphicFramePr>
          <p:cNvPr id="8" name="Content Placeholder 7">
            <a:extLst>
              <a:ext uri="{FF2B5EF4-FFF2-40B4-BE49-F238E27FC236}">
                <a16:creationId xmlns:a16="http://schemas.microsoft.com/office/drawing/2014/main" id="{DFE82C10-70B7-904B-BBF5-DCB6F8C608CA}"/>
              </a:ext>
            </a:extLst>
          </p:cNvPr>
          <p:cNvGraphicFramePr>
            <a:graphicFrameLocks noGrp="1"/>
          </p:cNvGraphicFramePr>
          <p:nvPr>
            <p:ph sz="quarter" idx="4"/>
          </p:nvPr>
        </p:nvGraphicFramePr>
        <p:xfrm>
          <a:off x="6172200" y="2505075"/>
          <a:ext cx="5183188" cy="3505200"/>
        </p:xfrm>
        <a:graphic>
          <a:graphicData uri="http://schemas.openxmlformats.org/drawingml/2006/chart">
            <c:chart xmlns:c="http://schemas.openxmlformats.org/drawingml/2006/chart" xmlns:r="http://schemas.openxmlformats.org/officeDocument/2006/relationships" r:id="rId3"/>
          </a:graphicData>
        </a:graphic>
      </p:graphicFrame>
      <p:sp>
        <p:nvSpPr>
          <p:cNvPr id="6" name="Title 5">
            <a:extLst>
              <a:ext uri="{FF2B5EF4-FFF2-40B4-BE49-F238E27FC236}">
                <a16:creationId xmlns:a16="http://schemas.microsoft.com/office/drawing/2014/main" id="{1D5831CB-6458-4640-945A-9A01E08BBDEA}"/>
              </a:ext>
            </a:extLst>
          </p:cNvPr>
          <p:cNvSpPr>
            <a:spLocks noGrp="1"/>
          </p:cNvSpPr>
          <p:nvPr>
            <p:ph type="title"/>
          </p:nvPr>
        </p:nvSpPr>
        <p:spPr/>
        <p:txBody>
          <a:bodyPr/>
          <a:lstStyle/>
          <a:p>
            <a:r>
              <a:rPr lang="en-US" b="1" dirty="0">
                <a:latin typeface="Verdana"/>
                <a:ea typeface="Verdana"/>
                <a:cs typeface="Verdana"/>
              </a:rPr>
              <a:t>Figure 3</a:t>
            </a:r>
          </a:p>
        </p:txBody>
      </p:sp>
    </p:spTree>
    <p:extLst>
      <p:ext uri="{BB962C8B-B14F-4D97-AF65-F5344CB8AC3E}">
        <p14:creationId xmlns:p14="http://schemas.microsoft.com/office/powerpoint/2010/main" val="3871768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A96F64D-4C9B-4960-8C9D-922B46AA7CC2}"/>
              </a:ext>
            </a:extLst>
          </p:cNvPr>
          <p:cNvSpPr/>
          <p:nvPr/>
        </p:nvSpPr>
        <p:spPr>
          <a:xfrm rot="5400000">
            <a:off x="2344864" y="2877516"/>
            <a:ext cx="1674496" cy="6412991"/>
          </a:xfrm>
          <a:prstGeom prst="rect">
            <a:avLst/>
          </a:prstGeom>
          <a:gradFill>
            <a:gsLst>
              <a:gs pos="0">
                <a:schemeClr val="accent1">
                  <a:lumMod val="5000"/>
                  <a:lumOff val="95000"/>
                  <a:alpha val="0"/>
                </a:schemeClr>
              </a:gs>
              <a:gs pos="74000">
                <a:srgbClr val="3F2A56"/>
              </a:gs>
              <a:gs pos="83000">
                <a:srgbClr val="3F2A56"/>
              </a:gs>
              <a:gs pos="100000">
                <a:srgbClr val="3F2A56"/>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ndParaRPr>
          </a:p>
        </p:txBody>
      </p:sp>
      <p:sp>
        <p:nvSpPr>
          <p:cNvPr id="10" name="Rectangle 9">
            <a:extLst>
              <a:ext uri="{FF2B5EF4-FFF2-40B4-BE49-F238E27FC236}">
                <a16:creationId xmlns:a16="http://schemas.microsoft.com/office/drawing/2014/main" id="{AC720FB7-4753-472F-A0CD-658CF25AE045}"/>
              </a:ext>
            </a:extLst>
          </p:cNvPr>
          <p:cNvSpPr/>
          <p:nvPr/>
        </p:nvSpPr>
        <p:spPr>
          <a:xfrm>
            <a:off x="88773" y="5700187"/>
            <a:ext cx="5334000" cy="1107996"/>
          </a:xfrm>
          <a:prstGeom prst="rect">
            <a:avLst/>
          </a:prstGeom>
        </p:spPr>
        <p:txBody>
          <a:bodyPr wrap="square">
            <a:spAutoFit/>
          </a:bodyPr>
          <a:lstStyle/>
          <a:p>
            <a:r>
              <a:rPr lang="en-US" sz="2800" b="1" dirty="0">
                <a:solidFill>
                  <a:schemeClr val="bg1"/>
                </a:solidFill>
                <a:latin typeface="Verdana" panose="020B0604030504040204" pitchFamily="34" charset="0"/>
                <a:ea typeface="Verdana" panose="020B0604030504040204" pitchFamily="34" charset="0"/>
                <a:cs typeface="Verdana" panose="020B0604030504040204" pitchFamily="34" charset="0"/>
              </a:rPr>
              <a:t>Dr. Shawn Talbott</a:t>
            </a:r>
          </a:p>
          <a:p>
            <a:r>
              <a:rPr lang="en-US" sz="2000" dirty="0">
                <a:solidFill>
                  <a:schemeClr val="bg1"/>
                </a:solidFill>
                <a:latin typeface="Verdana" panose="020B0604030504040204" pitchFamily="34" charset="0"/>
                <a:ea typeface="Verdana" panose="020B0604030504040204" pitchFamily="34" charset="0"/>
                <a:cs typeface="Verdana" panose="020B0604030504040204" pitchFamily="34" charset="0"/>
              </a:rPr>
              <a:t>Amare’s Chief Science Officer</a:t>
            </a:r>
          </a:p>
          <a:p>
            <a:r>
              <a:rPr lang="en-US" i="1" dirty="0">
                <a:solidFill>
                  <a:schemeClr val="bg1"/>
                </a:solidFill>
                <a:latin typeface="Verdana" panose="020B0604030504040204" pitchFamily="34" charset="0"/>
                <a:ea typeface="Verdana" panose="020B0604030504040204" pitchFamily="34" charset="0"/>
                <a:cs typeface="Verdana" panose="020B0604030504040204" pitchFamily="34" charset="0"/>
              </a:rPr>
              <a:t>PhD, CNS, LDN, FACSM, FAIS, FACN</a:t>
            </a:r>
            <a:endParaRPr lang="en-US" sz="24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6" name="Rectangle 5">
            <a:extLst>
              <a:ext uri="{FF2B5EF4-FFF2-40B4-BE49-F238E27FC236}">
                <a16:creationId xmlns:a16="http://schemas.microsoft.com/office/drawing/2014/main" id="{96EEFEAF-3570-4262-8D7E-3CCB4DCE1DA9}"/>
              </a:ext>
            </a:extLst>
          </p:cNvPr>
          <p:cNvSpPr/>
          <p:nvPr/>
        </p:nvSpPr>
        <p:spPr>
          <a:xfrm>
            <a:off x="6388608" y="47500"/>
            <a:ext cx="5803392" cy="6240779"/>
          </a:xfrm>
          <a:prstGeom prst="rect">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ndParaRPr>
          </a:p>
        </p:txBody>
      </p:sp>
      <p:sp>
        <p:nvSpPr>
          <p:cNvPr id="7" name="Rectangle 6">
            <a:extLst>
              <a:ext uri="{FF2B5EF4-FFF2-40B4-BE49-F238E27FC236}">
                <a16:creationId xmlns:a16="http://schemas.microsoft.com/office/drawing/2014/main" id="{9D32DDD9-C909-4D15-B69C-665AF20869A0}"/>
              </a:ext>
            </a:extLst>
          </p:cNvPr>
          <p:cNvSpPr/>
          <p:nvPr/>
        </p:nvSpPr>
        <p:spPr>
          <a:xfrm>
            <a:off x="6477380" y="54470"/>
            <a:ext cx="5625847" cy="5632311"/>
          </a:xfrm>
          <a:prstGeom prst="rect">
            <a:avLst/>
          </a:prstGeom>
        </p:spPr>
        <p:txBody>
          <a:bodyPr wrap="square">
            <a:spAutoFit/>
          </a:bodyPr>
          <a:lstStyle/>
          <a:p>
            <a:pPr marL="285750" indent="-285750">
              <a:buFont typeface="Arial" panose="020B0604020202020204" pitchFamily="34" charset="0"/>
              <a:buChar char="•"/>
            </a:pPr>
            <a:r>
              <a:rPr lang="en-US" dirty="0">
                <a:latin typeface="Verdana" panose="020B0604030504040204" pitchFamily="34" charset="0"/>
              </a:rPr>
              <a:t>20+ years developing nutritional products.</a:t>
            </a:r>
          </a:p>
          <a:p>
            <a:pPr marL="285750" indent="-285750">
              <a:buFont typeface="Arial" panose="020B0604020202020204" pitchFamily="34" charset="0"/>
              <a:buChar char="•"/>
            </a:pPr>
            <a:endParaRPr lang="en-US" dirty="0">
              <a:latin typeface="Verdana" panose="020B0604030504040204" pitchFamily="34" charset="0"/>
            </a:endParaRPr>
          </a:p>
          <a:p>
            <a:pPr marL="285750" indent="-285750">
              <a:buFont typeface="Arial" panose="020B0604020202020204" pitchFamily="34" charset="0"/>
              <a:buChar char="•"/>
            </a:pPr>
            <a:r>
              <a:rPr lang="en-US" dirty="0">
                <a:latin typeface="Verdana" panose="020B0604030504040204" pitchFamily="34" charset="0"/>
              </a:rPr>
              <a:t>Fellow of the American College of Nutrition, the American College of Sports Medicine, and the American Institute of Stress.</a:t>
            </a:r>
          </a:p>
          <a:p>
            <a:pPr marL="285750" indent="-285750">
              <a:buFont typeface="Arial" panose="020B0604020202020204" pitchFamily="34" charset="0"/>
              <a:buChar char="•"/>
            </a:pPr>
            <a:endParaRPr lang="en-US" dirty="0">
              <a:latin typeface="Verdana" panose="020B0604030504040204" pitchFamily="34" charset="0"/>
            </a:endParaRPr>
          </a:p>
          <a:p>
            <a:pPr marL="285750" indent="-285750">
              <a:buFont typeface="Arial" panose="020B0604020202020204" pitchFamily="34" charset="0"/>
              <a:buChar char="•"/>
            </a:pPr>
            <a:r>
              <a:rPr lang="en-US" dirty="0">
                <a:latin typeface="Verdana" panose="020B0604030504040204" pitchFamily="34" charset="0"/>
              </a:rPr>
              <a:t>Author of two academic textbooks, an award-winning documentary film, and several best-selling books</a:t>
            </a:r>
            <a:br>
              <a:rPr lang="en-US" dirty="0">
                <a:latin typeface="Verdana" panose="020B0604030504040204" pitchFamily="34" charset="0"/>
              </a:rPr>
            </a:br>
            <a:endParaRPr lang="en-US" dirty="0">
              <a:latin typeface="Verdana" panose="020B0604030504040204" pitchFamily="34" charset="0"/>
            </a:endParaRPr>
          </a:p>
          <a:p>
            <a:pPr marL="285750" indent="-285750">
              <a:buFont typeface="Arial" panose="020B0604020202020204" pitchFamily="34" charset="0"/>
              <a:buChar char="•"/>
            </a:pPr>
            <a:r>
              <a:rPr lang="en-US" dirty="0">
                <a:latin typeface="Verdana" panose="020B0604030504040204" pitchFamily="34" charset="0"/>
              </a:rPr>
              <a:t>Featured guest on the “Dr. Oz Show,” “Ask Dr. Nandi,” The TED stage, and the White House.</a:t>
            </a:r>
          </a:p>
          <a:p>
            <a:pPr marL="285750" indent="-285750">
              <a:buFont typeface="Arial" panose="020B0604020202020204" pitchFamily="34" charset="0"/>
              <a:buChar char="•"/>
            </a:pPr>
            <a:endParaRPr lang="en-US" dirty="0">
              <a:latin typeface="Verdana" panose="020B0604030504040204" pitchFamily="34" charset="0"/>
            </a:endParaRPr>
          </a:p>
          <a:p>
            <a:pPr marL="285750" indent="-285750">
              <a:buFont typeface="Arial" panose="020B0604020202020204" pitchFamily="34" charset="0"/>
              <a:buChar char="•"/>
            </a:pPr>
            <a:r>
              <a:rPr lang="en-US" dirty="0">
                <a:latin typeface="Verdana" panose="020B0604030504040204" pitchFamily="34" charset="0"/>
              </a:rPr>
              <a:t>Served as a nutrition educator for elite-level athletes.</a:t>
            </a:r>
          </a:p>
          <a:p>
            <a:pPr marL="285750" indent="-285750">
              <a:buFont typeface="Arial" panose="020B0604020202020204" pitchFamily="34" charset="0"/>
              <a:buChar char="•"/>
            </a:pPr>
            <a:endParaRPr lang="en-US" dirty="0">
              <a:latin typeface="Verdana" panose="020B0604030504040204" pitchFamily="34" charset="0"/>
            </a:endParaRPr>
          </a:p>
          <a:p>
            <a:pPr marL="285750" indent="-285750">
              <a:buFont typeface="Arial" panose="020B0604020202020204" pitchFamily="34" charset="0"/>
              <a:buChar char="•"/>
            </a:pPr>
            <a:r>
              <a:rPr lang="en-US" dirty="0">
                <a:latin typeface="Verdana" panose="020B0604030504040204" pitchFamily="34" charset="0"/>
              </a:rPr>
              <a:t>Diplomate of the International Olympic Committee’s (IOC) Sports Nutrition program.</a:t>
            </a:r>
          </a:p>
        </p:txBody>
      </p:sp>
      <p:pic>
        <p:nvPicPr>
          <p:cNvPr id="8" name="Picture 7">
            <a:extLst>
              <a:ext uri="{FF2B5EF4-FFF2-40B4-BE49-F238E27FC236}">
                <a16:creationId xmlns:a16="http://schemas.microsoft.com/office/drawing/2014/main" id="{8317CFD7-F632-F849-9F58-E23A5D885D99}"/>
              </a:ext>
            </a:extLst>
          </p:cNvPr>
          <p:cNvPicPr>
            <a:picLocks noChangeAspect="1"/>
          </p:cNvPicPr>
          <p:nvPr/>
        </p:nvPicPr>
        <p:blipFill rotWithShape="1">
          <a:blip r:embed="rId3"/>
          <a:srcRect b="1378"/>
          <a:stretch/>
        </p:blipFill>
        <p:spPr>
          <a:xfrm>
            <a:off x="-36922" y="0"/>
            <a:ext cx="6336757" cy="5587110"/>
          </a:xfrm>
          <a:prstGeom prst="rect">
            <a:avLst/>
          </a:prstGeom>
        </p:spPr>
      </p:pic>
      <p:pic>
        <p:nvPicPr>
          <p:cNvPr id="9" name="Picture 8">
            <a:extLst>
              <a:ext uri="{FF2B5EF4-FFF2-40B4-BE49-F238E27FC236}">
                <a16:creationId xmlns:a16="http://schemas.microsoft.com/office/drawing/2014/main" id="{B773A0B8-2A90-4246-841E-84FF153938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79157" y="6356350"/>
            <a:ext cx="4622292" cy="360094"/>
          </a:xfrm>
          <a:prstGeom prst="rect">
            <a:avLst/>
          </a:prstGeom>
        </p:spPr>
      </p:pic>
    </p:spTree>
    <p:extLst>
      <p:ext uri="{BB962C8B-B14F-4D97-AF65-F5344CB8AC3E}">
        <p14:creationId xmlns:p14="http://schemas.microsoft.com/office/powerpoint/2010/main" val="662866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AD1D40B-0164-594E-8743-7D430C61FE04}"/>
              </a:ext>
            </a:extLst>
          </p:cNvPr>
          <p:cNvSpPr>
            <a:spLocks noGrp="1"/>
          </p:cNvSpPr>
          <p:nvPr>
            <p:ph type="body" idx="1"/>
          </p:nvPr>
        </p:nvSpPr>
        <p:spPr/>
        <p:txBody>
          <a:bodyPr/>
          <a:lstStyle/>
          <a:p>
            <a:r>
              <a:rPr lang="en-US" dirty="0"/>
              <a:t>Butyrate Kinase</a:t>
            </a:r>
          </a:p>
        </p:txBody>
      </p:sp>
      <p:graphicFrame>
        <p:nvGraphicFramePr>
          <p:cNvPr id="7" name="Content Placeholder 6">
            <a:extLst>
              <a:ext uri="{FF2B5EF4-FFF2-40B4-BE49-F238E27FC236}">
                <a16:creationId xmlns:a16="http://schemas.microsoft.com/office/drawing/2014/main" id="{C9AEE97E-953D-7744-9404-FAE52151B1BB}"/>
              </a:ext>
            </a:extLst>
          </p:cNvPr>
          <p:cNvGraphicFramePr>
            <a:graphicFrameLocks noGrp="1"/>
          </p:cNvGraphicFramePr>
          <p:nvPr>
            <p:ph sz="half" idx="2"/>
          </p:nvPr>
        </p:nvGraphicFramePr>
        <p:xfrm>
          <a:off x="839788" y="2505075"/>
          <a:ext cx="5157787" cy="3505200"/>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 Placeholder 3">
            <a:extLst>
              <a:ext uri="{FF2B5EF4-FFF2-40B4-BE49-F238E27FC236}">
                <a16:creationId xmlns:a16="http://schemas.microsoft.com/office/drawing/2014/main" id="{C1DC7A09-4E29-4C49-8CB8-01E3679E2807}"/>
              </a:ext>
            </a:extLst>
          </p:cNvPr>
          <p:cNvSpPr>
            <a:spLocks noGrp="1"/>
          </p:cNvSpPr>
          <p:nvPr>
            <p:ph type="body" sz="quarter" idx="3"/>
          </p:nvPr>
        </p:nvSpPr>
        <p:spPr/>
        <p:txBody>
          <a:bodyPr/>
          <a:lstStyle/>
          <a:p>
            <a:r>
              <a:rPr lang="en-US" dirty="0"/>
              <a:t>Cortisol</a:t>
            </a:r>
          </a:p>
        </p:txBody>
      </p:sp>
      <p:graphicFrame>
        <p:nvGraphicFramePr>
          <p:cNvPr id="8" name="Content Placeholder 7">
            <a:extLst>
              <a:ext uri="{FF2B5EF4-FFF2-40B4-BE49-F238E27FC236}">
                <a16:creationId xmlns:a16="http://schemas.microsoft.com/office/drawing/2014/main" id="{3ED871E1-E96D-2948-8B30-CD6080E7B702}"/>
              </a:ext>
            </a:extLst>
          </p:cNvPr>
          <p:cNvGraphicFramePr>
            <a:graphicFrameLocks noGrp="1"/>
          </p:cNvGraphicFramePr>
          <p:nvPr>
            <p:ph sz="quarter" idx="4"/>
          </p:nvPr>
        </p:nvGraphicFramePr>
        <p:xfrm>
          <a:off x="6172200" y="2505075"/>
          <a:ext cx="5183188" cy="3505200"/>
        </p:xfrm>
        <a:graphic>
          <a:graphicData uri="http://schemas.openxmlformats.org/drawingml/2006/chart">
            <c:chart xmlns:c="http://schemas.openxmlformats.org/drawingml/2006/chart" xmlns:r="http://schemas.openxmlformats.org/officeDocument/2006/relationships" r:id="rId3"/>
          </a:graphicData>
        </a:graphic>
      </p:graphicFrame>
      <p:sp>
        <p:nvSpPr>
          <p:cNvPr id="6" name="Title 5">
            <a:extLst>
              <a:ext uri="{FF2B5EF4-FFF2-40B4-BE49-F238E27FC236}">
                <a16:creationId xmlns:a16="http://schemas.microsoft.com/office/drawing/2014/main" id="{1D5831CB-6458-4640-945A-9A01E08BBDEA}"/>
              </a:ext>
            </a:extLst>
          </p:cNvPr>
          <p:cNvSpPr>
            <a:spLocks noGrp="1"/>
          </p:cNvSpPr>
          <p:nvPr>
            <p:ph type="title"/>
          </p:nvPr>
        </p:nvSpPr>
        <p:spPr/>
        <p:txBody>
          <a:bodyPr/>
          <a:lstStyle/>
          <a:p>
            <a:r>
              <a:rPr lang="en-US" b="1" dirty="0">
                <a:latin typeface="Verdana"/>
                <a:ea typeface="Verdana"/>
                <a:cs typeface="Verdana"/>
              </a:rPr>
              <a:t>Figure 4</a:t>
            </a:r>
          </a:p>
        </p:txBody>
      </p:sp>
      <p:sp>
        <p:nvSpPr>
          <p:cNvPr id="9" name="TextBox 8">
            <a:extLst>
              <a:ext uri="{FF2B5EF4-FFF2-40B4-BE49-F238E27FC236}">
                <a16:creationId xmlns:a16="http://schemas.microsoft.com/office/drawing/2014/main" id="{DD88496E-FA83-1547-9900-EE23B0CE81CE}"/>
              </a:ext>
            </a:extLst>
          </p:cNvPr>
          <p:cNvSpPr txBox="1"/>
          <p:nvPr/>
        </p:nvSpPr>
        <p:spPr>
          <a:xfrm>
            <a:off x="2719136" y="3134796"/>
            <a:ext cx="917239" cy="369332"/>
          </a:xfrm>
          <a:prstGeom prst="rect">
            <a:avLst/>
          </a:prstGeom>
          <a:noFill/>
        </p:spPr>
        <p:txBody>
          <a:bodyPr wrap="none" rtlCol="0">
            <a:spAutoFit/>
          </a:bodyPr>
          <a:lstStyle/>
          <a:p>
            <a:r>
              <a:rPr lang="en-US">
                <a:solidFill>
                  <a:srgbClr val="FF0000"/>
                </a:solidFill>
              </a:rPr>
              <a:t>+89%</a:t>
            </a:r>
          </a:p>
        </p:txBody>
      </p:sp>
      <p:sp>
        <p:nvSpPr>
          <p:cNvPr id="10" name="TextBox 9">
            <a:extLst>
              <a:ext uri="{FF2B5EF4-FFF2-40B4-BE49-F238E27FC236}">
                <a16:creationId xmlns:a16="http://schemas.microsoft.com/office/drawing/2014/main" id="{43E6FA4F-2414-734B-9938-6A9CC4EDB581}"/>
              </a:ext>
            </a:extLst>
          </p:cNvPr>
          <p:cNvSpPr txBox="1"/>
          <p:nvPr/>
        </p:nvSpPr>
        <p:spPr>
          <a:xfrm>
            <a:off x="9216189" y="3500368"/>
            <a:ext cx="832279" cy="369332"/>
          </a:xfrm>
          <a:prstGeom prst="rect">
            <a:avLst/>
          </a:prstGeom>
          <a:noFill/>
        </p:spPr>
        <p:txBody>
          <a:bodyPr wrap="none" rtlCol="0">
            <a:spAutoFit/>
          </a:bodyPr>
          <a:lstStyle/>
          <a:p>
            <a:r>
              <a:rPr lang="en-US">
                <a:solidFill>
                  <a:srgbClr val="FF0000"/>
                </a:solidFill>
              </a:rPr>
              <a:t>-11%</a:t>
            </a:r>
          </a:p>
        </p:txBody>
      </p:sp>
    </p:spTree>
    <p:extLst>
      <p:ext uri="{BB962C8B-B14F-4D97-AF65-F5344CB8AC3E}">
        <p14:creationId xmlns:p14="http://schemas.microsoft.com/office/powerpoint/2010/main" val="193162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AD1D40B-0164-594E-8743-7D430C61FE04}"/>
              </a:ext>
            </a:extLst>
          </p:cNvPr>
          <p:cNvSpPr>
            <a:spLocks noGrp="1"/>
          </p:cNvSpPr>
          <p:nvPr>
            <p:ph type="body" idx="1"/>
          </p:nvPr>
        </p:nvSpPr>
        <p:spPr/>
        <p:txBody>
          <a:bodyPr/>
          <a:lstStyle/>
          <a:p>
            <a:r>
              <a:rPr lang="en-US" dirty="0"/>
              <a:t>Blood Chemistry</a:t>
            </a:r>
          </a:p>
        </p:txBody>
      </p:sp>
      <p:graphicFrame>
        <p:nvGraphicFramePr>
          <p:cNvPr id="7" name="Content Placeholder 6">
            <a:extLst>
              <a:ext uri="{FF2B5EF4-FFF2-40B4-BE49-F238E27FC236}">
                <a16:creationId xmlns:a16="http://schemas.microsoft.com/office/drawing/2014/main" id="{3517E73E-E980-8943-A8D2-61CC0B1BCD31}"/>
              </a:ext>
            </a:extLst>
          </p:cNvPr>
          <p:cNvGraphicFramePr>
            <a:graphicFrameLocks noGrp="1"/>
          </p:cNvGraphicFramePr>
          <p:nvPr>
            <p:ph sz="half" idx="2"/>
          </p:nvPr>
        </p:nvGraphicFramePr>
        <p:xfrm>
          <a:off x="839788" y="2505075"/>
          <a:ext cx="5157787" cy="3505200"/>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 Placeholder 3">
            <a:extLst>
              <a:ext uri="{FF2B5EF4-FFF2-40B4-BE49-F238E27FC236}">
                <a16:creationId xmlns:a16="http://schemas.microsoft.com/office/drawing/2014/main" id="{C1DC7A09-4E29-4C49-8CB8-01E3679E2807}"/>
              </a:ext>
            </a:extLst>
          </p:cNvPr>
          <p:cNvSpPr>
            <a:spLocks noGrp="1"/>
          </p:cNvSpPr>
          <p:nvPr>
            <p:ph type="body" sz="quarter" idx="3"/>
          </p:nvPr>
        </p:nvSpPr>
        <p:spPr/>
        <p:txBody>
          <a:bodyPr/>
          <a:lstStyle/>
          <a:p>
            <a:r>
              <a:rPr lang="en-US" dirty="0"/>
              <a:t>Cardiac Risk</a:t>
            </a:r>
          </a:p>
        </p:txBody>
      </p:sp>
      <p:graphicFrame>
        <p:nvGraphicFramePr>
          <p:cNvPr id="8" name="Content Placeholder 7">
            <a:extLst>
              <a:ext uri="{FF2B5EF4-FFF2-40B4-BE49-F238E27FC236}">
                <a16:creationId xmlns:a16="http://schemas.microsoft.com/office/drawing/2014/main" id="{8A701F61-C42B-F243-A394-1C7A2C0B7FFE}"/>
              </a:ext>
            </a:extLst>
          </p:cNvPr>
          <p:cNvGraphicFramePr>
            <a:graphicFrameLocks noGrp="1"/>
          </p:cNvGraphicFramePr>
          <p:nvPr>
            <p:ph sz="quarter" idx="4"/>
          </p:nvPr>
        </p:nvGraphicFramePr>
        <p:xfrm>
          <a:off x="6172200" y="2505075"/>
          <a:ext cx="5183188" cy="3505200"/>
        </p:xfrm>
        <a:graphic>
          <a:graphicData uri="http://schemas.openxmlformats.org/drawingml/2006/chart">
            <c:chart xmlns:c="http://schemas.openxmlformats.org/drawingml/2006/chart" xmlns:r="http://schemas.openxmlformats.org/officeDocument/2006/relationships" r:id="rId3"/>
          </a:graphicData>
        </a:graphic>
      </p:graphicFrame>
      <p:sp>
        <p:nvSpPr>
          <p:cNvPr id="6" name="Title 5">
            <a:extLst>
              <a:ext uri="{FF2B5EF4-FFF2-40B4-BE49-F238E27FC236}">
                <a16:creationId xmlns:a16="http://schemas.microsoft.com/office/drawing/2014/main" id="{1D5831CB-6458-4640-945A-9A01E08BBDEA}"/>
              </a:ext>
            </a:extLst>
          </p:cNvPr>
          <p:cNvSpPr>
            <a:spLocks noGrp="1"/>
          </p:cNvSpPr>
          <p:nvPr>
            <p:ph type="title"/>
          </p:nvPr>
        </p:nvSpPr>
        <p:spPr/>
        <p:txBody>
          <a:bodyPr/>
          <a:lstStyle/>
          <a:p>
            <a:r>
              <a:rPr lang="en-US" b="1" dirty="0">
                <a:latin typeface="Verdana"/>
                <a:ea typeface="Verdana"/>
                <a:cs typeface="Verdana"/>
              </a:rPr>
              <a:t>Figure 5</a:t>
            </a:r>
            <a:endParaRPr lang="en-US" b="1" dirty="0"/>
          </a:p>
        </p:txBody>
      </p:sp>
      <p:sp>
        <p:nvSpPr>
          <p:cNvPr id="9" name="TextBox 8">
            <a:extLst>
              <a:ext uri="{FF2B5EF4-FFF2-40B4-BE49-F238E27FC236}">
                <a16:creationId xmlns:a16="http://schemas.microsoft.com/office/drawing/2014/main" id="{4960315C-EF8E-F340-A562-9F17ACAAB84B}"/>
              </a:ext>
            </a:extLst>
          </p:cNvPr>
          <p:cNvSpPr txBox="1"/>
          <p:nvPr/>
        </p:nvSpPr>
        <p:spPr>
          <a:xfrm>
            <a:off x="1636294" y="2866358"/>
            <a:ext cx="628698" cy="338554"/>
          </a:xfrm>
          <a:prstGeom prst="rect">
            <a:avLst/>
          </a:prstGeom>
          <a:noFill/>
        </p:spPr>
        <p:txBody>
          <a:bodyPr wrap="none" rtlCol="0">
            <a:spAutoFit/>
          </a:bodyPr>
          <a:lstStyle/>
          <a:p>
            <a:r>
              <a:rPr lang="en-US" sz="1600">
                <a:solidFill>
                  <a:srgbClr val="FF0000"/>
                </a:solidFill>
              </a:rPr>
              <a:t>-8%</a:t>
            </a:r>
          </a:p>
        </p:txBody>
      </p:sp>
      <p:sp>
        <p:nvSpPr>
          <p:cNvPr id="10" name="TextBox 9">
            <a:extLst>
              <a:ext uri="{FF2B5EF4-FFF2-40B4-BE49-F238E27FC236}">
                <a16:creationId xmlns:a16="http://schemas.microsoft.com/office/drawing/2014/main" id="{B1F5EA61-C8DA-D840-9A51-5EA1FB076619}"/>
              </a:ext>
            </a:extLst>
          </p:cNvPr>
          <p:cNvSpPr txBox="1"/>
          <p:nvPr/>
        </p:nvSpPr>
        <p:spPr>
          <a:xfrm>
            <a:off x="2474495" y="3680827"/>
            <a:ext cx="628698" cy="338554"/>
          </a:xfrm>
          <a:prstGeom prst="rect">
            <a:avLst/>
          </a:prstGeom>
          <a:noFill/>
        </p:spPr>
        <p:txBody>
          <a:bodyPr wrap="none" rtlCol="0">
            <a:spAutoFit/>
          </a:bodyPr>
          <a:lstStyle/>
          <a:p>
            <a:r>
              <a:rPr lang="en-US" sz="1600">
                <a:solidFill>
                  <a:srgbClr val="FF0000"/>
                </a:solidFill>
              </a:rPr>
              <a:t>-5%</a:t>
            </a:r>
          </a:p>
        </p:txBody>
      </p:sp>
      <p:sp>
        <p:nvSpPr>
          <p:cNvPr id="11" name="TextBox 10">
            <a:extLst>
              <a:ext uri="{FF2B5EF4-FFF2-40B4-BE49-F238E27FC236}">
                <a16:creationId xmlns:a16="http://schemas.microsoft.com/office/drawing/2014/main" id="{3BB9C3F6-047F-BC40-8BE6-B4F2CD270A95}"/>
              </a:ext>
            </a:extLst>
          </p:cNvPr>
          <p:cNvSpPr txBox="1"/>
          <p:nvPr/>
        </p:nvSpPr>
        <p:spPr>
          <a:xfrm>
            <a:off x="3324726" y="4243303"/>
            <a:ext cx="704039" cy="338554"/>
          </a:xfrm>
          <a:prstGeom prst="rect">
            <a:avLst/>
          </a:prstGeom>
          <a:noFill/>
        </p:spPr>
        <p:txBody>
          <a:bodyPr wrap="none" rtlCol="0">
            <a:spAutoFit/>
          </a:bodyPr>
          <a:lstStyle/>
          <a:p>
            <a:r>
              <a:rPr lang="en-US" sz="1600">
                <a:solidFill>
                  <a:srgbClr val="FF0000"/>
                </a:solidFill>
              </a:rPr>
              <a:t>+3%</a:t>
            </a:r>
          </a:p>
        </p:txBody>
      </p:sp>
      <p:sp>
        <p:nvSpPr>
          <p:cNvPr id="12" name="TextBox 11">
            <a:extLst>
              <a:ext uri="{FF2B5EF4-FFF2-40B4-BE49-F238E27FC236}">
                <a16:creationId xmlns:a16="http://schemas.microsoft.com/office/drawing/2014/main" id="{5F8A39A7-0526-8A46-94CE-C200A6F32631}"/>
              </a:ext>
            </a:extLst>
          </p:cNvPr>
          <p:cNvSpPr txBox="1"/>
          <p:nvPr/>
        </p:nvSpPr>
        <p:spPr>
          <a:xfrm>
            <a:off x="4329542" y="3566195"/>
            <a:ext cx="758541" cy="338554"/>
          </a:xfrm>
          <a:prstGeom prst="rect">
            <a:avLst/>
          </a:prstGeom>
          <a:noFill/>
        </p:spPr>
        <p:txBody>
          <a:bodyPr wrap="none" rtlCol="0">
            <a:spAutoFit/>
          </a:bodyPr>
          <a:lstStyle/>
          <a:p>
            <a:r>
              <a:rPr lang="en-US" sz="1600">
                <a:solidFill>
                  <a:srgbClr val="FF0000"/>
                </a:solidFill>
              </a:rPr>
              <a:t>-23%</a:t>
            </a:r>
          </a:p>
        </p:txBody>
      </p:sp>
      <p:sp>
        <p:nvSpPr>
          <p:cNvPr id="13" name="TextBox 12">
            <a:extLst>
              <a:ext uri="{FF2B5EF4-FFF2-40B4-BE49-F238E27FC236}">
                <a16:creationId xmlns:a16="http://schemas.microsoft.com/office/drawing/2014/main" id="{18EE888B-9DC0-824A-9C28-C9A58DD8A402}"/>
              </a:ext>
            </a:extLst>
          </p:cNvPr>
          <p:cNvSpPr txBox="1"/>
          <p:nvPr/>
        </p:nvSpPr>
        <p:spPr>
          <a:xfrm>
            <a:off x="5132865" y="3904749"/>
            <a:ext cx="628698" cy="338554"/>
          </a:xfrm>
          <a:prstGeom prst="rect">
            <a:avLst/>
          </a:prstGeom>
          <a:noFill/>
        </p:spPr>
        <p:txBody>
          <a:bodyPr wrap="none" rtlCol="0">
            <a:spAutoFit/>
          </a:bodyPr>
          <a:lstStyle/>
          <a:p>
            <a:r>
              <a:rPr lang="en-US" sz="1600">
                <a:solidFill>
                  <a:srgbClr val="FF0000"/>
                </a:solidFill>
              </a:rPr>
              <a:t>-6%</a:t>
            </a:r>
          </a:p>
        </p:txBody>
      </p:sp>
    </p:spTree>
    <p:extLst>
      <p:ext uri="{BB962C8B-B14F-4D97-AF65-F5344CB8AC3E}">
        <p14:creationId xmlns:p14="http://schemas.microsoft.com/office/powerpoint/2010/main" val="3341421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AD1D40B-0164-594E-8743-7D430C61FE04}"/>
              </a:ext>
            </a:extLst>
          </p:cNvPr>
          <p:cNvSpPr>
            <a:spLocks noGrp="1"/>
          </p:cNvSpPr>
          <p:nvPr>
            <p:ph type="body" idx="1"/>
          </p:nvPr>
        </p:nvSpPr>
        <p:spPr/>
        <p:txBody>
          <a:bodyPr/>
          <a:lstStyle/>
          <a:p>
            <a:r>
              <a:rPr lang="en-US" dirty="0"/>
              <a:t>POMS Subscales</a:t>
            </a:r>
          </a:p>
        </p:txBody>
      </p:sp>
      <p:graphicFrame>
        <p:nvGraphicFramePr>
          <p:cNvPr id="7" name="Content Placeholder 6">
            <a:extLst>
              <a:ext uri="{FF2B5EF4-FFF2-40B4-BE49-F238E27FC236}">
                <a16:creationId xmlns:a16="http://schemas.microsoft.com/office/drawing/2014/main" id="{C2912200-C49C-6041-90CD-9C05CE078E12}"/>
              </a:ext>
            </a:extLst>
          </p:cNvPr>
          <p:cNvGraphicFramePr>
            <a:graphicFrameLocks noGrp="1"/>
          </p:cNvGraphicFramePr>
          <p:nvPr>
            <p:ph sz="half" idx="2"/>
          </p:nvPr>
        </p:nvGraphicFramePr>
        <p:xfrm>
          <a:off x="839788" y="2505075"/>
          <a:ext cx="5157787" cy="3505200"/>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 Placeholder 3">
            <a:extLst>
              <a:ext uri="{FF2B5EF4-FFF2-40B4-BE49-F238E27FC236}">
                <a16:creationId xmlns:a16="http://schemas.microsoft.com/office/drawing/2014/main" id="{C1DC7A09-4E29-4C49-8CB8-01E3679E2807}"/>
              </a:ext>
            </a:extLst>
          </p:cNvPr>
          <p:cNvSpPr>
            <a:spLocks noGrp="1"/>
          </p:cNvSpPr>
          <p:nvPr>
            <p:ph type="body" sz="quarter" idx="3"/>
          </p:nvPr>
        </p:nvSpPr>
        <p:spPr/>
        <p:txBody>
          <a:bodyPr/>
          <a:lstStyle/>
          <a:p>
            <a:r>
              <a:rPr lang="en-US" dirty="0"/>
              <a:t>Global Mood State</a:t>
            </a:r>
          </a:p>
        </p:txBody>
      </p:sp>
      <p:graphicFrame>
        <p:nvGraphicFramePr>
          <p:cNvPr id="8" name="Content Placeholder 7">
            <a:extLst>
              <a:ext uri="{FF2B5EF4-FFF2-40B4-BE49-F238E27FC236}">
                <a16:creationId xmlns:a16="http://schemas.microsoft.com/office/drawing/2014/main" id="{E4C1BC77-F7A0-1247-8862-ADC859D88C43}"/>
              </a:ext>
            </a:extLst>
          </p:cNvPr>
          <p:cNvGraphicFramePr>
            <a:graphicFrameLocks noGrp="1"/>
          </p:cNvGraphicFramePr>
          <p:nvPr>
            <p:ph sz="quarter" idx="4"/>
          </p:nvPr>
        </p:nvGraphicFramePr>
        <p:xfrm>
          <a:off x="6172200" y="2505075"/>
          <a:ext cx="5183188" cy="3505200"/>
        </p:xfrm>
        <a:graphic>
          <a:graphicData uri="http://schemas.openxmlformats.org/drawingml/2006/chart">
            <c:chart xmlns:c="http://schemas.openxmlformats.org/drawingml/2006/chart" xmlns:r="http://schemas.openxmlformats.org/officeDocument/2006/relationships" r:id="rId3"/>
          </a:graphicData>
        </a:graphic>
      </p:graphicFrame>
      <p:sp>
        <p:nvSpPr>
          <p:cNvPr id="6" name="Title 5">
            <a:extLst>
              <a:ext uri="{FF2B5EF4-FFF2-40B4-BE49-F238E27FC236}">
                <a16:creationId xmlns:a16="http://schemas.microsoft.com/office/drawing/2014/main" id="{1D5831CB-6458-4640-945A-9A01E08BBDEA}"/>
              </a:ext>
            </a:extLst>
          </p:cNvPr>
          <p:cNvSpPr>
            <a:spLocks noGrp="1"/>
          </p:cNvSpPr>
          <p:nvPr>
            <p:ph type="title"/>
          </p:nvPr>
        </p:nvSpPr>
        <p:spPr/>
        <p:txBody>
          <a:bodyPr/>
          <a:lstStyle/>
          <a:p>
            <a:r>
              <a:rPr lang="en-US" b="1" dirty="0">
                <a:latin typeface="Verdana"/>
                <a:ea typeface="Verdana"/>
                <a:cs typeface="Verdana"/>
              </a:rPr>
              <a:t>Figure 6</a:t>
            </a:r>
          </a:p>
        </p:txBody>
      </p:sp>
      <p:sp>
        <p:nvSpPr>
          <p:cNvPr id="9" name="TextBox 8">
            <a:extLst>
              <a:ext uri="{FF2B5EF4-FFF2-40B4-BE49-F238E27FC236}">
                <a16:creationId xmlns:a16="http://schemas.microsoft.com/office/drawing/2014/main" id="{6AF9721B-3213-B249-80B2-3DDC36C3AAAC}"/>
              </a:ext>
            </a:extLst>
          </p:cNvPr>
          <p:cNvSpPr txBox="1"/>
          <p:nvPr/>
        </p:nvSpPr>
        <p:spPr>
          <a:xfrm>
            <a:off x="1365383" y="3684168"/>
            <a:ext cx="758541" cy="338554"/>
          </a:xfrm>
          <a:prstGeom prst="rect">
            <a:avLst/>
          </a:prstGeom>
          <a:noFill/>
        </p:spPr>
        <p:txBody>
          <a:bodyPr wrap="none" rtlCol="0">
            <a:spAutoFit/>
          </a:bodyPr>
          <a:lstStyle/>
          <a:p>
            <a:r>
              <a:rPr lang="en-US" sz="1600">
                <a:solidFill>
                  <a:srgbClr val="FF0000"/>
                </a:solidFill>
              </a:rPr>
              <a:t>-38%</a:t>
            </a:r>
          </a:p>
        </p:txBody>
      </p:sp>
      <p:sp>
        <p:nvSpPr>
          <p:cNvPr id="10" name="TextBox 9">
            <a:extLst>
              <a:ext uri="{FF2B5EF4-FFF2-40B4-BE49-F238E27FC236}">
                <a16:creationId xmlns:a16="http://schemas.microsoft.com/office/drawing/2014/main" id="{645A1EBA-A4BB-244C-AB32-B7C6BBF3BD9C}"/>
              </a:ext>
            </a:extLst>
          </p:cNvPr>
          <p:cNvSpPr txBox="1"/>
          <p:nvPr/>
        </p:nvSpPr>
        <p:spPr>
          <a:xfrm>
            <a:off x="2123924" y="3799638"/>
            <a:ext cx="758541" cy="338554"/>
          </a:xfrm>
          <a:prstGeom prst="rect">
            <a:avLst/>
          </a:prstGeom>
          <a:noFill/>
        </p:spPr>
        <p:txBody>
          <a:bodyPr wrap="none" rtlCol="0">
            <a:spAutoFit/>
          </a:bodyPr>
          <a:lstStyle/>
          <a:p>
            <a:r>
              <a:rPr lang="en-US" sz="1600">
                <a:solidFill>
                  <a:srgbClr val="FF0000"/>
                </a:solidFill>
              </a:rPr>
              <a:t>-31%</a:t>
            </a:r>
          </a:p>
        </p:txBody>
      </p:sp>
      <p:sp>
        <p:nvSpPr>
          <p:cNvPr id="11" name="TextBox 10">
            <a:extLst>
              <a:ext uri="{FF2B5EF4-FFF2-40B4-BE49-F238E27FC236}">
                <a16:creationId xmlns:a16="http://schemas.microsoft.com/office/drawing/2014/main" id="{CB1A9EFA-CB2F-6640-93B0-38AF69C61C12}"/>
              </a:ext>
            </a:extLst>
          </p:cNvPr>
          <p:cNvSpPr txBox="1"/>
          <p:nvPr/>
        </p:nvSpPr>
        <p:spPr>
          <a:xfrm>
            <a:off x="2882465" y="3692191"/>
            <a:ext cx="758541" cy="338554"/>
          </a:xfrm>
          <a:prstGeom prst="rect">
            <a:avLst/>
          </a:prstGeom>
          <a:noFill/>
        </p:spPr>
        <p:txBody>
          <a:bodyPr wrap="none" rtlCol="0">
            <a:spAutoFit/>
          </a:bodyPr>
          <a:lstStyle/>
          <a:p>
            <a:r>
              <a:rPr lang="en-US" sz="1600">
                <a:solidFill>
                  <a:srgbClr val="FF0000"/>
                </a:solidFill>
              </a:rPr>
              <a:t>-42%</a:t>
            </a:r>
          </a:p>
        </p:txBody>
      </p:sp>
      <p:sp>
        <p:nvSpPr>
          <p:cNvPr id="12" name="TextBox 11">
            <a:extLst>
              <a:ext uri="{FF2B5EF4-FFF2-40B4-BE49-F238E27FC236}">
                <a16:creationId xmlns:a16="http://schemas.microsoft.com/office/drawing/2014/main" id="{D56AD362-934A-6347-9350-C9E074F54821}"/>
              </a:ext>
            </a:extLst>
          </p:cNvPr>
          <p:cNvSpPr txBox="1"/>
          <p:nvPr/>
        </p:nvSpPr>
        <p:spPr>
          <a:xfrm>
            <a:off x="3641006" y="3580567"/>
            <a:ext cx="758541" cy="338554"/>
          </a:xfrm>
          <a:prstGeom prst="rect">
            <a:avLst/>
          </a:prstGeom>
          <a:noFill/>
        </p:spPr>
        <p:txBody>
          <a:bodyPr wrap="none" rtlCol="0">
            <a:spAutoFit/>
          </a:bodyPr>
          <a:lstStyle/>
          <a:p>
            <a:r>
              <a:rPr lang="en-US" sz="1600">
                <a:solidFill>
                  <a:srgbClr val="FF0000"/>
                </a:solidFill>
              </a:rPr>
              <a:t>-39%</a:t>
            </a:r>
          </a:p>
        </p:txBody>
      </p:sp>
      <p:sp>
        <p:nvSpPr>
          <p:cNvPr id="13" name="TextBox 12">
            <a:extLst>
              <a:ext uri="{FF2B5EF4-FFF2-40B4-BE49-F238E27FC236}">
                <a16:creationId xmlns:a16="http://schemas.microsoft.com/office/drawing/2014/main" id="{929B63EA-4B05-9A49-8B67-860A115562EB}"/>
              </a:ext>
            </a:extLst>
          </p:cNvPr>
          <p:cNvSpPr txBox="1"/>
          <p:nvPr/>
        </p:nvSpPr>
        <p:spPr>
          <a:xfrm>
            <a:off x="4399547" y="3345614"/>
            <a:ext cx="758541" cy="338554"/>
          </a:xfrm>
          <a:prstGeom prst="rect">
            <a:avLst/>
          </a:prstGeom>
          <a:noFill/>
        </p:spPr>
        <p:txBody>
          <a:bodyPr wrap="none" rtlCol="0">
            <a:spAutoFit/>
          </a:bodyPr>
          <a:lstStyle/>
          <a:p>
            <a:r>
              <a:rPr lang="en-US" sz="1600">
                <a:solidFill>
                  <a:srgbClr val="FF0000"/>
                </a:solidFill>
              </a:rPr>
              <a:t>-41%</a:t>
            </a:r>
          </a:p>
        </p:txBody>
      </p:sp>
      <p:sp>
        <p:nvSpPr>
          <p:cNvPr id="14" name="TextBox 13">
            <a:extLst>
              <a:ext uri="{FF2B5EF4-FFF2-40B4-BE49-F238E27FC236}">
                <a16:creationId xmlns:a16="http://schemas.microsoft.com/office/drawing/2014/main" id="{92C7344F-7BCC-704B-BDD3-944369DBF178}"/>
              </a:ext>
            </a:extLst>
          </p:cNvPr>
          <p:cNvSpPr txBox="1"/>
          <p:nvPr/>
        </p:nvSpPr>
        <p:spPr>
          <a:xfrm>
            <a:off x="4979712" y="2586373"/>
            <a:ext cx="833883" cy="338554"/>
          </a:xfrm>
          <a:prstGeom prst="rect">
            <a:avLst/>
          </a:prstGeom>
          <a:noFill/>
        </p:spPr>
        <p:txBody>
          <a:bodyPr wrap="none" rtlCol="0">
            <a:spAutoFit/>
          </a:bodyPr>
          <a:lstStyle/>
          <a:p>
            <a:r>
              <a:rPr lang="en-US" sz="1600">
                <a:solidFill>
                  <a:srgbClr val="FF0000"/>
                </a:solidFill>
              </a:rPr>
              <a:t>+23%</a:t>
            </a:r>
          </a:p>
        </p:txBody>
      </p:sp>
    </p:spTree>
    <p:extLst>
      <p:ext uri="{BB962C8B-B14F-4D97-AF65-F5344CB8AC3E}">
        <p14:creationId xmlns:p14="http://schemas.microsoft.com/office/powerpoint/2010/main" val="1082845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B9341-55B0-AF45-BD3A-B4259506C407}"/>
              </a:ext>
            </a:extLst>
          </p:cNvPr>
          <p:cNvSpPr txBox="1">
            <a:spLocks/>
          </p:cNvSpPr>
          <p:nvPr/>
        </p:nvSpPr>
        <p:spPr>
          <a:xfrm>
            <a:off x="0" y="1319040"/>
            <a:ext cx="12191999" cy="707141"/>
          </a:xfrm>
          <a:prstGeom prst="rect">
            <a:avLst/>
          </a:prstGeom>
          <a:solidFill>
            <a:srgbClr val="3F2A56"/>
          </a:solidFill>
        </p:spPr>
        <p:txBody>
          <a:bodyPr anchor="ctr"/>
          <a:lstStyle>
            <a:lvl1pPr algn="l" defTabSz="914400" rtl="0" eaLnBrk="1" latinLnBrk="0" hangingPunct="1">
              <a:lnSpc>
                <a:spcPct val="90000"/>
              </a:lnSpc>
              <a:spcBef>
                <a:spcPct val="0"/>
              </a:spcBef>
              <a:buNone/>
              <a:defRPr sz="4400" b="1" i="0" kern="1200">
                <a:solidFill>
                  <a:schemeClr val="tx1">
                    <a:lumMod val="75000"/>
                    <a:lumOff val="25000"/>
                  </a:schemeClr>
                </a:solidFill>
                <a:latin typeface="Aller"/>
                <a:ea typeface="Aller Light" charset="0"/>
                <a:cs typeface="Aller"/>
              </a:defRPr>
            </a:lvl1pPr>
          </a:lstStyle>
          <a:p>
            <a:pPr algn="ctr"/>
            <a:r>
              <a:rPr lang="en-US" sz="3200" dirty="0">
                <a:solidFill>
                  <a:schemeClr val="bg1"/>
                </a:solidFill>
                <a:latin typeface="Verdana" panose="020B0604030504040204" pitchFamily="34" charset="0"/>
                <a:ea typeface="Verdana" panose="020B0604030504040204" pitchFamily="34" charset="0"/>
                <a:cs typeface="Verdana" panose="020B0604030504040204" pitchFamily="34" charset="0"/>
              </a:rPr>
              <a:t>Amare Three Brains FundaMentals Pack</a:t>
            </a:r>
            <a:endParaRPr lang="en-US" sz="3200" b="0" dirty="0">
              <a:solidFill>
                <a:schemeClr val="tx2">
                  <a:lumMod val="40000"/>
                  <a:lumOff val="60000"/>
                </a:schemeClr>
              </a:solidFill>
              <a:latin typeface="Verdana" panose="020B0604030504040204" pitchFamily="34" charset="0"/>
              <a:ea typeface="Verdana" panose="020B0604030504040204" pitchFamily="34" charset="0"/>
              <a:cs typeface="Verdana" panose="020B0604030504040204" pitchFamily="34" charset="0"/>
            </a:endParaRPr>
          </a:p>
        </p:txBody>
      </p:sp>
      <p:pic>
        <p:nvPicPr>
          <p:cNvPr id="3" name="Picture 2" descr="A picture containing indoor&#10;&#10;Description automatically generated">
            <a:extLst>
              <a:ext uri="{FF2B5EF4-FFF2-40B4-BE49-F238E27FC236}">
                <a16:creationId xmlns:a16="http://schemas.microsoft.com/office/drawing/2014/main" id="{34BE68D2-8596-9849-8C75-B49041C496DE}"/>
              </a:ext>
            </a:extLst>
          </p:cNvPr>
          <p:cNvPicPr>
            <a:picLocks noChangeAspect="1"/>
          </p:cNvPicPr>
          <p:nvPr/>
        </p:nvPicPr>
        <p:blipFill>
          <a:blip r:embed="rId3"/>
          <a:stretch>
            <a:fillRect/>
          </a:stretch>
        </p:blipFill>
        <p:spPr>
          <a:xfrm>
            <a:off x="5837017" y="1565671"/>
            <a:ext cx="5726700" cy="5726700"/>
          </a:xfrm>
          <a:prstGeom prst="rect">
            <a:avLst/>
          </a:prstGeom>
        </p:spPr>
      </p:pic>
      <p:pic>
        <p:nvPicPr>
          <p:cNvPr id="4" name="Picture 3">
            <a:extLst>
              <a:ext uri="{FF2B5EF4-FFF2-40B4-BE49-F238E27FC236}">
                <a16:creationId xmlns:a16="http://schemas.microsoft.com/office/drawing/2014/main" id="{25D44120-3D9E-8740-BC24-CEA68B7AA60F}"/>
              </a:ext>
            </a:extLst>
          </p:cNvPr>
          <p:cNvPicPr>
            <a:picLocks noChangeAspect="1"/>
          </p:cNvPicPr>
          <p:nvPr/>
        </p:nvPicPr>
        <p:blipFill rotWithShape="1">
          <a:blip r:embed="rId4">
            <a:extLst>
              <a:ext uri="{28A0092B-C50C-407E-A947-70E740481C1C}">
                <a14:useLocalDpi xmlns:a14="http://schemas.microsoft.com/office/drawing/2010/main" val="0"/>
              </a:ext>
            </a:extLst>
          </a:blip>
          <a:srcRect l="12671" t="21090" r="6342" b="32632"/>
          <a:stretch/>
        </p:blipFill>
        <p:spPr>
          <a:xfrm>
            <a:off x="685114" y="334754"/>
            <a:ext cx="2695575" cy="923926"/>
          </a:xfrm>
          <a:prstGeom prst="rect">
            <a:avLst/>
          </a:prstGeom>
        </p:spPr>
      </p:pic>
      <p:sp>
        <p:nvSpPr>
          <p:cNvPr id="5" name="TextBox 4">
            <a:extLst>
              <a:ext uri="{FF2B5EF4-FFF2-40B4-BE49-F238E27FC236}">
                <a16:creationId xmlns:a16="http://schemas.microsoft.com/office/drawing/2014/main" id="{493C89D3-659F-3147-939C-BF13DB93149E}"/>
              </a:ext>
            </a:extLst>
          </p:cNvPr>
          <p:cNvSpPr txBox="1"/>
          <p:nvPr/>
        </p:nvSpPr>
        <p:spPr>
          <a:xfrm>
            <a:off x="945586" y="4774855"/>
            <a:ext cx="2011985" cy="954107"/>
          </a:xfrm>
          <a:prstGeom prst="rect">
            <a:avLst/>
          </a:prstGeom>
          <a:noFill/>
        </p:spPr>
        <p:txBody>
          <a:bodyPr wrap="square" rtlCol="0">
            <a:spAutoFit/>
          </a:bodyPr>
          <a:lstStyle/>
          <a:p>
            <a:r>
              <a:rPr lang="en-US" sz="1400" b="1" dirty="0">
                <a:latin typeface="Verdana" panose="020B0604030504040204" pitchFamily="34" charset="0"/>
              </a:rPr>
              <a:t>Item Code:</a:t>
            </a:r>
            <a:br>
              <a:rPr lang="en-US" sz="1400" b="1" dirty="0">
                <a:latin typeface="Verdana" panose="020B0604030504040204" pitchFamily="34" charset="0"/>
              </a:rPr>
            </a:br>
            <a:r>
              <a:rPr lang="en-US" sz="1400" b="1" dirty="0">
                <a:latin typeface="Verdana" panose="020B0604030504040204" pitchFamily="34" charset="0"/>
              </a:rPr>
              <a:t>Retail Price:</a:t>
            </a:r>
            <a:br>
              <a:rPr lang="en-US" sz="1400" b="1" dirty="0">
                <a:latin typeface="Verdana" panose="020B0604030504040204" pitchFamily="34" charset="0"/>
              </a:rPr>
            </a:br>
            <a:r>
              <a:rPr lang="en-US" sz="1400" b="1" dirty="0">
                <a:latin typeface="Verdana" panose="020B0604030504040204" pitchFamily="34" charset="0"/>
              </a:rPr>
              <a:t>Wholesale Price:</a:t>
            </a:r>
            <a:br>
              <a:rPr lang="en-US" sz="1400" b="1" dirty="0">
                <a:latin typeface="Verdana" panose="020B0604030504040204" pitchFamily="34" charset="0"/>
              </a:rPr>
            </a:br>
            <a:r>
              <a:rPr lang="en-US" sz="1400" b="1" dirty="0">
                <a:latin typeface="Verdana" panose="020B0604030504040204" pitchFamily="34" charset="0"/>
              </a:rPr>
              <a:t>Subscribe &amp; Save</a:t>
            </a:r>
            <a:r>
              <a:rPr lang="en-US" sz="1400" b="1" dirty="0">
                <a:solidFill>
                  <a:schemeClr val="bg1"/>
                </a:solidFill>
                <a:latin typeface="Verdana" panose="020B0604030504040204" pitchFamily="34" charset="0"/>
              </a:rPr>
              <a:t>:</a:t>
            </a:r>
          </a:p>
        </p:txBody>
      </p:sp>
      <p:sp>
        <p:nvSpPr>
          <p:cNvPr id="6" name="TextBox 5">
            <a:extLst>
              <a:ext uri="{FF2B5EF4-FFF2-40B4-BE49-F238E27FC236}">
                <a16:creationId xmlns:a16="http://schemas.microsoft.com/office/drawing/2014/main" id="{A47AD3F2-D0DD-A545-924E-91BB9C83F0A4}"/>
              </a:ext>
            </a:extLst>
          </p:cNvPr>
          <p:cNvSpPr txBox="1"/>
          <p:nvPr/>
        </p:nvSpPr>
        <p:spPr>
          <a:xfrm>
            <a:off x="2913006" y="4787556"/>
            <a:ext cx="2073257" cy="954107"/>
          </a:xfrm>
          <a:prstGeom prst="rect">
            <a:avLst/>
          </a:prstGeom>
          <a:noFill/>
        </p:spPr>
        <p:txBody>
          <a:bodyPr wrap="square" rtlCol="0">
            <a:spAutoFit/>
          </a:bodyPr>
          <a:lstStyle/>
          <a:p>
            <a:r>
              <a:rPr lang="en-US" sz="1400" dirty="0">
                <a:latin typeface="Verdana" panose="020B0604030504040204" pitchFamily="34" charset="0"/>
              </a:rPr>
              <a:t>P019/P020-01</a:t>
            </a:r>
            <a:br>
              <a:rPr lang="en-US" sz="1400" dirty="0">
                <a:latin typeface="Verdana" panose="020B0604030504040204" pitchFamily="34" charset="0"/>
              </a:rPr>
            </a:br>
            <a:r>
              <a:rPr lang="en-US" sz="1400" dirty="0">
                <a:latin typeface="Verdana" panose="020B0604030504040204" pitchFamily="34" charset="0"/>
              </a:rPr>
              <a:t>$338.00</a:t>
            </a:r>
            <a:br>
              <a:rPr lang="en-US" sz="1400" dirty="0">
                <a:latin typeface="Verdana" panose="020B0604030504040204" pitchFamily="34" charset="0"/>
              </a:rPr>
            </a:br>
            <a:r>
              <a:rPr lang="en-US" sz="1400" dirty="0">
                <a:latin typeface="Verdana" panose="020B0604030504040204" pitchFamily="34" charset="0"/>
              </a:rPr>
              <a:t>$205.95 / 165 PV</a:t>
            </a:r>
            <a:br>
              <a:rPr lang="en-US" sz="1400" dirty="0">
                <a:latin typeface="Verdana" panose="020B0604030504040204" pitchFamily="34" charset="0"/>
              </a:rPr>
            </a:br>
            <a:r>
              <a:rPr lang="en-US" sz="1400" dirty="0">
                <a:latin typeface="Verdana" panose="020B0604030504040204" pitchFamily="34" charset="0"/>
              </a:rPr>
              <a:t>$184.90 / 148 PV</a:t>
            </a:r>
          </a:p>
        </p:txBody>
      </p:sp>
      <p:sp>
        <p:nvSpPr>
          <p:cNvPr id="7" name="Rectangle: Rounded Corners 15">
            <a:extLst>
              <a:ext uri="{FF2B5EF4-FFF2-40B4-BE49-F238E27FC236}">
                <a16:creationId xmlns:a16="http://schemas.microsoft.com/office/drawing/2014/main" id="{38787212-D3CE-E44E-82C5-FCE7E3FC5C7E}"/>
              </a:ext>
            </a:extLst>
          </p:cNvPr>
          <p:cNvSpPr/>
          <p:nvPr/>
        </p:nvSpPr>
        <p:spPr>
          <a:xfrm>
            <a:off x="889504" y="4661306"/>
            <a:ext cx="3851401" cy="1190557"/>
          </a:xfrm>
          <a:prstGeom prst="roundRect">
            <a:avLst/>
          </a:prstGeom>
          <a:noFill/>
          <a:ln w="38100">
            <a:solidFill>
              <a:srgbClr val="9B5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Verdana" panose="020B0604030504040204" pitchFamily="34" charset="0"/>
            </a:endParaRPr>
          </a:p>
        </p:txBody>
      </p:sp>
      <p:sp>
        <p:nvSpPr>
          <p:cNvPr id="8" name="Rectangle: Rounded Corners 20">
            <a:extLst>
              <a:ext uri="{FF2B5EF4-FFF2-40B4-BE49-F238E27FC236}">
                <a16:creationId xmlns:a16="http://schemas.microsoft.com/office/drawing/2014/main" id="{9AF37540-B282-8E49-8560-BF88D8FA305F}"/>
              </a:ext>
            </a:extLst>
          </p:cNvPr>
          <p:cNvSpPr/>
          <p:nvPr/>
        </p:nvSpPr>
        <p:spPr>
          <a:xfrm>
            <a:off x="889504" y="4661306"/>
            <a:ext cx="3851401" cy="1190557"/>
          </a:xfrm>
          <a:prstGeom prst="roundRect">
            <a:avLst/>
          </a:prstGeom>
          <a:noFill/>
          <a:ln w="38100">
            <a:solidFill>
              <a:srgbClr val="3F2A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Verdana" panose="020B0604030504040204" pitchFamily="34" charset="0"/>
            </a:endParaRPr>
          </a:p>
        </p:txBody>
      </p:sp>
      <p:sp>
        <p:nvSpPr>
          <p:cNvPr id="9" name="Rectangle 8">
            <a:extLst>
              <a:ext uri="{FF2B5EF4-FFF2-40B4-BE49-F238E27FC236}">
                <a16:creationId xmlns:a16="http://schemas.microsoft.com/office/drawing/2014/main" id="{78880551-3FAE-8C40-9DD8-634451F4993D}"/>
              </a:ext>
            </a:extLst>
          </p:cNvPr>
          <p:cNvSpPr/>
          <p:nvPr/>
        </p:nvSpPr>
        <p:spPr>
          <a:xfrm>
            <a:off x="945586" y="2426716"/>
            <a:ext cx="9782862" cy="1569660"/>
          </a:xfrm>
          <a:prstGeom prst="rect">
            <a:avLst/>
          </a:prstGeom>
        </p:spPr>
        <p:txBody>
          <a:bodyPr wrap="square">
            <a:spAutoFit/>
          </a:bodyPr>
          <a:lstStyle/>
          <a:p>
            <a:r>
              <a:rPr lang="en-US" sz="2400" dirty="0"/>
              <a:t>Comprehensive nutrition for all three brains — the gut, brain and heart — the Amare Three Brains FundaMentals Pack™  is designed to target and support the primary physiological drivers of mental wellness.*</a:t>
            </a:r>
          </a:p>
        </p:txBody>
      </p:sp>
      <p:sp>
        <p:nvSpPr>
          <p:cNvPr id="11" name="TextBox 10">
            <a:extLst>
              <a:ext uri="{FF2B5EF4-FFF2-40B4-BE49-F238E27FC236}">
                <a16:creationId xmlns:a16="http://schemas.microsoft.com/office/drawing/2014/main" id="{53914E13-B355-864B-AF83-EAEA87FCF494}"/>
              </a:ext>
            </a:extLst>
          </p:cNvPr>
          <p:cNvSpPr txBox="1"/>
          <p:nvPr/>
        </p:nvSpPr>
        <p:spPr>
          <a:xfrm>
            <a:off x="10568207" y="1381005"/>
            <a:ext cx="448072" cy="369332"/>
          </a:xfrm>
          <a:prstGeom prst="rect">
            <a:avLst/>
          </a:prstGeom>
          <a:noFill/>
        </p:spPr>
        <p:txBody>
          <a:bodyPr wrap="square" rtlCol="0">
            <a:spAutoFit/>
          </a:bodyPr>
          <a:lstStyle/>
          <a:p>
            <a:r>
              <a:rPr lang="en-US" b="1"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TM</a:t>
            </a:r>
            <a:endParaRPr lang="en-US" b="1" dirty="0"/>
          </a:p>
        </p:txBody>
      </p:sp>
    </p:spTree>
    <p:extLst>
      <p:ext uri="{BB962C8B-B14F-4D97-AF65-F5344CB8AC3E}">
        <p14:creationId xmlns:p14="http://schemas.microsoft.com/office/powerpoint/2010/main" val="31259631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06382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icture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59400" y="3022601"/>
            <a:ext cx="1651000"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6082"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247900" y="1943100"/>
            <a:ext cx="1676400" cy="77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6083" name="Picture 3"/>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807076" y="1282701"/>
            <a:ext cx="976313"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6084" name="Picture 4"/>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816600" y="469901"/>
            <a:ext cx="1816100" cy="65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6085" name="Picture 5"/>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8432800" y="2832101"/>
            <a:ext cx="1227138"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6086" name="Picture 6"/>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4940300" y="4483100"/>
            <a:ext cx="1620838"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6087" name="Picture 7"/>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8039100" y="1701800"/>
            <a:ext cx="15255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6088" name="Picture 8"/>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3389314" y="3187700"/>
            <a:ext cx="1241425"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6089" name="Picture 9"/>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697366" y="5982909"/>
            <a:ext cx="1643063" cy="57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6090" name="Picture 10"/>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10198328" y="1222600"/>
            <a:ext cx="1479550"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6091" name="Picture 11"/>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4086226" y="939801"/>
            <a:ext cx="976313"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6092" name="Picture 12"/>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8953501" y="4318000"/>
            <a:ext cx="1374775"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6093" name="Picture 13"/>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7549356" y="4654821"/>
            <a:ext cx="979487"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6094" name="Picture 14"/>
          <p:cNvPicPr>
            <a:picLocks noChangeAspect="1" noChangeArrowheads="1"/>
          </p:cNvPicPr>
          <p:nvPr/>
        </p:nvPicPr>
        <p:blipFill>
          <a:blip r:embed="rId16" cstate="email">
            <a:extLst>
              <a:ext uri="{28A0092B-C50C-407E-A947-70E740481C1C}">
                <a14:useLocalDpi xmlns:a14="http://schemas.microsoft.com/office/drawing/2010/main"/>
              </a:ext>
            </a:extLst>
          </a:blip>
          <a:srcRect/>
          <a:stretch>
            <a:fillRect/>
          </a:stretch>
        </p:blipFill>
        <p:spPr bwMode="auto">
          <a:xfrm>
            <a:off x="9556978" y="5971797"/>
            <a:ext cx="21209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6095" name="Picture 15"/>
          <p:cNvPicPr>
            <a:picLocks noChangeAspect="1" noChangeArrowheads="1"/>
          </p:cNvPicPr>
          <p:nvPr/>
        </p:nvPicPr>
        <p:blipFill>
          <a:blip r:embed="rId17">
            <a:extLst>
              <a:ext uri="{28A0092B-C50C-407E-A947-70E740481C1C}">
                <a14:useLocalDpi xmlns:a14="http://schemas.microsoft.com/office/drawing/2010/main"/>
              </a:ext>
            </a:extLst>
          </a:blip>
          <a:srcRect/>
          <a:stretch>
            <a:fillRect/>
          </a:stretch>
        </p:blipFill>
        <p:spPr bwMode="auto">
          <a:xfrm>
            <a:off x="2476501" y="3987801"/>
            <a:ext cx="1616075" cy="60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6096" name="Picture 16"/>
          <p:cNvPicPr>
            <a:picLocks noChangeArrowheads="1"/>
          </p:cNvPicPr>
          <p:nvPr/>
        </p:nvPicPr>
        <p:blipFill>
          <a:blip r:embed="rId18">
            <a:extLst>
              <a:ext uri="{28A0092B-C50C-407E-A947-70E740481C1C}">
                <a14:useLocalDpi xmlns:a14="http://schemas.microsoft.com/office/drawing/2010/main"/>
              </a:ext>
            </a:extLst>
          </a:blip>
          <a:srcRect/>
          <a:stretch>
            <a:fillRect/>
          </a:stretch>
        </p:blipFill>
        <p:spPr bwMode="auto">
          <a:xfrm>
            <a:off x="2636838" y="4914900"/>
            <a:ext cx="1879600"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6097" name="Picture 17"/>
          <p:cNvPicPr>
            <a:picLocks noChangeArrowheads="1"/>
          </p:cNvPicPr>
          <p:nvPr/>
        </p:nvPicPr>
        <p:blipFill>
          <a:blip r:embed="rId19">
            <a:extLst>
              <a:ext uri="{28A0092B-C50C-407E-A947-70E740481C1C}">
                <a14:useLocalDpi xmlns:a14="http://schemas.microsoft.com/office/drawing/2010/main"/>
              </a:ext>
            </a:extLst>
          </a:blip>
          <a:srcRect/>
          <a:stretch>
            <a:fillRect/>
          </a:stretch>
        </p:blipFill>
        <p:spPr bwMode="auto">
          <a:xfrm>
            <a:off x="8521700" y="584201"/>
            <a:ext cx="1117600"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46098" name="Rectangle 18"/>
          <p:cNvSpPr>
            <a:spLocks/>
          </p:cNvSpPr>
          <p:nvPr/>
        </p:nvSpPr>
        <p:spPr bwMode="auto">
          <a:xfrm>
            <a:off x="1066807" y="2039250"/>
            <a:ext cx="10667985" cy="2862322"/>
          </a:xfrm>
          <a:prstGeom prst="rect">
            <a:avLst/>
          </a:prstGeom>
          <a:noFill/>
          <a:ln>
            <a:noFill/>
          </a:ln>
          <a:effectLst>
            <a:outerShdw blurRad="127000" dist="1143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defRPr/>
            </a:pPr>
            <a:r>
              <a:rPr lang="en-US" sz="18600" b="1" dirty="0">
                <a:solidFill>
                  <a:srgbClr val="C00000"/>
                </a:solidFill>
                <a:latin typeface="Verdana" charset="0"/>
                <a:ea typeface="Verdana" charset="0"/>
                <a:cs typeface="Verdana" charset="0"/>
                <a:sym typeface="Lucida Grande" charset="0"/>
              </a:rPr>
              <a:t>$100B+</a:t>
            </a:r>
          </a:p>
        </p:txBody>
      </p:sp>
      <p:grpSp>
        <p:nvGrpSpPr>
          <p:cNvPr id="20" name="Group 19"/>
          <p:cNvGrpSpPr/>
          <p:nvPr/>
        </p:nvGrpSpPr>
        <p:grpSpPr>
          <a:xfrm>
            <a:off x="953870" y="299363"/>
            <a:ext cx="1669667" cy="1616734"/>
            <a:chOff x="148435" y="1259635"/>
            <a:chExt cx="2660232" cy="2194763"/>
          </a:xfrm>
        </p:grpSpPr>
        <p:sp>
          <p:nvSpPr>
            <p:cNvPr id="21" name="Oval 20"/>
            <p:cNvSpPr/>
            <p:nvPr/>
          </p:nvSpPr>
          <p:spPr>
            <a:xfrm>
              <a:off x="148435" y="1259635"/>
              <a:ext cx="2660232" cy="2194763"/>
            </a:xfrm>
            <a:prstGeom prst="ellipse">
              <a:avLst/>
            </a:prstGeom>
            <a:blipFill rotWithShape="1">
              <a:blip r:embed="rId20" cstate="email">
                <a:extLst>
                  <a:ext uri="{28A0092B-C50C-407E-A947-70E740481C1C}">
                    <a14:useLocalDpi xmlns:a14="http://schemas.microsoft.com/office/drawing/2010/main"/>
                  </a:ext>
                </a:extLst>
              </a:blip>
              <a:stretch>
                <a:fillRect/>
              </a:stretch>
            </a:blipFill>
            <a:ln>
              <a:solidFill>
                <a:srgbClr val="604A7B"/>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1600">
                <a:solidFill>
                  <a:prstClr val="white"/>
                </a:solidFill>
              </a:endParaRPr>
            </a:p>
          </p:txBody>
        </p:sp>
        <p:sp>
          <p:nvSpPr>
            <p:cNvPr id="22" name="TextBox 21"/>
            <p:cNvSpPr txBox="1"/>
            <p:nvPr/>
          </p:nvSpPr>
          <p:spPr>
            <a:xfrm>
              <a:off x="270456" y="1953610"/>
              <a:ext cx="2416187" cy="960976"/>
            </a:xfrm>
            <a:prstGeom prst="rect">
              <a:avLst/>
            </a:prstGeom>
            <a:noFill/>
          </p:spPr>
          <p:txBody>
            <a:bodyPr wrap="square" rtlCol="0">
              <a:spAutoFit/>
            </a:bodyPr>
            <a:lstStyle/>
            <a:p>
              <a:pPr algn="ctr" defTabSz="609585"/>
              <a:r>
                <a:rPr lang="en-US" sz="2000" b="1" dirty="0">
                  <a:solidFill>
                    <a:srgbClr val="604A7B"/>
                  </a:solidFill>
                  <a:latin typeface="Arial"/>
                  <a:cs typeface="Arial"/>
                </a:rPr>
                <a:t>MASSIVE NEED</a:t>
              </a:r>
            </a:p>
          </p:txBody>
        </p:sp>
      </p:grpSp>
    </p:spTree>
    <p:extLst>
      <p:ext uri="{BB962C8B-B14F-4D97-AF65-F5344CB8AC3E}">
        <p14:creationId xmlns:p14="http://schemas.microsoft.com/office/powerpoint/2010/main" val="35531851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2" fill="hold" nodeType="afterEffect">
                                  <p:stCondLst>
                                    <p:cond delay="0"/>
                                  </p:stCondLst>
                                  <p:childTnLst>
                                    <p:set>
                                      <p:cBhvr>
                                        <p:cTn id="6" dur="1" fill="hold">
                                          <p:stCondLst>
                                            <p:cond delay="0"/>
                                          </p:stCondLst>
                                        </p:cTn>
                                        <p:tgtEl>
                                          <p:spTgt spid="46084"/>
                                        </p:tgtEl>
                                        <p:attrNameLst>
                                          <p:attrName>style.visibility</p:attrName>
                                        </p:attrNameLst>
                                      </p:cBhvr>
                                      <p:to>
                                        <p:strVal val="visible"/>
                                      </p:to>
                                    </p:set>
                                    <p:anim calcmode="lin" valueType="num">
                                      <p:cBhvr>
                                        <p:cTn id="7" dur="500" fill="hold"/>
                                        <p:tgtEl>
                                          <p:spTgt spid="46084"/>
                                        </p:tgtEl>
                                        <p:attrNameLst>
                                          <p:attrName>ppt_w</p:attrName>
                                        </p:attrNameLst>
                                      </p:cBhvr>
                                      <p:tavLst>
                                        <p:tav tm="0">
                                          <p:val>
                                            <p:strVal val="4*#ppt_w"/>
                                          </p:val>
                                        </p:tav>
                                        <p:tav tm="100000">
                                          <p:val>
                                            <p:strVal val="#ppt_w"/>
                                          </p:val>
                                        </p:tav>
                                      </p:tavLst>
                                    </p:anim>
                                    <p:anim calcmode="lin" valueType="num">
                                      <p:cBhvr>
                                        <p:cTn id="8" dur="500" fill="hold"/>
                                        <p:tgtEl>
                                          <p:spTgt spid="46084"/>
                                        </p:tgtEl>
                                        <p:attrNameLst>
                                          <p:attrName>ppt_h</p:attrName>
                                        </p:attrNameLst>
                                      </p:cBhvr>
                                      <p:tavLst>
                                        <p:tav tm="0">
                                          <p:val>
                                            <p:strVal val="4*#ppt_h"/>
                                          </p:val>
                                        </p:tav>
                                        <p:tav tm="100000">
                                          <p:val>
                                            <p:strVal val="#ppt_h"/>
                                          </p:val>
                                        </p:tav>
                                      </p:tavLst>
                                    </p:anim>
                                  </p:childTnLst>
                                </p:cTn>
                              </p:par>
                            </p:childTnLst>
                          </p:cTn>
                        </p:par>
                        <p:par>
                          <p:cTn id="9" fill="hold" nodeType="afterGroup">
                            <p:stCondLst>
                              <p:cond delay="500"/>
                            </p:stCondLst>
                            <p:childTnLst>
                              <p:par>
                                <p:cTn id="10" presetID="23" presetClass="entr" presetSubtype="32" fill="hold" nodeType="afterEffect">
                                  <p:stCondLst>
                                    <p:cond delay="200"/>
                                  </p:stCondLst>
                                  <p:childTnLst>
                                    <p:set>
                                      <p:cBhvr>
                                        <p:cTn id="11" dur="1" fill="hold">
                                          <p:stCondLst>
                                            <p:cond delay="0"/>
                                          </p:stCondLst>
                                        </p:cTn>
                                        <p:tgtEl>
                                          <p:spTgt spid="46087"/>
                                        </p:tgtEl>
                                        <p:attrNameLst>
                                          <p:attrName>style.visibility</p:attrName>
                                        </p:attrNameLst>
                                      </p:cBhvr>
                                      <p:to>
                                        <p:strVal val="visible"/>
                                      </p:to>
                                    </p:set>
                                    <p:anim calcmode="lin" valueType="num">
                                      <p:cBhvr>
                                        <p:cTn id="12" dur="500" fill="hold"/>
                                        <p:tgtEl>
                                          <p:spTgt spid="46087"/>
                                        </p:tgtEl>
                                        <p:attrNameLst>
                                          <p:attrName>ppt_w</p:attrName>
                                        </p:attrNameLst>
                                      </p:cBhvr>
                                      <p:tavLst>
                                        <p:tav tm="0">
                                          <p:val>
                                            <p:strVal val="4*#ppt_w"/>
                                          </p:val>
                                        </p:tav>
                                        <p:tav tm="100000">
                                          <p:val>
                                            <p:strVal val="#ppt_w"/>
                                          </p:val>
                                        </p:tav>
                                      </p:tavLst>
                                    </p:anim>
                                    <p:anim calcmode="lin" valueType="num">
                                      <p:cBhvr>
                                        <p:cTn id="13" dur="500" fill="hold"/>
                                        <p:tgtEl>
                                          <p:spTgt spid="46087"/>
                                        </p:tgtEl>
                                        <p:attrNameLst>
                                          <p:attrName>ppt_h</p:attrName>
                                        </p:attrNameLst>
                                      </p:cBhvr>
                                      <p:tavLst>
                                        <p:tav tm="0">
                                          <p:val>
                                            <p:strVal val="4*#ppt_h"/>
                                          </p:val>
                                        </p:tav>
                                        <p:tav tm="100000">
                                          <p:val>
                                            <p:strVal val="#ppt_h"/>
                                          </p:val>
                                        </p:tav>
                                      </p:tavLst>
                                    </p:anim>
                                  </p:childTnLst>
                                </p:cTn>
                              </p:par>
                            </p:childTnLst>
                          </p:cTn>
                        </p:par>
                        <p:par>
                          <p:cTn id="14" fill="hold" nodeType="afterGroup">
                            <p:stCondLst>
                              <p:cond delay="1200"/>
                            </p:stCondLst>
                            <p:childTnLst>
                              <p:par>
                                <p:cTn id="15" presetID="23" presetClass="entr" presetSubtype="32" fill="hold" nodeType="afterEffect">
                                  <p:stCondLst>
                                    <p:cond delay="200"/>
                                  </p:stCondLst>
                                  <p:childTnLst>
                                    <p:set>
                                      <p:cBhvr>
                                        <p:cTn id="16" dur="1" fill="hold">
                                          <p:stCondLst>
                                            <p:cond delay="0"/>
                                          </p:stCondLst>
                                        </p:cTn>
                                        <p:tgtEl>
                                          <p:spTgt spid="46088"/>
                                        </p:tgtEl>
                                        <p:attrNameLst>
                                          <p:attrName>style.visibility</p:attrName>
                                        </p:attrNameLst>
                                      </p:cBhvr>
                                      <p:to>
                                        <p:strVal val="visible"/>
                                      </p:to>
                                    </p:set>
                                    <p:anim calcmode="lin" valueType="num">
                                      <p:cBhvr>
                                        <p:cTn id="17" dur="500" fill="hold"/>
                                        <p:tgtEl>
                                          <p:spTgt spid="46088"/>
                                        </p:tgtEl>
                                        <p:attrNameLst>
                                          <p:attrName>ppt_w</p:attrName>
                                        </p:attrNameLst>
                                      </p:cBhvr>
                                      <p:tavLst>
                                        <p:tav tm="0">
                                          <p:val>
                                            <p:strVal val="4*#ppt_w"/>
                                          </p:val>
                                        </p:tav>
                                        <p:tav tm="100000">
                                          <p:val>
                                            <p:strVal val="#ppt_w"/>
                                          </p:val>
                                        </p:tav>
                                      </p:tavLst>
                                    </p:anim>
                                    <p:anim calcmode="lin" valueType="num">
                                      <p:cBhvr>
                                        <p:cTn id="18" dur="500" fill="hold"/>
                                        <p:tgtEl>
                                          <p:spTgt spid="46088"/>
                                        </p:tgtEl>
                                        <p:attrNameLst>
                                          <p:attrName>ppt_h</p:attrName>
                                        </p:attrNameLst>
                                      </p:cBhvr>
                                      <p:tavLst>
                                        <p:tav tm="0">
                                          <p:val>
                                            <p:strVal val="4*#ppt_h"/>
                                          </p:val>
                                        </p:tav>
                                        <p:tav tm="100000">
                                          <p:val>
                                            <p:strVal val="#ppt_h"/>
                                          </p:val>
                                        </p:tav>
                                      </p:tavLst>
                                    </p:anim>
                                  </p:childTnLst>
                                </p:cTn>
                              </p:par>
                            </p:childTnLst>
                          </p:cTn>
                        </p:par>
                        <p:par>
                          <p:cTn id="19" fill="hold" nodeType="afterGroup">
                            <p:stCondLst>
                              <p:cond delay="1900"/>
                            </p:stCondLst>
                            <p:childTnLst>
                              <p:par>
                                <p:cTn id="20" presetID="23" presetClass="entr" presetSubtype="32" fill="hold" nodeType="afterEffect">
                                  <p:stCondLst>
                                    <p:cond delay="200"/>
                                  </p:stCondLst>
                                  <p:childTnLst>
                                    <p:set>
                                      <p:cBhvr>
                                        <p:cTn id="21" dur="1" fill="hold">
                                          <p:stCondLst>
                                            <p:cond delay="0"/>
                                          </p:stCondLst>
                                        </p:cTn>
                                        <p:tgtEl>
                                          <p:spTgt spid="46089"/>
                                        </p:tgtEl>
                                        <p:attrNameLst>
                                          <p:attrName>style.visibility</p:attrName>
                                        </p:attrNameLst>
                                      </p:cBhvr>
                                      <p:to>
                                        <p:strVal val="visible"/>
                                      </p:to>
                                    </p:set>
                                    <p:anim calcmode="lin" valueType="num">
                                      <p:cBhvr>
                                        <p:cTn id="22" dur="500" fill="hold"/>
                                        <p:tgtEl>
                                          <p:spTgt spid="46089"/>
                                        </p:tgtEl>
                                        <p:attrNameLst>
                                          <p:attrName>ppt_w</p:attrName>
                                        </p:attrNameLst>
                                      </p:cBhvr>
                                      <p:tavLst>
                                        <p:tav tm="0">
                                          <p:val>
                                            <p:strVal val="4*#ppt_w"/>
                                          </p:val>
                                        </p:tav>
                                        <p:tav tm="100000">
                                          <p:val>
                                            <p:strVal val="#ppt_w"/>
                                          </p:val>
                                        </p:tav>
                                      </p:tavLst>
                                    </p:anim>
                                    <p:anim calcmode="lin" valueType="num">
                                      <p:cBhvr>
                                        <p:cTn id="23" dur="500" fill="hold"/>
                                        <p:tgtEl>
                                          <p:spTgt spid="46089"/>
                                        </p:tgtEl>
                                        <p:attrNameLst>
                                          <p:attrName>ppt_h</p:attrName>
                                        </p:attrNameLst>
                                      </p:cBhvr>
                                      <p:tavLst>
                                        <p:tav tm="0">
                                          <p:val>
                                            <p:strVal val="4*#ppt_h"/>
                                          </p:val>
                                        </p:tav>
                                        <p:tav tm="100000">
                                          <p:val>
                                            <p:strVal val="#ppt_h"/>
                                          </p:val>
                                        </p:tav>
                                      </p:tavLst>
                                    </p:anim>
                                  </p:childTnLst>
                                </p:cTn>
                              </p:par>
                            </p:childTnLst>
                          </p:cTn>
                        </p:par>
                        <p:par>
                          <p:cTn id="24" fill="hold" nodeType="afterGroup">
                            <p:stCondLst>
                              <p:cond delay="2600"/>
                            </p:stCondLst>
                            <p:childTnLst>
                              <p:par>
                                <p:cTn id="25" presetID="23" presetClass="entr" presetSubtype="32" fill="hold" nodeType="afterEffect">
                                  <p:stCondLst>
                                    <p:cond delay="200"/>
                                  </p:stCondLst>
                                  <p:childTnLst>
                                    <p:set>
                                      <p:cBhvr>
                                        <p:cTn id="26" dur="1" fill="hold">
                                          <p:stCondLst>
                                            <p:cond delay="0"/>
                                          </p:stCondLst>
                                        </p:cTn>
                                        <p:tgtEl>
                                          <p:spTgt spid="46090"/>
                                        </p:tgtEl>
                                        <p:attrNameLst>
                                          <p:attrName>style.visibility</p:attrName>
                                        </p:attrNameLst>
                                      </p:cBhvr>
                                      <p:to>
                                        <p:strVal val="visible"/>
                                      </p:to>
                                    </p:set>
                                    <p:anim calcmode="lin" valueType="num">
                                      <p:cBhvr>
                                        <p:cTn id="27" dur="500" fill="hold"/>
                                        <p:tgtEl>
                                          <p:spTgt spid="46090"/>
                                        </p:tgtEl>
                                        <p:attrNameLst>
                                          <p:attrName>ppt_w</p:attrName>
                                        </p:attrNameLst>
                                      </p:cBhvr>
                                      <p:tavLst>
                                        <p:tav tm="0">
                                          <p:val>
                                            <p:strVal val="4*#ppt_w"/>
                                          </p:val>
                                        </p:tav>
                                        <p:tav tm="100000">
                                          <p:val>
                                            <p:strVal val="#ppt_w"/>
                                          </p:val>
                                        </p:tav>
                                      </p:tavLst>
                                    </p:anim>
                                    <p:anim calcmode="lin" valueType="num">
                                      <p:cBhvr>
                                        <p:cTn id="28" dur="500" fill="hold"/>
                                        <p:tgtEl>
                                          <p:spTgt spid="46090"/>
                                        </p:tgtEl>
                                        <p:attrNameLst>
                                          <p:attrName>ppt_h</p:attrName>
                                        </p:attrNameLst>
                                      </p:cBhvr>
                                      <p:tavLst>
                                        <p:tav tm="0">
                                          <p:val>
                                            <p:strVal val="4*#ppt_h"/>
                                          </p:val>
                                        </p:tav>
                                        <p:tav tm="100000">
                                          <p:val>
                                            <p:strVal val="#ppt_h"/>
                                          </p:val>
                                        </p:tav>
                                      </p:tavLst>
                                    </p:anim>
                                  </p:childTnLst>
                                </p:cTn>
                              </p:par>
                            </p:childTnLst>
                          </p:cTn>
                        </p:par>
                        <p:par>
                          <p:cTn id="29" fill="hold" nodeType="afterGroup">
                            <p:stCondLst>
                              <p:cond delay="3300"/>
                            </p:stCondLst>
                            <p:childTnLst>
                              <p:par>
                                <p:cTn id="30" presetID="23" presetClass="entr" presetSubtype="32" fill="hold" nodeType="afterEffect">
                                  <p:stCondLst>
                                    <p:cond delay="200"/>
                                  </p:stCondLst>
                                  <p:childTnLst>
                                    <p:set>
                                      <p:cBhvr>
                                        <p:cTn id="31" dur="1" fill="hold">
                                          <p:stCondLst>
                                            <p:cond delay="0"/>
                                          </p:stCondLst>
                                        </p:cTn>
                                        <p:tgtEl>
                                          <p:spTgt spid="46092"/>
                                        </p:tgtEl>
                                        <p:attrNameLst>
                                          <p:attrName>style.visibility</p:attrName>
                                        </p:attrNameLst>
                                      </p:cBhvr>
                                      <p:to>
                                        <p:strVal val="visible"/>
                                      </p:to>
                                    </p:set>
                                    <p:anim calcmode="lin" valueType="num">
                                      <p:cBhvr>
                                        <p:cTn id="32" dur="500" fill="hold"/>
                                        <p:tgtEl>
                                          <p:spTgt spid="46092"/>
                                        </p:tgtEl>
                                        <p:attrNameLst>
                                          <p:attrName>ppt_w</p:attrName>
                                        </p:attrNameLst>
                                      </p:cBhvr>
                                      <p:tavLst>
                                        <p:tav tm="0">
                                          <p:val>
                                            <p:strVal val="4*#ppt_w"/>
                                          </p:val>
                                        </p:tav>
                                        <p:tav tm="100000">
                                          <p:val>
                                            <p:strVal val="#ppt_w"/>
                                          </p:val>
                                        </p:tav>
                                      </p:tavLst>
                                    </p:anim>
                                    <p:anim calcmode="lin" valueType="num">
                                      <p:cBhvr>
                                        <p:cTn id="33" dur="500" fill="hold"/>
                                        <p:tgtEl>
                                          <p:spTgt spid="46092"/>
                                        </p:tgtEl>
                                        <p:attrNameLst>
                                          <p:attrName>ppt_h</p:attrName>
                                        </p:attrNameLst>
                                      </p:cBhvr>
                                      <p:tavLst>
                                        <p:tav tm="0">
                                          <p:val>
                                            <p:strVal val="4*#ppt_h"/>
                                          </p:val>
                                        </p:tav>
                                        <p:tav tm="100000">
                                          <p:val>
                                            <p:strVal val="#ppt_h"/>
                                          </p:val>
                                        </p:tav>
                                      </p:tavLst>
                                    </p:anim>
                                  </p:childTnLst>
                                </p:cTn>
                              </p:par>
                            </p:childTnLst>
                          </p:cTn>
                        </p:par>
                        <p:par>
                          <p:cTn id="34" fill="hold" nodeType="afterGroup">
                            <p:stCondLst>
                              <p:cond delay="4000"/>
                            </p:stCondLst>
                            <p:childTnLst>
                              <p:par>
                                <p:cTn id="35" presetID="23" presetClass="entr" presetSubtype="32" fill="hold" nodeType="afterEffect">
                                  <p:stCondLst>
                                    <p:cond delay="200"/>
                                  </p:stCondLst>
                                  <p:childTnLst>
                                    <p:set>
                                      <p:cBhvr>
                                        <p:cTn id="36" dur="1" fill="hold">
                                          <p:stCondLst>
                                            <p:cond delay="0"/>
                                          </p:stCondLst>
                                        </p:cTn>
                                        <p:tgtEl>
                                          <p:spTgt spid="46094"/>
                                        </p:tgtEl>
                                        <p:attrNameLst>
                                          <p:attrName>style.visibility</p:attrName>
                                        </p:attrNameLst>
                                      </p:cBhvr>
                                      <p:to>
                                        <p:strVal val="visible"/>
                                      </p:to>
                                    </p:set>
                                    <p:anim calcmode="lin" valueType="num">
                                      <p:cBhvr>
                                        <p:cTn id="37" dur="500" fill="hold"/>
                                        <p:tgtEl>
                                          <p:spTgt spid="46094"/>
                                        </p:tgtEl>
                                        <p:attrNameLst>
                                          <p:attrName>ppt_w</p:attrName>
                                        </p:attrNameLst>
                                      </p:cBhvr>
                                      <p:tavLst>
                                        <p:tav tm="0">
                                          <p:val>
                                            <p:strVal val="4*#ppt_w"/>
                                          </p:val>
                                        </p:tav>
                                        <p:tav tm="100000">
                                          <p:val>
                                            <p:strVal val="#ppt_w"/>
                                          </p:val>
                                        </p:tav>
                                      </p:tavLst>
                                    </p:anim>
                                    <p:anim calcmode="lin" valueType="num">
                                      <p:cBhvr>
                                        <p:cTn id="38" dur="500" fill="hold"/>
                                        <p:tgtEl>
                                          <p:spTgt spid="46094"/>
                                        </p:tgtEl>
                                        <p:attrNameLst>
                                          <p:attrName>ppt_h</p:attrName>
                                        </p:attrNameLst>
                                      </p:cBhvr>
                                      <p:tavLst>
                                        <p:tav tm="0">
                                          <p:val>
                                            <p:strVal val="4*#ppt_h"/>
                                          </p:val>
                                        </p:tav>
                                        <p:tav tm="100000">
                                          <p:val>
                                            <p:strVal val="#ppt_h"/>
                                          </p:val>
                                        </p:tav>
                                      </p:tavLst>
                                    </p:anim>
                                  </p:childTnLst>
                                </p:cTn>
                              </p:par>
                            </p:childTnLst>
                          </p:cTn>
                        </p:par>
                        <p:par>
                          <p:cTn id="39" fill="hold" nodeType="afterGroup">
                            <p:stCondLst>
                              <p:cond delay="4700"/>
                            </p:stCondLst>
                            <p:childTnLst>
                              <p:par>
                                <p:cTn id="40" presetID="23" presetClass="entr" presetSubtype="32" fill="hold" nodeType="afterEffect">
                                  <p:stCondLst>
                                    <p:cond delay="200"/>
                                  </p:stCondLst>
                                  <p:childTnLst>
                                    <p:set>
                                      <p:cBhvr>
                                        <p:cTn id="41" dur="1" fill="hold">
                                          <p:stCondLst>
                                            <p:cond delay="0"/>
                                          </p:stCondLst>
                                        </p:cTn>
                                        <p:tgtEl>
                                          <p:spTgt spid="46095"/>
                                        </p:tgtEl>
                                        <p:attrNameLst>
                                          <p:attrName>style.visibility</p:attrName>
                                        </p:attrNameLst>
                                      </p:cBhvr>
                                      <p:to>
                                        <p:strVal val="visible"/>
                                      </p:to>
                                    </p:set>
                                    <p:anim calcmode="lin" valueType="num">
                                      <p:cBhvr>
                                        <p:cTn id="42" dur="500" fill="hold"/>
                                        <p:tgtEl>
                                          <p:spTgt spid="46095"/>
                                        </p:tgtEl>
                                        <p:attrNameLst>
                                          <p:attrName>ppt_w</p:attrName>
                                        </p:attrNameLst>
                                      </p:cBhvr>
                                      <p:tavLst>
                                        <p:tav tm="0">
                                          <p:val>
                                            <p:strVal val="4*#ppt_w"/>
                                          </p:val>
                                        </p:tav>
                                        <p:tav tm="100000">
                                          <p:val>
                                            <p:strVal val="#ppt_w"/>
                                          </p:val>
                                        </p:tav>
                                      </p:tavLst>
                                    </p:anim>
                                    <p:anim calcmode="lin" valueType="num">
                                      <p:cBhvr>
                                        <p:cTn id="43" dur="500" fill="hold"/>
                                        <p:tgtEl>
                                          <p:spTgt spid="46095"/>
                                        </p:tgtEl>
                                        <p:attrNameLst>
                                          <p:attrName>ppt_h</p:attrName>
                                        </p:attrNameLst>
                                      </p:cBhvr>
                                      <p:tavLst>
                                        <p:tav tm="0">
                                          <p:val>
                                            <p:strVal val="4*#ppt_h"/>
                                          </p:val>
                                        </p:tav>
                                        <p:tav tm="100000">
                                          <p:val>
                                            <p:strVal val="#ppt_h"/>
                                          </p:val>
                                        </p:tav>
                                      </p:tavLst>
                                    </p:anim>
                                  </p:childTnLst>
                                </p:cTn>
                              </p:par>
                            </p:childTnLst>
                          </p:cTn>
                        </p:par>
                        <p:par>
                          <p:cTn id="44" fill="hold" nodeType="afterGroup">
                            <p:stCondLst>
                              <p:cond delay="5400"/>
                            </p:stCondLst>
                            <p:childTnLst>
                              <p:par>
                                <p:cTn id="45" presetID="23" presetClass="entr" presetSubtype="32" fill="hold" nodeType="afterEffect">
                                  <p:stCondLst>
                                    <p:cond delay="200"/>
                                  </p:stCondLst>
                                  <p:childTnLst>
                                    <p:set>
                                      <p:cBhvr>
                                        <p:cTn id="46" dur="1" fill="hold">
                                          <p:stCondLst>
                                            <p:cond delay="0"/>
                                          </p:stCondLst>
                                        </p:cTn>
                                        <p:tgtEl>
                                          <p:spTgt spid="46085"/>
                                        </p:tgtEl>
                                        <p:attrNameLst>
                                          <p:attrName>style.visibility</p:attrName>
                                        </p:attrNameLst>
                                      </p:cBhvr>
                                      <p:to>
                                        <p:strVal val="visible"/>
                                      </p:to>
                                    </p:set>
                                    <p:anim calcmode="lin" valueType="num">
                                      <p:cBhvr>
                                        <p:cTn id="47" dur="500" fill="hold"/>
                                        <p:tgtEl>
                                          <p:spTgt spid="46085"/>
                                        </p:tgtEl>
                                        <p:attrNameLst>
                                          <p:attrName>ppt_w</p:attrName>
                                        </p:attrNameLst>
                                      </p:cBhvr>
                                      <p:tavLst>
                                        <p:tav tm="0">
                                          <p:val>
                                            <p:strVal val="4*#ppt_w"/>
                                          </p:val>
                                        </p:tav>
                                        <p:tav tm="100000">
                                          <p:val>
                                            <p:strVal val="#ppt_w"/>
                                          </p:val>
                                        </p:tav>
                                      </p:tavLst>
                                    </p:anim>
                                    <p:anim calcmode="lin" valueType="num">
                                      <p:cBhvr>
                                        <p:cTn id="48" dur="500" fill="hold"/>
                                        <p:tgtEl>
                                          <p:spTgt spid="46085"/>
                                        </p:tgtEl>
                                        <p:attrNameLst>
                                          <p:attrName>ppt_h</p:attrName>
                                        </p:attrNameLst>
                                      </p:cBhvr>
                                      <p:tavLst>
                                        <p:tav tm="0">
                                          <p:val>
                                            <p:strVal val="4*#ppt_h"/>
                                          </p:val>
                                        </p:tav>
                                        <p:tav tm="100000">
                                          <p:val>
                                            <p:strVal val="#ppt_h"/>
                                          </p:val>
                                        </p:tav>
                                      </p:tavLst>
                                    </p:anim>
                                  </p:childTnLst>
                                </p:cTn>
                              </p:par>
                            </p:childTnLst>
                          </p:cTn>
                        </p:par>
                        <p:par>
                          <p:cTn id="49" fill="hold" nodeType="afterGroup">
                            <p:stCondLst>
                              <p:cond delay="6100"/>
                            </p:stCondLst>
                            <p:childTnLst>
                              <p:par>
                                <p:cTn id="50" presetID="23" presetClass="entr" presetSubtype="32" fill="hold" nodeType="afterEffect">
                                  <p:stCondLst>
                                    <p:cond delay="0"/>
                                  </p:stCondLst>
                                  <p:childTnLst>
                                    <p:set>
                                      <p:cBhvr>
                                        <p:cTn id="51" dur="1" fill="hold">
                                          <p:stCondLst>
                                            <p:cond delay="0"/>
                                          </p:stCondLst>
                                        </p:cTn>
                                        <p:tgtEl>
                                          <p:spTgt spid="46082"/>
                                        </p:tgtEl>
                                        <p:attrNameLst>
                                          <p:attrName>style.visibility</p:attrName>
                                        </p:attrNameLst>
                                      </p:cBhvr>
                                      <p:to>
                                        <p:strVal val="visible"/>
                                      </p:to>
                                    </p:set>
                                    <p:anim calcmode="lin" valueType="num">
                                      <p:cBhvr>
                                        <p:cTn id="52" dur="500" fill="hold"/>
                                        <p:tgtEl>
                                          <p:spTgt spid="46082"/>
                                        </p:tgtEl>
                                        <p:attrNameLst>
                                          <p:attrName>ppt_w</p:attrName>
                                        </p:attrNameLst>
                                      </p:cBhvr>
                                      <p:tavLst>
                                        <p:tav tm="0">
                                          <p:val>
                                            <p:strVal val="4*#ppt_w"/>
                                          </p:val>
                                        </p:tav>
                                        <p:tav tm="100000">
                                          <p:val>
                                            <p:strVal val="#ppt_w"/>
                                          </p:val>
                                        </p:tav>
                                      </p:tavLst>
                                    </p:anim>
                                    <p:anim calcmode="lin" valueType="num">
                                      <p:cBhvr>
                                        <p:cTn id="53" dur="500" fill="hold"/>
                                        <p:tgtEl>
                                          <p:spTgt spid="46082"/>
                                        </p:tgtEl>
                                        <p:attrNameLst>
                                          <p:attrName>ppt_h</p:attrName>
                                        </p:attrNameLst>
                                      </p:cBhvr>
                                      <p:tavLst>
                                        <p:tav tm="0">
                                          <p:val>
                                            <p:strVal val="4*#ppt_h"/>
                                          </p:val>
                                        </p:tav>
                                        <p:tav tm="100000">
                                          <p:val>
                                            <p:strVal val="#ppt_h"/>
                                          </p:val>
                                        </p:tav>
                                      </p:tavLst>
                                    </p:anim>
                                  </p:childTnLst>
                                </p:cTn>
                              </p:par>
                            </p:childTnLst>
                          </p:cTn>
                        </p:par>
                        <p:par>
                          <p:cTn id="54" fill="hold" nodeType="afterGroup">
                            <p:stCondLst>
                              <p:cond delay="6600"/>
                            </p:stCondLst>
                            <p:childTnLst>
                              <p:par>
                                <p:cTn id="55" presetID="23" presetClass="entr" presetSubtype="32" fill="hold" nodeType="afterEffect">
                                  <p:stCondLst>
                                    <p:cond delay="200"/>
                                  </p:stCondLst>
                                  <p:childTnLst>
                                    <p:set>
                                      <p:cBhvr>
                                        <p:cTn id="56" dur="1" fill="hold">
                                          <p:stCondLst>
                                            <p:cond delay="0"/>
                                          </p:stCondLst>
                                        </p:cTn>
                                        <p:tgtEl>
                                          <p:spTgt spid="46086"/>
                                        </p:tgtEl>
                                        <p:attrNameLst>
                                          <p:attrName>style.visibility</p:attrName>
                                        </p:attrNameLst>
                                      </p:cBhvr>
                                      <p:to>
                                        <p:strVal val="visible"/>
                                      </p:to>
                                    </p:set>
                                    <p:anim calcmode="lin" valueType="num">
                                      <p:cBhvr>
                                        <p:cTn id="57" dur="500" fill="hold"/>
                                        <p:tgtEl>
                                          <p:spTgt spid="46086"/>
                                        </p:tgtEl>
                                        <p:attrNameLst>
                                          <p:attrName>ppt_w</p:attrName>
                                        </p:attrNameLst>
                                      </p:cBhvr>
                                      <p:tavLst>
                                        <p:tav tm="0">
                                          <p:val>
                                            <p:strVal val="4*#ppt_w"/>
                                          </p:val>
                                        </p:tav>
                                        <p:tav tm="100000">
                                          <p:val>
                                            <p:strVal val="#ppt_w"/>
                                          </p:val>
                                        </p:tav>
                                      </p:tavLst>
                                    </p:anim>
                                    <p:anim calcmode="lin" valueType="num">
                                      <p:cBhvr>
                                        <p:cTn id="58" dur="500" fill="hold"/>
                                        <p:tgtEl>
                                          <p:spTgt spid="46086"/>
                                        </p:tgtEl>
                                        <p:attrNameLst>
                                          <p:attrName>ppt_h</p:attrName>
                                        </p:attrNameLst>
                                      </p:cBhvr>
                                      <p:tavLst>
                                        <p:tav tm="0">
                                          <p:val>
                                            <p:strVal val="4*#ppt_h"/>
                                          </p:val>
                                        </p:tav>
                                        <p:tav tm="100000">
                                          <p:val>
                                            <p:strVal val="#ppt_h"/>
                                          </p:val>
                                        </p:tav>
                                      </p:tavLst>
                                    </p:anim>
                                  </p:childTnLst>
                                </p:cTn>
                              </p:par>
                            </p:childTnLst>
                          </p:cTn>
                        </p:par>
                        <p:par>
                          <p:cTn id="59" fill="hold" nodeType="afterGroup">
                            <p:stCondLst>
                              <p:cond delay="7300"/>
                            </p:stCondLst>
                            <p:childTnLst>
                              <p:par>
                                <p:cTn id="60" presetID="23" presetClass="entr" presetSubtype="32" fill="hold" nodeType="afterEffect">
                                  <p:stCondLst>
                                    <p:cond delay="0"/>
                                  </p:stCondLst>
                                  <p:childTnLst>
                                    <p:set>
                                      <p:cBhvr>
                                        <p:cTn id="61" dur="1" fill="hold">
                                          <p:stCondLst>
                                            <p:cond delay="0"/>
                                          </p:stCondLst>
                                        </p:cTn>
                                        <p:tgtEl>
                                          <p:spTgt spid="46081"/>
                                        </p:tgtEl>
                                        <p:attrNameLst>
                                          <p:attrName>style.visibility</p:attrName>
                                        </p:attrNameLst>
                                      </p:cBhvr>
                                      <p:to>
                                        <p:strVal val="visible"/>
                                      </p:to>
                                    </p:set>
                                    <p:anim calcmode="lin" valueType="num">
                                      <p:cBhvr>
                                        <p:cTn id="62" dur="500" fill="hold"/>
                                        <p:tgtEl>
                                          <p:spTgt spid="46081"/>
                                        </p:tgtEl>
                                        <p:attrNameLst>
                                          <p:attrName>ppt_w</p:attrName>
                                        </p:attrNameLst>
                                      </p:cBhvr>
                                      <p:tavLst>
                                        <p:tav tm="0">
                                          <p:val>
                                            <p:strVal val="4*#ppt_w"/>
                                          </p:val>
                                        </p:tav>
                                        <p:tav tm="100000">
                                          <p:val>
                                            <p:strVal val="#ppt_w"/>
                                          </p:val>
                                        </p:tav>
                                      </p:tavLst>
                                    </p:anim>
                                    <p:anim calcmode="lin" valueType="num">
                                      <p:cBhvr>
                                        <p:cTn id="63" dur="500" fill="hold"/>
                                        <p:tgtEl>
                                          <p:spTgt spid="46081"/>
                                        </p:tgtEl>
                                        <p:attrNameLst>
                                          <p:attrName>ppt_h</p:attrName>
                                        </p:attrNameLst>
                                      </p:cBhvr>
                                      <p:tavLst>
                                        <p:tav tm="0">
                                          <p:val>
                                            <p:strVal val="4*#ppt_h"/>
                                          </p:val>
                                        </p:tav>
                                        <p:tav tm="100000">
                                          <p:val>
                                            <p:strVal val="#ppt_h"/>
                                          </p:val>
                                        </p:tav>
                                      </p:tavLst>
                                    </p:anim>
                                  </p:childTnLst>
                                </p:cTn>
                              </p:par>
                            </p:childTnLst>
                          </p:cTn>
                        </p:par>
                        <p:par>
                          <p:cTn id="64" fill="hold" nodeType="afterGroup">
                            <p:stCondLst>
                              <p:cond delay="7800"/>
                            </p:stCondLst>
                            <p:childTnLst>
                              <p:par>
                                <p:cTn id="65" presetID="23" presetClass="entr" presetSubtype="32" fill="hold" nodeType="afterEffect">
                                  <p:stCondLst>
                                    <p:cond delay="200"/>
                                  </p:stCondLst>
                                  <p:childTnLst>
                                    <p:set>
                                      <p:cBhvr>
                                        <p:cTn id="66" dur="1" fill="hold">
                                          <p:stCondLst>
                                            <p:cond delay="0"/>
                                          </p:stCondLst>
                                        </p:cTn>
                                        <p:tgtEl>
                                          <p:spTgt spid="46083"/>
                                        </p:tgtEl>
                                        <p:attrNameLst>
                                          <p:attrName>style.visibility</p:attrName>
                                        </p:attrNameLst>
                                      </p:cBhvr>
                                      <p:to>
                                        <p:strVal val="visible"/>
                                      </p:to>
                                    </p:set>
                                    <p:anim calcmode="lin" valueType="num">
                                      <p:cBhvr>
                                        <p:cTn id="67" dur="500" fill="hold"/>
                                        <p:tgtEl>
                                          <p:spTgt spid="46083"/>
                                        </p:tgtEl>
                                        <p:attrNameLst>
                                          <p:attrName>ppt_w</p:attrName>
                                        </p:attrNameLst>
                                      </p:cBhvr>
                                      <p:tavLst>
                                        <p:tav tm="0">
                                          <p:val>
                                            <p:strVal val="4*#ppt_w"/>
                                          </p:val>
                                        </p:tav>
                                        <p:tav tm="100000">
                                          <p:val>
                                            <p:strVal val="#ppt_w"/>
                                          </p:val>
                                        </p:tav>
                                      </p:tavLst>
                                    </p:anim>
                                    <p:anim calcmode="lin" valueType="num">
                                      <p:cBhvr>
                                        <p:cTn id="68" dur="500" fill="hold"/>
                                        <p:tgtEl>
                                          <p:spTgt spid="46083"/>
                                        </p:tgtEl>
                                        <p:attrNameLst>
                                          <p:attrName>ppt_h</p:attrName>
                                        </p:attrNameLst>
                                      </p:cBhvr>
                                      <p:tavLst>
                                        <p:tav tm="0">
                                          <p:val>
                                            <p:strVal val="4*#ppt_h"/>
                                          </p:val>
                                        </p:tav>
                                        <p:tav tm="100000">
                                          <p:val>
                                            <p:strVal val="#ppt_h"/>
                                          </p:val>
                                        </p:tav>
                                      </p:tavLst>
                                    </p:anim>
                                  </p:childTnLst>
                                </p:cTn>
                              </p:par>
                            </p:childTnLst>
                          </p:cTn>
                        </p:par>
                        <p:par>
                          <p:cTn id="69" fill="hold" nodeType="afterGroup">
                            <p:stCondLst>
                              <p:cond delay="8500"/>
                            </p:stCondLst>
                            <p:childTnLst>
                              <p:par>
                                <p:cTn id="70" presetID="23" presetClass="entr" presetSubtype="32" fill="hold" nodeType="afterEffect">
                                  <p:stCondLst>
                                    <p:cond delay="200"/>
                                  </p:stCondLst>
                                  <p:childTnLst>
                                    <p:set>
                                      <p:cBhvr>
                                        <p:cTn id="71" dur="1" fill="hold">
                                          <p:stCondLst>
                                            <p:cond delay="0"/>
                                          </p:stCondLst>
                                        </p:cTn>
                                        <p:tgtEl>
                                          <p:spTgt spid="46093"/>
                                        </p:tgtEl>
                                        <p:attrNameLst>
                                          <p:attrName>style.visibility</p:attrName>
                                        </p:attrNameLst>
                                      </p:cBhvr>
                                      <p:to>
                                        <p:strVal val="visible"/>
                                      </p:to>
                                    </p:set>
                                    <p:anim calcmode="lin" valueType="num">
                                      <p:cBhvr>
                                        <p:cTn id="72" dur="500" fill="hold"/>
                                        <p:tgtEl>
                                          <p:spTgt spid="46093"/>
                                        </p:tgtEl>
                                        <p:attrNameLst>
                                          <p:attrName>ppt_w</p:attrName>
                                        </p:attrNameLst>
                                      </p:cBhvr>
                                      <p:tavLst>
                                        <p:tav tm="0">
                                          <p:val>
                                            <p:strVal val="4*#ppt_w"/>
                                          </p:val>
                                        </p:tav>
                                        <p:tav tm="100000">
                                          <p:val>
                                            <p:strVal val="#ppt_w"/>
                                          </p:val>
                                        </p:tav>
                                      </p:tavLst>
                                    </p:anim>
                                    <p:anim calcmode="lin" valueType="num">
                                      <p:cBhvr>
                                        <p:cTn id="73" dur="500" fill="hold"/>
                                        <p:tgtEl>
                                          <p:spTgt spid="46093"/>
                                        </p:tgtEl>
                                        <p:attrNameLst>
                                          <p:attrName>ppt_h</p:attrName>
                                        </p:attrNameLst>
                                      </p:cBhvr>
                                      <p:tavLst>
                                        <p:tav tm="0">
                                          <p:val>
                                            <p:strVal val="4*#ppt_h"/>
                                          </p:val>
                                        </p:tav>
                                        <p:tav tm="100000">
                                          <p:val>
                                            <p:strVal val="#ppt_h"/>
                                          </p:val>
                                        </p:tav>
                                      </p:tavLst>
                                    </p:anim>
                                  </p:childTnLst>
                                </p:cTn>
                              </p:par>
                            </p:childTnLst>
                          </p:cTn>
                        </p:par>
                        <p:par>
                          <p:cTn id="74" fill="hold" nodeType="afterGroup">
                            <p:stCondLst>
                              <p:cond delay="9200"/>
                            </p:stCondLst>
                            <p:childTnLst>
                              <p:par>
                                <p:cTn id="75" presetID="23" presetClass="entr" presetSubtype="32" fill="hold" nodeType="afterEffect">
                                  <p:stCondLst>
                                    <p:cond delay="0"/>
                                  </p:stCondLst>
                                  <p:childTnLst>
                                    <p:set>
                                      <p:cBhvr>
                                        <p:cTn id="76" dur="1" fill="hold">
                                          <p:stCondLst>
                                            <p:cond delay="0"/>
                                          </p:stCondLst>
                                        </p:cTn>
                                        <p:tgtEl>
                                          <p:spTgt spid="46091"/>
                                        </p:tgtEl>
                                        <p:attrNameLst>
                                          <p:attrName>style.visibility</p:attrName>
                                        </p:attrNameLst>
                                      </p:cBhvr>
                                      <p:to>
                                        <p:strVal val="visible"/>
                                      </p:to>
                                    </p:set>
                                    <p:anim calcmode="lin" valueType="num">
                                      <p:cBhvr>
                                        <p:cTn id="77" dur="500" fill="hold"/>
                                        <p:tgtEl>
                                          <p:spTgt spid="46091"/>
                                        </p:tgtEl>
                                        <p:attrNameLst>
                                          <p:attrName>ppt_w</p:attrName>
                                        </p:attrNameLst>
                                      </p:cBhvr>
                                      <p:tavLst>
                                        <p:tav tm="0">
                                          <p:val>
                                            <p:strVal val="4*#ppt_w"/>
                                          </p:val>
                                        </p:tav>
                                        <p:tav tm="100000">
                                          <p:val>
                                            <p:strVal val="#ppt_w"/>
                                          </p:val>
                                        </p:tav>
                                      </p:tavLst>
                                    </p:anim>
                                    <p:anim calcmode="lin" valueType="num">
                                      <p:cBhvr>
                                        <p:cTn id="78" dur="500" fill="hold"/>
                                        <p:tgtEl>
                                          <p:spTgt spid="46091"/>
                                        </p:tgtEl>
                                        <p:attrNameLst>
                                          <p:attrName>ppt_h</p:attrName>
                                        </p:attrNameLst>
                                      </p:cBhvr>
                                      <p:tavLst>
                                        <p:tav tm="0">
                                          <p:val>
                                            <p:strVal val="4*#ppt_h"/>
                                          </p:val>
                                        </p:tav>
                                        <p:tav tm="100000">
                                          <p:val>
                                            <p:strVal val="#ppt_h"/>
                                          </p:val>
                                        </p:tav>
                                      </p:tavLst>
                                    </p:anim>
                                  </p:childTnLst>
                                </p:cTn>
                              </p:par>
                            </p:childTnLst>
                          </p:cTn>
                        </p:par>
                        <p:par>
                          <p:cTn id="79" fill="hold" nodeType="afterGroup">
                            <p:stCondLst>
                              <p:cond delay="9700"/>
                            </p:stCondLst>
                            <p:childTnLst>
                              <p:par>
                                <p:cTn id="80" presetID="23" presetClass="entr" presetSubtype="32" fill="hold" nodeType="afterEffect">
                                  <p:stCondLst>
                                    <p:cond delay="200"/>
                                  </p:stCondLst>
                                  <p:childTnLst>
                                    <p:set>
                                      <p:cBhvr>
                                        <p:cTn id="81" dur="1" fill="hold">
                                          <p:stCondLst>
                                            <p:cond delay="0"/>
                                          </p:stCondLst>
                                        </p:cTn>
                                        <p:tgtEl>
                                          <p:spTgt spid="46096"/>
                                        </p:tgtEl>
                                        <p:attrNameLst>
                                          <p:attrName>style.visibility</p:attrName>
                                        </p:attrNameLst>
                                      </p:cBhvr>
                                      <p:to>
                                        <p:strVal val="visible"/>
                                      </p:to>
                                    </p:set>
                                    <p:anim calcmode="lin" valueType="num">
                                      <p:cBhvr>
                                        <p:cTn id="82" dur="500" fill="hold"/>
                                        <p:tgtEl>
                                          <p:spTgt spid="46096"/>
                                        </p:tgtEl>
                                        <p:attrNameLst>
                                          <p:attrName>ppt_w</p:attrName>
                                        </p:attrNameLst>
                                      </p:cBhvr>
                                      <p:tavLst>
                                        <p:tav tm="0">
                                          <p:val>
                                            <p:strVal val="4*#ppt_w"/>
                                          </p:val>
                                        </p:tav>
                                        <p:tav tm="100000">
                                          <p:val>
                                            <p:strVal val="#ppt_w"/>
                                          </p:val>
                                        </p:tav>
                                      </p:tavLst>
                                    </p:anim>
                                    <p:anim calcmode="lin" valueType="num">
                                      <p:cBhvr>
                                        <p:cTn id="83" dur="500" fill="hold"/>
                                        <p:tgtEl>
                                          <p:spTgt spid="46096"/>
                                        </p:tgtEl>
                                        <p:attrNameLst>
                                          <p:attrName>ppt_h</p:attrName>
                                        </p:attrNameLst>
                                      </p:cBhvr>
                                      <p:tavLst>
                                        <p:tav tm="0">
                                          <p:val>
                                            <p:strVal val="4*#ppt_h"/>
                                          </p:val>
                                        </p:tav>
                                        <p:tav tm="100000">
                                          <p:val>
                                            <p:strVal val="#ppt_h"/>
                                          </p:val>
                                        </p:tav>
                                      </p:tavLst>
                                    </p:anim>
                                  </p:childTnLst>
                                </p:cTn>
                              </p:par>
                            </p:childTnLst>
                          </p:cTn>
                        </p:par>
                        <p:par>
                          <p:cTn id="84" fill="hold" nodeType="afterGroup">
                            <p:stCondLst>
                              <p:cond delay="10400"/>
                            </p:stCondLst>
                            <p:childTnLst>
                              <p:par>
                                <p:cTn id="85" presetID="23" presetClass="entr" presetSubtype="32" fill="hold" nodeType="afterEffect">
                                  <p:stCondLst>
                                    <p:cond delay="200"/>
                                  </p:stCondLst>
                                  <p:childTnLst>
                                    <p:set>
                                      <p:cBhvr>
                                        <p:cTn id="86" dur="1" fill="hold">
                                          <p:stCondLst>
                                            <p:cond delay="0"/>
                                          </p:stCondLst>
                                        </p:cTn>
                                        <p:tgtEl>
                                          <p:spTgt spid="46097"/>
                                        </p:tgtEl>
                                        <p:attrNameLst>
                                          <p:attrName>style.visibility</p:attrName>
                                        </p:attrNameLst>
                                      </p:cBhvr>
                                      <p:to>
                                        <p:strVal val="visible"/>
                                      </p:to>
                                    </p:set>
                                    <p:anim calcmode="lin" valueType="num">
                                      <p:cBhvr>
                                        <p:cTn id="87" dur="500" fill="hold"/>
                                        <p:tgtEl>
                                          <p:spTgt spid="46097"/>
                                        </p:tgtEl>
                                        <p:attrNameLst>
                                          <p:attrName>ppt_w</p:attrName>
                                        </p:attrNameLst>
                                      </p:cBhvr>
                                      <p:tavLst>
                                        <p:tav tm="0">
                                          <p:val>
                                            <p:strVal val="4*#ppt_w"/>
                                          </p:val>
                                        </p:tav>
                                        <p:tav tm="100000">
                                          <p:val>
                                            <p:strVal val="#ppt_w"/>
                                          </p:val>
                                        </p:tav>
                                      </p:tavLst>
                                    </p:anim>
                                    <p:anim calcmode="lin" valueType="num">
                                      <p:cBhvr>
                                        <p:cTn id="88" dur="500" fill="hold"/>
                                        <p:tgtEl>
                                          <p:spTgt spid="46097"/>
                                        </p:tgtEl>
                                        <p:attrNameLst>
                                          <p:attrName>ppt_h</p:attrName>
                                        </p:attrNameLst>
                                      </p:cBhvr>
                                      <p:tavLst>
                                        <p:tav tm="0">
                                          <p:val>
                                            <p:strVal val="4*#ppt_h"/>
                                          </p:val>
                                        </p:tav>
                                        <p:tav tm="100000">
                                          <p:val>
                                            <p:strVal val="#ppt_h"/>
                                          </p:val>
                                        </p:tav>
                                      </p:tavLst>
                                    </p:anim>
                                  </p:childTnLst>
                                </p:cTn>
                              </p:par>
                            </p:childTnLst>
                          </p:cTn>
                        </p:par>
                        <p:par>
                          <p:cTn id="89" fill="hold" nodeType="afterGroup">
                            <p:stCondLst>
                              <p:cond delay="11100"/>
                            </p:stCondLst>
                            <p:childTnLst>
                              <p:par>
                                <p:cTn id="90" presetID="23" presetClass="entr" presetSubtype="32" fill="hold" grpId="0" nodeType="afterEffect">
                                  <p:stCondLst>
                                    <p:cond delay="0"/>
                                  </p:stCondLst>
                                  <p:childTnLst>
                                    <p:set>
                                      <p:cBhvr>
                                        <p:cTn id="91" dur="1" fill="hold">
                                          <p:stCondLst>
                                            <p:cond delay="0"/>
                                          </p:stCondLst>
                                        </p:cTn>
                                        <p:tgtEl>
                                          <p:spTgt spid="46098"/>
                                        </p:tgtEl>
                                        <p:attrNameLst>
                                          <p:attrName>style.visibility</p:attrName>
                                        </p:attrNameLst>
                                      </p:cBhvr>
                                      <p:to>
                                        <p:strVal val="visible"/>
                                      </p:to>
                                    </p:set>
                                    <p:anim calcmode="lin" valueType="num">
                                      <p:cBhvr>
                                        <p:cTn id="92" dur="500" fill="hold"/>
                                        <p:tgtEl>
                                          <p:spTgt spid="46098"/>
                                        </p:tgtEl>
                                        <p:attrNameLst>
                                          <p:attrName>ppt_w</p:attrName>
                                        </p:attrNameLst>
                                      </p:cBhvr>
                                      <p:tavLst>
                                        <p:tav tm="0">
                                          <p:val>
                                            <p:strVal val="4*#ppt_w"/>
                                          </p:val>
                                        </p:tav>
                                        <p:tav tm="100000">
                                          <p:val>
                                            <p:strVal val="#ppt_w"/>
                                          </p:val>
                                        </p:tav>
                                      </p:tavLst>
                                    </p:anim>
                                    <p:anim calcmode="lin" valueType="num">
                                      <p:cBhvr>
                                        <p:cTn id="93" dur="500" fill="hold"/>
                                        <p:tgtEl>
                                          <p:spTgt spid="46098"/>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98" grpId="0"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C49BB0-29A4-D449-B020-F6325C7E396D}"/>
              </a:ext>
            </a:extLst>
          </p:cNvPr>
          <p:cNvSpPr>
            <a:spLocks noGrp="1"/>
          </p:cNvSpPr>
          <p:nvPr>
            <p:ph type="title"/>
          </p:nvPr>
        </p:nvSpPr>
        <p:spPr>
          <a:xfrm>
            <a:off x="838200" y="365125"/>
            <a:ext cx="10515600" cy="1325563"/>
          </a:xfrm>
        </p:spPr>
        <p:txBody>
          <a:bodyPr vert="horz" lIns="91440" tIns="45720" rIns="91440" bIns="45720" rtlCol="0" anchor="ctr">
            <a:normAutofit/>
          </a:bodyPr>
          <a:lstStyle/>
          <a:p>
            <a:r>
              <a:rPr lang="en-US" b="1" kern="1200" dirty="0">
                <a:solidFill>
                  <a:srgbClr val="3F2A56"/>
                </a:solidFill>
                <a:latin typeface="Verdana" panose="020B0604030504040204" pitchFamily="34" charset="0"/>
                <a:ea typeface="Verdana" panose="020B0604030504040204" pitchFamily="34" charset="0"/>
                <a:cs typeface="Verdana" panose="020B0604030504040204" pitchFamily="34" charset="0"/>
              </a:rPr>
              <a:t>What is Mental Wellness?</a:t>
            </a:r>
          </a:p>
        </p:txBody>
      </p:sp>
      <p:pic>
        <p:nvPicPr>
          <p:cNvPr id="6" name="Picture 5">
            <a:extLst>
              <a:ext uri="{FF2B5EF4-FFF2-40B4-BE49-F238E27FC236}">
                <a16:creationId xmlns:a16="http://schemas.microsoft.com/office/drawing/2014/main" id="{5BEF7034-CA75-B94C-9675-C88B29B3CB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0753" y="1690688"/>
            <a:ext cx="7667554" cy="4351338"/>
          </a:xfrm>
          <a:prstGeom prst="rect">
            <a:avLst/>
          </a:prstGeom>
        </p:spPr>
      </p:pic>
      <p:pic>
        <p:nvPicPr>
          <p:cNvPr id="11" name="Picture 10">
            <a:extLst>
              <a:ext uri="{FF2B5EF4-FFF2-40B4-BE49-F238E27FC236}">
                <a16:creationId xmlns:a16="http://schemas.microsoft.com/office/drawing/2014/main" id="{E4BD6475-A4A3-DF4B-BDD8-B4E5506DCC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47371" y="5304575"/>
            <a:ext cx="2999232" cy="749808"/>
          </a:xfrm>
          <a:prstGeom prst="rect">
            <a:avLst/>
          </a:prstGeom>
        </p:spPr>
      </p:pic>
      <p:pic>
        <p:nvPicPr>
          <p:cNvPr id="13" name="Picture 12">
            <a:extLst>
              <a:ext uri="{FF2B5EF4-FFF2-40B4-BE49-F238E27FC236}">
                <a16:creationId xmlns:a16="http://schemas.microsoft.com/office/drawing/2014/main" id="{813DF21C-8F5C-B445-9E26-B21A4864BA5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78307" y="3866357"/>
            <a:ext cx="1737360" cy="1737360"/>
          </a:xfrm>
          <a:prstGeom prst="rect">
            <a:avLst/>
          </a:prstGeom>
        </p:spPr>
      </p:pic>
    </p:spTree>
    <p:extLst>
      <p:ext uri="{BB962C8B-B14F-4D97-AF65-F5344CB8AC3E}">
        <p14:creationId xmlns:p14="http://schemas.microsoft.com/office/powerpoint/2010/main" val="16620018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p:cNvSpPr/>
          <p:nvPr/>
        </p:nvSpPr>
        <p:spPr>
          <a:xfrm>
            <a:off x="838200" y="3154693"/>
            <a:ext cx="10515600" cy="411238"/>
          </a:xfrm>
          <a:prstGeom prst="rect">
            <a:avLst/>
          </a:prstGeom>
          <a:gradFill>
            <a:gsLst>
              <a:gs pos="0">
                <a:srgbClr val="800000"/>
              </a:gs>
              <a:gs pos="21000">
                <a:srgbClr val="FF6600"/>
              </a:gs>
              <a:gs pos="35000">
                <a:srgbClr val="FFFF00"/>
              </a:gs>
              <a:gs pos="9000">
                <a:srgbClr val="FF0000"/>
              </a:gs>
              <a:gs pos="53000">
                <a:srgbClr val="008000"/>
              </a:gs>
              <a:gs pos="62000">
                <a:srgbClr val="0000FF"/>
              </a:gs>
              <a:gs pos="80000">
                <a:srgbClr val="000090"/>
              </a:gs>
              <a:gs pos="99000">
                <a:srgbClr val="660066"/>
              </a:gs>
            </a:gsLst>
            <a:lin ang="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Verdana" panose="020B0604030504040204" pitchFamily="34" charset="0"/>
            </a:endParaRPr>
          </a:p>
        </p:txBody>
      </p:sp>
      <p:sp>
        <p:nvSpPr>
          <p:cNvPr id="8" name="TextBox 7"/>
          <p:cNvSpPr txBox="1"/>
          <p:nvPr/>
        </p:nvSpPr>
        <p:spPr>
          <a:xfrm>
            <a:off x="580571" y="3643674"/>
            <a:ext cx="3844776" cy="461665"/>
          </a:xfrm>
          <a:prstGeom prst="rect">
            <a:avLst/>
          </a:prstGeom>
          <a:noFill/>
        </p:spPr>
        <p:txBody>
          <a:bodyPr wrap="square" rtlCol="0">
            <a:spAutoFit/>
          </a:bodyPr>
          <a:lstStyle/>
          <a:p>
            <a:pPr algn="ctr"/>
            <a:r>
              <a:rPr lang="en-US" sz="2400" b="1" dirty="0">
                <a:solidFill>
                  <a:srgbClr val="3F2A56"/>
                </a:solidFill>
                <a:latin typeface="Verdana" panose="020B0604030504040204" pitchFamily="34" charset="0"/>
                <a:cs typeface="Verdana" panose="020B0604030504040204" pitchFamily="34" charset="0"/>
              </a:rPr>
              <a:t>DISEASE STATUS</a:t>
            </a:r>
          </a:p>
        </p:txBody>
      </p:sp>
      <p:sp>
        <p:nvSpPr>
          <p:cNvPr id="9" name="TextBox 8"/>
          <p:cNvSpPr txBox="1"/>
          <p:nvPr/>
        </p:nvSpPr>
        <p:spPr>
          <a:xfrm>
            <a:off x="4171347" y="3643674"/>
            <a:ext cx="3844776" cy="461665"/>
          </a:xfrm>
          <a:prstGeom prst="rect">
            <a:avLst/>
          </a:prstGeom>
          <a:noFill/>
        </p:spPr>
        <p:txBody>
          <a:bodyPr wrap="square" rtlCol="0">
            <a:spAutoFit/>
          </a:bodyPr>
          <a:lstStyle/>
          <a:p>
            <a:pPr algn="ctr"/>
            <a:r>
              <a:rPr lang="en-US" sz="2400" b="1" dirty="0">
                <a:solidFill>
                  <a:srgbClr val="3F2A56"/>
                </a:solidFill>
                <a:latin typeface="Verdana" panose="020B0604030504040204" pitchFamily="34" charset="0"/>
                <a:cs typeface="Verdana" panose="020B0604030504040204" pitchFamily="34" charset="0"/>
              </a:rPr>
              <a:t>“NORMAL”</a:t>
            </a:r>
          </a:p>
        </p:txBody>
      </p:sp>
      <p:sp>
        <p:nvSpPr>
          <p:cNvPr id="11" name="TextBox 10"/>
          <p:cNvSpPr txBox="1"/>
          <p:nvPr/>
        </p:nvSpPr>
        <p:spPr>
          <a:xfrm>
            <a:off x="7802938" y="3643674"/>
            <a:ext cx="3844776" cy="461665"/>
          </a:xfrm>
          <a:prstGeom prst="rect">
            <a:avLst/>
          </a:prstGeom>
          <a:noFill/>
        </p:spPr>
        <p:txBody>
          <a:bodyPr wrap="square" rtlCol="0">
            <a:spAutoFit/>
          </a:bodyPr>
          <a:lstStyle/>
          <a:p>
            <a:pPr algn="ctr"/>
            <a:r>
              <a:rPr lang="en-US" sz="2400" b="1" dirty="0">
                <a:solidFill>
                  <a:srgbClr val="3F2A56"/>
                </a:solidFill>
                <a:latin typeface="Verdana" panose="020B0604030504040204" pitchFamily="34" charset="0"/>
                <a:cs typeface="Verdana" panose="020B0604030504040204" pitchFamily="34" charset="0"/>
              </a:rPr>
              <a:t>OPTIMIZED</a:t>
            </a:r>
          </a:p>
        </p:txBody>
      </p:sp>
      <p:sp>
        <p:nvSpPr>
          <p:cNvPr id="13" name="TextBox 12"/>
          <p:cNvSpPr txBox="1"/>
          <p:nvPr/>
        </p:nvSpPr>
        <p:spPr>
          <a:xfrm>
            <a:off x="1378857" y="4044864"/>
            <a:ext cx="1251857" cy="1200329"/>
          </a:xfrm>
          <a:prstGeom prst="rect">
            <a:avLst/>
          </a:prstGeom>
          <a:noFill/>
        </p:spPr>
        <p:txBody>
          <a:bodyPr wrap="square" rtlCol="0">
            <a:spAutoFit/>
          </a:bodyPr>
          <a:lstStyle/>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Depression</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Anxiety</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Diabetes</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Obesity</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Heart Disease</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Autoimmune</a:t>
            </a:r>
          </a:p>
        </p:txBody>
      </p:sp>
      <p:sp>
        <p:nvSpPr>
          <p:cNvPr id="15" name="TextBox 14"/>
          <p:cNvSpPr txBox="1"/>
          <p:nvPr/>
        </p:nvSpPr>
        <p:spPr>
          <a:xfrm>
            <a:off x="5159283" y="4044864"/>
            <a:ext cx="1061357" cy="1384995"/>
          </a:xfrm>
          <a:prstGeom prst="rect">
            <a:avLst/>
          </a:prstGeom>
          <a:noFill/>
        </p:spPr>
        <p:txBody>
          <a:bodyPr wrap="square" rtlCol="0">
            <a:spAutoFit/>
          </a:bodyPr>
          <a:lstStyle/>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Fatigue</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Tension</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Sad</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Brain Fog</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Headaches</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Acne</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Eczema</a:t>
            </a:r>
          </a:p>
        </p:txBody>
      </p:sp>
      <p:sp>
        <p:nvSpPr>
          <p:cNvPr id="16" name="TextBox 15"/>
          <p:cNvSpPr txBox="1"/>
          <p:nvPr/>
        </p:nvSpPr>
        <p:spPr>
          <a:xfrm>
            <a:off x="8816075" y="4044864"/>
            <a:ext cx="977027" cy="1200329"/>
          </a:xfrm>
          <a:prstGeom prst="rect">
            <a:avLst/>
          </a:prstGeom>
          <a:noFill/>
        </p:spPr>
        <p:txBody>
          <a:bodyPr wrap="square" rtlCol="0">
            <a:spAutoFit/>
          </a:bodyPr>
          <a:lstStyle/>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Energetic </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Calmness</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Happy</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Sharp</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Creative</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Clear Skin</a:t>
            </a:r>
          </a:p>
        </p:txBody>
      </p:sp>
      <p:sp>
        <p:nvSpPr>
          <p:cNvPr id="3" name="Rectangle 2"/>
          <p:cNvSpPr/>
          <p:nvPr/>
        </p:nvSpPr>
        <p:spPr>
          <a:xfrm>
            <a:off x="2530928" y="4044864"/>
            <a:ext cx="1188357" cy="1200329"/>
          </a:xfrm>
          <a:prstGeom prst="rect">
            <a:avLst/>
          </a:prstGeom>
        </p:spPr>
        <p:txBody>
          <a:bodyPr wrap="square">
            <a:spAutoFit/>
          </a:bodyPr>
          <a:lstStyle/>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Arthritis</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Fibromyalgia</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CFS</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Dementia</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ADD / ADHD</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Alzheimer’s</a:t>
            </a:r>
          </a:p>
        </p:txBody>
      </p:sp>
      <p:sp>
        <p:nvSpPr>
          <p:cNvPr id="12" name="Rectangle 11"/>
          <p:cNvSpPr/>
          <p:nvPr/>
        </p:nvSpPr>
        <p:spPr>
          <a:xfrm>
            <a:off x="6157139" y="4044864"/>
            <a:ext cx="1188357" cy="1200329"/>
          </a:xfrm>
          <a:prstGeom prst="rect">
            <a:avLst/>
          </a:prstGeom>
        </p:spPr>
        <p:txBody>
          <a:bodyPr wrap="square">
            <a:spAutoFit/>
          </a:bodyPr>
          <a:lstStyle/>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Congestion</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URTIs</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Joint Pain</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Muscle Pain</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Bloated </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Chubby</a:t>
            </a:r>
          </a:p>
        </p:txBody>
      </p:sp>
      <p:sp>
        <p:nvSpPr>
          <p:cNvPr id="14" name="TextBox 13"/>
          <p:cNvSpPr txBox="1"/>
          <p:nvPr/>
        </p:nvSpPr>
        <p:spPr>
          <a:xfrm>
            <a:off x="9822667" y="4044864"/>
            <a:ext cx="1123239" cy="1015663"/>
          </a:xfrm>
          <a:prstGeom prst="rect">
            <a:avLst/>
          </a:prstGeom>
          <a:noFill/>
        </p:spPr>
        <p:txBody>
          <a:bodyPr wrap="square" rtlCol="0">
            <a:spAutoFit/>
          </a:bodyPr>
          <a:lstStyle/>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Rarely Sick</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Flexible</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Lean</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Strong</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Resilient</a:t>
            </a:r>
          </a:p>
        </p:txBody>
      </p:sp>
      <p:sp>
        <p:nvSpPr>
          <p:cNvPr id="18" name="TextBox 17"/>
          <p:cNvSpPr txBox="1"/>
          <p:nvPr/>
        </p:nvSpPr>
        <p:spPr>
          <a:xfrm>
            <a:off x="1059475" y="3114849"/>
            <a:ext cx="638763" cy="461665"/>
          </a:xfrm>
          <a:prstGeom prst="rect">
            <a:avLst/>
          </a:prstGeom>
          <a:noFill/>
        </p:spPr>
        <p:txBody>
          <a:bodyPr wrap="square" rtlCol="0">
            <a:spAutoFit/>
          </a:bodyPr>
          <a:lstStyle/>
          <a:p>
            <a:pPr algn="ctr"/>
            <a:r>
              <a:rPr lang="en-US" sz="2400" b="1" dirty="0">
                <a:solidFill>
                  <a:schemeClr val="bg1"/>
                </a:solidFill>
                <a:latin typeface="Verdana" panose="020B0604030504040204" pitchFamily="34" charset="0"/>
                <a:cs typeface="Verdana" panose="020B0604030504040204" pitchFamily="34" charset="0"/>
              </a:rPr>
              <a:t>1</a:t>
            </a:r>
          </a:p>
        </p:txBody>
      </p:sp>
      <p:sp>
        <p:nvSpPr>
          <p:cNvPr id="19" name="TextBox 18"/>
          <p:cNvSpPr txBox="1"/>
          <p:nvPr/>
        </p:nvSpPr>
        <p:spPr>
          <a:xfrm>
            <a:off x="912281" y="5974946"/>
            <a:ext cx="1016001" cy="276999"/>
          </a:xfrm>
          <a:prstGeom prst="rect">
            <a:avLst/>
          </a:prstGeom>
          <a:noFill/>
        </p:spPr>
        <p:txBody>
          <a:bodyPr wrap="square" rtlCol="0">
            <a:spAutoFit/>
          </a:bodyPr>
          <a:lstStyle/>
          <a:p>
            <a:pPr algn="ctr"/>
            <a:r>
              <a:rPr lang="en-US" sz="1200" b="1" dirty="0">
                <a:solidFill>
                  <a:srgbClr val="3F2A56"/>
                </a:solidFill>
                <a:latin typeface="Verdana" panose="020B0604030504040204" pitchFamily="34" charset="0"/>
                <a:cs typeface="Verdana" panose="020B0604030504040204" pitchFamily="34" charset="0"/>
              </a:rPr>
              <a:t>RED</a:t>
            </a:r>
          </a:p>
        </p:txBody>
      </p:sp>
      <p:sp>
        <p:nvSpPr>
          <p:cNvPr id="20" name="TextBox 19"/>
          <p:cNvSpPr txBox="1"/>
          <p:nvPr/>
        </p:nvSpPr>
        <p:spPr>
          <a:xfrm>
            <a:off x="2474382" y="5974946"/>
            <a:ext cx="1016001" cy="276999"/>
          </a:xfrm>
          <a:prstGeom prst="rect">
            <a:avLst/>
          </a:prstGeom>
          <a:noFill/>
        </p:spPr>
        <p:txBody>
          <a:bodyPr wrap="square" rtlCol="0">
            <a:spAutoFit/>
          </a:bodyPr>
          <a:lstStyle/>
          <a:p>
            <a:pPr algn="ctr"/>
            <a:r>
              <a:rPr lang="en-US" sz="1200" b="1" dirty="0">
                <a:solidFill>
                  <a:srgbClr val="3F2A56"/>
                </a:solidFill>
                <a:latin typeface="Verdana" panose="020B0604030504040204" pitchFamily="34" charset="0"/>
                <a:cs typeface="Verdana" panose="020B0604030504040204" pitchFamily="34" charset="0"/>
              </a:rPr>
              <a:t>ORANGE</a:t>
            </a:r>
          </a:p>
        </p:txBody>
      </p:sp>
      <p:sp>
        <p:nvSpPr>
          <p:cNvPr id="21" name="TextBox 20"/>
          <p:cNvSpPr txBox="1"/>
          <p:nvPr/>
        </p:nvSpPr>
        <p:spPr>
          <a:xfrm>
            <a:off x="4036483" y="5974946"/>
            <a:ext cx="1016001" cy="276999"/>
          </a:xfrm>
          <a:prstGeom prst="rect">
            <a:avLst/>
          </a:prstGeom>
          <a:noFill/>
        </p:spPr>
        <p:txBody>
          <a:bodyPr wrap="square" rtlCol="0">
            <a:spAutoFit/>
          </a:bodyPr>
          <a:lstStyle/>
          <a:p>
            <a:pPr algn="ctr"/>
            <a:r>
              <a:rPr lang="en-US" sz="1200" b="1" dirty="0">
                <a:solidFill>
                  <a:srgbClr val="3F2A56"/>
                </a:solidFill>
                <a:latin typeface="Verdana" panose="020B0604030504040204" pitchFamily="34" charset="0"/>
                <a:cs typeface="Verdana" panose="020B0604030504040204" pitchFamily="34" charset="0"/>
              </a:rPr>
              <a:t>YELLOW</a:t>
            </a:r>
          </a:p>
        </p:txBody>
      </p:sp>
      <p:sp>
        <p:nvSpPr>
          <p:cNvPr id="22" name="TextBox 21"/>
          <p:cNvSpPr txBox="1"/>
          <p:nvPr/>
        </p:nvSpPr>
        <p:spPr>
          <a:xfrm>
            <a:off x="5588001" y="5974946"/>
            <a:ext cx="1016001" cy="276999"/>
          </a:xfrm>
          <a:prstGeom prst="rect">
            <a:avLst/>
          </a:prstGeom>
          <a:noFill/>
        </p:spPr>
        <p:txBody>
          <a:bodyPr wrap="square" rtlCol="0">
            <a:spAutoFit/>
          </a:bodyPr>
          <a:lstStyle/>
          <a:p>
            <a:pPr algn="ctr"/>
            <a:r>
              <a:rPr lang="en-US" sz="1200" b="1" dirty="0">
                <a:solidFill>
                  <a:srgbClr val="3F2A56"/>
                </a:solidFill>
                <a:latin typeface="Verdana" panose="020B0604030504040204" pitchFamily="34" charset="0"/>
                <a:cs typeface="Verdana" panose="020B0604030504040204" pitchFamily="34" charset="0"/>
              </a:rPr>
              <a:t>GREEN</a:t>
            </a:r>
          </a:p>
        </p:txBody>
      </p:sp>
      <p:sp>
        <p:nvSpPr>
          <p:cNvPr id="23" name="TextBox 22"/>
          <p:cNvSpPr txBox="1"/>
          <p:nvPr/>
        </p:nvSpPr>
        <p:spPr>
          <a:xfrm>
            <a:off x="7171268" y="5974946"/>
            <a:ext cx="1016001" cy="276999"/>
          </a:xfrm>
          <a:prstGeom prst="rect">
            <a:avLst/>
          </a:prstGeom>
          <a:noFill/>
        </p:spPr>
        <p:txBody>
          <a:bodyPr wrap="square" rtlCol="0">
            <a:spAutoFit/>
          </a:bodyPr>
          <a:lstStyle/>
          <a:p>
            <a:pPr algn="ctr"/>
            <a:r>
              <a:rPr lang="en-US" sz="1200" b="1" dirty="0">
                <a:solidFill>
                  <a:srgbClr val="3F2A56"/>
                </a:solidFill>
                <a:latin typeface="Verdana" panose="020B0604030504040204" pitchFamily="34" charset="0"/>
                <a:cs typeface="Verdana" panose="020B0604030504040204" pitchFamily="34" charset="0"/>
              </a:rPr>
              <a:t>BLUE</a:t>
            </a:r>
          </a:p>
        </p:txBody>
      </p:sp>
      <p:sp>
        <p:nvSpPr>
          <p:cNvPr id="24" name="TextBox 23"/>
          <p:cNvSpPr txBox="1"/>
          <p:nvPr/>
        </p:nvSpPr>
        <p:spPr>
          <a:xfrm>
            <a:off x="8722786" y="5974946"/>
            <a:ext cx="1016001" cy="276999"/>
          </a:xfrm>
          <a:prstGeom prst="rect">
            <a:avLst/>
          </a:prstGeom>
          <a:noFill/>
        </p:spPr>
        <p:txBody>
          <a:bodyPr wrap="square" rtlCol="0">
            <a:spAutoFit/>
          </a:bodyPr>
          <a:lstStyle/>
          <a:p>
            <a:pPr algn="ctr"/>
            <a:r>
              <a:rPr lang="en-US" sz="1200" b="1" dirty="0">
                <a:solidFill>
                  <a:srgbClr val="3F2A56"/>
                </a:solidFill>
                <a:latin typeface="Verdana" panose="020B0604030504040204" pitchFamily="34" charset="0"/>
                <a:cs typeface="Verdana" panose="020B0604030504040204" pitchFamily="34" charset="0"/>
              </a:rPr>
              <a:t>INDIGO</a:t>
            </a:r>
          </a:p>
        </p:txBody>
      </p:sp>
      <p:sp>
        <p:nvSpPr>
          <p:cNvPr id="25" name="TextBox 24"/>
          <p:cNvSpPr txBox="1"/>
          <p:nvPr/>
        </p:nvSpPr>
        <p:spPr>
          <a:xfrm>
            <a:off x="10295467" y="5974946"/>
            <a:ext cx="1016001" cy="276999"/>
          </a:xfrm>
          <a:prstGeom prst="rect">
            <a:avLst/>
          </a:prstGeom>
          <a:noFill/>
        </p:spPr>
        <p:txBody>
          <a:bodyPr wrap="square" rtlCol="0">
            <a:spAutoFit/>
          </a:bodyPr>
          <a:lstStyle/>
          <a:p>
            <a:pPr algn="ctr"/>
            <a:r>
              <a:rPr lang="en-US" sz="1200" b="1" dirty="0">
                <a:solidFill>
                  <a:srgbClr val="3F2A56"/>
                </a:solidFill>
                <a:latin typeface="Verdana" panose="020B0604030504040204" pitchFamily="34" charset="0"/>
                <a:cs typeface="Verdana" panose="020B0604030504040204" pitchFamily="34" charset="0"/>
              </a:rPr>
              <a:t>VIOLET</a:t>
            </a:r>
          </a:p>
        </p:txBody>
      </p:sp>
      <p:sp>
        <p:nvSpPr>
          <p:cNvPr id="26" name="Rectangle 25"/>
          <p:cNvSpPr/>
          <p:nvPr/>
        </p:nvSpPr>
        <p:spPr>
          <a:xfrm>
            <a:off x="838200" y="5497188"/>
            <a:ext cx="10515600" cy="411238"/>
          </a:xfrm>
          <a:prstGeom prst="rect">
            <a:avLst/>
          </a:prstGeom>
          <a:gradFill>
            <a:gsLst>
              <a:gs pos="0">
                <a:srgbClr val="800000"/>
              </a:gs>
              <a:gs pos="21000">
                <a:srgbClr val="FF6600"/>
              </a:gs>
              <a:gs pos="35000">
                <a:srgbClr val="FFFF00"/>
              </a:gs>
              <a:gs pos="9000">
                <a:srgbClr val="FF0000"/>
              </a:gs>
              <a:gs pos="53000">
                <a:srgbClr val="008000"/>
              </a:gs>
              <a:gs pos="62000">
                <a:srgbClr val="0000FF"/>
              </a:gs>
              <a:gs pos="80000">
                <a:srgbClr val="000090"/>
              </a:gs>
              <a:gs pos="99000">
                <a:srgbClr val="660066"/>
              </a:gs>
            </a:gsLst>
            <a:lin ang="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Verdana" panose="020B0604030504040204" pitchFamily="34" charset="0"/>
            </a:endParaRPr>
          </a:p>
        </p:txBody>
      </p:sp>
      <p:sp>
        <p:nvSpPr>
          <p:cNvPr id="27" name="TextBox 26"/>
          <p:cNvSpPr txBox="1"/>
          <p:nvPr/>
        </p:nvSpPr>
        <p:spPr>
          <a:xfrm>
            <a:off x="2108325" y="3114849"/>
            <a:ext cx="638763" cy="461665"/>
          </a:xfrm>
          <a:prstGeom prst="rect">
            <a:avLst/>
          </a:prstGeom>
          <a:noFill/>
        </p:spPr>
        <p:txBody>
          <a:bodyPr wrap="square" rtlCol="0">
            <a:spAutoFit/>
          </a:bodyPr>
          <a:lstStyle/>
          <a:p>
            <a:pPr algn="ctr"/>
            <a:r>
              <a:rPr lang="en-US" sz="2400" b="1" dirty="0">
                <a:solidFill>
                  <a:schemeClr val="bg1"/>
                </a:solidFill>
                <a:latin typeface="Verdana" panose="020B0604030504040204" pitchFamily="34" charset="0"/>
                <a:cs typeface="Verdana" panose="020B0604030504040204" pitchFamily="34" charset="0"/>
              </a:rPr>
              <a:t>2</a:t>
            </a:r>
          </a:p>
        </p:txBody>
      </p:sp>
      <p:sp>
        <p:nvSpPr>
          <p:cNvPr id="28" name="TextBox 27"/>
          <p:cNvSpPr txBox="1"/>
          <p:nvPr/>
        </p:nvSpPr>
        <p:spPr>
          <a:xfrm>
            <a:off x="3157175" y="3114849"/>
            <a:ext cx="638763" cy="461665"/>
          </a:xfrm>
          <a:prstGeom prst="rect">
            <a:avLst/>
          </a:prstGeom>
          <a:noFill/>
        </p:spPr>
        <p:txBody>
          <a:bodyPr wrap="square" rtlCol="0">
            <a:spAutoFit/>
          </a:bodyPr>
          <a:lstStyle/>
          <a:p>
            <a:pPr algn="ctr"/>
            <a:r>
              <a:rPr lang="en-US" sz="2400" b="1" dirty="0">
                <a:solidFill>
                  <a:schemeClr val="bg1"/>
                </a:solidFill>
                <a:latin typeface="Verdana" panose="020B0604030504040204" pitchFamily="34" charset="0"/>
                <a:cs typeface="Verdana" panose="020B0604030504040204" pitchFamily="34" charset="0"/>
              </a:rPr>
              <a:t>3</a:t>
            </a:r>
          </a:p>
        </p:txBody>
      </p:sp>
      <p:sp>
        <p:nvSpPr>
          <p:cNvPr id="29" name="TextBox 28"/>
          <p:cNvSpPr txBox="1"/>
          <p:nvPr/>
        </p:nvSpPr>
        <p:spPr>
          <a:xfrm>
            <a:off x="4206025" y="3114849"/>
            <a:ext cx="638763" cy="461665"/>
          </a:xfrm>
          <a:prstGeom prst="rect">
            <a:avLst/>
          </a:prstGeom>
          <a:noFill/>
        </p:spPr>
        <p:txBody>
          <a:bodyPr wrap="square" rtlCol="0">
            <a:spAutoFit/>
          </a:bodyPr>
          <a:lstStyle/>
          <a:p>
            <a:pPr algn="ctr"/>
            <a:r>
              <a:rPr lang="en-US" sz="2400" b="1" dirty="0">
                <a:solidFill>
                  <a:schemeClr val="bg1"/>
                </a:solidFill>
                <a:latin typeface="Verdana" panose="020B0604030504040204" pitchFamily="34" charset="0"/>
                <a:cs typeface="Verdana" panose="020B0604030504040204" pitchFamily="34" charset="0"/>
              </a:rPr>
              <a:t>4</a:t>
            </a:r>
          </a:p>
        </p:txBody>
      </p:sp>
      <p:sp>
        <p:nvSpPr>
          <p:cNvPr id="30" name="TextBox 29"/>
          <p:cNvSpPr txBox="1"/>
          <p:nvPr/>
        </p:nvSpPr>
        <p:spPr>
          <a:xfrm>
            <a:off x="5254875" y="3114849"/>
            <a:ext cx="638763" cy="461665"/>
          </a:xfrm>
          <a:prstGeom prst="rect">
            <a:avLst/>
          </a:prstGeom>
          <a:noFill/>
        </p:spPr>
        <p:txBody>
          <a:bodyPr wrap="square" rtlCol="0">
            <a:spAutoFit/>
          </a:bodyPr>
          <a:lstStyle/>
          <a:p>
            <a:pPr algn="ctr"/>
            <a:r>
              <a:rPr lang="en-US" sz="2400" b="1" dirty="0">
                <a:solidFill>
                  <a:schemeClr val="bg1"/>
                </a:solidFill>
                <a:latin typeface="Verdana" panose="020B0604030504040204" pitchFamily="34" charset="0"/>
                <a:cs typeface="Verdana" panose="020B0604030504040204" pitchFamily="34" charset="0"/>
              </a:rPr>
              <a:t>5</a:t>
            </a:r>
          </a:p>
        </p:txBody>
      </p:sp>
      <p:sp>
        <p:nvSpPr>
          <p:cNvPr id="31" name="TextBox 30"/>
          <p:cNvSpPr txBox="1"/>
          <p:nvPr/>
        </p:nvSpPr>
        <p:spPr>
          <a:xfrm>
            <a:off x="6303725" y="3114849"/>
            <a:ext cx="638763" cy="461665"/>
          </a:xfrm>
          <a:prstGeom prst="rect">
            <a:avLst/>
          </a:prstGeom>
          <a:noFill/>
        </p:spPr>
        <p:txBody>
          <a:bodyPr wrap="square" rtlCol="0">
            <a:spAutoFit/>
          </a:bodyPr>
          <a:lstStyle/>
          <a:p>
            <a:pPr algn="ctr"/>
            <a:r>
              <a:rPr lang="en-US" sz="2400" b="1" dirty="0">
                <a:solidFill>
                  <a:schemeClr val="bg1"/>
                </a:solidFill>
                <a:latin typeface="Verdana" panose="020B0604030504040204" pitchFamily="34" charset="0"/>
                <a:cs typeface="Verdana" panose="020B0604030504040204" pitchFamily="34" charset="0"/>
              </a:rPr>
              <a:t>6</a:t>
            </a:r>
          </a:p>
        </p:txBody>
      </p:sp>
      <p:sp>
        <p:nvSpPr>
          <p:cNvPr id="32" name="TextBox 31"/>
          <p:cNvSpPr txBox="1"/>
          <p:nvPr/>
        </p:nvSpPr>
        <p:spPr>
          <a:xfrm>
            <a:off x="7352575" y="3114849"/>
            <a:ext cx="638763" cy="461665"/>
          </a:xfrm>
          <a:prstGeom prst="rect">
            <a:avLst/>
          </a:prstGeom>
          <a:noFill/>
        </p:spPr>
        <p:txBody>
          <a:bodyPr wrap="square" rtlCol="0">
            <a:spAutoFit/>
          </a:bodyPr>
          <a:lstStyle/>
          <a:p>
            <a:pPr algn="ctr"/>
            <a:r>
              <a:rPr lang="en-US" sz="2400" b="1" dirty="0">
                <a:solidFill>
                  <a:schemeClr val="bg1"/>
                </a:solidFill>
                <a:latin typeface="Verdana" panose="020B0604030504040204" pitchFamily="34" charset="0"/>
                <a:cs typeface="Verdana" panose="020B0604030504040204" pitchFamily="34" charset="0"/>
              </a:rPr>
              <a:t>7</a:t>
            </a:r>
          </a:p>
        </p:txBody>
      </p:sp>
      <p:sp>
        <p:nvSpPr>
          <p:cNvPr id="33" name="TextBox 32"/>
          <p:cNvSpPr txBox="1"/>
          <p:nvPr/>
        </p:nvSpPr>
        <p:spPr>
          <a:xfrm>
            <a:off x="8401425" y="3114849"/>
            <a:ext cx="638763" cy="461665"/>
          </a:xfrm>
          <a:prstGeom prst="rect">
            <a:avLst/>
          </a:prstGeom>
          <a:noFill/>
        </p:spPr>
        <p:txBody>
          <a:bodyPr wrap="square" rtlCol="0">
            <a:spAutoFit/>
          </a:bodyPr>
          <a:lstStyle/>
          <a:p>
            <a:pPr algn="ctr"/>
            <a:r>
              <a:rPr lang="en-US" sz="2400" b="1" dirty="0">
                <a:solidFill>
                  <a:schemeClr val="bg1"/>
                </a:solidFill>
                <a:latin typeface="Verdana" panose="020B0604030504040204" pitchFamily="34" charset="0"/>
                <a:cs typeface="Verdana" panose="020B0604030504040204" pitchFamily="34" charset="0"/>
              </a:rPr>
              <a:t>8</a:t>
            </a:r>
          </a:p>
        </p:txBody>
      </p:sp>
      <p:sp>
        <p:nvSpPr>
          <p:cNvPr id="34" name="TextBox 33"/>
          <p:cNvSpPr txBox="1"/>
          <p:nvPr/>
        </p:nvSpPr>
        <p:spPr>
          <a:xfrm>
            <a:off x="9450275" y="3114849"/>
            <a:ext cx="638763" cy="461665"/>
          </a:xfrm>
          <a:prstGeom prst="rect">
            <a:avLst/>
          </a:prstGeom>
          <a:noFill/>
        </p:spPr>
        <p:txBody>
          <a:bodyPr wrap="square" rtlCol="0">
            <a:spAutoFit/>
          </a:bodyPr>
          <a:lstStyle/>
          <a:p>
            <a:pPr algn="ctr"/>
            <a:r>
              <a:rPr lang="en-US" sz="2400" b="1" dirty="0">
                <a:solidFill>
                  <a:schemeClr val="bg1"/>
                </a:solidFill>
                <a:latin typeface="Verdana" panose="020B0604030504040204" pitchFamily="34" charset="0"/>
                <a:cs typeface="Verdana" panose="020B0604030504040204" pitchFamily="34" charset="0"/>
              </a:rPr>
              <a:t>9</a:t>
            </a:r>
          </a:p>
        </p:txBody>
      </p:sp>
      <p:sp>
        <p:nvSpPr>
          <p:cNvPr id="35" name="TextBox 34"/>
          <p:cNvSpPr txBox="1"/>
          <p:nvPr/>
        </p:nvSpPr>
        <p:spPr>
          <a:xfrm>
            <a:off x="10499126" y="3114849"/>
            <a:ext cx="638763" cy="461665"/>
          </a:xfrm>
          <a:prstGeom prst="rect">
            <a:avLst/>
          </a:prstGeom>
          <a:noFill/>
        </p:spPr>
        <p:txBody>
          <a:bodyPr wrap="square" rtlCol="0">
            <a:spAutoFit/>
          </a:bodyPr>
          <a:lstStyle/>
          <a:p>
            <a:pPr algn="ctr"/>
            <a:r>
              <a:rPr lang="en-US" sz="2400" b="1" dirty="0">
                <a:solidFill>
                  <a:schemeClr val="bg1"/>
                </a:solidFill>
                <a:latin typeface="Verdana" panose="020B0604030504040204" pitchFamily="34" charset="0"/>
                <a:cs typeface="Verdana" panose="020B0604030504040204" pitchFamily="34" charset="0"/>
              </a:rPr>
              <a:t>10</a:t>
            </a:r>
          </a:p>
        </p:txBody>
      </p:sp>
      <p:sp>
        <p:nvSpPr>
          <p:cNvPr id="36" name="Title 1"/>
          <p:cNvSpPr>
            <a:spLocks noGrp="1"/>
          </p:cNvSpPr>
          <p:nvPr>
            <p:ph type="title"/>
          </p:nvPr>
        </p:nvSpPr>
        <p:spPr>
          <a:xfrm>
            <a:off x="838200" y="503237"/>
            <a:ext cx="10515600" cy="1325563"/>
          </a:xfrm>
        </p:spPr>
        <p:txBody>
          <a:bodyPr>
            <a:noAutofit/>
          </a:bodyPr>
          <a:lstStyle/>
          <a:p>
            <a:r>
              <a:rPr lang="en-US" b="1" dirty="0">
                <a:solidFill>
                  <a:srgbClr val="402B56"/>
                </a:solidFill>
                <a:latin typeface="Verdana" panose="020B0604030504040204" pitchFamily="34" charset="0"/>
                <a:ea typeface="Verdana" panose="020B0604030504040204" pitchFamily="34" charset="0"/>
                <a:cs typeface="Verdana" panose="020B0604030504040204" pitchFamily="34" charset="0"/>
              </a:rPr>
              <a:t>The Mental Wellness Continuum</a:t>
            </a:r>
            <a:br>
              <a:rPr lang="en-US" dirty="0">
                <a:solidFill>
                  <a:srgbClr val="402B56"/>
                </a:solidFill>
                <a:latin typeface="Verdana" panose="020B0604030504040204" pitchFamily="34" charset="0"/>
                <a:ea typeface="Verdana" panose="020B0604030504040204" pitchFamily="34" charset="0"/>
                <a:cs typeface="Verdana" panose="020B0604030504040204" pitchFamily="34" charset="0"/>
              </a:rPr>
            </a:br>
            <a:endParaRPr lang="en-US" sz="2400" dirty="0">
              <a:solidFill>
                <a:srgbClr val="822E7F"/>
              </a:solidFill>
              <a:latin typeface="Verdana" panose="020B0604030504040204" pitchFamily="34" charset="0"/>
              <a:ea typeface="Verdana" panose="020B0604030504040204" pitchFamily="34" charset="0"/>
              <a:cs typeface="Verdana" panose="020B0604030504040204" pitchFamily="34" charset="0"/>
            </a:endParaRPr>
          </a:p>
        </p:txBody>
      </p:sp>
      <p:sp>
        <p:nvSpPr>
          <p:cNvPr id="37" name="Text Placeholder 2"/>
          <p:cNvSpPr>
            <a:spLocks noGrp="1"/>
          </p:cNvSpPr>
          <p:nvPr>
            <p:ph type="body" sz="quarter" idx="11"/>
          </p:nvPr>
        </p:nvSpPr>
        <p:spPr>
          <a:xfrm>
            <a:off x="795868" y="1764537"/>
            <a:ext cx="11370398" cy="1111996"/>
          </a:xfrm>
          <a:prstGeom prst="rect">
            <a:avLst/>
          </a:prstGeom>
        </p:spPr>
        <p:txBody>
          <a:bodyPr>
            <a:noAutofit/>
          </a:bodyPr>
          <a:lstStyle/>
          <a:p>
            <a:pPr marL="0" indent="0">
              <a:buNone/>
            </a:pPr>
            <a:r>
              <a:rPr lang="en-US" sz="1800" dirty="0">
                <a:solidFill>
                  <a:srgbClr val="4A3B6B"/>
                </a:solidFill>
                <a:latin typeface="Verdana" panose="020B0604030504040204" pitchFamily="34" charset="0"/>
                <a:ea typeface="Verdana" panose="020B0604030504040204" pitchFamily="34" charset="0"/>
              </a:rPr>
              <a:t>How you feel is not just in your </a:t>
            </a:r>
            <a:r>
              <a:rPr lang="en-US" sz="1800" dirty="0">
                <a:solidFill>
                  <a:srgbClr val="FF0000"/>
                </a:solidFill>
                <a:latin typeface="Verdana" panose="020B0604030504040204" pitchFamily="34" charset="0"/>
                <a:ea typeface="Verdana" panose="020B0604030504040204" pitchFamily="34" charset="0"/>
              </a:rPr>
              <a:t>head</a:t>
            </a:r>
            <a:r>
              <a:rPr lang="en-US" sz="1800" dirty="0">
                <a:solidFill>
                  <a:srgbClr val="4A3B6B"/>
                </a:solidFill>
                <a:latin typeface="Verdana" panose="020B0604030504040204" pitchFamily="34" charset="0"/>
                <a:ea typeface="Verdana" panose="020B0604030504040204" pitchFamily="34" charset="0"/>
              </a:rPr>
              <a:t> — it’s also in your </a:t>
            </a:r>
            <a:r>
              <a:rPr lang="en-US" sz="1800" dirty="0">
                <a:solidFill>
                  <a:srgbClr val="FF0000"/>
                </a:solidFill>
                <a:latin typeface="Verdana" panose="020B0604030504040204" pitchFamily="34" charset="0"/>
                <a:ea typeface="Verdana" panose="020B0604030504040204" pitchFamily="34" charset="0"/>
              </a:rPr>
              <a:t>gut</a:t>
            </a:r>
            <a:r>
              <a:rPr lang="en-US" sz="1800" dirty="0">
                <a:solidFill>
                  <a:srgbClr val="4A3B6B"/>
                </a:solidFill>
                <a:latin typeface="Verdana" panose="020B0604030504040204" pitchFamily="34" charset="0"/>
                <a:ea typeface="Verdana" panose="020B0604030504040204" pitchFamily="34" charset="0"/>
              </a:rPr>
              <a:t> and </a:t>
            </a:r>
            <a:r>
              <a:rPr lang="en-US" sz="1800" dirty="0">
                <a:solidFill>
                  <a:srgbClr val="FF0000"/>
                </a:solidFill>
                <a:latin typeface="Verdana" panose="020B0604030504040204" pitchFamily="34" charset="0"/>
                <a:ea typeface="Verdana" panose="020B0604030504040204" pitchFamily="34" charset="0"/>
              </a:rPr>
              <a:t>heart</a:t>
            </a:r>
            <a:r>
              <a:rPr lang="en-US" sz="1800" dirty="0">
                <a:solidFill>
                  <a:srgbClr val="4A3B6B"/>
                </a:solidFill>
                <a:latin typeface="Verdana" panose="020B0604030504040204" pitchFamily="34" charset="0"/>
                <a:ea typeface="Verdana" panose="020B0604030504040204" pitchFamily="34" charset="0"/>
              </a:rPr>
              <a:t>.</a:t>
            </a:r>
            <a:br>
              <a:rPr lang="en-US" sz="1800" dirty="0">
                <a:solidFill>
                  <a:srgbClr val="4A3B6B"/>
                </a:solidFill>
                <a:latin typeface="Verdana" panose="020B0604030504040204" pitchFamily="34" charset="0"/>
                <a:ea typeface="Verdana" panose="020B0604030504040204" pitchFamily="34" charset="0"/>
              </a:rPr>
            </a:br>
            <a:br>
              <a:rPr lang="en-US" sz="1800" dirty="0">
                <a:solidFill>
                  <a:srgbClr val="4A3B6B"/>
                </a:solidFill>
                <a:latin typeface="Verdana" panose="020B0604030504040204" pitchFamily="34" charset="0"/>
                <a:ea typeface="Verdana" panose="020B0604030504040204" pitchFamily="34" charset="0"/>
              </a:rPr>
            </a:br>
            <a:r>
              <a:rPr lang="en-US" sz="1800" dirty="0">
                <a:solidFill>
                  <a:srgbClr val="4A3B6B"/>
                </a:solidFill>
                <a:latin typeface="Verdana" panose="020B0604030504040204" pitchFamily="34" charset="0"/>
                <a:ea typeface="Verdana" panose="020B0604030504040204" pitchFamily="34" charset="0"/>
              </a:rPr>
              <a:t>You can now DO something NATURALLY to improve your mental wellness. </a:t>
            </a:r>
          </a:p>
        </p:txBody>
      </p:sp>
      <p:sp>
        <p:nvSpPr>
          <p:cNvPr id="38" name="TextBox 37"/>
          <p:cNvSpPr txBox="1"/>
          <p:nvPr/>
        </p:nvSpPr>
        <p:spPr>
          <a:xfrm>
            <a:off x="795868" y="2678920"/>
            <a:ext cx="10515600" cy="307777"/>
          </a:xfrm>
          <a:prstGeom prst="rect">
            <a:avLst/>
          </a:prstGeom>
          <a:noFill/>
        </p:spPr>
        <p:txBody>
          <a:bodyPr wrap="square" rtlCol="0">
            <a:spAutoFit/>
          </a:bodyPr>
          <a:lstStyle/>
          <a:p>
            <a:r>
              <a:rPr lang="en-US" sz="1400" b="1" dirty="0">
                <a:solidFill>
                  <a:srgbClr val="3F2A56"/>
                </a:solidFill>
                <a:latin typeface="Verdana" panose="020B0604030504040204" pitchFamily="34" charset="0"/>
                <a:ea typeface="Verdana" panose="020B0604030504040204" pitchFamily="34" charset="0"/>
                <a:cs typeface="Verdana" panose="020B0604030504040204" pitchFamily="34" charset="0"/>
              </a:rPr>
              <a:t>WHERE ARE YOU ON THE MENTAL WELLNESS CONTINUUM? </a:t>
            </a:r>
            <a:endParaRPr lang="en-US" sz="1400" i="1" dirty="0">
              <a:solidFill>
                <a:srgbClr val="3F2A56"/>
              </a:solidFill>
              <a:latin typeface="Verdana" panose="020B0604030504040204" pitchFamily="34" charset="0"/>
              <a:ea typeface="Verdana" panose="020B0604030504040204" pitchFamily="34" charset="0"/>
              <a:cs typeface="Verdana" panose="020B0604030504040204" pitchFamily="34" charset="0"/>
            </a:endParaRPr>
          </a:p>
        </p:txBody>
      </p:sp>
      <p:sp>
        <p:nvSpPr>
          <p:cNvPr id="5" name="Oval 4"/>
          <p:cNvSpPr/>
          <p:nvPr/>
        </p:nvSpPr>
        <p:spPr>
          <a:xfrm>
            <a:off x="1133463" y="5412352"/>
            <a:ext cx="564775" cy="564775"/>
          </a:xfrm>
          <a:prstGeom prst="ellipse">
            <a:avLst/>
          </a:prstGeom>
          <a:solidFill>
            <a:srgbClr val="800000"/>
          </a:solid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Verdana" panose="020B0604030504040204" pitchFamily="34" charset="0"/>
            </a:endParaRPr>
          </a:p>
        </p:txBody>
      </p:sp>
      <p:sp>
        <p:nvSpPr>
          <p:cNvPr id="39" name="Oval 38"/>
          <p:cNvSpPr/>
          <p:nvPr/>
        </p:nvSpPr>
        <p:spPr>
          <a:xfrm>
            <a:off x="2697437" y="5412352"/>
            <a:ext cx="564775" cy="564775"/>
          </a:xfrm>
          <a:prstGeom prst="ellipse">
            <a:avLst/>
          </a:prstGeom>
          <a:solidFill>
            <a:srgbClr val="FF6600"/>
          </a:solid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Verdana" panose="020B0604030504040204" pitchFamily="34" charset="0"/>
            </a:endParaRPr>
          </a:p>
        </p:txBody>
      </p:sp>
      <p:sp>
        <p:nvSpPr>
          <p:cNvPr id="40" name="Oval 39"/>
          <p:cNvSpPr/>
          <p:nvPr/>
        </p:nvSpPr>
        <p:spPr>
          <a:xfrm>
            <a:off x="4261411" y="5412352"/>
            <a:ext cx="564775" cy="564775"/>
          </a:xfrm>
          <a:prstGeom prst="ellipse">
            <a:avLst/>
          </a:prstGeom>
          <a:solidFill>
            <a:srgbClr val="FFFF00"/>
          </a:solid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Verdana" panose="020B0604030504040204" pitchFamily="34" charset="0"/>
            </a:endParaRPr>
          </a:p>
        </p:txBody>
      </p:sp>
      <p:sp>
        <p:nvSpPr>
          <p:cNvPr id="41" name="Oval 40"/>
          <p:cNvSpPr/>
          <p:nvPr/>
        </p:nvSpPr>
        <p:spPr>
          <a:xfrm>
            <a:off x="5825385" y="5412352"/>
            <a:ext cx="564775" cy="564775"/>
          </a:xfrm>
          <a:prstGeom prst="ellipse">
            <a:avLst/>
          </a:prstGeom>
          <a:solidFill>
            <a:srgbClr val="008000"/>
          </a:solid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Verdana" panose="020B0604030504040204" pitchFamily="34" charset="0"/>
            </a:endParaRPr>
          </a:p>
        </p:txBody>
      </p:sp>
      <p:sp>
        <p:nvSpPr>
          <p:cNvPr id="42" name="Oval 41"/>
          <p:cNvSpPr/>
          <p:nvPr/>
        </p:nvSpPr>
        <p:spPr>
          <a:xfrm>
            <a:off x="7389359" y="5412352"/>
            <a:ext cx="564775" cy="564775"/>
          </a:xfrm>
          <a:prstGeom prst="ellipse">
            <a:avLst/>
          </a:prstGeom>
          <a:solidFill>
            <a:srgbClr val="0000FF"/>
          </a:solid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Verdana" panose="020B0604030504040204" pitchFamily="34" charset="0"/>
            </a:endParaRPr>
          </a:p>
        </p:txBody>
      </p:sp>
      <p:sp>
        <p:nvSpPr>
          <p:cNvPr id="43" name="Oval 42"/>
          <p:cNvSpPr/>
          <p:nvPr/>
        </p:nvSpPr>
        <p:spPr>
          <a:xfrm>
            <a:off x="8953333" y="5412352"/>
            <a:ext cx="564775" cy="564775"/>
          </a:xfrm>
          <a:prstGeom prst="ellipse">
            <a:avLst/>
          </a:prstGeom>
          <a:solidFill>
            <a:srgbClr val="000090"/>
          </a:solid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Verdana" panose="020B0604030504040204" pitchFamily="34" charset="0"/>
            </a:endParaRPr>
          </a:p>
        </p:txBody>
      </p:sp>
      <p:sp>
        <p:nvSpPr>
          <p:cNvPr id="44" name="Oval 43"/>
          <p:cNvSpPr/>
          <p:nvPr/>
        </p:nvSpPr>
        <p:spPr>
          <a:xfrm>
            <a:off x="10517306" y="5412352"/>
            <a:ext cx="564775" cy="564775"/>
          </a:xfrm>
          <a:prstGeom prst="ellipse">
            <a:avLst/>
          </a:prstGeom>
          <a:solidFill>
            <a:srgbClr val="660066"/>
          </a:solid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Verdana" panose="020B0604030504040204" pitchFamily="34" charset="0"/>
            </a:endParaRPr>
          </a:p>
        </p:txBody>
      </p:sp>
    </p:spTree>
    <p:extLst>
      <p:ext uri="{BB962C8B-B14F-4D97-AF65-F5344CB8AC3E}">
        <p14:creationId xmlns:p14="http://schemas.microsoft.com/office/powerpoint/2010/main" val="2929554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97250" y="365124"/>
            <a:ext cx="4724792" cy="1325563"/>
          </a:xfrm>
        </p:spPr>
        <p:txBody>
          <a:bodyPr>
            <a:noAutofit/>
          </a:bodyPr>
          <a:lstStyle/>
          <a:p>
            <a:r>
              <a:rPr lang="en-US" sz="3600" b="1" dirty="0">
                <a:solidFill>
                  <a:srgbClr val="3F2A56"/>
                </a:solidFill>
                <a:latin typeface="Verdana" charset="0"/>
                <a:ea typeface="Verdana" charset="0"/>
                <a:cs typeface="Verdana" charset="0"/>
              </a:rPr>
              <a:t>Recent Scientific Discoveries</a:t>
            </a:r>
          </a:p>
        </p:txBody>
      </p:sp>
      <p:sp>
        <p:nvSpPr>
          <p:cNvPr id="3" name="Text Placeholder 2"/>
          <p:cNvSpPr>
            <a:spLocks noGrp="1"/>
          </p:cNvSpPr>
          <p:nvPr>
            <p:ph type="body" sz="quarter" idx="11"/>
          </p:nvPr>
        </p:nvSpPr>
        <p:spPr>
          <a:xfrm>
            <a:off x="838200" y="2317606"/>
            <a:ext cx="6338104" cy="4006994"/>
          </a:xfrm>
        </p:spPr>
        <p:txBody>
          <a:bodyPr>
            <a:noAutofit/>
          </a:bodyPr>
          <a:lstStyle/>
          <a:p>
            <a:pPr marL="342900" indent="-342900">
              <a:buFont typeface="Arial" charset="0"/>
              <a:buChar char="•"/>
            </a:pPr>
            <a:r>
              <a:rPr lang="en-US" sz="2400" dirty="0">
                <a:latin typeface="Verdana" charset="0"/>
                <a:ea typeface="Verdana" charset="0"/>
                <a:cs typeface="Verdana" charset="0"/>
              </a:rPr>
              <a:t>Science now tells us that we actually have </a:t>
            </a:r>
            <a:r>
              <a:rPr lang="en-US" sz="2400" b="1" dirty="0">
                <a:solidFill>
                  <a:srgbClr val="67478D"/>
                </a:solidFill>
                <a:latin typeface="Verdana" charset="0"/>
                <a:ea typeface="Verdana" charset="0"/>
                <a:cs typeface="Verdana" charset="0"/>
              </a:rPr>
              <a:t>SECOND and THIRD BRAINS</a:t>
            </a:r>
            <a:r>
              <a:rPr lang="en-US" sz="2400" dirty="0">
                <a:latin typeface="Verdana" charset="0"/>
                <a:ea typeface="Verdana" charset="0"/>
                <a:cs typeface="Verdana" charset="0"/>
              </a:rPr>
              <a:t>!</a:t>
            </a:r>
          </a:p>
          <a:p>
            <a:pPr marL="342900" indent="-342900">
              <a:buFont typeface="Arial" charset="0"/>
              <a:buChar char="•"/>
            </a:pPr>
            <a:r>
              <a:rPr lang="en-US" sz="2400" dirty="0">
                <a:latin typeface="Verdana" charset="0"/>
                <a:ea typeface="Verdana" charset="0"/>
                <a:cs typeface="Verdana" charset="0"/>
              </a:rPr>
              <a:t>There has been a massive scientific shift towards the </a:t>
            </a:r>
            <a:r>
              <a:rPr lang="en-US" sz="2400" b="1" dirty="0">
                <a:solidFill>
                  <a:srgbClr val="67478D"/>
                </a:solidFill>
                <a:latin typeface="Verdana" charset="0"/>
                <a:ea typeface="Verdana" charset="0"/>
                <a:cs typeface="Verdana" charset="0"/>
              </a:rPr>
              <a:t>MICROBIOME</a:t>
            </a:r>
            <a:r>
              <a:rPr lang="en-US" sz="2400" dirty="0">
                <a:latin typeface="Verdana" charset="0"/>
                <a:ea typeface="Verdana" charset="0"/>
                <a:cs typeface="Verdana" charset="0"/>
              </a:rPr>
              <a:t>, also known as our gut and second brain, as being the source to addressing mental wellness issues.</a:t>
            </a:r>
          </a:p>
          <a:p>
            <a:pPr marL="342900" indent="-342900">
              <a:buFont typeface="Arial" charset="0"/>
              <a:buChar char="•"/>
            </a:pPr>
            <a:endParaRPr lang="en-US" dirty="0">
              <a:latin typeface="Aller" charset="0"/>
              <a:ea typeface="Aller" charset="0"/>
              <a:cs typeface="Aller" charset="0"/>
            </a:endParaRP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22042" y="-7665"/>
            <a:ext cx="4569958" cy="6865665"/>
          </a:xfrm>
          <a:prstGeom prst="rect">
            <a:avLst/>
          </a:prstGeom>
        </p:spPr>
      </p:pic>
      <p:grpSp>
        <p:nvGrpSpPr>
          <p:cNvPr id="6" name="Group 5"/>
          <p:cNvGrpSpPr/>
          <p:nvPr/>
        </p:nvGrpSpPr>
        <p:grpSpPr>
          <a:xfrm>
            <a:off x="967417" y="219539"/>
            <a:ext cx="1669667" cy="1616734"/>
            <a:chOff x="148435" y="1259635"/>
            <a:chExt cx="2660232" cy="2194763"/>
          </a:xfrm>
        </p:grpSpPr>
        <p:sp>
          <p:nvSpPr>
            <p:cNvPr id="7" name="Oval 6"/>
            <p:cNvSpPr/>
            <p:nvPr/>
          </p:nvSpPr>
          <p:spPr>
            <a:xfrm>
              <a:off x="148435" y="1259635"/>
              <a:ext cx="2660232" cy="2194763"/>
            </a:xfrm>
            <a:prstGeom prst="ellipse">
              <a:avLst/>
            </a:prstGeom>
            <a:blipFill rotWithShape="1">
              <a:blip r:embed="rId4" cstate="email">
                <a:extLst>
                  <a:ext uri="{28A0092B-C50C-407E-A947-70E740481C1C}">
                    <a14:useLocalDpi xmlns:a14="http://schemas.microsoft.com/office/drawing/2010/main"/>
                  </a:ext>
                </a:extLst>
              </a:blip>
              <a:stretch>
                <a:fillRect/>
              </a:stretch>
            </a:blipFill>
            <a:ln>
              <a:solidFill>
                <a:srgbClr val="604A7B"/>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1600">
                <a:solidFill>
                  <a:prstClr val="white"/>
                </a:solidFill>
              </a:endParaRPr>
            </a:p>
          </p:txBody>
        </p:sp>
        <p:sp>
          <p:nvSpPr>
            <p:cNvPr id="8" name="TextBox 7"/>
            <p:cNvSpPr txBox="1"/>
            <p:nvPr/>
          </p:nvSpPr>
          <p:spPr>
            <a:xfrm>
              <a:off x="270456" y="1913058"/>
              <a:ext cx="2416187" cy="960976"/>
            </a:xfrm>
            <a:prstGeom prst="rect">
              <a:avLst/>
            </a:prstGeom>
            <a:noFill/>
          </p:spPr>
          <p:txBody>
            <a:bodyPr wrap="square" rtlCol="0">
              <a:spAutoFit/>
            </a:bodyPr>
            <a:lstStyle/>
            <a:p>
              <a:pPr algn="ctr" defTabSz="609585"/>
              <a:r>
                <a:rPr lang="en-US" sz="2000" b="1" dirty="0">
                  <a:solidFill>
                    <a:srgbClr val="604A7B"/>
                  </a:solidFill>
                  <a:latin typeface="Verdana" charset="0"/>
                  <a:ea typeface="Verdana" charset="0"/>
                  <a:cs typeface="Verdana" charset="0"/>
                </a:rPr>
                <a:t>NEW ERA SCIENCE</a:t>
              </a:r>
            </a:p>
          </p:txBody>
        </p:sp>
      </p:grpSp>
      <p:pic>
        <p:nvPicPr>
          <p:cNvPr id="9" name="Picture 37">
            <a:extLst>
              <a:ext uri="{FF2B5EF4-FFF2-40B4-BE49-F238E27FC236}">
                <a16:creationId xmlns:a16="http://schemas.microsoft.com/office/drawing/2014/main" id="{67D6CE6C-94B0-BD4C-89E3-B7FB89FEF39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b="-15032"/>
          <a:stretch/>
        </p:blipFill>
        <p:spPr>
          <a:xfrm>
            <a:off x="4610823" y="5262887"/>
            <a:ext cx="3011219" cy="1688632"/>
          </a:xfrm>
          <a:prstGeom prst="rect">
            <a:avLst/>
          </a:prstGeom>
        </p:spPr>
      </p:pic>
      <p:sp>
        <p:nvSpPr>
          <p:cNvPr id="5" name="Rectangle 4">
            <a:extLst>
              <a:ext uri="{FF2B5EF4-FFF2-40B4-BE49-F238E27FC236}">
                <a16:creationId xmlns:a16="http://schemas.microsoft.com/office/drawing/2014/main" id="{E3FF35EB-D361-964C-9158-25973D4E32EF}"/>
              </a:ext>
            </a:extLst>
          </p:cNvPr>
          <p:cNvSpPr/>
          <p:nvPr/>
        </p:nvSpPr>
        <p:spPr>
          <a:xfrm>
            <a:off x="3298785" y="5960962"/>
            <a:ext cx="1312038" cy="8970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23586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b="1" dirty="0">
                <a:solidFill>
                  <a:srgbClr val="3F2A56"/>
                </a:solidFill>
                <a:latin typeface="Verdana" panose="020B0604030504040204" pitchFamily="34" charset="0"/>
                <a:ea typeface="Verdana" panose="020B0604030504040204" pitchFamily="34" charset="0"/>
                <a:cs typeface="Verdana" panose="020B0604030504040204" pitchFamily="34" charset="0"/>
              </a:rPr>
              <a:t>How Important is Your Microbiome?</a:t>
            </a:r>
          </a:p>
        </p:txBody>
      </p:sp>
      <p:sp>
        <p:nvSpPr>
          <p:cNvPr id="3" name="Text Placeholder 2"/>
          <p:cNvSpPr>
            <a:spLocks noGrp="1"/>
          </p:cNvSpPr>
          <p:nvPr>
            <p:ph type="body" sz="quarter" idx="11"/>
          </p:nvPr>
        </p:nvSpPr>
        <p:spPr>
          <a:xfrm>
            <a:off x="838201" y="1763576"/>
            <a:ext cx="6137197" cy="2488832"/>
          </a:xfrm>
        </p:spPr>
        <p:txBody>
          <a:bodyPr>
            <a:noAutofit/>
          </a:bodyPr>
          <a:lstStyle/>
          <a:p>
            <a:pPr marL="342900" indent="-342900">
              <a:buFont typeface="Arial" charset="0"/>
              <a:buChar char="•"/>
            </a:pPr>
            <a:r>
              <a:rPr lang="en-US" sz="2000" dirty="0">
                <a:solidFill>
                  <a:schemeClr val="tx1">
                    <a:lumMod val="75000"/>
                    <a:lumOff val="25000"/>
                  </a:schemeClr>
                </a:solidFill>
                <a:latin typeface="Verdana" panose="020B0604030504040204" pitchFamily="34" charset="0"/>
                <a:ea typeface="Verdana" panose="020B0604030504040204" pitchFamily="34" charset="0"/>
                <a:cs typeface="Vani" panose="020B0502040204020203" pitchFamily="18" charset="0"/>
              </a:rPr>
              <a:t>Communicates with the brain to regulate mood, stress response, immune function, digestive function, weight, and more. </a:t>
            </a:r>
            <a:br>
              <a:rPr lang="en-US" sz="2000" dirty="0">
                <a:solidFill>
                  <a:schemeClr val="tx1">
                    <a:lumMod val="75000"/>
                    <a:lumOff val="25000"/>
                  </a:schemeClr>
                </a:solidFill>
                <a:latin typeface="Verdana" panose="020B0604030504040204" pitchFamily="34" charset="0"/>
                <a:ea typeface="Verdana" panose="020B0604030504040204" pitchFamily="34" charset="0"/>
                <a:cs typeface="Vani" panose="020B0502040204020203" pitchFamily="18" charset="0"/>
              </a:rPr>
            </a:br>
            <a:endParaRPr lang="en-US" sz="2000" dirty="0">
              <a:solidFill>
                <a:schemeClr val="tx1">
                  <a:lumMod val="75000"/>
                  <a:lumOff val="25000"/>
                </a:schemeClr>
              </a:solidFill>
              <a:latin typeface="Verdana" panose="020B0604030504040204" pitchFamily="34" charset="0"/>
              <a:ea typeface="Verdana" panose="020B0604030504040204" pitchFamily="34" charset="0"/>
              <a:cs typeface="Vani" panose="020B0502040204020203" pitchFamily="18" charset="0"/>
            </a:endParaRPr>
          </a:p>
          <a:p>
            <a:pPr marL="342900" indent="-342900">
              <a:buFont typeface="Arial" charset="0"/>
              <a:buChar char="•"/>
            </a:pPr>
            <a:r>
              <a:rPr lang="en-US" sz="2000" dirty="0">
                <a:solidFill>
                  <a:schemeClr val="tx1">
                    <a:lumMod val="75000"/>
                    <a:lumOff val="25000"/>
                  </a:schemeClr>
                </a:solidFill>
                <a:latin typeface="Verdana" panose="020B0604030504040204" pitchFamily="34" charset="0"/>
                <a:ea typeface="Verdana" panose="020B0604030504040204" pitchFamily="34" charset="0"/>
                <a:cs typeface="Vani" panose="020B0502040204020203" pitchFamily="18" charset="0"/>
              </a:rPr>
              <a:t>What we put in our bodies affects the microbiome, which in turn affects our mind and other crucial bodily systems.</a:t>
            </a:r>
          </a:p>
        </p:txBody>
      </p:sp>
      <p:sp>
        <p:nvSpPr>
          <p:cNvPr id="8" name="Rectangle 7"/>
          <p:cNvSpPr/>
          <p:nvPr/>
        </p:nvSpPr>
        <p:spPr>
          <a:xfrm>
            <a:off x="1251284" y="4056878"/>
            <a:ext cx="2085474" cy="362837"/>
          </a:xfrm>
          <a:prstGeom prst="rect">
            <a:avLst/>
          </a:prstGeom>
          <a:solidFill>
            <a:srgbClr val="3F2A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Verdana" panose="020B0604030504040204" pitchFamily="34" charset="0"/>
                <a:ea typeface="Verdana" panose="020B0604030504040204" pitchFamily="34" charset="0"/>
                <a:cs typeface="Verdana" panose="020B0604030504040204" pitchFamily="34" charset="0"/>
              </a:rPr>
              <a:t>IN BALANCE</a:t>
            </a:r>
          </a:p>
        </p:txBody>
      </p:sp>
      <p:sp>
        <p:nvSpPr>
          <p:cNvPr id="5" name="TextBox 4"/>
          <p:cNvSpPr txBox="1"/>
          <p:nvPr/>
        </p:nvSpPr>
        <p:spPr>
          <a:xfrm>
            <a:off x="1219200" y="4419715"/>
            <a:ext cx="2149642" cy="400110"/>
          </a:xfrm>
          <a:prstGeom prst="rect">
            <a:avLst/>
          </a:prstGeom>
          <a:noFill/>
        </p:spPr>
        <p:txBody>
          <a:bodyPr wrap="square" rtlCol="0">
            <a:spAutoFit/>
          </a:bodyPr>
          <a:lstStyle/>
          <a:p>
            <a:r>
              <a:rPr lang="en-US" sz="2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Feeling great</a:t>
            </a:r>
            <a:endParaRPr lang="en-US" sz="2000" dirty="0">
              <a:latin typeface="Verdana" panose="020B0604030504040204" pitchFamily="34" charset="0"/>
              <a:ea typeface="Verdana" panose="020B0604030504040204" pitchFamily="34" charset="0"/>
              <a:cs typeface="Verdana" panose="020B0604030504040204" pitchFamily="34" charset="0"/>
            </a:endParaRPr>
          </a:p>
        </p:txBody>
      </p:sp>
      <p:sp>
        <p:nvSpPr>
          <p:cNvPr id="10" name="Rectangle 9"/>
          <p:cNvSpPr/>
          <p:nvPr/>
        </p:nvSpPr>
        <p:spPr>
          <a:xfrm>
            <a:off x="1219200" y="4918183"/>
            <a:ext cx="2857729" cy="362837"/>
          </a:xfrm>
          <a:prstGeom prst="rect">
            <a:avLst/>
          </a:prstGeom>
          <a:solidFill>
            <a:srgbClr val="3F2A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Verdana" panose="020B0604030504040204" pitchFamily="34" charset="0"/>
                <a:ea typeface="Verdana" panose="020B0604030504040204" pitchFamily="34" charset="0"/>
                <a:cs typeface="Verdana" panose="020B0604030504040204" pitchFamily="34" charset="0"/>
              </a:rPr>
              <a:t>OUT OF BALANCE</a:t>
            </a:r>
          </a:p>
        </p:txBody>
      </p:sp>
      <p:sp>
        <p:nvSpPr>
          <p:cNvPr id="11" name="TextBox 10"/>
          <p:cNvSpPr txBox="1"/>
          <p:nvPr/>
        </p:nvSpPr>
        <p:spPr>
          <a:xfrm>
            <a:off x="1187116" y="5281020"/>
            <a:ext cx="5530207" cy="984885"/>
          </a:xfrm>
          <a:prstGeom prst="rect">
            <a:avLst/>
          </a:prstGeom>
          <a:noFill/>
        </p:spPr>
        <p:txBody>
          <a:bodyPr wrap="square" rtlCol="0" anchor="t">
            <a:spAutoFit/>
          </a:bodyPr>
          <a:lstStyle/>
          <a:p>
            <a:r>
              <a:rPr lang="en-US" sz="2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Feeling fatigue, sad, tense, hungry, heavy, bloated, confused, stiff/sore</a:t>
            </a:r>
          </a:p>
          <a:p>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13" name="Text Placeholder 2"/>
          <p:cNvSpPr txBox="1">
            <a:spLocks/>
          </p:cNvSpPr>
          <p:nvPr/>
        </p:nvSpPr>
        <p:spPr>
          <a:xfrm>
            <a:off x="7384951" y="1758042"/>
            <a:ext cx="1936849" cy="180430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solidFill>
                  <a:srgbClr val="604A7B"/>
                </a:solidFill>
                <a:latin typeface="Verdana" panose="020B0604030504040204" pitchFamily="34" charset="0"/>
                <a:ea typeface="Verdana" panose="020B0604030504040204" pitchFamily="34" charset="0"/>
                <a:cs typeface="Verdana" panose="020B0604030504040204" pitchFamily="34" charset="0"/>
              </a:rPr>
              <a:t>The microbiome plays an important role in the way you feel mentally and physically.</a:t>
            </a:r>
          </a:p>
        </p:txBody>
      </p:sp>
      <p:sp>
        <p:nvSpPr>
          <p:cNvPr id="14" name="Oval 13"/>
          <p:cNvSpPr/>
          <p:nvPr/>
        </p:nvSpPr>
        <p:spPr>
          <a:xfrm>
            <a:off x="9514386" y="2384385"/>
            <a:ext cx="1574157" cy="1574157"/>
          </a:xfrm>
          <a:prstGeom prst="ellipse">
            <a:avLst/>
          </a:prstGeom>
          <a:noFill/>
          <a:ln w="38100">
            <a:solidFill>
              <a:srgbClr val="3F2A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ndParaRPr>
          </a:p>
        </p:txBody>
      </p:sp>
      <p:sp>
        <p:nvSpPr>
          <p:cNvPr id="17" name="Rectangle 16"/>
          <p:cNvSpPr/>
          <p:nvPr/>
        </p:nvSpPr>
        <p:spPr>
          <a:xfrm>
            <a:off x="6749407" y="5018463"/>
            <a:ext cx="2857729" cy="1015663"/>
          </a:xfrm>
          <a:prstGeom prst="rect">
            <a:avLst/>
          </a:prstGeom>
        </p:spPr>
        <p:txBody>
          <a:bodyPr wrap="square">
            <a:spAutoFit/>
          </a:bodyPr>
          <a:lstStyle/>
          <a:p>
            <a:pPr algn="ctr"/>
            <a:r>
              <a:rPr lang="en-US" sz="2000" b="1" dirty="0">
                <a:solidFill>
                  <a:srgbClr val="82287E"/>
                </a:solidFill>
                <a:latin typeface="Verdana" panose="020B0604030504040204" pitchFamily="34" charset="0"/>
                <a:ea typeface="Verdana" panose="020B0604030504040204" pitchFamily="34" charset="0"/>
                <a:cs typeface="Verdana" panose="020B0604030504040204" pitchFamily="34" charset="0"/>
              </a:rPr>
              <a:t>This explains why you have those “GUT FEELINGS”</a:t>
            </a:r>
          </a:p>
        </p:txBody>
      </p:sp>
      <p:pic>
        <p:nvPicPr>
          <p:cNvPr id="18" name="Graphic 17">
            <a:extLst>
              <a:ext uri="{FF2B5EF4-FFF2-40B4-BE49-F238E27FC236}">
                <a16:creationId xmlns:a16="http://schemas.microsoft.com/office/drawing/2014/main" id="{4E174E25-3E18-48F0-AFFC-D0DD7A84ADB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31195" y="748659"/>
            <a:ext cx="1922162" cy="5627382"/>
          </a:xfrm>
          <a:prstGeom prst="rect">
            <a:avLst/>
          </a:prstGeom>
        </p:spPr>
      </p:pic>
      <p:pic>
        <p:nvPicPr>
          <p:cNvPr id="19" name="Picture 18">
            <a:extLst>
              <a:ext uri="{FF2B5EF4-FFF2-40B4-BE49-F238E27FC236}">
                <a16:creationId xmlns:a16="http://schemas.microsoft.com/office/drawing/2014/main" id="{2840DF5A-250B-46FA-B1BC-0269E0AA7B9E}"/>
              </a:ext>
            </a:extLst>
          </p:cNvPr>
          <p:cNvPicPr>
            <a:picLocks noChangeAspect="1"/>
          </p:cNvPicPr>
          <p:nvPr/>
        </p:nvPicPr>
        <p:blipFill>
          <a:blip r:embed="rId5"/>
          <a:stretch>
            <a:fillRect/>
          </a:stretch>
        </p:blipFill>
        <p:spPr>
          <a:xfrm>
            <a:off x="7485394" y="3562350"/>
            <a:ext cx="1380116" cy="1380116"/>
          </a:xfrm>
          <a:prstGeom prst="rect">
            <a:avLst/>
          </a:prstGeom>
        </p:spPr>
      </p:pic>
      <p:cxnSp>
        <p:nvCxnSpPr>
          <p:cNvPr id="16" name="Straight Connector 15"/>
          <p:cNvCxnSpPr>
            <a:cxnSpLocks/>
          </p:cNvCxnSpPr>
          <p:nvPr/>
        </p:nvCxnSpPr>
        <p:spPr>
          <a:xfrm flipV="1">
            <a:off x="8633342" y="3472406"/>
            <a:ext cx="962071" cy="585734"/>
          </a:xfrm>
          <a:prstGeom prst="line">
            <a:avLst/>
          </a:prstGeom>
          <a:ln w="38100">
            <a:solidFill>
              <a:srgbClr val="3F2A5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690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lose up of a logo&#10;&#10;Description automatically generated">
            <a:extLst>
              <a:ext uri="{FF2B5EF4-FFF2-40B4-BE49-F238E27FC236}">
                <a16:creationId xmlns:a16="http://schemas.microsoft.com/office/drawing/2014/main" id="{249B935E-977D-3E4D-AE7A-B66ADD9794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62063" y="743053"/>
            <a:ext cx="5598283" cy="5581547"/>
          </a:xfrm>
          <a:prstGeom prst="rect">
            <a:avLst/>
          </a:prstGeom>
        </p:spPr>
      </p:pic>
      <p:sp>
        <p:nvSpPr>
          <p:cNvPr id="8" name="Text Placeholder 2">
            <a:extLst>
              <a:ext uri="{FF2B5EF4-FFF2-40B4-BE49-F238E27FC236}">
                <a16:creationId xmlns:a16="http://schemas.microsoft.com/office/drawing/2014/main" id="{BC7B7F8A-FF4E-48C2-8D1D-40A585D700D0}"/>
              </a:ext>
            </a:extLst>
          </p:cNvPr>
          <p:cNvSpPr>
            <a:spLocks noGrp="1"/>
          </p:cNvSpPr>
          <p:nvPr>
            <p:ph type="body" sz="quarter" idx="11"/>
          </p:nvPr>
        </p:nvSpPr>
        <p:spPr>
          <a:xfrm>
            <a:off x="838200" y="2500073"/>
            <a:ext cx="4991739" cy="3015142"/>
          </a:xfrm>
        </p:spPr>
        <p:txBody>
          <a:bodyPr>
            <a:noAutofit/>
          </a:bodyPr>
          <a:lstStyle/>
          <a:p>
            <a:pPr marL="0" indent="0">
              <a:buNone/>
            </a:pPr>
            <a:r>
              <a:rPr lang="en-US" sz="32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Science now tells us that we actually have </a:t>
            </a:r>
            <a:r>
              <a:rPr lang="en-US" sz="3200" b="1" dirty="0">
                <a:solidFill>
                  <a:srgbClr val="660066"/>
                </a:solidFill>
                <a:latin typeface="Verdana" panose="020B0604030504040204" pitchFamily="34" charset="0"/>
                <a:ea typeface="Verdana" panose="020B0604030504040204" pitchFamily="34" charset="0"/>
                <a:cs typeface="Verdana" panose="020B0604030504040204" pitchFamily="34" charset="0"/>
              </a:rPr>
              <a:t>SECOND &amp; THIRD BRAINS in our gut and heart!</a:t>
            </a:r>
            <a:br>
              <a:rPr lang="en-US"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br>
            <a:endParaRPr lang="en-US" sz="16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en-US"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p:txBody>
      </p:sp>
      <mc:AlternateContent xmlns:mc="http://schemas.openxmlformats.org/markup-compatibility/2006" xmlns:p14="http://schemas.microsoft.com/office/powerpoint/2010/main">
        <mc:Choice Requires="p14">
          <p:contentPart p14:bwMode="auto" r:id="rId4">
            <p14:nvContentPartPr>
              <p14:cNvPr id="11" name="Ink 10">
                <a:extLst>
                  <a:ext uri="{FF2B5EF4-FFF2-40B4-BE49-F238E27FC236}">
                    <a16:creationId xmlns:a16="http://schemas.microsoft.com/office/drawing/2014/main" id="{D88DC19D-4C36-1B4E-A8CD-EDDCC39D3633}"/>
                  </a:ext>
                </a:extLst>
              </p14:cNvPr>
              <p14:cNvContentPartPr/>
              <p14:nvPr/>
            </p14:nvContentPartPr>
            <p14:xfrm>
              <a:off x="6394755" y="6240282"/>
              <a:ext cx="94680" cy="41400"/>
            </p14:xfrm>
          </p:contentPart>
        </mc:Choice>
        <mc:Fallback xmlns="">
          <p:pic>
            <p:nvPicPr>
              <p:cNvPr id="11" name="Ink 10">
                <a:extLst>
                  <a:ext uri="{FF2B5EF4-FFF2-40B4-BE49-F238E27FC236}">
                    <a16:creationId xmlns:a16="http://schemas.microsoft.com/office/drawing/2014/main" id="{D88DC19D-4C36-1B4E-A8CD-EDDCC39D3633}"/>
                  </a:ext>
                </a:extLst>
              </p:cNvPr>
              <p:cNvPicPr/>
              <p:nvPr/>
            </p:nvPicPr>
            <p:blipFill>
              <a:blip r:embed="rId5"/>
              <a:stretch>
                <a:fillRect/>
              </a:stretch>
            </p:blipFill>
            <p:spPr>
              <a:xfrm>
                <a:off x="6376755" y="6222282"/>
                <a:ext cx="130320" cy="770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2" name="Ink 11">
                <a:extLst>
                  <a:ext uri="{FF2B5EF4-FFF2-40B4-BE49-F238E27FC236}">
                    <a16:creationId xmlns:a16="http://schemas.microsoft.com/office/drawing/2014/main" id="{2374D01B-3C9D-BC4B-974D-D1DB041876DC}"/>
                  </a:ext>
                </a:extLst>
              </p14:cNvPr>
              <p14:cNvContentPartPr/>
              <p14:nvPr/>
            </p14:nvContentPartPr>
            <p14:xfrm>
              <a:off x="3266163" y="6240282"/>
              <a:ext cx="360" cy="360"/>
            </p14:xfrm>
          </p:contentPart>
        </mc:Choice>
        <mc:Fallback xmlns="">
          <p:pic>
            <p:nvPicPr>
              <p:cNvPr id="12" name="Ink 11">
                <a:extLst>
                  <a:ext uri="{FF2B5EF4-FFF2-40B4-BE49-F238E27FC236}">
                    <a16:creationId xmlns:a16="http://schemas.microsoft.com/office/drawing/2014/main" id="{2374D01B-3C9D-BC4B-974D-D1DB041876DC}"/>
                  </a:ext>
                </a:extLst>
              </p:cNvPr>
              <p:cNvPicPr/>
              <p:nvPr/>
            </p:nvPicPr>
            <p:blipFill>
              <a:blip r:embed="rId7"/>
              <a:stretch>
                <a:fillRect/>
              </a:stretch>
            </p:blipFill>
            <p:spPr>
              <a:xfrm>
                <a:off x="3248523" y="6222282"/>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3" name="Ink 12">
                <a:extLst>
                  <a:ext uri="{FF2B5EF4-FFF2-40B4-BE49-F238E27FC236}">
                    <a16:creationId xmlns:a16="http://schemas.microsoft.com/office/drawing/2014/main" id="{0C45002B-E53B-AB40-827A-33191FA0765E}"/>
                  </a:ext>
                </a:extLst>
              </p14:cNvPr>
              <p14:cNvContentPartPr/>
              <p14:nvPr/>
            </p14:nvContentPartPr>
            <p14:xfrm>
              <a:off x="6282243" y="6031842"/>
              <a:ext cx="263520" cy="385200"/>
            </p14:xfrm>
          </p:contentPart>
        </mc:Choice>
        <mc:Fallback xmlns="">
          <p:pic>
            <p:nvPicPr>
              <p:cNvPr id="13" name="Ink 12">
                <a:extLst>
                  <a:ext uri="{FF2B5EF4-FFF2-40B4-BE49-F238E27FC236}">
                    <a16:creationId xmlns:a16="http://schemas.microsoft.com/office/drawing/2014/main" id="{0C45002B-E53B-AB40-827A-33191FA0765E}"/>
                  </a:ext>
                </a:extLst>
              </p:cNvPr>
              <p:cNvPicPr/>
              <p:nvPr/>
            </p:nvPicPr>
            <p:blipFill>
              <a:blip r:embed="rId9"/>
              <a:stretch>
                <a:fillRect/>
              </a:stretch>
            </p:blipFill>
            <p:spPr>
              <a:xfrm>
                <a:off x="6264603" y="6013842"/>
                <a:ext cx="299160" cy="420840"/>
              </a:xfrm>
              <a:prstGeom prst="rect">
                <a:avLst/>
              </a:prstGeom>
            </p:spPr>
          </p:pic>
        </mc:Fallback>
      </mc:AlternateContent>
      <p:sp>
        <p:nvSpPr>
          <p:cNvPr id="14" name="TextBox 13">
            <a:extLst>
              <a:ext uri="{FF2B5EF4-FFF2-40B4-BE49-F238E27FC236}">
                <a16:creationId xmlns:a16="http://schemas.microsoft.com/office/drawing/2014/main" id="{41E80B00-54FF-1243-BB6B-31788A9AEC12}"/>
              </a:ext>
            </a:extLst>
          </p:cNvPr>
          <p:cNvSpPr txBox="1"/>
          <p:nvPr/>
        </p:nvSpPr>
        <p:spPr>
          <a:xfrm>
            <a:off x="838200" y="440958"/>
            <a:ext cx="9283995" cy="1138773"/>
          </a:xfrm>
          <a:prstGeom prst="rect">
            <a:avLst/>
          </a:prstGeom>
          <a:noFill/>
        </p:spPr>
        <p:txBody>
          <a:bodyPr wrap="square" rtlCol="0">
            <a:spAutoFit/>
          </a:bodyPr>
          <a:lstStyle/>
          <a:p>
            <a:r>
              <a:rPr lang="en-US" sz="2400" b="1" dirty="0">
                <a:solidFill>
                  <a:srgbClr val="67478D"/>
                </a:solidFill>
                <a:latin typeface="Verdana" panose="020B0604030504040204" pitchFamily="34" charset="0"/>
                <a:ea typeface="Verdana" panose="020B0604030504040204" pitchFamily="34" charset="0"/>
                <a:cs typeface="Verdana" panose="020B0604030504040204" pitchFamily="34" charset="0"/>
              </a:rPr>
              <a:t>Targeting Mental Wellness Through the</a:t>
            </a:r>
            <a:br>
              <a:rPr lang="en-US" sz="2800" b="1" dirty="0">
                <a:latin typeface="Verdana" panose="020B0604030504040204" pitchFamily="34" charset="0"/>
                <a:ea typeface="Verdana" panose="020B0604030504040204" pitchFamily="34" charset="0"/>
                <a:cs typeface="Verdana" panose="020B0604030504040204" pitchFamily="34" charset="0"/>
              </a:rPr>
            </a:br>
            <a:r>
              <a:rPr lang="en-US" sz="4400" b="1" dirty="0">
                <a:solidFill>
                  <a:srgbClr val="3F2A56"/>
                </a:solidFill>
                <a:latin typeface="Verdana" panose="020B0604030504040204" pitchFamily="34" charset="0"/>
                <a:ea typeface="Verdana" panose="020B0604030504040204" pitchFamily="34" charset="0"/>
                <a:cs typeface="Verdana" panose="020B0604030504040204" pitchFamily="34" charset="0"/>
              </a:rPr>
              <a:t>BODY’S THREE BRAINS</a:t>
            </a:r>
          </a:p>
        </p:txBody>
      </p:sp>
    </p:spTree>
    <p:extLst>
      <p:ext uri="{BB962C8B-B14F-4D97-AF65-F5344CB8AC3E}">
        <p14:creationId xmlns:p14="http://schemas.microsoft.com/office/powerpoint/2010/main" val="2277230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3143</TotalTime>
  <Words>2831</Words>
  <Application>Microsoft Macintosh PowerPoint</Application>
  <PresentationFormat>Widescreen</PresentationFormat>
  <Paragraphs>320</Paragraphs>
  <Slides>34</Slides>
  <Notes>18</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34</vt:i4>
      </vt:variant>
    </vt:vector>
  </HeadingPairs>
  <TitlesOfParts>
    <vt:vector size="41" baseType="lpstr">
      <vt:lpstr>Aller</vt:lpstr>
      <vt:lpstr>Arial</vt:lpstr>
      <vt:lpstr>Calibri</vt:lpstr>
      <vt:lpstr>Calibri Light</vt:lpstr>
      <vt:lpstr>Verdana</vt:lpstr>
      <vt:lpstr>Office Theme</vt:lpstr>
      <vt:lpstr>Microsoft Word Document</vt:lpstr>
      <vt:lpstr>The Mental Wellness Company®</vt:lpstr>
      <vt:lpstr>PowerPoint Presentation</vt:lpstr>
      <vt:lpstr>PowerPoint Presentation</vt:lpstr>
      <vt:lpstr>PowerPoint Presentation</vt:lpstr>
      <vt:lpstr>What is Mental Wellness?</vt:lpstr>
      <vt:lpstr>The Mental Wellness Continuum </vt:lpstr>
      <vt:lpstr>Recent Scientific Discoveries</vt:lpstr>
      <vt:lpstr>How Important is Your Microbiome?</vt:lpstr>
      <vt:lpstr>PowerPoint Presentation</vt:lpstr>
      <vt:lpstr>PowerPoint Presentation</vt:lpstr>
      <vt:lpstr>PowerPoint Presentation</vt:lpstr>
      <vt:lpstr>PowerPoint Presentation</vt:lpstr>
      <vt:lpstr>PowerPoint Presentation</vt:lpstr>
      <vt:lpstr>PowerPoint Presentation</vt:lpstr>
      <vt:lpstr>AMARE IS THE ONLY COMPANY DOING WHAT WE’RE DOING!</vt:lpstr>
      <vt:lpstr>PowerPoint Presentation</vt:lpstr>
      <vt:lpstr>PowerPoint Presentation</vt:lpstr>
      <vt:lpstr>PowerPoint Presentation</vt:lpstr>
      <vt:lpstr>PowerPoint Presentation</vt:lpstr>
      <vt:lpstr>GBX+ Proprietary Blend… Patent Pending and Exclusive to Amare</vt:lpstr>
      <vt:lpstr>PowerPoint Presentation</vt:lpstr>
      <vt:lpstr>PowerPoint Presentation</vt:lpstr>
      <vt:lpstr>PowerPoint Presentation</vt:lpstr>
      <vt:lpstr>Why is FundaMentals Different?</vt:lpstr>
      <vt:lpstr>MentaHeart Clinical Pilot Study</vt:lpstr>
      <vt:lpstr>MentaHeart Clinical Pilot Study</vt:lpstr>
      <vt:lpstr>PowerPoint Presentation</vt:lpstr>
      <vt:lpstr>Figure 2</vt:lpstr>
      <vt:lpstr>Figure 3</vt:lpstr>
      <vt:lpstr>Figure 4</vt:lpstr>
      <vt:lpstr>Figure 5</vt:lpstr>
      <vt:lpstr>Figure 6</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Mental Wellness Company®</dc:title>
  <dc:creator>Mike Brown</dc:creator>
  <cp:lastModifiedBy>Shawn Talbott</cp:lastModifiedBy>
  <cp:revision>48</cp:revision>
  <dcterms:created xsi:type="dcterms:W3CDTF">2019-09-09T23:52:39Z</dcterms:created>
  <dcterms:modified xsi:type="dcterms:W3CDTF">2019-12-13T01:50:57Z</dcterms:modified>
</cp:coreProperties>
</file>