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805" r:id="rId1"/>
  </p:sldMasterIdLst>
  <p:notesMasterIdLst>
    <p:notesMasterId r:id="rId28"/>
  </p:notesMasterIdLst>
  <p:handoutMasterIdLst>
    <p:handoutMasterId r:id="rId29"/>
  </p:handoutMasterIdLst>
  <p:sldIdLst>
    <p:sldId id="326" r:id="rId2"/>
    <p:sldId id="439" r:id="rId3"/>
    <p:sldId id="438" r:id="rId4"/>
    <p:sldId id="432" r:id="rId5"/>
    <p:sldId id="437" r:id="rId6"/>
    <p:sldId id="440" r:id="rId7"/>
    <p:sldId id="434" r:id="rId8"/>
    <p:sldId id="433" r:id="rId9"/>
    <p:sldId id="435" r:id="rId10"/>
    <p:sldId id="338" r:id="rId11"/>
    <p:sldId id="431" r:id="rId12"/>
    <p:sldId id="392" r:id="rId13"/>
    <p:sldId id="420" r:id="rId14"/>
    <p:sldId id="424" r:id="rId15"/>
    <p:sldId id="352" r:id="rId16"/>
    <p:sldId id="376" r:id="rId17"/>
    <p:sldId id="409" r:id="rId18"/>
    <p:sldId id="410" r:id="rId19"/>
    <p:sldId id="403" r:id="rId20"/>
    <p:sldId id="354" r:id="rId21"/>
    <p:sldId id="380" r:id="rId22"/>
    <p:sldId id="355" r:id="rId23"/>
    <p:sldId id="384" r:id="rId24"/>
    <p:sldId id="388" r:id="rId25"/>
    <p:sldId id="389" r:id="rId26"/>
    <p:sldId id="429" r:id="rId27"/>
  </p:sldIdLst>
  <p:sldSz cx="12192000" cy="6858000"/>
  <p:notesSz cx="7023100" cy="9309100"/>
  <p:embeddedFontLst>
    <p:embeddedFont>
      <p:font typeface="Aller Light" panose="02000503000000020004" pitchFamily="2" charset="77"/>
      <p:regular r:id="rId30"/>
      <p: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Verdana" panose="020B060403050404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478D"/>
    <a:srgbClr val="3F2A56"/>
    <a:srgbClr val="245D38"/>
    <a:srgbClr val="47A647"/>
    <a:srgbClr val="003B71"/>
    <a:srgbClr val="3F7F96"/>
    <a:srgbClr val="660066"/>
    <a:srgbClr val="003C71"/>
    <a:srgbClr val="003F71"/>
    <a:srgbClr val="E0E0E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6"/>
    <p:restoredTop sz="89824" autoAdjust="0"/>
  </p:normalViewPr>
  <p:slideViewPr>
    <p:cSldViewPr snapToGrid="0">
      <p:cViewPr varScale="1">
        <p:scale>
          <a:sx n="96" d="100"/>
          <a:sy n="96" d="100"/>
        </p:scale>
        <p:origin x="696" y="168"/>
      </p:cViewPr>
      <p:guideLst/>
    </p:cSldViewPr>
  </p:slideViewPr>
  <p:notesTextViewPr>
    <p:cViewPr>
      <p:scale>
        <a:sx n="200" d="100"/>
        <a:sy n="2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8DAEE8-2AD6-451C-990B-DA45371CBF60}"/>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DCC8A1-5FB4-45EB-BC0A-D6D9B18787FF}"/>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9DECED13-4167-48AF-AF35-CF723716B53B}" type="datetimeFigureOut">
              <a:rPr lang="en-US" smtClean="0"/>
              <a:t>5/17/18</a:t>
            </a:fld>
            <a:endParaRPr lang="en-US" dirty="0"/>
          </a:p>
        </p:txBody>
      </p:sp>
      <p:sp>
        <p:nvSpPr>
          <p:cNvPr id="4" name="Footer Placeholder 3">
            <a:extLst>
              <a:ext uri="{FF2B5EF4-FFF2-40B4-BE49-F238E27FC236}">
                <a16:creationId xmlns:a16="http://schemas.microsoft.com/office/drawing/2014/main" id="{D150ECE9-50DB-403D-BC21-283F0CD16CA3}"/>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21D1CF-0C76-49A4-BF7A-7D3388B9F49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0E383BD-8F5D-47A9-B040-652A2729B986}" type="slidenum">
              <a:rPr lang="en-US" smtClean="0"/>
              <a:t>‹#›</a:t>
            </a:fld>
            <a:endParaRPr lang="en-US" dirty="0"/>
          </a:p>
        </p:txBody>
      </p:sp>
    </p:spTree>
    <p:extLst>
      <p:ext uri="{BB962C8B-B14F-4D97-AF65-F5344CB8AC3E}">
        <p14:creationId xmlns:p14="http://schemas.microsoft.com/office/powerpoint/2010/main" val="782317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17B500B-B81B-4D49-9B34-FE39AB034042}" type="datetimeFigureOut">
              <a:rPr lang="en-US" smtClean="0"/>
              <a:t>5/17/18</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2EBB34B-1EE1-7046-9BB4-E3528EEDFAE3}" type="slidenum">
              <a:rPr lang="en-US" smtClean="0"/>
              <a:t>‹#›</a:t>
            </a:fld>
            <a:endParaRPr lang="en-US" dirty="0"/>
          </a:p>
        </p:txBody>
      </p:sp>
    </p:spTree>
    <p:extLst>
      <p:ext uri="{BB962C8B-B14F-4D97-AF65-F5344CB8AC3E}">
        <p14:creationId xmlns:p14="http://schemas.microsoft.com/office/powerpoint/2010/main" val="185872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a:t>
            </a:fld>
            <a:endParaRPr lang="en-US" dirty="0"/>
          </a:p>
        </p:txBody>
      </p:sp>
    </p:spTree>
    <p:extLst>
      <p:ext uri="{BB962C8B-B14F-4D97-AF65-F5344CB8AC3E}">
        <p14:creationId xmlns:p14="http://schemas.microsoft.com/office/powerpoint/2010/main" val="4103826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Talbott et al. Effect of Magnolia officinalis and Phellodendron amurense (Relora®) on cortisol and psychological mood state in moderately stressed subjects. </a:t>
            </a:r>
            <a:r>
              <a:rPr lang="en-US" sz="1100" i="1" dirty="0"/>
              <a:t>Journal of the International Society of Sports Nutrition</a:t>
            </a:r>
            <a:r>
              <a:rPr lang="en-US" sz="1100" dirty="0"/>
              <a:t> 2013, 10:37 </a:t>
            </a:r>
          </a:p>
          <a:p>
            <a:endParaRPr lang="en-US" sz="1100" dirty="0"/>
          </a:p>
          <a:p>
            <a:r>
              <a:rPr lang="en-US" sz="1100" dirty="0"/>
              <a:t>Garrison et al. Effect of a proprietary Magnolia and Phellodendron extract on weight management: a pilot, double-blind, placebo-controlled clinical trial. </a:t>
            </a:r>
            <a:r>
              <a:rPr lang="en-US" sz="1100" i="1" dirty="0"/>
              <a:t>Altern Ther Health Med</a:t>
            </a:r>
            <a:r>
              <a:rPr lang="en-US" sz="1100" dirty="0"/>
              <a:t>. 2006;12(1):50-54. </a:t>
            </a:r>
          </a:p>
          <a:p>
            <a:endParaRPr lang="en-US" sz="1100" dirty="0"/>
          </a:p>
          <a:p>
            <a:pPr defTabSz="933237">
              <a:defRPr/>
            </a:pPr>
            <a:r>
              <a:rPr lang="en-US" sz="1100" dirty="0"/>
              <a:t>Kalman et al. Effect of a proprietary </a:t>
            </a:r>
            <a:r>
              <a:rPr lang="en-US" sz="1100" i="1" dirty="0"/>
              <a:t>Magnolia </a:t>
            </a:r>
            <a:r>
              <a:rPr lang="en-US" sz="1100" dirty="0"/>
              <a:t>and </a:t>
            </a:r>
            <a:r>
              <a:rPr lang="en-US" sz="1100" i="1" dirty="0"/>
              <a:t>Phellodendron </a:t>
            </a:r>
            <a:r>
              <a:rPr lang="en-US" sz="1100" dirty="0"/>
              <a:t>extract on stress levels in healthy women: a pilot, double-blind, placebo-controlled clinical trial. </a:t>
            </a:r>
            <a:r>
              <a:rPr lang="en-US" sz="1100" i="1" dirty="0"/>
              <a:t>Nutrition Journal </a:t>
            </a:r>
            <a:r>
              <a:rPr lang="en-US" sz="1100" dirty="0"/>
              <a:t>2008, 7:11</a:t>
            </a:r>
            <a:br>
              <a:rPr lang="en-US" sz="1100" dirty="0"/>
            </a:br>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19</a:t>
            </a:fld>
            <a:endParaRPr lang="en-US" dirty="0"/>
          </a:p>
        </p:txBody>
      </p:sp>
    </p:spTree>
    <p:extLst>
      <p:ext uri="{BB962C8B-B14F-4D97-AF65-F5344CB8AC3E}">
        <p14:creationId xmlns:p14="http://schemas.microsoft.com/office/powerpoint/2010/main" val="3515095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Talbott and Talbott: Effect of Monocot Grass Extract (MGE) on mood state and sleep patterns in moderately stress subjects. Journal of the International Society of Sports Nutrition 2013 10(Suppl 1):P26. </a:t>
            </a:r>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21</a:t>
            </a:fld>
            <a:endParaRPr lang="en-US" dirty="0"/>
          </a:p>
        </p:txBody>
      </p:sp>
    </p:spTree>
    <p:extLst>
      <p:ext uri="{BB962C8B-B14F-4D97-AF65-F5344CB8AC3E}">
        <p14:creationId xmlns:p14="http://schemas.microsoft.com/office/powerpoint/2010/main" val="3794985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10</a:t>
            </a:fld>
            <a:endParaRPr lang="en-US" dirty="0"/>
          </a:p>
        </p:txBody>
      </p:sp>
    </p:spTree>
    <p:extLst>
      <p:ext uri="{BB962C8B-B14F-4D97-AF65-F5344CB8AC3E}">
        <p14:creationId xmlns:p14="http://schemas.microsoft.com/office/powerpoint/2010/main" val="49050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62EBB34B-1EE1-7046-9BB4-E3528EEDFAE3}" type="slidenum">
              <a:rPr lang="en-US" smtClean="0"/>
              <a:t>11</a:t>
            </a:fld>
            <a:endParaRPr lang="en-US" dirty="0"/>
          </a:p>
        </p:txBody>
      </p:sp>
    </p:spTree>
    <p:extLst>
      <p:ext uri="{BB962C8B-B14F-4D97-AF65-F5344CB8AC3E}">
        <p14:creationId xmlns:p14="http://schemas.microsoft.com/office/powerpoint/2010/main" val="38967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1" dirty="0">
                <a:ea typeface="Verdana" panose="020B0604030504040204" pitchFamily="34" charset="0"/>
                <a:cs typeface="Verdana" panose="020B0604030504040204" pitchFamily="34" charset="0"/>
              </a:rPr>
              <a:t>Shawn:  Slide: </a:t>
            </a:r>
            <a:r>
              <a:rPr lang="en-US" b="1" i="1" u="sng" dirty="0">
                <a:ea typeface="Verdana" panose="020B0604030504040204" pitchFamily="34" charset="0"/>
                <a:cs typeface="Verdana" panose="020B0604030504040204" pitchFamily="34" charset="0"/>
              </a:rPr>
              <a:t>Key Ingredients: MentaBiotics pg.25</a:t>
            </a:r>
            <a:r>
              <a:rPr lang="en-US" b="1" i="1" dirty="0">
                <a:ea typeface="Verdana" panose="020B0604030504040204" pitchFamily="34" charset="0"/>
                <a:cs typeface="Verdana" panose="020B0604030504040204" pitchFamily="34" charset="0"/>
              </a:rPr>
              <a:t> -- </a:t>
            </a:r>
            <a:r>
              <a:rPr lang="en-US" i="1" dirty="0">
                <a:ea typeface="Verdana" panose="020B0604030504040204" pitchFamily="34" charset="0"/>
                <a:cs typeface="Verdana" panose="020B0604030504040204" pitchFamily="34" charset="0"/>
              </a:rPr>
              <a:t>The way we formulated the products is to give you a graded response. Some benefits will come on early, some will come on medium, and some will come on later. So early stage benefits we can deliver through amino acids, such as Suntheanine. Suntheanine is naturally found in green tea leaves. This ingredient cant take your brain from a state of beta-waves that are associated with being tense and anxious or irritable, and shift you within a matter of 60—75 minutes into a state characterized by more alpha-waves. These alpha-waves are associated with a state of relaxed alertness, being in the zone, being more relaxed but not drowsy. Some of the other benefits that you are going to experience, those feelings of good mood, those feelings of less anxiety, that will be days to early weeks. Then the actual re-setting of the microbiome, depending on how out of balance you are, that might be more towards the end of the weeks. That way, we are able to give people early benefits they can feel quickly, and they don’t have to say , "I'm going to take this product for six months before I actually feel anything." </a:t>
            </a:r>
            <a:endParaRPr lang="en-US" b="1" i="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endParaRPr lang="en-US" b="1" dirty="0">
              <a:ea typeface="Verdana" panose="020B0604030504040204" pitchFamily="34" charset="0"/>
              <a:cs typeface="Verdana" panose="020B0604030504040204" pitchFamily="34" charset="0"/>
            </a:endParaRPr>
          </a:p>
          <a:p>
            <a:pPr>
              <a:defRPr/>
            </a:pPr>
            <a:r>
              <a:rPr lang="en-US" b="1" dirty="0">
                <a:ea typeface="Verdana" panose="020B0604030504040204" pitchFamily="34" charset="0"/>
                <a:cs typeface="Verdana" panose="020B0604030504040204" pitchFamily="34" charset="0"/>
              </a:rPr>
              <a:t>Sources</a:t>
            </a:r>
            <a:endParaRPr lang="en-US" b="1" dirty="0"/>
          </a:p>
          <a:p>
            <a:pPr>
              <a:defRPr/>
            </a:pPr>
            <a:r>
              <a:rPr lang="en-US" kern="1200" dirty="0">
                <a:effectLst/>
                <a:latin typeface="+mn-lt"/>
                <a:ea typeface="+mn-ea"/>
                <a:cs typeface="+mn-cs"/>
              </a:rPr>
              <a:t>Nobre et al. </a:t>
            </a:r>
            <a:r>
              <a:rPr lang="en-US" b="1" kern="1200" dirty="0">
                <a:effectLst/>
                <a:latin typeface="+mn-lt"/>
                <a:ea typeface="+mn-ea"/>
                <a:cs typeface="+mn-cs"/>
              </a:rPr>
              <a:t>L-theanine, a natural constituent in tea, and its effect on mental state </a:t>
            </a:r>
            <a:r>
              <a:rPr lang="en-US" i="1" kern="1200" dirty="0">
                <a:effectLst/>
                <a:latin typeface="+mn-lt"/>
                <a:ea typeface="+mn-ea"/>
                <a:cs typeface="+mn-cs"/>
              </a:rPr>
              <a:t>Asia Pac J Clin Nutr 2008;17 (S1):167-168</a:t>
            </a:r>
            <a:r>
              <a:rPr lang="en-US" i="1" dirty="0"/>
              <a:t> </a:t>
            </a:r>
            <a:endParaRPr lang="en-US"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12</a:t>
            </a:fld>
            <a:endParaRPr lang="en-US" dirty="0"/>
          </a:p>
        </p:txBody>
      </p:sp>
    </p:spTree>
    <p:extLst>
      <p:ext uri="{BB962C8B-B14F-4D97-AF65-F5344CB8AC3E}">
        <p14:creationId xmlns:p14="http://schemas.microsoft.com/office/powerpoint/2010/main" val="70531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t>13</a:t>
            </a:fld>
            <a:endParaRPr lang="en-US" dirty="0"/>
          </a:p>
        </p:txBody>
      </p:sp>
    </p:spTree>
    <p:extLst>
      <p:ext uri="{BB962C8B-B14F-4D97-AF65-F5344CB8AC3E}">
        <p14:creationId xmlns:p14="http://schemas.microsoft.com/office/powerpoint/2010/main" val="120292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Shawn:</a:t>
            </a:r>
            <a:r>
              <a:rPr lang="en-US" i="1" dirty="0"/>
              <a:t> </a:t>
            </a:r>
            <a:r>
              <a:rPr lang="en-US" b="1" i="1" dirty="0"/>
              <a:t>Slide: </a:t>
            </a:r>
            <a:r>
              <a:rPr lang="en-US" b="1" i="1" u="sng" dirty="0"/>
              <a:t>For Your Gut...: The Probiotic Strain Matters pg.26</a:t>
            </a:r>
            <a:r>
              <a:rPr lang="en-US" b="1" i="1" dirty="0"/>
              <a:t> -- </a:t>
            </a:r>
            <a:r>
              <a:rPr lang="en-US" i="1" dirty="0"/>
              <a:t>Part of the reason why this product is so effective, is because we've looked at the research to guide our formulation. One of the very important ways that weve done that is the probiotic strains that we have chosen have already been specifically evaluated for their effects on different mental wellness parameters. This is very important distinction as you go out to talk to people about these products, that probiotics are hot right now, its one of the very important health trends that’s going on. But, the benefits of a probiotic are very very strain dependent. If I just said to you, "Everyone go out and buy some probiotics", and you went to the grocery store to look for probiotics, that would be like me saying, "Go out and get some vitamins." You wouldn’t know what vitamin I was talking about. Did he mean vitamin D or A? Or did he mean Vitamin C or B? All these vitamins do all different things inside the body, its exactly the same with these probiotic strains. So you can see the benefits here, Lactobacillus rhamnosus R0011, that tells us that specific strain does this, it lowers cortisol exposure which is a stress hormone. It increases a neurotransmitter called GABA which is associated with relaxing. Bifidobacterium longum R0175 reduces anxiety and improves cognitive function. Lactobacillus helveticus R0052 decreases neuroinflammation and increases serotonin, so its going to help you with your mood. You know, those benefits are specific to those strains, not to probiotics in general. In our separate probiotic formula, we have different strains that are more associated with more general wellness benefits, diarrhea, constipation, gastro intestinal function, immune system function, inflammation in a different way than your getting here with neural inflammation. In the future, we'll be selecting probiotic strains that are good for the heart-brain axis that is going to compound some of the benefits that we are seeing with this gut-brain axis. It’s a very very exciting area of science, but it’s also very strain-dependent. </a:t>
            </a:r>
          </a:p>
          <a:p>
            <a:endParaRPr lang="en-US" dirty="0"/>
          </a:p>
          <a:p>
            <a:endParaRPr lang="en-US" dirty="0"/>
          </a:p>
          <a:p>
            <a:r>
              <a:rPr lang="en-US" dirty="0"/>
              <a:t>There are over 10,000 different species of bacteria in our gut, but there are millions of strains comprising billions of bacteria overall.</a:t>
            </a:r>
            <a:br>
              <a:rPr lang="en-US" dirty="0"/>
            </a:br>
            <a:r>
              <a:rPr lang="en-US" dirty="0"/>
              <a:t>Amare’s strains of bacteria are unique and have specific functions around mental wellness.</a:t>
            </a:r>
          </a:p>
        </p:txBody>
      </p:sp>
      <p:sp>
        <p:nvSpPr>
          <p:cNvPr id="4" name="Slide Number Placeholder 3"/>
          <p:cNvSpPr>
            <a:spLocks noGrp="1"/>
          </p:cNvSpPr>
          <p:nvPr>
            <p:ph type="sldNum" sz="quarter" idx="10"/>
          </p:nvPr>
        </p:nvSpPr>
        <p:spPr/>
        <p:txBody>
          <a:bodyPr/>
          <a:lstStyle/>
          <a:p>
            <a:fld id="{62EBB34B-1EE1-7046-9BB4-E3528EEDFAE3}" type="slidenum">
              <a:rPr lang="en-US" smtClean="0"/>
              <a:t>14</a:t>
            </a:fld>
            <a:endParaRPr lang="en-US" dirty="0"/>
          </a:p>
        </p:txBody>
      </p:sp>
    </p:spTree>
    <p:extLst>
      <p:ext uri="{BB962C8B-B14F-4D97-AF65-F5344CB8AC3E}">
        <p14:creationId xmlns:p14="http://schemas.microsoft.com/office/powerpoint/2010/main" val="59129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http://www.interhealthusa.com/wp-content/uploads/2015/12/Relora-E-Download-2015.pdf</a:t>
            </a:r>
          </a:p>
          <a:p>
            <a:endParaRPr lang="en-US" dirty="0"/>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16</a:t>
            </a:fld>
            <a:endParaRPr lang="en-US" dirty="0"/>
          </a:p>
        </p:txBody>
      </p:sp>
    </p:spTree>
    <p:extLst>
      <p:ext uri="{BB962C8B-B14F-4D97-AF65-F5344CB8AC3E}">
        <p14:creationId xmlns:p14="http://schemas.microsoft.com/office/powerpoint/2010/main" val="448930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17</a:t>
            </a:fld>
            <a:endParaRPr lang="en-US" dirty="0"/>
          </a:p>
        </p:txBody>
      </p:sp>
    </p:spTree>
    <p:extLst>
      <p:ext uri="{BB962C8B-B14F-4D97-AF65-F5344CB8AC3E}">
        <p14:creationId xmlns:p14="http://schemas.microsoft.com/office/powerpoint/2010/main" val="125572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dirty="0"/>
              <a:t>Auddy et al. A Standardized </a:t>
            </a:r>
            <a:r>
              <a:rPr lang="en-US" sz="1100" i="1" dirty="0"/>
              <a:t>Withania Somnifera </a:t>
            </a:r>
            <a:r>
              <a:rPr lang="en-US" sz="1100" dirty="0"/>
              <a:t>Extract Significantly Reduces Stress-Related Parameters in Chronically Stressed Humans: A Double-Blind, Randomized, Placebo-Controlled Study. </a:t>
            </a:r>
            <a:r>
              <a:rPr lang="en-US" sz="1100" i="1" dirty="0"/>
              <a:t>Journal of the American Nutraceutical Association </a:t>
            </a:r>
            <a:r>
              <a:rPr lang="is-IS" sz="1100" dirty="0"/>
              <a:t>Vol.11,No.1, 2008 </a:t>
            </a:r>
            <a:r>
              <a:rPr lang="en-US" sz="1100" i="1" dirty="0"/>
              <a:t>pp50-56.</a:t>
            </a:r>
            <a:endParaRPr lang="en-US" sz="1100" dirty="0"/>
          </a:p>
          <a:p>
            <a:pPr defTabSz="933237">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18</a:t>
            </a:fld>
            <a:endParaRPr lang="en-US" dirty="0"/>
          </a:p>
        </p:txBody>
      </p:sp>
    </p:spTree>
    <p:extLst>
      <p:ext uri="{BB962C8B-B14F-4D97-AF65-F5344CB8AC3E}">
        <p14:creationId xmlns:p14="http://schemas.microsoft.com/office/powerpoint/2010/main" val="2397285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5915829" y="2524027"/>
            <a:ext cx="6276170" cy="1809946"/>
          </a:xfrm>
          <a:prstGeom prst="rect">
            <a:avLst/>
          </a:prstGeom>
        </p:spPr>
      </p:pic>
      <p:pic>
        <p:nvPicPr>
          <p:cNvPr id="12" name="Picture 11" descr="HorizontalLogo_TM_digital_rgb.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91114" y="3034321"/>
            <a:ext cx="2712335" cy="789359"/>
          </a:xfrm>
          <a:prstGeom prst="rect">
            <a:avLst/>
          </a:prstGeom>
        </p:spPr>
      </p:pic>
      <p:cxnSp>
        <p:nvCxnSpPr>
          <p:cNvPr id="13" name="Straight Connector 12"/>
          <p:cNvCxnSpPr/>
          <p:nvPr userDrawn="1"/>
        </p:nvCxnSpPr>
        <p:spPr>
          <a:xfrm>
            <a:off x="3354567" y="2853765"/>
            <a:ext cx="0" cy="1150471"/>
          </a:xfrm>
          <a:prstGeom prst="line">
            <a:avLst/>
          </a:prstGeom>
          <a:ln w="38100"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095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C93C3-172E-BD47-8059-FD9EFE4A5A0A}" type="datetimeFigureOut">
              <a:rPr lang="en-US" smtClean="0"/>
              <a:t>5/17/18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530498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9C93C3-172E-BD47-8059-FD9EFE4A5A0A}" type="datetimeFigureOut">
              <a:rPr lang="en-US" smtClean="0"/>
              <a:t>5/17/18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7E8CE78-8DE1-7A43-A7E0-D6A106AC0967}" type="slidenum">
              <a:rPr lang="en-US" smtClean="0"/>
              <a:t>‹#›</a:t>
            </a:fld>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40954" y="6293867"/>
            <a:ext cx="3222093" cy="528964"/>
          </a:xfrm>
          <a:prstGeom prst="rect">
            <a:avLst/>
          </a:prstGeom>
        </p:spPr>
      </p:pic>
    </p:spTree>
    <p:extLst>
      <p:ext uri="{BB962C8B-B14F-4D97-AF65-F5344CB8AC3E}">
        <p14:creationId xmlns:p14="http://schemas.microsoft.com/office/powerpoint/2010/main" val="87352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t>5/17/18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37487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9C93C3-172E-BD47-8059-FD9EFE4A5A0A}" type="datetimeFigureOut">
              <a:rPr lang="en-US" smtClean="0"/>
              <a:t>5/17/18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54102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5/17/18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23205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5/17/18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74579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endParaRPr>
          </a:p>
        </p:txBody>
      </p:sp>
      <p:sp>
        <p:nvSpPr>
          <p:cNvPr id="7" name="Subtitle 2"/>
          <p:cNvSpPr>
            <a:spLocks noGrp="1"/>
          </p:cNvSpPr>
          <p:nvPr>
            <p:ph type="subTitle" idx="1"/>
          </p:nvPr>
        </p:nvSpPr>
        <p:spPr>
          <a:xfrm>
            <a:off x="897925" y="3634656"/>
            <a:ext cx="9144000" cy="1030288"/>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a:t>
            </a:r>
            <a:endParaRPr lang="en-US"/>
          </a:p>
        </p:txBody>
      </p:sp>
      <p:sp>
        <p:nvSpPr>
          <p:cNvPr id="8"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rPr>
              <a:t>A</a:t>
            </a:r>
            <a:r>
              <a:rPr lang="en-US" sz="2800" baseline="0" dirty="0">
                <a:solidFill>
                  <a:schemeClr val="bg1"/>
                </a:solidFill>
              </a:rPr>
              <a:t> MENTAL WELLNESS COMPANY</a:t>
            </a:r>
            <a:endParaRPr lang="en-US" sz="2800" dirty="0">
              <a:solidFill>
                <a:schemeClr val="bg1"/>
              </a:solidFill>
            </a:endParaRPr>
          </a:p>
        </p:txBody>
      </p:sp>
    </p:spTree>
    <p:extLst>
      <p:ext uri="{BB962C8B-B14F-4D97-AF65-F5344CB8AC3E}">
        <p14:creationId xmlns:p14="http://schemas.microsoft.com/office/powerpoint/2010/main" val="959372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60950" y="744834"/>
            <a:ext cx="73152" cy="12188952"/>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30"/>
          <p:cNvSpPr/>
          <p:nvPr userDrawn="1"/>
        </p:nvSpPr>
        <p:spPr>
          <a:xfrm>
            <a:off x="708699" y="4151200"/>
            <a:ext cx="36576" cy="900799"/>
          </a:xfrm>
          <a:prstGeom prst="rect">
            <a:avLst/>
          </a:prstGeom>
          <a:solidFill>
            <a:schemeClr val="tx1">
              <a:lumMod val="50000"/>
              <a:lumOff val="50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22"/>
          <p:cNvSpPr txBox="1">
            <a:spLocks noGrp="1"/>
          </p:cNvSpPr>
          <p:nvPr>
            <p:ph type="title"/>
          </p:nvPr>
        </p:nvSpPr>
        <p:spPr>
          <a:xfrm>
            <a:off x="934316" y="4286462"/>
            <a:ext cx="10323368" cy="900799"/>
          </a:xfrm>
          <a:prstGeom prst="rect">
            <a:avLst/>
          </a:prstGeom>
        </p:spPr>
        <p:txBody>
          <a:bodyPr lIns="91425" tIns="91425" rIns="91425" bIns="91425" anchor="t" anchorCtr="0">
            <a:normAutofit/>
          </a:bodyPr>
          <a:lstStyle>
            <a:lvl1pPr lvl="0">
              <a:spcBef>
                <a:spcPts val="0"/>
              </a:spcBef>
              <a:defRPr sz="3600">
                <a:solidFill>
                  <a:schemeClr val="bg2">
                    <a:lumMod val="50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 name="Shape 28"/>
          <p:cNvSpPr txBox="1">
            <a:spLocks noGrp="1"/>
          </p:cNvSpPr>
          <p:nvPr>
            <p:ph type="body" idx="1"/>
          </p:nvPr>
        </p:nvSpPr>
        <p:spPr>
          <a:xfrm>
            <a:off x="934316" y="5051999"/>
            <a:ext cx="10323368" cy="1120460"/>
          </a:xfrm>
          <a:prstGeom prst="rect">
            <a:avLst/>
          </a:prstGeom>
        </p:spPr>
        <p:txBody>
          <a:bodyPr lIns="91425" tIns="91425" rIns="91425" bIns="91425" anchor="t" anchorCtr="0"/>
          <a:lstStyle>
            <a:lvl1pPr marL="0" lvl="0" indent="0" algn="l">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Tree>
    <p:extLst>
      <p:ext uri="{BB962C8B-B14F-4D97-AF65-F5344CB8AC3E}">
        <p14:creationId xmlns:p14="http://schemas.microsoft.com/office/powerpoint/2010/main" val="126107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rPr>
              <a:t>A</a:t>
            </a:r>
            <a:r>
              <a:rPr lang="en-US" sz="2800" baseline="0" dirty="0">
                <a:solidFill>
                  <a:schemeClr val="bg1"/>
                </a:solidFill>
              </a:rPr>
              <a:t> MENTAL WELLNESS COMPANY</a:t>
            </a:r>
            <a:endParaRPr lang="en-US" sz="2800" dirty="0">
              <a:solidFill>
                <a:schemeClr val="bg1"/>
              </a:solidFill>
            </a:endParaRPr>
          </a:p>
        </p:txBody>
      </p:sp>
    </p:spTree>
    <p:extLst>
      <p:ext uri="{BB962C8B-B14F-4D97-AF65-F5344CB8AC3E}">
        <p14:creationId xmlns:p14="http://schemas.microsoft.com/office/powerpoint/2010/main" val="47199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p:spTree>
      <p:nvGrpSpPr>
        <p:cNvPr id="1" name="Shape 8"/>
        <p:cNvGrpSpPr/>
        <p:nvPr/>
      </p:nvGrpSpPr>
      <p:grpSpPr>
        <a:xfrm>
          <a:off x="0" y="0"/>
          <a:ext cx="0" cy="0"/>
          <a:chOff x="0" y="0"/>
          <a:chExt cx="0" cy="0"/>
        </a:xfrm>
      </p:grpSpPr>
      <p:sp>
        <p:nvSpPr>
          <p:cNvPr id="10" name="Shape 10"/>
          <p:cNvSpPr/>
          <p:nvPr/>
        </p:nvSpPr>
        <p:spPr>
          <a:xfrm>
            <a:off x="772000" y="2560600"/>
            <a:ext cx="72400" cy="1589200"/>
          </a:xfrm>
          <a:prstGeom prst="rect">
            <a:avLst/>
          </a:prstGeom>
          <a:solidFill>
            <a:srgbClr val="FFFFFF"/>
          </a:solidFill>
          <a:ln>
            <a:noFill/>
          </a:ln>
        </p:spPr>
        <p:txBody>
          <a:bodyPr lIns="121900" tIns="121900" rIns="121900" bIns="121900" anchor="ctr" anchorCtr="0">
            <a:noAutofit/>
          </a:bodyPr>
          <a:lstStyle/>
          <a:p>
            <a:pPr lvl="0" rtl="0">
              <a:spcBef>
                <a:spcPts val="0"/>
              </a:spcBef>
              <a:buNone/>
            </a:pPr>
            <a:endParaRPr sz="2400" dirty="0">
              <a:solidFill>
                <a:srgbClr val="FFFFFF"/>
              </a:solidFill>
            </a:endParaRPr>
          </a:p>
        </p:txBody>
      </p:sp>
      <p:sp>
        <p:nvSpPr>
          <p:cNvPr id="8" name="Subtitle 2"/>
          <p:cNvSpPr>
            <a:spLocks noGrp="1"/>
          </p:cNvSpPr>
          <p:nvPr>
            <p:ph type="subTitle" idx="1"/>
          </p:nvPr>
        </p:nvSpPr>
        <p:spPr>
          <a:xfrm>
            <a:off x="897925" y="3634656"/>
            <a:ext cx="9200658" cy="1123956"/>
          </a:xfrm>
        </p:spPr>
        <p:txBody>
          <a:bodyPr/>
          <a:lstStyle>
            <a:lvl1pPr marL="0" indent="0" algn="l">
              <a:buNone/>
              <a:defRPr sz="2400">
                <a:solidFill>
                  <a:schemeClr val="bg1"/>
                </a:solidFill>
                <a:latin typeface="Aller Light" charset="0"/>
                <a:ea typeface="Aller Light" charset="0"/>
                <a:cs typeface="Aller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p:cNvSpPr txBox="1">
            <a:spLocks/>
          </p:cNvSpPr>
          <p:nvPr userDrawn="1"/>
        </p:nvSpPr>
        <p:spPr>
          <a:xfrm>
            <a:off x="2963333" y="6222936"/>
            <a:ext cx="6265333" cy="44480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5400" kern="1200">
                <a:solidFill>
                  <a:schemeClr val="bg2">
                    <a:lumMod val="25000"/>
                  </a:schemeClr>
                </a:solidFill>
                <a:latin typeface="Aller Light" charset="0"/>
                <a:ea typeface="Aller Light" charset="0"/>
                <a:cs typeface="Aller Light" charset="0"/>
              </a:defRPr>
            </a:lvl1pPr>
          </a:lstStyle>
          <a:p>
            <a:pPr algn="ctr"/>
            <a:r>
              <a:rPr lang="en-US" sz="2800" dirty="0">
                <a:solidFill>
                  <a:schemeClr val="bg1"/>
                </a:solidFill>
              </a:rPr>
              <a:t>A</a:t>
            </a:r>
            <a:r>
              <a:rPr lang="en-US" sz="2800" baseline="0" dirty="0">
                <a:solidFill>
                  <a:schemeClr val="bg1"/>
                </a:solidFill>
              </a:rPr>
              <a:t> MENTAL WELLNESS COMPANY</a:t>
            </a:r>
            <a:endParaRPr lang="en-US" sz="2800" dirty="0">
              <a:solidFill>
                <a:schemeClr val="bg1"/>
              </a:solidFill>
            </a:endParaRPr>
          </a:p>
        </p:txBody>
      </p:sp>
    </p:spTree>
    <p:extLst>
      <p:ext uri="{BB962C8B-B14F-4D97-AF65-F5344CB8AC3E}">
        <p14:creationId xmlns:p14="http://schemas.microsoft.com/office/powerpoint/2010/main" val="1353436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3F2A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Date Placeholder 3"/>
          <p:cNvSpPr>
            <a:spLocks noGrp="1"/>
          </p:cNvSpPr>
          <p:nvPr>
            <p:ph type="dt" sz="half" idx="10"/>
          </p:nvPr>
        </p:nvSpPr>
        <p:spPr/>
        <p:txBody>
          <a:bodyPr/>
          <a:lstStyle/>
          <a:p>
            <a:fld id="{0F9C93C3-172E-BD47-8059-FD9EFE4A5A0A}" type="datetimeFigureOut">
              <a:rPr lang="en-US" smtClean="0"/>
              <a:t>5/17/18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
        <p:nvSpPr>
          <p:cNvPr id="9" name="Shape 10"/>
          <p:cNvSpPr/>
          <p:nvPr userDrawn="1"/>
        </p:nvSpPr>
        <p:spPr>
          <a:xfrm>
            <a:off x="1149186" y="2318063"/>
            <a:ext cx="54300" cy="1191900"/>
          </a:xfrm>
          <a:prstGeom prst="rect">
            <a:avLst/>
          </a:prstGeom>
          <a:solidFill>
            <a:schemeClr val="bg1"/>
          </a:solidFill>
          <a:ln>
            <a:noFill/>
          </a:ln>
        </p:spPr>
        <p:txBody>
          <a:bodyPr lIns="91425" tIns="91425" rIns="91425" bIns="91425" anchor="ctr" anchorCtr="0">
            <a:noAutofit/>
          </a:bodyPr>
          <a:lstStyle/>
          <a:p>
            <a:pPr lvl="0" rtl="0">
              <a:spcBef>
                <a:spcPts val="0"/>
              </a:spcBef>
              <a:buNone/>
            </a:pPr>
            <a:endParaRPr dirty="0">
              <a:solidFill>
                <a:schemeClr val="tx1">
                  <a:lumMod val="50000"/>
                  <a:lumOff val="50000"/>
                </a:schemeClr>
              </a:solidFill>
            </a:endParaRPr>
          </a:p>
        </p:txBody>
      </p:sp>
      <p:sp>
        <p:nvSpPr>
          <p:cNvPr id="2" name="Title 1"/>
          <p:cNvSpPr>
            <a:spLocks noGrp="1"/>
          </p:cNvSpPr>
          <p:nvPr>
            <p:ph type="ctrTitle"/>
          </p:nvPr>
        </p:nvSpPr>
        <p:spPr>
          <a:xfrm>
            <a:off x="1363133" y="2515178"/>
            <a:ext cx="9144000" cy="797670"/>
          </a:xfrm>
        </p:spPr>
        <p:txBody>
          <a:bodyPr anchor="b">
            <a:normAutofit/>
          </a:bodyPr>
          <a:lstStyle>
            <a:lvl1pPr algn="l">
              <a:defRPr sz="4000" b="1">
                <a:solidFill>
                  <a:schemeClr val="bg1"/>
                </a:solidFill>
                <a:latin typeface="Aller Light" charset="0"/>
                <a:ea typeface="Aller Light" charset="0"/>
                <a:cs typeface="Aller Light" charset="0"/>
              </a:defRPr>
            </a:lvl1pPr>
          </a:lstStyle>
          <a:p>
            <a:r>
              <a:rPr lang="en-US"/>
              <a:t>Click to edit Master title style</a:t>
            </a:r>
          </a:p>
        </p:txBody>
      </p:sp>
      <p:sp>
        <p:nvSpPr>
          <p:cNvPr id="3" name="Subtitle 2"/>
          <p:cNvSpPr>
            <a:spLocks noGrp="1"/>
          </p:cNvSpPr>
          <p:nvPr>
            <p:ph type="subTitle" idx="1"/>
          </p:nvPr>
        </p:nvSpPr>
        <p:spPr>
          <a:xfrm>
            <a:off x="1363133" y="3652838"/>
            <a:ext cx="882226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6047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125899" y="727460"/>
            <a:ext cx="1055028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899" y="2112935"/>
            <a:ext cx="10550284" cy="4059524"/>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89699" y="684100"/>
            <a:ext cx="72400" cy="900799"/>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p>
        </p:txBody>
      </p:sp>
      <p:sp>
        <p:nvSpPr>
          <p:cNvPr id="31" name="Shape 31"/>
          <p:cNvSpPr/>
          <p:nvPr/>
        </p:nvSpPr>
        <p:spPr>
          <a:xfrm rot="5400000" flipH="1">
            <a:off x="6059425" y="725380"/>
            <a:ext cx="73152" cy="12192003"/>
          </a:xfrm>
          <a:prstGeom prst="rect">
            <a:avLst/>
          </a:prstGeom>
          <a:solidFill>
            <a:schemeClr val="tx1">
              <a:lumMod val="65000"/>
              <a:lumOff val="35000"/>
            </a:schemeClr>
          </a:solidFill>
          <a:ln>
            <a:noFill/>
          </a:ln>
        </p:spPr>
        <p:txBody>
          <a:bodyPr lIns="121900" tIns="121900" rIns="121900" bIns="121900" anchor="ctr" anchorCtr="0">
            <a:noAutofit/>
          </a:bodyPr>
          <a:lstStyle/>
          <a:p>
            <a:pPr lvl="0">
              <a:spcBef>
                <a:spcPts val="0"/>
              </a:spcBef>
              <a:buNone/>
            </a:pPr>
            <a:endParaRPr sz="2400" dirty="0"/>
          </a:p>
        </p:txBody>
      </p:sp>
    </p:spTree>
    <p:extLst>
      <p:ext uri="{BB962C8B-B14F-4D97-AF65-F5344CB8AC3E}">
        <p14:creationId xmlns:p14="http://schemas.microsoft.com/office/powerpoint/2010/main" val="155324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 2 columns">
    <p:spTree>
      <p:nvGrpSpPr>
        <p:cNvPr id="1" name="Shape 26"/>
        <p:cNvGrpSpPr/>
        <p:nvPr/>
      </p:nvGrpSpPr>
      <p:grpSpPr>
        <a:xfrm>
          <a:off x="0" y="0"/>
          <a:ext cx="0" cy="0"/>
          <a:chOff x="0" y="0"/>
          <a:chExt cx="0" cy="0"/>
        </a:xfrm>
      </p:grpSpPr>
      <p:sp>
        <p:nvSpPr>
          <p:cNvPr id="11" name="Shape 31"/>
          <p:cNvSpPr/>
          <p:nvPr userDrawn="1"/>
        </p:nvSpPr>
        <p:spPr>
          <a:xfrm rot="5400000" flipH="1">
            <a:off x="6070094" y="735690"/>
            <a:ext cx="54864" cy="12188952"/>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3" name="Picture Placeholder 3"/>
          <p:cNvSpPr>
            <a:spLocks noGrp="1"/>
          </p:cNvSpPr>
          <p:nvPr>
            <p:ph type="pic" sz="quarter" idx="10"/>
          </p:nvPr>
        </p:nvSpPr>
        <p:spPr>
          <a:xfrm>
            <a:off x="0" y="0"/>
            <a:ext cx="12192000" cy="3790949"/>
          </a:xfrm>
        </p:spPr>
        <p:txBody>
          <a:bodyPr>
            <a:normAutofit/>
          </a:bodyPr>
          <a:lstStyle>
            <a:lvl1pPr>
              <a:defRPr sz="1013">
                <a:solidFill>
                  <a:srgbClr val="00B0F0"/>
                </a:solidFill>
              </a:defRPr>
            </a:lvl1pPr>
          </a:lstStyle>
          <a:p>
            <a:endParaRPr lang="id-ID"/>
          </a:p>
        </p:txBody>
      </p:sp>
      <p:sp>
        <p:nvSpPr>
          <p:cNvPr id="4" name="Shape 28"/>
          <p:cNvSpPr txBox="1">
            <a:spLocks noGrp="1"/>
          </p:cNvSpPr>
          <p:nvPr>
            <p:ph type="body" idx="1"/>
          </p:nvPr>
        </p:nvSpPr>
        <p:spPr>
          <a:xfrm>
            <a:off x="285750" y="5078990"/>
            <a:ext cx="11544300" cy="1120460"/>
          </a:xfrm>
          <a:prstGeom prst="rect">
            <a:avLst/>
          </a:prstGeom>
        </p:spPr>
        <p:txBody>
          <a:bodyPr lIns="91425" tIns="91425" rIns="91425" bIns="91425" anchor="t" anchorCtr="0"/>
          <a:lstStyle>
            <a:lvl1pPr marL="0" lvl="0" indent="0" algn="ctr">
              <a:spcBef>
                <a:spcPts val="0"/>
              </a:spcBef>
              <a:buFont typeface="Wingdings" charset="2"/>
              <a:buNone/>
              <a:defRPr>
                <a:solidFill>
                  <a:schemeClr val="tx1">
                    <a:lumMod val="65000"/>
                    <a:lumOff val="35000"/>
                  </a:schemeClr>
                </a:solidFill>
                <a:latin typeface="Calibri" charset="0"/>
                <a:ea typeface="Calibri" charset="0"/>
                <a:cs typeface="Calibri" charset="0"/>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5" name="Shape 33"/>
          <p:cNvSpPr txBox="1">
            <a:spLocks noGrp="1"/>
          </p:cNvSpPr>
          <p:nvPr>
            <p:ph type="title"/>
          </p:nvPr>
        </p:nvSpPr>
        <p:spPr>
          <a:xfrm>
            <a:off x="3152264" y="3985647"/>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Rectangle 5"/>
          <p:cNvSpPr/>
          <p:nvPr userDrawn="1"/>
        </p:nvSpPr>
        <p:spPr>
          <a:xfrm>
            <a:off x="4760498" y="4836321"/>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Tree>
    <p:extLst>
      <p:ext uri="{BB962C8B-B14F-4D97-AF65-F5344CB8AC3E}">
        <p14:creationId xmlns:p14="http://schemas.microsoft.com/office/powerpoint/2010/main" val="150278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 2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1231408" y="463702"/>
            <a:ext cx="10379424" cy="1143200"/>
          </a:xfrm>
          <a:prstGeom prst="rect">
            <a:avLst/>
          </a:prstGeom>
        </p:spPr>
        <p:txBody>
          <a:bodyPr lIns="91425" tIns="91425" rIns="91425" bIns="91425" anchor="t" anchorCtr="0"/>
          <a:lstStyle>
            <a:lvl1pPr lvl="0">
              <a:spcBef>
                <a:spcPts val="0"/>
              </a:spcBef>
              <a:defRPr>
                <a:solidFill>
                  <a:schemeClr val="tx1">
                    <a:lumMod val="65000"/>
                    <a:lumOff val="35000"/>
                  </a:schemeClr>
                </a:solidFill>
                <a:latin typeface="Aller Light" charset="0"/>
                <a:ea typeface="Aller Light" charset="0"/>
                <a:cs typeface="Aller Light"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1125900" y="2112934"/>
            <a:ext cx="10379425" cy="3947727"/>
          </a:xfrm>
          <a:prstGeom prst="rect">
            <a:avLst/>
          </a:prstGeom>
        </p:spPr>
        <p:txBody>
          <a:bodyPr lIns="91425" tIns="91425" rIns="91425" bIns="91425" anchor="t" anchorCtr="0"/>
          <a:lstStyle>
            <a:lvl1pPr marL="457189" lvl="0" indent="-457189">
              <a:spcBef>
                <a:spcPts val="0"/>
              </a:spcBef>
              <a:buFont typeface="Wingdings" charset="2"/>
              <a:buChar char="v"/>
              <a:defRPr>
                <a:solidFill>
                  <a:schemeClr val="tx1">
                    <a:lumMod val="65000"/>
                    <a:lumOff val="35000"/>
                  </a:schemeClr>
                </a:solidFill>
              </a:defRPr>
            </a:lvl1pPr>
            <a:lvl2pPr lvl="1">
              <a:spcBef>
                <a:spcPts val="0"/>
              </a:spcBef>
              <a:buChar char="○"/>
              <a:defRPr/>
            </a:lvl2pPr>
            <a:lvl3pPr lvl="2">
              <a:spcBef>
                <a:spcPts val="0"/>
              </a:spcBef>
              <a:buChar char="■"/>
              <a:defRPr/>
            </a:lvl3pPr>
            <a:lvl4pPr lvl="3">
              <a:spcBef>
                <a:spcPts val="0"/>
              </a:spcBef>
              <a:buChar char="●"/>
              <a:defRPr/>
            </a:lvl4pPr>
            <a:lvl5pPr lvl="4">
              <a:spcBef>
                <a:spcPts val="0"/>
              </a:spcBef>
              <a:buChar char="○"/>
              <a:defRPr/>
            </a:lvl5pPr>
            <a:lvl6pPr lvl="5">
              <a:spcBef>
                <a:spcPts val="0"/>
              </a:spcBef>
              <a:buChar char="■"/>
              <a:defRPr/>
            </a:lvl6pPr>
            <a:lvl7pPr lvl="6">
              <a:spcBef>
                <a:spcPts val="0"/>
              </a:spcBef>
              <a:buChar char="●"/>
              <a:defRPr/>
            </a:lvl7pPr>
            <a:lvl8pPr lvl="7">
              <a:spcBef>
                <a:spcPts val="0"/>
              </a:spcBef>
              <a:buChar char="○"/>
              <a:defRPr/>
            </a:lvl8pPr>
            <a:lvl9pPr lvl="8">
              <a:spcBef>
                <a:spcPts val="0"/>
              </a:spcBef>
              <a:buChar char="■"/>
              <a:defRPr/>
            </a:lvl9pPr>
          </a:lstStyle>
          <a:p>
            <a:endParaRPr/>
          </a:p>
        </p:txBody>
      </p:sp>
      <p:sp>
        <p:nvSpPr>
          <p:cNvPr id="30" name="Shape 30"/>
          <p:cNvSpPr/>
          <p:nvPr/>
        </p:nvSpPr>
        <p:spPr>
          <a:xfrm>
            <a:off x="1046372" y="463702"/>
            <a:ext cx="54864" cy="9007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31" name="Shape 31"/>
          <p:cNvSpPr/>
          <p:nvPr/>
        </p:nvSpPr>
        <p:spPr>
          <a:xfrm>
            <a:off x="12136533" y="1"/>
            <a:ext cx="54864"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Tree>
    <p:extLst>
      <p:ext uri="{BB962C8B-B14F-4D97-AF65-F5344CB8AC3E}">
        <p14:creationId xmlns:p14="http://schemas.microsoft.com/office/powerpoint/2010/main" val="387346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125900" y="563333"/>
            <a:ext cx="9864569" cy="1143200"/>
          </a:xfrm>
          <a:prstGeom prst="rect">
            <a:avLst/>
          </a:prstGeom>
        </p:spPr>
        <p:txBody>
          <a:bodyPr lIns="91425" tIns="91425" rIns="91425" bIns="91425" anchor="t" anchorCtr="0"/>
          <a:lstStyle>
            <a:lvl1pPr lvl="0"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body" idx="1"/>
          </p:nvPr>
        </p:nvSpPr>
        <p:spPr>
          <a:xfrm>
            <a:off x="1125901" y="2147267"/>
            <a:ext cx="9864569" cy="4001743"/>
          </a:xfrm>
          <a:prstGeom prst="rect">
            <a:avLst/>
          </a:prstGeom>
        </p:spPr>
        <p:txBody>
          <a:bodyPr lIns="91425" tIns="91425" rIns="91425" bIns="91425" anchor="t" anchorCtr="0"/>
          <a:lstStyle>
            <a:lvl1pPr lvl="0" rtl="0">
              <a:spcBef>
                <a:spcPts val="0"/>
              </a:spcBef>
              <a:buSzPct val="100000"/>
              <a:buChar char="●"/>
              <a:defRPr sz="1867"/>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37" name="Shape 37"/>
          <p:cNvSpPr/>
          <p:nvPr/>
        </p:nvSpPr>
        <p:spPr>
          <a:xfrm>
            <a:off x="997289" y="563333"/>
            <a:ext cx="54864" cy="905256"/>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38" name="Shape 38"/>
          <p:cNvSpPr/>
          <p:nvPr/>
        </p:nvSpPr>
        <p:spPr>
          <a:xfrm>
            <a:off x="12136533" y="1"/>
            <a:ext cx="36576"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Tree>
    <p:extLst>
      <p:ext uri="{BB962C8B-B14F-4D97-AF65-F5344CB8AC3E}">
        <p14:creationId xmlns:p14="http://schemas.microsoft.com/office/powerpoint/2010/main" val="841148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33"/>
          <p:cNvSpPr txBox="1">
            <a:spLocks noGrp="1"/>
          </p:cNvSpPr>
          <p:nvPr>
            <p:ph type="title"/>
          </p:nvPr>
        </p:nvSpPr>
        <p:spPr>
          <a:xfrm>
            <a:off x="5385459" y="331335"/>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452101" y="1431934"/>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7372679" y="1205666"/>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19050" y="0"/>
            <a:ext cx="5029200" cy="6074365"/>
          </a:xfrm>
        </p:spPr>
        <p:txBody>
          <a:bodyPr>
            <a:normAutofit/>
          </a:bodyPr>
          <a:lstStyle>
            <a:lvl1pPr>
              <a:defRPr sz="1013">
                <a:solidFill>
                  <a:srgbClr val="00B0F0"/>
                </a:solidFill>
              </a:defRPr>
            </a:lvl1pPr>
          </a:lstStyle>
          <a:p>
            <a:endParaRPr lang="id-ID"/>
          </a:p>
        </p:txBody>
      </p:sp>
    </p:spTree>
    <p:extLst>
      <p:ext uri="{BB962C8B-B14F-4D97-AF65-F5344CB8AC3E}">
        <p14:creationId xmlns:p14="http://schemas.microsoft.com/office/powerpoint/2010/main" val="1662739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33"/>
          <p:cNvSpPr txBox="1">
            <a:spLocks noGrp="1"/>
          </p:cNvSpPr>
          <p:nvPr>
            <p:ph type="title"/>
          </p:nvPr>
        </p:nvSpPr>
        <p:spPr>
          <a:xfrm>
            <a:off x="398196" y="295203"/>
            <a:ext cx="6311239"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426737" y="1363635"/>
            <a:ext cx="6311240" cy="4693232"/>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Rectangle 6"/>
          <p:cNvSpPr/>
          <p:nvPr userDrawn="1"/>
        </p:nvSpPr>
        <p:spPr>
          <a:xfrm>
            <a:off x="2347315" y="1137367"/>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
        <p:nvSpPr>
          <p:cNvPr id="8" name="Picture Placeholder 3"/>
          <p:cNvSpPr>
            <a:spLocks noGrp="1"/>
          </p:cNvSpPr>
          <p:nvPr>
            <p:ph type="pic" sz="quarter" idx="11"/>
          </p:nvPr>
        </p:nvSpPr>
        <p:spPr>
          <a:xfrm>
            <a:off x="7162800" y="-17498"/>
            <a:ext cx="5029200" cy="6074365"/>
          </a:xfrm>
        </p:spPr>
        <p:txBody>
          <a:bodyPr>
            <a:normAutofit/>
          </a:bodyPr>
          <a:lstStyle>
            <a:lvl1pPr>
              <a:defRPr sz="1013">
                <a:solidFill>
                  <a:srgbClr val="00B0F0"/>
                </a:solidFill>
              </a:defRPr>
            </a:lvl1pPr>
          </a:lstStyle>
          <a:p>
            <a:endParaRPr lang="id-ID"/>
          </a:p>
        </p:txBody>
      </p:sp>
    </p:spTree>
    <p:extLst>
      <p:ext uri="{BB962C8B-B14F-4D97-AF65-F5344CB8AC3E}">
        <p14:creationId xmlns:p14="http://schemas.microsoft.com/office/powerpoint/2010/main" val="292423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6" name="Shape 33"/>
          <p:cNvSpPr txBox="1">
            <a:spLocks noGrp="1"/>
          </p:cNvSpPr>
          <p:nvPr>
            <p:ph type="title"/>
          </p:nvPr>
        </p:nvSpPr>
        <p:spPr>
          <a:xfrm>
            <a:off x="599136" y="844198"/>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 name="Shape 34"/>
          <p:cNvSpPr txBox="1">
            <a:spLocks noGrp="1"/>
          </p:cNvSpPr>
          <p:nvPr>
            <p:ph type="body" idx="1"/>
          </p:nvPr>
        </p:nvSpPr>
        <p:spPr>
          <a:xfrm>
            <a:off x="599136" y="1920976"/>
            <a:ext cx="5937131" cy="4191957"/>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5" name="Picture Placeholder 10"/>
          <p:cNvSpPr>
            <a:spLocks noGrp="1"/>
          </p:cNvSpPr>
          <p:nvPr>
            <p:ph type="pic" sz="quarter" idx="10"/>
          </p:nvPr>
        </p:nvSpPr>
        <p:spPr>
          <a:xfrm>
            <a:off x="6942665" y="1"/>
            <a:ext cx="5176933" cy="6112932"/>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2171704" y="171000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Tree>
    <p:extLst>
      <p:ext uri="{BB962C8B-B14F-4D97-AF65-F5344CB8AC3E}">
        <p14:creationId xmlns:p14="http://schemas.microsoft.com/office/powerpoint/2010/main" val="437116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Shape 58"/>
        <p:cNvGrpSpPr/>
        <p:nvPr/>
      </p:nvGrpSpPr>
      <p:grpSpPr>
        <a:xfrm>
          <a:off x="0" y="0"/>
          <a:ext cx="0" cy="0"/>
          <a:chOff x="0" y="0"/>
          <a:chExt cx="0" cy="0"/>
        </a:xfrm>
      </p:grpSpPr>
      <p:sp>
        <p:nvSpPr>
          <p:cNvPr id="59" name="Shape 59"/>
          <p:cNvSpPr/>
          <p:nvPr/>
        </p:nvSpPr>
        <p:spPr>
          <a:xfrm>
            <a:off x="12119600" y="1"/>
            <a:ext cx="72400" cy="6857999"/>
          </a:xfrm>
          <a:prstGeom prst="rect">
            <a:avLst/>
          </a:prstGeom>
          <a:solidFill>
            <a:schemeClr val="bg1">
              <a:lumMod val="65000"/>
            </a:schemeClr>
          </a:solidFill>
          <a:ln>
            <a:noFill/>
          </a:ln>
        </p:spPr>
        <p:txBody>
          <a:bodyPr lIns="121900" tIns="121900" rIns="121900" bIns="121900" anchor="ctr" anchorCtr="0">
            <a:noAutofit/>
          </a:bodyPr>
          <a:lstStyle/>
          <a:p>
            <a:pPr lvl="0">
              <a:spcBef>
                <a:spcPts val="0"/>
              </a:spcBef>
              <a:buNone/>
            </a:pPr>
            <a:endParaRPr sz="2400" dirty="0"/>
          </a:p>
        </p:txBody>
      </p:sp>
      <p:sp>
        <p:nvSpPr>
          <p:cNvPr id="5" name="Shape 33"/>
          <p:cNvSpPr txBox="1">
            <a:spLocks noGrp="1"/>
          </p:cNvSpPr>
          <p:nvPr>
            <p:ph type="title"/>
          </p:nvPr>
        </p:nvSpPr>
        <p:spPr>
          <a:xfrm>
            <a:off x="5226601" y="978791"/>
            <a:ext cx="5811272" cy="705630"/>
          </a:xfrm>
          <a:prstGeom prst="rect">
            <a:avLst/>
          </a:prstGeom>
        </p:spPr>
        <p:txBody>
          <a:bodyPr lIns="91425" tIns="91425" rIns="91425" bIns="91425" anchor="t" anchorCtr="0"/>
          <a:lstStyle>
            <a:lvl1pPr lvl="0" algn="ctr" rtl="0">
              <a:spcBef>
                <a:spcPts val="0"/>
              </a:spcBef>
              <a:defRPr>
                <a:latin typeface="Aller Light" charset="0"/>
                <a:ea typeface="Aller Light" charset="0"/>
                <a:cs typeface="Aller Light"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34"/>
          <p:cNvSpPr txBox="1">
            <a:spLocks noGrp="1"/>
          </p:cNvSpPr>
          <p:nvPr>
            <p:ph type="body" idx="1"/>
          </p:nvPr>
        </p:nvSpPr>
        <p:spPr>
          <a:xfrm>
            <a:off x="5385461" y="2072623"/>
            <a:ext cx="5811273" cy="4001743"/>
          </a:xfrm>
          <a:prstGeom prst="rect">
            <a:avLst/>
          </a:prstGeom>
        </p:spPr>
        <p:txBody>
          <a:bodyPr lIns="91425" tIns="91425" rIns="91425" bIns="91425" anchor="t" anchorCtr="0">
            <a:normAutofit/>
          </a:bodyPr>
          <a:lstStyle>
            <a:lvl1pPr marL="0" lvl="0" indent="0" algn="ctr" rtl="0">
              <a:spcBef>
                <a:spcPts val="0"/>
              </a:spcBef>
              <a:buSzPct val="100000"/>
              <a:buFont typeface="Wingdings" charset="2"/>
              <a:buNone/>
              <a:defRPr sz="2800"/>
            </a:lvl1pPr>
            <a:lvl2pPr lvl="1" rtl="0">
              <a:spcBef>
                <a:spcPts val="0"/>
              </a:spcBef>
              <a:buSzPct val="100000"/>
              <a:buChar char="○"/>
              <a:defRPr sz="1867"/>
            </a:lvl2pPr>
            <a:lvl3pPr lvl="2" rtl="0">
              <a:spcBef>
                <a:spcPts val="0"/>
              </a:spcBef>
              <a:buSzPct val="100000"/>
              <a:buChar char="■"/>
              <a:defRPr sz="1867"/>
            </a:lvl3pPr>
            <a:lvl4pPr lvl="3" rtl="0">
              <a:spcBef>
                <a:spcPts val="0"/>
              </a:spcBef>
              <a:buSzPct val="100000"/>
              <a:buChar char="●"/>
              <a:defRPr sz="1867"/>
            </a:lvl4pPr>
            <a:lvl5pPr lvl="4" rtl="0">
              <a:spcBef>
                <a:spcPts val="0"/>
              </a:spcBef>
              <a:buSzPct val="100000"/>
              <a:buChar char="○"/>
              <a:defRPr sz="1867"/>
            </a:lvl5pPr>
            <a:lvl6pPr lvl="5" rtl="0">
              <a:spcBef>
                <a:spcPts val="0"/>
              </a:spcBef>
              <a:buSzPct val="100000"/>
              <a:buChar char="■"/>
              <a:defRPr sz="1867"/>
            </a:lvl6pPr>
            <a:lvl7pPr lvl="6" rtl="0">
              <a:spcBef>
                <a:spcPts val="0"/>
              </a:spcBef>
              <a:buSzPct val="100000"/>
              <a:buChar char="●"/>
              <a:defRPr sz="1867"/>
            </a:lvl7pPr>
            <a:lvl8pPr lvl="7" rtl="0">
              <a:spcBef>
                <a:spcPts val="0"/>
              </a:spcBef>
              <a:buSzPct val="100000"/>
              <a:buChar char="○"/>
              <a:defRPr sz="1867"/>
            </a:lvl8pPr>
            <a:lvl9pPr lvl="8" rtl="0">
              <a:spcBef>
                <a:spcPts val="0"/>
              </a:spcBef>
              <a:buSzPct val="100000"/>
              <a:buChar char="■"/>
              <a:defRPr sz="1867"/>
            </a:lvl9pPr>
          </a:lstStyle>
          <a:p>
            <a:endParaRPr/>
          </a:p>
        </p:txBody>
      </p:sp>
      <p:sp>
        <p:nvSpPr>
          <p:cNvPr id="7" name="Picture Placeholder 10"/>
          <p:cNvSpPr>
            <a:spLocks noGrp="1"/>
          </p:cNvSpPr>
          <p:nvPr>
            <p:ph type="pic" sz="quarter" idx="10"/>
          </p:nvPr>
        </p:nvSpPr>
        <p:spPr>
          <a:xfrm flipH="1">
            <a:off x="-1" y="16933"/>
            <a:ext cx="4758267" cy="6276933"/>
          </a:xfrm>
          <a:custGeom>
            <a:avLst/>
            <a:gdLst>
              <a:gd name="connsiteX0" fmla="*/ 2596233 w 6993468"/>
              <a:gd name="connsiteY0" fmla="*/ 0 h 6858000"/>
              <a:gd name="connsiteX1" fmla="*/ 6993468 w 6993468"/>
              <a:gd name="connsiteY1" fmla="*/ 0 h 6858000"/>
              <a:gd name="connsiteX2" fmla="*/ 6993468 w 6993468"/>
              <a:gd name="connsiteY2" fmla="*/ 6858000 h 6858000"/>
              <a:gd name="connsiteX3" fmla="*/ 2596233 w 6993468"/>
              <a:gd name="connsiteY3" fmla="*/ 6858000 h 6858000"/>
              <a:gd name="connsiteX4" fmla="*/ 0 w 6993468"/>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468" h="6858000">
                <a:moveTo>
                  <a:pt x="2596233" y="0"/>
                </a:moveTo>
                <a:lnTo>
                  <a:pt x="6993468" y="0"/>
                </a:lnTo>
                <a:lnTo>
                  <a:pt x="6993468" y="6858000"/>
                </a:lnTo>
                <a:lnTo>
                  <a:pt x="2596233" y="6858000"/>
                </a:lnTo>
                <a:lnTo>
                  <a:pt x="0" y="3429000"/>
                </a:lnTo>
                <a:close/>
              </a:path>
            </a:pathLst>
          </a:custGeom>
        </p:spPr>
        <p:txBody>
          <a:bodyPr wrap="square">
            <a:noAutofit/>
          </a:bodyPr>
          <a:lstStyle>
            <a:lvl1pPr>
              <a:defRPr sz="1125">
                <a:solidFill>
                  <a:srgbClr val="00B0F0"/>
                </a:solidFill>
              </a:defRPr>
            </a:lvl1pPr>
          </a:lstStyle>
          <a:p>
            <a:r>
              <a:rPr lang="en-US" dirty="0"/>
              <a:t>Click icon to add picture</a:t>
            </a:r>
            <a:endParaRPr lang="id-ID"/>
          </a:p>
        </p:txBody>
      </p:sp>
      <p:sp>
        <p:nvSpPr>
          <p:cNvPr id="8" name="Rectangle 7"/>
          <p:cNvSpPr/>
          <p:nvPr userDrawn="1"/>
        </p:nvSpPr>
        <p:spPr>
          <a:xfrm>
            <a:off x="6963837" y="1853122"/>
            <a:ext cx="2336800" cy="508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spTree>
    <p:extLst>
      <p:ext uri="{BB962C8B-B14F-4D97-AF65-F5344CB8AC3E}">
        <p14:creationId xmlns:p14="http://schemas.microsoft.com/office/powerpoint/2010/main" val="1900553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Заголовок и объект">
    <p:spTree>
      <p:nvGrpSpPr>
        <p:cNvPr id="1" name=""/>
        <p:cNvGrpSpPr/>
        <p:nvPr/>
      </p:nvGrpSpPr>
      <p:grpSpPr>
        <a:xfrm>
          <a:off x="0" y="0"/>
          <a:ext cx="0" cy="0"/>
          <a:chOff x="0" y="0"/>
          <a:chExt cx="0" cy="0"/>
        </a:xfrm>
      </p:grpSpPr>
      <p:sp>
        <p:nvSpPr>
          <p:cNvPr id="17" name="Рисунок 2"/>
          <p:cNvSpPr>
            <a:spLocks noGrp="1"/>
          </p:cNvSpPr>
          <p:nvPr>
            <p:ph type="pic" idx="11"/>
          </p:nvPr>
        </p:nvSpPr>
        <p:spPr>
          <a:xfrm>
            <a:off x="6100092" y="864020"/>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2" name="Рисунок 2"/>
          <p:cNvSpPr>
            <a:spLocks noGrp="1"/>
          </p:cNvSpPr>
          <p:nvPr>
            <p:ph type="pic" idx="10"/>
          </p:nvPr>
        </p:nvSpPr>
        <p:spPr>
          <a:xfrm>
            <a:off x="2" y="864021"/>
            <a:ext cx="6100233" cy="42211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ru-RU"/>
          </a:p>
        </p:txBody>
      </p:sp>
      <p:sp>
        <p:nvSpPr>
          <p:cNvPr id="14" name="Текст 3"/>
          <p:cNvSpPr>
            <a:spLocks noGrp="1"/>
          </p:cNvSpPr>
          <p:nvPr>
            <p:ph type="body" sz="half" idx="2" hasCustomPrompt="1"/>
          </p:nvPr>
        </p:nvSpPr>
        <p:spPr>
          <a:xfrm>
            <a:off x="911425" y="5445226"/>
            <a:ext cx="5748651" cy="1126063"/>
          </a:xfrm>
        </p:spPr>
        <p:txBody>
          <a:bodyPr>
            <a:normAutofit/>
          </a:bodyPr>
          <a:lstStyle>
            <a:lvl1pPr marL="0" marR="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sz="11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t>Click to edit text</a:t>
            </a:r>
            <a:endParaRPr lang="ru-RU"/>
          </a:p>
          <a:p>
            <a:pPr lvl="0"/>
            <a:endParaRPr lang="ru-RU"/>
          </a:p>
        </p:txBody>
      </p:sp>
      <p:sp>
        <p:nvSpPr>
          <p:cNvPr id="6" name="Прямоугольник 10">
            <a:extLst>
              <a:ext uri="{FF2B5EF4-FFF2-40B4-BE49-F238E27FC236}">
                <a16:creationId xmlns:a16="http://schemas.microsoft.com/office/drawing/2014/main" id="{91F747B0-12CD-4085-917D-9181D316B948}"/>
              </a:ext>
            </a:extLst>
          </p:cNvPr>
          <p:cNvSpPr/>
          <p:nvPr userDrawn="1"/>
        </p:nvSpPr>
        <p:spPr>
          <a:xfrm>
            <a:off x="0" y="0"/>
            <a:ext cx="12192000" cy="1412776"/>
          </a:xfrm>
          <a:prstGeom prst="rect">
            <a:avLst/>
          </a:prstGeom>
          <a:gradFill flip="none" rotWithShape="1">
            <a:gsLst>
              <a:gs pos="0">
                <a:srgbClr val="C7ABD1">
                  <a:tint val="66000"/>
                  <a:satMod val="160000"/>
                </a:srgbClr>
              </a:gs>
              <a:gs pos="50000">
                <a:srgbClr val="C7ABD1">
                  <a:tint val="44500"/>
                  <a:satMod val="160000"/>
                </a:srgbClr>
              </a:gs>
              <a:gs pos="100000">
                <a:srgbClr val="C7ABD1">
                  <a:tint val="23500"/>
                  <a:satMod val="16000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Tree>
    <p:extLst>
      <p:ext uri="{BB962C8B-B14F-4D97-AF65-F5344CB8AC3E}">
        <p14:creationId xmlns:p14="http://schemas.microsoft.com/office/powerpoint/2010/main" val="39519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168045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descr="HorizontalLogo_TM_digital_whi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Tree>
    <p:extLst>
      <p:ext uri="{BB962C8B-B14F-4D97-AF65-F5344CB8AC3E}">
        <p14:creationId xmlns:p14="http://schemas.microsoft.com/office/powerpoint/2010/main" val="1781381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176429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C93C3-172E-BD47-8059-FD9EFE4A5A0A}" type="datetimeFigureOut">
              <a:rPr lang="en-US" smtClean="0"/>
              <a:t>5/17/18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136935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9C93C3-172E-BD47-8059-FD9EFE4A5A0A}" type="datetimeFigureOut">
              <a:rPr lang="en-US" smtClean="0"/>
              <a:t>5/17/18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97092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C93C3-172E-BD47-8059-FD9EFE4A5A0A}" type="datetimeFigureOut">
              <a:rPr lang="en-US" smtClean="0"/>
              <a:t>5/17/18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30919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C93C3-172E-BD47-8059-FD9EFE4A5A0A}" type="datetimeFigureOut">
              <a:rPr lang="en-US" smtClean="0"/>
              <a:t>5/17/18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E8CE78-8DE1-7A43-A7E0-D6A106AC0967}" type="slidenum">
              <a:rPr lang="en-US" smtClean="0"/>
              <a:t>‹#›</a:t>
            </a:fld>
            <a:endParaRPr lang="en-US" dirty="0"/>
          </a:p>
        </p:txBody>
      </p:sp>
    </p:spTree>
    <p:extLst>
      <p:ext uri="{BB962C8B-B14F-4D97-AF65-F5344CB8AC3E}">
        <p14:creationId xmlns:p14="http://schemas.microsoft.com/office/powerpoint/2010/main" val="88707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9C93C3-172E-BD47-8059-FD9EFE4A5A0A}" type="datetimeFigureOut">
              <a:rPr lang="en-US" smtClean="0"/>
              <a:t>5/17/18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8CE78-8DE1-7A43-A7E0-D6A106AC0967}" type="slidenum">
              <a:rPr lang="en-US" smtClean="0"/>
              <a:t>‹#›</a:t>
            </a:fld>
            <a:endParaRPr lang="en-US" dirty="0"/>
          </a:p>
        </p:txBody>
      </p:sp>
    </p:spTree>
    <p:extLst>
      <p:ext uri="{BB962C8B-B14F-4D97-AF65-F5344CB8AC3E}">
        <p14:creationId xmlns:p14="http://schemas.microsoft.com/office/powerpoint/2010/main" val="1748806355"/>
      </p:ext>
    </p:extLst>
  </p:cSld>
  <p:clrMap bg1="lt1" tx1="dk1" bg2="lt2" tx2="dk2" accent1="accent1" accent2="accent2" accent3="accent3" accent4="accent4" accent5="accent5" accent6="accent6" hlink="hlink" folHlink="folHlink"/>
  <p:sldLayoutIdLst>
    <p:sldLayoutId id="2147483829" r:id="rId1"/>
    <p:sldLayoutId id="2147483806" r:id="rId2"/>
    <p:sldLayoutId id="2147483830" r:id="rId3"/>
    <p:sldLayoutId id="2147483832" r:id="rId4"/>
    <p:sldLayoutId id="2147483831"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8" r:id="rId16"/>
    <p:sldLayoutId id="2147483821" r:id="rId17"/>
    <p:sldLayoutId id="2147483826" r:id="rId18"/>
    <p:sldLayoutId id="2147483827" r:id="rId19"/>
    <p:sldLayoutId id="2147483662" r:id="rId20"/>
    <p:sldLayoutId id="2147483677" r:id="rId21"/>
    <p:sldLayoutId id="2147483664" r:id="rId22"/>
    <p:sldLayoutId id="2147483665" r:id="rId23"/>
    <p:sldLayoutId id="2147483668" r:id="rId24"/>
    <p:sldLayoutId id="2147483678" r:id="rId25"/>
    <p:sldLayoutId id="2147483669" r:id="rId26"/>
    <p:sldLayoutId id="2147483674" r:id="rId27"/>
    <p:sldLayoutId id="2147483683" r:id="rId28"/>
  </p:sldLayoutIdLst>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1.jp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jpg"/><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35.svg"/><Relationship Id="rId2" Type="http://schemas.openxmlformats.org/officeDocument/2006/relationships/image" Target="../media/image46.jp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49.pn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8.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94915" y="3102134"/>
            <a:ext cx="2636608" cy="65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en-US" sz="20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PRODUCT</a:t>
            </a:r>
            <a:b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PRESENTATION</a:t>
            </a:r>
          </a:p>
        </p:txBody>
      </p:sp>
      <p:sp>
        <p:nvSpPr>
          <p:cNvPr id="2" name="TextBox 1">
            <a:extLst>
              <a:ext uri="{FF2B5EF4-FFF2-40B4-BE49-F238E27FC236}">
                <a16:creationId xmlns:a16="http://schemas.microsoft.com/office/drawing/2014/main" id="{EB4A236F-71D6-4D46-80D8-DD75B94B3321}"/>
              </a:ext>
            </a:extLst>
          </p:cNvPr>
          <p:cNvSpPr txBox="1"/>
          <p:nvPr/>
        </p:nvSpPr>
        <p:spPr>
          <a:xfrm>
            <a:off x="2398644" y="132523"/>
            <a:ext cx="6347791" cy="2246769"/>
          </a:xfrm>
          <a:prstGeom prst="rect">
            <a:avLst/>
          </a:prstGeom>
          <a:noFill/>
        </p:spPr>
        <p:txBody>
          <a:bodyPr wrap="square" rtlCol="0">
            <a:spAutoFit/>
          </a:bodyPr>
          <a:lstStyle/>
          <a:p>
            <a:pPr algn="ctr"/>
            <a:r>
              <a:rPr lang="en-US" sz="2800" b="1" dirty="0"/>
              <a:t>Science Deep Dive</a:t>
            </a:r>
          </a:p>
          <a:p>
            <a:pPr algn="ctr"/>
            <a:endParaRPr lang="en-US" sz="2800" b="1" dirty="0"/>
          </a:p>
          <a:p>
            <a:pPr algn="ctr"/>
            <a:r>
              <a:rPr lang="en-US" sz="2800" b="1" dirty="0"/>
              <a:t>May 17, 2018</a:t>
            </a:r>
          </a:p>
          <a:p>
            <a:pPr algn="ctr"/>
            <a:endParaRPr lang="en-US" sz="2800" b="1" dirty="0"/>
          </a:p>
          <a:p>
            <a:pPr algn="ctr"/>
            <a:r>
              <a:rPr lang="en-US" sz="2800" b="1" dirty="0"/>
              <a:t>Metabolism – Insulin / Thyroid</a:t>
            </a:r>
          </a:p>
        </p:txBody>
      </p:sp>
    </p:spTree>
    <p:extLst>
      <p:ext uri="{BB962C8B-B14F-4D97-AF65-F5344CB8AC3E}">
        <p14:creationId xmlns:p14="http://schemas.microsoft.com/office/powerpoint/2010/main" val="607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220387"/>
            <a:ext cx="10515600" cy="707319"/>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INTRODUCING AMARE GLOBAL PRODUCTS</a:t>
            </a:r>
          </a:p>
        </p:txBody>
      </p:sp>
    </p:spTree>
    <p:extLst>
      <p:ext uri="{BB962C8B-B14F-4D97-AF65-F5344CB8AC3E}">
        <p14:creationId xmlns:p14="http://schemas.microsoft.com/office/powerpoint/2010/main" val="17853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2FF2BC-42A1-4ED0-B0B1-4A7332556D83}"/>
              </a:ext>
            </a:extLst>
          </p:cNvPr>
          <p:cNvPicPr>
            <a:picLocks noChangeAspect="1"/>
          </p:cNvPicPr>
          <p:nvPr/>
        </p:nvPicPr>
        <p:blipFill rotWithShape="1">
          <a:blip r:embed="rId3"/>
          <a:srcRect l="2415" t="15083" r="249" b="2656"/>
          <a:stretch/>
        </p:blipFill>
        <p:spPr>
          <a:xfrm>
            <a:off x="1" y="0"/>
            <a:ext cx="12191999" cy="6858000"/>
          </a:xfrm>
          <a:prstGeom prst="rect">
            <a:avLst/>
          </a:prstGeom>
        </p:spPr>
      </p:pic>
      <p:sp>
        <p:nvSpPr>
          <p:cNvPr id="3" name="Rectangle 2"/>
          <p:cNvSpPr/>
          <p:nvPr/>
        </p:nvSpPr>
        <p:spPr>
          <a:xfrm>
            <a:off x="1" y="1319040"/>
            <a:ext cx="12192000" cy="707141"/>
          </a:xfrm>
          <a:prstGeom prst="rect">
            <a:avLst/>
          </a:prstGeom>
          <a:solidFill>
            <a:srgbClr val="402B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95275" y="1286089"/>
            <a:ext cx="11602558" cy="854604"/>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rPr>
              <a:t>AMARE FUNDAMENTALS PACK</a:t>
            </a:r>
            <a:endParaRPr lang="en-US" sz="36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7008840" y="2173644"/>
            <a:ext cx="2594685" cy="1722962"/>
          </a:xfrm>
          <a:prstGeom prst="rect">
            <a:avLst/>
          </a:prstGeom>
        </p:spPr>
        <p:txBody>
          <a:bodyPr anchor="t">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ct val="20000"/>
              </a:spcBef>
              <a:buSzTx/>
              <a:buNone/>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2018 NutrAward Winner for </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“BEST NEW FINISHED PRODUCT”</a:t>
            </a:r>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HorizontalLogo_TM_digital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132" y="441245"/>
            <a:ext cx="2377440" cy="691896"/>
          </a:xfrm>
          <a:prstGeom prst="rect">
            <a:avLst/>
          </a:prstGeom>
        </p:spPr>
      </p:pic>
      <p:sp>
        <p:nvSpPr>
          <p:cNvPr id="2" name="TextBox 1">
            <a:extLst>
              <a:ext uri="{FF2B5EF4-FFF2-40B4-BE49-F238E27FC236}">
                <a16:creationId xmlns:a16="http://schemas.microsoft.com/office/drawing/2014/main" id="{5CA425EA-516D-4CF1-896C-AB6B8848C4EE}"/>
              </a:ext>
            </a:extLst>
          </p:cNvPr>
          <p:cNvSpPr txBox="1"/>
          <p:nvPr/>
        </p:nvSpPr>
        <p:spPr>
          <a:xfrm>
            <a:off x="8306183" y="1444291"/>
            <a:ext cx="359394" cy="307777"/>
          </a:xfrm>
          <a:prstGeom prst="rect">
            <a:avLst/>
          </a:prstGeom>
          <a:noFill/>
        </p:spPr>
        <p:txBody>
          <a:bodyPr wrap="none" rtlCol="0">
            <a:spAutoFit/>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9" name="TextBox 8">
            <a:extLst>
              <a:ext uri="{FF2B5EF4-FFF2-40B4-BE49-F238E27FC236}">
                <a16:creationId xmlns:a16="http://schemas.microsoft.com/office/drawing/2014/main" id="{0DCAEA5E-118A-4B72-83D3-9B6171D9F4E2}"/>
              </a:ext>
            </a:extLst>
          </p:cNvPr>
          <p:cNvSpPr txBox="1"/>
          <p:nvPr/>
        </p:nvSpPr>
        <p:spPr>
          <a:xfrm>
            <a:off x="295275" y="6396952"/>
            <a:ext cx="3076078" cy="369332"/>
          </a:xfrm>
          <a:prstGeom prst="rect">
            <a:avLst/>
          </a:prstGeom>
          <a:noFill/>
          <a:ln>
            <a:solidFill>
              <a:schemeClr val="bg1"/>
            </a:solidFill>
          </a:ln>
        </p:spPr>
        <p:txBody>
          <a:bodyPr wrap="square" rtlCol="0">
            <a:spAutoFit/>
          </a:bodyPr>
          <a:lstStyle/>
          <a:p>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12" name="Picture 11">
            <a:extLst>
              <a:ext uri="{FF2B5EF4-FFF2-40B4-BE49-F238E27FC236}">
                <a16:creationId xmlns:a16="http://schemas.microsoft.com/office/drawing/2014/main" id="{E74A6AD2-D241-4AEC-87DB-A71EE76B0947}"/>
              </a:ext>
            </a:extLst>
          </p:cNvPr>
          <p:cNvPicPr>
            <a:picLocks noChangeAspect="1"/>
          </p:cNvPicPr>
          <p:nvPr/>
        </p:nvPicPr>
        <p:blipFill>
          <a:blip r:embed="rId5"/>
          <a:stretch>
            <a:fillRect/>
          </a:stretch>
        </p:blipFill>
        <p:spPr>
          <a:xfrm>
            <a:off x="10143461" y="2906649"/>
            <a:ext cx="1903228" cy="3070884"/>
          </a:xfrm>
          <a:prstGeom prst="rect">
            <a:avLst/>
          </a:prstGeom>
        </p:spPr>
      </p:pic>
      <p:sp>
        <p:nvSpPr>
          <p:cNvPr id="15" name="Text Placeholder 2">
            <a:extLst>
              <a:ext uri="{FF2B5EF4-FFF2-40B4-BE49-F238E27FC236}">
                <a16:creationId xmlns:a16="http://schemas.microsoft.com/office/drawing/2014/main" id="{2234429E-F072-4E27-83E8-7B634D3EC7F5}"/>
              </a:ext>
            </a:extLst>
          </p:cNvPr>
          <p:cNvSpPr txBox="1">
            <a:spLocks/>
          </p:cNvSpPr>
          <p:nvPr/>
        </p:nvSpPr>
        <p:spPr>
          <a:xfrm>
            <a:off x="3693351" y="503454"/>
            <a:ext cx="8007869" cy="684803"/>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nSpc>
                <a:spcPct val="100000"/>
              </a:lnSpc>
              <a:spcBef>
                <a:spcPct val="20000"/>
              </a:spcBef>
              <a:buSzTx/>
              <a:buNone/>
              <a:defRPr/>
            </a:pP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The World’s First Award-Winning Gut-Brain Axis </a:t>
            </a:r>
            <a:b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Nutrition System</a:t>
            </a:r>
            <a:endParaRPr lang="ru-RU"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8987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01252A-147B-4204-98EE-7916D2C83561}"/>
              </a:ext>
            </a:extLst>
          </p:cNvPr>
          <p:cNvPicPr>
            <a:picLocks noChangeAspect="1"/>
          </p:cNvPicPr>
          <p:nvPr/>
        </p:nvPicPr>
        <p:blipFill>
          <a:blip r:embed="rId3"/>
          <a:stretch>
            <a:fillRect/>
          </a:stretch>
        </p:blipFill>
        <p:spPr>
          <a:xfrm>
            <a:off x="7681097" y="488040"/>
            <a:ext cx="4215408" cy="5774046"/>
          </a:xfrm>
          <a:prstGeom prst="rect">
            <a:avLst/>
          </a:prstGeom>
        </p:spPr>
      </p:pic>
      <p:sp>
        <p:nvSpPr>
          <p:cNvPr id="9" name="Text Placeholder 2">
            <a:extLst>
              <a:ext uri="{FF2B5EF4-FFF2-40B4-BE49-F238E27FC236}">
                <a16:creationId xmlns:a16="http://schemas.microsoft.com/office/drawing/2014/main" id="{435A3A90-4E7F-4DE6-9284-13D9E79B4DE8}"/>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Suntheanine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Increases Alpha Waves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“Relaxed alertness”</a:t>
            </a:r>
          </a:p>
        </p:txBody>
      </p:sp>
      <p:pic>
        <p:nvPicPr>
          <p:cNvPr id="10" name="Picture 9">
            <a:extLst>
              <a:ext uri="{FF2B5EF4-FFF2-40B4-BE49-F238E27FC236}">
                <a16:creationId xmlns:a16="http://schemas.microsoft.com/office/drawing/2014/main" id="{C3374498-CC0E-4CAB-9871-B9AC07DF566A}"/>
              </a:ext>
            </a:extLst>
          </p:cNvPr>
          <p:cNvPicPr>
            <a:picLocks noChangeAspect="1"/>
          </p:cNvPicPr>
          <p:nvPr/>
        </p:nvPicPr>
        <p:blipFill>
          <a:blip r:embed="rId4"/>
          <a:stretch>
            <a:fillRect/>
          </a:stretch>
        </p:blipFill>
        <p:spPr>
          <a:xfrm>
            <a:off x="3897600" y="3418302"/>
            <a:ext cx="2843784" cy="2843784"/>
          </a:xfrm>
          <a:prstGeom prst="rect">
            <a:avLst/>
          </a:prstGeom>
        </p:spPr>
      </p:pic>
      <p:sp>
        <p:nvSpPr>
          <p:cNvPr id="13" name="Title 1">
            <a:extLst>
              <a:ext uri="{FF2B5EF4-FFF2-40B4-BE49-F238E27FC236}">
                <a16:creationId xmlns:a16="http://schemas.microsoft.com/office/drawing/2014/main" id="{887584BA-5B6C-4DD9-91B3-7F40113810BD}"/>
              </a:ext>
            </a:extLst>
          </p:cNvPr>
          <p:cNvSpPr>
            <a:spLocks noGrp="1"/>
          </p:cNvSpPr>
          <p:nvPr>
            <p:ph type="title"/>
          </p:nvPr>
        </p:nvSpPr>
        <p:spPr>
          <a:xfrm>
            <a:off x="838200" y="365125"/>
            <a:ext cx="10515600" cy="1325563"/>
          </a:xfrm>
        </p:spPr>
        <p:txBody>
          <a:bodyPr>
            <a:normAutofit/>
          </a:bodyPr>
          <a:lstStyle/>
          <a:p>
            <a:r>
              <a:rPr lang="en-US" dirty="0">
                <a:solidFill>
                  <a:srgbClr val="82287E"/>
                </a:solidFill>
                <a:latin typeface="Verdana" panose="020B0604030504040204" pitchFamily="34" charset="0"/>
                <a:ea typeface="Verdana" panose="020B0604030504040204" pitchFamily="34" charset="0"/>
                <a:cs typeface="Verdana" panose="020B0604030504040204" pitchFamily="34" charset="0"/>
              </a:rPr>
              <a:t>MENTABIOTICS</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402B56"/>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82287E"/>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AF3CE4AD-F6A9-45D5-B0E5-AC798B81B932}"/>
              </a:ext>
            </a:extLst>
          </p:cNvPr>
          <p:cNvSpPr txBox="1"/>
          <p:nvPr/>
        </p:nvSpPr>
        <p:spPr>
          <a:xfrm>
            <a:off x="5139795" y="473686"/>
            <a:ext cx="359394" cy="307777"/>
          </a:xfrm>
          <a:prstGeom prst="rect">
            <a:avLst/>
          </a:prstGeom>
          <a:noFill/>
        </p:spPr>
        <p:txBody>
          <a:bodyPr wrap="none" rtlCol="0">
            <a:spAutoFit/>
          </a:bodyPr>
          <a:lstStyle/>
          <a:p>
            <a:r>
              <a:rPr lang="en-US" sz="1400" dirty="0">
                <a:solidFill>
                  <a:srgbClr val="82287E"/>
                </a:solidFill>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970CB59E-8BBE-4BA7-B462-BF47C5EB47D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20141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FOR YOUR GUT…</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THE PROBIOTIC STRAIN MATTERS</a:t>
            </a:r>
          </a:p>
        </p:txBody>
      </p:sp>
      <p:sp>
        <p:nvSpPr>
          <p:cNvPr id="3" name="Text Placeholder 2"/>
          <p:cNvSpPr>
            <a:spLocks noGrp="1"/>
          </p:cNvSpPr>
          <p:nvPr>
            <p:ph type="body" sz="quarter" idx="11"/>
          </p:nvPr>
        </p:nvSpPr>
        <p:spPr>
          <a:xfrm>
            <a:off x="3657600" y="2063875"/>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rhamnosus R0011:</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Reduces stress by lowering cortisol exposure and improves GABA neurotransmission*</a:t>
            </a:r>
          </a:p>
          <a:p>
            <a:pPr marL="0" indent="0">
              <a:buNone/>
            </a:pP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Graphic 12">
            <a:extLst>
              <a:ext uri="{FF2B5EF4-FFF2-40B4-BE49-F238E27FC236}">
                <a16:creationId xmlns:a16="http://schemas.microsoft.com/office/drawing/2014/main" id="{A827F237-5CE0-4709-A14B-BE3920531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340" y="3364849"/>
            <a:ext cx="1463040" cy="1463040"/>
          </a:xfrm>
          <a:prstGeom prst="rect">
            <a:avLst/>
          </a:prstGeom>
        </p:spPr>
      </p:pic>
      <p:pic>
        <p:nvPicPr>
          <p:cNvPr id="14" name="Graphic 13">
            <a:extLst>
              <a:ext uri="{FF2B5EF4-FFF2-40B4-BE49-F238E27FC236}">
                <a16:creationId xmlns:a16="http://schemas.microsoft.com/office/drawing/2014/main" id="{A7FB0526-30B3-41B6-ACDD-2753313CEC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7340" y="1845653"/>
            <a:ext cx="1463040" cy="1463040"/>
          </a:xfrm>
          <a:prstGeom prst="rect">
            <a:avLst/>
          </a:prstGeom>
        </p:spPr>
      </p:pic>
      <p:pic>
        <p:nvPicPr>
          <p:cNvPr id="15" name="Graphic 14">
            <a:extLst>
              <a:ext uri="{FF2B5EF4-FFF2-40B4-BE49-F238E27FC236}">
                <a16:creationId xmlns:a16="http://schemas.microsoft.com/office/drawing/2014/main" id="{A48A02E2-6340-49BE-A5FD-DCF630F6C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7340" y="4884044"/>
            <a:ext cx="1463040" cy="1463040"/>
          </a:xfrm>
          <a:prstGeom prst="rect">
            <a:avLst/>
          </a:prstGeom>
        </p:spPr>
      </p:pic>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657600" y="35790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Bifidobacterium longum R0175:</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calmness by decreasing anxiety indices and improves cognitive function*</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657600" y="5102266"/>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Lactobacillus helveticus R0052:</a:t>
            </a:r>
            <a:br>
              <a:rPr lang="en-US" sz="3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mood by decreasing neuro-inflammation and increasing serotonin*</a:t>
            </a:r>
            <a:endPar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A8211EC1-086B-4929-84DF-0B08B570A78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34266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rgbClr val="402B56"/>
                </a:solidFill>
                <a:latin typeface="Verdana" panose="020B0604030504040204" pitchFamily="34" charset="0"/>
                <a:ea typeface="Verdana" panose="020B0604030504040204" pitchFamily="34" charset="0"/>
                <a:cs typeface="Verdana" panose="020B0604030504040204" pitchFamily="34" charset="0"/>
              </a:rPr>
              <a:t>GBX+ proprietary blend…</a:t>
            </a:r>
            <a:br>
              <a:rPr lang="en-US" sz="4800" dirty="0">
                <a:latin typeface="Verdana" panose="020B0604030504040204" pitchFamily="34" charset="0"/>
                <a:ea typeface="Verdana" panose="020B0604030504040204" pitchFamily="34" charset="0"/>
                <a:cs typeface="Verdana" panose="020B0604030504040204" pitchFamily="34" charset="0"/>
              </a:rPr>
            </a:br>
            <a:r>
              <a:rPr lang="en-US" sz="3600" dirty="0">
                <a:solidFill>
                  <a:srgbClr val="82287E"/>
                </a:solidFill>
                <a:latin typeface="Verdana" panose="020B0604030504040204" pitchFamily="34" charset="0"/>
                <a:ea typeface="Verdana" panose="020B0604030504040204" pitchFamily="34" charset="0"/>
                <a:cs typeface="Verdana" panose="020B0604030504040204" pitchFamily="34" charset="0"/>
              </a:rPr>
              <a:t>Patent Pending and Exclusive to Amare</a:t>
            </a:r>
          </a:p>
        </p:txBody>
      </p:sp>
      <p:sp>
        <p:nvSpPr>
          <p:cNvPr id="3" name="Text Placeholder 2"/>
          <p:cNvSpPr>
            <a:spLocks noGrp="1"/>
          </p:cNvSpPr>
          <p:nvPr>
            <p:ph type="body" sz="quarter" idx="11"/>
          </p:nvPr>
        </p:nvSpPr>
        <p:spPr>
          <a:xfrm>
            <a:off x="3371353" y="2066229"/>
            <a:ext cx="7696200" cy="1026595"/>
          </a:xfrm>
        </p:spPr>
        <p:txBody>
          <a:bodyPr vert="horz" lIns="91440" tIns="45720" rIns="91440" bIns="45720" rtlCol="0" anchor="t">
            <a:noAutofit/>
          </a:body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Applephenon: Asian Apple Fruit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gut health, immune function, &amp; inflammatory balance*</a:t>
            </a:r>
          </a:p>
          <a:p>
            <a:pPr marL="0" indent="0">
              <a:buNone/>
            </a:pPr>
            <a:endParaRPr lang="en-US" sz="18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 Placeholder 2">
            <a:extLst>
              <a:ext uri="{FF2B5EF4-FFF2-40B4-BE49-F238E27FC236}">
                <a16:creationId xmlns:a16="http://schemas.microsoft.com/office/drawing/2014/main" id="{6FB49662-C2EA-40BD-8774-EA26BF3BAA64}"/>
              </a:ext>
            </a:extLst>
          </p:cNvPr>
          <p:cNvSpPr txBox="1">
            <a:spLocks/>
          </p:cNvSpPr>
          <p:nvPr/>
        </p:nvSpPr>
        <p:spPr>
          <a:xfrm>
            <a:off x="3371353" y="3555462"/>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Enovita: French Grape Seed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Enhances blood flow, cardiovascular tone, &amp; cellular defenses*</a:t>
            </a:r>
          </a:p>
        </p:txBody>
      </p:sp>
      <p:sp>
        <p:nvSpPr>
          <p:cNvPr id="17" name="Text Placeholder 2">
            <a:extLst>
              <a:ext uri="{FF2B5EF4-FFF2-40B4-BE49-F238E27FC236}">
                <a16:creationId xmlns:a16="http://schemas.microsoft.com/office/drawing/2014/main" id="{C8CA0DE9-A252-4DA7-999A-641B131DD36B}"/>
              </a:ext>
            </a:extLst>
          </p:cNvPr>
          <p:cNvSpPr txBox="1">
            <a:spLocks/>
          </p:cNvSpPr>
          <p:nvPr/>
        </p:nvSpPr>
        <p:spPr>
          <a:xfrm>
            <a:off x="3371353" y="5096579"/>
            <a:ext cx="7696200" cy="1026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Enzogenol: New Zealand Pine Bark extract</a:t>
            </a:r>
            <a:br>
              <a:rPr lang="en-US" sz="32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Improves neurotransmitter balance, mental focus, &amp; psychological vigor*</a:t>
            </a:r>
            <a:endParaRPr lang="en-US" sz="2000" b="1" i="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042F63EF-51FB-4EC1-97A1-89AEE6AC4934}"/>
              </a:ext>
            </a:extLst>
          </p:cNvPr>
          <p:cNvPicPr>
            <a:picLocks noChangeAspect="1"/>
          </p:cNvPicPr>
          <p:nvPr/>
        </p:nvPicPr>
        <p:blipFill>
          <a:blip r:embed="rId3"/>
          <a:stretch>
            <a:fillRect/>
          </a:stretch>
        </p:blipFill>
        <p:spPr>
          <a:xfrm>
            <a:off x="1577340" y="1848007"/>
            <a:ext cx="1463040" cy="1463040"/>
          </a:xfrm>
          <a:prstGeom prst="rect">
            <a:avLst/>
          </a:prstGeom>
        </p:spPr>
      </p:pic>
      <p:pic>
        <p:nvPicPr>
          <p:cNvPr id="10" name="Picture 9">
            <a:extLst>
              <a:ext uri="{FF2B5EF4-FFF2-40B4-BE49-F238E27FC236}">
                <a16:creationId xmlns:a16="http://schemas.microsoft.com/office/drawing/2014/main" id="{5D3E2E80-FABC-4EE4-8AE6-4C7C509821E7}"/>
              </a:ext>
            </a:extLst>
          </p:cNvPr>
          <p:cNvPicPr>
            <a:picLocks noChangeAspect="1"/>
          </p:cNvPicPr>
          <p:nvPr/>
        </p:nvPicPr>
        <p:blipFill>
          <a:blip r:embed="rId4"/>
          <a:stretch>
            <a:fillRect/>
          </a:stretch>
        </p:blipFill>
        <p:spPr>
          <a:xfrm>
            <a:off x="1575675" y="3337240"/>
            <a:ext cx="1463040" cy="1463040"/>
          </a:xfrm>
          <a:prstGeom prst="rect">
            <a:avLst/>
          </a:prstGeom>
        </p:spPr>
      </p:pic>
      <p:pic>
        <p:nvPicPr>
          <p:cNvPr id="13" name="Picture 12">
            <a:extLst>
              <a:ext uri="{FF2B5EF4-FFF2-40B4-BE49-F238E27FC236}">
                <a16:creationId xmlns:a16="http://schemas.microsoft.com/office/drawing/2014/main" id="{06AE23D8-60AE-4949-9235-B67627253DFA}"/>
              </a:ext>
            </a:extLst>
          </p:cNvPr>
          <p:cNvPicPr>
            <a:picLocks noChangeAspect="1"/>
          </p:cNvPicPr>
          <p:nvPr/>
        </p:nvPicPr>
        <p:blipFill>
          <a:blip r:embed="rId5"/>
          <a:stretch>
            <a:fillRect/>
          </a:stretch>
        </p:blipFill>
        <p:spPr>
          <a:xfrm>
            <a:off x="1575675" y="4878357"/>
            <a:ext cx="1463040" cy="1463040"/>
          </a:xfrm>
          <a:prstGeom prst="rect">
            <a:avLst/>
          </a:prstGeom>
        </p:spPr>
      </p:pic>
      <p:sp>
        <p:nvSpPr>
          <p:cNvPr id="11" name="TextBox 10">
            <a:extLst>
              <a:ext uri="{FF2B5EF4-FFF2-40B4-BE49-F238E27FC236}">
                <a16:creationId xmlns:a16="http://schemas.microsoft.com/office/drawing/2014/main" id="{83C7DFE8-5C44-4B41-85C5-25FF6A2B4B5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54353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C1E487B-E9D4-4265-BE4A-0FFAF58E4052}"/>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2987" t="30932" r="39429" b="49664"/>
          <a:stretch/>
        </p:blipFill>
        <p:spPr>
          <a:xfrm>
            <a:off x="966008" y="430462"/>
            <a:ext cx="4844740" cy="1808850"/>
          </a:xfrm>
          <a:prstGeom prst="rect">
            <a:avLst/>
          </a:prstGeom>
        </p:spPr>
      </p:pic>
      <p:sp>
        <p:nvSpPr>
          <p:cNvPr id="7" name="Rectangle 6"/>
          <p:cNvSpPr/>
          <p:nvPr/>
        </p:nvSpPr>
        <p:spPr>
          <a:xfrm>
            <a:off x="779625" y="2965237"/>
            <a:ext cx="5088101"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Mood+ have multiple scientific studies that show significant benefits for mood support such as relief from anxious feelings, sadness, restlessness, and overall</a:t>
            </a:r>
            <a:b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b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stress relief.*</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440839" y="1739564"/>
            <a:ext cx="363968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all-natural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mood support*</a:t>
            </a:r>
          </a:p>
        </p:txBody>
      </p:sp>
      <p:pic>
        <p:nvPicPr>
          <p:cNvPr id="17" name="Picture 16">
            <a:extLst>
              <a:ext uri="{FF2B5EF4-FFF2-40B4-BE49-F238E27FC236}">
                <a16:creationId xmlns:a16="http://schemas.microsoft.com/office/drawing/2014/main" id="{CADE36F1-E322-42EF-A75C-628902B41D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76501" y="1904359"/>
            <a:ext cx="1992131" cy="2953392"/>
          </a:xfrm>
          <a:prstGeom prst="rect">
            <a:avLst/>
          </a:prstGeom>
        </p:spPr>
      </p:pic>
      <p:pic>
        <p:nvPicPr>
          <p:cNvPr id="21" name="Graphic 12">
            <a:extLst>
              <a:ext uri="{FF2B5EF4-FFF2-40B4-BE49-F238E27FC236}">
                <a16:creationId xmlns:a16="http://schemas.microsoft.com/office/drawing/2014/main" id="{861E8C51-0CFD-46B1-985C-51C39B0C42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7835CF8F-461D-43A5-9826-6B550940AC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7731" y="436798"/>
            <a:ext cx="1700784" cy="1596121"/>
          </a:xfrm>
          <a:prstGeom prst="rect">
            <a:avLst/>
          </a:prstGeom>
        </p:spPr>
      </p:pic>
      <p:pic>
        <p:nvPicPr>
          <p:cNvPr id="23" name="Graphic 12">
            <a:extLst>
              <a:ext uri="{FF2B5EF4-FFF2-40B4-BE49-F238E27FC236}">
                <a16:creationId xmlns:a16="http://schemas.microsoft.com/office/drawing/2014/main" id="{17450DBF-E526-4AE3-93B9-2DB41F715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58400" y="430462"/>
            <a:ext cx="1700784" cy="1596121"/>
          </a:xfrm>
          <a:prstGeom prst="rect">
            <a:avLst/>
          </a:prstGeom>
        </p:spPr>
      </p:pic>
      <p:sp>
        <p:nvSpPr>
          <p:cNvPr id="16" name="TextBox 15">
            <a:extLst>
              <a:ext uri="{FF2B5EF4-FFF2-40B4-BE49-F238E27FC236}">
                <a16:creationId xmlns:a16="http://schemas.microsoft.com/office/drawing/2014/main" id="{6A007DA1-A4DC-4E00-A52F-273BA08C785D}"/>
              </a:ext>
            </a:extLst>
          </p:cNvPr>
          <p:cNvSpPr txBox="1"/>
          <p:nvPr/>
        </p:nvSpPr>
        <p:spPr>
          <a:xfrm>
            <a:off x="6594899" y="838481"/>
            <a:ext cx="1526448"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MOOD ELEVATING</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280062" y="847413"/>
            <a:ext cx="1585008" cy="584775"/>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PROMOTES RELAXATION</a:t>
            </a:r>
          </a:p>
        </p:txBody>
      </p:sp>
      <p:sp>
        <p:nvSpPr>
          <p:cNvPr id="19" name="TextBox 18">
            <a:extLst>
              <a:ext uri="{FF2B5EF4-FFF2-40B4-BE49-F238E27FC236}">
                <a16:creationId xmlns:a16="http://schemas.microsoft.com/office/drawing/2014/main" id="{7E952B41-55AA-4411-841E-19D4A172FD36}"/>
              </a:ext>
            </a:extLst>
          </p:cNvPr>
          <p:cNvSpPr txBox="1"/>
          <p:nvPr/>
        </p:nvSpPr>
        <p:spPr>
          <a:xfrm>
            <a:off x="10118068" y="847413"/>
            <a:ext cx="1585536"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TENSION REDUCING</a:t>
            </a:r>
          </a:p>
        </p:txBody>
      </p:sp>
      <p:sp>
        <p:nvSpPr>
          <p:cNvPr id="25" name="TextBox 24">
            <a:extLst>
              <a:ext uri="{FF2B5EF4-FFF2-40B4-BE49-F238E27FC236}">
                <a16:creationId xmlns:a16="http://schemas.microsoft.com/office/drawing/2014/main" id="{196206FB-69DE-4C05-AA50-4199E12C8EF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31" name="Rectangle: Rounded Corners 30">
            <a:extLst>
              <a:ext uri="{FF2B5EF4-FFF2-40B4-BE49-F238E27FC236}">
                <a16:creationId xmlns:a16="http://schemas.microsoft.com/office/drawing/2014/main" id="{DE1F3466-2157-4558-A8F9-68B9EE3315EE}"/>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extLst>
              <a:ext uri="{FF2B5EF4-FFF2-40B4-BE49-F238E27FC236}">
                <a16:creationId xmlns:a16="http://schemas.microsoft.com/office/drawing/2014/main" id="{657602B4-2229-4574-B300-46D36A758C37}"/>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3" name="TextBox 32">
            <a:extLst>
              <a:ext uri="{FF2B5EF4-FFF2-40B4-BE49-F238E27FC236}">
                <a16:creationId xmlns:a16="http://schemas.microsoft.com/office/drawing/2014/main" id="{2B98800E-9D1F-408C-B65D-B307B31A0765}"/>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S006</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Tree>
    <p:extLst>
      <p:ext uri="{BB962C8B-B14F-4D97-AF65-F5344CB8AC3E}">
        <p14:creationId xmlns:p14="http://schemas.microsoft.com/office/powerpoint/2010/main" val="306067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6A730-C261-4A6B-B5E9-D258C24B49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9383" y="1984119"/>
            <a:ext cx="2743200" cy="2743200"/>
          </a:xfrm>
          <a:prstGeom prst="rect">
            <a:avLst/>
          </a:prstGeom>
        </p:spPr>
      </p:pic>
      <p:pic>
        <p:nvPicPr>
          <p:cNvPr id="6" name="Picture 5">
            <a:extLst>
              <a:ext uri="{FF2B5EF4-FFF2-40B4-BE49-F238E27FC236}">
                <a16:creationId xmlns:a16="http://schemas.microsoft.com/office/drawing/2014/main" id="{C1EF8A81-A50E-4E87-90C4-2E22C2FE0D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4404" y="1984119"/>
            <a:ext cx="2743200" cy="2743200"/>
          </a:xfrm>
          <a:prstGeom prst="rect">
            <a:avLst/>
          </a:prstGeom>
        </p:spPr>
      </p:pic>
      <p:pic>
        <p:nvPicPr>
          <p:cNvPr id="8" name="Picture 7">
            <a:extLst>
              <a:ext uri="{FF2B5EF4-FFF2-40B4-BE49-F238E27FC236}">
                <a16:creationId xmlns:a16="http://schemas.microsoft.com/office/drawing/2014/main" id="{3A499A2F-15A1-42E0-8BD1-1225FCED27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28851" y="1984119"/>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726214" y="4530591"/>
            <a:ext cx="3069538"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Decrease in feelings of anger*</a:t>
            </a:r>
          </a:p>
        </p:txBody>
      </p:sp>
      <p:sp>
        <p:nvSpPr>
          <p:cNvPr id="27" name="Rectangle 26">
            <a:extLst>
              <a:ext uri="{FF2B5EF4-FFF2-40B4-BE49-F238E27FC236}">
                <a16:creationId xmlns:a16="http://schemas.microsoft.com/office/drawing/2014/main" id="{9B4CD6AF-19E7-4278-966B-AA09FFA22D6D}"/>
              </a:ext>
            </a:extLst>
          </p:cNvPr>
          <p:cNvSpPr/>
          <p:nvPr/>
        </p:nvSpPr>
        <p:spPr>
          <a:xfrm>
            <a:off x="4336736" y="4532725"/>
            <a:ext cx="3351131"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Decrease in feelings of sadness*</a:t>
            </a:r>
          </a:p>
        </p:txBody>
      </p:sp>
      <p:sp>
        <p:nvSpPr>
          <p:cNvPr id="29" name="Rectangle 28">
            <a:extLst>
              <a:ext uri="{FF2B5EF4-FFF2-40B4-BE49-F238E27FC236}">
                <a16:creationId xmlns:a16="http://schemas.microsoft.com/office/drawing/2014/main" id="{68088B80-1622-4480-9384-76F7AC27BE27}"/>
              </a:ext>
            </a:extLst>
          </p:cNvPr>
          <p:cNvSpPr/>
          <p:nvPr/>
        </p:nvSpPr>
        <p:spPr>
          <a:xfrm>
            <a:off x="8007386" y="4530591"/>
            <a:ext cx="318613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Reduction of stress related symptoms*</a:t>
            </a:r>
          </a:p>
        </p:txBody>
      </p:sp>
      <p:pic>
        <p:nvPicPr>
          <p:cNvPr id="10" name="Graphic 9">
            <a:extLst>
              <a:ext uri="{FF2B5EF4-FFF2-40B4-BE49-F238E27FC236}">
                <a16:creationId xmlns:a16="http://schemas.microsoft.com/office/drawing/2014/main" id="{45BFD981-E1D1-4D0E-8B72-392FC4E2CF99}"/>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22987" t="30932" r="39429" b="49664"/>
          <a:stretch/>
        </p:blipFill>
        <p:spPr>
          <a:xfrm>
            <a:off x="3715786" y="69941"/>
            <a:ext cx="4844740" cy="1808850"/>
          </a:xfrm>
          <a:prstGeom prst="rect">
            <a:avLst/>
          </a:prstGeom>
        </p:spPr>
      </p:pic>
      <p:sp>
        <p:nvSpPr>
          <p:cNvPr id="11" name="TextBox 10">
            <a:extLst>
              <a:ext uri="{FF2B5EF4-FFF2-40B4-BE49-F238E27FC236}">
                <a16:creationId xmlns:a16="http://schemas.microsoft.com/office/drawing/2014/main" id="{71FBE258-D078-4A9A-8C3C-7F3D4EC6B0FA}"/>
              </a:ext>
            </a:extLst>
          </p:cNvPr>
          <p:cNvSpPr txBox="1"/>
          <p:nvPr/>
        </p:nvSpPr>
        <p:spPr>
          <a:xfrm>
            <a:off x="4190617" y="1379043"/>
            <a:ext cx="363968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all-natural</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mood support*</a:t>
            </a:r>
          </a:p>
        </p:txBody>
      </p:sp>
      <p:sp>
        <p:nvSpPr>
          <p:cNvPr id="12" name="TextBox 11">
            <a:extLst>
              <a:ext uri="{FF2B5EF4-FFF2-40B4-BE49-F238E27FC236}">
                <a16:creationId xmlns:a16="http://schemas.microsoft.com/office/drawing/2014/main" id="{9D823C63-57D5-4CE1-AE37-353FBE5AC319}"/>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4061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6C2A7F-7400-4CA3-BE5B-BF6C9FB1ED7A}"/>
              </a:ext>
            </a:extLst>
          </p:cNvPr>
          <p:cNvPicPr>
            <a:picLocks noChangeAspect="1"/>
          </p:cNvPicPr>
          <p:nvPr/>
        </p:nvPicPr>
        <p:blipFill>
          <a:blip r:embed="rId3"/>
          <a:stretch>
            <a:fillRect/>
          </a:stretch>
        </p:blipFill>
        <p:spPr>
          <a:xfrm>
            <a:off x="3767362" y="2717513"/>
            <a:ext cx="4054026" cy="3584448"/>
          </a:xfrm>
          <a:prstGeom prst="rect">
            <a:avLst/>
          </a:prstGeom>
        </p:spPr>
      </p:pic>
      <p:pic>
        <p:nvPicPr>
          <p:cNvPr id="6" name="Picture 5">
            <a:extLst>
              <a:ext uri="{FF2B5EF4-FFF2-40B4-BE49-F238E27FC236}">
                <a16:creationId xmlns:a16="http://schemas.microsoft.com/office/drawing/2014/main" id="{AEF81465-12D8-441A-A374-6CCEFD1D43FC}"/>
              </a:ext>
            </a:extLst>
          </p:cNvPr>
          <p:cNvPicPr>
            <a:picLocks noChangeAspect="1"/>
          </p:cNvPicPr>
          <p:nvPr/>
        </p:nvPicPr>
        <p:blipFill>
          <a:blip r:embed="rId4"/>
          <a:stretch>
            <a:fillRect/>
          </a:stretch>
        </p:blipFill>
        <p:spPr>
          <a:xfrm>
            <a:off x="7668602" y="2717513"/>
            <a:ext cx="4523398" cy="3581724"/>
          </a:xfrm>
          <a:prstGeom prst="rect">
            <a:avLst/>
          </a:prstGeom>
        </p:spPr>
      </p:pic>
      <p:sp>
        <p:nvSpPr>
          <p:cNvPr id="9" name="Text Placeholder 2">
            <a:extLst>
              <a:ext uri="{FF2B5EF4-FFF2-40B4-BE49-F238E27FC236}">
                <a16:creationId xmlns:a16="http://schemas.microsoft.com/office/drawing/2014/main" id="{05B1B2B6-0F39-4947-A25E-B7E6DBD5C0ED}"/>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10" name="Title 1">
            <a:extLst>
              <a:ext uri="{FF2B5EF4-FFF2-40B4-BE49-F238E27FC236}">
                <a16:creationId xmlns:a16="http://schemas.microsoft.com/office/drawing/2014/main" id="{0F8199F3-6AF6-4530-9964-BBC5BA5579B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4902B542-6EB8-4F37-AC53-22054B35ACD8}"/>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7" name="TextBox 6">
            <a:extLst>
              <a:ext uri="{FF2B5EF4-FFF2-40B4-BE49-F238E27FC236}">
                <a16:creationId xmlns:a16="http://schemas.microsoft.com/office/drawing/2014/main" id="{24DA8DA0-92F0-4D0A-B084-ABEF56581BDF}"/>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1416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FEEAEB-194A-4BFA-AE6C-50749D24B705}"/>
              </a:ext>
            </a:extLst>
          </p:cNvPr>
          <p:cNvPicPr>
            <a:picLocks noChangeAspect="1"/>
          </p:cNvPicPr>
          <p:nvPr/>
        </p:nvPicPr>
        <p:blipFill>
          <a:blip r:embed="rId3"/>
          <a:stretch>
            <a:fillRect/>
          </a:stretch>
        </p:blipFill>
        <p:spPr>
          <a:xfrm>
            <a:off x="3273994" y="2736309"/>
            <a:ext cx="4496853" cy="3584448"/>
          </a:xfrm>
          <a:prstGeom prst="rect">
            <a:avLst/>
          </a:prstGeom>
        </p:spPr>
      </p:pic>
      <p:pic>
        <p:nvPicPr>
          <p:cNvPr id="7" name="Picture 6">
            <a:extLst>
              <a:ext uri="{FF2B5EF4-FFF2-40B4-BE49-F238E27FC236}">
                <a16:creationId xmlns:a16="http://schemas.microsoft.com/office/drawing/2014/main" id="{E914AB80-0059-4D65-9E17-F2CC3B4C9101}"/>
              </a:ext>
            </a:extLst>
          </p:cNvPr>
          <p:cNvPicPr>
            <a:picLocks noChangeAspect="1"/>
          </p:cNvPicPr>
          <p:nvPr/>
        </p:nvPicPr>
        <p:blipFill>
          <a:blip r:embed="rId4"/>
          <a:stretch>
            <a:fillRect/>
          </a:stretch>
        </p:blipFill>
        <p:spPr>
          <a:xfrm>
            <a:off x="7625470" y="2736309"/>
            <a:ext cx="4639682" cy="3584448"/>
          </a:xfrm>
          <a:prstGeom prst="rect">
            <a:avLst/>
          </a:prstGeom>
        </p:spPr>
      </p:pic>
      <p:sp>
        <p:nvSpPr>
          <p:cNvPr id="11" name="Title 1">
            <a:extLst>
              <a:ext uri="{FF2B5EF4-FFF2-40B4-BE49-F238E27FC236}">
                <a16:creationId xmlns:a16="http://schemas.microsoft.com/office/drawing/2014/main" id="{C2133BB0-3463-49A7-81E4-F7A41399E86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576BE2C5-4E12-4AF9-99A0-0E16F6171C03}"/>
              </a:ext>
            </a:extLst>
          </p:cNvPr>
          <p:cNvPicPr>
            <a:picLocks noChangeAspect="1"/>
          </p:cNvPicPr>
          <p:nvPr/>
        </p:nvPicPr>
        <p:blipFill>
          <a:blip r:embed="rId5"/>
          <a:stretch>
            <a:fillRect/>
          </a:stretch>
        </p:blipFill>
        <p:spPr>
          <a:xfrm>
            <a:off x="430210" y="3423134"/>
            <a:ext cx="2843784" cy="2843784"/>
          </a:xfrm>
          <a:prstGeom prst="rect">
            <a:avLst/>
          </a:prstGeom>
        </p:spPr>
      </p:pic>
      <p:sp>
        <p:nvSpPr>
          <p:cNvPr id="13" name="Text Placeholder 2">
            <a:extLst>
              <a:ext uri="{FF2B5EF4-FFF2-40B4-BE49-F238E27FC236}">
                <a16:creationId xmlns:a16="http://schemas.microsoft.com/office/drawing/2014/main" id="{DCB8716C-9C49-4875-ABF4-EECC45166B51}"/>
              </a:ext>
            </a:extLst>
          </p:cNvPr>
          <p:cNvSpPr txBox="1">
            <a:spLocks/>
          </p:cNvSpPr>
          <p:nvPr/>
        </p:nvSpPr>
        <p:spPr>
          <a:xfrm>
            <a:off x="838200" y="1836381"/>
            <a:ext cx="6239256"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Sensoril, Ashwagandha</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sp>
        <p:nvSpPr>
          <p:cNvPr id="8" name="TextBox 7">
            <a:extLst>
              <a:ext uri="{FF2B5EF4-FFF2-40B4-BE49-F238E27FC236}">
                <a16:creationId xmlns:a16="http://schemas.microsoft.com/office/drawing/2014/main" id="{E1FDECBC-ABBD-43F1-8380-0A7B7D37B2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28538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003425"/>
            <a:ext cx="5387788"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Relora, Magnolia &amp; Phellondendron </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Anxiety</a:t>
            </a:r>
          </a:p>
        </p:txBody>
      </p:sp>
      <p:pic>
        <p:nvPicPr>
          <p:cNvPr id="6" name="Picture 5">
            <a:extLst>
              <a:ext uri="{FF2B5EF4-FFF2-40B4-BE49-F238E27FC236}">
                <a16:creationId xmlns:a16="http://schemas.microsoft.com/office/drawing/2014/main" id="{9E966080-5A64-4FEA-BBBF-48EB5E5C5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5000" y="1073154"/>
            <a:ext cx="6372497" cy="5360808"/>
          </a:xfrm>
          <a:prstGeom prst="rect">
            <a:avLst/>
          </a:prstGeom>
        </p:spPr>
      </p:pic>
      <p:pic>
        <p:nvPicPr>
          <p:cNvPr id="4" name="Picture 3">
            <a:extLst>
              <a:ext uri="{FF2B5EF4-FFF2-40B4-BE49-F238E27FC236}">
                <a16:creationId xmlns:a16="http://schemas.microsoft.com/office/drawing/2014/main" id="{07345E9B-B4CE-4997-88E7-7A139BCB95F5}"/>
              </a:ext>
            </a:extLst>
          </p:cNvPr>
          <p:cNvPicPr>
            <a:picLocks noChangeAspect="1"/>
          </p:cNvPicPr>
          <p:nvPr/>
        </p:nvPicPr>
        <p:blipFill>
          <a:blip r:embed="rId4"/>
          <a:stretch>
            <a:fillRect/>
          </a:stretch>
        </p:blipFill>
        <p:spPr>
          <a:xfrm>
            <a:off x="1019175" y="3471306"/>
            <a:ext cx="2843784" cy="2843784"/>
          </a:xfrm>
          <a:prstGeom prst="rect">
            <a:avLst/>
          </a:prstGeom>
        </p:spPr>
      </p:pic>
      <p:sp>
        <p:nvSpPr>
          <p:cNvPr id="9" name="Title 1">
            <a:extLst>
              <a:ext uri="{FF2B5EF4-FFF2-40B4-BE49-F238E27FC236}">
                <a16:creationId xmlns:a16="http://schemas.microsoft.com/office/drawing/2014/main" id="{E5269CA5-278B-4925-A61A-E7FC3C921DE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MOOD+</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6B5E58AC-40CD-490E-8FCD-612DFB0FC44B}"/>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7726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09DFB7-FD3C-A145-B061-B80EB0491536}"/>
              </a:ext>
            </a:extLst>
          </p:cNvPr>
          <p:cNvPicPr>
            <a:picLocks noChangeAspect="1"/>
          </p:cNvPicPr>
          <p:nvPr/>
        </p:nvPicPr>
        <p:blipFill>
          <a:blip r:embed="rId2"/>
          <a:stretch>
            <a:fillRect/>
          </a:stretch>
        </p:blipFill>
        <p:spPr>
          <a:xfrm>
            <a:off x="1046922" y="112242"/>
            <a:ext cx="9581321" cy="6294006"/>
          </a:xfrm>
          <a:prstGeom prst="rect">
            <a:avLst/>
          </a:prstGeom>
        </p:spPr>
      </p:pic>
    </p:spTree>
    <p:extLst>
      <p:ext uri="{BB962C8B-B14F-4D97-AF65-F5344CB8AC3E}">
        <p14:creationId xmlns:p14="http://schemas.microsoft.com/office/powerpoint/2010/main" val="1942414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2A0929-621D-4436-A7C2-ABFEB7375C97}"/>
              </a:ext>
            </a:extLst>
          </p:cNvPr>
          <p:cNvPicPr>
            <a:picLocks noChangeAspect="1"/>
          </p:cNvPicPr>
          <p:nvPr/>
        </p:nvPicPr>
        <p:blipFill>
          <a:blip r:embed="rId2"/>
          <a:stretch>
            <a:fillRect/>
          </a:stretch>
        </p:blipFill>
        <p:spPr>
          <a:xfrm>
            <a:off x="5067397" y="2915412"/>
            <a:ext cx="2194560" cy="2194560"/>
          </a:xfrm>
          <a:prstGeom prst="rect">
            <a:avLst/>
          </a:prstGeom>
        </p:spPr>
      </p:pic>
      <p:pic>
        <p:nvPicPr>
          <p:cNvPr id="2" name="Graphic 1">
            <a:extLst>
              <a:ext uri="{FF2B5EF4-FFF2-40B4-BE49-F238E27FC236}">
                <a16:creationId xmlns:a16="http://schemas.microsoft.com/office/drawing/2014/main" id="{3E98EF5C-3E1A-4333-BFCB-721092B04A1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30309" t="30357" r="39389" b="45917"/>
          <a:stretch/>
        </p:blipFill>
        <p:spPr>
          <a:xfrm>
            <a:off x="943664" y="480470"/>
            <a:ext cx="3730237" cy="205259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83147" y="1906994"/>
            <a:ext cx="2061946" cy="3953248"/>
          </a:xfrm>
          <a:prstGeom prst="rect">
            <a:avLst/>
          </a:prstGeom>
        </p:spPr>
      </p:pic>
      <p:sp>
        <p:nvSpPr>
          <p:cNvPr id="7" name="Rectangle 6"/>
          <p:cNvSpPr/>
          <p:nvPr/>
        </p:nvSpPr>
        <p:spPr>
          <a:xfrm>
            <a:off x="532167" y="3048768"/>
            <a:ext cx="3995964" cy="2862322"/>
          </a:xfrm>
          <a:prstGeom prst="rect">
            <a:avLst/>
          </a:prstGeom>
        </p:spPr>
        <p:txBody>
          <a:bodyPr wrap="square">
            <a:spAutoFit/>
          </a:bodyPr>
          <a:lstStyle/>
          <a:p>
            <a:pPr algn="ctr"/>
            <a:r>
              <a:rPr lang="en-US" sz="2000" dirty="0">
                <a:solidFill>
                  <a:srgbClr val="003B71"/>
                </a:solidFill>
                <a:latin typeface="Verdana" panose="020B0604030504040204" pitchFamily="34" charset="0"/>
                <a:ea typeface="Verdana" panose="020B0604030504040204" pitchFamily="34" charset="0"/>
                <a:cs typeface="Verdana" panose="020B0604030504040204" pitchFamily="34" charset="0"/>
              </a:rPr>
              <a:t>The key ingredients in Sleep+ have multiple scientific studies that show significant benefits including helping you to fall asleep faster, stay asleep longer, and experience higher quality plus more rejuvenating sleep.*</a:t>
            </a:r>
          </a:p>
        </p:txBody>
      </p:sp>
      <p:sp>
        <p:nvSpPr>
          <p:cNvPr id="12" name="TextBox 11">
            <a:extLst>
              <a:ext uri="{FF2B5EF4-FFF2-40B4-BE49-F238E27FC236}">
                <a16:creationId xmlns:a16="http://schemas.microsoft.com/office/drawing/2014/main" id="{13DC98EE-359D-4442-9F94-4C4E23006A89}"/>
              </a:ext>
            </a:extLst>
          </p:cNvPr>
          <p:cNvSpPr txBox="1"/>
          <p:nvPr/>
        </p:nvSpPr>
        <p:spPr>
          <a:xfrm>
            <a:off x="555162" y="1892638"/>
            <a:ext cx="3949975"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pic>
        <p:nvPicPr>
          <p:cNvPr id="17" name="Graphic 12">
            <a:extLst>
              <a:ext uri="{FF2B5EF4-FFF2-40B4-BE49-F238E27FC236}">
                <a16:creationId xmlns:a16="http://schemas.microsoft.com/office/drawing/2014/main" id="{421EAC70-C25B-449F-AE21-00F2A14AD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3728" y="436798"/>
            <a:ext cx="1700784" cy="1596121"/>
          </a:xfrm>
          <a:prstGeom prst="rect">
            <a:avLst/>
          </a:prstGeom>
        </p:spPr>
      </p:pic>
      <p:pic>
        <p:nvPicPr>
          <p:cNvPr id="22" name="Graphic 12">
            <a:extLst>
              <a:ext uri="{FF2B5EF4-FFF2-40B4-BE49-F238E27FC236}">
                <a16:creationId xmlns:a16="http://schemas.microsoft.com/office/drawing/2014/main" id="{2384502F-028A-4AA0-9EFC-F054893F66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7731" y="436798"/>
            <a:ext cx="1700784" cy="1596121"/>
          </a:xfrm>
          <a:prstGeom prst="rect">
            <a:avLst/>
          </a:prstGeom>
        </p:spPr>
      </p:pic>
      <p:pic>
        <p:nvPicPr>
          <p:cNvPr id="24" name="Graphic 12">
            <a:extLst>
              <a:ext uri="{FF2B5EF4-FFF2-40B4-BE49-F238E27FC236}">
                <a16:creationId xmlns:a16="http://schemas.microsoft.com/office/drawing/2014/main" id="{F55E2C0A-2073-41F0-917E-FABCC999E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58400" y="430462"/>
            <a:ext cx="1700784" cy="1596121"/>
          </a:xfrm>
          <a:prstGeom prst="rect">
            <a:avLst/>
          </a:prstGeom>
        </p:spPr>
      </p:pic>
      <p:sp>
        <p:nvSpPr>
          <p:cNvPr id="26" name="TextBox 25">
            <a:extLst>
              <a:ext uri="{FF2B5EF4-FFF2-40B4-BE49-F238E27FC236}">
                <a16:creationId xmlns:a16="http://schemas.microsoft.com/office/drawing/2014/main" id="{AC7C0BB7-7C3F-4641-AEF1-D3C4F9861868}"/>
              </a:ext>
            </a:extLst>
          </p:cNvPr>
          <p:cNvSpPr txBox="1"/>
          <p:nvPr/>
        </p:nvSpPr>
        <p:spPr>
          <a:xfrm>
            <a:off x="6571783" y="720690"/>
            <a:ext cx="1572680"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FALL ASLEEP FASTER</a:t>
            </a:r>
          </a:p>
        </p:txBody>
      </p:sp>
      <p:sp>
        <p:nvSpPr>
          <p:cNvPr id="27" name="TextBox 26">
            <a:extLst>
              <a:ext uri="{FF2B5EF4-FFF2-40B4-BE49-F238E27FC236}">
                <a16:creationId xmlns:a16="http://schemas.microsoft.com/office/drawing/2014/main" id="{9584C1F9-A16B-49DC-BC20-FB8E054EE30F}"/>
              </a:ext>
            </a:extLst>
          </p:cNvPr>
          <p:cNvSpPr txBox="1"/>
          <p:nvPr/>
        </p:nvSpPr>
        <p:spPr>
          <a:xfrm>
            <a:off x="8320104" y="744083"/>
            <a:ext cx="1585008"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STAY ASLEEP LONGER</a:t>
            </a:r>
          </a:p>
        </p:txBody>
      </p:sp>
      <p:sp>
        <p:nvSpPr>
          <p:cNvPr id="28" name="TextBox 27">
            <a:extLst>
              <a:ext uri="{FF2B5EF4-FFF2-40B4-BE49-F238E27FC236}">
                <a16:creationId xmlns:a16="http://schemas.microsoft.com/office/drawing/2014/main" id="{622999C4-9BAB-4DFF-B80B-4B6C30C12869}"/>
              </a:ext>
            </a:extLst>
          </p:cNvPr>
          <p:cNvSpPr txBox="1"/>
          <p:nvPr/>
        </p:nvSpPr>
        <p:spPr>
          <a:xfrm>
            <a:off x="10116024" y="743501"/>
            <a:ext cx="1585536" cy="1015663"/>
          </a:xfrm>
          <a:prstGeom prst="rect">
            <a:avLst/>
          </a:prstGeom>
          <a:noFill/>
        </p:spPr>
        <p:txBody>
          <a:bodyPr wrap="square" rtlCol="0">
            <a:spAutoFit/>
          </a:bodyP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IMPROVES SLEEP QUALITY</a:t>
            </a:r>
          </a:p>
        </p:txBody>
      </p:sp>
      <p:sp>
        <p:nvSpPr>
          <p:cNvPr id="30" name="Rectangle: Rounded Corners 29">
            <a:extLst>
              <a:ext uri="{FF2B5EF4-FFF2-40B4-BE49-F238E27FC236}">
                <a16:creationId xmlns:a16="http://schemas.microsoft.com/office/drawing/2014/main" id="{064E9F76-1ED6-4121-8370-96139EE3779B}"/>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40ABE69E-5C62-4693-B920-35ECD9940E8F}"/>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B0F45A56-56A2-4194-A601-D05BDCCA79E6}"/>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S008</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$80.00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$59.95 / 52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$53.95 / 46 PV</a:t>
            </a:r>
          </a:p>
        </p:txBody>
      </p:sp>
      <p:sp>
        <p:nvSpPr>
          <p:cNvPr id="33" name="TextBox 32">
            <a:extLst>
              <a:ext uri="{FF2B5EF4-FFF2-40B4-BE49-F238E27FC236}">
                <a16:creationId xmlns:a16="http://schemas.microsoft.com/office/drawing/2014/main" id="{A4300378-4E73-4E13-9462-C70A90BC7E9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9839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7BA91-A23C-4956-B840-0F2618A4B4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5580" y="1791369"/>
            <a:ext cx="2743200" cy="2743200"/>
          </a:xfrm>
          <a:prstGeom prst="rect">
            <a:avLst/>
          </a:prstGeom>
        </p:spPr>
      </p:pic>
      <p:pic>
        <p:nvPicPr>
          <p:cNvPr id="6" name="Picture 5">
            <a:extLst>
              <a:ext uri="{FF2B5EF4-FFF2-40B4-BE49-F238E27FC236}">
                <a16:creationId xmlns:a16="http://schemas.microsoft.com/office/drawing/2014/main" id="{237D432A-DBA0-4E4F-B58A-6F301F0EE3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1861" y="1772319"/>
            <a:ext cx="2743200" cy="2743200"/>
          </a:xfrm>
          <a:prstGeom prst="rect">
            <a:avLst/>
          </a:prstGeom>
        </p:spPr>
      </p:pic>
      <p:pic>
        <p:nvPicPr>
          <p:cNvPr id="19" name="Picture 18">
            <a:extLst>
              <a:ext uri="{FF2B5EF4-FFF2-40B4-BE49-F238E27FC236}">
                <a16:creationId xmlns:a16="http://schemas.microsoft.com/office/drawing/2014/main" id="{0BF6DCFD-D322-4EC8-AFE9-8483DE2641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7105" y="1791369"/>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378456" y="4346531"/>
            <a:ext cx="2970010"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quality*</a:t>
            </a:r>
          </a:p>
        </p:txBody>
      </p:sp>
      <p:sp>
        <p:nvSpPr>
          <p:cNvPr id="29" name="Rectangle 28">
            <a:extLst>
              <a:ext uri="{FF2B5EF4-FFF2-40B4-BE49-F238E27FC236}">
                <a16:creationId xmlns:a16="http://schemas.microsoft.com/office/drawing/2014/main" id="{68088B80-1622-4480-9384-76F7AC27BE27}"/>
              </a:ext>
            </a:extLst>
          </p:cNvPr>
          <p:cNvSpPr/>
          <p:nvPr/>
        </p:nvSpPr>
        <p:spPr>
          <a:xfrm>
            <a:off x="7711148" y="4363062"/>
            <a:ext cx="3765560" cy="1692771"/>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Fall asleep faster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33% </a:t>
            </a:r>
            <a:r>
              <a:rPr lang="en-US" sz="2400" dirty="0">
                <a:latin typeface="Verdana" panose="020B0604030504040204" pitchFamily="34" charset="0"/>
                <a:ea typeface="Verdana" panose="020B0604030504040204" pitchFamily="34" charset="0"/>
                <a:cs typeface="Verdana" panose="020B0604030504040204" pitchFamily="34" charset="0"/>
              </a:rPr>
              <a:t>and wake up fewer times each night by </a:t>
            </a:r>
            <a:r>
              <a:rPr lang="en-US" sz="2800" b="1" dirty="0">
                <a:solidFill>
                  <a:srgbClr val="3F7F96"/>
                </a:solidFill>
                <a:latin typeface="Verdana" panose="020B0604030504040204" pitchFamily="34" charset="0"/>
                <a:ea typeface="Verdana" panose="020B0604030504040204" pitchFamily="34" charset="0"/>
                <a:cs typeface="Verdana" panose="020B0604030504040204" pitchFamily="34" charset="0"/>
              </a:rPr>
              <a:t>30%</a:t>
            </a:r>
            <a:r>
              <a:rPr lang="en-US" sz="2400" dirty="0">
                <a:latin typeface="Verdana" panose="020B0604030504040204" pitchFamily="34" charset="0"/>
                <a:ea typeface="Verdana" panose="020B0604030504040204" pitchFamily="34" charset="0"/>
                <a:cs typeface="Verdana" panose="020B0604030504040204" pitchFamily="34" charset="0"/>
              </a:rPr>
              <a:t>*</a:t>
            </a:r>
          </a:p>
        </p:txBody>
      </p:sp>
      <p:sp>
        <p:nvSpPr>
          <p:cNvPr id="16" name="Rectangle 15">
            <a:extLst>
              <a:ext uri="{FF2B5EF4-FFF2-40B4-BE49-F238E27FC236}">
                <a16:creationId xmlns:a16="http://schemas.microsoft.com/office/drawing/2014/main" id="{489C34F8-616C-4D5A-97ED-FA0588AC4A58}"/>
              </a:ext>
            </a:extLst>
          </p:cNvPr>
          <p:cNvSpPr/>
          <p:nvPr/>
        </p:nvSpPr>
        <p:spPr>
          <a:xfrm>
            <a:off x="1000956" y="4365615"/>
            <a:ext cx="2852447" cy="830997"/>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Improvement in sleep efficiency*</a:t>
            </a:r>
          </a:p>
        </p:txBody>
      </p:sp>
      <p:pic>
        <p:nvPicPr>
          <p:cNvPr id="13" name="Graphic 12">
            <a:extLst>
              <a:ext uri="{FF2B5EF4-FFF2-40B4-BE49-F238E27FC236}">
                <a16:creationId xmlns:a16="http://schemas.microsoft.com/office/drawing/2014/main" id="{1664CC3C-DACF-4AB5-9325-EFC6502CBC4B}"/>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30309" t="30357" r="39389" b="45917"/>
          <a:stretch/>
        </p:blipFill>
        <p:spPr>
          <a:xfrm>
            <a:off x="4294237" y="-178747"/>
            <a:ext cx="3730237" cy="2052598"/>
          </a:xfrm>
          <a:prstGeom prst="rect">
            <a:avLst/>
          </a:prstGeom>
        </p:spPr>
      </p:pic>
      <p:sp>
        <p:nvSpPr>
          <p:cNvPr id="14" name="TextBox 13">
            <a:extLst>
              <a:ext uri="{FF2B5EF4-FFF2-40B4-BE49-F238E27FC236}">
                <a16:creationId xmlns:a16="http://schemas.microsoft.com/office/drawing/2014/main" id="{4CC86F8A-E623-4764-AB8D-76B9E906DACE}"/>
              </a:ext>
            </a:extLst>
          </p:cNvPr>
          <p:cNvSpPr txBox="1"/>
          <p:nvPr/>
        </p:nvSpPr>
        <p:spPr>
          <a:xfrm>
            <a:off x="3991411" y="1233421"/>
            <a:ext cx="4136530"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rejuvenating, refreshing,</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restful sleep*</a:t>
            </a:r>
          </a:p>
        </p:txBody>
      </p:sp>
      <p:sp>
        <p:nvSpPr>
          <p:cNvPr id="11" name="TextBox 10">
            <a:extLst>
              <a:ext uri="{FF2B5EF4-FFF2-40B4-BE49-F238E27FC236}">
                <a16:creationId xmlns:a16="http://schemas.microsoft.com/office/drawing/2014/main" id="{281FD87A-6D5C-406B-A40E-15F4720DB424}"/>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07018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670EAD3-55C0-441C-AC78-B725CDBBA02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2629" t="26286" r="31448" b="51742"/>
          <a:stretch/>
        </p:blipFill>
        <p:spPr>
          <a:xfrm>
            <a:off x="1001799" y="392243"/>
            <a:ext cx="4737341" cy="219371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210817" y="1970020"/>
            <a:ext cx="1934111" cy="3268921"/>
          </a:xfrm>
          <a:prstGeom prst="rect">
            <a:avLst/>
          </a:prstGeom>
        </p:spPr>
      </p:pic>
      <p:sp>
        <p:nvSpPr>
          <p:cNvPr id="7" name="Rectangle 6"/>
          <p:cNvSpPr/>
          <p:nvPr/>
        </p:nvSpPr>
        <p:spPr>
          <a:xfrm>
            <a:off x="867326" y="2926699"/>
            <a:ext cx="5135261" cy="2862322"/>
          </a:xfrm>
          <a:prstGeom prst="rect">
            <a:avLst/>
          </a:prstGeom>
        </p:spPr>
        <p:txBody>
          <a:bodyPr wrap="square">
            <a:spAutoFit/>
          </a:bodyPr>
          <a:lstStyle/>
          <a:p>
            <a:pPr algn="ctr"/>
            <a:r>
              <a:rPr lang="en-US" sz="2000" dirty="0">
                <a:solidFill>
                  <a:srgbClr val="1E5D39"/>
                </a:solidFill>
                <a:latin typeface="Verdana" panose="020B0604030504040204" pitchFamily="34" charset="0"/>
                <a:ea typeface="Verdana" panose="020B0604030504040204" pitchFamily="34" charset="0"/>
                <a:cs typeface="Verdana" panose="020B0604030504040204" pitchFamily="34" charset="0"/>
              </a:rPr>
              <a:t>VitaGBX is a premium multivitamin that combines more than 50 vitamins, minerals, amino acids, and phytonutrients. It features both our Bright Mind Proprietary Blend (for mind support) and Amare GBX+ Proprietary Blend (for gut-brain axis support) to empower a well-balanced body and mind.*</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477037" y="1648798"/>
            <a:ext cx="3786864"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22" name="Graphic 21">
            <a:extLst>
              <a:ext uri="{FF2B5EF4-FFF2-40B4-BE49-F238E27FC236}">
                <a16:creationId xmlns:a16="http://schemas.microsoft.com/office/drawing/2014/main" id="{E4840360-0CBA-4CF9-B873-77377D8212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4" name="Graphic 23">
            <a:extLst>
              <a:ext uri="{FF2B5EF4-FFF2-40B4-BE49-F238E27FC236}">
                <a16:creationId xmlns:a16="http://schemas.microsoft.com/office/drawing/2014/main" id="{CCA82462-2C34-45AA-948B-D5AF812FC9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6" name="Graphic 25">
            <a:extLst>
              <a:ext uri="{FF2B5EF4-FFF2-40B4-BE49-F238E27FC236}">
                <a16:creationId xmlns:a16="http://schemas.microsoft.com/office/drawing/2014/main" id="{7DAD2409-6FD2-4728-8DE4-5D99D1E56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7" name="TextBox 26">
            <a:extLst>
              <a:ext uri="{FF2B5EF4-FFF2-40B4-BE49-F238E27FC236}">
                <a16:creationId xmlns:a16="http://schemas.microsoft.com/office/drawing/2014/main" id="{FB50069F-2689-4043-96A2-90F99207269A}"/>
              </a:ext>
            </a:extLst>
          </p:cNvPr>
          <p:cNvSpPr txBox="1"/>
          <p:nvPr/>
        </p:nvSpPr>
        <p:spPr>
          <a:xfrm>
            <a:off x="6410572" y="773793"/>
            <a:ext cx="1705176"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MULTIVITAMIN + MIND COMBO</a:t>
            </a:r>
          </a:p>
        </p:txBody>
      </p:sp>
      <p:sp>
        <p:nvSpPr>
          <p:cNvPr id="28" name="TextBox 27">
            <a:extLst>
              <a:ext uri="{FF2B5EF4-FFF2-40B4-BE49-F238E27FC236}">
                <a16:creationId xmlns:a16="http://schemas.microsoft.com/office/drawing/2014/main" id="{73E7F274-3586-4353-8F9D-77C4C14EDE6A}"/>
              </a:ext>
            </a:extLst>
          </p:cNvPr>
          <p:cNvSpPr txBox="1"/>
          <p:nvPr/>
        </p:nvSpPr>
        <p:spPr>
          <a:xfrm>
            <a:off x="8284988" y="764929"/>
            <a:ext cx="1660720" cy="830997"/>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FILLS GAPS IN DAILY NUTRITION</a:t>
            </a:r>
          </a:p>
        </p:txBody>
      </p:sp>
      <p:sp>
        <p:nvSpPr>
          <p:cNvPr id="29" name="TextBox 28">
            <a:extLst>
              <a:ext uri="{FF2B5EF4-FFF2-40B4-BE49-F238E27FC236}">
                <a16:creationId xmlns:a16="http://schemas.microsoft.com/office/drawing/2014/main" id="{72E3E818-79F4-490C-B915-168E05E29BC4}"/>
              </a:ext>
            </a:extLst>
          </p:cNvPr>
          <p:cNvSpPr txBox="1"/>
          <p:nvPr/>
        </p:nvSpPr>
        <p:spPr>
          <a:xfrm>
            <a:off x="10202501" y="650682"/>
            <a:ext cx="1494398" cy="1077218"/>
          </a:xfrm>
          <a:prstGeom prst="rect">
            <a:avLst/>
          </a:prstGeom>
          <a:noFill/>
        </p:spPr>
        <p:txBody>
          <a:bodyPr wrap="square" rtlCol="0">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UNIQUE BRIGHT MIND BLEND</a:t>
            </a:r>
          </a:p>
        </p:txBody>
      </p:sp>
      <p:sp>
        <p:nvSpPr>
          <p:cNvPr id="32" name="Rectangle: Rounded Corners 31">
            <a:extLst>
              <a:ext uri="{FF2B5EF4-FFF2-40B4-BE49-F238E27FC236}">
                <a16:creationId xmlns:a16="http://schemas.microsoft.com/office/drawing/2014/main" id="{67F002B0-F086-4E01-9FC5-1C61AA75A114}"/>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A4604EA8-FEFA-4CD4-AA3F-47AC19025B4C}"/>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4" name="TextBox 33">
            <a:extLst>
              <a:ext uri="{FF2B5EF4-FFF2-40B4-BE49-F238E27FC236}">
                <a16:creationId xmlns:a16="http://schemas.microsoft.com/office/drawing/2014/main" id="{E8CF40D8-D56D-4C5E-B584-AD256A62DCF6}"/>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$54.00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$39.95 / 32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$35.95 / 29 PV</a:t>
            </a:r>
          </a:p>
        </p:txBody>
      </p:sp>
      <p:sp>
        <p:nvSpPr>
          <p:cNvPr id="35" name="TextBox 34">
            <a:extLst>
              <a:ext uri="{FF2B5EF4-FFF2-40B4-BE49-F238E27FC236}">
                <a16:creationId xmlns:a16="http://schemas.microsoft.com/office/drawing/2014/main" id="{406A063F-6536-4D1C-B959-826BB51908D5}"/>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310298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4CD6AF-19E7-4278-966B-AA09FFA22D6D}"/>
              </a:ext>
            </a:extLst>
          </p:cNvPr>
          <p:cNvSpPr/>
          <p:nvPr/>
        </p:nvSpPr>
        <p:spPr>
          <a:xfrm>
            <a:off x="4160144" y="4130932"/>
            <a:ext cx="3954468"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Combines 50+ vitamins, minerals, amino acids, and phytonutrients to deliver micronutrient nutrition for a well-balanced body and mind*</a:t>
            </a:r>
          </a:p>
        </p:txBody>
      </p:sp>
      <p:sp>
        <p:nvSpPr>
          <p:cNvPr id="29" name="Rectangle 28">
            <a:extLst>
              <a:ext uri="{FF2B5EF4-FFF2-40B4-BE49-F238E27FC236}">
                <a16:creationId xmlns:a16="http://schemas.microsoft.com/office/drawing/2014/main" id="{68088B80-1622-4480-9384-76F7AC27BE27}"/>
              </a:ext>
            </a:extLst>
          </p:cNvPr>
          <p:cNvSpPr/>
          <p:nvPr/>
        </p:nvSpPr>
        <p:spPr>
          <a:xfrm>
            <a:off x="8201040" y="4137803"/>
            <a:ext cx="3448034" cy="1631216"/>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our Amare GBX+ Proprietary Blend that enhances optimal functionality of the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gut-brain axis*</a:t>
            </a:r>
          </a:p>
        </p:txBody>
      </p:sp>
      <p:sp>
        <p:nvSpPr>
          <p:cNvPr id="16" name="Rectangle 15">
            <a:extLst>
              <a:ext uri="{FF2B5EF4-FFF2-40B4-BE49-F238E27FC236}">
                <a16:creationId xmlns:a16="http://schemas.microsoft.com/office/drawing/2014/main" id="{489C34F8-616C-4D5A-97ED-FA0588AC4A58}"/>
              </a:ext>
            </a:extLst>
          </p:cNvPr>
          <p:cNvSpPr/>
          <p:nvPr/>
        </p:nvSpPr>
        <p:spPr>
          <a:xfrm>
            <a:off x="651039" y="4130932"/>
            <a:ext cx="3422677" cy="1938992"/>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a Bright Mind Blend which helps improve concentration, attention, and alertness*</a:t>
            </a:r>
          </a:p>
        </p:txBody>
      </p:sp>
      <p:pic>
        <p:nvPicPr>
          <p:cNvPr id="17" name="Graphic 16">
            <a:extLst>
              <a:ext uri="{FF2B5EF4-FFF2-40B4-BE49-F238E27FC236}">
                <a16:creationId xmlns:a16="http://schemas.microsoft.com/office/drawing/2014/main" id="{C01B6EE7-0D50-4C86-A871-751868F34008}"/>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2629" t="26286" r="31448" b="51742"/>
          <a:stretch/>
        </p:blipFill>
        <p:spPr>
          <a:xfrm>
            <a:off x="3775047" y="-217357"/>
            <a:ext cx="4737341" cy="2193710"/>
          </a:xfrm>
          <a:prstGeom prst="rect">
            <a:avLst/>
          </a:prstGeom>
        </p:spPr>
      </p:pic>
      <p:sp>
        <p:nvSpPr>
          <p:cNvPr id="18" name="TextBox 17">
            <a:extLst>
              <a:ext uri="{FF2B5EF4-FFF2-40B4-BE49-F238E27FC236}">
                <a16:creationId xmlns:a16="http://schemas.microsoft.com/office/drawing/2014/main" id="{80CD3455-F2C1-49CE-8E96-42FFC454C364}"/>
              </a:ext>
            </a:extLst>
          </p:cNvPr>
          <p:cNvSpPr txBox="1"/>
          <p:nvPr/>
        </p:nvSpPr>
        <p:spPr>
          <a:xfrm>
            <a:off x="4196802" y="1039198"/>
            <a:ext cx="3881152"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premium nutrition for a </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healthy body and mind*</a:t>
            </a:r>
          </a:p>
        </p:txBody>
      </p:sp>
      <p:pic>
        <p:nvPicPr>
          <p:cNvPr id="9" name="Picture 8">
            <a:extLst>
              <a:ext uri="{FF2B5EF4-FFF2-40B4-BE49-F238E27FC236}">
                <a16:creationId xmlns:a16="http://schemas.microsoft.com/office/drawing/2014/main" id="{481DE6C8-B325-4516-AEFA-48834505D3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8633" y="1632039"/>
            <a:ext cx="2743200" cy="2743200"/>
          </a:xfrm>
          <a:prstGeom prst="rect">
            <a:avLst/>
          </a:prstGeom>
        </p:spPr>
      </p:pic>
      <p:pic>
        <p:nvPicPr>
          <p:cNvPr id="19" name="Picture 18">
            <a:extLst>
              <a:ext uri="{FF2B5EF4-FFF2-40B4-BE49-F238E27FC236}">
                <a16:creationId xmlns:a16="http://schemas.microsoft.com/office/drawing/2014/main" id="{DE185303-6FA4-4AAD-B805-C88F8590BA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76690" y="1653863"/>
            <a:ext cx="2721376" cy="2721376"/>
          </a:xfrm>
          <a:prstGeom prst="rect">
            <a:avLst/>
          </a:prstGeom>
        </p:spPr>
      </p:pic>
      <p:pic>
        <p:nvPicPr>
          <p:cNvPr id="21" name="Picture 20">
            <a:extLst>
              <a:ext uri="{FF2B5EF4-FFF2-40B4-BE49-F238E27FC236}">
                <a16:creationId xmlns:a16="http://schemas.microsoft.com/office/drawing/2014/main" id="{A901690F-EF81-4301-8FE6-B284094D595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2923" y="1642951"/>
            <a:ext cx="2743200" cy="2743200"/>
          </a:xfrm>
          <a:prstGeom prst="rect">
            <a:avLst/>
          </a:prstGeom>
        </p:spPr>
      </p:pic>
      <p:sp>
        <p:nvSpPr>
          <p:cNvPr id="11" name="TextBox 10">
            <a:extLst>
              <a:ext uri="{FF2B5EF4-FFF2-40B4-BE49-F238E27FC236}">
                <a16:creationId xmlns:a16="http://schemas.microsoft.com/office/drawing/2014/main" id="{ADFFFBF2-8B62-4461-AC59-57DDA42083E1}"/>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62339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20F7FC-0F40-4AEA-B715-B7A61CB7D4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12362" y="1908691"/>
            <a:ext cx="3262726" cy="3262726"/>
          </a:xfrm>
          <a:prstGeom prst="rect">
            <a:avLst/>
          </a:prstGeom>
        </p:spPr>
      </p:pic>
      <p:pic>
        <p:nvPicPr>
          <p:cNvPr id="6" name="Graphic 5">
            <a:extLst>
              <a:ext uri="{FF2B5EF4-FFF2-40B4-BE49-F238E27FC236}">
                <a16:creationId xmlns:a16="http://schemas.microsoft.com/office/drawing/2014/main" id="{C216F34A-519F-49E0-B748-37DC89CCC5DF}"/>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49452" t="36071" r="10377" b="34698"/>
          <a:stretch/>
        </p:blipFill>
        <p:spPr>
          <a:xfrm>
            <a:off x="356419" y="263896"/>
            <a:ext cx="6519107" cy="2517263"/>
          </a:xfrm>
          <a:prstGeom prst="rect">
            <a:avLst/>
          </a:prstGeom>
        </p:spPr>
      </p:pic>
      <p:sp>
        <p:nvSpPr>
          <p:cNvPr id="7" name="Rectangle 6"/>
          <p:cNvSpPr/>
          <p:nvPr/>
        </p:nvSpPr>
        <p:spPr>
          <a:xfrm>
            <a:off x="1272891" y="2781159"/>
            <a:ext cx="4330914" cy="2308324"/>
          </a:xfrm>
          <a:prstGeom prst="rect">
            <a:avLst/>
          </a:prstGeom>
        </p:spPr>
        <p:txBody>
          <a:bodyPr wrap="square">
            <a:spAutoFit/>
          </a:bodyPr>
          <a:lstStyle/>
          <a:p>
            <a:pPr algn="ctr"/>
            <a:r>
              <a:rPr lang="en-US" sz="2400" dirty="0">
                <a:solidFill>
                  <a:srgbClr val="1E5D39"/>
                </a:solidFill>
                <a:latin typeface="Verdana" panose="020B0604030504040204" pitchFamily="34" charset="0"/>
                <a:ea typeface="Verdana" panose="020B0604030504040204" pitchFamily="34" charset="0"/>
                <a:cs typeface="Verdana" panose="020B0604030504040204" pitchFamily="34" charset="0"/>
              </a:rPr>
              <a:t>OmMEGA is a high-potency, ultra-pure marine oil concentrate that delivers high levels of the critical omega-3 fatty acids EPA and DHA.*</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595030" y="1648798"/>
            <a:ext cx="3686635"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high-potency,</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ultra-pure omega-3’s*</a:t>
            </a:r>
          </a:p>
        </p:txBody>
      </p:sp>
      <p:pic>
        <p:nvPicPr>
          <p:cNvPr id="22" name="Graphic 21">
            <a:extLst>
              <a:ext uri="{FF2B5EF4-FFF2-40B4-BE49-F238E27FC236}">
                <a16:creationId xmlns:a16="http://schemas.microsoft.com/office/drawing/2014/main" id="{E0906785-6032-461D-B3A2-077FDC8BD4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30604" y="373900"/>
            <a:ext cx="1700784" cy="1596120"/>
          </a:xfrm>
          <a:prstGeom prst="rect">
            <a:avLst/>
          </a:prstGeom>
        </p:spPr>
      </p:pic>
      <p:pic>
        <p:nvPicPr>
          <p:cNvPr id="24" name="Graphic 23">
            <a:extLst>
              <a:ext uri="{FF2B5EF4-FFF2-40B4-BE49-F238E27FC236}">
                <a16:creationId xmlns:a16="http://schemas.microsoft.com/office/drawing/2014/main" id="{77242728-B3F6-49E7-A6EE-76C226A07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4956" y="373900"/>
            <a:ext cx="1700784" cy="1596120"/>
          </a:xfrm>
          <a:prstGeom prst="rect">
            <a:avLst/>
          </a:prstGeom>
        </p:spPr>
      </p:pic>
      <p:pic>
        <p:nvPicPr>
          <p:cNvPr id="26" name="Graphic 25">
            <a:extLst>
              <a:ext uri="{FF2B5EF4-FFF2-40B4-BE49-F238E27FC236}">
                <a16:creationId xmlns:a16="http://schemas.microsoft.com/office/drawing/2014/main" id="{09BC502E-BB80-41BF-BC3A-29A256D6DA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9308" y="391232"/>
            <a:ext cx="1700784" cy="1596120"/>
          </a:xfrm>
          <a:prstGeom prst="rect">
            <a:avLst/>
          </a:prstGeom>
        </p:spPr>
      </p:pic>
      <p:sp>
        <p:nvSpPr>
          <p:cNvPr id="27" name="TextBox 26">
            <a:extLst>
              <a:ext uri="{FF2B5EF4-FFF2-40B4-BE49-F238E27FC236}">
                <a16:creationId xmlns:a16="http://schemas.microsoft.com/office/drawing/2014/main" id="{43A76ADC-20B5-4018-B26A-172B88DCF9FB}"/>
              </a:ext>
            </a:extLst>
          </p:cNvPr>
          <p:cNvSpPr txBox="1"/>
          <p:nvPr/>
        </p:nvSpPr>
        <p:spPr>
          <a:xfrm>
            <a:off x="6390540" y="727627"/>
            <a:ext cx="1691366"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SUPPORTS COGNITIVE HEALTH</a:t>
            </a:r>
          </a:p>
        </p:txBody>
      </p:sp>
      <p:sp>
        <p:nvSpPr>
          <p:cNvPr id="28" name="TextBox 27">
            <a:extLst>
              <a:ext uri="{FF2B5EF4-FFF2-40B4-BE49-F238E27FC236}">
                <a16:creationId xmlns:a16="http://schemas.microsoft.com/office/drawing/2014/main" id="{6FA608D7-6690-4FC4-AE13-7A8AD8532E34}"/>
              </a:ext>
            </a:extLst>
          </p:cNvPr>
          <p:cNvSpPr txBox="1"/>
          <p:nvPr/>
        </p:nvSpPr>
        <p:spPr>
          <a:xfrm>
            <a:off x="8264956" y="710295"/>
            <a:ext cx="1660720"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HIGH-POTENCY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EPA + DHA</a:t>
            </a:r>
          </a:p>
        </p:txBody>
      </p:sp>
      <p:sp>
        <p:nvSpPr>
          <p:cNvPr id="29" name="TextBox 28">
            <a:extLst>
              <a:ext uri="{FF2B5EF4-FFF2-40B4-BE49-F238E27FC236}">
                <a16:creationId xmlns:a16="http://schemas.microsoft.com/office/drawing/2014/main" id="{DE9E5178-9BBD-4D99-ACC8-77A2BDD5727B}"/>
              </a:ext>
            </a:extLst>
          </p:cNvPr>
          <p:cNvSpPr txBox="1"/>
          <p:nvPr/>
        </p:nvSpPr>
        <p:spPr>
          <a:xfrm>
            <a:off x="10202501" y="727627"/>
            <a:ext cx="1494398"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MERCURY FREE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FISH OIL</a:t>
            </a:r>
          </a:p>
        </p:txBody>
      </p:sp>
      <p:sp>
        <p:nvSpPr>
          <p:cNvPr id="16" name="TextBox 15">
            <a:extLst>
              <a:ext uri="{FF2B5EF4-FFF2-40B4-BE49-F238E27FC236}">
                <a16:creationId xmlns:a16="http://schemas.microsoft.com/office/drawing/2014/main" id="{0E2376A6-CBDD-4D9B-95B6-1F7F2EA0EFF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7" name="Rectangle: Rounded Corners 16">
            <a:extLst>
              <a:ext uri="{FF2B5EF4-FFF2-40B4-BE49-F238E27FC236}">
                <a16:creationId xmlns:a16="http://schemas.microsoft.com/office/drawing/2014/main" id="{E9866CA9-CB44-47A2-ADC7-CC4B4FF68416}"/>
              </a:ext>
            </a:extLst>
          </p:cNvPr>
          <p:cNvSpPr/>
          <p:nvPr/>
        </p:nvSpPr>
        <p:spPr>
          <a:xfrm>
            <a:off x="7337751" y="5024072"/>
            <a:ext cx="3549715" cy="1177925"/>
          </a:xfrm>
          <a:prstGeom prst="roundRect">
            <a:avLst/>
          </a:prstGeom>
          <a:noFill/>
          <a:ln w="38100">
            <a:solidFill>
              <a:srgbClr val="245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5748E8BC-304A-4E97-99CD-CCFD625DFC02}"/>
              </a:ext>
            </a:extLst>
          </p:cNvPr>
          <p:cNvSpPr txBox="1"/>
          <p:nvPr/>
        </p:nvSpPr>
        <p:spPr>
          <a:xfrm>
            <a:off x="7374891" y="5135980"/>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19" name="TextBox 18">
            <a:extLst>
              <a:ext uri="{FF2B5EF4-FFF2-40B4-BE49-F238E27FC236}">
                <a16:creationId xmlns:a16="http://schemas.microsoft.com/office/drawing/2014/main" id="{2706A044-7600-4A17-BA5D-005EE8208EB8}"/>
              </a:ext>
            </a:extLst>
          </p:cNvPr>
          <p:cNvSpPr txBox="1"/>
          <p:nvPr/>
        </p:nvSpPr>
        <p:spPr>
          <a:xfrm>
            <a:off x="9309491" y="5135451"/>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S011</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$40.00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$29.95 / 24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$26.95 / 22 PV</a:t>
            </a:r>
          </a:p>
        </p:txBody>
      </p:sp>
    </p:spTree>
    <p:extLst>
      <p:ext uri="{BB962C8B-B14F-4D97-AF65-F5344CB8AC3E}">
        <p14:creationId xmlns:p14="http://schemas.microsoft.com/office/powerpoint/2010/main" val="29707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BCBE29-17FA-4CAB-8C67-24665796B8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3510" y="1804036"/>
            <a:ext cx="2743200" cy="2743200"/>
          </a:xfrm>
          <a:prstGeom prst="rect">
            <a:avLst/>
          </a:prstGeom>
        </p:spPr>
      </p:pic>
      <p:pic>
        <p:nvPicPr>
          <p:cNvPr id="3" name="Picture 2">
            <a:extLst>
              <a:ext uri="{FF2B5EF4-FFF2-40B4-BE49-F238E27FC236}">
                <a16:creationId xmlns:a16="http://schemas.microsoft.com/office/drawing/2014/main" id="{36A35369-EF92-48CB-8B2E-E767B3DE2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4915" y="1810506"/>
            <a:ext cx="2743200" cy="2743200"/>
          </a:xfrm>
          <a:prstGeom prst="rect">
            <a:avLst/>
          </a:prstGeom>
        </p:spPr>
      </p:pic>
      <p:pic>
        <p:nvPicPr>
          <p:cNvPr id="9" name="Picture 8">
            <a:extLst>
              <a:ext uri="{FF2B5EF4-FFF2-40B4-BE49-F238E27FC236}">
                <a16:creationId xmlns:a16="http://schemas.microsoft.com/office/drawing/2014/main" id="{8B0CEF61-A600-4AAF-A52F-136056BECB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29348" y="1784960"/>
            <a:ext cx="2743200" cy="2743200"/>
          </a:xfrm>
          <a:prstGeom prst="rect">
            <a:avLst/>
          </a:prstGeom>
        </p:spPr>
      </p:pic>
      <p:sp>
        <p:nvSpPr>
          <p:cNvPr id="27" name="Rectangle 26">
            <a:extLst>
              <a:ext uri="{FF2B5EF4-FFF2-40B4-BE49-F238E27FC236}">
                <a16:creationId xmlns:a16="http://schemas.microsoft.com/office/drawing/2014/main" id="{9B4CD6AF-19E7-4278-966B-AA09FFA22D6D}"/>
              </a:ext>
            </a:extLst>
          </p:cNvPr>
          <p:cNvSpPr/>
          <p:nvPr/>
        </p:nvSpPr>
        <p:spPr>
          <a:xfrm>
            <a:off x="4923723" y="4404037"/>
            <a:ext cx="2540410" cy="1015663"/>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Promotes cardiovascular health*</a:t>
            </a:r>
          </a:p>
        </p:txBody>
      </p:sp>
      <p:sp>
        <p:nvSpPr>
          <p:cNvPr id="29" name="Rectangle 28">
            <a:extLst>
              <a:ext uri="{FF2B5EF4-FFF2-40B4-BE49-F238E27FC236}">
                <a16:creationId xmlns:a16="http://schemas.microsoft.com/office/drawing/2014/main" id="{68088B80-1622-4480-9384-76F7AC27BE27}"/>
              </a:ext>
            </a:extLst>
          </p:cNvPr>
          <p:cNvSpPr/>
          <p:nvPr/>
        </p:nvSpPr>
        <p:spPr>
          <a:xfrm>
            <a:off x="7956422" y="4404037"/>
            <a:ext cx="3489053" cy="1323439"/>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Supports memory and cognitive functions, while promoting a healthy nervous system*</a:t>
            </a:r>
          </a:p>
        </p:txBody>
      </p:sp>
      <p:sp>
        <p:nvSpPr>
          <p:cNvPr id="16" name="Rectangle 15">
            <a:extLst>
              <a:ext uri="{FF2B5EF4-FFF2-40B4-BE49-F238E27FC236}">
                <a16:creationId xmlns:a16="http://schemas.microsoft.com/office/drawing/2014/main" id="{489C34F8-616C-4D5A-97ED-FA0588AC4A58}"/>
              </a:ext>
            </a:extLst>
          </p:cNvPr>
          <p:cNvSpPr/>
          <p:nvPr/>
        </p:nvSpPr>
        <p:spPr>
          <a:xfrm>
            <a:off x="637855" y="4404037"/>
            <a:ext cx="3908452" cy="1631216"/>
          </a:xfrm>
          <a:prstGeom prst="rect">
            <a:avLst/>
          </a:prstGeom>
        </p:spPr>
        <p:txBody>
          <a:bodyPr wrap="square">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Contains ultra-pure and ultra-potent omega-3 content that is approx. 70% more omega-3 (EPA/DHA) than standard fish oils*</a:t>
            </a:r>
          </a:p>
        </p:txBody>
      </p:sp>
      <p:pic>
        <p:nvPicPr>
          <p:cNvPr id="14" name="Graphic 13">
            <a:extLst>
              <a:ext uri="{FF2B5EF4-FFF2-40B4-BE49-F238E27FC236}">
                <a16:creationId xmlns:a16="http://schemas.microsoft.com/office/drawing/2014/main" id="{5EEC33A2-A68E-48F2-91CE-9605FAA9F17C}"/>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49452" t="36071" r="10377" b="34698"/>
          <a:stretch/>
        </p:blipFill>
        <p:spPr>
          <a:xfrm>
            <a:off x="2998176" y="-247383"/>
            <a:ext cx="6519107" cy="2517263"/>
          </a:xfrm>
          <a:prstGeom prst="rect">
            <a:avLst/>
          </a:prstGeom>
        </p:spPr>
      </p:pic>
      <p:sp>
        <p:nvSpPr>
          <p:cNvPr id="15" name="TextBox 14">
            <a:extLst>
              <a:ext uri="{FF2B5EF4-FFF2-40B4-BE49-F238E27FC236}">
                <a16:creationId xmlns:a16="http://schemas.microsoft.com/office/drawing/2014/main" id="{7F53554C-D654-4575-861F-EB5799ABBD97}"/>
              </a:ext>
            </a:extLst>
          </p:cNvPr>
          <p:cNvSpPr txBox="1"/>
          <p:nvPr/>
        </p:nvSpPr>
        <p:spPr>
          <a:xfrm>
            <a:off x="4505422" y="1137519"/>
            <a:ext cx="3504614" cy="707886"/>
          </a:xfrm>
          <a:prstGeom prst="rect">
            <a:avLst/>
          </a:prstGeom>
          <a:noFill/>
        </p:spPr>
        <p:txBody>
          <a:bodyPr wrap="square" rtlCol="0">
            <a:spAutoFit/>
          </a:bodyPr>
          <a:lstStyle/>
          <a:p>
            <a:pPr algn="ctr"/>
            <a:r>
              <a:rPr lang="en-US" sz="2000" b="1" dirty="0">
                <a:solidFill>
                  <a:srgbClr val="1E5D39"/>
                </a:solidFill>
                <a:latin typeface="Verdana" panose="020B0604030504040204" pitchFamily="34" charset="0"/>
              </a:rPr>
              <a:t>high-potency,</a:t>
            </a:r>
            <a:br>
              <a:rPr lang="en-US" sz="2000" b="1" dirty="0">
                <a:solidFill>
                  <a:srgbClr val="1E5D39"/>
                </a:solidFill>
                <a:latin typeface="Verdana" panose="020B0604030504040204" pitchFamily="34" charset="0"/>
              </a:rPr>
            </a:br>
            <a:r>
              <a:rPr lang="en-US" sz="2000" b="1" dirty="0">
                <a:solidFill>
                  <a:srgbClr val="1E5D39"/>
                </a:solidFill>
                <a:latin typeface="Verdana" panose="020B0604030504040204" pitchFamily="34" charset="0"/>
              </a:rPr>
              <a:t>ultra-pure omega-3’s*</a:t>
            </a:r>
          </a:p>
        </p:txBody>
      </p:sp>
      <p:sp>
        <p:nvSpPr>
          <p:cNvPr id="11" name="TextBox 10">
            <a:extLst>
              <a:ext uri="{FF2B5EF4-FFF2-40B4-BE49-F238E27FC236}">
                <a16:creationId xmlns:a16="http://schemas.microsoft.com/office/drawing/2014/main" id="{8A4A6604-90A0-4BEC-A1D7-4CF0811591A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63260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838200" y="3303548"/>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80571"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4171347"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“NORMAL”</a:t>
            </a:r>
          </a:p>
        </p:txBody>
      </p:sp>
      <p:sp>
        <p:nvSpPr>
          <p:cNvPr id="11" name="TextBox 10"/>
          <p:cNvSpPr txBox="1"/>
          <p:nvPr/>
        </p:nvSpPr>
        <p:spPr>
          <a:xfrm>
            <a:off x="7802938" y="3792529"/>
            <a:ext cx="3844776" cy="461665"/>
          </a:xfrm>
          <a:prstGeom prst="rect">
            <a:avLst/>
          </a:prstGeom>
          <a:noFill/>
        </p:spPr>
        <p:txBody>
          <a:bodyPr wrap="square" rtlCol="0">
            <a:spAutoFit/>
          </a:bodyPr>
          <a:lstStyle/>
          <a:p>
            <a:pPr algn="ctr"/>
            <a:r>
              <a:rPr lang="en-US" sz="2400"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378857" y="4193719"/>
            <a:ext cx="125185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5159283" y="4193719"/>
            <a:ext cx="1061357" cy="1384995"/>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8816075"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2530928"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6157139" y="4193719"/>
            <a:ext cx="1188357" cy="1200329"/>
          </a:xfrm>
          <a:prstGeom prst="rect">
            <a:avLst/>
          </a:prstGeom>
        </p:spPr>
        <p:txBody>
          <a:bodyPr wrap="square">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9822667" y="4193719"/>
            <a:ext cx="977027" cy="1200329"/>
          </a:xfrm>
          <a:prstGeom prst="rect">
            <a:avLst/>
          </a:prstGeom>
          <a:noFill/>
        </p:spPr>
        <p:txBody>
          <a:bodyPr wrap="square" rtlCol="0">
            <a:spAutoFit/>
          </a:bodyPr>
          <a:lstStyle/>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12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10594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a:t>
            </a:r>
          </a:p>
        </p:txBody>
      </p:sp>
      <p:sp>
        <p:nvSpPr>
          <p:cNvPr id="19" name="TextBox 18"/>
          <p:cNvSpPr txBox="1"/>
          <p:nvPr/>
        </p:nvSpPr>
        <p:spPr>
          <a:xfrm>
            <a:off x="91228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2474382"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4036483"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5588001"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7171268"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8722786"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10295467" y="6123801"/>
            <a:ext cx="1016001" cy="276999"/>
          </a:xfrm>
          <a:prstGeom prst="rect">
            <a:avLst/>
          </a:prstGeom>
          <a:noFill/>
        </p:spPr>
        <p:txBody>
          <a:bodyPr wrap="square" rtlCol="0">
            <a:spAutoFit/>
          </a:bodyPr>
          <a:lstStyle/>
          <a:p>
            <a:pPr algn="ctr"/>
            <a:r>
              <a:rPr lang="en-US" sz="12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838200" y="5646043"/>
            <a:ext cx="10515600" cy="411238"/>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21083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2</a:t>
            </a:r>
          </a:p>
        </p:txBody>
      </p:sp>
      <p:sp>
        <p:nvSpPr>
          <p:cNvPr id="28" name="TextBox 27"/>
          <p:cNvSpPr txBox="1"/>
          <p:nvPr/>
        </p:nvSpPr>
        <p:spPr>
          <a:xfrm>
            <a:off x="31571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3</a:t>
            </a:r>
          </a:p>
        </p:txBody>
      </p:sp>
      <p:sp>
        <p:nvSpPr>
          <p:cNvPr id="29" name="TextBox 28"/>
          <p:cNvSpPr txBox="1"/>
          <p:nvPr/>
        </p:nvSpPr>
        <p:spPr>
          <a:xfrm>
            <a:off x="42060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4</a:t>
            </a:r>
          </a:p>
        </p:txBody>
      </p:sp>
      <p:sp>
        <p:nvSpPr>
          <p:cNvPr id="30" name="TextBox 29"/>
          <p:cNvSpPr txBox="1"/>
          <p:nvPr/>
        </p:nvSpPr>
        <p:spPr>
          <a:xfrm>
            <a:off x="52548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5</a:t>
            </a:r>
          </a:p>
        </p:txBody>
      </p:sp>
      <p:sp>
        <p:nvSpPr>
          <p:cNvPr id="31" name="TextBox 30"/>
          <p:cNvSpPr txBox="1"/>
          <p:nvPr/>
        </p:nvSpPr>
        <p:spPr>
          <a:xfrm>
            <a:off x="63037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6</a:t>
            </a:r>
          </a:p>
        </p:txBody>
      </p:sp>
      <p:sp>
        <p:nvSpPr>
          <p:cNvPr id="32" name="TextBox 31"/>
          <p:cNvSpPr txBox="1"/>
          <p:nvPr/>
        </p:nvSpPr>
        <p:spPr>
          <a:xfrm>
            <a:off x="73525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7</a:t>
            </a:r>
          </a:p>
        </p:txBody>
      </p:sp>
      <p:sp>
        <p:nvSpPr>
          <p:cNvPr id="33" name="TextBox 32"/>
          <p:cNvSpPr txBox="1"/>
          <p:nvPr/>
        </p:nvSpPr>
        <p:spPr>
          <a:xfrm>
            <a:off x="840142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8</a:t>
            </a:r>
          </a:p>
        </p:txBody>
      </p:sp>
      <p:sp>
        <p:nvSpPr>
          <p:cNvPr id="34" name="TextBox 33"/>
          <p:cNvSpPr txBox="1"/>
          <p:nvPr/>
        </p:nvSpPr>
        <p:spPr>
          <a:xfrm>
            <a:off x="9450275"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9</a:t>
            </a:r>
          </a:p>
        </p:txBody>
      </p:sp>
      <p:sp>
        <p:nvSpPr>
          <p:cNvPr id="35" name="TextBox 34"/>
          <p:cNvSpPr txBox="1"/>
          <p:nvPr/>
        </p:nvSpPr>
        <p:spPr>
          <a:xfrm>
            <a:off x="10499126" y="3263704"/>
            <a:ext cx="638763"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838200" y="503237"/>
            <a:ext cx="10515600" cy="1325563"/>
          </a:xfrm>
        </p:spPr>
        <p:txBody>
          <a:bodyPr>
            <a:noAutofit/>
          </a:bodyPr>
          <a:lstStyle/>
          <a:p>
            <a:r>
              <a:rPr lang="en-US" sz="2800" b="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974002" y="1700814"/>
            <a:ext cx="11370398" cy="1111996"/>
          </a:xfrm>
          <a:prstGeom prst="rect">
            <a:avLst/>
          </a:prstGeom>
        </p:spPr>
        <p:txBody>
          <a:bodyPr>
            <a:noAutofit/>
          </a:bodyPr>
          <a:lstStyle/>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How you feel is not just in your head </a:t>
            </a:r>
            <a:r>
              <a:rPr lang="mr-IN" sz="1800" dirty="0">
                <a:solidFill>
                  <a:srgbClr val="4A3B6B"/>
                </a:solidFill>
                <a:latin typeface="Verdana" panose="020B0604030504040204" pitchFamily="34" charset="0"/>
                <a:ea typeface="Verdana" panose="020B0604030504040204" pitchFamily="34" charset="0"/>
                <a:cs typeface="Aller Light"/>
              </a:rPr>
              <a:t>–</a:t>
            </a:r>
            <a:r>
              <a:rPr lang="en-US" sz="180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80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838200" y="2997288"/>
            <a:ext cx="10515600" cy="307777"/>
          </a:xfrm>
          <a:prstGeom prst="rect">
            <a:avLst/>
          </a:prstGeom>
          <a:noFill/>
        </p:spPr>
        <p:txBody>
          <a:bodyPr wrap="square" rtlCol="0">
            <a:spAutoFit/>
          </a:bodyPr>
          <a:lstStyle/>
          <a:p>
            <a:r>
              <a:rPr lang="en-US" sz="140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40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1133463" y="5561207"/>
            <a:ext cx="564775" cy="564775"/>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2697437" y="5561207"/>
            <a:ext cx="564775" cy="564775"/>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4261411" y="5561207"/>
            <a:ext cx="564775" cy="564775"/>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5825385" y="5561207"/>
            <a:ext cx="564775" cy="564775"/>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7389359" y="5561207"/>
            <a:ext cx="564775" cy="564775"/>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8953333" y="5561207"/>
            <a:ext cx="564775" cy="564775"/>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10517306" y="5561207"/>
            <a:ext cx="564775" cy="564775"/>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528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660051-CDC1-824D-A274-7CBA008B9C36}"/>
              </a:ext>
            </a:extLst>
          </p:cNvPr>
          <p:cNvPicPr>
            <a:picLocks noChangeAspect="1"/>
          </p:cNvPicPr>
          <p:nvPr/>
        </p:nvPicPr>
        <p:blipFill>
          <a:blip r:embed="rId2"/>
          <a:stretch>
            <a:fillRect/>
          </a:stretch>
        </p:blipFill>
        <p:spPr>
          <a:xfrm>
            <a:off x="2237904" y="0"/>
            <a:ext cx="7716191" cy="6858000"/>
          </a:xfrm>
          <a:prstGeom prst="rect">
            <a:avLst/>
          </a:prstGeom>
        </p:spPr>
      </p:pic>
    </p:spTree>
    <p:extLst>
      <p:ext uri="{BB962C8B-B14F-4D97-AF65-F5344CB8AC3E}">
        <p14:creationId xmlns:p14="http://schemas.microsoft.com/office/powerpoint/2010/main" val="50503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02F15D-9897-3A4B-A688-E2EF539289F8}"/>
              </a:ext>
            </a:extLst>
          </p:cNvPr>
          <p:cNvPicPr>
            <a:picLocks noChangeAspect="1"/>
          </p:cNvPicPr>
          <p:nvPr/>
        </p:nvPicPr>
        <p:blipFill>
          <a:blip r:embed="rId2"/>
          <a:stretch>
            <a:fillRect/>
          </a:stretch>
        </p:blipFill>
        <p:spPr>
          <a:xfrm>
            <a:off x="1750769" y="1020418"/>
            <a:ext cx="8559422" cy="4828392"/>
          </a:xfrm>
          <a:prstGeom prst="rect">
            <a:avLst/>
          </a:prstGeom>
        </p:spPr>
      </p:pic>
    </p:spTree>
    <p:extLst>
      <p:ext uri="{BB962C8B-B14F-4D97-AF65-F5344CB8AC3E}">
        <p14:creationId xmlns:p14="http://schemas.microsoft.com/office/powerpoint/2010/main" val="410061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B6EE0-ED1C-854D-BBA6-305F79451EDC}"/>
              </a:ext>
            </a:extLst>
          </p:cNvPr>
          <p:cNvPicPr>
            <a:picLocks noChangeAspect="1"/>
          </p:cNvPicPr>
          <p:nvPr/>
        </p:nvPicPr>
        <p:blipFill>
          <a:blip r:embed="rId2"/>
          <a:stretch>
            <a:fillRect/>
          </a:stretch>
        </p:blipFill>
        <p:spPr>
          <a:xfrm>
            <a:off x="1101587" y="38340"/>
            <a:ext cx="4292048" cy="6752823"/>
          </a:xfrm>
          <a:prstGeom prst="rect">
            <a:avLst/>
          </a:prstGeom>
        </p:spPr>
      </p:pic>
      <p:pic>
        <p:nvPicPr>
          <p:cNvPr id="3" name="Picture 2">
            <a:extLst>
              <a:ext uri="{FF2B5EF4-FFF2-40B4-BE49-F238E27FC236}">
                <a16:creationId xmlns:a16="http://schemas.microsoft.com/office/drawing/2014/main" id="{35E52BCF-1C12-0841-96F6-FDB3F00E243C}"/>
              </a:ext>
            </a:extLst>
          </p:cNvPr>
          <p:cNvPicPr>
            <a:picLocks noChangeAspect="1"/>
          </p:cNvPicPr>
          <p:nvPr/>
        </p:nvPicPr>
        <p:blipFill>
          <a:blip r:embed="rId3"/>
          <a:stretch>
            <a:fillRect/>
          </a:stretch>
        </p:blipFill>
        <p:spPr>
          <a:xfrm>
            <a:off x="6665843" y="15901"/>
            <a:ext cx="5009322" cy="6386886"/>
          </a:xfrm>
          <a:prstGeom prst="rect">
            <a:avLst/>
          </a:prstGeom>
        </p:spPr>
      </p:pic>
    </p:spTree>
    <p:extLst>
      <p:ext uri="{BB962C8B-B14F-4D97-AF65-F5344CB8AC3E}">
        <p14:creationId xmlns:p14="http://schemas.microsoft.com/office/powerpoint/2010/main" val="2534382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32C807-B5B4-2F4B-9F07-2FE152D6D21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220E224-FA03-B948-B266-2C742365DFF5}"/>
              </a:ext>
            </a:extLst>
          </p:cNvPr>
          <p:cNvPicPr>
            <a:picLocks noChangeAspect="1"/>
          </p:cNvPicPr>
          <p:nvPr/>
        </p:nvPicPr>
        <p:blipFill>
          <a:blip r:embed="rId3"/>
          <a:stretch>
            <a:fillRect/>
          </a:stretch>
        </p:blipFill>
        <p:spPr>
          <a:xfrm>
            <a:off x="0" y="3048"/>
            <a:ext cx="12192000" cy="6851904"/>
          </a:xfrm>
          <a:prstGeom prst="rect">
            <a:avLst/>
          </a:prstGeom>
        </p:spPr>
      </p:pic>
    </p:spTree>
    <p:extLst>
      <p:ext uri="{BB962C8B-B14F-4D97-AF65-F5344CB8AC3E}">
        <p14:creationId xmlns:p14="http://schemas.microsoft.com/office/powerpoint/2010/main" val="17546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9E5C9B-D84F-3742-B28F-70F33C58D2E3}"/>
              </a:ext>
            </a:extLst>
          </p:cNvPr>
          <p:cNvPicPr>
            <a:picLocks noChangeAspect="1"/>
          </p:cNvPicPr>
          <p:nvPr/>
        </p:nvPicPr>
        <p:blipFill>
          <a:blip r:embed="rId2"/>
          <a:stretch>
            <a:fillRect/>
          </a:stretch>
        </p:blipFill>
        <p:spPr>
          <a:xfrm>
            <a:off x="3193774" y="0"/>
            <a:ext cx="5075581" cy="6779792"/>
          </a:xfrm>
          <a:prstGeom prst="rect">
            <a:avLst/>
          </a:prstGeom>
        </p:spPr>
      </p:pic>
    </p:spTree>
    <p:extLst>
      <p:ext uri="{BB962C8B-B14F-4D97-AF65-F5344CB8AC3E}">
        <p14:creationId xmlns:p14="http://schemas.microsoft.com/office/powerpoint/2010/main" val="64093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4D1A-2179-2947-BAA6-5BF7A58DBC7C}"/>
              </a:ext>
            </a:extLst>
          </p:cNvPr>
          <p:cNvPicPr>
            <a:picLocks noChangeAspect="1"/>
          </p:cNvPicPr>
          <p:nvPr/>
        </p:nvPicPr>
        <p:blipFill>
          <a:blip r:embed="rId2"/>
          <a:stretch>
            <a:fillRect/>
          </a:stretch>
        </p:blipFill>
        <p:spPr>
          <a:xfrm>
            <a:off x="775138" y="0"/>
            <a:ext cx="10641724" cy="6858000"/>
          </a:xfrm>
          <a:prstGeom prst="rect">
            <a:avLst/>
          </a:prstGeom>
        </p:spPr>
      </p:pic>
    </p:spTree>
    <p:extLst>
      <p:ext uri="{BB962C8B-B14F-4D97-AF65-F5344CB8AC3E}">
        <p14:creationId xmlns:p14="http://schemas.microsoft.com/office/powerpoint/2010/main" val="3025780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E6AEEB-576B-9541-BC61-6BB945DCEBAD}"/>
              </a:ext>
            </a:extLst>
          </p:cNvPr>
          <p:cNvPicPr>
            <a:picLocks noChangeAspect="1"/>
          </p:cNvPicPr>
          <p:nvPr/>
        </p:nvPicPr>
        <p:blipFill>
          <a:blip r:embed="rId2"/>
          <a:stretch>
            <a:fillRect/>
          </a:stretch>
        </p:blipFill>
        <p:spPr>
          <a:xfrm>
            <a:off x="0" y="-1"/>
            <a:ext cx="5476664" cy="3578087"/>
          </a:xfrm>
          <a:prstGeom prst="rect">
            <a:avLst/>
          </a:prstGeom>
        </p:spPr>
      </p:pic>
      <p:pic>
        <p:nvPicPr>
          <p:cNvPr id="3" name="Picture 2">
            <a:extLst>
              <a:ext uri="{FF2B5EF4-FFF2-40B4-BE49-F238E27FC236}">
                <a16:creationId xmlns:a16="http://schemas.microsoft.com/office/drawing/2014/main" id="{8AE9A180-39EC-5B4F-919C-FFA416D05015}"/>
              </a:ext>
            </a:extLst>
          </p:cNvPr>
          <p:cNvPicPr>
            <a:picLocks noChangeAspect="1"/>
          </p:cNvPicPr>
          <p:nvPr/>
        </p:nvPicPr>
        <p:blipFill>
          <a:blip r:embed="rId3"/>
          <a:stretch>
            <a:fillRect/>
          </a:stretch>
        </p:blipFill>
        <p:spPr>
          <a:xfrm>
            <a:off x="4823005" y="2093843"/>
            <a:ext cx="6912332" cy="4006574"/>
          </a:xfrm>
          <a:prstGeom prst="rect">
            <a:avLst/>
          </a:prstGeom>
        </p:spPr>
      </p:pic>
    </p:spTree>
    <p:extLst>
      <p:ext uri="{BB962C8B-B14F-4D97-AF65-F5344CB8AC3E}">
        <p14:creationId xmlns:p14="http://schemas.microsoft.com/office/powerpoint/2010/main" val="4031985492"/>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3F2A56"/>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2094</Words>
  <Application>Microsoft Macintosh PowerPoint</Application>
  <PresentationFormat>Widescreen</PresentationFormat>
  <Paragraphs>189</Paragraphs>
  <Slides>26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Aller Light</vt:lpstr>
      <vt:lpstr>Calibri</vt:lpstr>
      <vt:lpstr>Arial</vt:lpstr>
      <vt:lpstr>Wingdings</vt:lpstr>
      <vt:lpstr>Verdana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MENTABIOTICS KEY INGREDIENTS</vt:lpstr>
      <vt:lpstr>FOR YOUR GUT… THE PROBIOTIC STRAIN MATTERS</vt:lpstr>
      <vt:lpstr>GBX+ proprietary blend… Patent Pending and Exclusive to Amare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THINGS YOU SHOULD KNOW ABOUT MENTAL WELLNESS </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Amare Global</dc:title>
  <dc:creator/>
  <cp:lastModifiedBy/>
  <cp:revision>74</cp:revision>
  <dcterms:modified xsi:type="dcterms:W3CDTF">2018-05-17T20:43:01Z</dcterms:modified>
</cp:coreProperties>
</file>