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1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3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4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685" r:id="rId4"/>
    <p:sldMasterId id="2147483709" r:id="rId5"/>
    <p:sldMasterId id="2147483734" r:id="rId6"/>
    <p:sldMasterId id="2147483755" r:id="rId7"/>
    <p:sldMasterId id="2147483806" r:id="rId8"/>
    <p:sldMasterId id="2147483820" r:id="rId9"/>
    <p:sldMasterId id="2147483833" r:id="rId10"/>
    <p:sldMasterId id="2147483869" r:id="rId11"/>
    <p:sldMasterId id="2147483882" r:id="rId12"/>
    <p:sldMasterId id="2147483895" r:id="rId13"/>
    <p:sldMasterId id="2147483908" r:id="rId14"/>
    <p:sldMasterId id="2147483921" r:id="rId15"/>
    <p:sldMasterId id="2147483934" r:id="rId16"/>
    <p:sldMasterId id="2147483948" r:id="rId17"/>
    <p:sldMasterId id="2147483998" r:id="rId18"/>
    <p:sldMasterId id="2147484023" r:id="rId19"/>
    <p:sldMasterId id="2147484036" r:id="rId20"/>
    <p:sldMasterId id="2147484049" r:id="rId21"/>
    <p:sldMasterId id="2147484078" r:id="rId22"/>
    <p:sldMasterId id="2147484090" r:id="rId23"/>
    <p:sldMasterId id="2147484103" r:id="rId24"/>
    <p:sldMasterId id="2147484116" r:id="rId25"/>
  </p:sldMasterIdLst>
  <p:notesMasterIdLst>
    <p:notesMasterId r:id="rId41"/>
  </p:notesMasterIdLst>
  <p:sldIdLst>
    <p:sldId id="637" r:id="rId26"/>
    <p:sldId id="618" r:id="rId27"/>
    <p:sldId id="729" r:id="rId28"/>
    <p:sldId id="731" r:id="rId29"/>
    <p:sldId id="627" r:id="rId30"/>
    <p:sldId id="730" r:id="rId31"/>
    <p:sldId id="727" r:id="rId32"/>
    <p:sldId id="728" r:id="rId33"/>
    <p:sldId id="545" r:id="rId34"/>
    <p:sldId id="617" r:id="rId35"/>
    <p:sldId id="505" r:id="rId36"/>
    <p:sldId id="373" r:id="rId37"/>
    <p:sldId id="382" r:id="rId38"/>
    <p:sldId id="392" r:id="rId39"/>
    <p:sldId id="63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2B59F3"/>
    <a:srgbClr val="2953DB"/>
    <a:srgbClr val="274EC6"/>
    <a:srgbClr val="00008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7"/>
    <p:restoredTop sz="94391" autoAdjust="0"/>
  </p:normalViewPr>
  <p:slideViewPr>
    <p:cSldViewPr snapToGrid="0" snapToObjects="1">
      <p:cViewPr varScale="1">
        <p:scale>
          <a:sx n="120" d="100"/>
          <a:sy n="120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20" Type="http://schemas.openxmlformats.org/officeDocument/2006/relationships/slideMaster" Target="slideMasters/slideMaster2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FA2F-99A5-9545-BDE1-7D897CF793AF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EAF7-AB13-F24B-A4D7-C57A5F53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0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jpe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1.jpe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8.jpe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jpe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4.jpe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8.jpeg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8.jpe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54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28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7653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7359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66801"/>
            <a:ext cx="4344988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44" y="1066801"/>
            <a:ext cx="4346575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91285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9980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71931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4057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66505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2338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970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2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"/>
            <a:ext cx="22098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86" y="1"/>
            <a:ext cx="6481763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8370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78" y="5577679"/>
            <a:ext cx="170522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41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1339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3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7444" y="365126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8650" y="2003426"/>
            <a:ext cx="78867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97" y="6357726"/>
            <a:ext cx="3002407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04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66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0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0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2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41877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94709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71939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946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72955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51156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6114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3309-FEE7-3A4B-83ED-53F7E4B01B0A}" type="datetimeFigureOut">
              <a:rPr lang="en-US"/>
              <a:pPr>
                <a:defRPr/>
              </a:pPr>
              <a:t>5/3/18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3F1A-B31F-E947-A571-3EEA3143F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65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6858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9920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877349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0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785383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74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74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8162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8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5428-0466-294B-B95D-CC256CFDEB7D}" type="datetimeFigureOut">
              <a:rPr lang="en-US"/>
              <a:pPr>
                <a:defRPr/>
              </a:pPr>
              <a:t>5/3/18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3DE3-9852-6843-A8D4-E0F4E0FE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81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5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5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9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6224-7195-3D42-A4CA-EC72957E4342}" type="datetimeFigureOut">
              <a:rPr lang="en-US"/>
              <a:pPr>
                <a:defRPr/>
              </a:pPr>
              <a:t>5/3/18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53B7-15F2-3445-88D3-F518D695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54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72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4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18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ED2C-C706-410A-9244-A958FF4B62F3}" type="datetimeFigureOut">
              <a:rPr lang="en-US" smtClean="0"/>
              <a:t>5/3/18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4AEF-19FE-491A-B2D5-1F7BBBAE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3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39704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7900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2653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8053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25959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369258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6687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5637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45921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37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601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1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1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1336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1041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1041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5" y="5601041"/>
            <a:ext cx="89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91703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6908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795226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32782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926108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23146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701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429223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641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1914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3875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3446" y="274638"/>
            <a:ext cx="3231654" cy="3875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5427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265212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6"/>
            <a:ext cx="8382000" cy="471924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0323117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6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688103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87271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95144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602706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790357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7209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441927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102554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00521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12716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4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08840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312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312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24999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2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4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797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18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6" y="5664244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7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2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2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6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564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2040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307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94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436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7582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30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60451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69734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5" y="5438775"/>
            <a:ext cx="16748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5500688"/>
            <a:ext cx="356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22288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7802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43858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713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235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822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414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81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00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07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489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310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43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0700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0700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506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13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54015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348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69359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6651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1541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9302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08395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273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849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919" y="1412880"/>
            <a:ext cx="4298099" cy="2913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860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7359" y="230239"/>
            <a:ext cx="3157788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007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98918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83916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3634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3631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2386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93710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7579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6354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506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200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22210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5805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80166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3763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06668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95102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0835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1381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0148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5027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7428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167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1150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08741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6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0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image" Target="../media/image2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0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theme" Target="../theme/theme2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image" Target="../media/image10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24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theme" Target="../theme/theme2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image" Target="../media/image2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theme" Target="../theme/theme2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image" Target="../media/image2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0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D1F-F953-7E47-BE3B-0595ACC9F5A3}" type="datetimeFigureOut">
              <a:rPr lang="en-US" smtClean="0"/>
              <a:t>5/3/18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3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B_hor_BW_xsm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658" y="6491288"/>
            <a:ext cx="1260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bullet_web"/>
          <p:cNvPicPr>
            <a:picLocks noChangeAspect="1" noChangeArrowheads="1"/>
          </p:cNvPicPr>
          <p:nvPr/>
        </p:nvPicPr>
        <p:blipFill>
          <a:blip r:embed="rId14" cstate="print"/>
          <a:srcRect b="97313"/>
          <a:stretch>
            <a:fillRect/>
          </a:stretch>
        </p:blipFill>
        <p:spPr bwMode="auto">
          <a:xfrm>
            <a:off x="3207" y="-6350"/>
            <a:ext cx="914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455" y="0"/>
            <a:ext cx="88312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74" y="1066801"/>
            <a:ext cx="88439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8877300" y="6148395"/>
            <a:ext cx="26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1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9pPr>
    </p:titleStyle>
    <p:bodyStyle>
      <a:lvl1pPr marL="228589" indent="-22858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2pPr>
      <a:lvl3pPr marL="1142943" indent="-228589" algn="l" rtl="0" eaLnBrk="0" fontAlgn="base" hangingPunct="0">
        <a:spcBef>
          <a:spcPct val="35000"/>
        </a:spcBef>
        <a:spcAft>
          <a:spcPct val="0"/>
        </a:spcAft>
        <a:buFont typeface="Arial" pitchFamily="34" charset="0"/>
        <a:buChar char="–"/>
        <a:defRPr sz="1600">
          <a:solidFill>
            <a:srgbClr val="333333"/>
          </a:solidFill>
          <a:latin typeface="+mn-lt"/>
        </a:defRPr>
      </a:lvl3pPr>
      <a:lvl4pPr marL="1600120" indent="-228589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</a:defRPr>
      </a:lvl4pPr>
      <a:lvl5pPr marL="2057297" indent="-228589" algn="l" rtl="0" eaLnBrk="0" fontAlgn="base" hangingPunct="0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5pPr>
      <a:lvl6pPr marL="2514474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651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8829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006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6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5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20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36" y="6383866"/>
            <a:ext cx="484187" cy="4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98309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9831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83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95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75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87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72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67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79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365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5367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54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66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6522836"/>
            <a:ext cx="2273300" cy="276964"/>
            <a:chOff x="4306" y="4109"/>
            <a:chExt cx="1432" cy="175"/>
          </a:xfrm>
        </p:grpSpPr>
        <p:sp>
          <p:nvSpPr>
            <p:cNvPr id="1031" name="Text Box 19"/>
            <p:cNvSpPr txBox="1">
              <a:spLocks noChangeArrowheads="1"/>
            </p:cNvSpPr>
            <p:nvPr/>
          </p:nvSpPr>
          <p:spPr bwMode="auto">
            <a:xfrm>
              <a:off x="4463" y="4109"/>
              <a:ext cx="127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376FA7"/>
                  </a:solidFill>
                  <a:cs typeface="Arial" charset="0"/>
                </a:rPr>
                <a:t>The Oppenheimer Center</a:t>
              </a:r>
            </a:p>
          </p:txBody>
        </p:sp>
        <p:pic>
          <p:nvPicPr>
            <p:cNvPr id="17415" name="Picture 6" descr="Untitled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123"/>
              <a:ext cx="1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800">
          <a:solidFill>
            <a:schemeClr val="bg1"/>
          </a:solidFill>
          <a:latin typeface="+mn-lt"/>
          <a:ea typeface="+mn-ea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5pPr>
      <a:lvl6pPr marL="24050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6pPr>
      <a:lvl7pPr marL="28622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7pPr>
      <a:lvl8pPr marL="33194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8pPr>
      <a:lvl9pPr marL="37766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45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173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717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0" y="6361342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8" y="6383454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5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7" y="6361114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D6574F-1970-4BA9-9439-EF1448745364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69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029" name="Group 1"/>
          <p:cNvGrpSpPr>
            <a:grpSpLocks/>
          </p:cNvGrpSpPr>
          <p:nvPr/>
        </p:nvGrpSpPr>
        <p:grpSpPr bwMode="auto">
          <a:xfrm>
            <a:off x="1827213" y="6534150"/>
            <a:ext cx="5489575" cy="276225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031" name="Picture 23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7"/>
        </a:buBlip>
        <a:defRPr sz="3000">
          <a:solidFill>
            <a:schemeClr val="bg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5/3/18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73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192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4580" name="Picture 23" descr="Untitled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57" y="6545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331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2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4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253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fade/>
  </p:transition>
  <p:txStyles>
    <p:titleStyle>
      <a:lvl1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6075" indent="-346075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39775" indent="-277813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1413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3050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6275" indent="-287338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2-24 02.0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1" y="0"/>
            <a:ext cx="7193895" cy="680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1772101"/>
            <a:ext cx="20193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  <a:latin typeface="Calibri"/>
              <a:ea typeface="ＭＳ Ｐゴシック"/>
            </a:endParaRPr>
          </a:p>
          <a:p>
            <a:endParaRPr 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369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5"/>
          <p:cNvSpPr txBox="1">
            <a:spLocks noChangeArrowheads="1"/>
          </p:cNvSpPr>
          <p:nvPr/>
        </p:nvSpPr>
        <p:spPr bwMode="auto">
          <a:xfrm>
            <a:off x="381000" y="4095806"/>
            <a:ext cx="977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Diet</a:t>
            </a:r>
          </a:p>
        </p:txBody>
      </p:sp>
      <p:sp>
        <p:nvSpPr>
          <p:cNvPr id="46082" name="TextBox 6"/>
          <p:cNvSpPr txBox="1">
            <a:spLocks noChangeArrowheads="1"/>
          </p:cNvSpPr>
          <p:nvPr/>
        </p:nvSpPr>
        <p:spPr bwMode="auto">
          <a:xfrm>
            <a:off x="2209800" y="1447801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Genetics</a:t>
            </a:r>
          </a:p>
        </p:txBody>
      </p:sp>
      <p:sp>
        <p:nvSpPr>
          <p:cNvPr id="46083" name="TextBox 7"/>
          <p:cNvSpPr txBox="1">
            <a:spLocks noChangeArrowheads="1"/>
          </p:cNvSpPr>
          <p:nvPr/>
        </p:nvSpPr>
        <p:spPr bwMode="auto">
          <a:xfrm>
            <a:off x="6019800" y="1447801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Lifestyle</a:t>
            </a:r>
          </a:p>
        </p:txBody>
      </p:sp>
      <p:sp>
        <p:nvSpPr>
          <p:cNvPr id="46084" name="TextBox 8"/>
          <p:cNvSpPr txBox="1">
            <a:spLocks noChangeArrowheads="1"/>
          </p:cNvSpPr>
          <p:nvPr/>
        </p:nvSpPr>
        <p:spPr bwMode="auto">
          <a:xfrm>
            <a:off x="228600" y="2601914"/>
            <a:ext cx="261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Early life experiences</a:t>
            </a:r>
          </a:p>
        </p:txBody>
      </p:sp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3657600" y="1447801"/>
            <a:ext cx="162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Environment</a:t>
            </a:r>
          </a:p>
        </p:txBody>
      </p:sp>
      <p:cxnSp>
        <p:nvCxnSpPr>
          <p:cNvPr id="46087" name="Straight Arrow Connector 12"/>
          <p:cNvCxnSpPr>
            <a:cxnSpLocks noChangeShapeType="1"/>
          </p:cNvCxnSpPr>
          <p:nvPr/>
        </p:nvCxnSpPr>
        <p:spPr bwMode="auto">
          <a:xfrm>
            <a:off x="1447800" y="4267200"/>
            <a:ext cx="965200" cy="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Arrow Connector 14"/>
          <p:cNvCxnSpPr>
            <a:cxnSpLocks noChangeShapeType="1"/>
          </p:cNvCxnSpPr>
          <p:nvPr/>
        </p:nvCxnSpPr>
        <p:spPr bwMode="auto">
          <a:xfrm>
            <a:off x="1905000" y="3003550"/>
            <a:ext cx="685800" cy="34925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89" name="Straight Arrow Connector 18"/>
          <p:cNvCxnSpPr>
            <a:cxnSpLocks noChangeShapeType="1"/>
          </p:cNvCxnSpPr>
          <p:nvPr/>
        </p:nvCxnSpPr>
        <p:spPr bwMode="auto">
          <a:xfrm>
            <a:off x="2895600" y="1839914"/>
            <a:ext cx="457200" cy="750887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Straight Arrow Connector 23"/>
          <p:cNvCxnSpPr>
            <a:cxnSpLocks noChangeShapeType="1"/>
          </p:cNvCxnSpPr>
          <p:nvPr/>
        </p:nvCxnSpPr>
        <p:spPr bwMode="auto">
          <a:xfrm>
            <a:off x="4419694" y="1863775"/>
            <a:ext cx="11113" cy="650875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92" name="Straight Arrow Connector 24"/>
          <p:cNvCxnSpPr>
            <a:cxnSpLocks noChangeShapeType="1"/>
          </p:cNvCxnSpPr>
          <p:nvPr/>
        </p:nvCxnSpPr>
        <p:spPr bwMode="auto">
          <a:xfrm flipH="1">
            <a:off x="5410200" y="1828800"/>
            <a:ext cx="889000" cy="83820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94" name="Straight Arrow Connector 24"/>
          <p:cNvCxnSpPr>
            <a:cxnSpLocks noChangeShapeType="1"/>
          </p:cNvCxnSpPr>
          <p:nvPr/>
        </p:nvCxnSpPr>
        <p:spPr bwMode="auto">
          <a:xfrm flipH="1">
            <a:off x="6248400" y="2819400"/>
            <a:ext cx="914400" cy="53340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6095" name="TextBox 7"/>
          <p:cNvSpPr txBox="1">
            <a:spLocks noChangeArrowheads="1"/>
          </p:cNvSpPr>
          <p:nvPr/>
        </p:nvSpPr>
        <p:spPr bwMode="auto">
          <a:xfrm>
            <a:off x="7239000" y="2743200"/>
            <a:ext cx="1752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Social connectedness</a:t>
            </a:r>
          </a:p>
        </p:txBody>
      </p:sp>
      <p:sp>
        <p:nvSpPr>
          <p:cNvPr id="46096" name="TextBox 6"/>
          <p:cNvSpPr txBox="1">
            <a:spLocks noChangeArrowheads="1"/>
          </p:cNvSpPr>
          <p:nvPr/>
        </p:nvSpPr>
        <p:spPr bwMode="auto">
          <a:xfrm>
            <a:off x="7467600" y="4038658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Mind</a:t>
            </a:r>
          </a:p>
        </p:txBody>
      </p:sp>
      <p:cxnSp>
        <p:nvCxnSpPr>
          <p:cNvPr id="46097" name="Straight Arrow Connector 24"/>
          <p:cNvCxnSpPr>
            <a:cxnSpLocks noChangeShapeType="1"/>
            <a:stCxn id="46096" idx="1"/>
          </p:cNvCxnSpPr>
          <p:nvPr/>
        </p:nvCxnSpPr>
        <p:spPr bwMode="auto">
          <a:xfrm flipH="1" flipV="1">
            <a:off x="6248400" y="4191063"/>
            <a:ext cx="1219200" cy="78428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0" y="2577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871AA"/>
                </a:solidFill>
              </a:rPr>
              <a:t>The New Ecological View of Health and Disease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9413-FA25-F44C-9D0C-2088B27B2D76}"/>
              </a:ext>
            </a:extLst>
          </p:cNvPr>
          <p:cNvSpPr txBox="1"/>
          <p:nvPr/>
        </p:nvSpPr>
        <p:spPr>
          <a:xfrm>
            <a:off x="50800" y="6326446"/>
            <a:ext cx="883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Complete physical, mental, emotional, spiritual and social well being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BAE84-6271-7642-8D66-EAB915E7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03" y="2894573"/>
            <a:ext cx="3361597" cy="2016958"/>
          </a:xfrm>
          <a:prstGeom prst="rect">
            <a:avLst/>
          </a:prstGeom>
        </p:spPr>
      </p:pic>
      <p:pic>
        <p:nvPicPr>
          <p:cNvPr id="22" name="Picture 21" descr="Screenshot 2016-11-12 17.22.22.png">
            <a:extLst>
              <a:ext uri="{FF2B5EF4-FFF2-40B4-BE49-F238E27FC236}">
                <a16:creationId xmlns:a16="http://schemas.microsoft.com/office/drawing/2014/main" id="{55FB9E9D-8B68-1D4D-A789-6FE1295A8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139104"/>
            <a:ext cx="1434214" cy="12585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Screenshot 2015-11-16 08.3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4" y="0"/>
            <a:ext cx="606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28600" y="152414"/>
            <a:ext cx="8534400" cy="7981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/>
          </a:p>
          <a:p>
            <a:pPr algn="ctr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/>
              <a:t>The Mediterranean Diet Pyramid</a:t>
            </a:r>
          </a:p>
        </p:txBody>
      </p:sp>
    </p:spTree>
    <p:extLst>
      <p:ext uri="{BB962C8B-B14F-4D97-AF65-F5344CB8AC3E}">
        <p14:creationId xmlns:p14="http://schemas.microsoft.com/office/powerpoint/2010/main" val="424206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336699"/>
                </a:solidFill>
                <a:cs typeface="+mj-cs"/>
              </a:rPr>
              <a:t>Well </a:t>
            </a:r>
            <a:r>
              <a:rPr lang="en-US" sz="3600" dirty="0">
                <a:solidFill>
                  <a:srgbClr val="336699"/>
                </a:solidFill>
              </a:rPr>
              <a:t>Documented </a:t>
            </a:r>
            <a:r>
              <a:rPr lang="en-US" sz="3600" dirty="0">
                <a:solidFill>
                  <a:srgbClr val="336699"/>
                </a:solidFill>
                <a:cs typeface="+mj-cs"/>
              </a:rPr>
              <a:t>Health Benefits of the Mediterranean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2159000"/>
            <a:ext cx="6375400" cy="3124200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en-US" dirty="0"/>
              <a:t>Cardiovascular disease</a:t>
            </a:r>
            <a:endParaRPr lang="en-US" baseline="30000" dirty="0"/>
          </a:p>
          <a:p>
            <a:pPr marL="457200" lvl="1" indent="0">
              <a:buNone/>
              <a:defRPr/>
            </a:pPr>
            <a:r>
              <a:rPr lang="en-US" dirty="0"/>
              <a:t>Cancer</a:t>
            </a:r>
            <a:endParaRPr lang="en-US" baseline="30000" dirty="0"/>
          </a:p>
          <a:p>
            <a:pPr marL="457200" lvl="1" indent="0">
              <a:buNone/>
              <a:defRPr/>
            </a:pPr>
            <a:r>
              <a:rPr lang="en-US" dirty="0"/>
              <a:t>Metabolic syndrome</a:t>
            </a:r>
          </a:p>
          <a:p>
            <a:pPr marL="457200" lvl="1" indent="0">
              <a:buNone/>
              <a:defRPr/>
            </a:pPr>
            <a:r>
              <a:rPr lang="en-US" dirty="0"/>
              <a:t>Brain structure and function</a:t>
            </a:r>
          </a:p>
          <a:p>
            <a:pPr marL="457200" lvl="1" indent="0">
              <a:buNone/>
              <a:defRPr/>
            </a:pPr>
            <a:r>
              <a:rPr lang="en-US" dirty="0"/>
              <a:t>Cognitive impairment (Alzheimer’s)</a:t>
            </a:r>
            <a:endParaRPr lang="en-US" baseline="30000" dirty="0"/>
          </a:p>
          <a:p>
            <a:pPr marL="457200" lvl="1" indent="0">
              <a:buNone/>
              <a:defRPr/>
            </a:pPr>
            <a:r>
              <a:rPr lang="en-US" dirty="0"/>
              <a:t>Depression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7981" y="6214533"/>
            <a:ext cx="281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Estruch</a:t>
            </a:r>
            <a:r>
              <a:rPr lang="en-US" dirty="0"/>
              <a:t> et al, NEJM 2013</a:t>
            </a:r>
          </a:p>
        </p:txBody>
      </p:sp>
    </p:spTree>
    <p:extLst>
      <p:ext uri="{BB962C8B-B14F-4D97-AF65-F5344CB8AC3E}">
        <p14:creationId xmlns:p14="http://schemas.microsoft.com/office/powerpoint/2010/main" val="130684947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336699"/>
                </a:solidFill>
              </a:rPr>
              <a:t>Why is a Mediterranean Type Diet Good for Your Health?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92301"/>
            <a:ext cx="8763000" cy="4292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b="1" dirty="0"/>
              <a:t>Good for your gut microbes</a:t>
            </a:r>
            <a:r>
              <a:rPr lang="en-US" sz="2800" dirty="0"/>
              <a:t>:</a:t>
            </a:r>
          </a:p>
          <a:p>
            <a:pPr lvl="1">
              <a:defRPr/>
            </a:pPr>
            <a:r>
              <a:rPr lang="en-US" sz="2400" dirty="0"/>
              <a:t>High ratio of plant to animal based foods</a:t>
            </a:r>
          </a:p>
          <a:p>
            <a:pPr lvl="1">
              <a:defRPr/>
            </a:pPr>
            <a:r>
              <a:rPr lang="en-US" sz="2400" dirty="0"/>
              <a:t>High ratio of plant based (unsaturated fats) to animal based fats</a:t>
            </a:r>
          </a:p>
          <a:p>
            <a:pPr lvl="1">
              <a:defRPr/>
            </a:pPr>
            <a:r>
              <a:rPr lang="en-US" sz="2400" dirty="0"/>
              <a:t>Anti inflammatory effects on the gut, brain and body</a:t>
            </a:r>
          </a:p>
          <a:p>
            <a:pPr>
              <a:defRPr/>
            </a:pPr>
            <a:r>
              <a:rPr lang="en-US" sz="2800" dirty="0"/>
              <a:t>High concentration of antioxidants and polyphenols produced by plants for their own protection (olive oil, red wine, roots, leaves) which require the gut </a:t>
            </a:r>
            <a:r>
              <a:rPr lang="en-US" sz="2800" dirty="0" err="1"/>
              <a:t>microbiota</a:t>
            </a:r>
            <a:r>
              <a:rPr lang="en-US" sz="2800" dirty="0"/>
              <a:t> to digest</a:t>
            </a:r>
          </a:p>
          <a:p>
            <a:pPr>
              <a:defRPr/>
            </a:pPr>
            <a:r>
              <a:rPr lang="en-US" sz="2800" dirty="0"/>
              <a:t>Social interactions</a:t>
            </a:r>
          </a:p>
          <a:p>
            <a:pPr lvl="1" eaLnBrk="1" hangingPunct="1">
              <a:defRPr/>
            </a:pPr>
            <a:endParaRPr lang="en-US" dirty="0"/>
          </a:p>
          <a:p>
            <a:pPr marL="457200" lvl="1" indent="0" eaLnBrk="1" hangingPunct="1">
              <a:buFontTx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6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28650" y="3334911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28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8510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2204" y="3701647"/>
            <a:ext cx="28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143" y="4002539"/>
            <a:ext cx="9388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463" y="4002540"/>
            <a:ext cx="79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2057" y="4002539"/>
            <a:ext cx="732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196" y="4002539"/>
            <a:ext cx="89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17855" y="4002539"/>
            <a:ext cx="8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7001" y="4002539"/>
            <a:ext cx="73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9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46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21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5787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7363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845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2090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21601" y="5450101"/>
            <a:ext cx="762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50" y="5091782"/>
            <a:ext cx="7886700" cy="308429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124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788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451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5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7794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14432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1069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87707" y="3305028"/>
            <a:ext cx="4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4345" y="3305028"/>
            <a:ext cx="47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1234678"/>
            <a:ext cx="7886700" cy="99417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30501" y="2132861"/>
            <a:ext cx="8527799" cy="8339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35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8650" y="3105216"/>
            <a:ext cx="7886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05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850098" y="5028156"/>
            <a:ext cx="423581" cy="423581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23078" y="5028156"/>
            <a:ext cx="423581" cy="423581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96059" y="5028156"/>
            <a:ext cx="423581" cy="423581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369039" y="5028156"/>
            <a:ext cx="423581" cy="423581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542020" y="5028156"/>
            <a:ext cx="423581" cy="423581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5000" y="5028156"/>
            <a:ext cx="423581" cy="423581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887980" y="5028156"/>
            <a:ext cx="423581" cy="423581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8C95D-2ECC-6647-9F39-B5918B35A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244"/>
          <a:stretch/>
        </p:blipFill>
        <p:spPr>
          <a:xfrm>
            <a:off x="1739900" y="1316015"/>
            <a:ext cx="5801712" cy="39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7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F7EFB-1C4A-9C4C-824F-2E5E90281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64"/>
          <a:stretch/>
        </p:blipFill>
        <p:spPr>
          <a:xfrm>
            <a:off x="3581400" y="3246231"/>
            <a:ext cx="5562600" cy="361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00C58-83B7-AD49-A3BF-ED66C7FCA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80" b="34290"/>
          <a:stretch/>
        </p:blipFill>
        <p:spPr>
          <a:xfrm>
            <a:off x="0" y="0"/>
            <a:ext cx="5810133" cy="32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main-qimg-e9c697f7ae17ab8f75058ce7be95cf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934" y="332448"/>
            <a:ext cx="8162021" cy="61215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58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E6708D26-48D5-6142-86C0-42294429EE94}"/>
              </a:ext>
            </a:extLst>
          </p:cNvPr>
          <p:cNvSpPr/>
          <p:nvPr/>
        </p:nvSpPr>
        <p:spPr>
          <a:xfrm>
            <a:off x="2358482" y="2272673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Depression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Anxiety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Stress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Brain Fog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Fatigue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Pain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Tension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Irritability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Burnout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EB0FE-8627-FE47-8AE7-631984CF3E12}"/>
              </a:ext>
            </a:extLst>
          </p:cNvPr>
          <p:cNvSpPr txBox="1"/>
          <p:nvPr/>
        </p:nvSpPr>
        <p:spPr>
          <a:xfrm>
            <a:off x="3659039" y="1555957"/>
            <a:ext cx="17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Microbiome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F7FD5-0CFC-9849-92A5-6B9E42E3B4C2}"/>
              </a:ext>
            </a:extLst>
          </p:cNvPr>
          <p:cNvSpPr txBox="1"/>
          <p:nvPr/>
        </p:nvSpPr>
        <p:spPr>
          <a:xfrm>
            <a:off x="6208665" y="2808828"/>
            <a:ext cx="254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Neurotransmitters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DAFC2-D093-9F4E-B453-0E8A422479C5}"/>
              </a:ext>
            </a:extLst>
          </p:cNvPr>
          <p:cNvSpPr txBox="1"/>
          <p:nvPr/>
        </p:nvSpPr>
        <p:spPr>
          <a:xfrm>
            <a:off x="6363482" y="5033433"/>
            <a:ext cx="223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Immune System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515AF-8787-D34A-80AF-CF69D82D963F}"/>
              </a:ext>
            </a:extLst>
          </p:cNvPr>
          <p:cNvSpPr txBox="1"/>
          <p:nvPr/>
        </p:nvSpPr>
        <p:spPr>
          <a:xfrm>
            <a:off x="1127349" y="2808827"/>
            <a:ext cx="133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Stressors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405D1-F3CC-F140-9FE7-A81C9AB071C5}"/>
              </a:ext>
            </a:extLst>
          </p:cNvPr>
          <p:cNvSpPr txBox="1"/>
          <p:nvPr/>
        </p:nvSpPr>
        <p:spPr>
          <a:xfrm>
            <a:off x="3569559" y="6200730"/>
            <a:ext cx="191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Inflammation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8D48C-A5EE-D741-8793-AC95C4A93A4B}"/>
              </a:ext>
            </a:extLst>
          </p:cNvPr>
          <p:cNvSpPr txBox="1"/>
          <p:nvPr/>
        </p:nvSpPr>
        <p:spPr>
          <a:xfrm>
            <a:off x="1095738" y="5033431"/>
            <a:ext cx="137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Thoughts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F0F17F-CD94-0843-B526-E4D8FF46373E}"/>
              </a:ext>
            </a:extLst>
          </p:cNvPr>
          <p:cNvSpPr txBox="1"/>
          <p:nvPr/>
        </p:nvSpPr>
        <p:spPr>
          <a:xfrm>
            <a:off x="2103756" y="276447"/>
            <a:ext cx="561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</a:rPr>
              <a:t>Multi-Factorial Problem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C477E9-ABC9-EB4E-841F-EAA4EA25E97F}"/>
              </a:ext>
            </a:extLst>
          </p:cNvPr>
          <p:cNvCxnSpPr/>
          <p:nvPr/>
        </p:nvCxnSpPr>
        <p:spPr>
          <a:xfrm flipV="1">
            <a:off x="2358482" y="1886306"/>
            <a:ext cx="991673" cy="9225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EBEE28-C098-1F4A-93E0-936D86515E9A}"/>
              </a:ext>
            </a:extLst>
          </p:cNvPr>
          <p:cNvCxnSpPr>
            <a:stCxn id="7" idx="2"/>
            <a:endCxn id="9" idx="0"/>
          </p:cNvCxnSpPr>
          <p:nvPr/>
        </p:nvCxnSpPr>
        <p:spPr>
          <a:xfrm flipH="1">
            <a:off x="1781407" y="3270492"/>
            <a:ext cx="15805" cy="17629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F47CFD-8848-9D47-80F0-3967E6F85CFD}"/>
              </a:ext>
            </a:extLst>
          </p:cNvPr>
          <p:cNvCxnSpPr/>
          <p:nvPr/>
        </p:nvCxnSpPr>
        <p:spPr>
          <a:xfrm>
            <a:off x="2103756" y="5659816"/>
            <a:ext cx="1246399" cy="811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4A26A8-44B8-F448-BD40-3B81A10B6743}"/>
              </a:ext>
            </a:extLst>
          </p:cNvPr>
          <p:cNvCxnSpPr/>
          <p:nvPr/>
        </p:nvCxnSpPr>
        <p:spPr>
          <a:xfrm flipV="1">
            <a:off x="5771383" y="5621179"/>
            <a:ext cx="927279" cy="7984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AC427F-1600-7448-84B2-D9DE50F17157}"/>
              </a:ext>
            </a:extLst>
          </p:cNvPr>
          <p:cNvCxnSpPr/>
          <p:nvPr/>
        </p:nvCxnSpPr>
        <p:spPr>
          <a:xfrm flipH="1" flipV="1">
            <a:off x="7213817" y="3270492"/>
            <a:ext cx="25757" cy="1590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B6D386-7D66-184B-9D87-DF1E37194DE8}"/>
              </a:ext>
            </a:extLst>
          </p:cNvPr>
          <p:cNvCxnSpPr/>
          <p:nvPr/>
        </p:nvCxnSpPr>
        <p:spPr>
          <a:xfrm>
            <a:off x="5668352" y="1796154"/>
            <a:ext cx="1468191" cy="8757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FE7FB-1CE1-194B-AEB4-E48A806B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8" y="195808"/>
            <a:ext cx="8787526" cy="64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6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051BE-7B5A-3A47-90B6-C4CC5502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" y="1254641"/>
            <a:ext cx="8973630" cy="43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106" b="58507"/>
          <a:stretch/>
        </p:blipFill>
        <p:spPr>
          <a:xfrm>
            <a:off x="419146" y="2425706"/>
            <a:ext cx="4088018" cy="2874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00" y="290390"/>
            <a:ext cx="877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871AA"/>
                </a:solidFill>
                <a:latin typeface="Arial"/>
              </a:rPr>
              <a:t>What Gut Microbes Do Most of the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61200" y="641350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srgbClr val="000000"/>
                </a:solidFill>
                <a:latin typeface="Arial"/>
              </a:rPr>
              <a:t>Baeckhed</a:t>
            </a:r>
            <a:r>
              <a:rPr lang="en-US" sz="1400" i="1" dirty="0">
                <a:solidFill>
                  <a:srgbClr val="000000"/>
                </a:solidFill>
                <a:latin typeface="Arial"/>
              </a:rPr>
              <a:t> et al, 2012</a:t>
            </a:r>
          </a:p>
        </p:txBody>
      </p:sp>
      <p:pic>
        <p:nvPicPr>
          <p:cNvPr id="6" name="Picture 5" descr="Screenshot 2016-02-15 15.1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2086186"/>
            <a:ext cx="3953935" cy="3163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066" y="1591758"/>
            <a:ext cx="2988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What they produce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8933" y="1591758"/>
            <a:ext cx="413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With whom they communicate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769100" y="2425706"/>
            <a:ext cx="1206500" cy="812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71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Default Design">
  <a:themeElements>
    <a:clrScheme name="14_Default Design 1">
      <a:dk1>
        <a:srgbClr val="333333"/>
      </a:dk1>
      <a:lt1>
        <a:srgbClr val="FFFFFF"/>
      </a:lt1>
      <a:dk2>
        <a:srgbClr val="333333"/>
      </a:dk2>
      <a:lt2>
        <a:srgbClr val="747679"/>
      </a:lt2>
      <a:accent1>
        <a:srgbClr val="9C132E"/>
      </a:accent1>
      <a:accent2>
        <a:srgbClr val="315EA1"/>
      </a:accent2>
      <a:accent3>
        <a:srgbClr val="FFFFFF"/>
      </a:accent3>
      <a:accent4>
        <a:srgbClr val="2A2A2A"/>
      </a:accent4>
      <a:accent5>
        <a:srgbClr val="CBAAAD"/>
      </a:accent5>
      <a:accent6>
        <a:srgbClr val="2B5491"/>
      </a:accent6>
      <a:hlink>
        <a:srgbClr val="8EBAC8"/>
      </a:hlink>
      <a:folHlink>
        <a:srgbClr val="F2AF32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Default Design 1">
        <a:dk1>
          <a:srgbClr val="333333"/>
        </a:dk1>
        <a:lt1>
          <a:srgbClr val="FFFFFF"/>
        </a:lt1>
        <a:dk2>
          <a:srgbClr val="333333"/>
        </a:dk2>
        <a:lt2>
          <a:srgbClr val="747679"/>
        </a:lt2>
        <a:accent1>
          <a:srgbClr val="9C132E"/>
        </a:accent1>
        <a:accent2>
          <a:srgbClr val="315EA1"/>
        </a:accent2>
        <a:accent3>
          <a:srgbClr val="FFFFFF"/>
        </a:accent3>
        <a:accent4>
          <a:srgbClr val="2A2A2A"/>
        </a:accent4>
        <a:accent5>
          <a:srgbClr val="CBAAAD"/>
        </a:accent5>
        <a:accent6>
          <a:srgbClr val="2B5491"/>
        </a:accent6>
        <a:hlink>
          <a:srgbClr val="8EBAC8"/>
        </a:hlink>
        <a:folHlink>
          <a:srgbClr val="F2AF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2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CNS_201402">
  <a:themeElements>
    <a:clrScheme name="1_CNS_201402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1_CNS_20140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NS_201402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9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NS_DDW_2015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6304</TotalTime>
  <Words>319</Words>
  <Application>Microsoft Macintosh PowerPoint</Application>
  <PresentationFormat>On-screen Show (4:3)</PresentationFormat>
  <Paragraphs>109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15</vt:i4>
      </vt:variant>
    </vt:vector>
  </HeadingPairs>
  <TitlesOfParts>
    <vt:vector size="46" baseType="lpstr">
      <vt:lpstr>ＭＳ Ｐゴシック</vt:lpstr>
      <vt:lpstr>ＭＳ Ｐゴシック</vt:lpstr>
      <vt:lpstr>Aller Light</vt:lpstr>
      <vt:lpstr>Arial</vt:lpstr>
      <vt:lpstr>Calibri</vt:lpstr>
      <vt:lpstr>Verdana</vt:lpstr>
      <vt:lpstr>Office Theme</vt:lpstr>
      <vt:lpstr>1_Blank Presentation</vt:lpstr>
      <vt:lpstr>cns_041613</vt:lpstr>
      <vt:lpstr>1_Office Theme</vt:lpstr>
      <vt:lpstr>CNS_DDW_2015</vt:lpstr>
      <vt:lpstr>4_cns_041613</vt:lpstr>
      <vt:lpstr>8_cns_041613</vt:lpstr>
      <vt:lpstr>5_cns_041613</vt:lpstr>
      <vt:lpstr>10_cns_041613</vt:lpstr>
      <vt:lpstr>14_Default Design</vt:lpstr>
      <vt:lpstr>14_cns_041613</vt:lpstr>
      <vt:lpstr>20_cns_041613</vt:lpstr>
      <vt:lpstr>21_cns_041613</vt:lpstr>
      <vt:lpstr>22_cns_041613</vt:lpstr>
      <vt:lpstr>15_cns_041613</vt:lpstr>
      <vt:lpstr>3_CNS_201402</vt:lpstr>
      <vt:lpstr>16_cns_041613</vt:lpstr>
      <vt:lpstr>cnsr_2016</vt:lpstr>
      <vt:lpstr>18_cns_041613</vt:lpstr>
      <vt:lpstr>11_cns_041613</vt:lpstr>
      <vt:lpstr>1_cnsr_2016</vt:lpstr>
      <vt:lpstr>5_Office Theme</vt:lpstr>
      <vt:lpstr>19_cns_041613</vt:lpstr>
      <vt:lpstr>6_cns_041613</vt:lpstr>
      <vt:lpstr>2_cnsr_2016</vt:lpstr>
      <vt:lpstr>PowerPoint Presentation</vt:lpstr>
      <vt:lpstr>THE THREE THINGS YOU SHOULD KNOW ABOUT MENTAL WELLNESS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 Documented Health Benefits of the Mediterranean Diet</vt:lpstr>
      <vt:lpstr>Why is a Mediterranean Type Diet Good for Your Health?</vt:lpstr>
      <vt:lpstr>PowerPoint Presentation</vt:lpstr>
    </vt:vector>
  </TitlesOfParts>
  <Company>UCLA CNS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 for TEDx talk</dc:title>
  <dc:creator>Emeran Mayer</dc:creator>
  <cp:lastModifiedBy>Shawn Talbott</cp:lastModifiedBy>
  <cp:revision>180</cp:revision>
  <cp:lastPrinted>2015-05-18T23:46:04Z</cp:lastPrinted>
  <dcterms:created xsi:type="dcterms:W3CDTF">2015-04-21T17:26:37Z</dcterms:created>
  <dcterms:modified xsi:type="dcterms:W3CDTF">2018-05-04T00:55:15Z</dcterms:modified>
</cp:coreProperties>
</file>