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solidFill>
                <a:srgbClr val="7695B6"/>
              </a:solidFill>
              <a:prstDash val="solid"/>
              <a:miter lim="400000"/>
            </a:ln>
          </a:left>
          <a:right>
            <a:ln w="12700" cap="flat">
              <a:solidFill>
                <a:srgbClr val="7695B6"/>
              </a:solidFill>
              <a:prstDash val="solid"/>
              <a:miter lim="400000"/>
            </a:ln>
          </a:right>
          <a:top>
            <a:ln w="127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solidFill>
                <a:srgbClr val="7695B6"/>
              </a:solidFill>
              <a:prstDash val="solid"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solidFill>
                <a:srgbClr val="7695B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solidFill>
                <a:srgbClr val="7695B6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95B6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solidFill>
                <a:srgbClr val="7695B6"/>
              </a:solidFill>
              <a:prstDash val="solid"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BD8CD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EEBE2">
              <a:alpha val="85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solidFill>
                <a:srgbClr val="A8A49D"/>
              </a:solidFill>
              <a:prstDash val="solid"/>
              <a:miter lim="400000"/>
            </a:ln>
          </a:left>
          <a:right>
            <a:ln w="12700" cap="flat">
              <a:solidFill>
                <a:srgbClr val="A8A49D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8A49D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4C1BA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D6D3CB"/>
              </a:solidFill>
              <a:prstDash val="solid"/>
              <a:miter lim="400000"/>
            </a:ln>
          </a:insideV>
        </a:tcBdr>
        <a:fill>
          <a:solidFill>
            <a:srgbClr val="8C8982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8A49D"/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8A49D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D6D3CB"/>
              </a:solidFill>
              <a:prstDash val="solid"/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D6D3CB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D6D3CB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D6D3CB"/>
              </a:solidFill>
              <a:prstDash val="solid"/>
              <a:miter lim="400000"/>
            </a:ln>
          </a:bottom>
          <a:insideH>
            <a:ln w="254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31"/>
  </p:normalViewPr>
  <p:slideViewPr>
    <p:cSldViewPr snapToGrid="0" snapToObjects="1">
      <p:cViewPr varScale="1">
        <p:scale>
          <a:sx n="71" d="100"/>
          <a:sy n="71" d="100"/>
        </p:scale>
        <p:origin x="14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4" name="Shape 13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406400" y="86233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chemeClr val="accent1">
                <a:hueOff val="109194"/>
                <a:satOff val="-4874"/>
                <a:lumOff val="12971"/>
              </a:schemeClr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406400" y="86741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chemeClr val="accent1">
                <a:hueOff val="109194"/>
                <a:satOff val="-4874"/>
                <a:lumOff val="12971"/>
              </a:schemeClr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" name="Shape 15"/>
          <p:cNvSpPr>
            <a:spLocks noGrp="1"/>
          </p:cNvSpPr>
          <p:nvPr>
            <p:ph type="body" sz="quarter" idx="13"/>
          </p:nvPr>
        </p:nvSpPr>
        <p:spPr>
          <a:xfrm>
            <a:off x="369422" y="8807450"/>
            <a:ext cx="12255501" cy="406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1800" i="1">
                <a:solidFill>
                  <a:srgbClr val="5C86B9"/>
                </a:solidFill>
              </a:defRPr>
            </a:lvl1pPr>
          </a:lstStyle>
          <a:p>
            <a:r>
              <a:t>Date</a:t>
            </a:r>
          </a:p>
        </p:txBody>
      </p:sp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355600" y="5905500"/>
            <a:ext cx="12293600" cy="210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7" name="Shape 17"/>
          <p:cNvSpPr>
            <a:spLocks noGrp="1"/>
          </p:cNvSpPr>
          <p:nvPr>
            <p:ph type="body" sz="quarter" idx="1"/>
          </p:nvPr>
        </p:nvSpPr>
        <p:spPr>
          <a:xfrm>
            <a:off x="355600" y="8001000"/>
            <a:ext cx="12293600" cy="5080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1pPr>
            <a:lvl2pPr marL="0" indent="2286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2pPr>
            <a:lvl3pPr marL="0" indent="4572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3pPr>
            <a:lvl4pPr marL="0" indent="6858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4pPr>
            <a:lvl5pPr marL="0" indent="9144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" name="Shape 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/>
          </p:cNvSpPr>
          <p:nvPr>
            <p:ph type="body" sz="quarter" idx="13"/>
          </p:nvPr>
        </p:nvSpPr>
        <p:spPr>
          <a:xfrm>
            <a:off x="1270000" y="4305300"/>
            <a:ext cx="10464800" cy="6096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ClrTx/>
              <a:buSzTx/>
              <a:buFontTx/>
              <a:buNone/>
              <a:defRPr sz="3000"/>
            </a:lvl1pPr>
          </a:lstStyle>
          <a:p>
            <a:r>
              <a:t>“Type a quote here.” </a:t>
            </a:r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4"/>
          </p:nvPr>
        </p:nvSpPr>
        <p:spPr>
          <a:xfrm>
            <a:off x="1270000" y="6362700"/>
            <a:ext cx="10464800" cy="6096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1200"/>
              </a:spcBef>
              <a:buClrTx/>
              <a:buSzTx/>
              <a:buFontTx/>
              <a:buNone/>
              <a:defRPr sz="3000" i="1">
                <a:solidFill>
                  <a:srgbClr val="5C86B9"/>
                </a:solidFill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111" name="Shape 1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/>
        </p:nvSpPr>
        <p:spPr>
          <a:xfrm>
            <a:off x="12331700" y="9220200"/>
            <a:ext cx="317500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solidFill>
                  <a:srgbClr val="FFFFFF"/>
                </a:solidFill>
                <a:effectLst>
                  <a:outerShdw blurRad="38100" dist="15537" dir="5392174" rotWithShape="0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r>
              <a:t>01</a:t>
            </a:r>
          </a:p>
        </p:txBody>
      </p:sp>
      <p:sp>
        <p:nvSpPr>
          <p:cNvPr id="119" name="Shape 119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0" name="Shape 1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406400" y="86233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chemeClr val="accent1">
                <a:hueOff val="109194"/>
                <a:satOff val="-4874"/>
                <a:lumOff val="12971"/>
              </a:schemeClr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406400" y="86741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chemeClr val="accent1">
                <a:hueOff val="109194"/>
                <a:satOff val="-4874"/>
                <a:lumOff val="12971"/>
              </a:schemeClr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7" name="Shape 27"/>
          <p:cNvSpPr>
            <a:spLocks noGrp="1"/>
          </p:cNvSpPr>
          <p:nvPr>
            <p:ph type="body" sz="quarter" idx="13"/>
          </p:nvPr>
        </p:nvSpPr>
        <p:spPr>
          <a:xfrm>
            <a:off x="369422" y="8807450"/>
            <a:ext cx="12255501" cy="406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1800" i="1">
                <a:solidFill>
                  <a:srgbClr val="5C86B9"/>
                </a:solidFill>
              </a:defRPr>
            </a:lvl1pPr>
          </a:lstStyle>
          <a:p>
            <a:r>
              <a:t>Date</a:t>
            </a:r>
          </a:p>
        </p:txBody>
      </p:sp>
      <p:sp>
        <p:nvSpPr>
          <p:cNvPr id="28" name="Shape 28"/>
          <p:cNvSpPr>
            <a:spLocks noGrp="1"/>
          </p:cNvSpPr>
          <p:nvPr>
            <p:ph type="pic" idx="14"/>
          </p:nvPr>
        </p:nvSpPr>
        <p:spPr>
          <a:xfrm>
            <a:off x="368300" y="444500"/>
            <a:ext cx="12268200" cy="6324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355600" y="6908800"/>
            <a:ext cx="12293600" cy="11049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355600" y="8001000"/>
            <a:ext cx="12293600" cy="5080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1pPr>
            <a:lvl2pPr marL="0" indent="2286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2pPr>
            <a:lvl3pPr marL="0" indent="4572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3pPr>
            <a:lvl4pPr marL="0" indent="6858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4pPr>
            <a:lvl5pPr marL="0" indent="9144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406400" y="48641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chemeClr val="accent1">
                <a:hueOff val="109194"/>
                <a:satOff val="-4874"/>
                <a:lumOff val="12971"/>
              </a:schemeClr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9" name="Shape 39"/>
          <p:cNvSpPr/>
          <p:nvPr/>
        </p:nvSpPr>
        <p:spPr>
          <a:xfrm>
            <a:off x="406400" y="49149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chemeClr val="accent1">
                <a:hueOff val="109194"/>
                <a:satOff val="-4874"/>
                <a:lumOff val="12971"/>
              </a:schemeClr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xfrm>
            <a:off x="355600" y="2628900"/>
            <a:ext cx="12293600" cy="210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406400" y="5270500"/>
            <a:ext cx="5689600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chemeClr val="accent1">
                <a:hueOff val="109194"/>
                <a:satOff val="-4874"/>
                <a:lumOff val="12971"/>
              </a:schemeClr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9" name="Shape 49"/>
          <p:cNvSpPr/>
          <p:nvPr/>
        </p:nvSpPr>
        <p:spPr>
          <a:xfrm>
            <a:off x="406400" y="5321300"/>
            <a:ext cx="5689600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chemeClr val="accent1">
                <a:hueOff val="109194"/>
                <a:satOff val="-4874"/>
                <a:lumOff val="12971"/>
              </a:schemeClr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0" name="Shape 50"/>
          <p:cNvSpPr/>
          <p:nvPr/>
        </p:nvSpPr>
        <p:spPr>
          <a:xfrm>
            <a:off x="12331700" y="9220200"/>
            <a:ext cx="317500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solidFill>
                  <a:srgbClr val="FFFFFF"/>
                </a:solidFill>
                <a:effectLst>
                  <a:outerShdw blurRad="38100" dist="15537" dir="5392174" rotWithShape="0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r>
              <a:t>01</a:t>
            </a:r>
          </a:p>
        </p:txBody>
      </p:sp>
      <p:sp>
        <p:nvSpPr>
          <p:cNvPr id="51" name="Shape 51"/>
          <p:cNvSpPr>
            <a:spLocks noGrp="1"/>
          </p:cNvSpPr>
          <p:nvPr>
            <p:ph type="pic" idx="13"/>
          </p:nvPr>
        </p:nvSpPr>
        <p:spPr>
          <a:xfrm>
            <a:off x="6502400" y="0"/>
            <a:ext cx="6502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xfrm>
            <a:off x="355600" y="1930400"/>
            <a:ext cx="5816600" cy="32385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53" name="Shape 53"/>
          <p:cNvSpPr>
            <a:spLocks noGrp="1"/>
          </p:cNvSpPr>
          <p:nvPr>
            <p:ph type="body" sz="quarter" idx="1"/>
          </p:nvPr>
        </p:nvSpPr>
        <p:spPr>
          <a:xfrm>
            <a:off x="355600" y="5410200"/>
            <a:ext cx="5816600" cy="33655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1pPr>
            <a:lvl2pPr marL="0" indent="2286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2pPr>
            <a:lvl3pPr marL="0" indent="4572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3pPr>
            <a:lvl4pPr marL="0" indent="6858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4pPr>
            <a:lvl5pPr marL="0" indent="9144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0" name="Shape 7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4200"/>
              </a:spcBef>
            </a:lvl1pPr>
            <a:lvl2pPr>
              <a:spcBef>
                <a:spcPts val="4200"/>
              </a:spcBef>
            </a:lvl2pPr>
            <a:lvl3pPr>
              <a:spcBef>
                <a:spcPts val="4200"/>
              </a:spcBef>
            </a:lvl3pPr>
            <a:lvl4pPr>
              <a:spcBef>
                <a:spcPts val="4200"/>
              </a:spcBef>
            </a:lvl4pPr>
            <a:lvl5pPr>
              <a:spcBef>
                <a:spcPts val="420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406400" y="2565400"/>
            <a:ext cx="5689600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chemeClr val="accent1">
                <a:hueOff val="109194"/>
                <a:satOff val="-4874"/>
                <a:lumOff val="12971"/>
              </a:schemeClr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9" name="Shape 79"/>
          <p:cNvSpPr/>
          <p:nvPr/>
        </p:nvSpPr>
        <p:spPr>
          <a:xfrm>
            <a:off x="406400" y="2616200"/>
            <a:ext cx="5689600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chemeClr val="accent1">
                <a:hueOff val="109194"/>
                <a:satOff val="-4874"/>
                <a:lumOff val="12971"/>
              </a:schemeClr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0" name="Shape 80"/>
          <p:cNvSpPr/>
          <p:nvPr/>
        </p:nvSpPr>
        <p:spPr>
          <a:xfrm>
            <a:off x="12331700" y="9220200"/>
            <a:ext cx="317500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solidFill>
                  <a:srgbClr val="FFFFFF"/>
                </a:solidFill>
                <a:effectLst>
                  <a:outerShdw blurRad="38100" dist="15537" dir="5392174" rotWithShape="0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r>
              <a:t>01</a:t>
            </a:r>
          </a:p>
        </p:txBody>
      </p:sp>
      <p:sp>
        <p:nvSpPr>
          <p:cNvPr id="81" name="Shape 81"/>
          <p:cNvSpPr>
            <a:spLocks noGrp="1"/>
          </p:cNvSpPr>
          <p:nvPr>
            <p:ph type="pic" idx="13"/>
          </p:nvPr>
        </p:nvSpPr>
        <p:spPr>
          <a:xfrm>
            <a:off x="6502400" y="0"/>
            <a:ext cx="6502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355600" y="444500"/>
            <a:ext cx="5816600" cy="20447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3" name="Shape 83"/>
          <p:cNvSpPr>
            <a:spLocks noGrp="1"/>
          </p:cNvSpPr>
          <p:nvPr>
            <p:ph type="body" sz="half" idx="1"/>
          </p:nvPr>
        </p:nvSpPr>
        <p:spPr>
          <a:xfrm>
            <a:off x="355600" y="2984500"/>
            <a:ext cx="5816600" cy="6324600"/>
          </a:xfrm>
          <a:prstGeom prst="rect">
            <a:avLst/>
          </a:prstGeom>
        </p:spPr>
        <p:txBody>
          <a:bodyPr/>
          <a:lstStyle>
            <a:lvl1pPr marL="381000" indent="-381000">
              <a:defRPr sz="3000"/>
            </a:lvl1pPr>
            <a:lvl2pPr marL="762000" indent="-381000">
              <a:defRPr sz="3000"/>
            </a:lvl2pPr>
            <a:lvl3pPr marL="1143000" indent="-381000">
              <a:defRPr sz="3000"/>
            </a:lvl3pPr>
            <a:lvl4pPr marL="1524000" indent="-381000">
              <a:defRPr sz="3000"/>
            </a:lvl4pPr>
            <a:lvl5pPr marL="1905000" indent="-381000">
              <a:defRPr sz="3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Shape 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/>
          </p:cNvSpPr>
          <p:nvPr>
            <p:ph type="body" idx="1"/>
          </p:nvPr>
        </p:nvSpPr>
        <p:spPr>
          <a:xfrm>
            <a:off x="355600" y="444500"/>
            <a:ext cx="12293600" cy="8864600"/>
          </a:xfrm>
          <a:prstGeom prst="rect">
            <a:avLst/>
          </a:prstGeom>
        </p:spPr>
        <p:txBody>
          <a:bodyPr/>
          <a:lstStyle>
            <a:lvl1pPr>
              <a:spcBef>
                <a:spcPts val="4200"/>
              </a:spcBef>
            </a:lvl1pPr>
            <a:lvl2pPr>
              <a:spcBef>
                <a:spcPts val="4200"/>
              </a:spcBef>
            </a:lvl2pPr>
            <a:lvl3pPr>
              <a:spcBef>
                <a:spcPts val="4200"/>
              </a:spcBef>
            </a:lvl3pPr>
            <a:lvl4pPr>
              <a:spcBef>
                <a:spcPts val="4200"/>
              </a:spcBef>
            </a:lvl4pPr>
            <a:lvl5pPr>
              <a:spcBef>
                <a:spcPts val="420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2" name="Shape 9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/>
          </p:cNvSpPr>
          <p:nvPr>
            <p:ph type="pic" sz="half" idx="13"/>
          </p:nvPr>
        </p:nvSpPr>
        <p:spPr>
          <a:xfrm>
            <a:off x="6502400" y="4813300"/>
            <a:ext cx="6121400" cy="4356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0" name="Shape 100"/>
          <p:cNvSpPr>
            <a:spLocks noGrp="1"/>
          </p:cNvSpPr>
          <p:nvPr>
            <p:ph type="pic" idx="14"/>
          </p:nvPr>
        </p:nvSpPr>
        <p:spPr>
          <a:xfrm>
            <a:off x="368300" y="444500"/>
            <a:ext cx="6121400" cy="8724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1" name="Shape 101"/>
          <p:cNvSpPr>
            <a:spLocks noGrp="1"/>
          </p:cNvSpPr>
          <p:nvPr>
            <p:ph type="pic" sz="half" idx="15"/>
          </p:nvPr>
        </p:nvSpPr>
        <p:spPr>
          <a:xfrm>
            <a:off x="6502400" y="444500"/>
            <a:ext cx="6121400" cy="4356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2" name="Shape 10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406400" y="25654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chemeClr val="accent1">
                <a:hueOff val="109194"/>
                <a:satOff val="-4874"/>
                <a:lumOff val="12971"/>
              </a:schemeClr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>
            <a:off x="406400" y="26162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chemeClr val="accent1">
                <a:hueOff val="109194"/>
                <a:satOff val="-4874"/>
                <a:lumOff val="12971"/>
              </a:schemeClr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355600" y="444500"/>
            <a:ext cx="12293600" cy="204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355600" y="2984500"/>
            <a:ext cx="12293600" cy="632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12331700" y="9220200"/>
            <a:ext cx="317500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solidFill>
                  <a:schemeClr val="accent1">
                    <a:hueOff val="54751"/>
                    <a:satOff val="-1697"/>
                    <a:lumOff val="-18038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ln>
            <a:noFill/>
          </a:ln>
          <a:solidFill>
            <a:schemeClr val="accent1">
              <a:hueOff val="54751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1pPr>
      <a:lvl2pPr marL="0" marR="0" indent="228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ln>
            <a:noFill/>
          </a:ln>
          <a:solidFill>
            <a:schemeClr val="accent1">
              <a:hueOff val="54751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2pPr>
      <a:lvl3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ln>
            <a:noFill/>
          </a:ln>
          <a:solidFill>
            <a:schemeClr val="accent1">
              <a:hueOff val="54751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3pPr>
      <a:lvl4pPr marL="0" marR="0" indent="685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ln>
            <a:noFill/>
          </a:ln>
          <a:solidFill>
            <a:schemeClr val="accent1">
              <a:hueOff val="54751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4pPr>
      <a:lvl5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ln>
            <a:noFill/>
          </a:ln>
          <a:solidFill>
            <a:schemeClr val="accent1">
              <a:hueOff val="54751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5pPr>
      <a:lvl6pPr marL="0" marR="0" indent="1143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ln>
            <a:noFill/>
          </a:ln>
          <a:solidFill>
            <a:schemeClr val="accent1">
              <a:hueOff val="54751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6pPr>
      <a:lvl7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ln>
            <a:noFill/>
          </a:ln>
          <a:solidFill>
            <a:schemeClr val="accent1">
              <a:hueOff val="54751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7pPr>
      <a:lvl8pPr marL="0" marR="0" indent="1600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ln>
            <a:noFill/>
          </a:ln>
          <a:solidFill>
            <a:schemeClr val="accent1">
              <a:hueOff val="54751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8pPr>
      <a:lvl9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ln>
            <a:noFill/>
          </a:ln>
          <a:solidFill>
            <a:schemeClr val="accent1">
              <a:hueOff val="54751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9pPr>
    </p:titleStyle>
    <p:bodyStyle>
      <a:lvl1pPr marL="508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1pPr>
      <a:lvl2pPr marL="1016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2pPr>
      <a:lvl3pPr marL="1524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3pPr>
      <a:lvl4pPr marL="2032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4pPr>
      <a:lvl5pPr marL="2540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5pPr>
      <a:lvl6pPr marL="3048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6pPr>
      <a:lvl7pPr marL="3556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7pPr>
      <a:lvl8pPr marL="4064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8pPr>
      <a:lvl9pPr marL="4572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/>
          </p:cNvSpPr>
          <p:nvPr>
            <p:ph type="ctrTitle"/>
          </p:nvPr>
        </p:nvSpPr>
        <p:spPr>
          <a:xfrm>
            <a:off x="355600" y="5905500"/>
            <a:ext cx="12649200" cy="1624853"/>
          </a:xfrm>
          <a:prstGeom prst="rect">
            <a:avLst/>
          </a:prstGeom>
        </p:spPr>
        <p:txBody>
          <a:bodyPr/>
          <a:lstStyle>
            <a:lvl1pPr defTabSz="432308">
              <a:defRPr sz="4736" spc="-94"/>
            </a:lvl1pPr>
          </a:lstStyle>
          <a:p>
            <a:r>
              <a:rPr dirty="0"/>
              <a:t>12 Fitness Tips from the “World’s Fittest CEO”</a:t>
            </a:r>
          </a:p>
        </p:txBody>
      </p:sp>
      <p:sp>
        <p:nvSpPr>
          <p:cNvPr id="137" name="Shape 137"/>
          <p:cNvSpPr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Shawn M. Talbott, PhD, LDN, CNS, FACSM, FACN, FAIS</a:t>
            </a:r>
          </a:p>
        </p:txBody>
      </p:sp>
      <p:pic>
        <p:nvPicPr>
          <p:cNvPr id="138" name="CEO Endurance Run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41199" y="851027"/>
            <a:ext cx="6322402" cy="47418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pasted-image.tif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6502400" y="2655146"/>
            <a:ext cx="6502400" cy="4443308"/>
          </a:xfrm>
          <a:prstGeom prst="rect">
            <a:avLst/>
          </a:prstGeom>
        </p:spPr>
      </p:pic>
      <p:sp>
        <p:nvSpPr>
          <p:cNvPr id="173" name="Shape 173"/>
          <p:cNvSpPr>
            <a:spLocks noGrp="1"/>
          </p:cNvSpPr>
          <p:nvPr>
            <p:ph type="title"/>
          </p:nvPr>
        </p:nvSpPr>
        <p:spPr>
          <a:xfrm>
            <a:off x="355599" y="444500"/>
            <a:ext cx="6995459" cy="2044700"/>
          </a:xfrm>
          <a:prstGeom prst="rect">
            <a:avLst/>
          </a:prstGeom>
        </p:spPr>
        <p:txBody>
          <a:bodyPr/>
          <a:lstStyle>
            <a:lvl1pPr defTabSz="560831">
              <a:defRPr sz="6144" spc="-122"/>
            </a:lvl1pPr>
          </a:lstStyle>
          <a:p>
            <a:r>
              <a:rPr dirty="0"/>
              <a:t>No “junk” workouts</a:t>
            </a:r>
          </a:p>
        </p:txBody>
      </p:sp>
      <p:sp>
        <p:nvSpPr>
          <p:cNvPr id="174" name="Shape 174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16229" indent="-316229" defTabSz="484886">
              <a:spcBef>
                <a:spcPts val="3100"/>
              </a:spcBef>
              <a:defRPr sz="2490"/>
            </a:pPr>
            <a:r>
              <a:t>Every workout needs to have a focus</a:t>
            </a:r>
          </a:p>
          <a:p>
            <a:pPr marL="316229" indent="-316229" defTabSz="484886">
              <a:spcBef>
                <a:spcPts val="3100"/>
              </a:spcBef>
              <a:defRPr sz="2490"/>
            </a:pPr>
            <a:r>
              <a:t>Speed (hard/fast intervals)</a:t>
            </a:r>
          </a:p>
          <a:p>
            <a:pPr marL="316229" indent="-316229" defTabSz="484886">
              <a:spcBef>
                <a:spcPts val="3100"/>
              </a:spcBef>
              <a:defRPr sz="2490"/>
            </a:pPr>
            <a:r>
              <a:t>Endurance (long/slow distance)</a:t>
            </a:r>
          </a:p>
          <a:p>
            <a:pPr marL="316229" indent="-316229" defTabSz="484886">
              <a:spcBef>
                <a:spcPts val="3100"/>
              </a:spcBef>
              <a:defRPr sz="2490"/>
            </a:pPr>
            <a:r>
              <a:t>Strength (weights/Crossfit)</a:t>
            </a:r>
          </a:p>
          <a:p>
            <a:pPr marL="316229" indent="-316229" defTabSz="484886">
              <a:spcBef>
                <a:spcPts val="3100"/>
              </a:spcBef>
              <a:defRPr sz="2490"/>
            </a:pPr>
            <a:r>
              <a:t>Balance (yoga, plyometrics, etc)</a:t>
            </a:r>
          </a:p>
          <a:p>
            <a:pPr marL="316229" indent="-316229" defTabSz="484886">
              <a:spcBef>
                <a:spcPts val="3100"/>
              </a:spcBef>
              <a:defRPr sz="2490"/>
            </a:pPr>
            <a:r>
              <a:t>Don’t fall into the trap of going at “medium” intensity all the time just to feel like you got a “good” workout – that’s the path to mediocre performance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081C32-9180-9840-8411-3ED75EA48B67}"/>
              </a:ext>
            </a:extLst>
          </p:cNvPr>
          <p:cNvSpPr/>
          <p:nvPr/>
        </p:nvSpPr>
        <p:spPr>
          <a:xfrm>
            <a:off x="10072385" y="9199602"/>
            <a:ext cx="268535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#7 – Exercise 2</a:t>
            </a: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pasted-image.tif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6502400" y="3056127"/>
            <a:ext cx="6502400" cy="3641346"/>
          </a:xfrm>
          <a:prstGeom prst="rect">
            <a:avLst/>
          </a:prstGeom>
        </p:spPr>
      </p:pic>
      <p:sp>
        <p:nvSpPr>
          <p:cNvPr id="177" name="Shape 177"/>
          <p:cNvSpPr>
            <a:spLocks noGrp="1"/>
          </p:cNvSpPr>
          <p:nvPr>
            <p:ph type="title"/>
          </p:nvPr>
        </p:nvSpPr>
        <p:spPr>
          <a:xfrm>
            <a:off x="355599" y="444500"/>
            <a:ext cx="8878048" cy="2044700"/>
          </a:xfrm>
          <a:prstGeom prst="rect">
            <a:avLst/>
          </a:prstGeom>
        </p:spPr>
        <p:txBody>
          <a:bodyPr/>
          <a:lstStyle>
            <a:lvl1pPr defTabSz="560831">
              <a:defRPr sz="6144" spc="-122"/>
            </a:lvl1pPr>
          </a:lstStyle>
          <a:p>
            <a:r>
              <a:rPr dirty="0"/>
              <a:t>Get In, Get Out, Recover</a:t>
            </a:r>
          </a:p>
        </p:txBody>
      </p:sp>
      <p:sp>
        <p:nvSpPr>
          <p:cNvPr id="178" name="Shape 178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Quality over Quantity</a:t>
            </a:r>
          </a:p>
          <a:p>
            <a:r>
              <a:rPr dirty="0"/>
              <a:t>I train a maximum of 8-10 hours per week, even when I’m training for an Ironman or an ultra marathon</a:t>
            </a:r>
          </a:p>
          <a:p>
            <a:r>
              <a:rPr dirty="0"/>
              <a:t>Avoid overtraining syndrome</a:t>
            </a:r>
          </a:p>
          <a:p>
            <a:r>
              <a:rPr lang="en-US" dirty="0"/>
              <a:t>When in doubt, Rest!</a:t>
            </a:r>
            <a:endParaRPr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30B1F4-6075-604B-A1E0-3FC54C9233B1}"/>
              </a:ext>
            </a:extLst>
          </p:cNvPr>
          <p:cNvSpPr/>
          <p:nvPr/>
        </p:nvSpPr>
        <p:spPr>
          <a:xfrm>
            <a:off x="10072385" y="9199602"/>
            <a:ext cx="268535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#8 – Exercise 3</a:t>
            </a: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pasted-image.tif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6969822" y="2992206"/>
            <a:ext cx="6034977" cy="3498241"/>
          </a:xfrm>
          <a:prstGeom prst="rect">
            <a:avLst/>
          </a:prstGeom>
        </p:spPr>
      </p:pic>
      <p:sp>
        <p:nvSpPr>
          <p:cNvPr id="181" name="Shape 181"/>
          <p:cNvSpPr>
            <a:spLocks noGrp="1"/>
          </p:cNvSpPr>
          <p:nvPr>
            <p:ph type="title"/>
          </p:nvPr>
        </p:nvSpPr>
        <p:spPr>
          <a:xfrm>
            <a:off x="355600" y="444500"/>
            <a:ext cx="6457576" cy="2044700"/>
          </a:xfrm>
          <a:prstGeom prst="rect">
            <a:avLst/>
          </a:prstGeom>
        </p:spPr>
        <p:txBody>
          <a:bodyPr/>
          <a:lstStyle>
            <a:lvl1pPr defTabSz="560831">
              <a:defRPr sz="6144" spc="-122"/>
            </a:lvl1pPr>
          </a:lstStyle>
          <a:p>
            <a:r>
              <a:rPr dirty="0"/>
              <a:t>Take a full day off each week</a:t>
            </a:r>
          </a:p>
        </p:txBody>
      </p:sp>
      <p:sp>
        <p:nvSpPr>
          <p:cNvPr id="182" name="Shape 182"/>
          <p:cNvSpPr>
            <a:spLocks noGrp="1"/>
          </p:cNvSpPr>
          <p:nvPr>
            <p:ph type="body" sz="half" idx="1"/>
          </p:nvPr>
        </p:nvSpPr>
        <p:spPr>
          <a:xfrm>
            <a:off x="355599" y="2984500"/>
            <a:ext cx="6314141" cy="6324600"/>
          </a:xfrm>
          <a:prstGeom prst="rect">
            <a:avLst/>
          </a:prstGeom>
        </p:spPr>
        <p:txBody>
          <a:bodyPr/>
          <a:lstStyle/>
          <a:p>
            <a:pPr marL="342900" indent="-342900" defTabSz="525779">
              <a:spcBef>
                <a:spcPts val="3400"/>
              </a:spcBef>
              <a:defRPr sz="2700"/>
            </a:pPr>
            <a:r>
              <a:rPr dirty="0"/>
              <a:t>A “day off” means no work – or workouts</a:t>
            </a:r>
          </a:p>
          <a:p>
            <a:pPr marL="342900" indent="-342900" defTabSz="525779">
              <a:spcBef>
                <a:spcPts val="3400"/>
              </a:spcBef>
              <a:defRPr sz="2700"/>
            </a:pPr>
            <a:r>
              <a:rPr dirty="0"/>
              <a:t>Take this day to relax, reflect, and recharge, regardless of whether or not a “Sabbath” day of rest has any religious connotations for you</a:t>
            </a:r>
          </a:p>
          <a:p>
            <a:pPr marL="342900" indent="-342900" defTabSz="525779">
              <a:spcBef>
                <a:spcPts val="3400"/>
              </a:spcBef>
              <a:defRPr sz="2700"/>
            </a:pPr>
            <a:r>
              <a:rPr dirty="0"/>
              <a:t>You will feel more physically and mentally refreshed than you could possibly imagine</a:t>
            </a:r>
          </a:p>
          <a:p>
            <a:pPr marL="342900" indent="-342900" defTabSz="525779">
              <a:spcBef>
                <a:spcPts val="3400"/>
              </a:spcBef>
              <a:defRPr sz="2700"/>
            </a:pPr>
            <a:r>
              <a:rPr dirty="0"/>
              <a:t>Doing nothing will give you back a lot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C18E8E-13BD-CA4F-947E-F09C56936717}"/>
              </a:ext>
            </a:extLst>
          </p:cNvPr>
          <p:cNvSpPr/>
          <p:nvPr/>
        </p:nvSpPr>
        <p:spPr>
          <a:xfrm>
            <a:off x="10072388" y="9199602"/>
            <a:ext cx="268535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#9 – Exercise 4</a:t>
            </a: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pasted-image.tif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6502400" y="2645349"/>
            <a:ext cx="6502400" cy="4462902"/>
          </a:xfrm>
          <a:prstGeom prst="rect">
            <a:avLst/>
          </a:prstGeom>
        </p:spPr>
      </p:pic>
      <p:sp>
        <p:nvSpPr>
          <p:cNvPr id="185" name="Shape 18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Get some sleep!</a:t>
            </a:r>
          </a:p>
        </p:txBody>
      </p:sp>
      <p:sp>
        <p:nvSpPr>
          <p:cNvPr id="186" name="Shape 186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255270" indent="-255270" defTabSz="391414">
              <a:spcBef>
                <a:spcPts val="2500"/>
              </a:spcBef>
              <a:defRPr sz="2010"/>
            </a:pPr>
            <a:r>
              <a:rPr dirty="0"/>
              <a:t>Top stress-management technique</a:t>
            </a:r>
          </a:p>
          <a:p>
            <a:pPr marL="255270" indent="-255270" defTabSz="391414">
              <a:spcBef>
                <a:spcPts val="2500"/>
              </a:spcBef>
              <a:defRPr sz="2010"/>
            </a:pPr>
            <a:r>
              <a:rPr dirty="0"/>
              <a:t>Yale University study of 1,709 men found that those who regularly got less than six hours of shut-eye doubled their risk of weight gain and diabetes because of elevated cortisol and its interference with insulin metabolism and blood-sugar control</a:t>
            </a:r>
          </a:p>
          <a:p>
            <a:pPr marL="255270" indent="-255270" defTabSz="391414">
              <a:spcBef>
                <a:spcPts val="2500"/>
              </a:spcBef>
              <a:defRPr sz="2010"/>
            </a:pPr>
            <a:r>
              <a:rPr dirty="0"/>
              <a:t>Control your stress response</a:t>
            </a:r>
          </a:p>
          <a:p>
            <a:pPr marL="255270" indent="-255270" defTabSz="391414">
              <a:spcBef>
                <a:spcPts val="2500"/>
              </a:spcBef>
              <a:defRPr sz="2010"/>
            </a:pPr>
            <a:r>
              <a:rPr dirty="0"/>
              <a:t>Improve weight loss</a:t>
            </a:r>
          </a:p>
          <a:p>
            <a:pPr marL="255270" indent="-255270" defTabSz="391414">
              <a:spcBef>
                <a:spcPts val="2500"/>
              </a:spcBef>
              <a:defRPr sz="2010"/>
            </a:pPr>
            <a:r>
              <a:rPr dirty="0"/>
              <a:t>Boost energy levels</a:t>
            </a:r>
          </a:p>
          <a:p>
            <a:pPr marL="255270" indent="-255270" defTabSz="391414">
              <a:spcBef>
                <a:spcPts val="2500"/>
              </a:spcBef>
              <a:defRPr sz="2010"/>
            </a:pPr>
            <a:r>
              <a:rPr dirty="0"/>
              <a:t>Improve mood</a:t>
            </a:r>
          </a:p>
          <a:p>
            <a:pPr marL="255270" indent="-255270" defTabSz="391414">
              <a:spcBef>
                <a:spcPts val="2500"/>
              </a:spcBef>
              <a:defRPr sz="2010"/>
            </a:pPr>
            <a:r>
              <a:rPr dirty="0"/>
              <a:t>Increased Vigor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F5DC61-F776-A54E-A1D3-CFE4C550071C}"/>
              </a:ext>
            </a:extLst>
          </p:cNvPr>
          <p:cNvSpPr/>
          <p:nvPr/>
        </p:nvSpPr>
        <p:spPr>
          <a:xfrm>
            <a:off x="10076394" y="9199602"/>
            <a:ext cx="267733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#10 – Mental 1</a:t>
            </a: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pasted-image.tif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6502400" y="1625600"/>
            <a:ext cx="6502400" cy="6502400"/>
          </a:xfrm>
          <a:prstGeom prst="rect">
            <a:avLst/>
          </a:prstGeom>
        </p:spPr>
      </p:pic>
      <p:sp>
        <p:nvSpPr>
          <p:cNvPr id="189" name="Shape 18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9937">
              <a:defRPr sz="5696" spc="-113"/>
            </a:lvl1pPr>
          </a:lstStyle>
          <a:p>
            <a:r>
              <a:t>Manage electronic interruptions</a:t>
            </a:r>
          </a:p>
        </p:txBody>
      </p:sp>
      <p:sp>
        <p:nvSpPr>
          <p:cNvPr id="190" name="Shape 190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27660" indent="-327660" defTabSz="502412">
              <a:spcBef>
                <a:spcPts val="3200"/>
              </a:spcBef>
              <a:defRPr sz="2580"/>
            </a:pPr>
            <a:r>
              <a:t>Your cell phone is there for your convenience – not the convenience of others</a:t>
            </a:r>
          </a:p>
          <a:p>
            <a:pPr marL="327660" indent="-327660" defTabSz="502412">
              <a:spcBef>
                <a:spcPts val="3200"/>
              </a:spcBef>
              <a:defRPr sz="2580"/>
            </a:pPr>
            <a:r>
              <a:t>Most e-mail programs are automatically set to check for new messages every 5 minutes (96 times in 8-hr day)</a:t>
            </a:r>
          </a:p>
          <a:p>
            <a:pPr marL="327660" indent="-327660" defTabSz="502412">
              <a:spcBef>
                <a:spcPts val="3200"/>
              </a:spcBef>
              <a:defRPr sz="2580"/>
            </a:pPr>
            <a:r>
              <a:t>Shut off your e-mail program during certain parts of the day, enabling you to get your “important” work accomplished whenever you’re most mentally fresh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888104-6DC4-AC49-82DA-87EC00AE4E84}"/>
              </a:ext>
            </a:extLst>
          </p:cNvPr>
          <p:cNvSpPr/>
          <p:nvPr/>
        </p:nvSpPr>
        <p:spPr>
          <a:xfrm>
            <a:off x="10076394" y="9199602"/>
            <a:ext cx="267733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#11 – Mental 2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asted-image.tif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6502400" y="2722879"/>
            <a:ext cx="6502400" cy="4307842"/>
          </a:xfrm>
          <a:prstGeom prst="rect">
            <a:avLst/>
          </a:prstGeom>
        </p:spPr>
      </p:pic>
      <p:sp>
        <p:nvSpPr>
          <p:cNvPr id="193" name="Shape 193"/>
          <p:cNvSpPr>
            <a:spLocks noGrp="1"/>
          </p:cNvSpPr>
          <p:nvPr>
            <p:ph type="title"/>
          </p:nvPr>
        </p:nvSpPr>
        <p:spPr>
          <a:xfrm>
            <a:off x="355599" y="444500"/>
            <a:ext cx="6332071" cy="2044700"/>
          </a:xfrm>
          <a:prstGeom prst="rect">
            <a:avLst/>
          </a:prstGeom>
        </p:spPr>
        <p:txBody>
          <a:bodyPr/>
          <a:lstStyle>
            <a:lvl1pPr defTabSz="373887">
              <a:defRPr sz="4096" spc="-81"/>
            </a:lvl1pPr>
          </a:lstStyle>
          <a:p>
            <a:r>
              <a:rPr dirty="0"/>
              <a:t>Whenever possible, leave the cell phone behind</a:t>
            </a:r>
          </a:p>
        </p:txBody>
      </p:sp>
      <p:sp>
        <p:nvSpPr>
          <p:cNvPr id="194" name="Shape 194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Leave it behind – especially during your workout</a:t>
            </a:r>
          </a:p>
          <a:p>
            <a:r>
              <a:t>Part of your mind still waits for it to ring, or buzz, or play your favorite ringtone</a:t>
            </a:r>
          </a:p>
          <a:p>
            <a:r>
              <a:t>Let that part of your brain relax and forget about the phone every now and then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33F2A4-557B-B14B-9BBB-96C1C578EA1A}"/>
              </a:ext>
            </a:extLst>
          </p:cNvPr>
          <p:cNvSpPr/>
          <p:nvPr/>
        </p:nvSpPr>
        <p:spPr>
          <a:xfrm>
            <a:off x="10076394" y="9199602"/>
            <a:ext cx="267733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#12 – Mental 3</a:t>
            </a: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CEO 2014 Trophy.jp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25000" r="25000"/>
          <a:stretch>
            <a:fillRect/>
          </a:stretch>
        </p:blipFill>
        <p:spPr>
          <a:xfrm>
            <a:off x="8547100" y="-38081"/>
            <a:ext cx="4474621" cy="6711931"/>
          </a:xfrm>
          <a:prstGeom prst="rect">
            <a:avLst/>
          </a:prstGeom>
        </p:spPr>
      </p:pic>
      <p:sp>
        <p:nvSpPr>
          <p:cNvPr id="197" name="Shape 19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Thank You!</a:t>
            </a:r>
          </a:p>
        </p:txBody>
      </p:sp>
      <p:pic>
        <p:nvPicPr>
          <p:cNvPr id="198" name="518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68122" y="6153866"/>
            <a:ext cx="6726905" cy="3783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CEO Bike TT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3377" y="5474"/>
            <a:ext cx="5015255" cy="334611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CEO Bike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967303" y="-73226"/>
            <a:ext cx="4474767" cy="67020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CEO Endurance Run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2700" y="5473827"/>
            <a:ext cx="6322402" cy="47418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CEO 2014 Trophy.jp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25000" r="2500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41" name="Shape 1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Fittest CEO?</a:t>
            </a:r>
          </a:p>
        </p:txBody>
      </p:sp>
      <p:sp>
        <p:nvSpPr>
          <p:cNvPr id="142" name="Shape 142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16229" indent="-316229" defTabSz="484886">
              <a:spcBef>
                <a:spcPts val="3100"/>
              </a:spcBef>
              <a:defRPr sz="2490"/>
            </a:pPr>
            <a:r>
              <a:t>3 days / 7 events</a:t>
            </a:r>
          </a:p>
          <a:p>
            <a:pPr marL="632459" lvl="1" indent="-316229" defTabSz="484886">
              <a:spcBef>
                <a:spcPts val="3100"/>
              </a:spcBef>
              <a:defRPr sz="2490"/>
            </a:pPr>
            <a:r>
              <a:t>Road cycling</a:t>
            </a:r>
          </a:p>
          <a:p>
            <a:pPr marL="632459" lvl="1" indent="-316229" defTabSz="484886">
              <a:spcBef>
                <a:spcPts val="3100"/>
              </a:spcBef>
              <a:defRPr sz="2490"/>
            </a:pPr>
            <a:r>
              <a:t>Trail Running</a:t>
            </a:r>
          </a:p>
          <a:p>
            <a:pPr marL="632459" lvl="1" indent="-316229" defTabSz="484886">
              <a:spcBef>
                <a:spcPts val="3100"/>
              </a:spcBef>
              <a:defRPr sz="2490"/>
            </a:pPr>
            <a:r>
              <a:t>Stair climb</a:t>
            </a:r>
          </a:p>
          <a:p>
            <a:pPr marL="632459" lvl="1" indent="-316229" defTabSz="484886">
              <a:spcBef>
                <a:spcPts val="3100"/>
              </a:spcBef>
              <a:defRPr sz="2490"/>
            </a:pPr>
            <a:r>
              <a:t>Mountain Biking</a:t>
            </a:r>
          </a:p>
          <a:p>
            <a:pPr marL="632459" lvl="1" indent="-316229" defTabSz="484886">
              <a:spcBef>
                <a:spcPts val="3100"/>
              </a:spcBef>
              <a:defRPr sz="2490"/>
            </a:pPr>
            <a:r>
              <a:t>Open Water Swim</a:t>
            </a:r>
          </a:p>
          <a:p>
            <a:pPr marL="632459" lvl="1" indent="-316229" defTabSz="484886">
              <a:spcBef>
                <a:spcPts val="3100"/>
              </a:spcBef>
              <a:defRPr sz="2490"/>
            </a:pPr>
            <a:r>
              <a:t>PT Test</a:t>
            </a:r>
          </a:p>
          <a:p>
            <a:pPr marL="632459" lvl="1" indent="-316229" defTabSz="484886">
              <a:spcBef>
                <a:spcPts val="3100"/>
              </a:spcBef>
              <a:defRPr sz="2490"/>
            </a:pPr>
            <a:r>
              <a:t>Spartan Obstacle Race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pasted-image.tif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6582270" y="0"/>
            <a:ext cx="6342659" cy="9753600"/>
          </a:xfrm>
          <a:prstGeom prst="rect">
            <a:avLst/>
          </a:prstGeom>
        </p:spPr>
      </p:pic>
      <p:sp>
        <p:nvSpPr>
          <p:cNvPr id="145" name="Shape 1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Top 12 “VIPs”</a:t>
            </a:r>
          </a:p>
        </p:txBody>
      </p:sp>
      <p:sp>
        <p:nvSpPr>
          <p:cNvPr id="146" name="Shape 146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00990" indent="-300990" defTabSz="461518">
              <a:spcBef>
                <a:spcPts val="3000"/>
              </a:spcBef>
              <a:defRPr sz="2370"/>
            </a:pPr>
            <a:r>
              <a:t>VIPs = Vigor Improvement Practices (Secret of Vigor book)</a:t>
            </a:r>
          </a:p>
          <a:p>
            <a:pPr marL="601980" lvl="1" indent="-300990" defTabSz="461518">
              <a:spcBef>
                <a:spcPts val="3000"/>
              </a:spcBef>
              <a:defRPr sz="2370"/>
            </a:pPr>
            <a:r>
              <a:t>5 Nutrition</a:t>
            </a:r>
          </a:p>
          <a:p>
            <a:pPr marL="601980" lvl="1" indent="-300990" defTabSz="461518">
              <a:spcBef>
                <a:spcPts val="3000"/>
              </a:spcBef>
              <a:defRPr sz="2370"/>
            </a:pPr>
            <a:r>
              <a:t>4 Fitness</a:t>
            </a:r>
          </a:p>
          <a:p>
            <a:pPr marL="601980" lvl="1" indent="-300990" defTabSz="461518">
              <a:spcBef>
                <a:spcPts val="3000"/>
              </a:spcBef>
              <a:defRPr sz="2370"/>
            </a:pPr>
            <a:r>
              <a:t>3 Mental</a:t>
            </a:r>
          </a:p>
          <a:p>
            <a:pPr marL="300990" indent="-300990" defTabSz="461518">
              <a:spcBef>
                <a:spcPts val="3000"/>
              </a:spcBef>
              <a:defRPr sz="2370"/>
            </a:pPr>
            <a:r>
              <a:t>Vigor = 3-tiered mood state</a:t>
            </a:r>
          </a:p>
          <a:p>
            <a:pPr marL="601980" lvl="1" indent="-300990" defTabSz="461518">
              <a:spcBef>
                <a:spcPts val="3000"/>
              </a:spcBef>
              <a:defRPr sz="2370"/>
            </a:pPr>
            <a:r>
              <a:t>Physical Energy</a:t>
            </a:r>
          </a:p>
          <a:p>
            <a:pPr marL="601980" lvl="1" indent="-300990" defTabSz="461518">
              <a:spcBef>
                <a:spcPts val="3000"/>
              </a:spcBef>
              <a:defRPr sz="2370"/>
            </a:pPr>
            <a:r>
              <a:t>Mental Acuity</a:t>
            </a:r>
          </a:p>
          <a:p>
            <a:pPr marL="601980" lvl="1" indent="-300990" defTabSz="461518">
              <a:spcBef>
                <a:spcPts val="3000"/>
              </a:spcBef>
              <a:defRPr sz="2370"/>
            </a:pPr>
            <a:r>
              <a:t>Emotional Well-Being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pasted-image.tif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6502400" y="2441538"/>
            <a:ext cx="6502400" cy="4870524"/>
          </a:xfrm>
          <a:prstGeom prst="rect">
            <a:avLst/>
          </a:prstGeom>
        </p:spPr>
      </p:pic>
      <p:sp>
        <p:nvSpPr>
          <p:cNvPr id="149" name="Shape 14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332993">
              <a:defRPr sz="4788" spc="-95"/>
            </a:pPr>
            <a:r>
              <a:rPr dirty="0"/>
              <a:t>Eat By Color</a:t>
            </a:r>
          </a:p>
          <a:p>
            <a:pPr defTabSz="332993">
              <a:defRPr sz="3648" spc="-72"/>
            </a:pPr>
            <a:r>
              <a:rPr dirty="0"/>
              <a:t>choose bright</a:t>
            </a:r>
          </a:p>
          <a:p>
            <a:pPr defTabSz="332993">
              <a:defRPr sz="3648" spc="-72"/>
            </a:pPr>
            <a:r>
              <a:rPr dirty="0"/>
              <a:t>avoid white</a:t>
            </a:r>
          </a:p>
        </p:txBody>
      </p:sp>
      <p:sp>
        <p:nvSpPr>
          <p:cNvPr id="150" name="Shape 150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251460" indent="-251460" defTabSz="385572">
              <a:spcBef>
                <a:spcPts val="2500"/>
              </a:spcBef>
              <a:defRPr sz="1980"/>
            </a:pPr>
            <a:r>
              <a:rPr dirty="0"/>
              <a:t>Avoid processed foods based on white flour – such as white bread, rolls, and baked goods </a:t>
            </a:r>
          </a:p>
          <a:p>
            <a:pPr marL="251460" indent="-251460" defTabSz="385572">
              <a:spcBef>
                <a:spcPts val="2500"/>
              </a:spcBef>
              <a:defRPr sz="1980"/>
            </a:pPr>
            <a:r>
              <a:rPr dirty="0"/>
              <a:t>Include at least one of each “color” in your diet every day (protective phytonutrients)</a:t>
            </a:r>
          </a:p>
          <a:p>
            <a:pPr marL="251460" indent="-251460" defTabSz="385572">
              <a:spcBef>
                <a:spcPts val="2500"/>
              </a:spcBef>
              <a:defRPr sz="1980"/>
            </a:pPr>
            <a:r>
              <a:rPr dirty="0"/>
              <a:t>Red (lycopene from tomatoes)</a:t>
            </a:r>
          </a:p>
          <a:p>
            <a:pPr marL="251460" indent="-251460" defTabSz="385572">
              <a:spcBef>
                <a:spcPts val="2500"/>
              </a:spcBef>
              <a:defRPr sz="1980"/>
            </a:pPr>
            <a:r>
              <a:rPr dirty="0"/>
              <a:t>Orange (beta-carotene from carrots)</a:t>
            </a:r>
          </a:p>
          <a:p>
            <a:pPr marL="251460" indent="-251460" defTabSz="385572">
              <a:spcBef>
                <a:spcPts val="2500"/>
              </a:spcBef>
              <a:defRPr sz="1980"/>
            </a:pPr>
            <a:r>
              <a:rPr dirty="0"/>
              <a:t>Yellow (lutein from corn</a:t>
            </a:r>
            <a:r>
              <a:rPr lang="en-US" dirty="0"/>
              <a:t>/egg yolks</a:t>
            </a:r>
            <a:r>
              <a:rPr dirty="0"/>
              <a:t>)</a:t>
            </a:r>
          </a:p>
          <a:p>
            <a:pPr marL="251460" indent="-251460" defTabSz="385572">
              <a:spcBef>
                <a:spcPts val="2500"/>
              </a:spcBef>
              <a:defRPr sz="1980"/>
            </a:pPr>
            <a:r>
              <a:rPr dirty="0"/>
              <a:t>Green (chlorophyll from spinach)</a:t>
            </a:r>
          </a:p>
          <a:p>
            <a:pPr marL="251460" indent="-251460" defTabSz="385572">
              <a:spcBef>
                <a:spcPts val="2500"/>
              </a:spcBef>
              <a:defRPr sz="1980"/>
            </a:pPr>
            <a:r>
              <a:rPr dirty="0"/>
              <a:t>Blue (</a:t>
            </a:r>
            <a:r>
              <a:rPr dirty="0" err="1"/>
              <a:t>anthocyanidins</a:t>
            </a:r>
            <a:r>
              <a:rPr dirty="0"/>
              <a:t> from blueberries)</a:t>
            </a:r>
          </a:p>
          <a:p>
            <a:pPr marL="251460" indent="-251460" defTabSz="385572">
              <a:spcBef>
                <a:spcPts val="2500"/>
              </a:spcBef>
              <a:defRPr sz="1980"/>
            </a:pPr>
            <a:r>
              <a:rPr dirty="0"/>
              <a:t>Indigo (</a:t>
            </a:r>
            <a:r>
              <a:rPr dirty="0" err="1"/>
              <a:t>catechins</a:t>
            </a:r>
            <a:r>
              <a:rPr dirty="0"/>
              <a:t> from blackberries)</a:t>
            </a:r>
          </a:p>
          <a:p>
            <a:pPr marL="251460" indent="-251460" defTabSz="385572">
              <a:spcBef>
                <a:spcPts val="2500"/>
              </a:spcBef>
              <a:defRPr sz="1980"/>
            </a:pPr>
            <a:r>
              <a:rPr dirty="0"/>
              <a:t>Purple (quercetin from grapes)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EEC417-A05D-4A4F-BFBE-4CB98262857B}"/>
              </a:ext>
            </a:extLst>
          </p:cNvPr>
          <p:cNvSpPr/>
          <p:nvPr/>
        </p:nvSpPr>
        <p:spPr>
          <a:xfrm>
            <a:off x="9753600" y="9199602"/>
            <a:ext cx="289534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#1 – Nutrition 1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pasted-image.tif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6502400" y="2850524"/>
            <a:ext cx="6502400" cy="4052552"/>
          </a:xfrm>
          <a:prstGeom prst="rect">
            <a:avLst/>
          </a:prstGeom>
        </p:spPr>
      </p:pic>
      <p:sp>
        <p:nvSpPr>
          <p:cNvPr id="153" name="Shape 1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z="6144" spc="-122"/>
            </a:lvl1pPr>
          </a:lstStyle>
          <a:p>
            <a:r>
              <a:t>Is it calorie worthy? </a:t>
            </a:r>
          </a:p>
        </p:txBody>
      </p:sp>
      <p:sp>
        <p:nvSpPr>
          <p:cNvPr id="154" name="Shape 154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31470" indent="-331470" defTabSz="508254">
              <a:spcBef>
                <a:spcPts val="3300"/>
              </a:spcBef>
              <a:defRPr sz="2610"/>
            </a:pPr>
            <a:r>
              <a:t>Ask yourself whether or not the food you’re thinking about eating is really “worth” the calories that you’re about to “spend” on eating it.</a:t>
            </a:r>
          </a:p>
          <a:p>
            <a:pPr marL="331470" indent="-331470" defTabSz="508254">
              <a:spcBef>
                <a:spcPts val="3300"/>
              </a:spcBef>
              <a:defRPr sz="2610"/>
            </a:pPr>
            <a:r>
              <a:t>Good cookie - or GREAT cookie?</a:t>
            </a:r>
          </a:p>
          <a:p>
            <a:pPr marL="331470" indent="-331470" defTabSz="508254">
              <a:spcBef>
                <a:spcPts val="3300"/>
              </a:spcBef>
              <a:defRPr sz="2610"/>
            </a:pPr>
            <a:r>
              <a:t>Low-fat fruit yogurt (calcium, magnesium, vitamin D, protein, and probiotics)</a:t>
            </a:r>
          </a:p>
          <a:p>
            <a:pPr marL="662940" lvl="1" indent="-331470" defTabSz="508254">
              <a:spcBef>
                <a:spcPts val="3300"/>
              </a:spcBef>
              <a:defRPr sz="2610"/>
            </a:pPr>
            <a:r>
              <a:t> Noosa (Australian)</a:t>
            </a:r>
          </a:p>
          <a:p>
            <a:pPr marL="662940" lvl="1" indent="-331470" defTabSz="508254">
              <a:spcBef>
                <a:spcPts val="3300"/>
              </a:spcBef>
              <a:defRPr sz="2610"/>
            </a:pPr>
            <a:r>
              <a:t>Chobani (Greek)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B7CF32F-1FA9-EB4D-8842-25B68C12F1B8}"/>
              </a:ext>
            </a:extLst>
          </p:cNvPr>
          <p:cNvSpPr/>
          <p:nvPr/>
        </p:nvSpPr>
        <p:spPr>
          <a:xfrm>
            <a:off x="9753600" y="9199602"/>
            <a:ext cx="289534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#2 – Nutrition 2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Helping Hand Graphics.pdf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4695" r="4695"/>
          <a:stretch>
            <a:fillRect/>
          </a:stretch>
        </p:blipFill>
        <p:spPr>
          <a:xfrm>
            <a:off x="6502400" y="2104120"/>
            <a:ext cx="6502400" cy="5545360"/>
          </a:xfrm>
          <a:prstGeom prst="rect">
            <a:avLst/>
          </a:prstGeom>
        </p:spPr>
      </p:pic>
      <p:sp>
        <p:nvSpPr>
          <p:cNvPr id="157" name="Shape 1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25779">
              <a:defRPr sz="5760" spc="-115"/>
            </a:lvl1pPr>
          </a:lstStyle>
          <a:p>
            <a:r>
              <a:t>Practice pairing of macronutrients</a:t>
            </a:r>
          </a:p>
        </p:txBody>
      </p:sp>
      <p:sp>
        <p:nvSpPr>
          <p:cNvPr id="158" name="Shape 158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42900" indent="-342900" defTabSz="525779">
              <a:spcBef>
                <a:spcPts val="3400"/>
              </a:spcBef>
              <a:defRPr sz="2700"/>
            </a:pPr>
            <a:r>
              <a:t>Always combine a carbohydrate with a protein and fat</a:t>
            </a:r>
          </a:p>
          <a:p>
            <a:pPr marL="342900" indent="-342900" defTabSz="525779">
              <a:spcBef>
                <a:spcPts val="3400"/>
              </a:spcBef>
              <a:defRPr sz="2700"/>
            </a:pPr>
            <a:r>
              <a:t>More refined (less “whole”) the carb is, the more likely it is to raise blood sugar levels, leading to oxidation, inflammation, and problems with muscle building and recovery</a:t>
            </a:r>
          </a:p>
          <a:p>
            <a:pPr marL="342900" indent="-342900" defTabSz="525779">
              <a:spcBef>
                <a:spcPts val="3400"/>
              </a:spcBef>
              <a:defRPr sz="2700"/>
            </a:pPr>
            <a:r>
              <a:t>Combining any carb source with some protein and fat will slow it’s absorption and lessen it’s oxidizing/inflammatory effects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6CF04A-C901-6549-B498-730C468F2E63}"/>
              </a:ext>
            </a:extLst>
          </p:cNvPr>
          <p:cNvSpPr/>
          <p:nvPr/>
        </p:nvSpPr>
        <p:spPr>
          <a:xfrm>
            <a:off x="9753600" y="9199602"/>
            <a:ext cx="289534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#3 – Nutrition 3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pasted-image.tif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7044266" y="2523066"/>
            <a:ext cx="5418668" cy="4707468"/>
          </a:xfrm>
          <a:prstGeom prst="rect">
            <a:avLst/>
          </a:prstGeom>
        </p:spPr>
      </p:pic>
      <p:sp>
        <p:nvSpPr>
          <p:cNvPr id="161" name="Shape 161"/>
          <p:cNvSpPr>
            <a:spLocks noGrp="1"/>
          </p:cNvSpPr>
          <p:nvPr>
            <p:ph type="title"/>
          </p:nvPr>
        </p:nvSpPr>
        <p:spPr>
          <a:xfrm>
            <a:off x="355600" y="444500"/>
            <a:ext cx="7981576" cy="2044700"/>
          </a:xfrm>
          <a:prstGeom prst="rect">
            <a:avLst/>
          </a:prstGeom>
        </p:spPr>
        <p:txBody>
          <a:bodyPr/>
          <a:lstStyle>
            <a:lvl1pPr defTabSz="368045">
              <a:defRPr sz="4032" spc="-80"/>
            </a:lvl1pPr>
          </a:lstStyle>
          <a:p>
            <a:r>
              <a:rPr dirty="0"/>
              <a:t>Eat more healthy (omega-3) fats and fewer unhealthy (omega-6) fats</a:t>
            </a:r>
          </a:p>
        </p:txBody>
      </p:sp>
      <p:sp>
        <p:nvSpPr>
          <p:cNvPr id="162" name="Shape 162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42900" indent="-342900" defTabSz="525779">
              <a:spcBef>
                <a:spcPts val="3400"/>
              </a:spcBef>
              <a:defRPr sz="2700"/>
            </a:pPr>
            <a:r>
              <a:rPr dirty="0"/>
              <a:t>Fatty fish – like mackerel, bluefish, wild salmon, and tuna are rich omega-3s that improve circulation, reduce inflammation, and reduce the risk of heart disease</a:t>
            </a:r>
          </a:p>
          <a:p>
            <a:pPr marL="342900" indent="-342900" defTabSz="525779">
              <a:spcBef>
                <a:spcPts val="3400"/>
              </a:spcBef>
              <a:defRPr sz="2700"/>
            </a:pPr>
            <a:r>
              <a:rPr dirty="0"/>
              <a:t>Reduce your intake of inflammatory omega-6 fatty acids found in high concentrations in vegetable oils such as corn/soybean/sunflower oil</a:t>
            </a:r>
          </a:p>
          <a:p>
            <a:pPr marL="342900" indent="-342900" defTabSz="525779">
              <a:spcBef>
                <a:spcPts val="3400"/>
              </a:spcBef>
              <a:defRPr sz="2700"/>
            </a:pPr>
            <a:r>
              <a:rPr dirty="0"/>
              <a:t>Supplements = </a:t>
            </a:r>
            <a:r>
              <a:rPr lang="en-US" dirty="0" err="1"/>
              <a:t>OmMega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3BAB680-9F48-E944-8BF5-4C54334BB881}"/>
              </a:ext>
            </a:extLst>
          </p:cNvPr>
          <p:cNvSpPr/>
          <p:nvPr/>
        </p:nvSpPr>
        <p:spPr>
          <a:xfrm>
            <a:off x="9949458" y="9199602"/>
            <a:ext cx="289534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#4 – Nutrition 4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pasted-image.tif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6502400" y="2713274"/>
            <a:ext cx="6502400" cy="4327052"/>
          </a:xfrm>
          <a:prstGeom prst="rect">
            <a:avLst/>
          </a:prstGeom>
        </p:spPr>
      </p:pic>
      <p:sp>
        <p:nvSpPr>
          <p:cNvPr id="165" name="Shape 165"/>
          <p:cNvSpPr>
            <a:spLocks noGrp="1"/>
          </p:cNvSpPr>
          <p:nvPr>
            <p:ph type="title"/>
          </p:nvPr>
        </p:nvSpPr>
        <p:spPr>
          <a:xfrm>
            <a:off x="355599" y="444500"/>
            <a:ext cx="6941671" cy="2044700"/>
          </a:xfrm>
          <a:prstGeom prst="rect">
            <a:avLst/>
          </a:prstGeom>
        </p:spPr>
        <p:txBody>
          <a:bodyPr/>
          <a:lstStyle>
            <a:lvl1pPr defTabSz="560831">
              <a:defRPr sz="6144" spc="-122"/>
            </a:lvl1pPr>
          </a:lstStyle>
          <a:p>
            <a:r>
              <a:rPr dirty="0"/>
              <a:t>Supplement wisely</a:t>
            </a:r>
          </a:p>
        </p:txBody>
      </p:sp>
      <p:sp>
        <p:nvSpPr>
          <p:cNvPr id="166" name="Shape 166"/>
          <p:cNvSpPr>
            <a:spLocks noGrp="1"/>
          </p:cNvSpPr>
          <p:nvPr>
            <p:ph type="body" sz="half" idx="1"/>
          </p:nvPr>
        </p:nvSpPr>
        <p:spPr>
          <a:xfrm>
            <a:off x="355599" y="2984500"/>
            <a:ext cx="6146801" cy="6324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51460" indent="-251460" defTabSz="385572">
              <a:spcBef>
                <a:spcPts val="2500"/>
              </a:spcBef>
              <a:defRPr sz="1980"/>
            </a:pPr>
            <a:r>
              <a:rPr lang="en-US" dirty="0"/>
              <a:t>Probiotics (</a:t>
            </a:r>
            <a:r>
              <a:rPr lang="en-US" dirty="0" err="1"/>
              <a:t>MentaBiotics</a:t>
            </a:r>
            <a:r>
              <a:rPr lang="en-US" dirty="0"/>
              <a:t>) – </a:t>
            </a:r>
            <a:r>
              <a:rPr lang="en-US" dirty="0">
                <a:solidFill>
                  <a:srgbClr val="FF0000"/>
                </a:solidFill>
              </a:rPr>
              <a:t>gut permeability</a:t>
            </a:r>
          </a:p>
          <a:p>
            <a:pPr marL="632460" lvl="1" indent="-251460" defTabSz="385572">
              <a:spcBef>
                <a:spcPts val="2500"/>
              </a:spcBef>
              <a:defRPr sz="1980"/>
            </a:pPr>
            <a:r>
              <a:rPr lang="en-US" dirty="0"/>
              <a:t>Prebiotics (</a:t>
            </a:r>
            <a:r>
              <a:rPr lang="en-US" dirty="0" err="1"/>
              <a:t>MentaBiotics</a:t>
            </a:r>
            <a:r>
              <a:rPr lang="en-US" dirty="0"/>
              <a:t>)</a:t>
            </a:r>
          </a:p>
          <a:p>
            <a:pPr marL="251460" indent="-251460" defTabSz="385572">
              <a:spcBef>
                <a:spcPts val="2500"/>
              </a:spcBef>
              <a:defRPr sz="1980"/>
            </a:pPr>
            <a:r>
              <a:rPr dirty="0"/>
              <a:t>Turmeric</a:t>
            </a:r>
            <a:r>
              <a:rPr lang="en-US" dirty="0"/>
              <a:t> (Relief+) - </a:t>
            </a:r>
            <a:r>
              <a:rPr lang="en-US" dirty="0">
                <a:solidFill>
                  <a:srgbClr val="FF0000"/>
                </a:solidFill>
              </a:rPr>
              <a:t>inflammation</a:t>
            </a:r>
            <a:endParaRPr dirty="0">
              <a:solidFill>
                <a:srgbClr val="FF0000"/>
              </a:solidFill>
            </a:endParaRPr>
          </a:p>
          <a:p>
            <a:pPr marL="251460" indent="-251460" defTabSz="385572">
              <a:spcBef>
                <a:spcPts val="2500"/>
              </a:spcBef>
              <a:defRPr sz="1980"/>
            </a:pPr>
            <a:r>
              <a:rPr dirty="0"/>
              <a:t>Green tea</a:t>
            </a:r>
            <a:r>
              <a:rPr lang="en-US" dirty="0"/>
              <a:t> (Energy+) - </a:t>
            </a:r>
            <a:r>
              <a:rPr lang="en-US" dirty="0">
                <a:solidFill>
                  <a:srgbClr val="FF0000"/>
                </a:solidFill>
              </a:rPr>
              <a:t>metabolism</a:t>
            </a:r>
          </a:p>
          <a:p>
            <a:pPr marL="251460" indent="-251460" defTabSz="385572">
              <a:spcBef>
                <a:spcPts val="2500"/>
              </a:spcBef>
              <a:defRPr sz="1980"/>
            </a:pPr>
            <a:r>
              <a:rPr lang="en-US" dirty="0"/>
              <a:t>Pomegranate (</a:t>
            </a:r>
            <a:r>
              <a:rPr lang="en-US" dirty="0" err="1"/>
              <a:t>MentaFocus</a:t>
            </a:r>
            <a:r>
              <a:rPr lang="en-US" dirty="0"/>
              <a:t>) – </a:t>
            </a:r>
            <a:r>
              <a:rPr lang="en-US" dirty="0">
                <a:solidFill>
                  <a:srgbClr val="FF0000"/>
                </a:solidFill>
              </a:rPr>
              <a:t>blood flow</a:t>
            </a:r>
            <a:endParaRPr dirty="0">
              <a:solidFill>
                <a:srgbClr val="FF0000"/>
              </a:solidFill>
            </a:endParaRPr>
          </a:p>
          <a:p>
            <a:pPr marL="251460" indent="-251460" defTabSz="385572">
              <a:spcBef>
                <a:spcPts val="2500"/>
              </a:spcBef>
              <a:defRPr sz="1980"/>
            </a:pPr>
            <a:r>
              <a:rPr dirty="0" err="1"/>
              <a:t>Ashwagandha</a:t>
            </a:r>
            <a:r>
              <a:rPr lang="en-US" dirty="0"/>
              <a:t> (Mood+) - </a:t>
            </a:r>
            <a:r>
              <a:rPr lang="en-US" dirty="0" err="1">
                <a:solidFill>
                  <a:srgbClr val="FF0000"/>
                </a:solidFill>
              </a:rPr>
              <a:t>adaptogen</a:t>
            </a:r>
            <a:endParaRPr dirty="0">
              <a:solidFill>
                <a:srgbClr val="FF0000"/>
              </a:solidFill>
            </a:endParaRPr>
          </a:p>
          <a:p>
            <a:pPr marL="251460" indent="-251460" defTabSz="385572">
              <a:spcBef>
                <a:spcPts val="2500"/>
              </a:spcBef>
              <a:defRPr sz="1980"/>
            </a:pPr>
            <a:r>
              <a:rPr dirty="0"/>
              <a:t>New Zealand pine bark</a:t>
            </a:r>
            <a:r>
              <a:rPr lang="en-US" dirty="0"/>
              <a:t> (GBX Blend) – </a:t>
            </a:r>
            <a:r>
              <a:rPr lang="en-US" dirty="0">
                <a:solidFill>
                  <a:srgbClr val="FF0000"/>
                </a:solidFill>
              </a:rPr>
              <a:t>entire GBX</a:t>
            </a:r>
            <a:endParaRPr dirty="0">
              <a:solidFill>
                <a:srgbClr val="FF0000"/>
              </a:solidFill>
            </a:endParaRPr>
          </a:p>
          <a:p>
            <a:pPr marL="251460" indent="-251460" defTabSz="385572">
              <a:spcBef>
                <a:spcPts val="2500"/>
              </a:spcBef>
              <a:defRPr sz="1980"/>
            </a:pPr>
            <a:r>
              <a:rPr dirty="0" err="1"/>
              <a:t>Theanine</a:t>
            </a:r>
            <a:r>
              <a:rPr lang="en-US" dirty="0"/>
              <a:t> (</a:t>
            </a:r>
            <a:r>
              <a:rPr lang="en-US" dirty="0" err="1"/>
              <a:t>MentaBiotics</a:t>
            </a:r>
            <a:r>
              <a:rPr lang="en-US" dirty="0"/>
              <a:t>) – </a:t>
            </a:r>
            <a:r>
              <a:rPr lang="en-US" dirty="0">
                <a:solidFill>
                  <a:srgbClr val="FF0000"/>
                </a:solidFill>
              </a:rPr>
              <a:t>“zone”</a:t>
            </a:r>
            <a:endParaRPr dirty="0">
              <a:solidFill>
                <a:srgbClr val="FF0000"/>
              </a:solidFill>
            </a:endParaRPr>
          </a:p>
          <a:p>
            <a:pPr marL="251460" indent="-251460" defTabSz="385572">
              <a:spcBef>
                <a:spcPts val="2500"/>
              </a:spcBef>
              <a:defRPr sz="1980"/>
            </a:pPr>
            <a:r>
              <a:rPr lang="en-US" dirty="0"/>
              <a:t>CDR modulation</a:t>
            </a:r>
            <a:r>
              <a:rPr dirty="0"/>
              <a:t> (</a:t>
            </a:r>
            <a:r>
              <a:rPr lang="en-US" dirty="0" err="1"/>
              <a:t>VitaGBX</a:t>
            </a:r>
            <a:r>
              <a:rPr dirty="0"/>
              <a:t>)</a:t>
            </a:r>
            <a:r>
              <a:rPr lang="en-US" dirty="0"/>
              <a:t> – </a:t>
            </a:r>
            <a:r>
              <a:rPr lang="en-US" dirty="0">
                <a:solidFill>
                  <a:srgbClr val="FF0000"/>
                </a:solidFill>
              </a:rPr>
              <a:t>protection / recovery</a:t>
            </a:r>
            <a:endParaRPr dirty="0">
              <a:solidFill>
                <a:srgbClr val="FF0000"/>
              </a:solidFill>
            </a:endParaRPr>
          </a:p>
          <a:p>
            <a:pPr marL="251460" indent="-251460" defTabSz="385572">
              <a:spcBef>
                <a:spcPts val="2500"/>
              </a:spcBef>
              <a:defRPr sz="1980"/>
            </a:pPr>
            <a:r>
              <a:rPr dirty="0"/>
              <a:t>Brain </a:t>
            </a:r>
            <a:r>
              <a:rPr dirty="0" err="1"/>
              <a:t>Ergogenics</a:t>
            </a:r>
            <a:r>
              <a:rPr dirty="0"/>
              <a:t> (</a:t>
            </a:r>
            <a:r>
              <a:rPr lang="en-US" dirty="0"/>
              <a:t>Energy+</a:t>
            </a:r>
            <a:r>
              <a:rPr dirty="0"/>
              <a:t>)</a:t>
            </a:r>
            <a:r>
              <a:rPr lang="en-US" dirty="0"/>
              <a:t> – </a:t>
            </a:r>
            <a:r>
              <a:rPr lang="en-US" dirty="0">
                <a:solidFill>
                  <a:srgbClr val="FF0000"/>
                </a:solidFill>
              </a:rPr>
              <a:t>mental edge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175E345-1240-524C-BE3C-74CA63643437}"/>
              </a:ext>
            </a:extLst>
          </p:cNvPr>
          <p:cNvSpPr/>
          <p:nvPr/>
        </p:nvSpPr>
        <p:spPr>
          <a:xfrm>
            <a:off x="9895669" y="9199602"/>
            <a:ext cx="289534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#5 – Nutrition 5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pasted-image.tif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6762914" y="2713274"/>
            <a:ext cx="6241885" cy="4153691"/>
          </a:xfrm>
          <a:prstGeom prst="rect">
            <a:avLst/>
          </a:prstGeom>
        </p:spPr>
      </p:pic>
      <p:sp>
        <p:nvSpPr>
          <p:cNvPr id="169" name="Shape 16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Practice “MIM” </a:t>
            </a:r>
          </a:p>
        </p:txBody>
      </p:sp>
      <p:sp>
        <p:nvSpPr>
          <p:cNvPr id="170" name="Shape 170"/>
          <p:cNvSpPr>
            <a:spLocks noGrp="1"/>
          </p:cNvSpPr>
          <p:nvPr>
            <p:ph type="body" sz="half" idx="1"/>
          </p:nvPr>
        </p:nvSpPr>
        <p:spPr>
          <a:xfrm>
            <a:off x="215153" y="2984500"/>
            <a:ext cx="6547761" cy="6324600"/>
          </a:xfrm>
          <a:prstGeom prst="rect">
            <a:avLst/>
          </a:prstGeom>
        </p:spPr>
        <p:txBody>
          <a:bodyPr/>
          <a:lstStyle/>
          <a:p>
            <a:r>
              <a:rPr dirty="0"/>
              <a:t>“Most Important Meeting” of the day = your workout</a:t>
            </a:r>
          </a:p>
          <a:p>
            <a:r>
              <a:rPr dirty="0"/>
              <a:t>Research shows that exercise is even </a:t>
            </a:r>
            <a:r>
              <a:rPr lang="en-US" dirty="0"/>
              <a:t>MORE</a:t>
            </a:r>
            <a:r>
              <a:rPr dirty="0"/>
              <a:t> effective that prescription antidepressants or ADHD drugs for improving mood and maintaining mental focus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4D0A1A5-EF08-5842-A142-927FC84367BD}"/>
              </a:ext>
            </a:extLst>
          </p:cNvPr>
          <p:cNvSpPr/>
          <p:nvPr/>
        </p:nvSpPr>
        <p:spPr>
          <a:xfrm>
            <a:off x="10072385" y="9199602"/>
            <a:ext cx="268535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#6 – Exercise 1</a:t>
            </a:r>
          </a:p>
        </p:txBody>
      </p:sp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Editorial">
  <a:themeElements>
    <a:clrScheme name="Editorial">
      <a:dk1>
        <a:srgbClr val="324863"/>
      </a:dk1>
      <a:lt1>
        <a:srgbClr val="634D31"/>
      </a:lt1>
      <a:dk2>
        <a:srgbClr val="615F5C"/>
      </a:dk2>
      <a:lt2>
        <a:srgbClr val="D6D3CB"/>
      </a:lt2>
      <a:accent1>
        <a:srgbClr val="4D76A4"/>
      </a:accent1>
      <a:accent2>
        <a:srgbClr val="729460"/>
      </a:accent2>
      <a:accent3>
        <a:srgbClr val="D6AD40"/>
      </a:accent3>
      <a:accent4>
        <a:srgbClr val="DC7D39"/>
      </a:accent4>
      <a:accent5>
        <a:srgbClr val="C36061"/>
      </a:accent5>
      <a:accent6>
        <a:srgbClr val="7E649B"/>
      </a:accent6>
      <a:hlink>
        <a:srgbClr val="0000FF"/>
      </a:hlink>
      <a:folHlink>
        <a:srgbClr val="FF00FF"/>
      </a:folHlink>
    </a:clrScheme>
    <a:fontScheme name="Editorial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>
              <a:hueOff val="109194"/>
              <a:satOff val="-4874"/>
              <a:lumOff val="12971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324863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Editorial">
  <a:themeElements>
    <a:clrScheme name="Editorial">
      <a:dk1>
        <a:srgbClr val="000000"/>
      </a:dk1>
      <a:lt1>
        <a:srgbClr val="FFFFFF"/>
      </a:lt1>
      <a:dk2>
        <a:srgbClr val="615F5C"/>
      </a:dk2>
      <a:lt2>
        <a:srgbClr val="D6D3CB"/>
      </a:lt2>
      <a:accent1>
        <a:srgbClr val="4D76A4"/>
      </a:accent1>
      <a:accent2>
        <a:srgbClr val="729460"/>
      </a:accent2>
      <a:accent3>
        <a:srgbClr val="D6AD40"/>
      </a:accent3>
      <a:accent4>
        <a:srgbClr val="DC7D39"/>
      </a:accent4>
      <a:accent5>
        <a:srgbClr val="C36061"/>
      </a:accent5>
      <a:accent6>
        <a:srgbClr val="7E649B"/>
      </a:accent6>
      <a:hlink>
        <a:srgbClr val="0000FF"/>
      </a:hlink>
      <a:folHlink>
        <a:srgbClr val="FF00FF"/>
      </a:folHlink>
    </a:clrScheme>
    <a:fontScheme name="Editorial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>
              <a:hueOff val="109194"/>
              <a:satOff val="-4874"/>
              <a:lumOff val="12971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324863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907</Words>
  <Application>Microsoft Macintosh PowerPoint</Application>
  <PresentationFormat>Custom</PresentationFormat>
  <Paragraphs>106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Avenir Roman</vt:lpstr>
      <vt:lpstr>Didot</vt:lpstr>
      <vt:lpstr>Helvetica</vt:lpstr>
      <vt:lpstr>Palatino</vt:lpstr>
      <vt:lpstr>Zapf Dingbats</vt:lpstr>
      <vt:lpstr>Editorial</vt:lpstr>
      <vt:lpstr>12 Fitness Tips from the “World’s Fittest CEO”</vt:lpstr>
      <vt:lpstr>Fittest CEO?</vt:lpstr>
      <vt:lpstr>Top 12 “VIPs”</vt:lpstr>
      <vt:lpstr>Eat By Color choose bright avoid white</vt:lpstr>
      <vt:lpstr>Is it calorie worthy? </vt:lpstr>
      <vt:lpstr>Practice pairing of macronutrients</vt:lpstr>
      <vt:lpstr>Eat more healthy (omega-3) fats and fewer unhealthy (omega-6) fats</vt:lpstr>
      <vt:lpstr>Supplement wisely</vt:lpstr>
      <vt:lpstr>Practice “MIM” </vt:lpstr>
      <vt:lpstr>No “junk” workouts</vt:lpstr>
      <vt:lpstr>Get In, Get Out, Recover</vt:lpstr>
      <vt:lpstr>Take a full day off each week</vt:lpstr>
      <vt:lpstr>Get some sleep!</vt:lpstr>
      <vt:lpstr>Manage electronic interruptions</vt:lpstr>
      <vt:lpstr>Whenever possible, leave the cell phone behind</vt:lpstr>
      <vt:lpstr>Thank You!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 Fitness Tips from the “World’s Fittest CEO”</dc:title>
  <cp:lastModifiedBy>Shawn Talbott</cp:lastModifiedBy>
  <cp:revision>6</cp:revision>
  <dcterms:modified xsi:type="dcterms:W3CDTF">2018-03-29T15:50:15Z</dcterms:modified>
</cp:coreProperties>
</file>