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autoCompressPictures="0">
  <p:sldMasterIdLst>
    <p:sldMasterId id="2147483805" r:id="rId1"/>
  </p:sldMasterIdLst>
  <p:notesMasterIdLst>
    <p:notesMasterId r:id="rId46"/>
  </p:notesMasterIdLst>
  <p:handoutMasterIdLst>
    <p:handoutMasterId r:id="rId47"/>
  </p:handoutMasterIdLst>
  <p:sldIdLst>
    <p:sldId id="326" r:id="rId2"/>
    <p:sldId id="329" r:id="rId3"/>
    <p:sldId id="430" r:id="rId4"/>
    <p:sldId id="335" r:id="rId5"/>
    <p:sldId id="422" r:id="rId6"/>
    <p:sldId id="364" r:id="rId7"/>
    <p:sldId id="365" r:id="rId8"/>
    <p:sldId id="366" r:id="rId9"/>
    <p:sldId id="416" r:id="rId10"/>
    <p:sldId id="338" r:id="rId11"/>
    <p:sldId id="340" r:id="rId12"/>
    <p:sldId id="392" r:id="rId13"/>
    <p:sldId id="424" r:id="rId14"/>
    <p:sldId id="420" r:id="rId15"/>
    <p:sldId id="347" r:id="rId16"/>
    <p:sldId id="359" r:id="rId17"/>
    <p:sldId id="393" r:id="rId18"/>
    <p:sldId id="394" r:id="rId19"/>
    <p:sldId id="395" r:id="rId20"/>
    <p:sldId id="348" r:id="rId21"/>
    <p:sldId id="362" r:id="rId22"/>
    <p:sldId id="397" r:id="rId23"/>
    <p:sldId id="350" r:id="rId24"/>
    <p:sldId id="374" r:id="rId25"/>
    <p:sldId id="401" r:id="rId26"/>
    <p:sldId id="402" r:id="rId27"/>
    <p:sldId id="352" r:id="rId28"/>
    <p:sldId id="404" r:id="rId29"/>
    <p:sldId id="405" r:id="rId30"/>
    <p:sldId id="407" r:id="rId31"/>
    <p:sldId id="408" r:id="rId32"/>
    <p:sldId id="409" r:id="rId33"/>
    <p:sldId id="410" r:id="rId34"/>
    <p:sldId id="403" r:id="rId35"/>
    <p:sldId id="353" r:id="rId36"/>
    <p:sldId id="378" r:id="rId37"/>
    <p:sldId id="411" r:id="rId38"/>
    <p:sldId id="412" r:id="rId39"/>
    <p:sldId id="413" r:id="rId40"/>
    <p:sldId id="354" r:id="rId41"/>
    <p:sldId id="380" r:id="rId42"/>
    <p:sldId id="356" r:id="rId43"/>
    <p:sldId id="382" r:id="rId44"/>
    <p:sldId id="429" r:id="rId45"/>
  </p:sldIdLst>
  <p:sldSz cx="12192000" cy="6858000"/>
  <p:notesSz cx="7023100" cy="9309100"/>
  <p:embeddedFontLst>
    <p:embeddedFont>
      <p:font typeface="Aller Light" panose="02000503000000020004" pitchFamily="2" charset="77"/>
      <p:regular r:id="rId48"/>
      <p:italic r:id="rId49"/>
    </p:embeddedFont>
    <p:embeddedFont>
      <p:font typeface="Calibri" panose="020F0502020204030204" pitchFamily="34" charset="0"/>
      <p:regular r:id="rId50"/>
      <p:bold r:id="rId51"/>
      <p:italic r:id="rId52"/>
      <p:boldItalic r:id="rId53"/>
    </p:embeddedFont>
    <p:embeddedFont>
      <p:font typeface="Calibri Light" panose="020F0302020204030204" pitchFamily="34" charset="0"/>
      <p:regular r:id="rId54"/>
      <p:italic r:id="rId55"/>
    </p:embeddedFont>
    <p:embeddedFont>
      <p:font typeface="Mangal" panose="02040503050203030202" pitchFamily="18" charset="0"/>
      <p:regular r:id="rId56"/>
      <p:bold r:id="rId57"/>
    </p:embeddedFont>
    <p:embeddedFont>
      <p:font typeface="Verdana" panose="020B0604030504040204" pitchFamily="34" charset="0"/>
      <p:regular r:id="rId58"/>
      <p:bold r:id="rId59"/>
      <p:italic r:id="rId60"/>
      <p:boldItalic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5D38"/>
    <a:srgbClr val="47A647"/>
    <a:srgbClr val="003B71"/>
    <a:srgbClr val="3F7F96"/>
    <a:srgbClr val="3F2A56"/>
    <a:srgbClr val="660066"/>
    <a:srgbClr val="003C71"/>
    <a:srgbClr val="003F71"/>
    <a:srgbClr val="E0E0E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96"/>
    <p:restoredTop sz="92308" autoAdjust="0"/>
  </p:normalViewPr>
  <p:slideViewPr>
    <p:cSldViewPr snapToGrid="0">
      <p:cViewPr varScale="1">
        <p:scale>
          <a:sx n="99" d="100"/>
          <a:sy n="99" d="100"/>
        </p:scale>
        <p:origin x="592" y="176"/>
      </p:cViewPr>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font" Target="fonts/font11.fntdata"/><Relationship Id="rId5" Type="http://schemas.openxmlformats.org/officeDocument/2006/relationships/slide" Target="slides/slide4.xml"/><Relationship Id="rId61" Type="http://schemas.openxmlformats.org/officeDocument/2006/relationships/font" Target="fonts/font1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8DAEE8-2AD6-451C-990B-DA45371CBF60}"/>
              </a:ext>
            </a:extLst>
          </p:cNvPr>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a:extLst>
              <a:ext uri="{FF2B5EF4-FFF2-40B4-BE49-F238E27FC236}">
                <a16:creationId xmlns:a16="http://schemas.microsoft.com/office/drawing/2014/main" id="{99DCC8A1-5FB4-45EB-BC0A-D6D9B18787FF}"/>
              </a:ext>
            </a:extLst>
          </p:cNvPr>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9DECED13-4167-48AF-AF35-CF723716B53B}" type="datetimeFigureOut">
              <a:rPr lang="en-US" smtClean="0"/>
              <a:t>7/5/18</a:t>
            </a:fld>
            <a:endParaRPr lang="en-US" dirty="0"/>
          </a:p>
        </p:txBody>
      </p:sp>
      <p:sp>
        <p:nvSpPr>
          <p:cNvPr id="4" name="Footer Placeholder 3">
            <a:extLst>
              <a:ext uri="{FF2B5EF4-FFF2-40B4-BE49-F238E27FC236}">
                <a16:creationId xmlns:a16="http://schemas.microsoft.com/office/drawing/2014/main" id="{D150ECE9-50DB-403D-BC21-283F0CD16CA3}"/>
              </a:ext>
            </a:extLst>
          </p:cNvPr>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821D1CF-0C76-49A4-BF7A-7D3388B9F495}"/>
              </a:ext>
            </a:extLst>
          </p:cNvPr>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90E383BD-8F5D-47A9-B040-652A2729B986}" type="slidenum">
              <a:rPr lang="en-US" smtClean="0"/>
              <a:t>‹#›</a:t>
            </a:fld>
            <a:endParaRPr lang="en-US" dirty="0"/>
          </a:p>
        </p:txBody>
      </p:sp>
    </p:spTree>
    <p:extLst>
      <p:ext uri="{BB962C8B-B14F-4D97-AF65-F5344CB8AC3E}">
        <p14:creationId xmlns:p14="http://schemas.microsoft.com/office/powerpoint/2010/main" val="7823174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817B500B-B81B-4D49-9B34-FE39AB034042}" type="datetimeFigureOut">
              <a:rPr lang="en-US" smtClean="0"/>
              <a:t>7/5/18</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62EBB34B-1EE1-7046-9BB4-E3528EEDFAE3}" type="slidenum">
              <a:rPr lang="en-US" smtClean="0"/>
              <a:t>‹#›</a:t>
            </a:fld>
            <a:endParaRPr lang="en-US" dirty="0"/>
          </a:p>
        </p:txBody>
      </p:sp>
    </p:spTree>
    <p:extLst>
      <p:ext uri="{BB962C8B-B14F-4D97-AF65-F5344CB8AC3E}">
        <p14:creationId xmlns:p14="http://schemas.microsoft.com/office/powerpoint/2010/main" val="1858721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1</a:t>
            </a:fld>
            <a:endParaRPr lang="en-US" dirty="0"/>
          </a:p>
        </p:txBody>
      </p:sp>
    </p:spTree>
    <p:extLst>
      <p:ext uri="{BB962C8B-B14F-4D97-AF65-F5344CB8AC3E}">
        <p14:creationId xmlns:p14="http://schemas.microsoft.com/office/powerpoint/2010/main" val="4103826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Shawn:</a:t>
            </a:r>
            <a:r>
              <a:rPr lang="en-US" i="1" dirty="0"/>
              <a:t> </a:t>
            </a:r>
            <a:r>
              <a:rPr lang="en-US" b="1" i="1" dirty="0"/>
              <a:t>Slide: </a:t>
            </a:r>
            <a:r>
              <a:rPr lang="en-US" b="1" i="1" u="sng" dirty="0"/>
              <a:t>For Your Gut...: The Probiotic Strain Matters pg.26</a:t>
            </a:r>
            <a:r>
              <a:rPr lang="en-US" b="1" i="1" dirty="0"/>
              <a:t> -- </a:t>
            </a:r>
            <a:r>
              <a:rPr lang="en-US" i="1" dirty="0"/>
              <a:t>Part of the reason why this product is so effective, is because we've looked at the research to guide our formulation. One of the very important ways that weve done that is the probiotic strains that we have chosen have already been specifically evaluated for their effects on different mental wellness parameters. This is very important distinction as you go out to talk to people about these products, that probiotics are hot right now, its one of the very important health trends that’s going on. But, the benefits of a probiotic are very very strain dependent. If I just said to you, "Everyone go out and buy some probiotics", and you went to the grocery store to look for probiotics, that would be like me saying, "Go out and get some vitamins." You wouldn’t know what vitamin I was talking about. Did he mean vitamin D or A? Or did he mean Vitamin C or B? All these vitamins do all different things inside the body, its exactly the same with these probiotic strains. So you can see the benefits here, Lactobacillus rhamnosus R0011, that tells us that specific strain does this, it lowers cortisol exposure which is a stress hormone. It increases a neurotransmitter called GABA which is associated with relaxing. Bifidobacterium longum R0175 reduces anxiety and improves cognitive function. Lactobacillus helveticus R0052 decreases neuroinflammation and increases serotonin, so its going to help you with your mood. You know, those benefits are specific to those strains, not to probiotics in general. In our separate probiotic formula, we have different strains that are more associated with more general wellness benefits, diarrhea, constipation, gastro intestinal function, immune system function, inflammation in a different way than your getting here with neural inflammation. In the future, we'll be selecting probiotic strains that are good for the heart-brain axis that is going to compound some of the benefits that we are seeing with this gut-brain axis. It’s a very very exciting area of science, but it’s also very strain-dependent. </a:t>
            </a:r>
          </a:p>
          <a:p>
            <a:endParaRPr lang="en-US" dirty="0"/>
          </a:p>
          <a:p>
            <a:endParaRPr lang="en-US" dirty="0"/>
          </a:p>
          <a:p>
            <a:r>
              <a:rPr lang="en-US" dirty="0"/>
              <a:t>There are over 10,000 different species of bacteria in our gut, but there are millions of strains comprising billions of bacteria overall.</a:t>
            </a:r>
            <a:br>
              <a:rPr lang="en-US" dirty="0"/>
            </a:br>
            <a:r>
              <a:rPr lang="en-US" dirty="0"/>
              <a:t>Amare’s strains of bacteria are unique and have specific functions around mental wellness.</a:t>
            </a:r>
          </a:p>
        </p:txBody>
      </p:sp>
      <p:sp>
        <p:nvSpPr>
          <p:cNvPr id="4" name="Slide Number Placeholder 3"/>
          <p:cNvSpPr>
            <a:spLocks noGrp="1"/>
          </p:cNvSpPr>
          <p:nvPr>
            <p:ph type="sldNum" sz="quarter" idx="10"/>
          </p:nvPr>
        </p:nvSpPr>
        <p:spPr/>
        <p:txBody>
          <a:bodyPr/>
          <a:lstStyle/>
          <a:p>
            <a:fld id="{62EBB34B-1EE1-7046-9BB4-E3528EEDFAE3}" type="slidenum">
              <a:rPr lang="en-US" smtClean="0"/>
              <a:t>14</a:t>
            </a:fld>
            <a:endParaRPr lang="en-US" dirty="0"/>
          </a:p>
        </p:txBody>
      </p:sp>
    </p:spTree>
    <p:extLst>
      <p:ext uri="{BB962C8B-B14F-4D97-AF65-F5344CB8AC3E}">
        <p14:creationId xmlns:p14="http://schemas.microsoft.com/office/powerpoint/2010/main" val="1202924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Shawn: Slide: </a:t>
            </a:r>
            <a:r>
              <a:rPr lang="en-US" b="1" i="1" u="sng" dirty="0"/>
              <a:t>Menta Focus Pg.27</a:t>
            </a:r>
            <a:r>
              <a:rPr lang="en-US" b="1" i="1" dirty="0"/>
              <a:t> -- </a:t>
            </a:r>
            <a:r>
              <a:rPr lang="en-US" i="1" dirty="0"/>
              <a:t>When we switch to our MentaFocus product, this is the product that we had to very rapidly re-formulate in order to get these sorts of benefits on mental sharpness, clarity, and cognitive functioning, but with no neuro-toxins instead of just a little bit of neuro-toxins. What we ended up getting is something that gives you all of those benefits, but also gives you this very nice overall activation of the brain.</a:t>
            </a:r>
            <a:endParaRPr lang="en-US" b="1" i="1" dirty="0"/>
          </a:p>
        </p:txBody>
      </p:sp>
      <p:sp>
        <p:nvSpPr>
          <p:cNvPr id="4" name="Slide Number Placeholder 3"/>
          <p:cNvSpPr>
            <a:spLocks noGrp="1"/>
          </p:cNvSpPr>
          <p:nvPr>
            <p:ph type="sldNum" sz="quarter" idx="10"/>
          </p:nvPr>
        </p:nvSpPr>
        <p:spPr/>
        <p:txBody>
          <a:bodyPr/>
          <a:lstStyle/>
          <a:p>
            <a:fld id="{62EBB34B-1EE1-7046-9BB4-E3528EEDFAE3}" type="slidenum">
              <a:rPr lang="en-US" smtClean="0"/>
              <a:t>15</a:t>
            </a:fld>
            <a:endParaRPr lang="en-US" dirty="0"/>
          </a:p>
        </p:txBody>
      </p:sp>
    </p:spTree>
    <p:extLst>
      <p:ext uri="{BB962C8B-B14F-4D97-AF65-F5344CB8AC3E}">
        <p14:creationId xmlns:p14="http://schemas.microsoft.com/office/powerpoint/2010/main" val="2843045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Clr>
                <a:schemeClr val="accent4">
                  <a:lumMod val="75000"/>
                </a:schemeClr>
              </a:buClr>
            </a:pPr>
            <a:r>
              <a:rPr lang="en-US" b="1" i="1" dirty="0">
                <a:ea typeface="Verdana" panose="020B0604030504040204" pitchFamily="34" charset="0"/>
                <a:cs typeface="Verdana" panose="020B0604030504040204" pitchFamily="34" charset="0"/>
              </a:rPr>
              <a:t>Shawn: Slide: </a:t>
            </a:r>
            <a:r>
              <a:rPr lang="en-US" b="1" i="1" u="sng" dirty="0">
                <a:ea typeface="Verdana" panose="020B0604030504040204" pitchFamily="34" charset="0"/>
                <a:cs typeface="Verdana" panose="020B0604030504040204" pitchFamily="34" charset="0"/>
              </a:rPr>
              <a:t>MentaFocus pg.29</a:t>
            </a:r>
            <a:r>
              <a:rPr lang="en-US" b="1" i="1" dirty="0">
                <a:ea typeface="Verdana" panose="020B0604030504040204" pitchFamily="34" charset="0"/>
                <a:cs typeface="Verdana" panose="020B0604030504040204" pitchFamily="34" charset="0"/>
              </a:rPr>
              <a:t> -- </a:t>
            </a:r>
            <a:r>
              <a:rPr lang="en-US" i="1" dirty="0">
                <a:ea typeface="Verdana" panose="020B0604030504040204" pitchFamily="34" charset="0"/>
                <a:cs typeface="Verdana" panose="020B0604030504040204" pitchFamily="34" charset="0"/>
              </a:rPr>
              <a:t>As you are improving the function of this super-computer in your head, youre approving its ability to read the signals that are coming from the other parts of the body. Remember, that gut-brain axis is a bi-directional communication. So you can see things like, the second bullet down, increases short and long term memory by increasing visual and verbal recall. You can see the first one, where improving a youthful brain function, we are able to show actions through calculations where your brain de-aging in certain ways in the way that it is performing and by the way that it is recalling memory by a factor of about twelve years.</a:t>
            </a:r>
          </a:p>
          <a:p>
            <a:pPr fontAlgn="base"/>
            <a:endParaRPr lang="en-US" dirty="0">
              <a:ea typeface="Verdana" panose="020B0604030504040204" pitchFamily="34" charset="0"/>
              <a:cs typeface="Verdana" panose="020B0604030504040204" pitchFamily="34" charset="0"/>
            </a:endParaRPr>
          </a:p>
          <a:p>
            <a:pPr fontAlgn="base"/>
            <a:endParaRPr lang="en-US" dirty="0">
              <a:ea typeface="Verdana" panose="020B0604030504040204" pitchFamily="34" charset="0"/>
              <a:cs typeface="Verdana" panose="020B0604030504040204" pitchFamily="34" charset="0"/>
            </a:endParaRPr>
          </a:p>
          <a:p>
            <a:pPr fontAlgn="base"/>
            <a:endParaRPr lang="en-US" dirty="0">
              <a:ea typeface="Verdana" panose="020B0604030504040204" pitchFamily="34" charset="0"/>
              <a:cs typeface="Verdana" panose="020B0604030504040204" pitchFamily="34" charset="0"/>
            </a:endParaRPr>
          </a:p>
          <a:p>
            <a:pPr marL="349964" indent="-349964" fontAlgn="base">
              <a:buClr>
                <a:schemeClr val="accent4">
                  <a:lumMod val="75000"/>
                </a:schemeClr>
              </a:buClr>
              <a:buFont typeface="Wingdings" panose="05000000000000000000" pitchFamily="2" charset="2"/>
              <a:buChar char="v"/>
            </a:pPr>
            <a:r>
              <a:rPr lang="en-US" b="1" dirty="0">
                <a:ea typeface="Verdana" panose="020B0604030504040204" pitchFamily="34" charset="0"/>
                <a:cs typeface="Verdana" panose="020B0604030504040204" pitchFamily="34" charset="0"/>
              </a:rPr>
              <a:t>Broad-spectrum Memory &amp; Brain Function Benefits</a:t>
            </a:r>
          </a:p>
          <a:p>
            <a:pPr marL="349964" indent="-349964">
              <a:buFont typeface="Arial" charset="0"/>
              <a:buChar char="•"/>
            </a:pPr>
            <a:r>
              <a:rPr lang="en-US" dirty="0"/>
              <a:t>Increases short-term and long-term memory (+28% on visual and verbal recall)</a:t>
            </a:r>
          </a:p>
          <a:p>
            <a:pPr marL="349964" indent="-349964">
              <a:buFont typeface="Arial" charset="0"/>
              <a:buChar char="•"/>
            </a:pPr>
            <a:r>
              <a:rPr lang="en-US" dirty="0"/>
              <a:t>Enhances overall brain activation (by fMRI – functional magnetic resonance imaging)</a:t>
            </a:r>
          </a:p>
          <a:p>
            <a:pPr marL="699927" lvl="1" indent="-349964">
              <a:buFont typeface="Arial" charset="0"/>
              <a:buChar char="•"/>
            </a:pPr>
            <a:r>
              <a:rPr lang="en-US" dirty="0"/>
              <a:t>significantly higher brain blood flow</a:t>
            </a:r>
          </a:p>
          <a:p>
            <a:pPr marL="699927" lvl="1" indent="-349964">
              <a:buFont typeface="Arial" charset="0"/>
              <a:buChar char="•"/>
            </a:pPr>
            <a:r>
              <a:rPr lang="en-US" dirty="0"/>
              <a:t>bilateral activation of the hippocampus (area of the brain involved in memory)</a:t>
            </a:r>
          </a:p>
          <a:p>
            <a:pPr marL="349964" indent="-349964">
              <a:buFont typeface="Arial" charset="0"/>
              <a:buChar char="•"/>
            </a:pPr>
            <a:r>
              <a:rPr lang="en-US" dirty="0"/>
              <a:t>Improves both working memory and recognition memory</a:t>
            </a:r>
          </a:p>
          <a:p>
            <a:pPr marL="699927" lvl="1" indent="-349964">
              <a:buFont typeface="Arial" charset="0"/>
              <a:buChar char="•"/>
            </a:pPr>
            <a:r>
              <a:rPr lang="en-US" dirty="0"/>
              <a:t>cognitive abilities that normally decline with aging</a:t>
            </a:r>
          </a:p>
          <a:p>
            <a:pPr marL="699927" lvl="1" indent="-349964">
              <a:buFont typeface="Arial" charset="0"/>
              <a:buChar char="•"/>
            </a:pPr>
            <a:r>
              <a:rPr lang="en-US" dirty="0"/>
              <a:t>equivalent to ~12 years of recovered age-related loss in brain function</a:t>
            </a:r>
          </a:p>
          <a:p>
            <a:pPr marL="699927" lvl="1" indent="-349964">
              <a:buFont typeface="Arial" charset="0"/>
              <a:buChar char="•"/>
            </a:pPr>
            <a:endParaRPr lang="en-US" sz="2000" dirty="0">
              <a:solidFill>
                <a:srgbClr val="0F406A"/>
              </a:solidFill>
              <a:ea typeface="Verdana" panose="020B0604030504040204" pitchFamily="34" charset="0"/>
              <a:cs typeface="Verdana" panose="020B0604030504040204" pitchFamily="34" charset="0"/>
            </a:endParaRPr>
          </a:p>
          <a:p>
            <a:pPr marL="699927" lvl="1" indent="-349964">
              <a:buFont typeface="Arial" charset="0"/>
              <a:buChar char="•"/>
            </a:pPr>
            <a:endParaRPr lang="en-US" sz="2000" dirty="0">
              <a:solidFill>
                <a:srgbClr val="0F406A"/>
              </a:solidFill>
              <a:ea typeface="Verdana" panose="020B0604030504040204" pitchFamily="34" charset="0"/>
              <a:cs typeface="Verdana" panose="020B0604030504040204" pitchFamily="34" charset="0"/>
            </a:endParaRPr>
          </a:p>
          <a:p>
            <a:pPr marL="349964" lvl="1"/>
            <a:endParaRPr lang="en-US" sz="2000" dirty="0">
              <a:solidFill>
                <a:srgbClr val="0F406A"/>
              </a:solidFill>
              <a:ea typeface="Verdana" panose="020B0604030504040204" pitchFamily="34" charset="0"/>
              <a:cs typeface="Verdana" panose="020B0604030504040204" pitchFamily="34" charset="0"/>
            </a:endParaRPr>
          </a:p>
          <a:p>
            <a:pPr marL="349964" lvl="1"/>
            <a:r>
              <a:rPr lang="en-US" b="1" dirty="0">
                <a:ea typeface="Verdana" panose="020B0604030504040204" pitchFamily="34" charset="0"/>
                <a:cs typeface="Verdana" panose="020B0604030504040204" pitchFamily="34" charset="0"/>
              </a:rPr>
              <a:t>Sources:</a:t>
            </a:r>
          </a:p>
          <a:p>
            <a:pPr>
              <a:defRPr/>
            </a:pPr>
            <a:r>
              <a:rPr lang="en-US" b="0" dirty="0"/>
              <a:t>Bookheimer et al. </a:t>
            </a:r>
            <a:r>
              <a:rPr lang="en-US" b="0" kern="1200" dirty="0">
                <a:effectLst/>
                <a:latin typeface="+mn-lt"/>
                <a:ea typeface="+mn-ea"/>
                <a:cs typeface="+mn-cs"/>
              </a:rPr>
              <a:t>Pomegranate Juice Augments Memory and fMRI Activity in Middle-Aged and Older Adults with Mild Memory Complaints.</a:t>
            </a:r>
            <a:r>
              <a:rPr lang="en-US" b="0" kern="1200" baseline="0" dirty="0">
                <a:effectLst/>
                <a:latin typeface="+mn-lt"/>
                <a:ea typeface="+mn-ea"/>
                <a:cs typeface="+mn-cs"/>
              </a:rPr>
              <a:t> </a:t>
            </a:r>
            <a:r>
              <a:rPr lang="en-US" b="0" kern="1200" dirty="0">
                <a:effectLst/>
                <a:latin typeface="+mn-lt"/>
                <a:ea typeface="+mn-ea"/>
                <a:cs typeface="+mn-cs"/>
              </a:rPr>
              <a:t>Evidence-Based Complementary and Alternative Medicine Volume 2013, Article ID 946298</a:t>
            </a:r>
            <a:r>
              <a:rPr lang="en-US" dirty="0"/>
              <a:t> </a:t>
            </a:r>
            <a:endParaRPr lang="en-US" sz="1100" dirty="0"/>
          </a:p>
          <a:p>
            <a:pPr>
              <a:defRPr/>
            </a:pPr>
            <a:endParaRPr lang="en-US" sz="1100" dirty="0"/>
          </a:p>
          <a:p>
            <a:pPr defTabSz="933237">
              <a:defRPr/>
            </a:pPr>
            <a:r>
              <a:rPr lang="en-US" b="0" dirty="0"/>
              <a:t>Ropacki et al. </a:t>
            </a:r>
            <a:r>
              <a:rPr lang="en-US" b="0" kern="1200" dirty="0">
                <a:effectLst/>
                <a:latin typeface="+mn-lt"/>
                <a:ea typeface="+mn-ea"/>
                <a:cs typeface="+mn-cs"/>
              </a:rPr>
              <a:t>Pomegranate Supplementation Protects against Memory Dysfunction after Heart Surgery: A Pilot Study.</a:t>
            </a:r>
            <a:r>
              <a:rPr lang="en-US" b="0" kern="1200" baseline="0" dirty="0">
                <a:effectLst/>
                <a:latin typeface="+mn-lt"/>
                <a:ea typeface="+mn-ea"/>
                <a:cs typeface="+mn-cs"/>
              </a:rPr>
              <a:t> </a:t>
            </a:r>
            <a:r>
              <a:rPr lang="en-US" b="0" kern="1200" dirty="0">
                <a:effectLst/>
                <a:latin typeface="+mn-lt"/>
                <a:ea typeface="+mn-ea"/>
                <a:cs typeface="+mn-cs"/>
              </a:rPr>
              <a:t>Evidence-Based Complementary and Alternative Medicine Volume 2013, Article ID 932401</a:t>
            </a:r>
            <a:r>
              <a:rPr lang="en-US" dirty="0"/>
              <a:t> </a:t>
            </a:r>
            <a:endParaRPr lang="en-US" sz="1100" dirty="0"/>
          </a:p>
          <a:p>
            <a:pPr defTabSz="933237">
              <a:defRPr/>
            </a:pPr>
            <a:endParaRPr lang="en-US" dirty="0"/>
          </a:p>
          <a:p>
            <a:pPr defTabSz="933237">
              <a:defRPr/>
            </a:pPr>
            <a:r>
              <a:rPr lang="en-US" b="0" kern="1200" dirty="0">
                <a:effectLst/>
                <a:latin typeface="+mn-lt"/>
                <a:ea typeface="+mn-ea"/>
                <a:cs typeface="+mn-cs"/>
              </a:rPr>
              <a:t>Theadom, A., Mahon, S., et al. (2012). Enzogenol®, for memory improvement in traumatic brain injury: a pilot placebo-controlled RCT.</a:t>
            </a:r>
            <a:r>
              <a:rPr lang="en-US" b="0" kern="1200" baseline="0" dirty="0">
                <a:effectLst/>
                <a:latin typeface="+mn-lt"/>
                <a:ea typeface="+mn-ea"/>
                <a:cs typeface="+mn-cs"/>
              </a:rPr>
              <a:t> </a:t>
            </a:r>
            <a:r>
              <a:rPr lang="en-US" b="0" kern="1200" dirty="0">
                <a:effectLst/>
                <a:latin typeface="+mn-lt"/>
                <a:ea typeface="+mn-ea"/>
                <a:cs typeface="+mn-cs"/>
              </a:rPr>
              <a:t>European Journal of Neurology (2012). </a:t>
            </a:r>
            <a:br>
              <a:rPr lang="en-US" dirty="0">
                <a:ea typeface="+mn-ea"/>
                <a:cs typeface="+mn-cs"/>
              </a:rPr>
            </a:br>
            <a:endParaRPr lang="en-US" dirty="0"/>
          </a:p>
          <a:p>
            <a:pPr defTabSz="933237">
              <a:defRPr/>
            </a:pPr>
            <a:r>
              <a:rPr lang="en-US" b="0" kern="1200" dirty="0">
                <a:effectLst/>
                <a:latin typeface="+mn-lt"/>
                <a:ea typeface="+mn-ea"/>
                <a:cs typeface="+mn-cs"/>
              </a:rPr>
              <a:t>Pipingas et al. 2007, Journal of Clinical EEG &amp; Neuroscience 16th Annual Conference of the Australasian Society for Psychophysiology (Dec 9-11, 2006)</a:t>
            </a:r>
            <a:endParaRPr lang="en-US" b="0" dirty="0">
              <a:latin typeface="+mn-lt"/>
            </a:endParaRPr>
          </a:p>
          <a:p>
            <a:pPr defTabSz="933237">
              <a:defRPr/>
            </a:pPr>
            <a:endParaRPr lang="en-US" dirty="0"/>
          </a:p>
          <a:p>
            <a:pPr defTabSz="933237">
              <a:defRPr/>
            </a:pPr>
            <a:r>
              <a:rPr lang="en-US" b="0" kern="1200" dirty="0">
                <a:effectLst/>
                <a:latin typeface="+mn-lt"/>
                <a:ea typeface="+mn-ea"/>
                <a:cs typeface="+mn-cs"/>
              </a:rPr>
              <a:t>Pipingas</a:t>
            </a:r>
            <a:r>
              <a:rPr lang="en-US" b="0" kern="1200" baseline="0" dirty="0">
                <a:effectLst/>
                <a:latin typeface="+mn-lt"/>
                <a:ea typeface="+mn-ea"/>
                <a:cs typeface="+mn-cs"/>
              </a:rPr>
              <a:t> </a:t>
            </a:r>
            <a:r>
              <a:rPr lang="en-US" b="0" kern="1200" dirty="0">
                <a:effectLst/>
                <a:latin typeface="+mn-lt"/>
                <a:ea typeface="+mn-ea"/>
                <a:cs typeface="+mn-cs"/>
              </a:rPr>
              <a:t>et al. 2008, Phytotherapy Research 22: 1168.</a:t>
            </a:r>
            <a:br>
              <a:rPr lang="en-US" dirty="0">
                <a:ea typeface="+mn-ea"/>
                <a:cs typeface="+mn-cs"/>
              </a:rPr>
            </a:br>
            <a:endParaRPr lang="en-US" dirty="0"/>
          </a:p>
          <a:p>
            <a:pPr>
              <a:defRPr/>
            </a:pPr>
            <a:r>
              <a:rPr lang="en-US" b="0" kern="1200" dirty="0">
                <a:effectLst/>
                <a:latin typeface="+mn-lt"/>
                <a:ea typeface="+mn-ea"/>
                <a:cs typeface="+mn-cs"/>
              </a:rPr>
              <a:t>Letenneur</a:t>
            </a:r>
            <a:r>
              <a:rPr lang="en-US" b="0" kern="1200" baseline="0" dirty="0">
                <a:effectLst/>
                <a:latin typeface="+mn-lt"/>
                <a:ea typeface="+mn-ea"/>
                <a:cs typeface="+mn-cs"/>
              </a:rPr>
              <a:t> </a:t>
            </a:r>
            <a:r>
              <a:rPr lang="en-US" b="0" kern="1200" dirty="0">
                <a:effectLst/>
                <a:latin typeface="+mn-lt"/>
                <a:ea typeface="+mn-ea"/>
                <a:cs typeface="+mn-cs"/>
              </a:rPr>
              <a:t>et al. 2007, American Journal of Epidemiology 165: 1364.</a:t>
            </a:r>
            <a:r>
              <a:rPr lang="en-US" dirty="0"/>
              <a:t> </a:t>
            </a:r>
            <a:endParaRPr lang="en-US" sz="1100" dirty="0"/>
          </a:p>
          <a:p>
            <a:pPr marL="349964" lvl="1"/>
            <a:endParaRPr lang="ru-RU" sz="2000" dirty="0">
              <a:ea typeface="Verdana" panose="020B0604030504040204" pitchFamily="34" charset="0"/>
              <a:cs typeface="Verdana" panose="020B0604030504040204" pitchFamily="34" charset="0"/>
            </a:endParaRPr>
          </a:p>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16</a:t>
            </a:fld>
            <a:endParaRPr lang="en-US" dirty="0"/>
          </a:p>
        </p:txBody>
      </p:sp>
    </p:spTree>
    <p:extLst>
      <p:ext uri="{BB962C8B-B14F-4D97-AF65-F5344CB8AC3E}">
        <p14:creationId xmlns:p14="http://schemas.microsoft.com/office/powerpoint/2010/main" val="1481282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1" dirty="0">
                <a:ea typeface="Verdana" panose="020B0604030504040204" pitchFamily="34" charset="0"/>
                <a:cs typeface="Verdana" panose="020B0604030504040204" pitchFamily="34" charset="0"/>
              </a:rPr>
              <a:t>Shawn: Slide: </a:t>
            </a:r>
            <a:r>
              <a:rPr lang="en-US" b="1" i="1" u="sng" dirty="0">
                <a:ea typeface="Verdana" panose="020B0604030504040204" pitchFamily="34" charset="0"/>
                <a:cs typeface="Verdana" panose="020B0604030504040204" pitchFamily="34" charset="0"/>
              </a:rPr>
              <a:t>Key Ingredients: MentaFocus pg.30</a:t>
            </a:r>
            <a:r>
              <a:rPr lang="en-US" b="1" i="1" dirty="0">
                <a:ea typeface="Verdana" panose="020B0604030504040204" pitchFamily="34" charset="0"/>
                <a:cs typeface="Verdana" panose="020B0604030504040204" pitchFamily="34" charset="0"/>
              </a:rPr>
              <a:t> -- </a:t>
            </a:r>
            <a:r>
              <a:rPr lang="en-US" i="1" dirty="0">
                <a:ea typeface="Verdana" panose="020B0604030504040204" pitchFamily="34" charset="0"/>
                <a:cs typeface="Verdana" panose="020B0604030504040204" pitchFamily="34" charset="0"/>
              </a:rPr>
              <a:t>When we look at brain scans conducted on one of the prime ingredients in here, pomegranate extract, you can see things like this bottom one, this is a placebo situation where you can see the brain is always a little bit active right, so the color areas are showing where the brain activity is, what's firing, where the neuroactivity is, where the blood flow is. The one on the top, is after supplementing with the pomegranate extract, and what you can see is, the brain is lighting up showing greater activity, greater blood flow, in the areas that we have that are both associated with memory and with stress resilience. So you're getting an effect here that its MentaFocus but its so much more than that, its really the overall activation of the entire brain.</a:t>
            </a:r>
            <a:endParaRPr lang="en-US" b="1" i="1" dirty="0">
              <a:ea typeface="Verdana" panose="020B0604030504040204" pitchFamily="34" charset="0"/>
              <a:cs typeface="Verdana" panose="020B0604030504040204" pitchFamily="34" charset="0"/>
            </a:endParaRPr>
          </a:p>
          <a:p>
            <a:pPr>
              <a:defRPr/>
            </a:pPr>
            <a:endParaRPr lang="en-US" b="1" dirty="0">
              <a:ea typeface="Verdana" panose="020B0604030504040204" pitchFamily="34" charset="0"/>
              <a:cs typeface="Verdana" panose="020B0604030504040204" pitchFamily="34" charset="0"/>
            </a:endParaRPr>
          </a:p>
          <a:p>
            <a:pPr>
              <a:defRPr/>
            </a:pPr>
            <a:r>
              <a:rPr lang="en-US" b="1" dirty="0">
                <a:ea typeface="Verdana" panose="020B0604030504040204" pitchFamily="34" charset="0"/>
                <a:cs typeface="Verdana" panose="020B0604030504040204" pitchFamily="34" charset="0"/>
              </a:rPr>
              <a:t> </a:t>
            </a:r>
          </a:p>
          <a:p>
            <a:pPr>
              <a:defRPr/>
            </a:pPr>
            <a:endParaRPr lang="en-US" b="1" dirty="0">
              <a:ea typeface="Verdana" panose="020B0604030504040204" pitchFamily="34" charset="0"/>
              <a:cs typeface="Verdana" panose="020B0604030504040204" pitchFamily="34" charset="0"/>
            </a:endParaRPr>
          </a:p>
          <a:p>
            <a:pPr defTabSz="933237">
              <a:defRPr/>
            </a:pPr>
            <a:r>
              <a:rPr lang="en-US" b="1" dirty="0">
                <a:ea typeface="Verdana" panose="020B0604030504040204" pitchFamily="34" charset="0"/>
                <a:cs typeface="Verdana" panose="020B0604030504040204" pitchFamily="34" charset="0"/>
              </a:rPr>
              <a:t>Sources:</a:t>
            </a:r>
            <a:endParaRPr lang="en-US" dirty="0"/>
          </a:p>
          <a:p>
            <a:pPr>
              <a:defRPr/>
            </a:pPr>
            <a:r>
              <a:rPr lang="en-US" b="0" dirty="0"/>
              <a:t>Bookheimer et al. </a:t>
            </a:r>
            <a:r>
              <a:rPr lang="en-US" b="0" kern="1200" dirty="0">
                <a:effectLst/>
                <a:latin typeface="+mn-lt"/>
                <a:ea typeface="+mn-ea"/>
                <a:cs typeface="+mn-cs"/>
              </a:rPr>
              <a:t>Pomegranate Juice Augments Memory and fMRI Activity in Middle-Aged and Older Adults with Mild Memory Complaints.</a:t>
            </a:r>
            <a:r>
              <a:rPr lang="en-US" b="0" kern="1200" baseline="0" dirty="0">
                <a:effectLst/>
                <a:latin typeface="+mn-lt"/>
                <a:ea typeface="+mn-ea"/>
                <a:cs typeface="+mn-cs"/>
              </a:rPr>
              <a:t> </a:t>
            </a:r>
            <a:r>
              <a:rPr lang="en-US" b="0" kern="1200" dirty="0">
                <a:effectLst/>
                <a:latin typeface="+mn-lt"/>
                <a:ea typeface="+mn-ea"/>
                <a:cs typeface="+mn-cs"/>
              </a:rPr>
              <a:t>Evidence-Based Complementary and Alternative Medicine Volume 2013, Article ID 946298</a:t>
            </a:r>
            <a:r>
              <a:rPr lang="en-US" dirty="0"/>
              <a:t> </a:t>
            </a:r>
            <a:endParaRPr lang="en-US" sz="1100" dirty="0"/>
          </a:p>
          <a:p>
            <a:endParaRPr lang="en-US" dirty="0"/>
          </a:p>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17</a:t>
            </a:fld>
            <a:endParaRPr lang="en-US" dirty="0"/>
          </a:p>
        </p:txBody>
      </p:sp>
    </p:spTree>
    <p:extLst>
      <p:ext uri="{BB962C8B-B14F-4D97-AF65-F5344CB8AC3E}">
        <p14:creationId xmlns:p14="http://schemas.microsoft.com/office/powerpoint/2010/main" val="2590398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1" dirty="0">
                <a:ea typeface="Verdana" panose="020B0604030504040204" pitchFamily="34" charset="0"/>
                <a:cs typeface="Verdana" panose="020B0604030504040204" pitchFamily="34" charset="0"/>
              </a:rPr>
              <a:t>Shawn: Slide: </a:t>
            </a:r>
            <a:r>
              <a:rPr lang="en-US" b="1" i="1" u="sng" dirty="0">
                <a:ea typeface="Verdana" panose="020B0604030504040204" pitchFamily="34" charset="0"/>
                <a:cs typeface="Verdana" panose="020B0604030504040204" pitchFamily="34" charset="0"/>
              </a:rPr>
              <a:t>Key Ingredients: MentaFocus pg.31</a:t>
            </a:r>
            <a:r>
              <a:rPr lang="en-US" b="1" i="1" dirty="0">
                <a:ea typeface="Verdana" panose="020B0604030504040204" pitchFamily="34" charset="0"/>
                <a:cs typeface="Verdana" panose="020B0604030504040204" pitchFamily="34" charset="0"/>
              </a:rPr>
              <a:t> --</a:t>
            </a:r>
            <a:r>
              <a:rPr lang="en-US" i="1" dirty="0">
                <a:ea typeface="Verdana" panose="020B0604030504040204" pitchFamily="34" charset="0"/>
                <a:cs typeface="Verdana" panose="020B0604030504040204" pitchFamily="34" charset="0"/>
              </a:rPr>
              <a:t> Another one of the key ingredients is a very unique pine bark extract, called Enzogenol. This is where we have these significant changes in memory. The speed of your brain being able to access and recall those memories. </a:t>
            </a:r>
            <a:r>
              <a:rPr lang="en-US" b="1" dirty="0">
                <a:ea typeface="Verdana" panose="020B0604030504040204" pitchFamily="34" charset="0"/>
                <a:cs typeface="Verdana" panose="020B0604030504040204" pitchFamily="34" charset="0"/>
              </a:rPr>
              <a:t> </a:t>
            </a:r>
            <a:endParaRPr lang="en-US" dirty="0"/>
          </a:p>
          <a:p>
            <a:pPr>
              <a:defRPr/>
            </a:pPr>
            <a:endParaRPr lang="en-US" b="1" dirty="0">
              <a:ea typeface="Verdana" panose="020B0604030504040204" pitchFamily="34" charset="0"/>
              <a:cs typeface="Verdana" panose="020B0604030504040204" pitchFamily="34" charset="0"/>
            </a:endParaRPr>
          </a:p>
          <a:p>
            <a:pPr>
              <a:defRPr/>
            </a:pPr>
            <a:endParaRPr lang="en-US" b="1" dirty="0">
              <a:ea typeface="Verdana" panose="020B0604030504040204" pitchFamily="34" charset="0"/>
              <a:cs typeface="Verdana" panose="020B0604030504040204" pitchFamily="34" charset="0"/>
            </a:endParaRPr>
          </a:p>
          <a:p>
            <a:pPr defTabSz="933237">
              <a:defRPr/>
            </a:pPr>
            <a:r>
              <a:rPr lang="en-US" b="1" dirty="0">
                <a:ea typeface="Verdana" panose="020B0604030504040204" pitchFamily="34" charset="0"/>
                <a:cs typeface="Verdana" panose="020B0604030504040204" pitchFamily="34" charset="0"/>
              </a:rPr>
              <a:t>Sources:</a:t>
            </a:r>
            <a:endParaRPr lang="en-US" dirty="0"/>
          </a:p>
          <a:p>
            <a:pPr defTabSz="933237">
              <a:defRPr/>
            </a:pPr>
            <a:r>
              <a:rPr lang="en-US" b="0" kern="1200" dirty="0">
                <a:effectLst/>
                <a:latin typeface="+mn-lt"/>
                <a:ea typeface="+mn-ea"/>
                <a:cs typeface="+mn-cs"/>
              </a:rPr>
              <a:t>Pipingas et al. 2007, Journal of Clinical EEG &amp; Neuroscience 16th Annual Conference of the Australasian Society for Psychophysiology (Dec 9-11, 2006)</a:t>
            </a:r>
            <a:endParaRPr lang="en-US" b="0" dirty="0">
              <a:latin typeface="+mn-lt"/>
            </a:endParaRPr>
          </a:p>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18</a:t>
            </a:fld>
            <a:endParaRPr lang="en-US" dirty="0"/>
          </a:p>
        </p:txBody>
      </p:sp>
    </p:spTree>
    <p:extLst>
      <p:ext uri="{BB962C8B-B14F-4D97-AF65-F5344CB8AC3E}">
        <p14:creationId xmlns:p14="http://schemas.microsoft.com/office/powerpoint/2010/main" val="800532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1" dirty="0"/>
              <a:t>Shawn: Slide: </a:t>
            </a:r>
            <a:r>
              <a:rPr lang="en-US" b="1" i="1" u="sng" dirty="0"/>
              <a:t>Key Ingredients: MentaFocus pg.32</a:t>
            </a:r>
            <a:r>
              <a:rPr lang="en-US" b="1" i="1" dirty="0"/>
              <a:t> -- </a:t>
            </a:r>
            <a:r>
              <a:rPr lang="en-US" i="1" dirty="0"/>
              <a:t>That’s the main parameter for us being able to show as our brains age, there is a cognitive decline every single year as we age. We are able to sort of push that back by improving the performance of the brain by a factor of about the equivalent of twelve years.</a:t>
            </a:r>
            <a:endParaRPr lang="en-US" dirty="0"/>
          </a:p>
          <a:p>
            <a:pPr>
              <a:defRPr/>
            </a:pPr>
            <a:endParaRPr lang="en-US" b="1" dirty="0">
              <a:ea typeface="Verdana" panose="020B0604030504040204" pitchFamily="34" charset="0"/>
              <a:cs typeface="Verdana" panose="020B0604030504040204" pitchFamily="34" charset="0"/>
            </a:endParaRPr>
          </a:p>
          <a:p>
            <a:pPr>
              <a:defRPr/>
            </a:pPr>
            <a:endParaRPr lang="en-US" b="1" dirty="0">
              <a:ea typeface="Verdana" panose="020B0604030504040204" pitchFamily="34" charset="0"/>
              <a:cs typeface="Verdana" panose="020B0604030504040204" pitchFamily="34" charset="0"/>
            </a:endParaRPr>
          </a:p>
          <a:p>
            <a:pPr>
              <a:defRPr/>
            </a:pPr>
            <a:endParaRPr lang="en-US" b="1" dirty="0">
              <a:ea typeface="Verdana" panose="020B0604030504040204" pitchFamily="34" charset="0"/>
              <a:cs typeface="Verdana" panose="020B0604030504040204" pitchFamily="34" charset="0"/>
            </a:endParaRPr>
          </a:p>
          <a:p>
            <a:pPr>
              <a:defRPr/>
            </a:pPr>
            <a:endParaRPr lang="en-US" b="1" dirty="0">
              <a:ea typeface="Verdana" panose="020B0604030504040204" pitchFamily="34" charset="0"/>
              <a:cs typeface="Verdana" panose="020B0604030504040204" pitchFamily="34" charset="0"/>
            </a:endParaRPr>
          </a:p>
          <a:p>
            <a:pPr defTabSz="933237">
              <a:defRPr/>
            </a:pPr>
            <a:r>
              <a:rPr lang="en-US" b="1" dirty="0">
                <a:ea typeface="Verdana" panose="020B0604030504040204" pitchFamily="34" charset="0"/>
                <a:cs typeface="Verdana" panose="020B0604030504040204" pitchFamily="34" charset="0"/>
              </a:rPr>
              <a:t>Sources:</a:t>
            </a:r>
            <a:endParaRPr lang="en-US" dirty="0"/>
          </a:p>
          <a:p>
            <a:pPr>
              <a:defRPr/>
            </a:pPr>
            <a:r>
              <a:rPr lang="en-US" b="0" kern="1200" dirty="0">
                <a:effectLst/>
                <a:latin typeface="+mn-lt"/>
                <a:ea typeface="+mn-ea"/>
                <a:cs typeface="+mn-cs"/>
              </a:rPr>
              <a:t>Letenneur</a:t>
            </a:r>
            <a:r>
              <a:rPr lang="en-US" b="0" kern="1200" baseline="0" dirty="0">
                <a:effectLst/>
                <a:latin typeface="+mn-lt"/>
                <a:ea typeface="+mn-ea"/>
                <a:cs typeface="+mn-cs"/>
              </a:rPr>
              <a:t> </a:t>
            </a:r>
            <a:r>
              <a:rPr lang="en-US" b="0" kern="1200" dirty="0">
                <a:effectLst/>
                <a:latin typeface="+mn-lt"/>
                <a:ea typeface="+mn-ea"/>
                <a:cs typeface="+mn-cs"/>
              </a:rPr>
              <a:t>et al. 2007, American Journal of Epidemiology 165: 1364.</a:t>
            </a:r>
            <a:r>
              <a:rPr lang="en-US" dirty="0"/>
              <a:t> </a:t>
            </a:r>
            <a:endParaRPr lang="en-US" sz="1100" dirty="0"/>
          </a:p>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19</a:t>
            </a:fld>
            <a:endParaRPr lang="en-US" dirty="0"/>
          </a:p>
        </p:txBody>
      </p:sp>
    </p:spTree>
    <p:extLst>
      <p:ext uri="{BB962C8B-B14F-4D97-AF65-F5344CB8AC3E}">
        <p14:creationId xmlns:p14="http://schemas.microsoft.com/office/powerpoint/2010/main" val="4770411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Shawn: Slide: MentaSync pg.33 -- [Video Time – 29:01]</a:t>
            </a:r>
          </a:p>
        </p:txBody>
      </p:sp>
      <p:sp>
        <p:nvSpPr>
          <p:cNvPr id="4" name="Slide Number Placeholder 3"/>
          <p:cNvSpPr>
            <a:spLocks noGrp="1"/>
          </p:cNvSpPr>
          <p:nvPr>
            <p:ph type="sldNum" sz="quarter" idx="10"/>
          </p:nvPr>
        </p:nvSpPr>
        <p:spPr/>
        <p:txBody>
          <a:bodyPr/>
          <a:lstStyle/>
          <a:p>
            <a:fld id="{62EBB34B-1EE1-7046-9BB4-E3528EEDFAE3}" type="slidenum">
              <a:rPr lang="en-US" smtClean="0"/>
              <a:t>20</a:t>
            </a:fld>
            <a:endParaRPr lang="en-US" dirty="0"/>
          </a:p>
        </p:txBody>
      </p:sp>
    </p:spTree>
    <p:extLst>
      <p:ext uri="{BB962C8B-B14F-4D97-AF65-F5344CB8AC3E}">
        <p14:creationId xmlns:p14="http://schemas.microsoft.com/office/powerpoint/2010/main" val="3296809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636" indent="-291636" fontAlgn="base">
              <a:buClr>
                <a:schemeClr val="accent4">
                  <a:lumMod val="75000"/>
                </a:schemeClr>
              </a:buClr>
              <a:buFont typeface="Wingdings" panose="05000000000000000000" pitchFamily="2" charset="2"/>
              <a:buChar char="v"/>
            </a:pPr>
            <a:r>
              <a:rPr lang="en-US" sz="1600" dirty="0">
                <a:solidFill>
                  <a:srgbClr val="0F406A"/>
                </a:solidFill>
                <a:ea typeface="Verdana" panose="020B0604030504040204" pitchFamily="34" charset="0"/>
                <a:cs typeface="Verdana" panose="020B0604030504040204" pitchFamily="34" charset="0"/>
              </a:rPr>
              <a:t>Optimizes the communication of the gut-brain axis</a:t>
            </a:r>
          </a:p>
          <a:p>
            <a:pPr marL="291636" indent="-291636" fontAlgn="base">
              <a:buClr>
                <a:schemeClr val="accent4">
                  <a:lumMod val="75000"/>
                </a:schemeClr>
              </a:buClr>
              <a:buFont typeface="Wingdings" panose="05000000000000000000" pitchFamily="2" charset="2"/>
              <a:buChar char="v"/>
            </a:pPr>
            <a:r>
              <a:rPr lang="en-US" sz="1600" dirty="0">
                <a:solidFill>
                  <a:srgbClr val="0F406A"/>
                </a:solidFill>
                <a:ea typeface="Verdana" panose="020B0604030504040204" pitchFamily="34" charset="0"/>
                <a:cs typeface="Verdana" panose="020B0604030504040204" pitchFamily="34" charset="0"/>
              </a:rPr>
              <a:t>Balances normal signaling between cells of the gut, brain, and immune system</a:t>
            </a:r>
          </a:p>
          <a:p>
            <a:pPr marL="291636" indent="-291636" fontAlgn="base">
              <a:buClr>
                <a:schemeClr val="accent4">
                  <a:lumMod val="75000"/>
                </a:schemeClr>
              </a:buClr>
              <a:buFont typeface="Wingdings" panose="05000000000000000000" pitchFamily="2" charset="2"/>
              <a:buChar char="v"/>
            </a:pPr>
            <a:r>
              <a:rPr lang="en-US" sz="1600" dirty="0">
                <a:solidFill>
                  <a:srgbClr val="0F406A"/>
                </a:solidFill>
                <a:ea typeface="Verdana" panose="020B0604030504040204" pitchFamily="34" charset="0"/>
                <a:cs typeface="Verdana" panose="020B0604030504040204" pitchFamily="34" charset="0"/>
              </a:rPr>
              <a:t>Improves psychological vigor (physical energy, mental acuity, and emotional wellbeing)</a:t>
            </a:r>
          </a:p>
          <a:p>
            <a:pPr marL="349964" indent="-349964">
              <a:buFont typeface="Arial" charset="0"/>
              <a:buChar char="•"/>
            </a:pPr>
            <a:r>
              <a:rPr lang="en-US" dirty="0">
                <a:solidFill>
                  <a:srgbClr val="0F406A"/>
                </a:solidFill>
              </a:rPr>
              <a:t>Improves overall well-being (+9% Global Mood State; 99 v 108)</a:t>
            </a:r>
          </a:p>
          <a:p>
            <a:pPr marL="349964" indent="-349964">
              <a:buFont typeface="Arial" charset="0"/>
              <a:buChar char="•"/>
            </a:pPr>
            <a:r>
              <a:rPr lang="en-US" dirty="0">
                <a:solidFill>
                  <a:srgbClr val="0F406A"/>
                </a:solidFill>
              </a:rPr>
              <a:t>Improves physical energy, mental acuity, and emotional well-being = psychological Vigor (+21%; 19.9 v 15.8)</a:t>
            </a:r>
          </a:p>
          <a:p>
            <a:pPr marL="349964" indent="-349964">
              <a:buFont typeface="Arial" charset="0"/>
              <a:buChar char="•"/>
            </a:pPr>
            <a:r>
              <a:rPr lang="en-US" dirty="0">
                <a:solidFill>
                  <a:srgbClr val="0F406A"/>
                </a:solidFill>
              </a:rPr>
              <a:t>Enhances GBX signaling &amp; gut barrier function via alpha-glucans, beta-glucans, SCFAs (butyrate), and zinc-carnosine</a:t>
            </a:r>
            <a:br>
              <a:rPr lang="en-US" sz="1600" dirty="0">
                <a:ea typeface="Verdana" panose="020B0604030504040204" pitchFamily="34" charset="0"/>
                <a:cs typeface="Verdana" panose="020B0604030504040204" pitchFamily="34" charset="0"/>
              </a:rPr>
            </a:br>
            <a:endParaRPr lang="ru-RU" sz="1600" dirty="0">
              <a:ea typeface="Verdana" panose="020B0604030504040204" pitchFamily="34" charset="0"/>
              <a:cs typeface="Verdana" panose="020B0604030504040204" pitchFamily="34" charset="0"/>
            </a:endParaRPr>
          </a:p>
          <a:p>
            <a:r>
              <a:rPr lang="en-US" b="1" dirty="0"/>
              <a:t>Sources: </a:t>
            </a:r>
          </a:p>
          <a:p>
            <a:r>
              <a:rPr lang="en-US" dirty="0"/>
              <a:t>Carpenter et al. Baker’s Yeast ß-glucan Supplementation Increases Monocytes and Cytokines Post-Exercise: Implications for Infection Risk? </a:t>
            </a:r>
            <a:r>
              <a:rPr lang="en-US" i="1" dirty="0"/>
              <a:t>British Journal of Nutrition. </a:t>
            </a:r>
            <a:r>
              <a:rPr lang="en-US" dirty="0"/>
              <a:t>May 2012 10:1-9. </a:t>
            </a:r>
          </a:p>
          <a:p>
            <a:endParaRPr lang="en-US" b="0" dirty="0"/>
          </a:p>
          <a:p>
            <a:r>
              <a:rPr lang="en-US" dirty="0"/>
              <a:t>Fuller et al. Influence of yeast-derived 1,3/1,6 glucopolysaccharide on circulating cytokines and chemokines with respect to upper respiratory tract infections. </a:t>
            </a:r>
            <a:r>
              <a:rPr lang="en-US" i="1" dirty="0"/>
              <a:t>Nutrition </a:t>
            </a:r>
            <a:r>
              <a:rPr lang="en-US" dirty="0"/>
              <a:t>28: 2012 665–669. </a:t>
            </a:r>
          </a:p>
          <a:p>
            <a:endParaRPr lang="en-US" b="0" dirty="0"/>
          </a:p>
          <a:p>
            <a:r>
              <a:rPr lang="en-US" dirty="0"/>
              <a:t>Talbott et al. ß-Glucan supplementation, allergy symptoms, and quality of life in self-described ragweed allergy suffer- ers. </a:t>
            </a:r>
            <a:r>
              <a:rPr lang="en-US" i="1" dirty="0"/>
              <a:t>Food Science &amp; Nutrition, 2012 </a:t>
            </a:r>
            <a:r>
              <a:rPr lang="en-US" dirty="0"/>
              <a:t>10:1-12. </a:t>
            </a:r>
          </a:p>
          <a:p>
            <a:endParaRPr lang="en-US" b="0" dirty="0"/>
          </a:p>
          <a:p>
            <a:r>
              <a:rPr lang="en-US" dirty="0"/>
              <a:t>Talbott et al. Baker’s Yeast Beta-Glucan Supplement Reduces Upper Respiratory Symptoms and Improves Mood State in Stressed Women. </a:t>
            </a:r>
            <a:r>
              <a:rPr lang="en-US" i="1" dirty="0"/>
              <a:t>Journal of the American College of Nutrition</a:t>
            </a:r>
            <a:r>
              <a:rPr lang="en-US" dirty="0"/>
              <a:t>, August 2012, vol 31, no. 4, 295- 300. </a:t>
            </a:r>
          </a:p>
          <a:p>
            <a:endParaRPr lang="en-US" b="0" dirty="0"/>
          </a:p>
          <a:p>
            <a:r>
              <a:rPr lang="en-US" dirty="0"/>
              <a:t>Talbott et al. Beta 1,3/1,6 Glucan Decreases Upper Respiratory Tract Infection Symptoms and Improves Psychological Well-being in Moderate to Highly-Stressed Subjects. </a:t>
            </a:r>
            <a:r>
              <a:rPr lang="en-US" i="1" dirty="0"/>
              <a:t>Agro Food Industry Hi-Tech</a:t>
            </a:r>
            <a:r>
              <a:rPr lang="en-US" dirty="0"/>
              <a:t>. 2010 21:21-24.</a:t>
            </a:r>
          </a:p>
          <a:p>
            <a:r>
              <a:rPr lang="en-US" dirty="0"/>
              <a:t> </a:t>
            </a:r>
            <a:endParaRPr lang="en-US" b="0" dirty="0"/>
          </a:p>
          <a:p>
            <a:r>
              <a:rPr lang="en-US" dirty="0"/>
              <a:t>Harger-Domitrovich et al. Effects of an immunomodulating supplement on upper respiratory tract infection symptoms in wildland firefighters. </a:t>
            </a:r>
            <a:r>
              <a:rPr lang="en-US" i="1" dirty="0"/>
              <a:t>Medicine &amp; Science in Sports &amp; Exercise. 2008 </a:t>
            </a:r>
            <a:r>
              <a:rPr lang="en-US" dirty="0"/>
              <a:t>40(5):S353. </a:t>
            </a:r>
          </a:p>
          <a:p>
            <a:endParaRPr lang="en-US" b="0" dirty="0"/>
          </a:p>
          <a:p>
            <a:r>
              <a:rPr lang="en-US" dirty="0"/>
              <a:t>Feldman et al. Randomized Phase II Clinical Trials of Wellmune WGP® for Immune Support During Cold and Flu Season. </a:t>
            </a:r>
            <a:r>
              <a:rPr lang="en-US" i="1" dirty="0"/>
              <a:t>The Journal of Applied Research. 2009 </a:t>
            </a:r>
            <a:r>
              <a:rPr lang="en-US" dirty="0"/>
              <a:t>9:20-42. </a:t>
            </a:r>
          </a:p>
          <a:p>
            <a:endParaRPr lang="en-US" b="0" dirty="0"/>
          </a:p>
          <a:p>
            <a:r>
              <a:rPr lang="en-US" dirty="0"/>
              <a:t>Talbott et al. Effect of Beta 1, 3/1, 6 Glucan on Upper Respira- tory Tract Infection Symptoms and Mood State in Marathon Athletes. </a:t>
            </a:r>
            <a:r>
              <a:rPr lang="en-US" i="1" dirty="0"/>
              <a:t>Journal of Sports Science and Medicine. 2009 </a:t>
            </a:r>
            <a:r>
              <a:rPr lang="en-US" dirty="0"/>
              <a:t>8:509-515. </a:t>
            </a:r>
            <a:endParaRPr lang="en-US" b="0" dirty="0"/>
          </a:p>
          <a:p>
            <a:endParaRPr lang="en-US" b="0" dirty="0"/>
          </a:p>
          <a:p>
            <a:pPr defTabSz="933237">
              <a:defRPr/>
            </a:pPr>
            <a:r>
              <a:rPr lang="en-US" dirty="0"/>
              <a:t>Chan GC–F, Chan WK, Sze D M-Y. J Hemat Oncol. 2009;2:25. </a:t>
            </a:r>
            <a:endParaRPr lang="en-US" b="0" dirty="0">
              <a:effectLst/>
            </a:endParaRPr>
          </a:p>
          <a:p>
            <a:endParaRPr lang="en-US" b="0" dirty="0"/>
          </a:p>
          <a:p>
            <a:pPr defTabSz="933237">
              <a:defRPr/>
            </a:pPr>
            <a:r>
              <a:rPr lang="en-US" dirty="0"/>
              <a:t>Lull C. et al. Mediators of Inflammation. 2005(2):63-80. </a:t>
            </a:r>
            <a:endParaRPr lang="en-US" b="0" dirty="0">
              <a:effectLst/>
            </a:endParaRPr>
          </a:p>
          <a:p>
            <a:endParaRPr lang="en-US" b="0" dirty="0"/>
          </a:p>
          <a:p>
            <a:pPr defTabSz="933237">
              <a:defRPr/>
            </a:pPr>
            <a:r>
              <a:rPr lang="en-US" dirty="0"/>
              <a:t>Guggenheim A, Wright K and Zwickey H. Integrative Medicine. 2014;13(1):32-44 </a:t>
            </a:r>
            <a:endParaRPr lang="en-US" b="0" dirty="0">
              <a:effectLst/>
            </a:endParaRPr>
          </a:p>
          <a:p>
            <a:endParaRPr lang="en-US" b="0" dirty="0"/>
          </a:p>
          <a:p>
            <a:pPr defTabSz="933237">
              <a:defRPr/>
            </a:pPr>
            <a:r>
              <a:rPr lang="en-US" b="0" dirty="0"/>
              <a:t>Vetvicka et al. </a:t>
            </a:r>
            <a:r>
              <a:rPr lang="en-US" dirty="0"/>
              <a:t>Glucan supplementation enhances the immune response against an influenza challenge in mice. </a:t>
            </a:r>
            <a:r>
              <a:rPr lang="is-IS" i="1" dirty="0"/>
              <a:t>Ann Transl Med </a:t>
            </a:r>
            <a:r>
              <a:rPr lang="is-IS" dirty="0"/>
              <a:t>2015;3(2):22 </a:t>
            </a:r>
            <a:endParaRPr lang="is-IS" b="0" dirty="0"/>
          </a:p>
          <a:p>
            <a:pPr defTabSz="933237">
              <a:defRPr/>
            </a:pPr>
            <a:endParaRPr lang="en-US" b="0" dirty="0"/>
          </a:p>
          <a:p>
            <a:pPr defTabSz="933237">
              <a:defRPr/>
            </a:pPr>
            <a:r>
              <a:rPr lang="en-US" b="0" dirty="0"/>
              <a:t>Vetvicka et al. </a:t>
            </a:r>
            <a:r>
              <a:rPr lang="en-US" dirty="0"/>
              <a:t>Immune-enhancing effects of Maitake (</a:t>
            </a:r>
            <a:r>
              <a:rPr lang="en-US" i="1" dirty="0"/>
              <a:t>Grifola frondosa</a:t>
            </a:r>
            <a:r>
              <a:rPr lang="en-US" dirty="0"/>
              <a:t>) and Shiitake (</a:t>
            </a:r>
            <a:r>
              <a:rPr lang="en-US" i="1" dirty="0"/>
              <a:t>Lentinula edodes</a:t>
            </a:r>
            <a:r>
              <a:rPr lang="en-US" dirty="0"/>
              <a:t>) extracts. </a:t>
            </a:r>
            <a:r>
              <a:rPr lang="is-IS" i="1" dirty="0"/>
              <a:t>Ann Transl Med </a:t>
            </a:r>
            <a:r>
              <a:rPr lang="is-IS" dirty="0"/>
              <a:t>2014;2(2):14 </a:t>
            </a:r>
            <a:endParaRPr lang="is-IS" b="0" dirty="0"/>
          </a:p>
          <a:p>
            <a:pPr defTabSz="933237">
              <a:defRPr/>
            </a:pPr>
            <a:endParaRPr lang="en-US" dirty="0"/>
          </a:p>
          <a:p>
            <a:pPr defTabSz="933237">
              <a:defRPr/>
            </a:pPr>
            <a:endParaRPr lang="en-US" dirty="0"/>
          </a:p>
          <a:p>
            <a:endParaRPr lang="en-US" b="0" dirty="0"/>
          </a:p>
        </p:txBody>
      </p:sp>
      <p:sp>
        <p:nvSpPr>
          <p:cNvPr id="4" name="Slide Number Placeholder 3"/>
          <p:cNvSpPr>
            <a:spLocks noGrp="1"/>
          </p:cNvSpPr>
          <p:nvPr>
            <p:ph type="sldNum" sz="quarter" idx="10"/>
          </p:nvPr>
        </p:nvSpPr>
        <p:spPr/>
        <p:txBody>
          <a:bodyPr/>
          <a:lstStyle/>
          <a:p>
            <a:fld id="{62EBB34B-1EE1-7046-9BB4-E3528EEDFAE3}" type="slidenum">
              <a:rPr lang="en-US" smtClean="0"/>
              <a:t>21</a:t>
            </a:fld>
            <a:endParaRPr lang="en-US" dirty="0"/>
          </a:p>
        </p:txBody>
      </p:sp>
    </p:spTree>
    <p:extLst>
      <p:ext uri="{BB962C8B-B14F-4D97-AF65-F5344CB8AC3E}">
        <p14:creationId xmlns:p14="http://schemas.microsoft.com/office/powerpoint/2010/main" val="33083199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100" b="1" dirty="0">
                <a:solidFill>
                  <a:srgbClr val="FF0000"/>
                </a:solidFill>
              </a:rPr>
              <a:t>Amazonian Hunters </a:t>
            </a:r>
            <a:r>
              <a:rPr lang="en-US" sz="1100" dirty="0">
                <a:solidFill>
                  <a:srgbClr val="FF0000"/>
                </a:solidFill>
              </a:rPr>
              <a:t>call guayusa the “Night Watchman” because it sharpens their awareness and gives them energy when heading into the jungle at night to hunt. Guayusa's effect is usually experienced as a bright and focused energy thanks to healthy synergistic compounds that help balance the naturally occurring caffeine. </a:t>
            </a:r>
          </a:p>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25</a:t>
            </a:fld>
            <a:endParaRPr lang="en-US" dirty="0"/>
          </a:p>
        </p:txBody>
      </p:sp>
    </p:spTree>
    <p:extLst>
      <p:ext uri="{BB962C8B-B14F-4D97-AF65-F5344CB8AC3E}">
        <p14:creationId xmlns:p14="http://schemas.microsoft.com/office/powerpoint/2010/main" val="1619463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Image from the Enzogenol website</a:t>
            </a:r>
          </a:p>
        </p:txBody>
      </p:sp>
      <p:sp>
        <p:nvSpPr>
          <p:cNvPr id="4" name="Slide Number Placeholder 3"/>
          <p:cNvSpPr>
            <a:spLocks noGrp="1"/>
          </p:cNvSpPr>
          <p:nvPr>
            <p:ph type="sldNum" sz="quarter" idx="10"/>
          </p:nvPr>
        </p:nvSpPr>
        <p:spPr/>
        <p:txBody>
          <a:bodyPr/>
          <a:lstStyle/>
          <a:p>
            <a:fld id="{62EBB34B-1EE1-7046-9BB4-E3528EEDFAE3}" type="slidenum">
              <a:rPr lang="en-US" smtClean="0"/>
              <a:t>26</a:t>
            </a:fld>
            <a:endParaRPr lang="en-US" dirty="0"/>
          </a:p>
        </p:txBody>
      </p:sp>
    </p:spTree>
    <p:extLst>
      <p:ext uri="{BB962C8B-B14F-4D97-AF65-F5344CB8AC3E}">
        <p14:creationId xmlns:p14="http://schemas.microsoft.com/office/powerpoint/2010/main" val="80211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2</a:t>
            </a:fld>
            <a:endParaRPr lang="en-US" dirty="0"/>
          </a:p>
        </p:txBody>
      </p:sp>
    </p:spTree>
    <p:extLst>
      <p:ext uri="{BB962C8B-B14F-4D97-AF65-F5344CB8AC3E}">
        <p14:creationId xmlns:p14="http://schemas.microsoft.com/office/powerpoint/2010/main" val="30653211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47% reduction in Overall Depression Scores</a:t>
            </a:r>
          </a:p>
          <a:p>
            <a:endParaRPr lang="en-US" sz="1100" dirty="0"/>
          </a:p>
          <a:p>
            <a:pPr defTabSz="933237">
              <a:defRPr/>
            </a:pPr>
            <a:r>
              <a:rPr lang="en-US" sz="1100" dirty="0"/>
              <a:t>Venetron® brochure, Tokiwa Phytochemical Co., Ltd.,</a:t>
            </a:r>
          </a:p>
          <a:p>
            <a:pPr defTabSz="933237">
              <a:defRPr/>
            </a:pPr>
            <a:endParaRPr lang="en-US" sz="1100" dirty="0"/>
          </a:p>
          <a:p>
            <a:pPr defTabSz="933237">
              <a:defRPr/>
            </a:pPr>
            <a:r>
              <a:rPr lang="en-US" sz="1100" dirty="0"/>
              <a:t>KGK Synergize Inc. Effect of VENETRON on Symptoms of Depression in Individuals with Mild Depression </a:t>
            </a:r>
          </a:p>
          <a:p>
            <a:pPr defTabSz="933237">
              <a:defRPr/>
            </a:pPr>
            <a:endParaRPr lang="en-US" sz="1100" dirty="0"/>
          </a:p>
          <a:p>
            <a:pPr defTabSz="933237">
              <a:defRPr/>
            </a:pPr>
            <a:r>
              <a:rPr lang="en-US" sz="1100" dirty="0"/>
              <a:t>Yang, J. et al. 2009. Safety study of Apocynum venetum extract in healthy adults. Journal of Nutritional Food, no. 12:1–9. </a:t>
            </a:r>
          </a:p>
          <a:p>
            <a:pPr defTabSz="933237">
              <a:defRPr/>
            </a:pPr>
            <a:endParaRPr lang="en-US" sz="1100" dirty="0"/>
          </a:p>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28</a:t>
            </a:fld>
            <a:endParaRPr lang="en-US" dirty="0"/>
          </a:p>
        </p:txBody>
      </p:sp>
    </p:spTree>
    <p:extLst>
      <p:ext uri="{BB962C8B-B14F-4D97-AF65-F5344CB8AC3E}">
        <p14:creationId xmlns:p14="http://schemas.microsoft.com/office/powerpoint/2010/main" val="328330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100" dirty="0"/>
              <a:t>From the Zembrin product brochure </a:t>
            </a:r>
            <a:r>
              <a:rPr lang="mr-IN" sz="1100" dirty="0"/>
              <a:t>–</a:t>
            </a:r>
            <a:r>
              <a:rPr lang="en-US" sz="1100" dirty="0"/>
              <a:t> PLT Health</a:t>
            </a:r>
          </a:p>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29</a:t>
            </a:fld>
            <a:endParaRPr lang="en-US" dirty="0"/>
          </a:p>
        </p:txBody>
      </p:sp>
    </p:spTree>
    <p:extLst>
      <p:ext uri="{BB962C8B-B14F-4D97-AF65-F5344CB8AC3E}">
        <p14:creationId xmlns:p14="http://schemas.microsoft.com/office/powerpoint/2010/main" val="31972391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100" dirty="0"/>
              <a:t>Terburg et al. Acute Effects of Sceletium tortuosum (Zembrin), a Dual</a:t>
            </a:r>
            <a:br>
              <a:rPr lang="en-US" sz="1100" dirty="0"/>
            </a:br>
            <a:r>
              <a:rPr lang="en-US" sz="1100" dirty="0"/>
              <a:t>5-HT Reuptake and PDE4 Inhibitor, in the Human Amygdala and its Connection to the Hypothalamus. Neuropsychopharmacology (2013), 1–9. </a:t>
            </a:r>
          </a:p>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30</a:t>
            </a:fld>
            <a:endParaRPr lang="en-US" dirty="0"/>
          </a:p>
        </p:txBody>
      </p:sp>
    </p:spTree>
    <p:extLst>
      <p:ext uri="{BB962C8B-B14F-4D97-AF65-F5344CB8AC3E}">
        <p14:creationId xmlns:p14="http://schemas.microsoft.com/office/powerpoint/2010/main" val="30802515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100" dirty="0"/>
              <a:t>Chiu et al. Proof-of-Concept Randomized Controlled Study of Cognition Effects of the Proprietary Extract Sceletium tortuosum (Zembrin) Targeting Phosphodiesterase-4 in Cognitively Healthy Subjects: Implications for Alzheimer’s Dementia. Evidence-Based Complementary and Alternative Medicine Volume 2014, Article ID 682014 </a:t>
            </a:r>
          </a:p>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31</a:t>
            </a:fld>
            <a:endParaRPr lang="en-US" dirty="0"/>
          </a:p>
        </p:txBody>
      </p:sp>
    </p:spTree>
    <p:extLst>
      <p:ext uri="{BB962C8B-B14F-4D97-AF65-F5344CB8AC3E}">
        <p14:creationId xmlns:p14="http://schemas.microsoft.com/office/powerpoint/2010/main" val="16561559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100" dirty="0"/>
              <a:t>Auddy et al. A Standardized </a:t>
            </a:r>
            <a:r>
              <a:rPr lang="en-US" sz="1100" i="1" dirty="0"/>
              <a:t>Withania Somnifera </a:t>
            </a:r>
            <a:r>
              <a:rPr lang="en-US" sz="1100" dirty="0"/>
              <a:t>Extract Significantly Reduces Stress-Related Parameters in Chronically Stressed Humans: A Double-Blind, Randomized, Placebo-Controlled Study. </a:t>
            </a:r>
            <a:r>
              <a:rPr lang="en-US" sz="1100" i="1" dirty="0"/>
              <a:t>Journal of the American Nutraceutical Association </a:t>
            </a:r>
            <a:r>
              <a:rPr lang="is-IS" sz="1100" dirty="0"/>
              <a:t>Vol.11,No.1, 2008 </a:t>
            </a:r>
            <a:r>
              <a:rPr lang="en-US" sz="1100" i="1" dirty="0"/>
              <a:t>pp50-56.</a:t>
            </a:r>
            <a:endParaRPr lang="en-US" sz="1100" dirty="0"/>
          </a:p>
          <a:p>
            <a:pPr defTabSz="933237">
              <a:defRPr/>
            </a:pPr>
            <a:endParaRPr lang="en-US" sz="1100" dirty="0"/>
          </a:p>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32</a:t>
            </a:fld>
            <a:endParaRPr lang="en-US" dirty="0"/>
          </a:p>
        </p:txBody>
      </p:sp>
    </p:spTree>
    <p:extLst>
      <p:ext uri="{BB962C8B-B14F-4D97-AF65-F5344CB8AC3E}">
        <p14:creationId xmlns:p14="http://schemas.microsoft.com/office/powerpoint/2010/main" val="12557278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100" dirty="0"/>
              <a:t>Auddy et al. A Standardized </a:t>
            </a:r>
            <a:r>
              <a:rPr lang="en-US" sz="1100" i="1" dirty="0"/>
              <a:t>Withania Somnifera </a:t>
            </a:r>
            <a:r>
              <a:rPr lang="en-US" sz="1100" dirty="0"/>
              <a:t>Extract Significantly Reduces Stress-Related Parameters in Chronically Stressed Humans: A Double-Blind, Randomized, Placebo-Controlled Study. </a:t>
            </a:r>
            <a:r>
              <a:rPr lang="en-US" sz="1100" i="1" dirty="0"/>
              <a:t>Journal of the American Nutraceutical Association </a:t>
            </a:r>
            <a:r>
              <a:rPr lang="is-IS" sz="1100" dirty="0"/>
              <a:t>Vol.11,No.1, 2008 </a:t>
            </a:r>
            <a:r>
              <a:rPr lang="en-US" sz="1100" i="1" dirty="0"/>
              <a:t>pp50-56.</a:t>
            </a:r>
            <a:endParaRPr lang="en-US" sz="1100" dirty="0"/>
          </a:p>
          <a:p>
            <a:pPr defTabSz="933237">
              <a:defRPr/>
            </a:pPr>
            <a:endParaRPr lang="en-US" sz="1100" dirty="0"/>
          </a:p>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33</a:t>
            </a:fld>
            <a:endParaRPr lang="en-US" dirty="0"/>
          </a:p>
        </p:txBody>
      </p:sp>
    </p:spTree>
    <p:extLst>
      <p:ext uri="{BB962C8B-B14F-4D97-AF65-F5344CB8AC3E}">
        <p14:creationId xmlns:p14="http://schemas.microsoft.com/office/powerpoint/2010/main" val="23972859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Talbott et al. Effect of Magnolia officinalis and Phellodendron amurense (Relora®) on cortisol and psychological mood state in moderately stressed subjects. </a:t>
            </a:r>
            <a:r>
              <a:rPr lang="en-US" sz="1100" i="1" dirty="0"/>
              <a:t>Journal of the International Society of Sports Nutrition</a:t>
            </a:r>
            <a:r>
              <a:rPr lang="en-US" sz="1100" dirty="0"/>
              <a:t> 2013, 10:37 </a:t>
            </a:r>
          </a:p>
          <a:p>
            <a:endParaRPr lang="en-US" sz="1100" dirty="0"/>
          </a:p>
          <a:p>
            <a:r>
              <a:rPr lang="en-US" sz="1100" dirty="0"/>
              <a:t>Garrison et al. Effect of a proprietary Magnolia and Phellodendron extract on weight management: a pilot, double-blind, placebo-controlled clinical trial. </a:t>
            </a:r>
            <a:r>
              <a:rPr lang="en-US" sz="1100" i="1" dirty="0"/>
              <a:t>Altern Ther Health Med</a:t>
            </a:r>
            <a:r>
              <a:rPr lang="en-US" sz="1100" dirty="0"/>
              <a:t>. 2006;12(1):50-54. </a:t>
            </a:r>
          </a:p>
          <a:p>
            <a:endParaRPr lang="en-US" sz="1100" dirty="0"/>
          </a:p>
          <a:p>
            <a:pPr defTabSz="933237">
              <a:defRPr/>
            </a:pPr>
            <a:r>
              <a:rPr lang="en-US" sz="1100" dirty="0"/>
              <a:t>Kalman et al. Effect of a proprietary </a:t>
            </a:r>
            <a:r>
              <a:rPr lang="en-US" sz="1100" i="1" dirty="0"/>
              <a:t>Magnolia </a:t>
            </a:r>
            <a:r>
              <a:rPr lang="en-US" sz="1100" dirty="0"/>
              <a:t>and </a:t>
            </a:r>
            <a:r>
              <a:rPr lang="en-US" sz="1100" i="1" dirty="0"/>
              <a:t>Phellodendron </a:t>
            </a:r>
            <a:r>
              <a:rPr lang="en-US" sz="1100" dirty="0"/>
              <a:t>extract on stress levels in healthy women: a pilot, double-blind, placebo-controlled clinical trial. </a:t>
            </a:r>
            <a:r>
              <a:rPr lang="en-US" sz="1100" i="1" dirty="0"/>
              <a:t>Nutrition Journal </a:t>
            </a:r>
            <a:r>
              <a:rPr lang="en-US" sz="1100" dirty="0"/>
              <a:t>2008, 7:11</a:t>
            </a:r>
            <a:br>
              <a:rPr lang="en-US" sz="1100" dirty="0"/>
            </a:br>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34</a:t>
            </a:fld>
            <a:endParaRPr lang="en-US" dirty="0"/>
          </a:p>
        </p:txBody>
      </p:sp>
    </p:spTree>
    <p:extLst>
      <p:ext uri="{BB962C8B-B14F-4D97-AF65-F5344CB8AC3E}">
        <p14:creationId xmlns:p14="http://schemas.microsoft.com/office/powerpoint/2010/main" val="35150953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Marczylo, T.H., et al., Comparison of systemic availability of curcumin with that of curcumin formulated with phosphatidylcholine. Cancer Chemother Pharmacol, 2007. 60(2): p. 171-7.</a:t>
            </a:r>
          </a:p>
          <a:p>
            <a:pPr defTabSz="933237">
              <a:defRPr/>
            </a:pPr>
            <a:endParaRPr lang="en-US" dirty="0"/>
          </a:p>
          <a:p>
            <a:pPr defTabSz="933237">
              <a:defRPr/>
            </a:pPr>
            <a:r>
              <a:rPr lang="en-US" dirty="0"/>
              <a:t>Cuomo, J., et al., Comparative absorption of a standardized curcuminoid mixture and its lecithin formulation. J Nat Prod, 2011. 74(4): p. 664-9. </a:t>
            </a:r>
            <a:endParaRPr lang="en-US" b="0" dirty="0"/>
          </a:p>
          <a:p>
            <a:pPr defTabSz="933237">
              <a:defRPr/>
            </a:pPr>
            <a:endParaRPr lang="en-US" dirty="0"/>
          </a:p>
          <a:p>
            <a:pPr defTabSz="933237">
              <a:defRPr/>
            </a:pPr>
            <a:r>
              <a:rPr lang="en-US" dirty="0"/>
              <a:t>Di Pierro, F. et al. Comparative evaluation of the pain-relieving properties of a lecithinized formulation of curcumin (Meriva®), nimesulide, and acetaminophen. J. Pain Res. 2013, 6, 201-205. </a:t>
            </a:r>
            <a:endParaRPr lang="en-US" b="0" dirty="0"/>
          </a:p>
          <a:p>
            <a:endParaRPr lang="en-US" b="0" dirty="0"/>
          </a:p>
          <a:p>
            <a:pPr defTabSz="933237">
              <a:defRPr/>
            </a:pPr>
            <a:r>
              <a:rPr lang="en-US" dirty="0"/>
              <a:t>Drobnic, F., et al., Reduction of delayed onset muscle soreness by a novel curcumin delivery system (Meriva®): a randomised, placebo-controlled trial. J Int Soc Sports Nutr, 2014. 11: p. 31.</a:t>
            </a:r>
            <a:br>
              <a:rPr lang="en-US" dirty="0"/>
            </a:br>
            <a:endParaRPr lang="en-US" dirty="0"/>
          </a:p>
          <a:p>
            <a:pPr defTabSz="933237">
              <a:defRPr/>
            </a:pPr>
            <a:r>
              <a:rPr lang="en-US" dirty="0"/>
              <a:t>Sciberras, J.N., et al., The effect of turmeric (Curcumin) supplementation on cytokine and inflammatory marker responses following 2 hours of endurance cycling. J Int Soc Sports Nutr, 2015. 12(1): p. 5. </a:t>
            </a:r>
            <a:endParaRPr lang="en-US" b="0" dirty="0"/>
          </a:p>
          <a:p>
            <a:endParaRPr lang="en-US" b="0" dirty="0"/>
          </a:p>
          <a:p>
            <a:pPr defTabSz="933237">
              <a:defRPr/>
            </a:pPr>
            <a:r>
              <a:rPr lang="en-US" b="0" dirty="0"/>
              <a:t>Franceschi</a:t>
            </a:r>
            <a:r>
              <a:rPr lang="en-US" b="0" baseline="0" dirty="0"/>
              <a:t> et al. </a:t>
            </a:r>
            <a:r>
              <a:rPr lang="en-US" dirty="0"/>
              <a:t>A novel lecithin based delivery form of Boswellic acids (Casperome®) for the management of osteo-muscular pain:</a:t>
            </a:r>
            <a:br>
              <a:rPr lang="en-US" dirty="0"/>
            </a:br>
            <a:r>
              <a:rPr lang="en-US" dirty="0"/>
              <a:t>a registry study in young rugby players. European Review for Medical and Pharmacological Sciences </a:t>
            </a:r>
            <a:r>
              <a:rPr lang="mr-IN" dirty="0"/>
              <a:t>2016; 20: 4156-4161</a:t>
            </a:r>
            <a:r>
              <a:rPr lang="en-US" dirty="0"/>
              <a:t>.</a:t>
            </a:r>
          </a:p>
          <a:p>
            <a:pPr defTabSz="933237">
              <a:defRPr/>
            </a:pPr>
            <a:endParaRPr lang="mr-IN" dirty="0"/>
          </a:p>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36</a:t>
            </a:fld>
            <a:endParaRPr lang="en-US" dirty="0"/>
          </a:p>
        </p:txBody>
      </p:sp>
    </p:spTree>
    <p:extLst>
      <p:ext uri="{BB962C8B-B14F-4D97-AF65-F5344CB8AC3E}">
        <p14:creationId xmlns:p14="http://schemas.microsoft.com/office/powerpoint/2010/main" val="7989359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100" dirty="0"/>
              <a:t>Di Pierro, F. et al. Comparative evaluation of the pain-relieving properties of a lecithinized formulation of curcumin (Meriva®), nimesulide, and acetaminophen. J. Pain Res. 2013, 6, 201-205. </a:t>
            </a:r>
          </a:p>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37</a:t>
            </a:fld>
            <a:endParaRPr lang="en-US" dirty="0"/>
          </a:p>
        </p:txBody>
      </p:sp>
    </p:spTree>
    <p:extLst>
      <p:ext uri="{BB962C8B-B14F-4D97-AF65-F5344CB8AC3E}">
        <p14:creationId xmlns:p14="http://schemas.microsoft.com/office/powerpoint/2010/main" val="22752247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100" dirty="0"/>
              <a:t>-shows effects of curcumin (Meriva/turmeric) on wide range of inflammatory enzymes </a:t>
            </a:r>
          </a:p>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38</a:t>
            </a:fld>
            <a:endParaRPr lang="en-US" dirty="0"/>
          </a:p>
        </p:txBody>
      </p:sp>
    </p:spTree>
    <p:extLst>
      <p:ext uri="{BB962C8B-B14F-4D97-AF65-F5344CB8AC3E}">
        <p14:creationId xmlns:p14="http://schemas.microsoft.com/office/powerpoint/2010/main" val="985277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6</a:t>
            </a:fld>
            <a:endParaRPr lang="en-US" dirty="0"/>
          </a:p>
        </p:txBody>
      </p:sp>
    </p:spTree>
    <p:extLst>
      <p:ext uri="{BB962C8B-B14F-4D97-AF65-F5344CB8AC3E}">
        <p14:creationId xmlns:p14="http://schemas.microsoft.com/office/powerpoint/2010/main" val="36653227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100" dirty="0"/>
              <a:t>-shows </a:t>
            </a:r>
            <a:r>
              <a:rPr lang="en-US" sz="1100" dirty="0">
                <a:solidFill>
                  <a:srgbClr val="FF0000"/>
                </a:solidFill>
              </a:rPr>
              <a:t>effects </a:t>
            </a:r>
            <a:r>
              <a:rPr lang="en-US" sz="1100" dirty="0"/>
              <a:t>of boswellic acids (Casperome/boswellia) on wide range of different inflammatory enzymes)</a:t>
            </a:r>
          </a:p>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39</a:t>
            </a:fld>
            <a:endParaRPr lang="en-US" dirty="0"/>
          </a:p>
        </p:txBody>
      </p:sp>
    </p:spTree>
    <p:extLst>
      <p:ext uri="{BB962C8B-B14F-4D97-AF65-F5344CB8AC3E}">
        <p14:creationId xmlns:p14="http://schemas.microsoft.com/office/powerpoint/2010/main" val="12352980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Talbott and Talbott: Effect of Monocot Grass Extract (MGE) on mood state and sleep patterns in moderately stress subjects. Journal of the International Society of Sports Nutrition 2013 10(Suppl 1):P26. </a:t>
            </a:r>
          </a:p>
          <a:p>
            <a:endParaRPr lang="en-US" dirty="0"/>
          </a:p>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41</a:t>
            </a:fld>
            <a:endParaRPr lang="en-US" dirty="0"/>
          </a:p>
        </p:txBody>
      </p:sp>
    </p:spTree>
    <p:extLst>
      <p:ext uri="{BB962C8B-B14F-4D97-AF65-F5344CB8AC3E}">
        <p14:creationId xmlns:p14="http://schemas.microsoft.com/office/powerpoint/2010/main" val="37949850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42</a:t>
            </a:fld>
            <a:endParaRPr lang="en-US" dirty="0"/>
          </a:p>
        </p:txBody>
      </p:sp>
    </p:spTree>
    <p:extLst>
      <p:ext uri="{BB962C8B-B14F-4D97-AF65-F5344CB8AC3E}">
        <p14:creationId xmlns:p14="http://schemas.microsoft.com/office/powerpoint/2010/main" val="16774805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Giacosa et al. The Effect of Ginger (Zingiber officinalis) and</a:t>
            </a:r>
            <a:br>
              <a:rPr lang="en-US" dirty="0"/>
            </a:br>
            <a:r>
              <a:rPr lang="en-US" dirty="0"/>
              <a:t>Artichoke (Cynara cardunculus) Extract Supplementation on Functional Dyspepsia: A Randomised, Double-Blind, and Placebo-Controlled Clinical Trial. Evidence-Based Complementary and Alternative Medicine Volume 2015, Article ID 915087 </a:t>
            </a:r>
            <a:endParaRPr lang="en-US" sz="1100" dirty="0"/>
          </a:p>
          <a:p>
            <a:pPr defTabSz="933237">
              <a:defRPr/>
            </a:pPr>
            <a:endParaRPr lang="en-US" sz="1100" dirty="0"/>
          </a:p>
          <a:p>
            <a:r>
              <a:rPr lang="en-US" sz="1100" dirty="0"/>
              <a:t>Lazzini et al. </a:t>
            </a:r>
            <a:r>
              <a:rPr lang="en-US" dirty="0"/>
              <a:t>The effect of ginger (Zingiber officinalis) and artichoke (Cynara cardunculus) extract supplementation on gastric motility: a pilot randomized study in healthy volunteers. European Review for Medical and Pharmacological Sciences </a:t>
            </a:r>
            <a:r>
              <a:rPr lang="cs-CZ" dirty="0"/>
              <a:t>2016; 20: 146-149 </a:t>
            </a:r>
            <a:endParaRPr lang="cs-CZ" sz="1100" dirty="0"/>
          </a:p>
          <a:p>
            <a:endParaRPr lang="en-US" dirty="0"/>
          </a:p>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43</a:t>
            </a:fld>
            <a:endParaRPr lang="en-US" dirty="0"/>
          </a:p>
        </p:txBody>
      </p:sp>
    </p:spTree>
    <p:extLst>
      <p:ext uri="{BB962C8B-B14F-4D97-AF65-F5344CB8AC3E}">
        <p14:creationId xmlns:p14="http://schemas.microsoft.com/office/powerpoint/2010/main" val="2345672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7</a:t>
            </a:fld>
            <a:endParaRPr lang="en-US" dirty="0"/>
          </a:p>
        </p:txBody>
      </p:sp>
    </p:spTree>
    <p:extLst>
      <p:ext uri="{BB962C8B-B14F-4D97-AF65-F5344CB8AC3E}">
        <p14:creationId xmlns:p14="http://schemas.microsoft.com/office/powerpoint/2010/main" val="15821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9</a:t>
            </a:fld>
            <a:endParaRPr lang="en-US" dirty="0"/>
          </a:p>
        </p:txBody>
      </p:sp>
    </p:spTree>
    <p:extLst>
      <p:ext uri="{BB962C8B-B14F-4D97-AF65-F5344CB8AC3E}">
        <p14:creationId xmlns:p14="http://schemas.microsoft.com/office/powerpoint/2010/main" val="4277772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10</a:t>
            </a:fld>
            <a:endParaRPr lang="en-US" dirty="0"/>
          </a:p>
        </p:txBody>
      </p:sp>
    </p:spTree>
    <p:extLst>
      <p:ext uri="{BB962C8B-B14F-4D97-AF65-F5344CB8AC3E}">
        <p14:creationId xmlns:p14="http://schemas.microsoft.com/office/powerpoint/2010/main" val="490501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Shawn: Slide: </a:t>
            </a:r>
            <a:r>
              <a:rPr lang="en-US" b="1" i="1" u="sng" dirty="0"/>
              <a:t>MentaBiotics pg.22</a:t>
            </a:r>
            <a:r>
              <a:rPr lang="en-US" b="1" i="1" dirty="0"/>
              <a:t> --</a:t>
            </a:r>
            <a:r>
              <a:rPr lang="en-US" i="1" dirty="0"/>
              <a:t>When we look at your MentaBiotics, that powder that we have as the flagship. You can consider this to be our gut product. It really is four products in one. It’s a blend of probiotics, prebiotics, phytobiotics and also digestive performance ingredients to get all of that gut axis together.  It supports feel good neurotransmitters, and a big part of what it does is increases the ratio between good bacteria and bad bacteria. </a:t>
            </a:r>
            <a:endParaRPr lang="en-US" b="1" i="1" dirty="0"/>
          </a:p>
        </p:txBody>
      </p:sp>
      <p:sp>
        <p:nvSpPr>
          <p:cNvPr id="4" name="Slide Number Placeholder 3"/>
          <p:cNvSpPr>
            <a:spLocks noGrp="1"/>
          </p:cNvSpPr>
          <p:nvPr>
            <p:ph type="sldNum" sz="quarter" idx="10"/>
          </p:nvPr>
        </p:nvSpPr>
        <p:spPr/>
        <p:txBody>
          <a:bodyPr/>
          <a:lstStyle/>
          <a:p>
            <a:fld id="{62EBB34B-1EE1-7046-9BB4-E3528EEDFAE3}" type="slidenum">
              <a:rPr lang="en-US" smtClean="0"/>
              <a:t>11</a:t>
            </a:fld>
            <a:endParaRPr lang="en-US" dirty="0"/>
          </a:p>
        </p:txBody>
      </p:sp>
    </p:spTree>
    <p:extLst>
      <p:ext uri="{BB962C8B-B14F-4D97-AF65-F5344CB8AC3E}">
        <p14:creationId xmlns:p14="http://schemas.microsoft.com/office/powerpoint/2010/main" val="243485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1" dirty="0">
                <a:ea typeface="Verdana" panose="020B0604030504040204" pitchFamily="34" charset="0"/>
                <a:cs typeface="Verdana" panose="020B0604030504040204" pitchFamily="34" charset="0"/>
              </a:rPr>
              <a:t>Shawn:  Slide: </a:t>
            </a:r>
            <a:r>
              <a:rPr lang="en-US" b="1" i="1" u="sng" dirty="0">
                <a:ea typeface="Verdana" panose="020B0604030504040204" pitchFamily="34" charset="0"/>
                <a:cs typeface="Verdana" panose="020B0604030504040204" pitchFamily="34" charset="0"/>
              </a:rPr>
              <a:t>Key Ingredients: MentaBiotics pg.25</a:t>
            </a:r>
            <a:r>
              <a:rPr lang="en-US" b="1" i="1" dirty="0">
                <a:ea typeface="Verdana" panose="020B0604030504040204" pitchFamily="34" charset="0"/>
                <a:cs typeface="Verdana" panose="020B0604030504040204" pitchFamily="34" charset="0"/>
              </a:rPr>
              <a:t> -- </a:t>
            </a:r>
            <a:r>
              <a:rPr lang="en-US" i="1" dirty="0">
                <a:ea typeface="Verdana" panose="020B0604030504040204" pitchFamily="34" charset="0"/>
                <a:cs typeface="Verdana" panose="020B0604030504040204" pitchFamily="34" charset="0"/>
              </a:rPr>
              <a:t>The way we formulated the products is to give you a graded response. Some benefits will come on early, some will come on medium, and some will come on later. So early stage benefits we can deliver through amino acids, such as Suntheanine. Suntheanine is naturally found in green tea leaves. This ingredient cant take your brain from a state of beta-waves that are associated with being tense and anxious or irritable, and shift you within a matter of 60—75 minutes into a state characterized by more alpha-waves. These alpha-waves are associated with a state of relaxed alertness, being in the zone, being more relaxed but not drowsy. Some of the other benefits that you are going to experience, those feelings of good mood, those feelings of less anxiety, that will be days to early weeks. Then the actual re-setting of the microbiome, depending on how out of balance you are, that might be more towards the end of the weeks. That way, we are able to give people early benefits they can feel quickly, and they don’t have to say , "I'm going to take this product for six months before I actually feel anything." </a:t>
            </a:r>
            <a:endParaRPr lang="en-US" b="1" i="1" dirty="0">
              <a:ea typeface="Verdana" panose="020B0604030504040204" pitchFamily="34" charset="0"/>
              <a:cs typeface="Verdana" panose="020B0604030504040204" pitchFamily="34" charset="0"/>
            </a:endParaRPr>
          </a:p>
          <a:p>
            <a:pPr>
              <a:defRPr/>
            </a:pPr>
            <a:endParaRPr lang="en-US" b="1" dirty="0">
              <a:ea typeface="Verdana" panose="020B0604030504040204" pitchFamily="34" charset="0"/>
              <a:cs typeface="Verdana" panose="020B0604030504040204" pitchFamily="34" charset="0"/>
            </a:endParaRPr>
          </a:p>
          <a:p>
            <a:pPr>
              <a:defRPr/>
            </a:pPr>
            <a:endParaRPr lang="en-US" b="1" dirty="0">
              <a:ea typeface="Verdana" panose="020B0604030504040204" pitchFamily="34" charset="0"/>
              <a:cs typeface="Verdana" panose="020B0604030504040204" pitchFamily="34" charset="0"/>
            </a:endParaRPr>
          </a:p>
          <a:p>
            <a:pPr>
              <a:defRPr/>
            </a:pPr>
            <a:endParaRPr lang="en-US" b="1" dirty="0">
              <a:ea typeface="Verdana" panose="020B0604030504040204" pitchFamily="34" charset="0"/>
              <a:cs typeface="Verdana" panose="020B0604030504040204" pitchFamily="34" charset="0"/>
            </a:endParaRPr>
          </a:p>
          <a:p>
            <a:pPr>
              <a:defRPr/>
            </a:pPr>
            <a:endParaRPr lang="en-US" b="1" dirty="0">
              <a:ea typeface="Verdana" panose="020B0604030504040204" pitchFamily="34" charset="0"/>
              <a:cs typeface="Verdana" panose="020B0604030504040204" pitchFamily="34" charset="0"/>
            </a:endParaRPr>
          </a:p>
          <a:p>
            <a:pPr>
              <a:defRPr/>
            </a:pPr>
            <a:endParaRPr lang="en-US" b="1" dirty="0">
              <a:ea typeface="Verdana" panose="020B0604030504040204" pitchFamily="34" charset="0"/>
              <a:cs typeface="Verdana" panose="020B0604030504040204" pitchFamily="34" charset="0"/>
            </a:endParaRPr>
          </a:p>
          <a:p>
            <a:pPr>
              <a:defRPr/>
            </a:pPr>
            <a:r>
              <a:rPr lang="en-US" b="1" dirty="0">
                <a:ea typeface="Verdana" panose="020B0604030504040204" pitchFamily="34" charset="0"/>
                <a:cs typeface="Verdana" panose="020B0604030504040204" pitchFamily="34" charset="0"/>
              </a:rPr>
              <a:t>Sources</a:t>
            </a:r>
            <a:endParaRPr lang="en-US" b="1" dirty="0"/>
          </a:p>
          <a:p>
            <a:pPr>
              <a:defRPr/>
            </a:pPr>
            <a:r>
              <a:rPr lang="en-US" kern="1200" dirty="0">
                <a:effectLst/>
                <a:latin typeface="+mn-lt"/>
                <a:ea typeface="+mn-ea"/>
                <a:cs typeface="+mn-cs"/>
              </a:rPr>
              <a:t>Nobre et al. </a:t>
            </a:r>
            <a:r>
              <a:rPr lang="en-US" b="1" kern="1200" dirty="0">
                <a:effectLst/>
                <a:latin typeface="+mn-lt"/>
                <a:ea typeface="+mn-ea"/>
                <a:cs typeface="+mn-cs"/>
              </a:rPr>
              <a:t>L-theanine, a natural constituent in tea, and its effect on mental state </a:t>
            </a:r>
            <a:r>
              <a:rPr lang="en-US" i="1" kern="1200" dirty="0">
                <a:effectLst/>
                <a:latin typeface="+mn-lt"/>
                <a:ea typeface="+mn-ea"/>
                <a:cs typeface="+mn-cs"/>
              </a:rPr>
              <a:t>Asia Pac J Clin Nutr 2008;17 (S1):167-168</a:t>
            </a:r>
            <a:r>
              <a:rPr lang="en-US" i="1" dirty="0"/>
              <a:t> </a:t>
            </a:r>
            <a:endParaRPr lang="en-US"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12</a:t>
            </a:fld>
            <a:endParaRPr lang="en-US" dirty="0"/>
          </a:p>
        </p:txBody>
      </p:sp>
    </p:spTree>
    <p:extLst>
      <p:ext uri="{BB962C8B-B14F-4D97-AF65-F5344CB8AC3E}">
        <p14:creationId xmlns:p14="http://schemas.microsoft.com/office/powerpoint/2010/main" val="705313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Shawn:</a:t>
            </a:r>
            <a:r>
              <a:rPr lang="en-US" i="1" dirty="0"/>
              <a:t> </a:t>
            </a:r>
            <a:r>
              <a:rPr lang="en-US" b="1" i="1" dirty="0"/>
              <a:t>Slide: </a:t>
            </a:r>
            <a:r>
              <a:rPr lang="en-US" b="1" i="1" u="sng" dirty="0"/>
              <a:t>For Your Gut...: The Probiotic Strain Matters pg.26</a:t>
            </a:r>
            <a:r>
              <a:rPr lang="en-US" b="1" i="1" dirty="0"/>
              <a:t> -- </a:t>
            </a:r>
            <a:r>
              <a:rPr lang="en-US" i="1" dirty="0"/>
              <a:t>Part of the reason why this product is so effective, is because we've looked at the research to guide our formulation. One of the very important ways that weve done that is the probiotic strains that we have chosen have already been specifically evaluated for their effects on different mental wellness parameters. This is very important distinction as you go out to talk to people about these products, that probiotics are hot right now, its one of the very important health trends that’s going on. But, the benefits of a probiotic are very very strain dependent. If I just said to you, "Everyone go out and buy some probiotics", and you went to the grocery store to look for probiotics, that would be like me saying, "Go out and get some vitamins." You wouldn’t know what vitamin I was talking about. Did he mean vitamin D or A? Or did he mean Vitamin C or B? All these vitamins do all different things inside the body, its exactly the same with these probiotic strains. So you can see the benefits here, Lactobacillus rhamnosus R0011, that tells us that specific strain does this, it lowers cortisol exposure which is a stress hormone. It increases a neurotransmitter called GABA which is associated with relaxing. Bifidobacterium longum R0175 reduces anxiety and improves cognitive function. Lactobacillus helveticus R0052 decreases neuroinflammation and increases serotonin, so its going to help you with your mood. You know, those benefits are specific to those strains, not to probiotics in general. In our separate probiotic formula, we have different strains that are more associated with more general wellness benefits, diarrhea, constipation, gastro intestinal function, immune system function, inflammation in a different way than your getting here with neural inflammation. In the future, we'll be selecting probiotic strains that are good for the heart-brain axis that is going to compound some of the benefits that we are seeing with this gut-brain axis. It’s a very very exciting area of science, but it’s also very strain-dependent. </a:t>
            </a:r>
          </a:p>
          <a:p>
            <a:endParaRPr lang="en-US" dirty="0"/>
          </a:p>
          <a:p>
            <a:endParaRPr lang="en-US" dirty="0"/>
          </a:p>
          <a:p>
            <a:r>
              <a:rPr lang="en-US" dirty="0"/>
              <a:t>There are over 10,000 different species of bacteria in our gut, but there are millions of strains comprising billions of bacteria overall.</a:t>
            </a:r>
            <a:br>
              <a:rPr lang="en-US" dirty="0"/>
            </a:br>
            <a:r>
              <a:rPr lang="en-US" dirty="0"/>
              <a:t>Amare’s strains of bacteria are unique and have specific functions around mental wellness.</a:t>
            </a:r>
          </a:p>
        </p:txBody>
      </p:sp>
      <p:sp>
        <p:nvSpPr>
          <p:cNvPr id="4" name="Slide Number Placeholder 3"/>
          <p:cNvSpPr>
            <a:spLocks noGrp="1"/>
          </p:cNvSpPr>
          <p:nvPr>
            <p:ph type="sldNum" sz="quarter" idx="10"/>
          </p:nvPr>
        </p:nvSpPr>
        <p:spPr/>
        <p:txBody>
          <a:bodyPr/>
          <a:lstStyle/>
          <a:p>
            <a:fld id="{62EBB34B-1EE1-7046-9BB4-E3528EEDFAE3}" type="slidenum">
              <a:rPr lang="en-US" smtClean="0"/>
              <a:t>13</a:t>
            </a:fld>
            <a:endParaRPr lang="en-US" dirty="0"/>
          </a:p>
        </p:txBody>
      </p:sp>
    </p:spTree>
    <p:extLst>
      <p:ext uri="{BB962C8B-B14F-4D97-AF65-F5344CB8AC3E}">
        <p14:creationId xmlns:p14="http://schemas.microsoft.com/office/powerpoint/2010/main" val="5912976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5915829" y="2524027"/>
            <a:ext cx="6276170" cy="1809946"/>
          </a:xfrm>
          <a:prstGeom prst="rect">
            <a:avLst/>
          </a:prstGeom>
        </p:spPr>
      </p:pic>
      <p:pic>
        <p:nvPicPr>
          <p:cNvPr id="12" name="Picture 11" descr="HorizontalLogo_TM_digital_rgb.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91114" y="3034321"/>
            <a:ext cx="2712335" cy="789359"/>
          </a:xfrm>
          <a:prstGeom prst="rect">
            <a:avLst/>
          </a:prstGeom>
        </p:spPr>
      </p:pic>
      <p:cxnSp>
        <p:nvCxnSpPr>
          <p:cNvPr id="13" name="Straight Connector 12"/>
          <p:cNvCxnSpPr/>
          <p:nvPr userDrawn="1"/>
        </p:nvCxnSpPr>
        <p:spPr>
          <a:xfrm>
            <a:off x="3354567" y="2853765"/>
            <a:ext cx="0" cy="1150471"/>
          </a:xfrm>
          <a:prstGeom prst="line">
            <a:avLst/>
          </a:prstGeom>
          <a:ln w="38100"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84095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9C93C3-172E-BD47-8059-FD9EFE4A5A0A}" type="datetimeFigureOut">
              <a:rPr lang="en-US" smtClean="0"/>
              <a:t>7/5/18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7E8CE78-8DE1-7A43-A7E0-D6A106AC0967}" type="slidenum">
              <a:rPr lang="en-US" smtClean="0"/>
              <a:t>‹#›</a:t>
            </a:fld>
            <a:endParaRPr lang="en-US" dirty="0"/>
          </a:p>
        </p:txBody>
      </p:sp>
    </p:spTree>
    <p:extLst>
      <p:ext uri="{BB962C8B-B14F-4D97-AF65-F5344CB8AC3E}">
        <p14:creationId xmlns:p14="http://schemas.microsoft.com/office/powerpoint/2010/main" val="530498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9C93C3-172E-BD47-8059-FD9EFE4A5A0A}" type="datetimeFigureOut">
              <a:rPr lang="en-US" smtClean="0"/>
              <a:t>7/5/18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7E8CE78-8DE1-7A43-A7E0-D6A106AC0967}" type="slidenum">
              <a:rPr lang="en-US" smtClean="0"/>
              <a:t>‹#›</a:t>
            </a:fld>
            <a:endParaRPr lang="en-US"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840954" y="6293867"/>
            <a:ext cx="3222093" cy="528964"/>
          </a:xfrm>
          <a:prstGeom prst="rect">
            <a:avLst/>
          </a:prstGeom>
        </p:spPr>
      </p:pic>
    </p:spTree>
    <p:extLst>
      <p:ext uri="{BB962C8B-B14F-4D97-AF65-F5344CB8AC3E}">
        <p14:creationId xmlns:p14="http://schemas.microsoft.com/office/powerpoint/2010/main" val="873524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9C93C3-172E-BD47-8059-FD9EFE4A5A0A}" type="datetimeFigureOut">
              <a:rPr lang="en-US" smtClean="0"/>
              <a:t>7/5/18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E8CE78-8DE1-7A43-A7E0-D6A106AC0967}" type="slidenum">
              <a:rPr lang="en-US" smtClean="0"/>
              <a:t>‹#›</a:t>
            </a:fld>
            <a:endParaRPr lang="en-US" dirty="0"/>
          </a:p>
        </p:txBody>
      </p:sp>
    </p:spTree>
    <p:extLst>
      <p:ext uri="{BB962C8B-B14F-4D97-AF65-F5344CB8AC3E}">
        <p14:creationId xmlns:p14="http://schemas.microsoft.com/office/powerpoint/2010/main" val="374877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9C93C3-172E-BD47-8059-FD9EFE4A5A0A}" type="datetimeFigureOut">
              <a:rPr lang="en-US" smtClean="0"/>
              <a:t>7/5/18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E8CE78-8DE1-7A43-A7E0-D6A106AC0967}" type="slidenum">
              <a:rPr lang="en-US" smtClean="0"/>
              <a:t>‹#›</a:t>
            </a:fld>
            <a:endParaRPr lang="en-US" dirty="0"/>
          </a:p>
        </p:txBody>
      </p:sp>
    </p:spTree>
    <p:extLst>
      <p:ext uri="{BB962C8B-B14F-4D97-AF65-F5344CB8AC3E}">
        <p14:creationId xmlns:p14="http://schemas.microsoft.com/office/powerpoint/2010/main" val="1541027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9C93C3-172E-BD47-8059-FD9EFE4A5A0A}" type="datetimeFigureOut">
              <a:rPr lang="en-US" smtClean="0"/>
              <a:t>7/5/18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E8CE78-8DE1-7A43-A7E0-D6A106AC0967}" type="slidenum">
              <a:rPr lang="en-US" smtClean="0"/>
              <a:t>‹#›</a:t>
            </a:fld>
            <a:endParaRPr lang="en-US" dirty="0"/>
          </a:p>
        </p:txBody>
      </p:sp>
    </p:spTree>
    <p:extLst>
      <p:ext uri="{BB962C8B-B14F-4D97-AF65-F5344CB8AC3E}">
        <p14:creationId xmlns:p14="http://schemas.microsoft.com/office/powerpoint/2010/main" val="12320568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9C93C3-172E-BD47-8059-FD9EFE4A5A0A}" type="datetimeFigureOut">
              <a:rPr lang="en-US" smtClean="0"/>
              <a:t>7/5/18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E8CE78-8DE1-7A43-A7E0-D6A106AC0967}" type="slidenum">
              <a:rPr lang="en-US" smtClean="0"/>
              <a:t>‹#›</a:t>
            </a:fld>
            <a:endParaRPr lang="en-US" dirty="0"/>
          </a:p>
        </p:txBody>
      </p:sp>
    </p:spTree>
    <p:extLst>
      <p:ext uri="{BB962C8B-B14F-4D97-AF65-F5344CB8AC3E}">
        <p14:creationId xmlns:p14="http://schemas.microsoft.com/office/powerpoint/2010/main" val="1745790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p:spTree>
      <p:nvGrpSpPr>
        <p:cNvPr id="1" name="Shape 8"/>
        <p:cNvGrpSpPr/>
        <p:nvPr/>
      </p:nvGrpSpPr>
      <p:grpSpPr>
        <a:xfrm>
          <a:off x="0" y="0"/>
          <a:ext cx="0" cy="0"/>
          <a:chOff x="0" y="0"/>
          <a:chExt cx="0" cy="0"/>
        </a:xfrm>
      </p:grpSpPr>
      <p:sp>
        <p:nvSpPr>
          <p:cNvPr id="10" name="Shape 10"/>
          <p:cNvSpPr/>
          <p:nvPr/>
        </p:nvSpPr>
        <p:spPr>
          <a:xfrm>
            <a:off x="772000" y="2560600"/>
            <a:ext cx="72400" cy="1589200"/>
          </a:xfrm>
          <a:prstGeom prst="rect">
            <a:avLst/>
          </a:prstGeom>
          <a:solidFill>
            <a:srgbClr val="FFFFFF"/>
          </a:solidFill>
          <a:ln>
            <a:noFill/>
          </a:ln>
        </p:spPr>
        <p:txBody>
          <a:bodyPr lIns="121900" tIns="121900" rIns="121900" bIns="121900" anchor="ctr" anchorCtr="0">
            <a:noAutofit/>
          </a:bodyPr>
          <a:lstStyle/>
          <a:p>
            <a:pPr lvl="0" rtl="0">
              <a:spcBef>
                <a:spcPts val="0"/>
              </a:spcBef>
              <a:buNone/>
            </a:pPr>
            <a:endParaRPr sz="2400" dirty="0">
              <a:solidFill>
                <a:srgbClr val="FFFFFF"/>
              </a:solidFill>
            </a:endParaRPr>
          </a:p>
        </p:txBody>
      </p:sp>
      <p:sp>
        <p:nvSpPr>
          <p:cNvPr id="7" name="Subtitle 2"/>
          <p:cNvSpPr>
            <a:spLocks noGrp="1"/>
          </p:cNvSpPr>
          <p:nvPr>
            <p:ph type="subTitle" idx="1"/>
          </p:nvPr>
        </p:nvSpPr>
        <p:spPr>
          <a:xfrm>
            <a:off x="897925" y="3634656"/>
            <a:ext cx="9144000" cy="1030288"/>
          </a:xfrm>
        </p:spPr>
        <p:txBody>
          <a:bodyPr/>
          <a:lstStyle>
            <a:lvl1pPr marL="0" indent="0" algn="l">
              <a:buNone/>
              <a:defRPr sz="2400">
                <a:solidFill>
                  <a:schemeClr val="bg1"/>
                </a:solidFill>
                <a:latin typeface="Aller Light" charset="0"/>
                <a:ea typeface="Aller Light" charset="0"/>
                <a:cs typeface="Aller Ligh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a:t>
            </a:r>
            <a:r>
              <a:rPr lang="en-US" err="1"/>
              <a:t>styl</a:t>
            </a:r>
            <a:endParaRPr lang="en-US"/>
          </a:p>
        </p:txBody>
      </p:sp>
      <p:sp>
        <p:nvSpPr>
          <p:cNvPr id="8" name="Title 1"/>
          <p:cNvSpPr txBox="1">
            <a:spLocks/>
          </p:cNvSpPr>
          <p:nvPr userDrawn="1"/>
        </p:nvSpPr>
        <p:spPr>
          <a:xfrm>
            <a:off x="2963333" y="6222936"/>
            <a:ext cx="6265333" cy="444802"/>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5400" kern="1200">
                <a:solidFill>
                  <a:schemeClr val="bg2">
                    <a:lumMod val="25000"/>
                  </a:schemeClr>
                </a:solidFill>
                <a:latin typeface="Aller Light" charset="0"/>
                <a:ea typeface="Aller Light" charset="0"/>
                <a:cs typeface="Aller Light" charset="0"/>
              </a:defRPr>
            </a:lvl1pPr>
          </a:lstStyle>
          <a:p>
            <a:pPr algn="ctr"/>
            <a:r>
              <a:rPr lang="en-US" sz="2800" dirty="0">
                <a:solidFill>
                  <a:schemeClr val="bg1"/>
                </a:solidFill>
              </a:rPr>
              <a:t>A</a:t>
            </a:r>
            <a:r>
              <a:rPr lang="en-US" sz="2800" baseline="0" dirty="0">
                <a:solidFill>
                  <a:schemeClr val="bg1"/>
                </a:solidFill>
              </a:rPr>
              <a:t> MENTAL WELLNESS COMPANY</a:t>
            </a:r>
            <a:endParaRPr lang="en-US" sz="2800" dirty="0">
              <a:solidFill>
                <a:schemeClr val="bg1"/>
              </a:solidFill>
            </a:endParaRPr>
          </a:p>
        </p:txBody>
      </p:sp>
    </p:spTree>
    <p:extLst>
      <p:ext uri="{BB962C8B-B14F-4D97-AF65-F5344CB8AC3E}">
        <p14:creationId xmlns:p14="http://schemas.microsoft.com/office/powerpoint/2010/main" val="9593722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 2 columns">
    <p:spTree>
      <p:nvGrpSpPr>
        <p:cNvPr id="1" name="Shape 26"/>
        <p:cNvGrpSpPr/>
        <p:nvPr/>
      </p:nvGrpSpPr>
      <p:grpSpPr>
        <a:xfrm>
          <a:off x="0" y="0"/>
          <a:ext cx="0" cy="0"/>
          <a:chOff x="0" y="0"/>
          <a:chExt cx="0" cy="0"/>
        </a:xfrm>
      </p:grpSpPr>
      <p:sp>
        <p:nvSpPr>
          <p:cNvPr id="11" name="Shape 31"/>
          <p:cNvSpPr/>
          <p:nvPr userDrawn="1"/>
        </p:nvSpPr>
        <p:spPr>
          <a:xfrm rot="5400000" flipH="1">
            <a:off x="6060950" y="744834"/>
            <a:ext cx="73152" cy="12188952"/>
          </a:xfrm>
          <a:prstGeom prst="rect">
            <a:avLst/>
          </a:prstGeom>
          <a:solidFill>
            <a:schemeClr val="tx1">
              <a:lumMod val="50000"/>
              <a:lumOff val="50000"/>
            </a:schemeClr>
          </a:solidFill>
          <a:ln>
            <a:noFill/>
          </a:ln>
        </p:spPr>
        <p:txBody>
          <a:bodyPr lIns="121900" tIns="121900" rIns="121900" bIns="121900" anchor="ctr" anchorCtr="0">
            <a:noAutofit/>
          </a:bodyPr>
          <a:lstStyle/>
          <a:p>
            <a:pPr lvl="0">
              <a:spcBef>
                <a:spcPts val="0"/>
              </a:spcBef>
              <a:buNone/>
            </a:pPr>
            <a:endParaRPr sz="2400" dirty="0"/>
          </a:p>
        </p:txBody>
      </p:sp>
      <p:sp>
        <p:nvSpPr>
          <p:cNvPr id="3" name="Picture Placeholder 3"/>
          <p:cNvSpPr>
            <a:spLocks noGrp="1"/>
          </p:cNvSpPr>
          <p:nvPr>
            <p:ph type="pic" sz="quarter" idx="10"/>
          </p:nvPr>
        </p:nvSpPr>
        <p:spPr>
          <a:xfrm>
            <a:off x="0" y="0"/>
            <a:ext cx="12192000" cy="3790949"/>
          </a:xfrm>
        </p:spPr>
        <p:txBody>
          <a:bodyPr>
            <a:normAutofit/>
          </a:bodyPr>
          <a:lstStyle>
            <a:lvl1pPr>
              <a:defRPr sz="1013">
                <a:solidFill>
                  <a:srgbClr val="00B0F0"/>
                </a:solidFill>
              </a:defRPr>
            </a:lvl1pPr>
          </a:lstStyle>
          <a:p>
            <a:endParaRPr lang="id-ID"/>
          </a:p>
        </p:txBody>
      </p:sp>
      <p:sp>
        <p:nvSpPr>
          <p:cNvPr id="4" name="Shape 30"/>
          <p:cNvSpPr/>
          <p:nvPr userDrawn="1"/>
        </p:nvSpPr>
        <p:spPr>
          <a:xfrm>
            <a:off x="708699" y="4151200"/>
            <a:ext cx="36576" cy="900799"/>
          </a:xfrm>
          <a:prstGeom prst="rect">
            <a:avLst/>
          </a:prstGeom>
          <a:solidFill>
            <a:schemeClr val="tx1">
              <a:lumMod val="50000"/>
              <a:lumOff val="50000"/>
            </a:schemeClr>
          </a:solidFill>
          <a:ln>
            <a:noFill/>
          </a:ln>
        </p:spPr>
        <p:txBody>
          <a:bodyPr lIns="121900" tIns="121900" rIns="121900" bIns="121900" anchor="ctr" anchorCtr="0">
            <a:noAutofit/>
          </a:bodyPr>
          <a:lstStyle/>
          <a:p>
            <a:pPr lvl="0">
              <a:spcBef>
                <a:spcPts val="0"/>
              </a:spcBef>
              <a:buNone/>
            </a:pPr>
            <a:endParaRPr sz="2400" dirty="0"/>
          </a:p>
        </p:txBody>
      </p:sp>
      <p:sp>
        <p:nvSpPr>
          <p:cNvPr id="5" name="Shape 22"/>
          <p:cNvSpPr txBox="1">
            <a:spLocks noGrp="1"/>
          </p:cNvSpPr>
          <p:nvPr>
            <p:ph type="title"/>
          </p:nvPr>
        </p:nvSpPr>
        <p:spPr>
          <a:xfrm>
            <a:off x="934316" y="4286462"/>
            <a:ext cx="10323368" cy="900799"/>
          </a:xfrm>
          <a:prstGeom prst="rect">
            <a:avLst/>
          </a:prstGeom>
        </p:spPr>
        <p:txBody>
          <a:bodyPr lIns="91425" tIns="91425" rIns="91425" bIns="91425" anchor="t" anchorCtr="0">
            <a:normAutofit/>
          </a:bodyPr>
          <a:lstStyle>
            <a:lvl1pPr lvl="0">
              <a:spcBef>
                <a:spcPts val="0"/>
              </a:spcBef>
              <a:defRPr sz="3600">
                <a:solidFill>
                  <a:schemeClr val="bg2">
                    <a:lumMod val="50000"/>
                  </a:schemeClr>
                </a:solidFill>
                <a:latin typeface="Aller Light" charset="0"/>
                <a:ea typeface="Aller Light" charset="0"/>
                <a:cs typeface="Aller Light"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6" name="Shape 28"/>
          <p:cNvSpPr txBox="1">
            <a:spLocks noGrp="1"/>
          </p:cNvSpPr>
          <p:nvPr>
            <p:ph type="body" idx="1"/>
          </p:nvPr>
        </p:nvSpPr>
        <p:spPr>
          <a:xfrm>
            <a:off x="934316" y="5051999"/>
            <a:ext cx="10323368" cy="1120460"/>
          </a:xfrm>
          <a:prstGeom prst="rect">
            <a:avLst/>
          </a:prstGeom>
        </p:spPr>
        <p:txBody>
          <a:bodyPr lIns="91425" tIns="91425" rIns="91425" bIns="91425" anchor="t" anchorCtr="0"/>
          <a:lstStyle>
            <a:lvl1pPr marL="0" lvl="0" indent="0" algn="l">
              <a:spcBef>
                <a:spcPts val="0"/>
              </a:spcBef>
              <a:buFont typeface="Wingdings" charset="2"/>
              <a:buNone/>
              <a:defRPr>
                <a:solidFill>
                  <a:schemeClr val="tx1">
                    <a:lumMod val="65000"/>
                    <a:lumOff val="35000"/>
                  </a:schemeClr>
                </a:solidFill>
                <a:latin typeface="Calibri" charset="0"/>
                <a:ea typeface="Calibri" charset="0"/>
                <a:cs typeface="Calibri" charset="0"/>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a:p>
        </p:txBody>
      </p:sp>
    </p:spTree>
    <p:extLst>
      <p:ext uri="{BB962C8B-B14F-4D97-AF65-F5344CB8AC3E}">
        <p14:creationId xmlns:p14="http://schemas.microsoft.com/office/powerpoint/2010/main" val="1261072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p:spTree>
      <p:nvGrpSpPr>
        <p:cNvPr id="1" name="Shape 8"/>
        <p:cNvGrpSpPr/>
        <p:nvPr/>
      </p:nvGrpSpPr>
      <p:grpSpPr>
        <a:xfrm>
          <a:off x="0" y="0"/>
          <a:ext cx="0" cy="0"/>
          <a:chOff x="0" y="0"/>
          <a:chExt cx="0" cy="0"/>
        </a:xfrm>
      </p:grpSpPr>
      <p:sp>
        <p:nvSpPr>
          <p:cNvPr id="10" name="Shape 10"/>
          <p:cNvSpPr/>
          <p:nvPr/>
        </p:nvSpPr>
        <p:spPr>
          <a:xfrm>
            <a:off x="772000" y="2560600"/>
            <a:ext cx="72400" cy="1589200"/>
          </a:xfrm>
          <a:prstGeom prst="rect">
            <a:avLst/>
          </a:prstGeom>
          <a:solidFill>
            <a:srgbClr val="FFFFFF"/>
          </a:solidFill>
          <a:ln>
            <a:noFill/>
          </a:ln>
        </p:spPr>
        <p:txBody>
          <a:bodyPr lIns="121900" tIns="121900" rIns="121900" bIns="121900" anchor="ctr" anchorCtr="0">
            <a:noAutofit/>
          </a:bodyPr>
          <a:lstStyle/>
          <a:p>
            <a:pPr lvl="0" rtl="0">
              <a:spcBef>
                <a:spcPts val="0"/>
              </a:spcBef>
              <a:buNone/>
            </a:pPr>
            <a:endParaRPr sz="2400" dirty="0">
              <a:solidFill>
                <a:srgbClr val="FFFFFF"/>
              </a:solidFill>
            </a:endParaRPr>
          </a:p>
        </p:txBody>
      </p:sp>
      <p:sp>
        <p:nvSpPr>
          <p:cNvPr id="8" name="Subtitle 2"/>
          <p:cNvSpPr>
            <a:spLocks noGrp="1"/>
          </p:cNvSpPr>
          <p:nvPr>
            <p:ph type="subTitle" idx="1"/>
          </p:nvPr>
        </p:nvSpPr>
        <p:spPr>
          <a:xfrm>
            <a:off x="897925" y="3634656"/>
            <a:ext cx="9200658" cy="1123956"/>
          </a:xfrm>
        </p:spPr>
        <p:txBody>
          <a:bodyPr/>
          <a:lstStyle>
            <a:lvl1pPr marL="0" indent="0" algn="l">
              <a:buNone/>
              <a:defRPr sz="2400">
                <a:solidFill>
                  <a:schemeClr val="bg1"/>
                </a:solidFill>
                <a:latin typeface="Aller Light" charset="0"/>
                <a:ea typeface="Aller Light" charset="0"/>
                <a:cs typeface="Aller Ligh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itle 1"/>
          <p:cNvSpPr txBox="1">
            <a:spLocks/>
          </p:cNvSpPr>
          <p:nvPr userDrawn="1"/>
        </p:nvSpPr>
        <p:spPr>
          <a:xfrm>
            <a:off x="2963333" y="6222936"/>
            <a:ext cx="6265333" cy="444802"/>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5400" kern="1200">
                <a:solidFill>
                  <a:schemeClr val="bg2">
                    <a:lumMod val="25000"/>
                  </a:schemeClr>
                </a:solidFill>
                <a:latin typeface="Aller Light" charset="0"/>
                <a:ea typeface="Aller Light" charset="0"/>
                <a:cs typeface="Aller Light" charset="0"/>
              </a:defRPr>
            </a:lvl1pPr>
          </a:lstStyle>
          <a:p>
            <a:pPr algn="ctr"/>
            <a:r>
              <a:rPr lang="en-US" sz="2800" dirty="0">
                <a:solidFill>
                  <a:schemeClr val="bg1"/>
                </a:solidFill>
              </a:rPr>
              <a:t>A</a:t>
            </a:r>
            <a:r>
              <a:rPr lang="en-US" sz="2800" baseline="0" dirty="0">
                <a:solidFill>
                  <a:schemeClr val="bg1"/>
                </a:solidFill>
              </a:rPr>
              <a:t> MENTAL WELLNESS COMPANY</a:t>
            </a:r>
            <a:endParaRPr lang="en-US" sz="2800" dirty="0">
              <a:solidFill>
                <a:schemeClr val="bg1"/>
              </a:solidFill>
            </a:endParaRPr>
          </a:p>
        </p:txBody>
      </p:sp>
    </p:spTree>
    <p:extLst>
      <p:ext uri="{BB962C8B-B14F-4D97-AF65-F5344CB8AC3E}">
        <p14:creationId xmlns:p14="http://schemas.microsoft.com/office/powerpoint/2010/main" val="471990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p:spTree>
      <p:nvGrpSpPr>
        <p:cNvPr id="1" name="Shape 8"/>
        <p:cNvGrpSpPr/>
        <p:nvPr/>
      </p:nvGrpSpPr>
      <p:grpSpPr>
        <a:xfrm>
          <a:off x="0" y="0"/>
          <a:ext cx="0" cy="0"/>
          <a:chOff x="0" y="0"/>
          <a:chExt cx="0" cy="0"/>
        </a:xfrm>
      </p:grpSpPr>
      <p:sp>
        <p:nvSpPr>
          <p:cNvPr id="10" name="Shape 10"/>
          <p:cNvSpPr/>
          <p:nvPr/>
        </p:nvSpPr>
        <p:spPr>
          <a:xfrm>
            <a:off x="772000" y="2560600"/>
            <a:ext cx="72400" cy="1589200"/>
          </a:xfrm>
          <a:prstGeom prst="rect">
            <a:avLst/>
          </a:prstGeom>
          <a:solidFill>
            <a:srgbClr val="FFFFFF"/>
          </a:solidFill>
          <a:ln>
            <a:noFill/>
          </a:ln>
        </p:spPr>
        <p:txBody>
          <a:bodyPr lIns="121900" tIns="121900" rIns="121900" bIns="121900" anchor="ctr" anchorCtr="0">
            <a:noAutofit/>
          </a:bodyPr>
          <a:lstStyle/>
          <a:p>
            <a:pPr lvl="0" rtl="0">
              <a:spcBef>
                <a:spcPts val="0"/>
              </a:spcBef>
              <a:buNone/>
            </a:pPr>
            <a:endParaRPr sz="2400" dirty="0">
              <a:solidFill>
                <a:srgbClr val="FFFFFF"/>
              </a:solidFill>
            </a:endParaRPr>
          </a:p>
        </p:txBody>
      </p:sp>
      <p:sp>
        <p:nvSpPr>
          <p:cNvPr id="8" name="Subtitle 2"/>
          <p:cNvSpPr>
            <a:spLocks noGrp="1"/>
          </p:cNvSpPr>
          <p:nvPr>
            <p:ph type="subTitle" idx="1"/>
          </p:nvPr>
        </p:nvSpPr>
        <p:spPr>
          <a:xfrm>
            <a:off x="897925" y="3634656"/>
            <a:ext cx="9200658" cy="1123956"/>
          </a:xfrm>
        </p:spPr>
        <p:txBody>
          <a:bodyPr/>
          <a:lstStyle>
            <a:lvl1pPr marL="0" indent="0" algn="l">
              <a:buNone/>
              <a:defRPr sz="2400">
                <a:solidFill>
                  <a:schemeClr val="bg1"/>
                </a:solidFill>
                <a:latin typeface="Aller Light" charset="0"/>
                <a:ea typeface="Aller Light" charset="0"/>
                <a:cs typeface="Aller Ligh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itle 1"/>
          <p:cNvSpPr txBox="1">
            <a:spLocks/>
          </p:cNvSpPr>
          <p:nvPr userDrawn="1"/>
        </p:nvSpPr>
        <p:spPr>
          <a:xfrm>
            <a:off x="2963333" y="6222936"/>
            <a:ext cx="6265333" cy="444802"/>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5400" kern="1200">
                <a:solidFill>
                  <a:schemeClr val="bg2">
                    <a:lumMod val="25000"/>
                  </a:schemeClr>
                </a:solidFill>
                <a:latin typeface="Aller Light" charset="0"/>
                <a:ea typeface="Aller Light" charset="0"/>
                <a:cs typeface="Aller Light" charset="0"/>
              </a:defRPr>
            </a:lvl1pPr>
          </a:lstStyle>
          <a:p>
            <a:pPr algn="ctr"/>
            <a:r>
              <a:rPr lang="en-US" sz="2800" dirty="0">
                <a:solidFill>
                  <a:schemeClr val="bg1"/>
                </a:solidFill>
              </a:rPr>
              <a:t>A</a:t>
            </a:r>
            <a:r>
              <a:rPr lang="en-US" sz="2800" baseline="0" dirty="0">
                <a:solidFill>
                  <a:schemeClr val="bg1"/>
                </a:solidFill>
              </a:rPr>
              <a:t> MENTAL WELLNESS COMPANY</a:t>
            </a:r>
            <a:endParaRPr lang="en-US" sz="2800" dirty="0">
              <a:solidFill>
                <a:schemeClr val="bg1"/>
              </a:solidFill>
            </a:endParaRPr>
          </a:p>
        </p:txBody>
      </p:sp>
    </p:spTree>
    <p:extLst>
      <p:ext uri="{BB962C8B-B14F-4D97-AF65-F5344CB8AC3E}">
        <p14:creationId xmlns:p14="http://schemas.microsoft.com/office/powerpoint/2010/main" val="1353436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userDrawn="1"/>
        </p:nvSpPr>
        <p:spPr>
          <a:xfrm>
            <a:off x="0" y="0"/>
            <a:ext cx="12192000" cy="6858000"/>
          </a:xfrm>
          <a:prstGeom prst="rect">
            <a:avLst/>
          </a:prstGeom>
          <a:solidFill>
            <a:srgbClr val="3F2A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 name="Date Placeholder 3"/>
          <p:cNvSpPr>
            <a:spLocks noGrp="1"/>
          </p:cNvSpPr>
          <p:nvPr>
            <p:ph type="dt" sz="half" idx="10"/>
          </p:nvPr>
        </p:nvSpPr>
        <p:spPr/>
        <p:txBody>
          <a:bodyPr/>
          <a:lstStyle/>
          <a:p>
            <a:fld id="{0F9C93C3-172E-BD47-8059-FD9EFE4A5A0A}" type="datetimeFigureOut">
              <a:rPr lang="en-US" smtClean="0"/>
              <a:t>7/5/18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E8CE78-8DE1-7A43-A7E0-D6A106AC0967}" type="slidenum">
              <a:rPr lang="en-US" smtClean="0"/>
              <a:t>‹#›</a:t>
            </a:fld>
            <a:endParaRPr lang="en-US" dirty="0"/>
          </a:p>
        </p:txBody>
      </p:sp>
      <p:sp>
        <p:nvSpPr>
          <p:cNvPr id="9" name="Shape 10"/>
          <p:cNvSpPr/>
          <p:nvPr userDrawn="1"/>
        </p:nvSpPr>
        <p:spPr>
          <a:xfrm>
            <a:off x="1149186" y="2318063"/>
            <a:ext cx="54300" cy="1191900"/>
          </a:xfrm>
          <a:prstGeom prst="rect">
            <a:avLst/>
          </a:prstGeom>
          <a:solidFill>
            <a:schemeClr val="bg1"/>
          </a:solidFill>
          <a:ln>
            <a:noFill/>
          </a:ln>
        </p:spPr>
        <p:txBody>
          <a:bodyPr lIns="91425" tIns="91425" rIns="91425" bIns="91425" anchor="ctr" anchorCtr="0">
            <a:noAutofit/>
          </a:bodyPr>
          <a:lstStyle/>
          <a:p>
            <a:pPr lvl="0" rtl="0">
              <a:spcBef>
                <a:spcPts val="0"/>
              </a:spcBef>
              <a:buNone/>
            </a:pPr>
            <a:endParaRPr dirty="0">
              <a:solidFill>
                <a:schemeClr val="tx1">
                  <a:lumMod val="50000"/>
                  <a:lumOff val="50000"/>
                </a:schemeClr>
              </a:solidFill>
            </a:endParaRPr>
          </a:p>
        </p:txBody>
      </p:sp>
      <p:sp>
        <p:nvSpPr>
          <p:cNvPr id="2" name="Title 1"/>
          <p:cNvSpPr>
            <a:spLocks noGrp="1"/>
          </p:cNvSpPr>
          <p:nvPr>
            <p:ph type="ctrTitle"/>
          </p:nvPr>
        </p:nvSpPr>
        <p:spPr>
          <a:xfrm>
            <a:off x="1363133" y="2515178"/>
            <a:ext cx="9144000" cy="797670"/>
          </a:xfrm>
        </p:spPr>
        <p:txBody>
          <a:bodyPr anchor="b">
            <a:normAutofit/>
          </a:bodyPr>
          <a:lstStyle>
            <a:lvl1pPr algn="l">
              <a:defRPr sz="4000" b="1">
                <a:solidFill>
                  <a:schemeClr val="bg1"/>
                </a:solidFill>
                <a:latin typeface="Aller Light" charset="0"/>
                <a:ea typeface="Aller Light" charset="0"/>
                <a:cs typeface="Aller Light" charset="0"/>
              </a:defRPr>
            </a:lvl1pPr>
          </a:lstStyle>
          <a:p>
            <a:r>
              <a:rPr lang="en-US"/>
              <a:t>Click to edit Master title style</a:t>
            </a:r>
          </a:p>
        </p:txBody>
      </p:sp>
      <p:sp>
        <p:nvSpPr>
          <p:cNvPr id="3" name="Subtitle 2"/>
          <p:cNvSpPr>
            <a:spLocks noGrp="1"/>
          </p:cNvSpPr>
          <p:nvPr>
            <p:ph type="subTitle" idx="1"/>
          </p:nvPr>
        </p:nvSpPr>
        <p:spPr>
          <a:xfrm>
            <a:off x="1363133" y="3652838"/>
            <a:ext cx="8822267"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260476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2 columns">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1125899" y="727460"/>
            <a:ext cx="10550284" cy="1143200"/>
          </a:xfrm>
          <a:prstGeom prst="rect">
            <a:avLst/>
          </a:prstGeom>
        </p:spPr>
        <p:txBody>
          <a:bodyPr lIns="91425" tIns="91425" rIns="91425" bIns="91425" anchor="t" anchorCtr="0"/>
          <a:lstStyle>
            <a:lvl1pPr lvl="0">
              <a:spcBef>
                <a:spcPts val="0"/>
              </a:spcBef>
              <a:defRPr>
                <a:solidFill>
                  <a:schemeClr val="tx1">
                    <a:lumMod val="65000"/>
                    <a:lumOff val="35000"/>
                  </a:schemeClr>
                </a:solidFill>
                <a:latin typeface="Aller Light" charset="0"/>
                <a:ea typeface="Aller Light" charset="0"/>
                <a:cs typeface="Aller Light"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body" idx="1"/>
          </p:nvPr>
        </p:nvSpPr>
        <p:spPr>
          <a:xfrm>
            <a:off x="1125899" y="2112935"/>
            <a:ext cx="10550284" cy="4059524"/>
          </a:xfrm>
          <a:prstGeom prst="rect">
            <a:avLst/>
          </a:prstGeom>
        </p:spPr>
        <p:txBody>
          <a:bodyPr lIns="91425" tIns="91425" rIns="91425" bIns="91425" anchor="t" anchorCtr="0"/>
          <a:lstStyle>
            <a:lvl1pPr marL="457189" lvl="0" indent="-457189">
              <a:spcBef>
                <a:spcPts val="0"/>
              </a:spcBef>
              <a:buFont typeface="Wingdings" charset="2"/>
              <a:buChar char="v"/>
              <a:defRPr>
                <a:solidFill>
                  <a:schemeClr val="tx1">
                    <a:lumMod val="65000"/>
                    <a:lumOff val="35000"/>
                  </a:schemeClr>
                </a:solidFill>
                <a:latin typeface="Calibri" charset="0"/>
                <a:ea typeface="Calibri" charset="0"/>
                <a:cs typeface="Calibri" charset="0"/>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a:p>
        </p:txBody>
      </p:sp>
      <p:sp>
        <p:nvSpPr>
          <p:cNvPr id="30" name="Shape 30"/>
          <p:cNvSpPr/>
          <p:nvPr/>
        </p:nvSpPr>
        <p:spPr>
          <a:xfrm>
            <a:off x="1089699" y="684100"/>
            <a:ext cx="72400" cy="900799"/>
          </a:xfrm>
          <a:prstGeom prst="rect">
            <a:avLst/>
          </a:prstGeom>
          <a:solidFill>
            <a:schemeClr val="tx1">
              <a:lumMod val="65000"/>
              <a:lumOff val="35000"/>
            </a:schemeClr>
          </a:solidFill>
          <a:ln>
            <a:noFill/>
          </a:ln>
        </p:spPr>
        <p:txBody>
          <a:bodyPr lIns="121900" tIns="121900" rIns="121900" bIns="121900" anchor="ctr" anchorCtr="0">
            <a:noAutofit/>
          </a:bodyPr>
          <a:lstStyle/>
          <a:p>
            <a:pPr lvl="0">
              <a:spcBef>
                <a:spcPts val="0"/>
              </a:spcBef>
              <a:buNone/>
            </a:pPr>
            <a:endParaRPr sz="2400" dirty="0"/>
          </a:p>
        </p:txBody>
      </p:sp>
      <p:sp>
        <p:nvSpPr>
          <p:cNvPr id="31" name="Shape 31"/>
          <p:cNvSpPr/>
          <p:nvPr/>
        </p:nvSpPr>
        <p:spPr>
          <a:xfrm rot="5400000" flipH="1">
            <a:off x="6059425" y="725380"/>
            <a:ext cx="73152" cy="12192003"/>
          </a:xfrm>
          <a:prstGeom prst="rect">
            <a:avLst/>
          </a:prstGeom>
          <a:solidFill>
            <a:schemeClr val="tx1">
              <a:lumMod val="65000"/>
              <a:lumOff val="35000"/>
            </a:schemeClr>
          </a:solidFill>
          <a:ln>
            <a:noFill/>
          </a:ln>
        </p:spPr>
        <p:txBody>
          <a:bodyPr lIns="121900" tIns="121900" rIns="121900" bIns="121900" anchor="ctr" anchorCtr="0">
            <a:noAutofit/>
          </a:bodyPr>
          <a:lstStyle/>
          <a:p>
            <a:pPr lvl="0">
              <a:spcBef>
                <a:spcPts val="0"/>
              </a:spcBef>
              <a:buNone/>
            </a:pPr>
            <a:endParaRPr sz="2400" dirty="0"/>
          </a:p>
        </p:txBody>
      </p:sp>
    </p:spTree>
    <p:extLst>
      <p:ext uri="{BB962C8B-B14F-4D97-AF65-F5344CB8AC3E}">
        <p14:creationId xmlns:p14="http://schemas.microsoft.com/office/powerpoint/2010/main" val="1553249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 2 columns">
    <p:spTree>
      <p:nvGrpSpPr>
        <p:cNvPr id="1" name="Shape 26"/>
        <p:cNvGrpSpPr/>
        <p:nvPr/>
      </p:nvGrpSpPr>
      <p:grpSpPr>
        <a:xfrm>
          <a:off x="0" y="0"/>
          <a:ext cx="0" cy="0"/>
          <a:chOff x="0" y="0"/>
          <a:chExt cx="0" cy="0"/>
        </a:xfrm>
      </p:grpSpPr>
      <p:sp>
        <p:nvSpPr>
          <p:cNvPr id="11" name="Shape 31"/>
          <p:cNvSpPr/>
          <p:nvPr userDrawn="1"/>
        </p:nvSpPr>
        <p:spPr>
          <a:xfrm rot="5400000" flipH="1">
            <a:off x="6070094" y="735690"/>
            <a:ext cx="54864" cy="12188952"/>
          </a:xfrm>
          <a:prstGeom prst="rect">
            <a:avLst/>
          </a:prstGeom>
          <a:solidFill>
            <a:schemeClr val="bg1">
              <a:lumMod val="65000"/>
            </a:schemeClr>
          </a:solidFill>
          <a:ln>
            <a:noFill/>
          </a:ln>
        </p:spPr>
        <p:txBody>
          <a:bodyPr lIns="121900" tIns="121900" rIns="121900" bIns="121900" anchor="ctr" anchorCtr="0">
            <a:noAutofit/>
          </a:bodyPr>
          <a:lstStyle/>
          <a:p>
            <a:pPr lvl="0">
              <a:spcBef>
                <a:spcPts val="0"/>
              </a:spcBef>
              <a:buNone/>
            </a:pPr>
            <a:endParaRPr sz="2400" dirty="0"/>
          </a:p>
        </p:txBody>
      </p:sp>
      <p:sp>
        <p:nvSpPr>
          <p:cNvPr id="3" name="Picture Placeholder 3"/>
          <p:cNvSpPr>
            <a:spLocks noGrp="1"/>
          </p:cNvSpPr>
          <p:nvPr>
            <p:ph type="pic" sz="quarter" idx="10"/>
          </p:nvPr>
        </p:nvSpPr>
        <p:spPr>
          <a:xfrm>
            <a:off x="0" y="0"/>
            <a:ext cx="12192000" cy="3790949"/>
          </a:xfrm>
        </p:spPr>
        <p:txBody>
          <a:bodyPr>
            <a:normAutofit/>
          </a:bodyPr>
          <a:lstStyle>
            <a:lvl1pPr>
              <a:defRPr sz="1013">
                <a:solidFill>
                  <a:srgbClr val="00B0F0"/>
                </a:solidFill>
              </a:defRPr>
            </a:lvl1pPr>
          </a:lstStyle>
          <a:p>
            <a:endParaRPr lang="id-ID"/>
          </a:p>
        </p:txBody>
      </p:sp>
      <p:sp>
        <p:nvSpPr>
          <p:cNvPr id="4" name="Shape 28"/>
          <p:cNvSpPr txBox="1">
            <a:spLocks noGrp="1"/>
          </p:cNvSpPr>
          <p:nvPr>
            <p:ph type="body" idx="1"/>
          </p:nvPr>
        </p:nvSpPr>
        <p:spPr>
          <a:xfrm>
            <a:off x="285750" y="5078990"/>
            <a:ext cx="11544300" cy="1120460"/>
          </a:xfrm>
          <a:prstGeom prst="rect">
            <a:avLst/>
          </a:prstGeom>
        </p:spPr>
        <p:txBody>
          <a:bodyPr lIns="91425" tIns="91425" rIns="91425" bIns="91425" anchor="t" anchorCtr="0"/>
          <a:lstStyle>
            <a:lvl1pPr marL="0" lvl="0" indent="0" algn="ctr">
              <a:spcBef>
                <a:spcPts val="0"/>
              </a:spcBef>
              <a:buFont typeface="Wingdings" charset="2"/>
              <a:buNone/>
              <a:defRPr>
                <a:solidFill>
                  <a:schemeClr val="tx1">
                    <a:lumMod val="65000"/>
                    <a:lumOff val="35000"/>
                  </a:schemeClr>
                </a:solidFill>
                <a:latin typeface="Calibri" charset="0"/>
                <a:ea typeface="Calibri" charset="0"/>
                <a:cs typeface="Calibri" charset="0"/>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a:p>
        </p:txBody>
      </p:sp>
      <p:sp>
        <p:nvSpPr>
          <p:cNvPr id="5" name="Shape 33"/>
          <p:cNvSpPr txBox="1">
            <a:spLocks noGrp="1"/>
          </p:cNvSpPr>
          <p:nvPr>
            <p:ph type="title"/>
          </p:nvPr>
        </p:nvSpPr>
        <p:spPr>
          <a:xfrm>
            <a:off x="3152264" y="3985647"/>
            <a:ext cx="5811272"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 name="Rectangle 5"/>
          <p:cNvSpPr/>
          <p:nvPr userDrawn="1"/>
        </p:nvSpPr>
        <p:spPr>
          <a:xfrm>
            <a:off x="4760498" y="4836321"/>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endParaRPr>
          </a:p>
        </p:txBody>
      </p:sp>
    </p:spTree>
    <p:extLst>
      <p:ext uri="{BB962C8B-B14F-4D97-AF65-F5344CB8AC3E}">
        <p14:creationId xmlns:p14="http://schemas.microsoft.com/office/powerpoint/2010/main" val="15027814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 2 columns">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1231408" y="463702"/>
            <a:ext cx="10379424" cy="1143200"/>
          </a:xfrm>
          <a:prstGeom prst="rect">
            <a:avLst/>
          </a:prstGeom>
        </p:spPr>
        <p:txBody>
          <a:bodyPr lIns="91425" tIns="91425" rIns="91425" bIns="91425" anchor="t" anchorCtr="0"/>
          <a:lstStyle>
            <a:lvl1pPr lvl="0">
              <a:spcBef>
                <a:spcPts val="0"/>
              </a:spcBef>
              <a:defRPr>
                <a:solidFill>
                  <a:schemeClr val="tx1">
                    <a:lumMod val="65000"/>
                    <a:lumOff val="35000"/>
                  </a:schemeClr>
                </a:solidFill>
                <a:latin typeface="Aller Light" charset="0"/>
                <a:ea typeface="Aller Light" charset="0"/>
                <a:cs typeface="Aller Light"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body" idx="1"/>
          </p:nvPr>
        </p:nvSpPr>
        <p:spPr>
          <a:xfrm>
            <a:off x="1125900" y="2112934"/>
            <a:ext cx="10379425" cy="3947727"/>
          </a:xfrm>
          <a:prstGeom prst="rect">
            <a:avLst/>
          </a:prstGeom>
        </p:spPr>
        <p:txBody>
          <a:bodyPr lIns="91425" tIns="91425" rIns="91425" bIns="91425" anchor="t" anchorCtr="0"/>
          <a:lstStyle>
            <a:lvl1pPr marL="457189" lvl="0" indent="-457189">
              <a:spcBef>
                <a:spcPts val="0"/>
              </a:spcBef>
              <a:buFont typeface="Wingdings" charset="2"/>
              <a:buChar char="v"/>
              <a:defRPr>
                <a:solidFill>
                  <a:schemeClr val="tx1">
                    <a:lumMod val="65000"/>
                    <a:lumOff val="35000"/>
                  </a:schemeClr>
                </a:solidFill>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a:p>
        </p:txBody>
      </p:sp>
      <p:sp>
        <p:nvSpPr>
          <p:cNvPr id="30" name="Shape 30"/>
          <p:cNvSpPr/>
          <p:nvPr/>
        </p:nvSpPr>
        <p:spPr>
          <a:xfrm>
            <a:off x="1046372" y="463702"/>
            <a:ext cx="54864" cy="900799"/>
          </a:xfrm>
          <a:prstGeom prst="rect">
            <a:avLst/>
          </a:prstGeom>
          <a:solidFill>
            <a:schemeClr val="bg1">
              <a:lumMod val="65000"/>
            </a:schemeClr>
          </a:solidFill>
          <a:ln>
            <a:noFill/>
          </a:ln>
        </p:spPr>
        <p:txBody>
          <a:bodyPr lIns="121900" tIns="121900" rIns="121900" bIns="121900" anchor="ctr" anchorCtr="0">
            <a:noAutofit/>
          </a:bodyPr>
          <a:lstStyle/>
          <a:p>
            <a:pPr lvl="0">
              <a:spcBef>
                <a:spcPts val="0"/>
              </a:spcBef>
              <a:buNone/>
            </a:pPr>
            <a:endParaRPr sz="2400" dirty="0"/>
          </a:p>
        </p:txBody>
      </p:sp>
      <p:sp>
        <p:nvSpPr>
          <p:cNvPr id="31" name="Shape 31"/>
          <p:cNvSpPr/>
          <p:nvPr/>
        </p:nvSpPr>
        <p:spPr>
          <a:xfrm>
            <a:off x="12136533" y="1"/>
            <a:ext cx="54864" cy="6857999"/>
          </a:xfrm>
          <a:prstGeom prst="rect">
            <a:avLst/>
          </a:prstGeom>
          <a:solidFill>
            <a:schemeClr val="bg1">
              <a:lumMod val="65000"/>
            </a:schemeClr>
          </a:solidFill>
          <a:ln>
            <a:noFill/>
          </a:ln>
        </p:spPr>
        <p:txBody>
          <a:bodyPr lIns="121900" tIns="121900" rIns="121900" bIns="121900" anchor="ctr" anchorCtr="0">
            <a:noAutofit/>
          </a:bodyPr>
          <a:lstStyle/>
          <a:p>
            <a:pPr lvl="0">
              <a:spcBef>
                <a:spcPts val="0"/>
              </a:spcBef>
              <a:buNone/>
            </a:pPr>
            <a:endParaRPr sz="2400" dirty="0"/>
          </a:p>
        </p:txBody>
      </p:sp>
    </p:spTree>
    <p:extLst>
      <p:ext uri="{BB962C8B-B14F-4D97-AF65-F5344CB8AC3E}">
        <p14:creationId xmlns:p14="http://schemas.microsoft.com/office/powerpoint/2010/main" val="3873464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3 columns">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1125900" y="563333"/>
            <a:ext cx="9864569" cy="1143200"/>
          </a:xfrm>
          <a:prstGeom prst="rect">
            <a:avLst/>
          </a:prstGeom>
        </p:spPr>
        <p:txBody>
          <a:bodyPr lIns="91425" tIns="91425" rIns="91425" bIns="91425" anchor="t" anchorCtr="0"/>
          <a:lstStyle>
            <a:lvl1pPr lvl="0"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4" name="Shape 34"/>
          <p:cNvSpPr txBox="1">
            <a:spLocks noGrp="1"/>
          </p:cNvSpPr>
          <p:nvPr>
            <p:ph type="body" idx="1"/>
          </p:nvPr>
        </p:nvSpPr>
        <p:spPr>
          <a:xfrm>
            <a:off x="1125901" y="2147267"/>
            <a:ext cx="9864569" cy="4001743"/>
          </a:xfrm>
          <a:prstGeom prst="rect">
            <a:avLst/>
          </a:prstGeom>
        </p:spPr>
        <p:txBody>
          <a:bodyPr lIns="91425" tIns="91425" rIns="91425" bIns="91425" anchor="t" anchorCtr="0"/>
          <a:lstStyle>
            <a:lvl1pPr lvl="0" rtl="0">
              <a:spcBef>
                <a:spcPts val="0"/>
              </a:spcBef>
              <a:buSzPct val="100000"/>
              <a:buChar char="●"/>
              <a:defRPr sz="1867"/>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37" name="Shape 37"/>
          <p:cNvSpPr/>
          <p:nvPr/>
        </p:nvSpPr>
        <p:spPr>
          <a:xfrm>
            <a:off x="997289" y="563333"/>
            <a:ext cx="54864" cy="905256"/>
          </a:xfrm>
          <a:prstGeom prst="rect">
            <a:avLst/>
          </a:prstGeom>
          <a:solidFill>
            <a:schemeClr val="bg1">
              <a:lumMod val="65000"/>
            </a:schemeClr>
          </a:solidFill>
          <a:ln>
            <a:noFill/>
          </a:ln>
        </p:spPr>
        <p:txBody>
          <a:bodyPr lIns="121900" tIns="121900" rIns="121900" bIns="121900" anchor="ctr" anchorCtr="0">
            <a:noAutofit/>
          </a:bodyPr>
          <a:lstStyle/>
          <a:p>
            <a:pPr lvl="0">
              <a:spcBef>
                <a:spcPts val="0"/>
              </a:spcBef>
              <a:buNone/>
            </a:pPr>
            <a:endParaRPr sz="2400" dirty="0"/>
          </a:p>
        </p:txBody>
      </p:sp>
      <p:sp>
        <p:nvSpPr>
          <p:cNvPr id="38" name="Shape 38"/>
          <p:cNvSpPr/>
          <p:nvPr/>
        </p:nvSpPr>
        <p:spPr>
          <a:xfrm>
            <a:off x="12136533" y="1"/>
            <a:ext cx="36576" cy="6857999"/>
          </a:xfrm>
          <a:prstGeom prst="rect">
            <a:avLst/>
          </a:prstGeom>
          <a:solidFill>
            <a:schemeClr val="bg1">
              <a:lumMod val="65000"/>
            </a:schemeClr>
          </a:solidFill>
          <a:ln>
            <a:noFill/>
          </a:ln>
        </p:spPr>
        <p:txBody>
          <a:bodyPr lIns="121900" tIns="121900" rIns="121900" bIns="121900" anchor="ctr" anchorCtr="0">
            <a:noAutofit/>
          </a:bodyPr>
          <a:lstStyle/>
          <a:p>
            <a:pPr lvl="0">
              <a:spcBef>
                <a:spcPts val="0"/>
              </a:spcBef>
              <a:buNone/>
            </a:pPr>
            <a:endParaRPr sz="2400" dirty="0"/>
          </a:p>
        </p:txBody>
      </p:sp>
    </p:spTree>
    <p:extLst>
      <p:ext uri="{BB962C8B-B14F-4D97-AF65-F5344CB8AC3E}">
        <p14:creationId xmlns:p14="http://schemas.microsoft.com/office/powerpoint/2010/main" val="8411483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pPr lvl="0">
              <a:spcBef>
                <a:spcPts val="0"/>
              </a:spcBef>
              <a:buNone/>
            </a:pPr>
            <a:endParaRPr sz="2400" dirty="0"/>
          </a:p>
        </p:txBody>
      </p:sp>
      <p:sp>
        <p:nvSpPr>
          <p:cNvPr id="5" name="Shape 33"/>
          <p:cNvSpPr txBox="1">
            <a:spLocks noGrp="1"/>
          </p:cNvSpPr>
          <p:nvPr>
            <p:ph type="title"/>
          </p:nvPr>
        </p:nvSpPr>
        <p:spPr>
          <a:xfrm>
            <a:off x="5385459" y="331335"/>
            <a:ext cx="6311239"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 name="Shape 34"/>
          <p:cNvSpPr txBox="1">
            <a:spLocks noGrp="1"/>
          </p:cNvSpPr>
          <p:nvPr>
            <p:ph type="body" idx="1"/>
          </p:nvPr>
        </p:nvSpPr>
        <p:spPr>
          <a:xfrm>
            <a:off x="5452101" y="1431934"/>
            <a:ext cx="6311240" cy="4693232"/>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7" name="Rectangle 6"/>
          <p:cNvSpPr/>
          <p:nvPr userDrawn="1"/>
        </p:nvSpPr>
        <p:spPr>
          <a:xfrm>
            <a:off x="7372679" y="1205666"/>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endParaRPr>
          </a:p>
        </p:txBody>
      </p:sp>
      <p:sp>
        <p:nvSpPr>
          <p:cNvPr id="8" name="Picture Placeholder 3"/>
          <p:cNvSpPr>
            <a:spLocks noGrp="1"/>
          </p:cNvSpPr>
          <p:nvPr>
            <p:ph type="pic" sz="quarter" idx="11"/>
          </p:nvPr>
        </p:nvSpPr>
        <p:spPr>
          <a:xfrm>
            <a:off x="19050" y="0"/>
            <a:ext cx="5029200" cy="6074365"/>
          </a:xfrm>
        </p:spPr>
        <p:txBody>
          <a:bodyPr>
            <a:normAutofit/>
          </a:bodyPr>
          <a:lstStyle>
            <a:lvl1pPr>
              <a:defRPr sz="1013">
                <a:solidFill>
                  <a:srgbClr val="00B0F0"/>
                </a:solidFill>
              </a:defRPr>
            </a:lvl1pPr>
          </a:lstStyle>
          <a:p>
            <a:endParaRPr lang="id-ID"/>
          </a:p>
        </p:txBody>
      </p:sp>
    </p:spTree>
    <p:extLst>
      <p:ext uri="{BB962C8B-B14F-4D97-AF65-F5344CB8AC3E}">
        <p14:creationId xmlns:p14="http://schemas.microsoft.com/office/powerpoint/2010/main" val="16627396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pPr lvl="0">
              <a:spcBef>
                <a:spcPts val="0"/>
              </a:spcBef>
              <a:buNone/>
            </a:pPr>
            <a:endParaRPr sz="2400" dirty="0"/>
          </a:p>
        </p:txBody>
      </p:sp>
      <p:sp>
        <p:nvSpPr>
          <p:cNvPr id="5" name="Shape 33"/>
          <p:cNvSpPr txBox="1">
            <a:spLocks noGrp="1"/>
          </p:cNvSpPr>
          <p:nvPr>
            <p:ph type="title"/>
          </p:nvPr>
        </p:nvSpPr>
        <p:spPr>
          <a:xfrm>
            <a:off x="398196" y="295203"/>
            <a:ext cx="6311239"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 name="Shape 34"/>
          <p:cNvSpPr txBox="1">
            <a:spLocks noGrp="1"/>
          </p:cNvSpPr>
          <p:nvPr>
            <p:ph type="body" idx="1"/>
          </p:nvPr>
        </p:nvSpPr>
        <p:spPr>
          <a:xfrm>
            <a:off x="426737" y="1363635"/>
            <a:ext cx="6311240" cy="4693232"/>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7" name="Rectangle 6"/>
          <p:cNvSpPr/>
          <p:nvPr userDrawn="1"/>
        </p:nvSpPr>
        <p:spPr>
          <a:xfrm>
            <a:off x="2347315" y="1137367"/>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endParaRPr>
          </a:p>
        </p:txBody>
      </p:sp>
      <p:sp>
        <p:nvSpPr>
          <p:cNvPr id="8" name="Picture Placeholder 3"/>
          <p:cNvSpPr>
            <a:spLocks noGrp="1"/>
          </p:cNvSpPr>
          <p:nvPr>
            <p:ph type="pic" sz="quarter" idx="11"/>
          </p:nvPr>
        </p:nvSpPr>
        <p:spPr>
          <a:xfrm>
            <a:off x="7162800" y="-17498"/>
            <a:ext cx="5029200" cy="6074365"/>
          </a:xfrm>
        </p:spPr>
        <p:txBody>
          <a:bodyPr>
            <a:normAutofit/>
          </a:bodyPr>
          <a:lstStyle>
            <a:lvl1pPr>
              <a:defRPr sz="1013">
                <a:solidFill>
                  <a:srgbClr val="00B0F0"/>
                </a:solidFill>
              </a:defRPr>
            </a:lvl1pPr>
          </a:lstStyle>
          <a:p>
            <a:endParaRPr lang="id-ID"/>
          </a:p>
        </p:txBody>
      </p:sp>
    </p:spTree>
    <p:extLst>
      <p:ext uri="{BB962C8B-B14F-4D97-AF65-F5344CB8AC3E}">
        <p14:creationId xmlns:p14="http://schemas.microsoft.com/office/powerpoint/2010/main" val="2924239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pPr lvl="0">
              <a:spcBef>
                <a:spcPts val="0"/>
              </a:spcBef>
              <a:buNone/>
            </a:pPr>
            <a:endParaRPr sz="2400" dirty="0"/>
          </a:p>
        </p:txBody>
      </p:sp>
      <p:sp>
        <p:nvSpPr>
          <p:cNvPr id="6" name="Shape 33"/>
          <p:cNvSpPr txBox="1">
            <a:spLocks noGrp="1"/>
          </p:cNvSpPr>
          <p:nvPr>
            <p:ph type="title"/>
          </p:nvPr>
        </p:nvSpPr>
        <p:spPr>
          <a:xfrm>
            <a:off x="599136" y="844198"/>
            <a:ext cx="5811272"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7" name="Shape 34"/>
          <p:cNvSpPr txBox="1">
            <a:spLocks noGrp="1"/>
          </p:cNvSpPr>
          <p:nvPr>
            <p:ph type="body" idx="1"/>
          </p:nvPr>
        </p:nvSpPr>
        <p:spPr>
          <a:xfrm>
            <a:off x="599136" y="1920976"/>
            <a:ext cx="5937131" cy="4191957"/>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5" name="Picture Placeholder 10"/>
          <p:cNvSpPr>
            <a:spLocks noGrp="1"/>
          </p:cNvSpPr>
          <p:nvPr>
            <p:ph type="pic" sz="quarter" idx="10"/>
          </p:nvPr>
        </p:nvSpPr>
        <p:spPr>
          <a:xfrm>
            <a:off x="6942665" y="1"/>
            <a:ext cx="5176933" cy="6112932"/>
          </a:xfrm>
          <a:custGeom>
            <a:avLst/>
            <a:gdLst>
              <a:gd name="connsiteX0" fmla="*/ 2596233 w 6993468"/>
              <a:gd name="connsiteY0" fmla="*/ 0 h 6858000"/>
              <a:gd name="connsiteX1" fmla="*/ 6993468 w 6993468"/>
              <a:gd name="connsiteY1" fmla="*/ 0 h 6858000"/>
              <a:gd name="connsiteX2" fmla="*/ 6993468 w 6993468"/>
              <a:gd name="connsiteY2" fmla="*/ 6858000 h 6858000"/>
              <a:gd name="connsiteX3" fmla="*/ 2596233 w 6993468"/>
              <a:gd name="connsiteY3" fmla="*/ 6858000 h 6858000"/>
              <a:gd name="connsiteX4" fmla="*/ 0 w 6993468"/>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468" h="6858000">
                <a:moveTo>
                  <a:pt x="2596233" y="0"/>
                </a:moveTo>
                <a:lnTo>
                  <a:pt x="6993468" y="0"/>
                </a:lnTo>
                <a:lnTo>
                  <a:pt x="6993468" y="6858000"/>
                </a:lnTo>
                <a:lnTo>
                  <a:pt x="2596233" y="6858000"/>
                </a:lnTo>
                <a:lnTo>
                  <a:pt x="0" y="3429000"/>
                </a:lnTo>
                <a:close/>
              </a:path>
            </a:pathLst>
          </a:custGeom>
        </p:spPr>
        <p:txBody>
          <a:bodyPr wrap="square">
            <a:noAutofit/>
          </a:bodyPr>
          <a:lstStyle>
            <a:lvl1pPr>
              <a:defRPr sz="1125">
                <a:solidFill>
                  <a:srgbClr val="00B0F0"/>
                </a:solidFill>
              </a:defRPr>
            </a:lvl1pPr>
          </a:lstStyle>
          <a:p>
            <a:r>
              <a:rPr lang="en-US" dirty="0"/>
              <a:t>Click icon to add picture</a:t>
            </a:r>
            <a:endParaRPr lang="id-ID"/>
          </a:p>
        </p:txBody>
      </p:sp>
      <p:sp>
        <p:nvSpPr>
          <p:cNvPr id="8" name="Rectangle 7"/>
          <p:cNvSpPr/>
          <p:nvPr userDrawn="1"/>
        </p:nvSpPr>
        <p:spPr>
          <a:xfrm>
            <a:off x="2171704" y="1710002"/>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endParaRPr>
          </a:p>
        </p:txBody>
      </p:sp>
    </p:spTree>
    <p:extLst>
      <p:ext uri="{BB962C8B-B14F-4D97-AF65-F5344CB8AC3E}">
        <p14:creationId xmlns:p14="http://schemas.microsoft.com/office/powerpoint/2010/main" val="4371164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pPr lvl="0">
              <a:spcBef>
                <a:spcPts val="0"/>
              </a:spcBef>
              <a:buNone/>
            </a:pPr>
            <a:endParaRPr sz="2400" dirty="0"/>
          </a:p>
        </p:txBody>
      </p:sp>
      <p:sp>
        <p:nvSpPr>
          <p:cNvPr id="5" name="Shape 33"/>
          <p:cNvSpPr txBox="1">
            <a:spLocks noGrp="1"/>
          </p:cNvSpPr>
          <p:nvPr>
            <p:ph type="title"/>
          </p:nvPr>
        </p:nvSpPr>
        <p:spPr>
          <a:xfrm>
            <a:off x="5226601" y="978791"/>
            <a:ext cx="5811272"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 name="Shape 34"/>
          <p:cNvSpPr txBox="1">
            <a:spLocks noGrp="1"/>
          </p:cNvSpPr>
          <p:nvPr>
            <p:ph type="body" idx="1"/>
          </p:nvPr>
        </p:nvSpPr>
        <p:spPr>
          <a:xfrm>
            <a:off x="5385461" y="2072623"/>
            <a:ext cx="5811273" cy="4001743"/>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7" name="Picture Placeholder 10"/>
          <p:cNvSpPr>
            <a:spLocks noGrp="1"/>
          </p:cNvSpPr>
          <p:nvPr>
            <p:ph type="pic" sz="quarter" idx="10"/>
          </p:nvPr>
        </p:nvSpPr>
        <p:spPr>
          <a:xfrm flipH="1">
            <a:off x="-1" y="16933"/>
            <a:ext cx="4758267" cy="6276933"/>
          </a:xfrm>
          <a:custGeom>
            <a:avLst/>
            <a:gdLst>
              <a:gd name="connsiteX0" fmla="*/ 2596233 w 6993468"/>
              <a:gd name="connsiteY0" fmla="*/ 0 h 6858000"/>
              <a:gd name="connsiteX1" fmla="*/ 6993468 w 6993468"/>
              <a:gd name="connsiteY1" fmla="*/ 0 h 6858000"/>
              <a:gd name="connsiteX2" fmla="*/ 6993468 w 6993468"/>
              <a:gd name="connsiteY2" fmla="*/ 6858000 h 6858000"/>
              <a:gd name="connsiteX3" fmla="*/ 2596233 w 6993468"/>
              <a:gd name="connsiteY3" fmla="*/ 6858000 h 6858000"/>
              <a:gd name="connsiteX4" fmla="*/ 0 w 6993468"/>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468" h="6858000">
                <a:moveTo>
                  <a:pt x="2596233" y="0"/>
                </a:moveTo>
                <a:lnTo>
                  <a:pt x="6993468" y="0"/>
                </a:lnTo>
                <a:lnTo>
                  <a:pt x="6993468" y="6858000"/>
                </a:lnTo>
                <a:lnTo>
                  <a:pt x="2596233" y="6858000"/>
                </a:lnTo>
                <a:lnTo>
                  <a:pt x="0" y="3429000"/>
                </a:lnTo>
                <a:close/>
              </a:path>
            </a:pathLst>
          </a:custGeom>
        </p:spPr>
        <p:txBody>
          <a:bodyPr wrap="square">
            <a:noAutofit/>
          </a:bodyPr>
          <a:lstStyle>
            <a:lvl1pPr>
              <a:defRPr sz="1125">
                <a:solidFill>
                  <a:srgbClr val="00B0F0"/>
                </a:solidFill>
              </a:defRPr>
            </a:lvl1pPr>
          </a:lstStyle>
          <a:p>
            <a:r>
              <a:rPr lang="en-US" dirty="0"/>
              <a:t>Click icon to add picture</a:t>
            </a:r>
            <a:endParaRPr lang="id-ID"/>
          </a:p>
        </p:txBody>
      </p:sp>
      <p:sp>
        <p:nvSpPr>
          <p:cNvPr id="8" name="Rectangle 7"/>
          <p:cNvSpPr/>
          <p:nvPr userDrawn="1"/>
        </p:nvSpPr>
        <p:spPr>
          <a:xfrm>
            <a:off x="6963837" y="1853122"/>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endParaRPr>
          </a:p>
        </p:txBody>
      </p:sp>
    </p:spTree>
    <p:extLst>
      <p:ext uri="{BB962C8B-B14F-4D97-AF65-F5344CB8AC3E}">
        <p14:creationId xmlns:p14="http://schemas.microsoft.com/office/powerpoint/2010/main" val="19005535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Заголовок и объект">
    <p:spTree>
      <p:nvGrpSpPr>
        <p:cNvPr id="1" name=""/>
        <p:cNvGrpSpPr/>
        <p:nvPr/>
      </p:nvGrpSpPr>
      <p:grpSpPr>
        <a:xfrm>
          <a:off x="0" y="0"/>
          <a:ext cx="0" cy="0"/>
          <a:chOff x="0" y="0"/>
          <a:chExt cx="0" cy="0"/>
        </a:xfrm>
      </p:grpSpPr>
      <p:sp>
        <p:nvSpPr>
          <p:cNvPr id="17" name="Рисунок 2"/>
          <p:cNvSpPr>
            <a:spLocks noGrp="1"/>
          </p:cNvSpPr>
          <p:nvPr>
            <p:ph type="pic" idx="11"/>
          </p:nvPr>
        </p:nvSpPr>
        <p:spPr>
          <a:xfrm>
            <a:off x="6100092" y="864020"/>
            <a:ext cx="6100233" cy="4221163"/>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ru-RU"/>
          </a:p>
        </p:txBody>
      </p:sp>
      <p:sp>
        <p:nvSpPr>
          <p:cNvPr id="12" name="Рисунок 2"/>
          <p:cNvSpPr>
            <a:spLocks noGrp="1"/>
          </p:cNvSpPr>
          <p:nvPr>
            <p:ph type="pic" idx="10"/>
          </p:nvPr>
        </p:nvSpPr>
        <p:spPr>
          <a:xfrm>
            <a:off x="2" y="864021"/>
            <a:ext cx="6100233" cy="4221163"/>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ru-RU"/>
          </a:p>
        </p:txBody>
      </p:sp>
      <p:sp>
        <p:nvSpPr>
          <p:cNvPr id="14" name="Текст 3"/>
          <p:cNvSpPr>
            <a:spLocks noGrp="1"/>
          </p:cNvSpPr>
          <p:nvPr>
            <p:ph type="body" sz="half" idx="2" hasCustomPrompt="1"/>
          </p:nvPr>
        </p:nvSpPr>
        <p:spPr>
          <a:xfrm>
            <a:off x="911425" y="5445226"/>
            <a:ext cx="5748651" cy="1126063"/>
          </a:xfrm>
        </p:spPr>
        <p:txBody>
          <a:bodyPr>
            <a:normAutofit/>
          </a:bodyPr>
          <a:lstStyle>
            <a:lvl1pPr marL="0" marR="0" indent="0" algn="l" defTabSz="914377" rtl="0" eaLnBrk="1" fontAlgn="auto" latinLnBrk="0" hangingPunct="1">
              <a:lnSpc>
                <a:spcPct val="100000"/>
              </a:lnSpc>
              <a:spcBef>
                <a:spcPct val="20000"/>
              </a:spcBef>
              <a:spcAft>
                <a:spcPts val="0"/>
              </a:spcAft>
              <a:buClrTx/>
              <a:buSzTx/>
              <a:buFont typeface="Arial" panose="020B0604020202020204" pitchFamily="34" charset="0"/>
              <a:buNone/>
              <a:tabLst/>
              <a:defRPr sz="1100">
                <a:solidFill>
                  <a:schemeClr val="tx1">
                    <a:lumMod val="75000"/>
                    <a:lumOff val="25000"/>
                  </a:schemeClr>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marL="0" marR="0" lvl="0" indent="0" algn="l" defTabSz="914377"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a:t>Click to edit text</a:t>
            </a:r>
            <a:endParaRPr lang="ru-RU"/>
          </a:p>
          <a:p>
            <a:pPr lvl="0"/>
            <a:endParaRPr lang="ru-RU"/>
          </a:p>
        </p:txBody>
      </p:sp>
      <p:sp>
        <p:nvSpPr>
          <p:cNvPr id="6" name="Прямоугольник 10">
            <a:extLst>
              <a:ext uri="{FF2B5EF4-FFF2-40B4-BE49-F238E27FC236}">
                <a16:creationId xmlns:a16="http://schemas.microsoft.com/office/drawing/2014/main" id="{91F747B0-12CD-4085-917D-9181D316B948}"/>
              </a:ext>
            </a:extLst>
          </p:cNvPr>
          <p:cNvSpPr/>
          <p:nvPr userDrawn="1"/>
        </p:nvSpPr>
        <p:spPr>
          <a:xfrm>
            <a:off x="0" y="0"/>
            <a:ext cx="12192000" cy="1412776"/>
          </a:xfrm>
          <a:prstGeom prst="rect">
            <a:avLst/>
          </a:prstGeom>
          <a:gradFill flip="none" rotWithShape="1">
            <a:gsLst>
              <a:gs pos="0">
                <a:srgbClr val="C7ABD1">
                  <a:tint val="66000"/>
                  <a:satMod val="160000"/>
                </a:srgbClr>
              </a:gs>
              <a:gs pos="50000">
                <a:srgbClr val="C7ABD1">
                  <a:tint val="44500"/>
                  <a:satMod val="160000"/>
                </a:srgbClr>
              </a:gs>
              <a:gs pos="100000">
                <a:srgbClr val="C7ABD1">
                  <a:tint val="23500"/>
                  <a:satMod val="16000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spTree>
    <p:extLst>
      <p:ext uri="{BB962C8B-B14F-4D97-AF65-F5344CB8AC3E}">
        <p14:creationId xmlns:p14="http://schemas.microsoft.com/office/powerpoint/2010/main" val="395191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descr="foote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094396" y="6357726"/>
            <a:ext cx="4003209" cy="318964"/>
          </a:xfrm>
          <a:prstGeom prst="rect">
            <a:avLst/>
          </a:prstGeom>
        </p:spPr>
      </p:pic>
    </p:spTree>
    <p:extLst>
      <p:ext uri="{BB962C8B-B14F-4D97-AF65-F5344CB8AC3E}">
        <p14:creationId xmlns:p14="http://schemas.microsoft.com/office/powerpoint/2010/main" val="1168045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descr="HorizontalLogo_TM_digital_whit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5132" y="441245"/>
            <a:ext cx="2377440" cy="691896"/>
          </a:xfrm>
          <a:prstGeom prst="rect">
            <a:avLst/>
          </a:prstGeom>
        </p:spPr>
      </p:pic>
    </p:spTree>
    <p:extLst>
      <p:ext uri="{BB962C8B-B14F-4D97-AF65-F5344CB8AC3E}">
        <p14:creationId xmlns:p14="http://schemas.microsoft.com/office/powerpoint/2010/main" val="1781381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1325563"/>
          </a:xfrm>
        </p:spPr>
        <p:txBody>
          <a:bodyPr/>
          <a:lstStyle>
            <a:lvl1pPr>
              <a:defRPr>
                <a:solidFill>
                  <a:schemeClr val="tx1">
                    <a:lumMod val="75000"/>
                    <a:lumOff val="25000"/>
                  </a:schemeClr>
                </a:solidFill>
              </a:defRPr>
            </a:lvl1pPr>
          </a:lstStyle>
          <a:p>
            <a:r>
              <a:rPr lang="en-US"/>
              <a:t>Click to edit Master title style</a:t>
            </a:r>
          </a:p>
        </p:txBody>
      </p:sp>
      <p:cxnSp>
        <p:nvCxnSpPr>
          <p:cNvPr id="7" name="Straight Connector 6"/>
          <p:cNvCxnSpPr/>
          <p:nvPr userDrawn="1"/>
        </p:nvCxnSpPr>
        <p:spPr>
          <a:xfrm>
            <a:off x="583259" y="365125"/>
            <a:ext cx="0" cy="1325563"/>
          </a:xfrm>
          <a:prstGeom prst="line">
            <a:avLst/>
          </a:prstGeom>
          <a:ln w="38100" cmpd="sng">
            <a:solidFill>
              <a:srgbClr val="402B56"/>
            </a:solidFill>
          </a:ln>
        </p:spPr>
        <p:style>
          <a:lnRef idx="2">
            <a:schemeClr val="accent1"/>
          </a:lnRef>
          <a:fillRef idx="0">
            <a:schemeClr val="accent1"/>
          </a:fillRef>
          <a:effectRef idx="1">
            <a:schemeClr val="accent1"/>
          </a:effectRef>
          <a:fontRef idx="minor">
            <a:schemeClr val="tx1"/>
          </a:fontRef>
        </p:style>
      </p:cxnSp>
      <p:sp>
        <p:nvSpPr>
          <p:cNvPr id="8" name="Text Placeholder 6"/>
          <p:cNvSpPr>
            <a:spLocks noGrp="1"/>
          </p:cNvSpPr>
          <p:nvPr>
            <p:ph type="body" sz="quarter" idx="11"/>
          </p:nvPr>
        </p:nvSpPr>
        <p:spPr>
          <a:xfrm>
            <a:off x="838200" y="2003425"/>
            <a:ext cx="10515600" cy="2765425"/>
          </a:xfrm>
        </p:spPr>
        <p:txBody>
          <a:bodyPr/>
          <a:lstStyle/>
          <a:p>
            <a:pPr lvl="0"/>
            <a:r>
              <a:rPr lang="en-US"/>
              <a:t>Click to edit Master text styles</a:t>
            </a:r>
          </a:p>
          <a:p>
            <a:pPr lvl="1"/>
            <a:r>
              <a:rPr lang="en-US"/>
              <a:t>Second level</a:t>
            </a:r>
          </a:p>
          <a:p>
            <a:pPr lvl="2"/>
            <a:r>
              <a:rPr lang="en-US"/>
              <a:t>Third level</a:t>
            </a:r>
          </a:p>
        </p:txBody>
      </p:sp>
      <p:pic>
        <p:nvPicPr>
          <p:cNvPr id="9" name="Picture 8" descr="foote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094396" y="6357726"/>
            <a:ext cx="4003209" cy="318964"/>
          </a:xfrm>
          <a:prstGeom prst="rect">
            <a:avLst/>
          </a:prstGeom>
        </p:spPr>
      </p:pic>
    </p:spTree>
    <p:extLst>
      <p:ext uri="{BB962C8B-B14F-4D97-AF65-F5344CB8AC3E}">
        <p14:creationId xmlns:p14="http://schemas.microsoft.com/office/powerpoint/2010/main" val="1764290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lumMod val="50000"/>
                  </a:schemeClr>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9C93C3-172E-BD47-8059-FD9EFE4A5A0A}" type="datetimeFigureOut">
              <a:rPr lang="en-US" smtClean="0"/>
              <a:t>7/5/18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E8CE78-8DE1-7A43-A7E0-D6A106AC0967}" type="slidenum">
              <a:rPr lang="en-US" smtClean="0"/>
              <a:t>‹#›</a:t>
            </a:fld>
            <a:endParaRPr lang="en-US" dirty="0"/>
          </a:p>
        </p:txBody>
      </p:sp>
    </p:spTree>
    <p:extLst>
      <p:ext uri="{BB962C8B-B14F-4D97-AF65-F5344CB8AC3E}">
        <p14:creationId xmlns:p14="http://schemas.microsoft.com/office/powerpoint/2010/main" val="1369356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9C93C3-172E-BD47-8059-FD9EFE4A5A0A}" type="datetimeFigureOut">
              <a:rPr lang="en-US" smtClean="0"/>
              <a:t>7/5/18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E8CE78-8DE1-7A43-A7E0-D6A106AC0967}" type="slidenum">
              <a:rPr lang="en-US" smtClean="0"/>
              <a:t>‹#›</a:t>
            </a:fld>
            <a:endParaRPr lang="en-US" dirty="0"/>
          </a:p>
        </p:txBody>
      </p:sp>
    </p:spTree>
    <p:extLst>
      <p:ext uri="{BB962C8B-B14F-4D97-AF65-F5344CB8AC3E}">
        <p14:creationId xmlns:p14="http://schemas.microsoft.com/office/powerpoint/2010/main" val="970925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9C93C3-172E-BD47-8059-FD9EFE4A5A0A}" type="datetimeFigureOut">
              <a:rPr lang="en-US" smtClean="0"/>
              <a:t>7/5/18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E8CE78-8DE1-7A43-A7E0-D6A106AC0967}" type="slidenum">
              <a:rPr lang="en-US" smtClean="0"/>
              <a:t>‹#›</a:t>
            </a:fld>
            <a:endParaRPr lang="en-US" dirty="0"/>
          </a:p>
        </p:txBody>
      </p:sp>
    </p:spTree>
    <p:extLst>
      <p:ext uri="{BB962C8B-B14F-4D97-AF65-F5344CB8AC3E}">
        <p14:creationId xmlns:p14="http://schemas.microsoft.com/office/powerpoint/2010/main" val="309198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9C93C3-172E-BD47-8059-FD9EFE4A5A0A}" type="datetimeFigureOut">
              <a:rPr lang="en-US" smtClean="0"/>
              <a:t>7/5/18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7E8CE78-8DE1-7A43-A7E0-D6A106AC0967}" type="slidenum">
              <a:rPr lang="en-US" smtClean="0"/>
              <a:t>‹#›</a:t>
            </a:fld>
            <a:endParaRPr lang="en-US" dirty="0"/>
          </a:p>
        </p:txBody>
      </p:sp>
    </p:spTree>
    <p:extLst>
      <p:ext uri="{BB962C8B-B14F-4D97-AF65-F5344CB8AC3E}">
        <p14:creationId xmlns:p14="http://schemas.microsoft.com/office/powerpoint/2010/main" val="887077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9C93C3-172E-BD47-8059-FD9EFE4A5A0A}" type="datetimeFigureOut">
              <a:rPr lang="en-US" smtClean="0"/>
              <a:t>7/5/18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E8CE78-8DE1-7A43-A7E0-D6A106AC0967}" type="slidenum">
              <a:rPr lang="en-US" smtClean="0"/>
              <a:t>‹#›</a:t>
            </a:fld>
            <a:endParaRPr lang="en-US" dirty="0"/>
          </a:p>
        </p:txBody>
      </p:sp>
    </p:spTree>
    <p:extLst>
      <p:ext uri="{BB962C8B-B14F-4D97-AF65-F5344CB8AC3E}">
        <p14:creationId xmlns:p14="http://schemas.microsoft.com/office/powerpoint/2010/main" val="1748806355"/>
      </p:ext>
    </p:extLst>
  </p:cSld>
  <p:clrMap bg1="lt1" tx1="dk1" bg2="lt2" tx2="dk2" accent1="accent1" accent2="accent2" accent3="accent3" accent4="accent4" accent5="accent5" accent6="accent6" hlink="hlink" folHlink="folHlink"/>
  <p:sldLayoutIdLst>
    <p:sldLayoutId id="2147483829" r:id="rId1"/>
    <p:sldLayoutId id="2147483806" r:id="rId2"/>
    <p:sldLayoutId id="2147483830" r:id="rId3"/>
    <p:sldLayoutId id="2147483832" r:id="rId4"/>
    <p:sldLayoutId id="2147483831"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 id="2147483818" r:id="rId16"/>
    <p:sldLayoutId id="2147483821" r:id="rId17"/>
    <p:sldLayoutId id="2147483826" r:id="rId18"/>
    <p:sldLayoutId id="2147483827" r:id="rId19"/>
    <p:sldLayoutId id="2147483662" r:id="rId20"/>
    <p:sldLayoutId id="2147483677" r:id="rId21"/>
    <p:sldLayoutId id="2147483664" r:id="rId22"/>
    <p:sldLayoutId id="2147483665" r:id="rId23"/>
    <p:sldLayoutId id="2147483668" r:id="rId24"/>
    <p:sldLayoutId id="2147483678" r:id="rId25"/>
    <p:sldLayoutId id="2147483669" r:id="rId26"/>
    <p:sldLayoutId id="2147483674" r:id="rId27"/>
    <p:sldLayoutId id="2147483683" r:id="rId28"/>
  </p:sldLayoutIdLst>
  <p:txStyles>
    <p:titleStyle>
      <a:lvl1pPr algn="l" defTabSz="914400" rtl="0" eaLnBrk="1" latinLnBrk="0" hangingPunct="1">
        <a:lnSpc>
          <a:spcPct val="90000"/>
        </a:lnSpc>
        <a:spcBef>
          <a:spcPct val="0"/>
        </a:spcBef>
        <a:buNone/>
        <a:defRPr sz="4400" kern="1200">
          <a:solidFill>
            <a:schemeClr val="tx1">
              <a:lumMod val="50000"/>
              <a:lumOff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svg"/></Relationships>
</file>

<file path=ppt/slides/_rels/slide12.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75.jpg"/></Relationships>
</file>

<file path=ppt/slides/_rels/slide1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78.jpg"/><Relationship Id="rId4" Type="http://schemas.openxmlformats.org/officeDocument/2006/relationships/image" Target="../media/image77.jpg"/></Relationships>
</file>

<file path=ppt/slides/_rels/slide14.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slides/_rels/slide15.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70.sv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87.png"/><Relationship Id="rId4" Type="http://schemas.openxmlformats.org/officeDocument/2006/relationships/image" Target="../media/image86.svg"/></Relationships>
</file>

<file path=ppt/slides/_rels/slide1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8.jpg"/><Relationship Id="rId7" Type="http://schemas.openxmlformats.org/officeDocument/2006/relationships/image" Target="../media/image92.sv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91.png"/><Relationship Id="rId5" Type="http://schemas.openxmlformats.org/officeDocument/2006/relationships/image" Target="../media/image90.jpg"/><Relationship Id="rId4" Type="http://schemas.openxmlformats.org/officeDocument/2006/relationships/image" Target="../media/image89.jpg"/><Relationship Id="rId9" Type="http://schemas.openxmlformats.org/officeDocument/2006/relationships/image" Target="../media/image86.svg"/></Relationships>
</file>

<file path=ppt/slides/_rels/slide17.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94.jpg"/></Relationships>
</file>

<file path=ppt/slides/_rels/slide18.xml.rels><?xml version="1.0" encoding="UTF-8" standalone="yes"?>
<Relationships xmlns="http://schemas.openxmlformats.org/package/2006/relationships"><Relationship Id="rId3" Type="http://schemas.openxmlformats.org/officeDocument/2006/relationships/image" Target="../media/image95.gif"/><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78.jpg"/></Relationships>
</file>

<file path=ppt/slides/_rels/slide19.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97.png"/><Relationship Id="rId7" Type="http://schemas.openxmlformats.org/officeDocument/2006/relationships/image" Target="../media/image101.sv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svg"/><Relationship Id="rId4" Type="http://schemas.openxmlformats.org/officeDocument/2006/relationships/image" Target="../media/image98.png"/><Relationship Id="rId9" Type="http://schemas.openxmlformats.org/officeDocument/2006/relationships/image" Target="../media/image70.svg"/></Relationships>
</file>

<file path=ppt/slides/_rels/slide21.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102.jpg"/><Relationship Id="rId7" Type="http://schemas.openxmlformats.org/officeDocument/2006/relationships/image" Target="../media/image106.sv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05.png"/><Relationship Id="rId11" Type="http://schemas.openxmlformats.org/officeDocument/2006/relationships/image" Target="../media/image101.svg"/><Relationship Id="rId5" Type="http://schemas.openxmlformats.org/officeDocument/2006/relationships/image" Target="../media/image104.jpg"/><Relationship Id="rId10" Type="http://schemas.openxmlformats.org/officeDocument/2006/relationships/image" Target="../media/image100.png"/><Relationship Id="rId4" Type="http://schemas.openxmlformats.org/officeDocument/2006/relationships/image" Target="../media/image103.jpg"/><Relationship Id="rId9" Type="http://schemas.openxmlformats.org/officeDocument/2006/relationships/image" Target="../media/image99.sv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7.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09.svg"/><Relationship Id="rId2" Type="http://schemas.openxmlformats.org/officeDocument/2006/relationships/image" Target="../media/image108.png"/><Relationship Id="rId1" Type="http://schemas.openxmlformats.org/officeDocument/2006/relationships/slideLayout" Target="../slideLayouts/slideLayout3.xml"/><Relationship Id="rId6" Type="http://schemas.openxmlformats.org/officeDocument/2006/relationships/image" Target="../media/image112.svg"/><Relationship Id="rId5" Type="http://schemas.openxmlformats.org/officeDocument/2006/relationships/image" Target="../media/image111.png"/><Relationship Id="rId4" Type="http://schemas.openxmlformats.org/officeDocument/2006/relationships/image" Target="../media/image110.png"/></Relationships>
</file>

<file path=ppt/slides/_rels/slide2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3.xml"/><Relationship Id="rId6" Type="http://schemas.openxmlformats.org/officeDocument/2006/relationships/image" Target="../media/image109.svg"/><Relationship Id="rId5" Type="http://schemas.openxmlformats.org/officeDocument/2006/relationships/image" Target="../media/image108.png"/><Relationship Id="rId4" Type="http://schemas.openxmlformats.org/officeDocument/2006/relationships/image" Target="../media/image115.png"/></Relationships>
</file>

<file path=ppt/slides/_rels/slide25.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17.gif"/><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19.svg"/><Relationship Id="rId2" Type="http://schemas.openxmlformats.org/officeDocument/2006/relationships/image" Target="../media/image118.png"/><Relationship Id="rId1" Type="http://schemas.openxmlformats.org/officeDocument/2006/relationships/slideLayout" Target="../slideLayouts/slideLayout3.xml"/><Relationship Id="rId6" Type="http://schemas.openxmlformats.org/officeDocument/2006/relationships/image" Target="../media/image112.svg"/><Relationship Id="rId5" Type="http://schemas.openxmlformats.org/officeDocument/2006/relationships/image" Target="../media/image111.png"/><Relationship Id="rId4" Type="http://schemas.openxmlformats.org/officeDocument/2006/relationships/image" Target="../media/image120.png"/></Relationships>
</file>

<file path=ppt/slides/_rels/slide28.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122.emf"/></Relationships>
</file>

<file path=ppt/slides/_rels/slide29.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125.emf"/><Relationship Id="rId4" Type="http://schemas.openxmlformats.org/officeDocument/2006/relationships/image" Target="../media/image124.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130.jpg"/><Relationship Id="rId4" Type="http://schemas.openxmlformats.org/officeDocument/2006/relationships/image" Target="../media/image129.emf"/></Relationships>
</file>

<file path=ppt/slides/_rels/slide33.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130.jpg"/><Relationship Id="rId4" Type="http://schemas.openxmlformats.org/officeDocument/2006/relationships/image" Target="../media/image132.emf"/></Relationships>
</file>

<file path=ppt/slides/_rels/slide3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134.jpg"/></Relationships>
</file>

<file path=ppt/slides/_rels/slide35.xml.rels><?xml version="1.0" encoding="UTF-8" standalone="yes"?>
<Relationships xmlns="http://schemas.openxmlformats.org/package/2006/relationships"><Relationship Id="rId8" Type="http://schemas.openxmlformats.org/officeDocument/2006/relationships/image" Target="../media/image139.jpg"/><Relationship Id="rId3" Type="http://schemas.openxmlformats.org/officeDocument/2006/relationships/image" Target="../media/image136.png"/><Relationship Id="rId7" Type="http://schemas.openxmlformats.org/officeDocument/2006/relationships/image" Target="../media/image138.jpg"/><Relationship Id="rId2" Type="http://schemas.openxmlformats.org/officeDocument/2006/relationships/image" Target="../media/image135.png"/><Relationship Id="rId1" Type="http://schemas.openxmlformats.org/officeDocument/2006/relationships/slideLayout" Target="../slideLayouts/slideLayout3.xml"/><Relationship Id="rId6" Type="http://schemas.openxmlformats.org/officeDocument/2006/relationships/image" Target="../media/image112.svg"/><Relationship Id="rId5" Type="http://schemas.openxmlformats.org/officeDocument/2006/relationships/image" Target="../media/image111.png"/><Relationship Id="rId4" Type="http://schemas.openxmlformats.org/officeDocument/2006/relationships/image" Target="../media/image137.svg"/></Relationships>
</file>

<file path=ppt/slides/_rels/slide36.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137.sv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136.png"/><Relationship Id="rId5" Type="http://schemas.openxmlformats.org/officeDocument/2006/relationships/image" Target="../media/image142.png"/><Relationship Id="rId4" Type="http://schemas.openxmlformats.org/officeDocument/2006/relationships/image" Target="../media/image141.png"/></Relationships>
</file>

<file path=ppt/slides/_rels/slide37.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138.jpg"/></Relationships>
</file>

<file path=ppt/slides/_rels/slide39.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image" Target="../media/image112.svg"/><Relationship Id="rId2" Type="http://schemas.openxmlformats.org/officeDocument/2006/relationships/image" Target="../media/image145.jpg"/><Relationship Id="rId1" Type="http://schemas.openxmlformats.org/officeDocument/2006/relationships/slideLayout" Target="../slideLayouts/slideLayout3.xml"/><Relationship Id="rId6" Type="http://schemas.openxmlformats.org/officeDocument/2006/relationships/image" Target="../media/image111.png"/><Relationship Id="rId5" Type="http://schemas.openxmlformats.org/officeDocument/2006/relationships/image" Target="../media/image148.png"/><Relationship Id="rId4" Type="http://schemas.openxmlformats.org/officeDocument/2006/relationships/image" Target="../media/image147.svg"/></Relationships>
</file>

<file path=ppt/slides/_rels/slide41.xml.rels><?xml version="1.0" encoding="UTF-8" standalone="yes"?>
<Relationships xmlns="http://schemas.openxmlformats.org/package/2006/relationships"><Relationship Id="rId3" Type="http://schemas.openxmlformats.org/officeDocument/2006/relationships/image" Target="../media/image149.png"/><Relationship Id="rId7" Type="http://schemas.openxmlformats.org/officeDocument/2006/relationships/image" Target="../media/image147.sv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146.png"/><Relationship Id="rId5" Type="http://schemas.openxmlformats.org/officeDocument/2006/relationships/image" Target="../media/image151.png"/><Relationship Id="rId4" Type="http://schemas.openxmlformats.org/officeDocument/2006/relationships/image" Target="../media/image150.png"/></Relationships>
</file>

<file path=ppt/slides/_rels/slide42.xml.rels><?xml version="1.0" encoding="UTF-8" standalone="yes"?>
<Relationships xmlns="http://schemas.openxmlformats.org/package/2006/relationships"><Relationship Id="rId8" Type="http://schemas.openxmlformats.org/officeDocument/2006/relationships/image" Target="../media/image157.jpg"/><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155.svg"/><Relationship Id="rId5" Type="http://schemas.openxmlformats.org/officeDocument/2006/relationships/image" Target="../media/image154.png"/><Relationship Id="rId4" Type="http://schemas.openxmlformats.org/officeDocument/2006/relationships/image" Target="../media/image153.svg"/><Relationship Id="rId9" Type="http://schemas.openxmlformats.org/officeDocument/2006/relationships/image" Target="../media/image158.jpg"/></Relationships>
</file>

<file path=ppt/slides/_rels/slide43.xml.rels><?xml version="1.0" encoding="UTF-8" standalone="yes"?>
<Relationships xmlns="http://schemas.openxmlformats.org/package/2006/relationships"><Relationship Id="rId3" Type="http://schemas.openxmlformats.org/officeDocument/2006/relationships/image" Target="../media/image159.png"/><Relationship Id="rId7" Type="http://schemas.openxmlformats.org/officeDocument/2006/relationships/image" Target="../media/image155.sv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154.png"/><Relationship Id="rId5" Type="http://schemas.openxmlformats.org/officeDocument/2006/relationships/image" Target="../media/image161.png"/><Relationship Id="rId4" Type="http://schemas.openxmlformats.org/officeDocument/2006/relationships/image" Target="../media/image16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17" Type="http://schemas.openxmlformats.org/officeDocument/2006/relationships/image" Target="../media/image25.png"/><Relationship Id="rId2" Type="http://schemas.openxmlformats.org/officeDocument/2006/relationships/notesSlide" Target="../notesSlides/notesSlide3.xml"/><Relationship Id="rId16" Type="http://schemas.openxmlformats.org/officeDocument/2006/relationships/image" Target="../media/image24.svg"/><Relationship Id="rId1" Type="http://schemas.openxmlformats.org/officeDocument/2006/relationships/slideLayout" Target="../slideLayouts/slideLayout10.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svg"/></Relationships>
</file>

<file path=ppt/slides/_rels/slide7.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18" Type="http://schemas.openxmlformats.org/officeDocument/2006/relationships/image" Target="../media/image41.svg"/><Relationship Id="rId3" Type="http://schemas.openxmlformats.org/officeDocument/2006/relationships/image" Target="../media/image26.png"/><Relationship Id="rId21" Type="http://schemas.openxmlformats.org/officeDocument/2006/relationships/image" Target="../media/image25.png"/><Relationship Id="rId7" Type="http://schemas.openxmlformats.org/officeDocument/2006/relationships/image" Target="../media/image30.png"/><Relationship Id="rId12" Type="http://schemas.openxmlformats.org/officeDocument/2006/relationships/image" Target="../media/image35.svg"/><Relationship Id="rId17" Type="http://schemas.openxmlformats.org/officeDocument/2006/relationships/image" Target="../media/image40.png"/><Relationship Id="rId2" Type="http://schemas.openxmlformats.org/officeDocument/2006/relationships/notesSlide" Target="../notesSlides/notesSlide4.xml"/><Relationship Id="rId16" Type="http://schemas.openxmlformats.org/officeDocument/2006/relationships/image" Target="../media/image39.svg"/><Relationship Id="rId20" Type="http://schemas.openxmlformats.org/officeDocument/2006/relationships/image" Target="../media/image43.svg"/><Relationship Id="rId1" Type="http://schemas.openxmlformats.org/officeDocument/2006/relationships/slideLayout" Target="../slideLayouts/slideLayout10.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svg"/><Relationship Id="rId19" Type="http://schemas.openxmlformats.org/officeDocument/2006/relationships/image" Target="../media/image42.png"/><Relationship Id="rId4" Type="http://schemas.openxmlformats.org/officeDocument/2006/relationships/image" Target="../media/image27.svg"/><Relationship Id="rId9" Type="http://schemas.openxmlformats.org/officeDocument/2006/relationships/image" Target="../media/image32.png"/><Relationship Id="rId14" Type="http://schemas.openxmlformats.org/officeDocument/2006/relationships/image" Target="../media/image37.svg"/></Relationships>
</file>

<file path=ppt/slides/_rels/slide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svg"/><Relationship Id="rId3" Type="http://schemas.openxmlformats.org/officeDocument/2006/relationships/image" Target="../media/image45.svg"/><Relationship Id="rId7" Type="http://schemas.openxmlformats.org/officeDocument/2006/relationships/image" Target="../media/image49.svg"/><Relationship Id="rId12" Type="http://schemas.openxmlformats.org/officeDocument/2006/relationships/image" Target="../media/image54.png"/><Relationship Id="rId2" Type="http://schemas.openxmlformats.org/officeDocument/2006/relationships/image" Target="../media/image44.png"/><Relationship Id="rId1" Type="http://schemas.openxmlformats.org/officeDocument/2006/relationships/slideLayout" Target="../slideLayouts/slideLayout10.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svg"/><Relationship Id="rId1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svg"/><Relationship Id="rId3" Type="http://schemas.openxmlformats.org/officeDocument/2006/relationships/image" Target="../media/image56.png"/><Relationship Id="rId7" Type="http://schemas.openxmlformats.org/officeDocument/2006/relationships/image" Target="../media/image60.svg"/><Relationship Id="rId12" Type="http://schemas.openxmlformats.org/officeDocument/2006/relationships/image" Target="../media/image65.png"/><Relationship Id="rId2" Type="http://schemas.openxmlformats.org/officeDocument/2006/relationships/notesSlide" Target="../notesSlides/notesSlide5.xml"/><Relationship Id="rId16" Type="http://schemas.openxmlformats.org/officeDocument/2006/relationships/image" Target="../media/image25.png"/><Relationship Id="rId1" Type="http://schemas.openxmlformats.org/officeDocument/2006/relationships/slideLayout" Target="../slideLayouts/slideLayout10.xml"/><Relationship Id="rId6" Type="http://schemas.openxmlformats.org/officeDocument/2006/relationships/image" Target="../media/image59.png"/><Relationship Id="rId11" Type="http://schemas.openxmlformats.org/officeDocument/2006/relationships/image" Target="../media/image64.svg"/><Relationship Id="rId5" Type="http://schemas.openxmlformats.org/officeDocument/2006/relationships/image" Target="../media/image58.svg"/><Relationship Id="rId15" Type="http://schemas.openxmlformats.org/officeDocument/2006/relationships/image" Target="../media/image68.svg"/><Relationship Id="rId10" Type="http://schemas.openxmlformats.org/officeDocument/2006/relationships/image" Target="../media/image63.png"/><Relationship Id="rId4" Type="http://schemas.openxmlformats.org/officeDocument/2006/relationships/image" Target="../media/image57.svg"/><Relationship Id="rId9" Type="http://schemas.openxmlformats.org/officeDocument/2006/relationships/image" Target="../media/image62.svg"/><Relationship Id="rId14"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394915" y="3102134"/>
            <a:ext cx="2636608" cy="6537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lumMod val="50000"/>
                    <a:lumOff val="50000"/>
                  </a:schemeClr>
                </a:solidFill>
                <a:latin typeface="+mj-lt"/>
                <a:ea typeface="+mj-ea"/>
                <a:cs typeface="+mj-cs"/>
              </a:defRPr>
            </a:lvl1pPr>
          </a:lstStyle>
          <a:p>
            <a:r>
              <a:rPr lang="en-US" sz="2000" b="1"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PRODUCT</a:t>
            </a:r>
            <a:br>
              <a:rPr lang="en-US" sz="20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br>
            <a:r>
              <a:rPr lang="en-US" sz="20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PRESENTATION</a:t>
            </a:r>
          </a:p>
        </p:txBody>
      </p:sp>
    </p:spTree>
    <p:extLst>
      <p:ext uri="{BB962C8B-B14F-4D97-AF65-F5344CB8AC3E}">
        <p14:creationId xmlns:p14="http://schemas.microsoft.com/office/powerpoint/2010/main" val="6072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220387"/>
            <a:ext cx="10515600" cy="707319"/>
          </a:xfrm>
          <a:prstGeom prst="rect">
            <a:avLst/>
          </a:prstGeom>
        </p:spPr>
        <p:txBody>
          <a:bodyPr/>
          <a:lstStyle>
            <a:lvl1pPr algn="l" defTabSz="914400" rtl="0" eaLnBrk="1" latinLnBrk="0" hangingPunct="1">
              <a:lnSpc>
                <a:spcPct val="90000"/>
              </a:lnSpc>
              <a:spcBef>
                <a:spcPct val="0"/>
              </a:spcBef>
              <a:buNone/>
              <a:defRPr sz="4400" b="1" i="0" kern="1200">
                <a:solidFill>
                  <a:schemeClr val="bg2">
                    <a:lumMod val="25000"/>
                  </a:schemeClr>
                </a:solidFill>
                <a:latin typeface="Aller"/>
                <a:ea typeface="Aller Light" charset="0"/>
                <a:cs typeface="Aller"/>
              </a:defRPr>
            </a:lvl1pPr>
          </a:lstStyle>
          <a:p>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INTRODUCING AMARE GLOBAL PRODUCTS</a:t>
            </a:r>
          </a:p>
        </p:txBody>
      </p:sp>
    </p:spTree>
    <p:extLst>
      <p:ext uri="{BB962C8B-B14F-4D97-AF65-F5344CB8AC3E}">
        <p14:creationId xmlns:p14="http://schemas.microsoft.com/office/powerpoint/2010/main" val="1785323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74611AEF-C853-4A51-BF1B-DC42A82156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70629" y="436566"/>
            <a:ext cx="1701032" cy="1596353"/>
          </a:xfrm>
          <a:prstGeom prst="rect">
            <a:avLst/>
          </a:prstGeom>
        </p:spPr>
      </p:pic>
      <p:pic>
        <p:nvPicPr>
          <p:cNvPr id="3" name="Picture 2">
            <a:extLst>
              <a:ext uri="{FF2B5EF4-FFF2-40B4-BE49-F238E27FC236}">
                <a16:creationId xmlns:a16="http://schemas.microsoft.com/office/drawing/2014/main" id="{996C9897-DEC6-4A56-936B-B2CE8273A23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335852" y="2034184"/>
            <a:ext cx="3478183" cy="3896394"/>
          </a:xfrm>
          <a:prstGeom prst="rect">
            <a:avLst/>
          </a:prstGeom>
        </p:spPr>
      </p:pic>
      <p:sp>
        <p:nvSpPr>
          <p:cNvPr id="7" name="Rectangle 6"/>
          <p:cNvSpPr/>
          <p:nvPr/>
        </p:nvSpPr>
        <p:spPr>
          <a:xfrm>
            <a:off x="933864" y="3007665"/>
            <a:ext cx="4796317" cy="2308324"/>
          </a:xfrm>
          <a:prstGeom prst="rect">
            <a:avLst/>
          </a:prstGeom>
        </p:spPr>
        <p:txBody>
          <a:bodyPr wrap="square" anchor="t">
            <a:spAutoFit/>
          </a:bodyPr>
          <a:lstStyle/>
          <a:p>
            <a:pPr algn="ctr"/>
            <a:r>
              <a:rPr lang="en-US" sz="2400" dirty="0">
                <a:solidFill>
                  <a:srgbClr val="3F2A56"/>
                </a:solidFill>
                <a:latin typeface="Verdana" panose="020B0604030504040204" pitchFamily="34" charset="0"/>
                <a:ea typeface="Verdana" panose="020B0604030504040204" pitchFamily="34" charset="0"/>
                <a:cs typeface="Verdana" panose="020B0604030504040204" pitchFamily="34" charset="0"/>
              </a:rPr>
              <a:t>The most comprehensive combination of unique strains of probiotics, prebiotics, and phytobiotics that have been scientifically shown to improve mental wellness.*</a:t>
            </a:r>
          </a:p>
        </p:txBody>
      </p:sp>
      <p:sp>
        <p:nvSpPr>
          <p:cNvPr id="16" name="TextBox 15">
            <a:extLst>
              <a:ext uri="{FF2B5EF4-FFF2-40B4-BE49-F238E27FC236}">
                <a16:creationId xmlns:a16="http://schemas.microsoft.com/office/drawing/2014/main" id="{6A007DA1-A4DC-4E00-A52F-273BA08C785D}"/>
              </a:ext>
            </a:extLst>
          </p:cNvPr>
          <p:cNvSpPr txBox="1"/>
          <p:nvPr/>
        </p:nvSpPr>
        <p:spPr>
          <a:xfrm>
            <a:off x="6585561" y="773077"/>
            <a:ext cx="1467986" cy="923330"/>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AMARE’S FLAGSHIP PRODUCT</a:t>
            </a:r>
          </a:p>
        </p:txBody>
      </p:sp>
      <p:pic>
        <p:nvPicPr>
          <p:cNvPr id="21" name="Graphic 12">
            <a:extLst>
              <a:ext uri="{FF2B5EF4-FFF2-40B4-BE49-F238E27FC236}">
                <a16:creationId xmlns:a16="http://schemas.microsoft.com/office/drawing/2014/main" id="{74611AEF-C853-4A51-BF1B-DC42A82156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70013" y="446498"/>
            <a:ext cx="1690449" cy="1586421"/>
          </a:xfrm>
          <a:prstGeom prst="rect">
            <a:avLst/>
          </a:prstGeom>
        </p:spPr>
      </p:pic>
      <p:sp>
        <p:nvSpPr>
          <p:cNvPr id="18" name="TextBox 17">
            <a:extLst>
              <a:ext uri="{FF2B5EF4-FFF2-40B4-BE49-F238E27FC236}">
                <a16:creationId xmlns:a16="http://schemas.microsoft.com/office/drawing/2014/main" id="{489ED6E2-21F5-4694-8A38-5F166B2448A5}"/>
              </a:ext>
            </a:extLst>
          </p:cNvPr>
          <p:cNvSpPr txBox="1"/>
          <p:nvPr/>
        </p:nvSpPr>
        <p:spPr>
          <a:xfrm>
            <a:off x="8345043" y="665355"/>
            <a:ext cx="1540387" cy="1015663"/>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SUPPORTS FEEL-GOOD </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NEUROTRANS-MITTERS</a:t>
            </a:r>
          </a:p>
        </p:txBody>
      </p:sp>
      <p:pic>
        <p:nvPicPr>
          <p:cNvPr id="23" name="Graphic 12">
            <a:extLst>
              <a:ext uri="{FF2B5EF4-FFF2-40B4-BE49-F238E27FC236}">
                <a16:creationId xmlns:a16="http://schemas.microsoft.com/office/drawing/2014/main" id="{74611AEF-C853-4A51-BF1B-DC42A82156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72580" y="436565"/>
            <a:ext cx="1701033" cy="1596354"/>
          </a:xfrm>
          <a:prstGeom prst="rect">
            <a:avLst/>
          </a:prstGeom>
        </p:spPr>
      </p:pic>
      <p:sp>
        <p:nvSpPr>
          <p:cNvPr id="19" name="TextBox 18">
            <a:extLst>
              <a:ext uri="{FF2B5EF4-FFF2-40B4-BE49-F238E27FC236}">
                <a16:creationId xmlns:a16="http://schemas.microsoft.com/office/drawing/2014/main" id="{7E952B41-55AA-4411-841E-19D4A172FD36}"/>
              </a:ext>
            </a:extLst>
          </p:cNvPr>
          <p:cNvSpPr txBox="1"/>
          <p:nvPr/>
        </p:nvSpPr>
        <p:spPr>
          <a:xfrm>
            <a:off x="10118068" y="773077"/>
            <a:ext cx="1602682" cy="923330"/>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INCREASES GOOD BACTERIA</a:t>
            </a:r>
          </a:p>
        </p:txBody>
      </p:sp>
      <p:sp>
        <p:nvSpPr>
          <p:cNvPr id="25" name="TextBox 24">
            <a:extLst>
              <a:ext uri="{FF2B5EF4-FFF2-40B4-BE49-F238E27FC236}">
                <a16:creationId xmlns:a16="http://schemas.microsoft.com/office/drawing/2014/main" id="{8CC05D11-1BD7-479A-9B05-CB6A0C58BA63}"/>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27" name="Picture 26">
            <a:extLst>
              <a:ext uri="{FF2B5EF4-FFF2-40B4-BE49-F238E27FC236}">
                <a16:creationId xmlns:a16="http://schemas.microsoft.com/office/drawing/2014/main" id="{0ECB7C5F-22D9-4FB5-8AAB-673864271998}"/>
              </a:ext>
            </a:extLst>
          </p:cNvPr>
          <p:cNvPicPr>
            <a:picLocks noChangeAspect="1"/>
          </p:cNvPicPr>
          <p:nvPr/>
        </p:nvPicPr>
        <p:blipFill rotWithShape="1">
          <a:blip r:embed="rId6">
            <a:extLst>
              <a:ext uri="{28A0092B-C50C-407E-A947-70E740481C1C}">
                <a14:useLocalDpi xmlns:a14="http://schemas.microsoft.com/office/drawing/2010/main" val="0"/>
              </a:ext>
            </a:extLst>
          </a:blip>
          <a:srcRect l="53808" t="51527" r="10103" b="29528"/>
          <a:stretch/>
        </p:blipFill>
        <p:spPr>
          <a:xfrm>
            <a:off x="783755" y="280902"/>
            <a:ext cx="5096542" cy="1645920"/>
          </a:xfrm>
          <a:prstGeom prst="rect">
            <a:avLst/>
          </a:prstGeom>
        </p:spPr>
      </p:pic>
      <p:pic>
        <p:nvPicPr>
          <p:cNvPr id="28" name="Picture 27">
            <a:extLst>
              <a:ext uri="{FF2B5EF4-FFF2-40B4-BE49-F238E27FC236}">
                <a16:creationId xmlns:a16="http://schemas.microsoft.com/office/drawing/2014/main" id="{AE836043-4B35-40EE-B853-267C6E4EE4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32525" y="1875984"/>
            <a:ext cx="2798997" cy="640080"/>
          </a:xfrm>
          <a:prstGeom prst="rect">
            <a:avLst/>
          </a:prstGeom>
        </p:spPr>
      </p:pic>
      <p:sp>
        <p:nvSpPr>
          <p:cNvPr id="31" name="Rectangle: Rounded Corners 30">
            <a:extLst>
              <a:ext uri="{FF2B5EF4-FFF2-40B4-BE49-F238E27FC236}">
                <a16:creationId xmlns:a16="http://schemas.microsoft.com/office/drawing/2014/main" id="{2EDE9B94-8185-48DC-9584-94E516FCBD73}"/>
              </a:ext>
            </a:extLst>
          </p:cNvPr>
          <p:cNvSpPr/>
          <p:nvPr/>
        </p:nvSpPr>
        <p:spPr>
          <a:xfrm>
            <a:off x="7324660" y="4829175"/>
            <a:ext cx="3549715" cy="1177925"/>
          </a:xfrm>
          <a:prstGeom prst="roundRect">
            <a:avLst/>
          </a:prstGeom>
          <a:noFill/>
          <a:ln w="38100">
            <a:solidFill>
              <a:srgbClr val="822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TextBox 31">
            <a:extLst>
              <a:ext uri="{FF2B5EF4-FFF2-40B4-BE49-F238E27FC236}">
                <a16:creationId xmlns:a16="http://schemas.microsoft.com/office/drawing/2014/main" id="{C963E7AA-1A37-4BE7-8E59-C0C2CB199E4C}"/>
              </a:ext>
            </a:extLst>
          </p:cNvPr>
          <p:cNvSpPr txBox="1"/>
          <p:nvPr/>
        </p:nvSpPr>
        <p:spPr>
          <a:xfrm>
            <a:off x="7361800" y="4941083"/>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33" name="TextBox 32">
            <a:extLst>
              <a:ext uri="{FF2B5EF4-FFF2-40B4-BE49-F238E27FC236}">
                <a16:creationId xmlns:a16="http://schemas.microsoft.com/office/drawing/2014/main" id="{57865CF2-6CE4-4463-857E-17DD07996C47}"/>
              </a:ext>
            </a:extLst>
          </p:cNvPr>
          <p:cNvSpPr txBox="1"/>
          <p:nvPr/>
        </p:nvSpPr>
        <p:spPr>
          <a:xfrm>
            <a:off x="9296400" y="4940554"/>
            <a:ext cx="1643337"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S001</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$100.00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$74.95 / 65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$66.95 / 58 PV</a:t>
            </a:r>
          </a:p>
        </p:txBody>
      </p:sp>
    </p:spTree>
    <p:extLst>
      <p:ext uri="{BB962C8B-B14F-4D97-AF65-F5344CB8AC3E}">
        <p14:creationId xmlns:p14="http://schemas.microsoft.com/office/powerpoint/2010/main" val="1166234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01252A-147B-4204-98EE-7916D2C83561}"/>
              </a:ext>
            </a:extLst>
          </p:cNvPr>
          <p:cNvPicPr>
            <a:picLocks noChangeAspect="1"/>
          </p:cNvPicPr>
          <p:nvPr/>
        </p:nvPicPr>
        <p:blipFill>
          <a:blip r:embed="rId3"/>
          <a:stretch>
            <a:fillRect/>
          </a:stretch>
        </p:blipFill>
        <p:spPr>
          <a:xfrm>
            <a:off x="7681097" y="488040"/>
            <a:ext cx="4215408" cy="5774046"/>
          </a:xfrm>
          <a:prstGeom prst="rect">
            <a:avLst/>
          </a:prstGeom>
        </p:spPr>
      </p:pic>
      <p:sp>
        <p:nvSpPr>
          <p:cNvPr id="9" name="Text Placeholder 2">
            <a:extLst>
              <a:ext uri="{FF2B5EF4-FFF2-40B4-BE49-F238E27FC236}">
                <a16:creationId xmlns:a16="http://schemas.microsoft.com/office/drawing/2014/main" id="{435A3A90-4E7F-4DE6-9284-13D9E79B4DE8}"/>
              </a:ext>
            </a:extLst>
          </p:cNvPr>
          <p:cNvSpPr>
            <a:spLocks noGrp="1"/>
          </p:cNvSpPr>
          <p:nvPr>
            <p:ph type="body" sz="quarter" idx="11"/>
          </p:nvPr>
        </p:nvSpPr>
        <p:spPr>
          <a:xfrm>
            <a:off x="838200" y="2003425"/>
            <a:ext cx="5387788" cy="3173506"/>
          </a:xfrm>
        </p:spPr>
        <p:txBody>
          <a:bodyPr>
            <a:noAutofit/>
          </a:bodyPr>
          <a:lstStyle/>
          <a:p>
            <a:pPr marL="0" inden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Suntheanine </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Increases Alpha Waves </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“Relaxed alertness”</a:t>
            </a:r>
          </a:p>
        </p:txBody>
      </p:sp>
      <p:pic>
        <p:nvPicPr>
          <p:cNvPr id="10" name="Picture 9">
            <a:extLst>
              <a:ext uri="{FF2B5EF4-FFF2-40B4-BE49-F238E27FC236}">
                <a16:creationId xmlns:a16="http://schemas.microsoft.com/office/drawing/2014/main" id="{C3374498-CC0E-4CAB-9871-B9AC07DF566A}"/>
              </a:ext>
            </a:extLst>
          </p:cNvPr>
          <p:cNvPicPr>
            <a:picLocks noChangeAspect="1"/>
          </p:cNvPicPr>
          <p:nvPr/>
        </p:nvPicPr>
        <p:blipFill>
          <a:blip r:embed="rId4"/>
          <a:stretch>
            <a:fillRect/>
          </a:stretch>
        </p:blipFill>
        <p:spPr>
          <a:xfrm>
            <a:off x="3897600" y="3418302"/>
            <a:ext cx="2843784" cy="2843784"/>
          </a:xfrm>
          <a:prstGeom prst="rect">
            <a:avLst/>
          </a:prstGeom>
        </p:spPr>
      </p:pic>
      <p:sp>
        <p:nvSpPr>
          <p:cNvPr id="13" name="Title 1">
            <a:extLst>
              <a:ext uri="{FF2B5EF4-FFF2-40B4-BE49-F238E27FC236}">
                <a16:creationId xmlns:a16="http://schemas.microsoft.com/office/drawing/2014/main" id="{887584BA-5B6C-4DD9-91B3-7F40113810BD}"/>
              </a:ext>
            </a:extLst>
          </p:cNvPr>
          <p:cNvSpPr>
            <a:spLocks noGrp="1"/>
          </p:cNvSpPr>
          <p:nvPr>
            <p:ph type="title"/>
          </p:nvPr>
        </p:nvSpPr>
        <p:spPr>
          <a:xfrm>
            <a:off x="838200" y="365125"/>
            <a:ext cx="10515600" cy="1325563"/>
          </a:xfrm>
        </p:spPr>
        <p:txBody>
          <a:bodyPr>
            <a:normAutofit/>
          </a:bodyPr>
          <a:lstStyle/>
          <a:p>
            <a:r>
              <a:rPr lang="en-US" dirty="0">
                <a:solidFill>
                  <a:srgbClr val="82287E"/>
                </a:solidFill>
                <a:latin typeface="Verdana" panose="020B0604030504040204" pitchFamily="34" charset="0"/>
                <a:ea typeface="Verdana" panose="020B0604030504040204" pitchFamily="34" charset="0"/>
                <a:cs typeface="Verdana" panose="020B0604030504040204" pitchFamily="34" charset="0"/>
              </a:rPr>
              <a:t>MENTABIOTICS</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402B56"/>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82287E"/>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TextBox 14">
            <a:extLst>
              <a:ext uri="{FF2B5EF4-FFF2-40B4-BE49-F238E27FC236}">
                <a16:creationId xmlns:a16="http://schemas.microsoft.com/office/drawing/2014/main" id="{AF3CE4AD-F6A9-45D5-B0E5-AC798B81B932}"/>
              </a:ext>
            </a:extLst>
          </p:cNvPr>
          <p:cNvSpPr txBox="1"/>
          <p:nvPr/>
        </p:nvSpPr>
        <p:spPr>
          <a:xfrm>
            <a:off x="5139795" y="473686"/>
            <a:ext cx="359394" cy="307777"/>
          </a:xfrm>
          <a:prstGeom prst="rect">
            <a:avLst/>
          </a:prstGeom>
          <a:noFill/>
        </p:spPr>
        <p:txBody>
          <a:bodyPr wrap="none" rtlCol="0">
            <a:spAutoFit/>
          </a:bodyPr>
          <a:lstStyle/>
          <a:p>
            <a:r>
              <a:rPr lang="en-US" sz="1400" dirty="0">
                <a:solidFill>
                  <a:srgbClr val="82287E"/>
                </a:solidFill>
                <a:latin typeface="Verdana" panose="020B0604030504040204" pitchFamily="34" charset="0"/>
                <a:ea typeface="Verdana" panose="020B0604030504040204" pitchFamily="34" charset="0"/>
                <a:cs typeface="Verdana" panose="020B0604030504040204" pitchFamily="34" charset="0"/>
              </a:rPr>
              <a:t>™</a:t>
            </a:r>
          </a:p>
        </p:txBody>
      </p:sp>
      <p:sp>
        <p:nvSpPr>
          <p:cNvPr id="7" name="TextBox 6">
            <a:extLst>
              <a:ext uri="{FF2B5EF4-FFF2-40B4-BE49-F238E27FC236}">
                <a16:creationId xmlns:a16="http://schemas.microsoft.com/office/drawing/2014/main" id="{970CB59E-8BBE-4BA7-B462-BF47C5EB47D9}"/>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2201411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rgbClr val="402B56"/>
                </a:solidFill>
                <a:latin typeface="Verdana" panose="020B0604030504040204" pitchFamily="34" charset="0"/>
                <a:ea typeface="Verdana" panose="020B0604030504040204" pitchFamily="34" charset="0"/>
                <a:cs typeface="Verdana" panose="020B0604030504040204" pitchFamily="34" charset="0"/>
              </a:rPr>
              <a:t>GBX+ proprietary blend…</a:t>
            </a:r>
            <a:br>
              <a:rPr lang="en-US" sz="4800" dirty="0">
                <a:latin typeface="Verdana" panose="020B0604030504040204" pitchFamily="34" charset="0"/>
                <a:ea typeface="Verdana" panose="020B0604030504040204" pitchFamily="34" charset="0"/>
                <a:cs typeface="Verdana" panose="020B0604030504040204" pitchFamily="34" charset="0"/>
              </a:rPr>
            </a:br>
            <a:r>
              <a:rPr lang="en-US" sz="3600" dirty="0">
                <a:solidFill>
                  <a:srgbClr val="82287E"/>
                </a:solidFill>
                <a:latin typeface="Verdana" panose="020B0604030504040204" pitchFamily="34" charset="0"/>
                <a:ea typeface="Verdana" panose="020B0604030504040204" pitchFamily="34" charset="0"/>
                <a:cs typeface="Verdana" panose="020B0604030504040204" pitchFamily="34" charset="0"/>
              </a:rPr>
              <a:t>Patent Pending and Exclusive to Amare</a:t>
            </a:r>
          </a:p>
        </p:txBody>
      </p:sp>
      <p:sp>
        <p:nvSpPr>
          <p:cNvPr id="3" name="Text Placeholder 2"/>
          <p:cNvSpPr>
            <a:spLocks noGrp="1"/>
          </p:cNvSpPr>
          <p:nvPr>
            <p:ph type="body" sz="quarter" idx="11"/>
          </p:nvPr>
        </p:nvSpPr>
        <p:spPr>
          <a:xfrm>
            <a:off x="3371353" y="2066229"/>
            <a:ext cx="7696200" cy="1026595"/>
          </a:xfrm>
        </p:spPr>
        <p:txBody>
          <a:bodyPr vert="horz" lIns="91440" tIns="45720" rIns="91440" bIns="45720" rtlCol="0" anchor="t">
            <a:noAutofit/>
          </a:bodyPr>
          <a:lstStyle/>
          <a:p>
            <a:pPr marL="0" indent="0">
              <a:buNone/>
            </a:pPr>
            <a:r>
              <a:rPr lang="en-US" sz="24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Applephenon: Asian Apple Fruit extract</a:t>
            </a:r>
            <a:br>
              <a:rPr lang="en-US" sz="320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Supports gut health, immune function, &amp; inflammatory balance*</a:t>
            </a:r>
          </a:p>
          <a:p>
            <a:pPr marL="0" indent="0">
              <a:buNone/>
            </a:pPr>
            <a:endParaRPr lang="en-US" sz="18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Text Placeholder 2">
            <a:extLst>
              <a:ext uri="{FF2B5EF4-FFF2-40B4-BE49-F238E27FC236}">
                <a16:creationId xmlns:a16="http://schemas.microsoft.com/office/drawing/2014/main" id="{6FB49662-C2EA-40BD-8774-EA26BF3BAA64}"/>
              </a:ext>
            </a:extLst>
          </p:cNvPr>
          <p:cNvSpPr txBox="1">
            <a:spLocks/>
          </p:cNvSpPr>
          <p:nvPr/>
        </p:nvSpPr>
        <p:spPr>
          <a:xfrm>
            <a:off x="3371353" y="3555462"/>
            <a:ext cx="7696200" cy="102659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Enovita: French Grape Seed extract</a:t>
            </a:r>
            <a:br>
              <a:rPr lang="en-US" sz="320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Enhances blood flow, cardiovascular tone, &amp; cellular defenses*</a:t>
            </a:r>
          </a:p>
        </p:txBody>
      </p:sp>
      <p:sp>
        <p:nvSpPr>
          <p:cNvPr id="17" name="Text Placeholder 2">
            <a:extLst>
              <a:ext uri="{FF2B5EF4-FFF2-40B4-BE49-F238E27FC236}">
                <a16:creationId xmlns:a16="http://schemas.microsoft.com/office/drawing/2014/main" id="{C8CA0DE9-A252-4DA7-999A-641B131DD36B}"/>
              </a:ext>
            </a:extLst>
          </p:cNvPr>
          <p:cNvSpPr txBox="1">
            <a:spLocks/>
          </p:cNvSpPr>
          <p:nvPr/>
        </p:nvSpPr>
        <p:spPr>
          <a:xfrm>
            <a:off x="3371353" y="5096579"/>
            <a:ext cx="7696200" cy="102659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Enzogenol: New Zealand Pine Bark extract</a:t>
            </a:r>
            <a:br>
              <a:rPr lang="en-US" sz="320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Improves neurotransmitter balance, mental focus, &amp; psychological vigor*</a:t>
            </a:r>
            <a:endParaRPr lang="en-US" sz="20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a:extLst>
              <a:ext uri="{FF2B5EF4-FFF2-40B4-BE49-F238E27FC236}">
                <a16:creationId xmlns:a16="http://schemas.microsoft.com/office/drawing/2014/main" id="{042F63EF-51FB-4EC1-97A1-89AEE6AC4934}"/>
              </a:ext>
            </a:extLst>
          </p:cNvPr>
          <p:cNvPicPr>
            <a:picLocks noChangeAspect="1"/>
          </p:cNvPicPr>
          <p:nvPr/>
        </p:nvPicPr>
        <p:blipFill>
          <a:blip r:embed="rId3"/>
          <a:stretch>
            <a:fillRect/>
          </a:stretch>
        </p:blipFill>
        <p:spPr>
          <a:xfrm>
            <a:off x="1577340" y="1848007"/>
            <a:ext cx="1463040" cy="1463040"/>
          </a:xfrm>
          <a:prstGeom prst="rect">
            <a:avLst/>
          </a:prstGeom>
        </p:spPr>
      </p:pic>
      <p:pic>
        <p:nvPicPr>
          <p:cNvPr id="10" name="Picture 9">
            <a:extLst>
              <a:ext uri="{FF2B5EF4-FFF2-40B4-BE49-F238E27FC236}">
                <a16:creationId xmlns:a16="http://schemas.microsoft.com/office/drawing/2014/main" id="{5D3E2E80-FABC-4EE4-8AE6-4C7C509821E7}"/>
              </a:ext>
            </a:extLst>
          </p:cNvPr>
          <p:cNvPicPr>
            <a:picLocks noChangeAspect="1"/>
          </p:cNvPicPr>
          <p:nvPr/>
        </p:nvPicPr>
        <p:blipFill>
          <a:blip r:embed="rId4"/>
          <a:stretch>
            <a:fillRect/>
          </a:stretch>
        </p:blipFill>
        <p:spPr>
          <a:xfrm>
            <a:off x="1575675" y="3337240"/>
            <a:ext cx="1463040" cy="1463040"/>
          </a:xfrm>
          <a:prstGeom prst="rect">
            <a:avLst/>
          </a:prstGeom>
        </p:spPr>
      </p:pic>
      <p:pic>
        <p:nvPicPr>
          <p:cNvPr id="13" name="Picture 12">
            <a:extLst>
              <a:ext uri="{FF2B5EF4-FFF2-40B4-BE49-F238E27FC236}">
                <a16:creationId xmlns:a16="http://schemas.microsoft.com/office/drawing/2014/main" id="{06AE23D8-60AE-4949-9235-B67627253DFA}"/>
              </a:ext>
            </a:extLst>
          </p:cNvPr>
          <p:cNvPicPr>
            <a:picLocks noChangeAspect="1"/>
          </p:cNvPicPr>
          <p:nvPr/>
        </p:nvPicPr>
        <p:blipFill>
          <a:blip r:embed="rId5"/>
          <a:stretch>
            <a:fillRect/>
          </a:stretch>
        </p:blipFill>
        <p:spPr>
          <a:xfrm>
            <a:off x="1575675" y="4878357"/>
            <a:ext cx="1463040" cy="1463040"/>
          </a:xfrm>
          <a:prstGeom prst="rect">
            <a:avLst/>
          </a:prstGeom>
        </p:spPr>
      </p:pic>
      <p:sp>
        <p:nvSpPr>
          <p:cNvPr id="11" name="TextBox 10">
            <a:extLst>
              <a:ext uri="{FF2B5EF4-FFF2-40B4-BE49-F238E27FC236}">
                <a16:creationId xmlns:a16="http://schemas.microsoft.com/office/drawing/2014/main" id="{83C7DFE8-5C44-4B41-85C5-25FF6A2B4B57}"/>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1543535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rgbClr val="402B56"/>
                </a:solidFill>
                <a:latin typeface="Verdana" panose="020B0604030504040204" pitchFamily="34" charset="0"/>
                <a:ea typeface="Verdana" panose="020B0604030504040204" pitchFamily="34" charset="0"/>
                <a:cs typeface="Verdana" panose="020B0604030504040204" pitchFamily="34" charset="0"/>
              </a:rPr>
              <a:t>FOR YOUR GUT…</a:t>
            </a:r>
            <a:br>
              <a:rPr lang="en-US" sz="4800" dirty="0">
                <a:latin typeface="Verdana" panose="020B0604030504040204" pitchFamily="34" charset="0"/>
                <a:ea typeface="Verdana" panose="020B0604030504040204" pitchFamily="34" charset="0"/>
                <a:cs typeface="Verdana" panose="020B0604030504040204" pitchFamily="34" charset="0"/>
              </a:rPr>
            </a:br>
            <a:r>
              <a:rPr lang="en-US" sz="3600" dirty="0">
                <a:solidFill>
                  <a:srgbClr val="82287E"/>
                </a:solidFill>
                <a:latin typeface="Verdana" panose="020B0604030504040204" pitchFamily="34" charset="0"/>
                <a:ea typeface="Verdana" panose="020B0604030504040204" pitchFamily="34" charset="0"/>
                <a:cs typeface="Verdana" panose="020B0604030504040204" pitchFamily="34" charset="0"/>
              </a:rPr>
              <a:t>THE PROBIOTIC STRAIN MATTERS</a:t>
            </a:r>
          </a:p>
        </p:txBody>
      </p:sp>
      <p:sp>
        <p:nvSpPr>
          <p:cNvPr id="3" name="Text Placeholder 2"/>
          <p:cNvSpPr>
            <a:spLocks noGrp="1"/>
          </p:cNvSpPr>
          <p:nvPr>
            <p:ph type="body" sz="quarter" idx="11"/>
          </p:nvPr>
        </p:nvSpPr>
        <p:spPr>
          <a:xfrm>
            <a:off x="3657600" y="2063875"/>
            <a:ext cx="7696200" cy="1026595"/>
          </a:xfrm>
        </p:spPr>
        <p:txBody>
          <a:bodyPr vert="horz" lIns="91440" tIns="45720" rIns="91440" bIns="45720" rtlCol="0" anchor="t">
            <a:noAutofit/>
          </a:bodyPr>
          <a:lstStyle/>
          <a:p>
            <a:pPr marL="0" indent="0">
              <a:buNone/>
            </a:pPr>
            <a:r>
              <a:rPr lang="en-US" sz="24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Lactobacillus rhamnosus R0011:</a:t>
            </a:r>
            <a:br>
              <a:rPr lang="en-US" sz="360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Reduces stress by lowering cortisol exposure and improves GABA neurotransmission*</a:t>
            </a:r>
          </a:p>
          <a:p>
            <a:pPr marL="0" indent="0">
              <a:buNone/>
            </a:pPr>
            <a:endParaRPr lang="en-US" sz="20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13" name="Graphic 12">
            <a:extLst>
              <a:ext uri="{FF2B5EF4-FFF2-40B4-BE49-F238E27FC236}">
                <a16:creationId xmlns:a16="http://schemas.microsoft.com/office/drawing/2014/main" id="{A827F237-5CE0-4709-A14B-BE39205313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77340" y="3364849"/>
            <a:ext cx="1463040" cy="1463040"/>
          </a:xfrm>
          <a:prstGeom prst="rect">
            <a:avLst/>
          </a:prstGeom>
        </p:spPr>
      </p:pic>
      <p:pic>
        <p:nvPicPr>
          <p:cNvPr id="14" name="Graphic 13">
            <a:extLst>
              <a:ext uri="{FF2B5EF4-FFF2-40B4-BE49-F238E27FC236}">
                <a16:creationId xmlns:a16="http://schemas.microsoft.com/office/drawing/2014/main" id="{A7FB0526-30B3-41B6-ACDD-2753313CEC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77340" y="1845653"/>
            <a:ext cx="1463040" cy="1463040"/>
          </a:xfrm>
          <a:prstGeom prst="rect">
            <a:avLst/>
          </a:prstGeom>
        </p:spPr>
      </p:pic>
      <p:pic>
        <p:nvPicPr>
          <p:cNvPr id="15" name="Graphic 14">
            <a:extLst>
              <a:ext uri="{FF2B5EF4-FFF2-40B4-BE49-F238E27FC236}">
                <a16:creationId xmlns:a16="http://schemas.microsoft.com/office/drawing/2014/main" id="{A48A02E2-6340-49BE-A5FD-DCF630F6C5A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77340" y="4884044"/>
            <a:ext cx="1463040" cy="1463040"/>
          </a:xfrm>
          <a:prstGeom prst="rect">
            <a:avLst/>
          </a:prstGeom>
        </p:spPr>
      </p:pic>
      <p:sp>
        <p:nvSpPr>
          <p:cNvPr id="16" name="Text Placeholder 2">
            <a:extLst>
              <a:ext uri="{FF2B5EF4-FFF2-40B4-BE49-F238E27FC236}">
                <a16:creationId xmlns:a16="http://schemas.microsoft.com/office/drawing/2014/main" id="{6FB49662-C2EA-40BD-8774-EA26BF3BAA64}"/>
              </a:ext>
            </a:extLst>
          </p:cNvPr>
          <p:cNvSpPr txBox="1">
            <a:spLocks/>
          </p:cNvSpPr>
          <p:nvPr/>
        </p:nvSpPr>
        <p:spPr>
          <a:xfrm>
            <a:off x="3657600" y="3579062"/>
            <a:ext cx="7696200" cy="102659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Bifidobacterium longum R0175:</a:t>
            </a:r>
            <a:br>
              <a:rPr lang="en-US" sz="360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Enhances calmness by decreasing anxiety indices and improves cognitive function*</a:t>
            </a:r>
          </a:p>
        </p:txBody>
      </p:sp>
      <p:sp>
        <p:nvSpPr>
          <p:cNvPr id="17" name="Text Placeholder 2">
            <a:extLst>
              <a:ext uri="{FF2B5EF4-FFF2-40B4-BE49-F238E27FC236}">
                <a16:creationId xmlns:a16="http://schemas.microsoft.com/office/drawing/2014/main" id="{C8CA0DE9-A252-4DA7-999A-641B131DD36B}"/>
              </a:ext>
            </a:extLst>
          </p:cNvPr>
          <p:cNvSpPr txBox="1">
            <a:spLocks/>
          </p:cNvSpPr>
          <p:nvPr/>
        </p:nvSpPr>
        <p:spPr>
          <a:xfrm>
            <a:off x="3657600" y="5102266"/>
            <a:ext cx="7696200" cy="102659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Lactobacillus helveticus R0052:</a:t>
            </a:r>
            <a:br>
              <a:rPr lang="en-US" sz="360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Improves mood by decreasing neuro-inflammation and increasing serotonin*</a:t>
            </a:r>
            <a:endParaRPr lang="en-US" sz="24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TextBox 9">
            <a:extLst>
              <a:ext uri="{FF2B5EF4-FFF2-40B4-BE49-F238E27FC236}">
                <a16:creationId xmlns:a16="http://schemas.microsoft.com/office/drawing/2014/main" id="{A8211EC1-086B-4929-84DF-0B08B570A787}"/>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1342668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97B7D0CA-1111-4F8C-95DD-72DD9541B9AF}"/>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60376" t="46864" r="15005" b="23927"/>
          <a:stretch/>
        </p:blipFill>
        <p:spPr>
          <a:xfrm>
            <a:off x="409409" y="-453969"/>
            <a:ext cx="4876421" cy="3557332"/>
          </a:xfrm>
          <a:prstGeom prst="rect">
            <a:avLst/>
          </a:prstGeom>
        </p:spPr>
      </p:pic>
      <p:pic>
        <p:nvPicPr>
          <p:cNvPr id="3" name="Picture 2">
            <a:extLst>
              <a:ext uri="{FF2B5EF4-FFF2-40B4-BE49-F238E27FC236}">
                <a16:creationId xmlns:a16="http://schemas.microsoft.com/office/drawing/2014/main" id="{2CA69336-013C-4CB1-B3B4-10F20606DE3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416605" y="2042921"/>
            <a:ext cx="1529380" cy="3108960"/>
          </a:xfrm>
          <a:prstGeom prst="rect">
            <a:avLst/>
          </a:prstGeom>
        </p:spPr>
      </p:pic>
      <p:sp>
        <p:nvSpPr>
          <p:cNvPr id="18" name="Rectangle 17">
            <a:extLst>
              <a:ext uri="{FF2B5EF4-FFF2-40B4-BE49-F238E27FC236}">
                <a16:creationId xmlns:a16="http://schemas.microsoft.com/office/drawing/2014/main" id="{B5E9DB3A-6864-4161-811A-8D9A1288529E}"/>
              </a:ext>
            </a:extLst>
          </p:cNvPr>
          <p:cNvSpPr/>
          <p:nvPr/>
        </p:nvSpPr>
        <p:spPr>
          <a:xfrm>
            <a:off x="721521" y="2940249"/>
            <a:ext cx="4582519" cy="2308324"/>
          </a:xfrm>
          <a:prstGeom prst="rect">
            <a:avLst/>
          </a:prstGeom>
        </p:spPr>
        <p:txBody>
          <a:bodyPr wrap="square" anchor="t">
            <a:spAutoFit/>
          </a:bodyPr>
          <a:lstStyle/>
          <a:p>
            <a:pPr algn="ctr"/>
            <a:r>
              <a:rPr lang="en-US" sz="2400" dirty="0">
                <a:solidFill>
                  <a:srgbClr val="3F2A56"/>
                </a:solidFill>
                <a:latin typeface="Verdana" panose="020B0604030504040204" pitchFamily="34" charset="0"/>
                <a:ea typeface="Verdana" panose="020B0604030504040204" pitchFamily="34" charset="0"/>
                <a:cs typeface="Verdana" panose="020B0604030504040204" pitchFamily="34" charset="0"/>
              </a:rPr>
              <a:t>Supercharge your brain with key phytonutrients clinically shown to support focus, mental sharpness, clarity, creativity, and cognitive functioning.*</a:t>
            </a:r>
          </a:p>
        </p:txBody>
      </p:sp>
      <p:sp>
        <p:nvSpPr>
          <p:cNvPr id="23" name="Rectangle: Rounded Corners 22">
            <a:extLst>
              <a:ext uri="{FF2B5EF4-FFF2-40B4-BE49-F238E27FC236}">
                <a16:creationId xmlns:a16="http://schemas.microsoft.com/office/drawing/2014/main" id="{F0296A8A-0B30-49CB-847C-4CFD6CEC82BF}"/>
              </a:ext>
            </a:extLst>
          </p:cNvPr>
          <p:cNvSpPr/>
          <p:nvPr/>
        </p:nvSpPr>
        <p:spPr>
          <a:xfrm>
            <a:off x="7324660" y="4829175"/>
            <a:ext cx="3549715" cy="1177925"/>
          </a:xfrm>
          <a:prstGeom prst="roundRect">
            <a:avLst/>
          </a:prstGeom>
          <a:noFill/>
          <a:ln w="38100">
            <a:solidFill>
              <a:srgbClr val="822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TextBox 20">
            <a:extLst>
              <a:ext uri="{FF2B5EF4-FFF2-40B4-BE49-F238E27FC236}">
                <a16:creationId xmlns:a16="http://schemas.microsoft.com/office/drawing/2014/main" id="{1A7D7973-2A31-4FF5-952D-5FF3FE82E6A4}"/>
              </a:ext>
            </a:extLst>
          </p:cNvPr>
          <p:cNvSpPr txBox="1"/>
          <p:nvPr/>
        </p:nvSpPr>
        <p:spPr>
          <a:xfrm>
            <a:off x="7361800" y="4941083"/>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22" name="TextBox 21">
            <a:extLst>
              <a:ext uri="{FF2B5EF4-FFF2-40B4-BE49-F238E27FC236}">
                <a16:creationId xmlns:a16="http://schemas.microsoft.com/office/drawing/2014/main" id="{7DABC2EF-B046-48E6-BC02-5D308E971155}"/>
              </a:ext>
            </a:extLst>
          </p:cNvPr>
          <p:cNvSpPr txBox="1"/>
          <p:nvPr/>
        </p:nvSpPr>
        <p:spPr>
          <a:xfrm>
            <a:off x="9296400" y="4940554"/>
            <a:ext cx="1643337"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S002</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$60.00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$44.95 / 39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$39.95 / 35 PV</a:t>
            </a:r>
          </a:p>
        </p:txBody>
      </p:sp>
      <p:pic>
        <p:nvPicPr>
          <p:cNvPr id="20" name="Graphic 12">
            <a:extLst>
              <a:ext uri="{FF2B5EF4-FFF2-40B4-BE49-F238E27FC236}">
                <a16:creationId xmlns:a16="http://schemas.microsoft.com/office/drawing/2014/main" id="{74611AEF-C853-4A51-BF1B-DC42A821567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66664" y="436566"/>
            <a:ext cx="1701032" cy="1596353"/>
          </a:xfrm>
          <a:prstGeom prst="rect">
            <a:avLst/>
          </a:prstGeom>
        </p:spPr>
      </p:pic>
      <p:sp>
        <p:nvSpPr>
          <p:cNvPr id="15" name="TextBox 14">
            <a:extLst>
              <a:ext uri="{FF2B5EF4-FFF2-40B4-BE49-F238E27FC236}">
                <a16:creationId xmlns:a16="http://schemas.microsoft.com/office/drawing/2014/main" id="{C3B3D185-97F2-4AFB-8944-4B9521F83C85}"/>
              </a:ext>
            </a:extLst>
          </p:cNvPr>
          <p:cNvSpPr txBox="1"/>
          <p:nvPr/>
        </p:nvSpPr>
        <p:spPr>
          <a:xfrm>
            <a:off x="6534165" y="696133"/>
            <a:ext cx="1566030" cy="1077218"/>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AMPLIFIES ATTENTION &amp; ALERTNESS</a:t>
            </a:r>
          </a:p>
        </p:txBody>
      </p:sp>
      <p:pic>
        <p:nvPicPr>
          <p:cNvPr id="24" name="Graphic 12">
            <a:extLst>
              <a:ext uri="{FF2B5EF4-FFF2-40B4-BE49-F238E27FC236}">
                <a16:creationId xmlns:a16="http://schemas.microsoft.com/office/drawing/2014/main" id="{74611AEF-C853-4A51-BF1B-DC42A821567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70013" y="446498"/>
            <a:ext cx="1690449" cy="1586421"/>
          </a:xfrm>
          <a:prstGeom prst="rect">
            <a:avLst/>
          </a:prstGeom>
        </p:spPr>
      </p:pic>
      <p:pic>
        <p:nvPicPr>
          <p:cNvPr id="25" name="Graphic 12">
            <a:extLst>
              <a:ext uri="{FF2B5EF4-FFF2-40B4-BE49-F238E27FC236}">
                <a16:creationId xmlns:a16="http://schemas.microsoft.com/office/drawing/2014/main" id="{74611AEF-C853-4A51-BF1B-DC42A821567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47956" y="446567"/>
            <a:ext cx="1701033" cy="1596354"/>
          </a:xfrm>
          <a:prstGeom prst="rect">
            <a:avLst/>
          </a:prstGeom>
        </p:spPr>
      </p:pic>
      <p:sp>
        <p:nvSpPr>
          <p:cNvPr id="16" name="TextBox 15">
            <a:extLst>
              <a:ext uri="{FF2B5EF4-FFF2-40B4-BE49-F238E27FC236}">
                <a16:creationId xmlns:a16="http://schemas.microsoft.com/office/drawing/2014/main" id="{460821E7-8011-4AB8-A882-20DE209F6796}"/>
              </a:ext>
            </a:extLst>
          </p:cNvPr>
          <p:cNvSpPr txBox="1"/>
          <p:nvPr/>
        </p:nvSpPr>
        <p:spPr>
          <a:xfrm>
            <a:off x="8357555" y="819243"/>
            <a:ext cx="1515363" cy="830997"/>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ENHANCES BRAIN ACTIVATION</a:t>
            </a:r>
          </a:p>
        </p:txBody>
      </p:sp>
      <p:sp>
        <p:nvSpPr>
          <p:cNvPr id="17" name="TextBox 16">
            <a:extLst>
              <a:ext uri="{FF2B5EF4-FFF2-40B4-BE49-F238E27FC236}">
                <a16:creationId xmlns:a16="http://schemas.microsoft.com/office/drawing/2014/main" id="{6EAC0F3F-B386-4FAF-AE3B-6CACF198574D}"/>
              </a:ext>
            </a:extLst>
          </p:cNvPr>
          <p:cNvSpPr txBox="1"/>
          <p:nvPr/>
        </p:nvSpPr>
        <p:spPr>
          <a:xfrm>
            <a:off x="10150272" y="706135"/>
            <a:ext cx="1496400" cy="1077218"/>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PROMOTES CLARITY COGNITION CREATIVITY  </a:t>
            </a:r>
          </a:p>
        </p:txBody>
      </p:sp>
      <p:sp>
        <p:nvSpPr>
          <p:cNvPr id="27" name="TextBox 26">
            <a:extLst>
              <a:ext uri="{FF2B5EF4-FFF2-40B4-BE49-F238E27FC236}">
                <a16:creationId xmlns:a16="http://schemas.microsoft.com/office/drawing/2014/main" id="{2445828F-06CD-42D0-846F-76DB59D4D6C1}"/>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133163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041D14-E79C-411C-A8C0-DAD9FA315CC0}"/>
              </a:ext>
            </a:extLst>
          </p:cNvPr>
          <p:cNvPicPr>
            <a:picLocks noChangeAspect="1"/>
          </p:cNvPicPr>
          <p:nvPr/>
        </p:nvPicPr>
        <p:blipFill>
          <a:blip r:embed="rId3"/>
          <a:stretch>
            <a:fillRect/>
          </a:stretch>
        </p:blipFill>
        <p:spPr>
          <a:xfrm>
            <a:off x="724383" y="2411443"/>
            <a:ext cx="1188720" cy="1188720"/>
          </a:xfrm>
          <a:prstGeom prst="rect">
            <a:avLst/>
          </a:prstGeom>
        </p:spPr>
      </p:pic>
      <p:pic>
        <p:nvPicPr>
          <p:cNvPr id="24" name="Picture 23">
            <a:extLst>
              <a:ext uri="{FF2B5EF4-FFF2-40B4-BE49-F238E27FC236}">
                <a16:creationId xmlns:a16="http://schemas.microsoft.com/office/drawing/2014/main" id="{DFAC4270-119C-498E-A62A-A83DC58C821D}"/>
              </a:ext>
            </a:extLst>
          </p:cNvPr>
          <p:cNvPicPr>
            <a:picLocks noChangeAspect="1"/>
          </p:cNvPicPr>
          <p:nvPr/>
        </p:nvPicPr>
        <p:blipFill>
          <a:blip r:embed="rId4"/>
          <a:stretch>
            <a:fillRect/>
          </a:stretch>
        </p:blipFill>
        <p:spPr>
          <a:xfrm>
            <a:off x="723657" y="3620026"/>
            <a:ext cx="1188720" cy="1188720"/>
          </a:xfrm>
          <a:prstGeom prst="rect">
            <a:avLst/>
          </a:prstGeom>
        </p:spPr>
      </p:pic>
      <p:pic>
        <p:nvPicPr>
          <p:cNvPr id="26" name="Picture 25">
            <a:extLst>
              <a:ext uri="{FF2B5EF4-FFF2-40B4-BE49-F238E27FC236}">
                <a16:creationId xmlns:a16="http://schemas.microsoft.com/office/drawing/2014/main" id="{0769F47F-6BA5-4377-A49D-FA48750FD734}"/>
              </a:ext>
            </a:extLst>
          </p:cNvPr>
          <p:cNvPicPr>
            <a:picLocks noChangeAspect="1"/>
          </p:cNvPicPr>
          <p:nvPr/>
        </p:nvPicPr>
        <p:blipFill>
          <a:blip r:embed="rId5"/>
          <a:stretch>
            <a:fillRect/>
          </a:stretch>
        </p:blipFill>
        <p:spPr>
          <a:xfrm>
            <a:off x="725109" y="4890770"/>
            <a:ext cx="1188720" cy="1188720"/>
          </a:xfrm>
          <a:prstGeom prst="rect">
            <a:avLst/>
          </a:prstGeom>
        </p:spPr>
      </p:pic>
      <p:pic>
        <p:nvPicPr>
          <p:cNvPr id="4" name="Graphic 3">
            <a:extLst>
              <a:ext uri="{FF2B5EF4-FFF2-40B4-BE49-F238E27FC236}">
                <a16:creationId xmlns:a16="http://schemas.microsoft.com/office/drawing/2014/main" id="{71B0ED60-6882-4618-BBFA-8930665EBE5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19480" y="717582"/>
            <a:ext cx="1941189" cy="5683087"/>
          </a:xfrm>
          <a:prstGeom prst="rect">
            <a:avLst/>
          </a:prstGeom>
        </p:spPr>
      </p:pic>
      <p:pic>
        <p:nvPicPr>
          <p:cNvPr id="16" name="Graphic 3">
            <a:extLst>
              <a:ext uri="{FF2B5EF4-FFF2-40B4-BE49-F238E27FC236}">
                <a16:creationId xmlns:a16="http://schemas.microsoft.com/office/drawing/2014/main" id="{97B7D0CA-1111-4F8C-95DD-72DD9541B9AF}"/>
              </a:ext>
            </a:extLst>
          </p:cNvPr>
          <p:cNvPicPr>
            <a:picLocks noChangeAspect="1"/>
          </p:cNvPicPr>
          <p:nvPr/>
        </p:nvPicPr>
        <p:blipFill rotWithShape="1">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rcRect l="60376" t="46864" r="15005" b="23927"/>
          <a:stretch/>
        </p:blipFill>
        <p:spPr>
          <a:xfrm>
            <a:off x="932927" y="-454797"/>
            <a:ext cx="4427698" cy="3229990"/>
          </a:xfrm>
          <a:prstGeom prst="rect">
            <a:avLst/>
          </a:prstGeom>
        </p:spPr>
      </p:pic>
      <p:sp>
        <p:nvSpPr>
          <p:cNvPr id="10" name="Oval 9"/>
          <p:cNvSpPr/>
          <p:nvPr/>
        </p:nvSpPr>
        <p:spPr>
          <a:xfrm>
            <a:off x="9514386" y="373844"/>
            <a:ext cx="1574157" cy="1574157"/>
          </a:xfrm>
          <a:prstGeom prst="ellipse">
            <a:avLst/>
          </a:prstGeom>
          <a:noFill/>
          <a:ln w="38100">
            <a:solidFill>
              <a:srgbClr val="8228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2287E"/>
              </a:solidFill>
            </a:endParaRPr>
          </a:p>
        </p:txBody>
      </p:sp>
      <p:sp>
        <p:nvSpPr>
          <p:cNvPr id="11" name="Rectangle 10"/>
          <p:cNvSpPr/>
          <p:nvPr/>
        </p:nvSpPr>
        <p:spPr>
          <a:xfrm>
            <a:off x="6086330" y="1997201"/>
            <a:ext cx="2884473" cy="2031325"/>
          </a:xfrm>
          <a:prstGeom prst="rect">
            <a:avLst/>
          </a:prstGeom>
          <a:ln w="38100">
            <a:solidFill>
              <a:srgbClr val="82287E"/>
            </a:solidFill>
          </a:ln>
        </p:spPr>
        <p:txBody>
          <a:bodyPr wrap="square">
            <a:spAutoFit/>
          </a:bodyPr>
          <a:lstStyle/>
          <a:p>
            <a:r>
              <a:rPr lang="en-US" dirty="0">
                <a:solidFill>
                  <a:srgbClr val="6A6B6D"/>
                </a:solidFill>
                <a:latin typeface="Verdana" panose="020B0604030504040204" pitchFamily="34" charset="0"/>
                <a:ea typeface="Verdana" panose="020B0604030504040204" pitchFamily="34" charset="0"/>
                <a:cs typeface="Verdana" panose="020B0604030504040204" pitchFamily="34" charset="0"/>
              </a:rPr>
              <a:t>The brain is an extremely complex &amp; powerful system. Fuel it with the right nutrients for enhanced mental focus &amp; cognitive function.</a:t>
            </a:r>
            <a:endParaRPr lang="en-US" dirty="0">
              <a:solidFill>
                <a:srgbClr val="6A6B6D"/>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17" name="Rectangle 16"/>
          <p:cNvSpPr/>
          <p:nvPr/>
        </p:nvSpPr>
        <p:spPr>
          <a:xfrm>
            <a:off x="2013835" y="4912777"/>
            <a:ext cx="4072495" cy="1200329"/>
          </a:xfrm>
          <a:prstGeom prst="rect">
            <a:avLst/>
          </a:prstGeom>
        </p:spPr>
        <p:txBody>
          <a:bodyPr wrap="square">
            <a:spAutoFit/>
          </a:bodyPr>
          <a:lstStyle/>
          <a:p>
            <a:r>
              <a:rPr lang="en-US" dirty="0">
                <a:latin typeface="Verdana" panose="020B0604030504040204" pitchFamily="34" charset="0"/>
                <a:ea typeface="Verdana" panose="020B0604030504040204" pitchFamily="34" charset="0"/>
                <a:cs typeface="Verdana" panose="020B0604030504040204" pitchFamily="34" charset="0"/>
              </a:rPr>
              <a:t>Improves both working memory and recognition memory and reduces functional brain age by 12 years*  </a:t>
            </a:r>
          </a:p>
        </p:txBody>
      </p:sp>
      <p:cxnSp>
        <p:nvCxnSpPr>
          <p:cNvPr id="22" name="Elbow Connector 21"/>
          <p:cNvCxnSpPr>
            <a:cxnSpLocks/>
            <a:stCxn id="11" idx="2"/>
            <a:endCxn id="10" idx="2"/>
          </p:cNvCxnSpPr>
          <p:nvPr/>
        </p:nvCxnSpPr>
        <p:spPr>
          <a:xfrm rot="5400000" flipH="1" flipV="1">
            <a:off x="7087674" y="1601815"/>
            <a:ext cx="2867603" cy="1985819"/>
          </a:xfrm>
          <a:prstGeom prst="bentConnector4">
            <a:avLst>
              <a:gd name="adj1" fmla="val -7972"/>
              <a:gd name="adj2" fmla="val 86313"/>
            </a:avLst>
          </a:prstGeom>
          <a:ln w="38100">
            <a:solidFill>
              <a:srgbClr val="82287E"/>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731537A7-D779-4FFA-B1C9-3BE15B99DDA1}"/>
              </a:ext>
            </a:extLst>
          </p:cNvPr>
          <p:cNvSpPr/>
          <p:nvPr/>
        </p:nvSpPr>
        <p:spPr>
          <a:xfrm>
            <a:off x="2013834" y="2682637"/>
            <a:ext cx="3719911" cy="646331"/>
          </a:xfrm>
          <a:prstGeom prst="rect">
            <a:avLst/>
          </a:prstGeom>
        </p:spPr>
        <p:txBody>
          <a:bodyPr wrap="square">
            <a:spAutoFit/>
          </a:bodyPr>
          <a:lstStyle/>
          <a:p>
            <a:r>
              <a:rPr lang="en-US" dirty="0">
                <a:latin typeface="Verdana" panose="020B0604030504040204" pitchFamily="34" charset="0"/>
                <a:ea typeface="Verdana" panose="020B0604030504040204" pitchFamily="34" charset="0"/>
                <a:cs typeface="Verdana" panose="020B0604030504040204" pitchFamily="34" charset="0"/>
              </a:rPr>
              <a:t>Restores “youthful” brain function*</a:t>
            </a:r>
          </a:p>
        </p:txBody>
      </p:sp>
      <p:sp>
        <p:nvSpPr>
          <p:cNvPr id="18" name="Rectangle 17">
            <a:extLst>
              <a:ext uri="{FF2B5EF4-FFF2-40B4-BE49-F238E27FC236}">
                <a16:creationId xmlns:a16="http://schemas.microsoft.com/office/drawing/2014/main" id="{21E316FF-72FD-46F2-862A-20E55C31D974}"/>
              </a:ext>
            </a:extLst>
          </p:cNvPr>
          <p:cNvSpPr/>
          <p:nvPr/>
        </p:nvSpPr>
        <p:spPr>
          <a:xfrm>
            <a:off x="2013834" y="3614221"/>
            <a:ext cx="3596854" cy="1200329"/>
          </a:xfrm>
          <a:prstGeom prst="rect">
            <a:avLst/>
          </a:prstGeom>
        </p:spPr>
        <p:txBody>
          <a:bodyPr wrap="square">
            <a:spAutoFit/>
          </a:bodyPr>
          <a:lstStyle/>
          <a:p>
            <a:r>
              <a:rPr lang="en-US" dirty="0">
                <a:latin typeface="Verdana" panose="020B0604030504040204" pitchFamily="34" charset="0"/>
                <a:ea typeface="Verdana" panose="020B0604030504040204" pitchFamily="34" charset="0"/>
                <a:cs typeface="Verdana" panose="020B0604030504040204" pitchFamily="34" charset="0"/>
              </a:rPr>
              <a:t>Increases short-term and long-term memory by increasing visual and verbal recall by </a:t>
            </a:r>
            <a:r>
              <a:rPr lang="en-US" b="1" dirty="0">
                <a:solidFill>
                  <a:srgbClr val="82287E"/>
                </a:solidFill>
                <a:latin typeface="Verdana" panose="020B0604030504040204" pitchFamily="34" charset="0"/>
                <a:ea typeface="Verdana" panose="020B0604030504040204" pitchFamily="34" charset="0"/>
                <a:cs typeface="Verdana" panose="020B0604030504040204" pitchFamily="34" charset="0"/>
              </a:rPr>
              <a:t>28%</a:t>
            </a:r>
            <a:r>
              <a:rPr lang="en-US" dirty="0">
                <a:latin typeface="Verdana" panose="020B0604030504040204" pitchFamily="34" charset="0"/>
                <a:ea typeface="Verdana" panose="020B0604030504040204" pitchFamily="34" charset="0"/>
                <a:cs typeface="Verdana" panose="020B0604030504040204" pitchFamily="34" charset="0"/>
              </a:rPr>
              <a:t>*</a:t>
            </a:r>
          </a:p>
        </p:txBody>
      </p:sp>
      <p:sp>
        <p:nvSpPr>
          <p:cNvPr id="19" name="TextBox 18">
            <a:extLst>
              <a:ext uri="{FF2B5EF4-FFF2-40B4-BE49-F238E27FC236}">
                <a16:creationId xmlns:a16="http://schemas.microsoft.com/office/drawing/2014/main" id="{719F54E6-3F20-4489-994A-3771DC4272BA}"/>
              </a:ext>
            </a:extLst>
          </p:cNvPr>
          <p:cNvSpPr txBox="1"/>
          <p:nvPr/>
        </p:nvSpPr>
        <p:spPr>
          <a:xfrm>
            <a:off x="5823909" y="1513920"/>
            <a:ext cx="3409314" cy="461665"/>
          </a:xfrm>
          <a:prstGeom prst="rect">
            <a:avLst/>
          </a:prstGeom>
          <a:noFill/>
        </p:spPr>
        <p:txBody>
          <a:bodyPr wrap="square" rtlCol="0">
            <a:spAutoFit/>
          </a:bodyPr>
          <a:lstStyle/>
          <a:p>
            <a:r>
              <a:rPr lang="en-US" sz="2400" dirty="0">
                <a:ln w="19050">
                  <a:solidFill>
                    <a:srgbClr val="3F2A56"/>
                  </a:solidFill>
                </a:ln>
                <a:noFill/>
                <a:latin typeface="Verdana" panose="020B0604030504040204" pitchFamily="34" charset="0"/>
                <a:ea typeface="Verdana" panose="020B0604030504040204" pitchFamily="34" charset="0"/>
                <a:cs typeface="Verdana" panose="020B0604030504040204" pitchFamily="34" charset="0"/>
              </a:rPr>
              <a:t>GUT – </a:t>
            </a:r>
            <a:r>
              <a:rPr lang="en-US" sz="2400" dirty="0">
                <a:ln w="19050">
                  <a:solidFill>
                    <a:srgbClr val="3F2A56"/>
                  </a:solidFill>
                </a:ln>
                <a:solidFill>
                  <a:srgbClr val="2B1054"/>
                </a:solidFill>
                <a:latin typeface="Verdana" panose="020B0604030504040204" pitchFamily="34" charset="0"/>
                <a:ea typeface="Verdana" panose="020B0604030504040204" pitchFamily="34" charset="0"/>
                <a:cs typeface="Verdana" panose="020B0604030504040204" pitchFamily="34" charset="0"/>
              </a:rPr>
              <a:t>BRAIN</a:t>
            </a:r>
            <a:r>
              <a:rPr lang="en-US" sz="2400" dirty="0">
                <a:ln w="19050">
                  <a:solidFill>
                    <a:srgbClr val="3F2A56"/>
                  </a:solidFill>
                </a:ln>
                <a:noFill/>
                <a:latin typeface="Verdana" panose="020B0604030504040204" pitchFamily="34" charset="0"/>
                <a:ea typeface="Verdana" panose="020B0604030504040204" pitchFamily="34" charset="0"/>
                <a:cs typeface="Verdana" panose="020B0604030504040204" pitchFamily="34" charset="0"/>
              </a:rPr>
              <a:t> - AXIS</a:t>
            </a:r>
          </a:p>
        </p:txBody>
      </p:sp>
      <p:sp>
        <p:nvSpPr>
          <p:cNvPr id="20" name="TextBox 19">
            <a:extLst>
              <a:ext uri="{FF2B5EF4-FFF2-40B4-BE49-F238E27FC236}">
                <a16:creationId xmlns:a16="http://schemas.microsoft.com/office/drawing/2014/main" id="{1B3A3CB8-56E4-42F6-8316-08587BBC89A9}"/>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1328272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435A3A90-4E7F-4DE6-9284-13D9E79B4DE8}"/>
              </a:ext>
            </a:extLst>
          </p:cNvPr>
          <p:cNvSpPr>
            <a:spLocks noGrp="1"/>
          </p:cNvSpPr>
          <p:nvPr>
            <p:ph type="body" sz="quarter" idx="11"/>
          </p:nvPr>
        </p:nvSpPr>
        <p:spPr>
          <a:xfrm>
            <a:off x="838200" y="2003425"/>
            <a:ext cx="5387788" cy="3173506"/>
          </a:xfrm>
        </p:spPr>
        <p:txBody>
          <a:bodyPr>
            <a:noAutofit/>
          </a:bodyPr>
          <a:lstStyle/>
          <a:p>
            <a:pPr marL="0" inden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POMx </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Enhances Brain Activation</a:t>
            </a:r>
          </a:p>
        </p:txBody>
      </p:sp>
      <p:pic>
        <p:nvPicPr>
          <p:cNvPr id="7" name="Picture 6">
            <a:extLst>
              <a:ext uri="{FF2B5EF4-FFF2-40B4-BE49-F238E27FC236}">
                <a16:creationId xmlns:a16="http://schemas.microsoft.com/office/drawing/2014/main" id="{9FE508B7-76DE-4C58-BADB-D4915F919FB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91612" y="365125"/>
            <a:ext cx="3216619" cy="6283128"/>
          </a:xfrm>
          <a:prstGeom prst="rect">
            <a:avLst/>
          </a:prstGeom>
        </p:spPr>
      </p:pic>
      <p:pic>
        <p:nvPicPr>
          <p:cNvPr id="5" name="Picture 4">
            <a:extLst>
              <a:ext uri="{FF2B5EF4-FFF2-40B4-BE49-F238E27FC236}">
                <a16:creationId xmlns:a16="http://schemas.microsoft.com/office/drawing/2014/main" id="{7EE2E54C-1072-442A-B500-C73F08313DEE}"/>
              </a:ext>
            </a:extLst>
          </p:cNvPr>
          <p:cNvPicPr>
            <a:picLocks noChangeAspect="1"/>
          </p:cNvPicPr>
          <p:nvPr/>
        </p:nvPicPr>
        <p:blipFill>
          <a:blip r:embed="rId4"/>
          <a:stretch>
            <a:fillRect/>
          </a:stretch>
        </p:blipFill>
        <p:spPr>
          <a:xfrm>
            <a:off x="838200" y="3317947"/>
            <a:ext cx="2843784" cy="2843784"/>
          </a:xfrm>
          <a:prstGeom prst="rect">
            <a:avLst/>
          </a:prstGeom>
        </p:spPr>
      </p:pic>
      <p:sp>
        <p:nvSpPr>
          <p:cNvPr id="10" name="Title 1">
            <a:extLst>
              <a:ext uri="{FF2B5EF4-FFF2-40B4-BE49-F238E27FC236}">
                <a16:creationId xmlns:a16="http://schemas.microsoft.com/office/drawing/2014/main" id="{B49896CA-8866-44FB-AF40-A71A46E19DD2}"/>
              </a:ext>
            </a:extLst>
          </p:cNvPr>
          <p:cNvSpPr>
            <a:spLocks noGrp="1"/>
          </p:cNvSpPr>
          <p:nvPr>
            <p:ph type="title"/>
          </p:nvPr>
        </p:nvSpPr>
        <p:spPr>
          <a:xfrm>
            <a:off x="838200" y="365125"/>
            <a:ext cx="10515600" cy="1325563"/>
          </a:xfrm>
        </p:spPr>
        <p:txBody>
          <a:bodyPr>
            <a:normAutofit/>
          </a:bodyPr>
          <a:lstStyle/>
          <a:p>
            <a:r>
              <a:rPr lang="en-US" dirty="0">
                <a:solidFill>
                  <a:srgbClr val="82287E"/>
                </a:solidFill>
                <a:latin typeface="Verdana" panose="020B0604030504040204" pitchFamily="34" charset="0"/>
                <a:ea typeface="Verdana" panose="020B0604030504040204" pitchFamily="34" charset="0"/>
                <a:cs typeface="Verdana" panose="020B0604030504040204" pitchFamily="34" charset="0"/>
              </a:rPr>
              <a:t>MENTAFOCUS</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402B56"/>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82287E"/>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TextBox 10">
            <a:extLst>
              <a:ext uri="{FF2B5EF4-FFF2-40B4-BE49-F238E27FC236}">
                <a16:creationId xmlns:a16="http://schemas.microsoft.com/office/drawing/2014/main" id="{F815036E-F5B7-4C48-B03D-4660096E3855}"/>
              </a:ext>
            </a:extLst>
          </p:cNvPr>
          <p:cNvSpPr txBox="1"/>
          <p:nvPr/>
        </p:nvSpPr>
        <p:spPr>
          <a:xfrm>
            <a:off x="4700883" y="473686"/>
            <a:ext cx="359394" cy="307777"/>
          </a:xfrm>
          <a:prstGeom prst="rect">
            <a:avLst/>
          </a:prstGeom>
          <a:noFill/>
        </p:spPr>
        <p:txBody>
          <a:bodyPr wrap="none" rtlCol="0">
            <a:spAutoFit/>
          </a:bodyPr>
          <a:lstStyle/>
          <a:p>
            <a:r>
              <a:rPr lang="en-US" sz="1400" dirty="0">
                <a:solidFill>
                  <a:srgbClr val="82287E"/>
                </a:solidFill>
                <a:latin typeface="Verdana" panose="020B0604030504040204" pitchFamily="34" charset="0"/>
                <a:ea typeface="Verdana" panose="020B0604030504040204" pitchFamily="34" charset="0"/>
                <a:cs typeface="Verdana" panose="020B0604030504040204" pitchFamily="34" charset="0"/>
              </a:rPr>
              <a:t>™</a:t>
            </a:r>
          </a:p>
        </p:txBody>
      </p:sp>
      <p:sp>
        <p:nvSpPr>
          <p:cNvPr id="8" name="TextBox 7">
            <a:extLst>
              <a:ext uri="{FF2B5EF4-FFF2-40B4-BE49-F238E27FC236}">
                <a16:creationId xmlns:a16="http://schemas.microsoft.com/office/drawing/2014/main" id="{48DF2BD4-AC6D-4E62-862D-7476C3F7F03A}"/>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93950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1E9613-FB31-4B4A-8018-74CF3B49A1D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6001" y="1594688"/>
            <a:ext cx="5590032" cy="4820761"/>
          </a:xfrm>
          <a:prstGeom prst="rect">
            <a:avLst/>
          </a:prstGeom>
        </p:spPr>
      </p:pic>
      <p:sp>
        <p:nvSpPr>
          <p:cNvPr id="9" name="Text Placeholder 2">
            <a:extLst>
              <a:ext uri="{FF2B5EF4-FFF2-40B4-BE49-F238E27FC236}">
                <a16:creationId xmlns:a16="http://schemas.microsoft.com/office/drawing/2014/main" id="{435A3A90-4E7F-4DE6-9284-13D9E79B4DE8}"/>
              </a:ext>
            </a:extLst>
          </p:cNvPr>
          <p:cNvSpPr>
            <a:spLocks noGrp="1"/>
          </p:cNvSpPr>
          <p:nvPr>
            <p:ph type="body" sz="quarter" idx="11"/>
          </p:nvPr>
        </p:nvSpPr>
        <p:spPr>
          <a:xfrm>
            <a:off x="838200" y="2003425"/>
            <a:ext cx="5387788" cy="3173506"/>
          </a:xfrm>
        </p:spPr>
        <p:txBody>
          <a:bodyPr>
            <a:noAutofit/>
          </a:bodyPr>
          <a:lstStyle/>
          <a:p>
            <a:pPr marL="0" inden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Enzogenol </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Improves Memory</a:t>
            </a:r>
          </a:p>
        </p:txBody>
      </p:sp>
      <p:pic>
        <p:nvPicPr>
          <p:cNvPr id="10" name="Picture 9">
            <a:extLst>
              <a:ext uri="{FF2B5EF4-FFF2-40B4-BE49-F238E27FC236}">
                <a16:creationId xmlns:a16="http://schemas.microsoft.com/office/drawing/2014/main" id="{04D1AD73-1618-4697-A2E1-E1267E69690D}"/>
              </a:ext>
            </a:extLst>
          </p:cNvPr>
          <p:cNvPicPr>
            <a:picLocks noChangeAspect="1"/>
          </p:cNvPicPr>
          <p:nvPr/>
        </p:nvPicPr>
        <p:blipFill>
          <a:blip r:embed="rId4"/>
          <a:stretch>
            <a:fillRect/>
          </a:stretch>
        </p:blipFill>
        <p:spPr>
          <a:xfrm>
            <a:off x="838200" y="3489369"/>
            <a:ext cx="2843784" cy="2843784"/>
          </a:xfrm>
          <a:prstGeom prst="rect">
            <a:avLst/>
          </a:prstGeom>
        </p:spPr>
      </p:pic>
      <p:sp>
        <p:nvSpPr>
          <p:cNvPr id="11" name="Title 1">
            <a:extLst>
              <a:ext uri="{FF2B5EF4-FFF2-40B4-BE49-F238E27FC236}">
                <a16:creationId xmlns:a16="http://schemas.microsoft.com/office/drawing/2014/main" id="{44BCEF47-FBED-4146-88AB-810D66E26BAE}"/>
              </a:ext>
            </a:extLst>
          </p:cNvPr>
          <p:cNvSpPr>
            <a:spLocks noGrp="1"/>
          </p:cNvSpPr>
          <p:nvPr>
            <p:ph type="title"/>
          </p:nvPr>
        </p:nvSpPr>
        <p:spPr>
          <a:xfrm>
            <a:off x="838200" y="365125"/>
            <a:ext cx="10515600" cy="1325563"/>
          </a:xfrm>
        </p:spPr>
        <p:txBody>
          <a:bodyPr>
            <a:normAutofit/>
          </a:bodyPr>
          <a:lstStyle/>
          <a:p>
            <a:r>
              <a:rPr lang="en-US" dirty="0">
                <a:solidFill>
                  <a:srgbClr val="82287E"/>
                </a:solidFill>
                <a:latin typeface="Verdana" panose="020B0604030504040204" pitchFamily="34" charset="0"/>
                <a:ea typeface="Verdana" panose="020B0604030504040204" pitchFamily="34" charset="0"/>
                <a:cs typeface="Verdana" panose="020B0604030504040204" pitchFamily="34" charset="0"/>
              </a:rPr>
              <a:t>MENTAFOCUS</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402B56"/>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82287E"/>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Box 11">
            <a:extLst>
              <a:ext uri="{FF2B5EF4-FFF2-40B4-BE49-F238E27FC236}">
                <a16:creationId xmlns:a16="http://schemas.microsoft.com/office/drawing/2014/main" id="{E9A1096A-E53F-4C9A-844F-21964E30C893}"/>
              </a:ext>
            </a:extLst>
          </p:cNvPr>
          <p:cNvSpPr txBox="1"/>
          <p:nvPr/>
        </p:nvSpPr>
        <p:spPr>
          <a:xfrm>
            <a:off x="4700883" y="473686"/>
            <a:ext cx="359394" cy="307777"/>
          </a:xfrm>
          <a:prstGeom prst="rect">
            <a:avLst/>
          </a:prstGeom>
          <a:noFill/>
        </p:spPr>
        <p:txBody>
          <a:bodyPr wrap="none" rtlCol="0">
            <a:spAutoFit/>
          </a:bodyPr>
          <a:lstStyle/>
          <a:p>
            <a:r>
              <a:rPr lang="en-US" sz="1400" dirty="0">
                <a:solidFill>
                  <a:srgbClr val="82287E"/>
                </a:solidFill>
                <a:latin typeface="Verdana" panose="020B0604030504040204" pitchFamily="34" charset="0"/>
                <a:ea typeface="Verdana" panose="020B0604030504040204" pitchFamily="34" charset="0"/>
                <a:cs typeface="Verdana" panose="020B0604030504040204" pitchFamily="34" charset="0"/>
              </a:rPr>
              <a:t>™</a:t>
            </a:r>
          </a:p>
        </p:txBody>
      </p:sp>
      <p:sp>
        <p:nvSpPr>
          <p:cNvPr id="7" name="TextBox 6">
            <a:extLst>
              <a:ext uri="{FF2B5EF4-FFF2-40B4-BE49-F238E27FC236}">
                <a16:creationId xmlns:a16="http://schemas.microsoft.com/office/drawing/2014/main" id="{9571E9BA-60DB-4667-A4F8-F56E6B8C8C00}"/>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2252301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435A3A90-4E7F-4DE6-9284-13D9E79B4DE8}"/>
              </a:ext>
            </a:extLst>
          </p:cNvPr>
          <p:cNvSpPr>
            <a:spLocks noGrp="1"/>
          </p:cNvSpPr>
          <p:nvPr>
            <p:ph type="body" sz="quarter" idx="11"/>
          </p:nvPr>
        </p:nvSpPr>
        <p:spPr>
          <a:xfrm>
            <a:off x="838200" y="2003425"/>
            <a:ext cx="3632886" cy="3173506"/>
          </a:xfrm>
        </p:spPr>
        <p:txBody>
          <a:bodyPr>
            <a:noAutofit/>
          </a:bodyPr>
          <a:lstStyle/>
          <a:p>
            <a:pPr marL="0" inden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Enzogenol </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Restores </a:t>
            </a:r>
            <a:b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“Youthful” Brain Function</a:t>
            </a:r>
          </a:p>
        </p:txBody>
      </p:sp>
      <p:pic>
        <p:nvPicPr>
          <p:cNvPr id="7" name="Picture 6">
            <a:extLst>
              <a:ext uri="{FF2B5EF4-FFF2-40B4-BE49-F238E27FC236}">
                <a16:creationId xmlns:a16="http://schemas.microsoft.com/office/drawing/2014/main" id="{41ABA49E-B1F3-469E-A349-C0206A2E203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71086" y="1690688"/>
            <a:ext cx="7676830" cy="4678778"/>
          </a:xfrm>
          <a:prstGeom prst="rect">
            <a:avLst/>
          </a:prstGeom>
        </p:spPr>
      </p:pic>
      <p:sp>
        <p:nvSpPr>
          <p:cNvPr id="8" name="Title 1">
            <a:extLst>
              <a:ext uri="{FF2B5EF4-FFF2-40B4-BE49-F238E27FC236}">
                <a16:creationId xmlns:a16="http://schemas.microsoft.com/office/drawing/2014/main" id="{39230F9A-60B1-4D3B-AC20-6F89A6907AB3}"/>
              </a:ext>
            </a:extLst>
          </p:cNvPr>
          <p:cNvSpPr>
            <a:spLocks noGrp="1"/>
          </p:cNvSpPr>
          <p:nvPr>
            <p:ph type="title"/>
          </p:nvPr>
        </p:nvSpPr>
        <p:spPr>
          <a:xfrm>
            <a:off x="838200" y="365125"/>
            <a:ext cx="10515600" cy="1325563"/>
          </a:xfrm>
        </p:spPr>
        <p:txBody>
          <a:bodyPr>
            <a:normAutofit/>
          </a:bodyPr>
          <a:lstStyle/>
          <a:p>
            <a:r>
              <a:rPr lang="en-US" dirty="0">
                <a:solidFill>
                  <a:srgbClr val="82287E"/>
                </a:solidFill>
                <a:latin typeface="Verdana" panose="020B0604030504040204" pitchFamily="34" charset="0"/>
                <a:ea typeface="Verdana" panose="020B0604030504040204" pitchFamily="34" charset="0"/>
                <a:cs typeface="Verdana" panose="020B0604030504040204" pitchFamily="34" charset="0"/>
              </a:rPr>
              <a:t>MENTAFOCUS</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402B56"/>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82287E"/>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Box 11">
            <a:extLst>
              <a:ext uri="{FF2B5EF4-FFF2-40B4-BE49-F238E27FC236}">
                <a16:creationId xmlns:a16="http://schemas.microsoft.com/office/drawing/2014/main" id="{911949D3-BE75-46AF-9266-554C991A8C7E}"/>
              </a:ext>
            </a:extLst>
          </p:cNvPr>
          <p:cNvSpPr txBox="1"/>
          <p:nvPr/>
        </p:nvSpPr>
        <p:spPr>
          <a:xfrm>
            <a:off x="4700883" y="473686"/>
            <a:ext cx="359394" cy="307777"/>
          </a:xfrm>
          <a:prstGeom prst="rect">
            <a:avLst/>
          </a:prstGeom>
          <a:noFill/>
        </p:spPr>
        <p:txBody>
          <a:bodyPr wrap="none" rtlCol="0">
            <a:spAutoFit/>
          </a:bodyPr>
          <a:lstStyle/>
          <a:p>
            <a:r>
              <a:rPr lang="en-US" sz="1400" dirty="0">
                <a:solidFill>
                  <a:srgbClr val="82287E"/>
                </a:solidFill>
                <a:latin typeface="Verdana" panose="020B0604030504040204" pitchFamily="34" charset="0"/>
                <a:ea typeface="Verdana" panose="020B0604030504040204" pitchFamily="34" charset="0"/>
                <a:cs typeface="Verdana" panose="020B0604030504040204" pitchFamily="34" charset="0"/>
              </a:rPr>
              <a:t>™</a:t>
            </a:r>
          </a:p>
        </p:txBody>
      </p:sp>
      <p:sp>
        <p:nvSpPr>
          <p:cNvPr id="13" name="TextBox 12">
            <a:extLst>
              <a:ext uri="{FF2B5EF4-FFF2-40B4-BE49-F238E27FC236}">
                <a16:creationId xmlns:a16="http://schemas.microsoft.com/office/drawing/2014/main" id="{6934FD16-ED93-499F-9766-8235C7E88F2D}"/>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2759515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3" name="Title 1"/>
          <p:cNvSpPr txBox="1">
            <a:spLocks/>
          </p:cNvSpPr>
          <p:nvPr/>
        </p:nvSpPr>
        <p:spPr>
          <a:xfrm>
            <a:off x="4388735" y="488124"/>
            <a:ext cx="6888865" cy="707319"/>
          </a:xfrm>
          <a:prstGeom prst="rect">
            <a:avLst/>
          </a:prstGeom>
        </p:spPr>
        <p:txBody>
          <a:bodyPr/>
          <a:lstStyle>
            <a:lvl1pPr algn="l" defTabSz="914400" rtl="0" eaLnBrk="1" latinLnBrk="0" hangingPunct="1">
              <a:lnSpc>
                <a:spcPct val="90000"/>
              </a:lnSpc>
              <a:spcBef>
                <a:spcPct val="0"/>
              </a:spcBef>
              <a:buNone/>
              <a:defRPr sz="4400" b="1" i="0" kern="1200">
                <a:solidFill>
                  <a:schemeClr val="bg2">
                    <a:lumMod val="25000"/>
                  </a:schemeClr>
                </a:solidFill>
                <a:latin typeface="Aller"/>
                <a:ea typeface="Aller Light" charset="0"/>
                <a:cs typeface="Aller"/>
              </a:defRPr>
            </a:lvl1pPr>
          </a:lstStyle>
          <a:p>
            <a:pPr algn="ctr"/>
            <a:r>
              <a:rPr lang="en-US" sz="4800" dirty="0">
                <a:solidFill>
                  <a:srgbClr val="3F2A56"/>
                </a:solidFill>
                <a:latin typeface="Verdana" panose="020B0604030504040204" pitchFamily="34" charset="0"/>
                <a:ea typeface="Verdana" panose="020B0604030504040204" pitchFamily="34" charset="0"/>
                <a:cs typeface="Verdana" panose="020B0604030504040204" pitchFamily="34" charset="0"/>
              </a:rPr>
              <a:t>MENTAL WELLNESS</a:t>
            </a:r>
          </a:p>
        </p:txBody>
      </p:sp>
      <p:pic>
        <p:nvPicPr>
          <p:cNvPr id="7" name="Picture 6" descr="HorizontalLogo_TM_digital_rgb.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8200" y="406084"/>
            <a:ext cx="2712335" cy="789359"/>
          </a:xfrm>
          <a:prstGeom prst="rect">
            <a:avLst/>
          </a:prstGeom>
        </p:spPr>
      </p:pic>
    </p:spTree>
    <p:extLst>
      <p:ext uri="{BB962C8B-B14F-4D97-AF65-F5344CB8AC3E}">
        <p14:creationId xmlns:p14="http://schemas.microsoft.com/office/powerpoint/2010/main" val="954441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579BD4F-FEC0-42A9-8841-B7368FB62C6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076501" y="1948965"/>
            <a:ext cx="2202742" cy="3268682"/>
          </a:xfrm>
          <a:prstGeom prst="rect">
            <a:avLst/>
          </a:prstGeom>
        </p:spPr>
      </p:pic>
      <p:pic>
        <p:nvPicPr>
          <p:cNvPr id="5" name="Graphic 4">
            <a:extLst>
              <a:ext uri="{FF2B5EF4-FFF2-40B4-BE49-F238E27FC236}">
                <a16:creationId xmlns:a16="http://schemas.microsoft.com/office/drawing/2014/main" id="{D51340FA-125F-4016-81E2-23E0E56616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53992" y="366802"/>
            <a:ext cx="3240746" cy="2047833"/>
          </a:xfrm>
          <a:prstGeom prst="rect">
            <a:avLst/>
          </a:prstGeom>
        </p:spPr>
      </p:pic>
      <p:sp>
        <p:nvSpPr>
          <p:cNvPr id="18" name="Rectangle 17">
            <a:extLst>
              <a:ext uri="{FF2B5EF4-FFF2-40B4-BE49-F238E27FC236}">
                <a16:creationId xmlns:a16="http://schemas.microsoft.com/office/drawing/2014/main" id="{B5E9DB3A-6864-4161-811A-8D9A1288529E}"/>
              </a:ext>
            </a:extLst>
          </p:cNvPr>
          <p:cNvSpPr/>
          <p:nvPr/>
        </p:nvSpPr>
        <p:spPr>
          <a:xfrm>
            <a:off x="865619" y="2861051"/>
            <a:ext cx="5002107" cy="2308324"/>
          </a:xfrm>
          <a:prstGeom prst="rect">
            <a:avLst/>
          </a:prstGeom>
        </p:spPr>
        <p:txBody>
          <a:bodyPr wrap="square">
            <a:spAutoFit/>
          </a:bodyPr>
          <a:lstStyle/>
          <a:p>
            <a:pPr algn="ctr"/>
            <a:r>
              <a:rPr lang="en-US" sz="2400" dirty="0">
                <a:solidFill>
                  <a:srgbClr val="3F2A56"/>
                </a:solidFill>
                <a:latin typeface="Verdana" panose="020B0604030504040204" pitchFamily="34" charset="0"/>
                <a:ea typeface="Verdana" panose="020B0604030504040204" pitchFamily="34" charset="0"/>
                <a:cs typeface="Verdana" panose="020B0604030504040204" pitchFamily="34" charset="0"/>
              </a:rPr>
              <a:t>Optimize the communication sync of chemical messengers between your brain and your gut with the clinically studied key ingredients in MentaSync.*</a:t>
            </a:r>
          </a:p>
        </p:txBody>
      </p:sp>
      <p:pic>
        <p:nvPicPr>
          <p:cNvPr id="6" name="Graphic 5">
            <a:extLst>
              <a:ext uri="{FF2B5EF4-FFF2-40B4-BE49-F238E27FC236}">
                <a16:creationId xmlns:a16="http://schemas.microsoft.com/office/drawing/2014/main" id="{D84F9479-18FB-470B-9485-64CD442B5B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34782" y="946640"/>
            <a:ext cx="2691699" cy="815666"/>
          </a:xfrm>
          <a:prstGeom prst="rect">
            <a:avLst/>
          </a:prstGeom>
        </p:spPr>
      </p:pic>
      <p:pic>
        <p:nvPicPr>
          <p:cNvPr id="26" name="Graphic 12">
            <a:extLst>
              <a:ext uri="{FF2B5EF4-FFF2-40B4-BE49-F238E27FC236}">
                <a16:creationId xmlns:a16="http://schemas.microsoft.com/office/drawing/2014/main" id="{74611AEF-C853-4A51-BF1B-DC42A821567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18412" y="436566"/>
            <a:ext cx="1701032" cy="1596353"/>
          </a:xfrm>
          <a:prstGeom prst="rect">
            <a:avLst/>
          </a:prstGeom>
        </p:spPr>
      </p:pic>
      <p:pic>
        <p:nvPicPr>
          <p:cNvPr id="27" name="Graphic 12">
            <a:extLst>
              <a:ext uri="{FF2B5EF4-FFF2-40B4-BE49-F238E27FC236}">
                <a16:creationId xmlns:a16="http://schemas.microsoft.com/office/drawing/2014/main" id="{74611AEF-C853-4A51-BF1B-DC42A821567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70013" y="446498"/>
            <a:ext cx="1690449" cy="1586421"/>
          </a:xfrm>
          <a:prstGeom prst="rect">
            <a:avLst/>
          </a:prstGeom>
        </p:spPr>
      </p:pic>
      <p:pic>
        <p:nvPicPr>
          <p:cNvPr id="28" name="Graphic 12">
            <a:extLst>
              <a:ext uri="{FF2B5EF4-FFF2-40B4-BE49-F238E27FC236}">
                <a16:creationId xmlns:a16="http://schemas.microsoft.com/office/drawing/2014/main" id="{74611AEF-C853-4A51-BF1B-DC42A821567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47956" y="446567"/>
            <a:ext cx="1701033" cy="1596354"/>
          </a:xfrm>
          <a:prstGeom prst="rect">
            <a:avLst/>
          </a:prstGeom>
        </p:spPr>
      </p:pic>
      <p:sp>
        <p:nvSpPr>
          <p:cNvPr id="15" name="TextBox 14">
            <a:extLst>
              <a:ext uri="{FF2B5EF4-FFF2-40B4-BE49-F238E27FC236}">
                <a16:creationId xmlns:a16="http://schemas.microsoft.com/office/drawing/2014/main" id="{C3B3D185-97F2-4AFB-8944-4B9521F83C85}"/>
              </a:ext>
            </a:extLst>
          </p:cNvPr>
          <p:cNvSpPr txBox="1"/>
          <p:nvPr/>
        </p:nvSpPr>
        <p:spPr>
          <a:xfrm>
            <a:off x="6293898" y="777267"/>
            <a:ext cx="1888621" cy="830997"/>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IMPROVES </a:t>
            </a:r>
            <a:b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GUT-BRAIN</a:t>
            </a: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 COMMUNICATION</a:t>
            </a:r>
          </a:p>
        </p:txBody>
      </p:sp>
      <p:sp>
        <p:nvSpPr>
          <p:cNvPr id="16" name="TextBox 15">
            <a:extLst>
              <a:ext uri="{FF2B5EF4-FFF2-40B4-BE49-F238E27FC236}">
                <a16:creationId xmlns:a16="http://schemas.microsoft.com/office/drawing/2014/main" id="{460821E7-8011-4AB8-A882-20DE209F6796}"/>
              </a:ext>
            </a:extLst>
          </p:cNvPr>
          <p:cNvSpPr txBox="1"/>
          <p:nvPr/>
        </p:nvSpPr>
        <p:spPr>
          <a:xfrm>
            <a:off x="8260455" y="649886"/>
            <a:ext cx="1709563" cy="1200329"/>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BALANCES SIGNALING BETWEEN CELLS</a:t>
            </a:r>
          </a:p>
        </p:txBody>
      </p:sp>
      <p:sp>
        <p:nvSpPr>
          <p:cNvPr id="17" name="TextBox 16">
            <a:extLst>
              <a:ext uri="{FF2B5EF4-FFF2-40B4-BE49-F238E27FC236}">
                <a16:creationId xmlns:a16="http://schemas.microsoft.com/office/drawing/2014/main" id="{6EAC0F3F-B386-4FAF-AE3B-6CACF198574D}"/>
              </a:ext>
            </a:extLst>
          </p:cNvPr>
          <p:cNvSpPr txBox="1"/>
          <p:nvPr/>
        </p:nvSpPr>
        <p:spPr>
          <a:xfrm>
            <a:off x="9933688" y="813046"/>
            <a:ext cx="1871872" cy="769441"/>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ENHANCES </a:t>
            </a:r>
            <a:b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BIO-CHEMICAL </a:t>
            </a: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COMMUNICATION</a:t>
            </a:r>
            <a:endPar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Rectangle: Rounded Corners 21">
            <a:extLst>
              <a:ext uri="{FF2B5EF4-FFF2-40B4-BE49-F238E27FC236}">
                <a16:creationId xmlns:a16="http://schemas.microsoft.com/office/drawing/2014/main" id="{6ECEC590-7A56-4158-9AA1-20C32C9AB510}"/>
              </a:ext>
            </a:extLst>
          </p:cNvPr>
          <p:cNvSpPr/>
          <p:nvPr/>
        </p:nvSpPr>
        <p:spPr>
          <a:xfrm>
            <a:off x="7337751" y="4812287"/>
            <a:ext cx="3549715" cy="1177925"/>
          </a:xfrm>
          <a:prstGeom prst="roundRect">
            <a:avLst/>
          </a:prstGeom>
          <a:noFill/>
          <a:ln w="38100">
            <a:solidFill>
              <a:srgbClr val="822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TextBox 23">
            <a:extLst>
              <a:ext uri="{FF2B5EF4-FFF2-40B4-BE49-F238E27FC236}">
                <a16:creationId xmlns:a16="http://schemas.microsoft.com/office/drawing/2014/main" id="{4ACDCDC2-BCF9-4BB7-ADD6-FDC5FEF3558D}"/>
              </a:ext>
            </a:extLst>
          </p:cNvPr>
          <p:cNvSpPr txBox="1"/>
          <p:nvPr/>
        </p:nvSpPr>
        <p:spPr>
          <a:xfrm>
            <a:off x="7374891" y="4924195"/>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25" name="TextBox 24">
            <a:extLst>
              <a:ext uri="{FF2B5EF4-FFF2-40B4-BE49-F238E27FC236}">
                <a16:creationId xmlns:a16="http://schemas.microsoft.com/office/drawing/2014/main" id="{EA37635F-3B50-477A-8886-2BD2D3C995E8}"/>
              </a:ext>
            </a:extLst>
          </p:cNvPr>
          <p:cNvSpPr txBox="1"/>
          <p:nvPr/>
        </p:nvSpPr>
        <p:spPr>
          <a:xfrm>
            <a:off x="9309491" y="4923666"/>
            <a:ext cx="1643337"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S003</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$74.00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$54.95 / 47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$48.95 / 42 PV</a:t>
            </a:r>
          </a:p>
        </p:txBody>
      </p:sp>
      <p:sp>
        <p:nvSpPr>
          <p:cNvPr id="35" name="TextBox 34">
            <a:extLst>
              <a:ext uri="{FF2B5EF4-FFF2-40B4-BE49-F238E27FC236}">
                <a16:creationId xmlns:a16="http://schemas.microsoft.com/office/drawing/2014/main" id="{8B82A8A8-631A-4356-882B-2AA948D842C8}"/>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3778715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10D13DB-EF1E-4F5D-8082-E541DD153C30}"/>
              </a:ext>
            </a:extLst>
          </p:cNvPr>
          <p:cNvPicPr>
            <a:picLocks noChangeAspect="1"/>
          </p:cNvPicPr>
          <p:nvPr/>
        </p:nvPicPr>
        <p:blipFill>
          <a:blip r:embed="rId3"/>
          <a:stretch>
            <a:fillRect/>
          </a:stretch>
        </p:blipFill>
        <p:spPr>
          <a:xfrm>
            <a:off x="723657" y="2377290"/>
            <a:ext cx="1188720" cy="1188720"/>
          </a:xfrm>
          <a:prstGeom prst="rect">
            <a:avLst/>
          </a:prstGeom>
        </p:spPr>
      </p:pic>
      <p:pic>
        <p:nvPicPr>
          <p:cNvPr id="28" name="Picture 27">
            <a:extLst>
              <a:ext uri="{FF2B5EF4-FFF2-40B4-BE49-F238E27FC236}">
                <a16:creationId xmlns:a16="http://schemas.microsoft.com/office/drawing/2014/main" id="{1C4CED39-5F17-43D3-B837-2BFA27ABE0C7}"/>
              </a:ext>
            </a:extLst>
          </p:cNvPr>
          <p:cNvPicPr>
            <a:picLocks noChangeAspect="1"/>
          </p:cNvPicPr>
          <p:nvPr/>
        </p:nvPicPr>
        <p:blipFill>
          <a:blip r:embed="rId4"/>
          <a:stretch>
            <a:fillRect/>
          </a:stretch>
        </p:blipFill>
        <p:spPr>
          <a:xfrm>
            <a:off x="725109" y="3634124"/>
            <a:ext cx="1188720" cy="1188720"/>
          </a:xfrm>
          <a:prstGeom prst="rect">
            <a:avLst/>
          </a:prstGeom>
        </p:spPr>
      </p:pic>
      <p:pic>
        <p:nvPicPr>
          <p:cNvPr id="30" name="Picture 29">
            <a:extLst>
              <a:ext uri="{FF2B5EF4-FFF2-40B4-BE49-F238E27FC236}">
                <a16:creationId xmlns:a16="http://schemas.microsoft.com/office/drawing/2014/main" id="{57B3027D-53C9-438D-B964-61D8FFCC18EA}"/>
              </a:ext>
            </a:extLst>
          </p:cNvPr>
          <p:cNvPicPr>
            <a:picLocks noChangeAspect="1"/>
          </p:cNvPicPr>
          <p:nvPr/>
        </p:nvPicPr>
        <p:blipFill>
          <a:blip r:embed="rId5"/>
          <a:stretch>
            <a:fillRect/>
          </a:stretch>
        </p:blipFill>
        <p:spPr>
          <a:xfrm>
            <a:off x="723657" y="4886522"/>
            <a:ext cx="1188720" cy="1188720"/>
          </a:xfrm>
          <a:prstGeom prst="rect">
            <a:avLst/>
          </a:prstGeom>
        </p:spPr>
      </p:pic>
      <p:pic>
        <p:nvPicPr>
          <p:cNvPr id="2" name="Graphic 1">
            <a:extLst>
              <a:ext uri="{FF2B5EF4-FFF2-40B4-BE49-F238E27FC236}">
                <a16:creationId xmlns:a16="http://schemas.microsoft.com/office/drawing/2014/main" id="{3FEDE1A0-E7DA-4220-9662-8A8A5FE468F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23060" y="717582"/>
            <a:ext cx="1945893" cy="5696857"/>
          </a:xfrm>
          <a:prstGeom prst="rect">
            <a:avLst/>
          </a:prstGeom>
        </p:spPr>
      </p:pic>
      <p:sp>
        <p:nvSpPr>
          <p:cNvPr id="10" name="Oval 9"/>
          <p:cNvSpPr/>
          <p:nvPr/>
        </p:nvSpPr>
        <p:spPr>
          <a:xfrm>
            <a:off x="9508927" y="1127154"/>
            <a:ext cx="1574157" cy="1574157"/>
          </a:xfrm>
          <a:prstGeom prst="ellipse">
            <a:avLst/>
          </a:prstGeom>
          <a:noFill/>
          <a:ln w="38100">
            <a:solidFill>
              <a:srgbClr val="8228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2287E"/>
              </a:solidFill>
            </a:endParaRPr>
          </a:p>
        </p:txBody>
      </p:sp>
      <p:sp>
        <p:nvSpPr>
          <p:cNvPr id="11" name="Rectangle 10"/>
          <p:cNvSpPr/>
          <p:nvPr/>
        </p:nvSpPr>
        <p:spPr>
          <a:xfrm>
            <a:off x="6086330" y="1913250"/>
            <a:ext cx="2884473" cy="3139321"/>
          </a:xfrm>
          <a:prstGeom prst="rect">
            <a:avLst/>
          </a:prstGeom>
          <a:ln w="38100">
            <a:solidFill>
              <a:srgbClr val="82287E"/>
            </a:solidFill>
          </a:ln>
        </p:spPr>
        <p:txBody>
          <a:bodyPr wrap="square">
            <a:spAutoFit/>
          </a:bodyPr>
          <a:lstStyle/>
          <a:p>
            <a:r>
              <a:rPr lang="en-US" dirty="0">
                <a:solidFill>
                  <a:srgbClr val="6A6B6D"/>
                </a:solidFill>
                <a:latin typeface="Verdana" panose="020B0604030504040204" pitchFamily="34" charset="0"/>
                <a:ea typeface="Verdana" panose="020B0604030504040204" pitchFamily="34" charset="0"/>
                <a:cs typeface="Verdana" panose="020B0604030504040204" pitchFamily="34" charset="0"/>
              </a:rPr>
              <a:t>The gut &amp; brain are connected by a link known as the “axis”, which is an important component of the gut-brain axis system. It is the primary connection between our two brains and is greatly responsible for our overall well-being.</a:t>
            </a:r>
            <a:endParaRPr lang="en-US" dirty="0">
              <a:solidFill>
                <a:srgbClr val="6A6B6D"/>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17" name="Rectangle 16"/>
          <p:cNvSpPr/>
          <p:nvPr/>
        </p:nvSpPr>
        <p:spPr>
          <a:xfrm>
            <a:off x="2013835" y="5157716"/>
            <a:ext cx="3886625" cy="646331"/>
          </a:xfrm>
          <a:prstGeom prst="rect">
            <a:avLst/>
          </a:prstGeom>
        </p:spPr>
        <p:txBody>
          <a:bodyPr wrap="square">
            <a:spAutoFit/>
          </a:bodyPr>
          <a:lstStyle/>
          <a:p>
            <a:r>
              <a:rPr lang="en-US" dirty="0">
                <a:latin typeface="Verdana" panose="020B0604030504040204" pitchFamily="34" charset="0"/>
                <a:ea typeface="Verdana" panose="020B0604030504040204" pitchFamily="34" charset="0"/>
                <a:cs typeface="Verdana" panose="020B0604030504040204" pitchFamily="34" charset="0"/>
              </a:rPr>
              <a:t>Increases psychological vigor by </a:t>
            </a:r>
            <a:r>
              <a:rPr lang="en-US" b="1" dirty="0">
                <a:solidFill>
                  <a:srgbClr val="82287E"/>
                </a:solidFill>
                <a:latin typeface="Verdana" panose="020B0604030504040204" pitchFamily="34" charset="0"/>
                <a:ea typeface="Verdana" panose="020B0604030504040204" pitchFamily="34" charset="0"/>
                <a:cs typeface="Verdana" panose="020B0604030504040204" pitchFamily="34" charset="0"/>
              </a:rPr>
              <a:t>21%</a:t>
            </a:r>
            <a:r>
              <a:rPr lang="en-US" dirty="0">
                <a:latin typeface="Verdana" panose="020B0604030504040204" pitchFamily="34" charset="0"/>
                <a:ea typeface="Verdana" panose="020B0604030504040204" pitchFamily="34" charset="0"/>
                <a:cs typeface="Verdana" panose="020B0604030504040204" pitchFamily="34" charset="0"/>
              </a:rPr>
              <a:t>*</a:t>
            </a:r>
          </a:p>
        </p:txBody>
      </p:sp>
      <p:cxnSp>
        <p:nvCxnSpPr>
          <p:cNvPr id="22" name="Elbow Connector 21"/>
          <p:cNvCxnSpPr>
            <a:stCxn id="11" idx="2"/>
            <a:endCxn id="10" idx="2"/>
          </p:cNvCxnSpPr>
          <p:nvPr/>
        </p:nvCxnSpPr>
        <p:spPr>
          <a:xfrm rot="5400000" flipH="1" flipV="1">
            <a:off x="6949578" y="2493222"/>
            <a:ext cx="3138338" cy="1980360"/>
          </a:xfrm>
          <a:prstGeom prst="bentConnector4">
            <a:avLst>
              <a:gd name="adj1" fmla="val -7284"/>
              <a:gd name="adj2" fmla="val 86413"/>
            </a:avLst>
          </a:prstGeom>
          <a:ln w="38100">
            <a:solidFill>
              <a:srgbClr val="82287E"/>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CDC0A96E-9EAB-4A2B-8C72-1970092DCDEB}"/>
              </a:ext>
            </a:extLst>
          </p:cNvPr>
          <p:cNvSpPr/>
          <p:nvPr/>
        </p:nvSpPr>
        <p:spPr>
          <a:xfrm>
            <a:off x="2013834" y="2461601"/>
            <a:ext cx="3886627" cy="923330"/>
          </a:xfrm>
          <a:prstGeom prst="rect">
            <a:avLst/>
          </a:prstGeom>
        </p:spPr>
        <p:txBody>
          <a:bodyPr wrap="square">
            <a:spAutoFit/>
          </a:bodyPr>
          <a:lstStyle/>
          <a:p>
            <a:r>
              <a:rPr lang="en-US" dirty="0">
                <a:latin typeface="Verdana" panose="020B0604030504040204" pitchFamily="34" charset="0"/>
                <a:ea typeface="Verdana" panose="020B0604030504040204" pitchFamily="34" charset="0"/>
                <a:cs typeface="Verdana" panose="020B0604030504040204" pitchFamily="34" charset="0"/>
              </a:rPr>
              <a:t>Balances normal signaling between cells of the gut, brain, and immune system.*</a:t>
            </a:r>
          </a:p>
        </p:txBody>
      </p:sp>
      <p:sp>
        <p:nvSpPr>
          <p:cNvPr id="26" name="Rectangle 25">
            <a:extLst>
              <a:ext uri="{FF2B5EF4-FFF2-40B4-BE49-F238E27FC236}">
                <a16:creationId xmlns:a16="http://schemas.microsoft.com/office/drawing/2014/main" id="{ADD2E5E8-9C59-421C-A2B8-65DBA516F55F}"/>
              </a:ext>
            </a:extLst>
          </p:cNvPr>
          <p:cNvSpPr/>
          <p:nvPr/>
        </p:nvSpPr>
        <p:spPr>
          <a:xfrm>
            <a:off x="2013834" y="3489820"/>
            <a:ext cx="3886628" cy="1477328"/>
          </a:xfrm>
          <a:prstGeom prst="rect">
            <a:avLst/>
          </a:prstGeom>
        </p:spPr>
        <p:txBody>
          <a:bodyPr wrap="square">
            <a:spAutoFit/>
          </a:bodyPr>
          <a:lstStyle/>
          <a:p>
            <a:r>
              <a:rPr lang="en-US" dirty="0">
                <a:latin typeface="Verdana" panose="020B0604030504040204" pitchFamily="34" charset="0"/>
                <a:ea typeface="Verdana" panose="020B0604030504040204" pitchFamily="34" charset="0"/>
                <a:cs typeface="Verdana" panose="020B0604030504040204" pitchFamily="34" charset="0"/>
              </a:rPr>
              <a:t>Enhances GBX (gut-brain axis) signaling and gut barrier function via alpha-glucans, beta-glucans, SCFAs (butyrate) and zinc-carnosine*</a:t>
            </a:r>
          </a:p>
        </p:txBody>
      </p:sp>
      <p:sp>
        <p:nvSpPr>
          <p:cNvPr id="16" name="TextBox 15">
            <a:extLst>
              <a:ext uri="{FF2B5EF4-FFF2-40B4-BE49-F238E27FC236}">
                <a16:creationId xmlns:a16="http://schemas.microsoft.com/office/drawing/2014/main" id="{1555D28E-3912-43DC-85C8-7E1F0A9C2C7C}"/>
              </a:ext>
            </a:extLst>
          </p:cNvPr>
          <p:cNvSpPr txBox="1"/>
          <p:nvPr/>
        </p:nvSpPr>
        <p:spPr>
          <a:xfrm>
            <a:off x="5814974" y="1412125"/>
            <a:ext cx="3427184" cy="461665"/>
          </a:xfrm>
          <a:prstGeom prst="rect">
            <a:avLst/>
          </a:prstGeom>
          <a:noFill/>
        </p:spPr>
        <p:txBody>
          <a:bodyPr wrap="square" rtlCol="0">
            <a:spAutoFit/>
          </a:bodyPr>
          <a:lstStyle/>
          <a:p>
            <a:r>
              <a:rPr lang="en-US" sz="2400" dirty="0">
                <a:ln w="19050">
                  <a:solidFill>
                    <a:srgbClr val="3F2A56"/>
                  </a:solidFill>
                </a:ln>
                <a:noFill/>
                <a:latin typeface="Verdana" panose="020B0604030504040204" pitchFamily="34" charset="0"/>
                <a:ea typeface="Verdana" panose="020B0604030504040204" pitchFamily="34" charset="0"/>
                <a:cs typeface="Verdana" panose="020B0604030504040204" pitchFamily="34" charset="0"/>
              </a:rPr>
              <a:t>GUT – BRAIN - </a:t>
            </a:r>
            <a:r>
              <a:rPr lang="en-US" sz="2400" dirty="0">
                <a:ln w="19050">
                  <a:solidFill>
                    <a:srgbClr val="3F2A56"/>
                  </a:solidFill>
                </a:ln>
                <a:solidFill>
                  <a:srgbClr val="2B1054"/>
                </a:solidFill>
                <a:latin typeface="Verdana" panose="020B0604030504040204" pitchFamily="34" charset="0"/>
                <a:ea typeface="Verdana" panose="020B0604030504040204" pitchFamily="34" charset="0"/>
                <a:cs typeface="Verdana" panose="020B0604030504040204" pitchFamily="34" charset="0"/>
              </a:rPr>
              <a:t>AXIS</a:t>
            </a:r>
          </a:p>
        </p:txBody>
      </p:sp>
      <p:pic>
        <p:nvPicPr>
          <p:cNvPr id="20" name="Graphic 19">
            <a:extLst>
              <a:ext uri="{FF2B5EF4-FFF2-40B4-BE49-F238E27FC236}">
                <a16:creationId xmlns:a16="http://schemas.microsoft.com/office/drawing/2014/main" id="{5E53B309-BC53-4849-9C29-1D009149984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67626" y="175195"/>
            <a:ext cx="2678303" cy="1692424"/>
          </a:xfrm>
          <a:prstGeom prst="rect">
            <a:avLst/>
          </a:prstGeom>
        </p:spPr>
      </p:pic>
      <p:pic>
        <p:nvPicPr>
          <p:cNvPr id="21" name="Graphic 20">
            <a:extLst>
              <a:ext uri="{FF2B5EF4-FFF2-40B4-BE49-F238E27FC236}">
                <a16:creationId xmlns:a16="http://schemas.microsoft.com/office/drawing/2014/main" id="{D8D86119-6674-4066-9286-EE3AF2F446A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500771" y="648110"/>
            <a:ext cx="2224545" cy="674105"/>
          </a:xfrm>
          <a:prstGeom prst="rect">
            <a:avLst/>
          </a:prstGeom>
        </p:spPr>
      </p:pic>
      <p:sp>
        <p:nvSpPr>
          <p:cNvPr id="23" name="TextBox 22">
            <a:extLst>
              <a:ext uri="{FF2B5EF4-FFF2-40B4-BE49-F238E27FC236}">
                <a16:creationId xmlns:a16="http://schemas.microsoft.com/office/drawing/2014/main" id="{8CC6C24B-F65D-4654-8C05-D0FDBA088DC3}"/>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188370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759A147-3673-42E4-A9AD-890591AC95F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 y="-2"/>
            <a:ext cx="12218067" cy="6858002"/>
          </a:xfrm>
          <a:prstGeom prst="rect">
            <a:avLst/>
          </a:prstGeom>
        </p:spPr>
      </p:pic>
      <p:sp>
        <p:nvSpPr>
          <p:cNvPr id="3" name="Rectangle 2"/>
          <p:cNvSpPr/>
          <p:nvPr/>
        </p:nvSpPr>
        <p:spPr>
          <a:xfrm>
            <a:off x="1" y="1319040"/>
            <a:ext cx="12192000" cy="707141"/>
          </a:xfrm>
          <a:prstGeom prst="rect">
            <a:avLst/>
          </a:prstGeom>
          <a:solidFill>
            <a:srgbClr val="003B7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1"/>
          <p:cNvSpPr txBox="1">
            <a:spLocks/>
          </p:cNvSpPr>
          <p:nvPr/>
        </p:nvSpPr>
        <p:spPr>
          <a:xfrm>
            <a:off x="2281615" y="1286089"/>
            <a:ext cx="7654841" cy="854604"/>
          </a:xfrm>
          <a:prstGeom prst="rect">
            <a:avLst/>
          </a:prstGeom>
        </p:spPr>
        <p:txBody>
          <a:bodyPr anchor="ctr"/>
          <a:lstStyle>
            <a:lvl1pPr algn="l" defTabSz="914400" rtl="0" eaLnBrk="1" latinLnBrk="0" hangingPunct="1">
              <a:lnSpc>
                <a:spcPct val="90000"/>
              </a:lnSpc>
              <a:spcBef>
                <a:spcPct val="0"/>
              </a:spcBef>
              <a:buNone/>
              <a:defRPr sz="4400" b="1" i="0" kern="1200">
                <a:solidFill>
                  <a:schemeClr val="tx1">
                    <a:lumMod val="75000"/>
                    <a:lumOff val="25000"/>
                  </a:schemeClr>
                </a:solidFill>
                <a:latin typeface="Aller"/>
                <a:ea typeface="Aller Light" charset="0"/>
                <a:cs typeface="Aller"/>
              </a:defRPr>
            </a:lvl1p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MENTATHERAPEUTICS</a:t>
            </a:r>
            <a:endParaRPr lang="en-US" b="0" dirty="0">
              <a:solidFill>
                <a:schemeClr val="tx2">
                  <a:lumMod val="40000"/>
                  <a:lumOff val="6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 Placeholder 2"/>
          <p:cNvSpPr txBox="1">
            <a:spLocks/>
          </p:cNvSpPr>
          <p:nvPr/>
        </p:nvSpPr>
        <p:spPr>
          <a:xfrm>
            <a:off x="3371353" y="655016"/>
            <a:ext cx="8557838" cy="475029"/>
          </a:xfrm>
          <a:prstGeom prst="rect">
            <a:avLst/>
          </a:prstGeom>
        </p:spPr>
        <p:txBody>
          <a:bodyPr>
            <a:noAutofit/>
          </a:bodyPr>
          <a:lstStyle>
            <a:lvl1pPr marL="457200" indent="-457200" algn="l" defTabSz="914400" rtl="0" eaLnBrk="1" latinLnBrk="0" hangingPunct="1">
              <a:lnSpc>
                <a:spcPct val="90000"/>
              </a:lnSpc>
              <a:spcBef>
                <a:spcPts val="1000"/>
              </a:spcBef>
              <a:buSzPct val="100000"/>
              <a:buFont typeface="Arial"/>
              <a:buChar char="•"/>
              <a:defRPr sz="2800" b="0" i="0" kern="1200">
                <a:solidFill>
                  <a:schemeClr val="tx1">
                    <a:lumMod val="75000"/>
                    <a:lumOff val="25000"/>
                  </a:schemeClr>
                </a:solidFill>
                <a:latin typeface="Aller"/>
                <a:ea typeface="+mn-ea"/>
                <a:cs typeface="Aller"/>
              </a:defRPr>
            </a:lvl1pPr>
            <a:lvl2pPr marL="685800" indent="-228600" algn="l" defTabSz="914400" rtl="0" eaLnBrk="1" latinLnBrk="0" hangingPunct="1">
              <a:lnSpc>
                <a:spcPct val="90000"/>
              </a:lnSpc>
              <a:spcBef>
                <a:spcPts val="500"/>
              </a:spcBef>
              <a:buFont typeface="Arial"/>
              <a:buChar char="•"/>
              <a:defRPr sz="2400" b="0" i="0" kern="1200">
                <a:solidFill>
                  <a:schemeClr val="tx1">
                    <a:lumMod val="65000"/>
                    <a:lumOff val="35000"/>
                  </a:schemeClr>
                </a:solidFill>
                <a:latin typeface="Aller Light"/>
                <a:ea typeface="+mn-ea"/>
                <a:cs typeface="Aller Light"/>
              </a:defRPr>
            </a:lvl2pPr>
            <a:lvl3pPr marL="1143000" indent="-228600" algn="l" defTabSz="914400" rtl="0" eaLnBrk="1" latinLnBrk="0" hangingPunct="1">
              <a:lnSpc>
                <a:spcPct val="90000"/>
              </a:lnSpc>
              <a:spcBef>
                <a:spcPts val="500"/>
              </a:spcBef>
              <a:buSzPct val="75000"/>
              <a:buFont typeface="Courier New"/>
              <a:buChar char="o"/>
              <a:defRPr sz="2000" b="0" i="0" kern="1200" baseline="0">
                <a:solidFill>
                  <a:srgbClr val="595959"/>
                </a:solidFill>
                <a:latin typeface="Aller Light"/>
                <a:ea typeface="+mn-ea"/>
                <a:cs typeface="Aller Light"/>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nSpc>
                <a:spcPct val="100000"/>
              </a:lnSpc>
              <a:spcBef>
                <a:spcPct val="20000"/>
              </a:spcBef>
              <a:buSzTx/>
              <a:buNone/>
              <a:defRPr/>
            </a:pPr>
            <a:r>
              <a:rPr lang="en-US" sz="2000" dirty="0">
                <a:solidFill>
                  <a:srgbClr val="003B71"/>
                </a:solidFill>
                <a:latin typeface="Verdana" panose="020B0604030504040204" pitchFamily="34" charset="0"/>
                <a:ea typeface="Verdana" panose="020B0604030504040204" pitchFamily="34" charset="0"/>
                <a:cs typeface="Verdana" panose="020B0604030504040204" pitchFamily="34" charset="0"/>
              </a:rPr>
              <a:t>All-Natural Support Solutions for Energy, Mood, Pain, and Sleep*</a:t>
            </a:r>
            <a:endParaRPr lang="ru-RU" sz="20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descr="HorizontalLogo_TM_digital_white.png"/>
          <p:cNvPicPr>
            <a:picLocks noChangeAspect="1"/>
          </p:cNvPicPr>
          <p:nvPr/>
        </p:nvPicPr>
        <p:blipFill>
          <a:blip r:embed="rId3" cstate="print">
            <a:duotone>
              <a:prstClr val="black"/>
              <a:srgbClr val="3F7F96">
                <a:tint val="45000"/>
                <a:satMod val="400000"/>
              </a:srgbClr>
            </a:duotone>
            <a:extLst>
              <a:ext uri="{28A0092B-C50C-407E-A947-70E740481C1C}">
                <a14:useLocalDpi xmlns:a14="http://schemas.microsoft.com/office/drawing/2010/main"/>
              </a:ext>
            </a:extLst>
          </a:blip>
          <a:stretch>
            <a:fillRect/>
          </a:stretch>
        </p:blipFill>
        <p:spPr>
          <a:xfrm>
            <a:off x="825132" y="441245"/>
            <a:ext cx="2377440" cy="691896"/>
          </a:xfrm>
          <a:prstGeom prst="rect">
            <a:avLst/>
          </a:prstGeom>
        </p:spPr>
      </p:pic>
      <p:sp>
        <p:nvSpPr>
          <p:cNvPr id="2" name="TextBox 1">
            <a:extLst>
              <a:ext uri="{FF2B5EF4-FFF2-40B4-BE49-F238E27FC236}">
                <a16:creationId xmlns:a16="http://schemas.microsoft.com/office/drawing/2014/main" id="{5CA425EA-516D-4CF1-896C-AB6B8848C4EE}"/>
              </a:ext>
            </a:extLst>
          </p:cNvPr>
          <p:cNvSpPr txBox="1"/>
          <p:nvPr/>
        </p:nvSpPr>
        <p:spPr>
          <a:xfrm>
            <a:off x="9551414" y="1393125"/>
            <a:ext cx="385042" cy="338554"/>
          </a:xfrm>
          <a:prstGeom prst="rect">
            <a:avLst/>
          </a:prstGeom>
          <a:noFill/>
        </p:spPr>
        <p:txBody>
          <a:bodyPr wrap="none" rtlCol="0">
            <a:spAutoFit/>
          </a:bodyPr>
          <a:lstStyle/>
          <a:p>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a:t>
            </a:r>
          </a:p>
        </p:txBody>
      </p:sp>
      <p:sp>
        <p:nvSpPr>
          <p:cNvPr id="10" name="TextBox 9">
            <a:extLst>
              <a:ext uri="{FF2B5EF4-FFF2-40B4-BE49-F238E27FC236}">
                <a16:creationId xmlns:a16="http://schemas.microsoft.com/office/drawing/2014/main" id="{7A5BD8C9-2A02-487A-8956-A72957826842}"/>
              </a:ext>
            </a:extLst>
          </p:cNvPr>
          <p:cNvSpPr txBox="1"/>
          <p:nvPr/>
        </p:nvSpPr>
        <p:spPr>
          <a:xfrm>
            <a:off x="295275" y="6396952"/>
            <a:ext cx="3076078" cy="369332"/>
          </a:xfrm>
          <a:prstGeom prst="rect">
            <a:avLst/>
          </a:prstGeom>
          <a:noFill/>
          <a:ln>
            <a:solidFill>
              <a:schemeClr val="bg1"/>
            </a:solidFill>
          </a:ln>
        </p:spPr>
        <p:txBody>
          <a:bodyPr wrap="square" rtlCol="0">
            <a:spAutoFit/>
          </a:bodyPr>
          <a:lstStyle/>
          <a:p>
            <a:r>
              <a:rPr lang="en-US" sz="600" dirty="0">
                <a:solidFill>
                  <a:schemeClr val="bg1"/>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2792017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356371A8-CE01-4752-9C55-DBCF866247DF}"/>
              </a:ext>
            </a:extLst>
          </p:cNvPr>
          <p:cNvPicPr>
            <a:picLocks noChangeAspect="1"/>
          </p:cNvPicPr>
          <p:nvPr/>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20569" t="30088" r="35366" b="46325"/>
          <a:stretch/>
        </p:blipFill>
        <p:spPr>
          <a:xfrm>
            <a:off x="916009" y="430462"/>
            <a:ext cx="5430603" cy="2131777"/>
          </a:xfrm>
          <a:prstGeom prst="rect">
            <a:avLst/>
          </a:prstGeom>
        </p:spPr>
      </p:pic>
      <p:pic>
        <p:nvPicPr>
          <p:cNvPr id="3" name="Picture 2">
            <a:extLst>
              <a:ext uri="{FF2B5EF4-FFF2-40B4-BE49-F238E27FC236}">
                <a16:creationId xmlns:a16="http://schemas.microsoft.com/office/drawing/2014/main" id="{6FB6CAF0-5CC5-4258-BE42-83CF358B367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02208" y="1906107"/>
            <a:ext cx="2883033" cy="2883033"/>
          </a:xfrm>
          <a:prstGeom prst="rect">
            <a:avLst/>
          </a:prstGeom>
        </p:spPr>
      </p:pic>
      <p:sp>
        <p:nvSpPr>
          <p:cNvPr id="7" name="Rectangle 6"/>
          <p:cNvSpPr/>
          <p:nvPr/>
        </p:nvSpPr>
        <p:spPr>
          <a:xfrm>
            <a:off x="758257" y="2799434"/>
            <a:ext cx="5423022" cy="2677656"/>
          </a:xfrm>
          <a:prstGeom prst="rect">
            <a:avLst/>
          </a:prstGeom>
        </p:spPr>
        <p:txBody>
          <a:bodyPr wrap="square">
            <a:spAutoFit/>
          </a:bodyPr>
          <a:lstStyle/>
          <a:p>
            <a:pPr algn="ctr"/>
            <a:r>
              <a:rPr lang="en-US" sz="2400" dirty="0">
                <a:solidFill>
                  <a:srgbClr val="003B71"/>
                </a:solidFill>
                <a:latin typeface="Verdana" panose="020B0604030504040204" pitchFamily="34" charset="0"/>
                <a:ea typeface="Verdana" panose="020B0604030504040204" pitchFamily="34" charset="0"/>
                <a:cs typeface="Verdana" panose="020B0604030504040204" pitchFamily="34" charset="0"/>
              </a:rPr>
              <a:t>A next-generation mental energy product that delivers rapid improvements in brain and physical performance, without the jitters or crash you might get from many high-stimulant or high-sugar energy drinks.*</a:t>
            </a:r>
          </a:p>
        </p:txBody>
      </p:sp>
      <p:sp>
        <p:nvSpPr>
          <p:cNvPr id="12" name="TextBox 11">
            <a:extLst>
              <a:ext uri="{FF2B5EF4-FFF2-40B4-BE49-F238E27FC236}">
                <a16:creationId xmlns:a16="http://schemas.microsoft.com/office/drawing/2014/main" id="{13DC98EE-359D-4442-9F94-4C4E23006A89}"/>
              </a:ext>
            </a:extLst>
          </p:cNvPr>
          <p:cNvSpPr txBox="1"/>
          <p:nvPr/>
        </p:nvSpPr>
        <p:spPr>
          <a:xfrm>
            <a:off x="1287615" y="1815353"/>
            <a:ext cx="4364305" cy="707886"/>
          </a:xfrm>
          <a:prstGeom prst="rect">
            <a:avLst/>
          </a:prstGeom>
          <a:noFill/>
        </p:spPr>
        <p:txBody>
          <a:bodyPr wrap="square" rtlCol="0">
            <a:spAutoFit/>
          </a:bodyPr>
          <a:lstStyle/>
          <a:p>
            <a:pPr algn="ctr"/>
            <a:r>
              <a:rPr lang="en-US" sz="2000" b="1" dirty="0">
                <a:solidFill>
                  <a:srgbClr val="003B71"/>
                </a:solidFill>
                <a:latin typeface="Verdana" panose="020B0604030504040204" pitchFamily="34" charset="0"/>
              </a:rPr>
              <a:t>supports mental energy and </a:t>
            </a:r>
            <a:br>
              <a:rPr lang="en-US" sz="2000" b="1" dirty="0">
                <a:solidFill>
                  <a:srgbClr val="003B71"/>
                </a:solidFill>
                <a:latin typeface="Verdana" panose="020B0604030504040204" pitchFamily="34" charset="0"/>
              </a:rPr>
            </a:br>
            <a:r>
              <a:rPr lang="en-US" sz="2000" b="1" dirty="0">
                <a:solidFill>
                  <a:srgbClr val="003B71"/>
                </a:solidFill>
                <a:latin typeface="Verdana" panose="020B0604030504040204" pitchFamily="34" charset="0"/>
              </a:rPr>
              <a:t>performance*</a:t>
            </a:r>
          </a:p>
        </p:txBody>
      </p:sp>
      <p:pic>
        <p:nvPicPr>
          <p:cNvPr id="26" name="Graphic 12">
            <a:extLst>
              <a:ext uri="{FF2B5EF4-FFF2-40B4-BE49-F238E27FC236}">
                <a16:creationId xmlns:a16="http://schemas.microsoft.com/office/drawing/2014/main" id="{74611AEF-C853-4A51-BF1B-DC42A82156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63728" y="436798"/>
            <a:ext cx="1700784" cy="1596121"/>
          </a:xfrm>
          <a:prstGeom prst="rect">
            <a:avLst/>
          </a:prstGeom>
        </p:spPr>
      </p:pic>
      <p:pic>
        <p:nvPicPr>
          <p:cNvPr id="27" name="Graphic 12">
            <a:extLst>
              <a:ext uri="{FF2B5EF4-FFF2-40B4-BE49-F238E27FC236}">
                <a16:creationId xmlns:a16="http://schemas.microsoft.com/office/drawing/2014/main" id="{74611AEF-C853-4A51-BF1B-DC42A82156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07731" y="436798"/>
            <a:ext cx="1700784" cy="1596121"/>
          </a:xfrm>
          <a:prstGeom prst="rect">
            <a:avLst/>
          </a:prstGeom>
        </p:spPr>
      </p:pic>
      <p:pic>
        <p:nvPicPr>
          <p:cNvPr id="28" name="Graphic 12">
            <a:extLst>
              <a:ext uri="{FF2B5EF4-FFF2-40B4-BE49-F238E27FC236}">
                <a16:creationId xmlns:a16="http://schemas.microsoft.com/office/drawing/2014/main" id="{74611AEF-C853-4A51-BF1B-DC42A82156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58400" y="430462"/>
            <a:ext cx="1700784" cy="1596121"/>
          </a:xfrm>
          <a:prstGeom prst="rect">
            <a:avLst/>
          </a:prstGeom>
        </p:spPr>
      </p:pic>
      <p:sp>
        <p:nvSpPr>
          <p:cNvPr id="16" name="TextBox 15">
            <a:extLst>
              <a:ext uri="{FF2B5EF4-FFF2-40B4-BE49-F238E27FC236}">
                <a16:creationId xmlns:a16="http://schemas.microsoft.com/office/drawing/2014/main" id="{6A007DA1-A4DC-4E00-A52F-273BA08C785D}"/>
              </a:ext>
            </a:extLst>
          </p:cNvPr>
          <p:cNvSpPr txBox="1"/>
          <p:nvPr/>
        </p:nvSpPr>
        <p:spPr>
          <a:xfrm>
            <a:off x="6450606" y="951522"/>
            <a:ext cx="1788568" cy="553998"/>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ALL-NATURAL</a:t>
            </a:r>
            <a:b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NO SYNTHETICS</a:t>
            </a:r>
            <a:endPar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8" name="TextBox 17">
            <a:extLst>
              <a:ext uri="{FF2B5EF4-FFF2-40B4-BE49-F238E27FC236}">
                <a16:creationId xmlns:a16="http://schemas.microsoft.com/office/drawing/2014/main" id="{489ED6E2-21F5-4694-8A38-5F166B2448A5}"/>
              </a:ext>
            </a:extLst>
          </p:cNvPr>
          <p:cNvSpPr txBox="1"/>
          <p:nvPr/>
        </p:nvSpPr>
        <p:spPr>
          <a:xfrm>
            <a:off x="8346295" y="755363"/>
            <a:ext cx="1549444" cy="923330"/>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LONG-LASTING STAMINA</a:t>
            </a:r>
          </a:p>
        </p:txBody>
      </p:sp>
      <p:sp>
        <p:nvSpPr>
          <p:cNvPr id="29" name="TextBox 28">
            <a:extLst>
              <a:ext uri="{FF2B5EF4-FFF2-40B4-BE49-F238E27FC236}">
                <a16:creationId xmlns:a16="http://schemas.microsoft.com/office/drawing/2014/main" id="{489ED6E2-21F5-4694-8A38-5F166B2448A5}"/>
              </a:ext>
            </a:extLst>
          </p:cNvPr>
          <p:cNvSpPr txBox="1"/>
          <p:nvPr/>
        </p:nvSpPr>
        <p:spPr>
          <a:xfrm>
            <a:off x="10134070" y="905356"/>
            <a:ext cx="1549444" cy="646331"/>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MENTAL</a:t>
            </a:r>
          </a:p>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ENERGY</a:t>
            </a:r>
          </a:p>
        </p:txBody>
      </p:sp>
      <p:sp>
        <p:nvSpPr>
          <p:cNvPr id="35" name="Rectangle: Rounded Corners 34">
            <a:extLst>
              <a:ext uri="{FF2B5EF4-FFF2-40B4-BE49-F238E27FC236}">
                <a16:creationId xmlns:a16="http://schemas.microsoft.com/office/drawing/2014/main" id="{DBF39695-1002-47D8-8E8B-C581FF760B1D}"/>
              </a:ext>
            </a:extLst>
          </p:cNvPr>
          <p:cNvSpPr/>
          <p:nvPr/>
        </p:nvSpPr>
        <p:spPr>
          <a:xfrm>
            <a:off x="7337751" y="4812287"/>
            <a:ext cx="3549715" cy="1177925"/>
          </a:xfrm>
          <a:prstGeom prst="roundRect">
            <a:avLst/>
          </a:prstGeom>
          <a:noFill/>
          <a:ln w="38100">
            <a:solidFill>
              <a:srgbClr val="003B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6" name="TextBox 35">
            <a:extLst>
              <a:ext uri="{FF2B5EF4-FFF2-40B4-BE49-F238E27FC236}">
                <a16:creationId xmlns:a16="http://schemas.microsoft.com/office/drawing/2014/main" id="{DB61B4E5-6232-4658-8430-11A31FAFD55D}"/>
              </a:ext>
            </a:extLst>
          </p:cNvPr>
          <p:cNvSpPr txBox="1"/>
          <p:nvPr/>
        </p:nvSpPr>
        <p:spPr>
          <a:xfrm>
            <a:off x="7374891" y="4924195"/>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37" name="TextBox 36">
            <a:extLst>
              <a:ext uri="{FF2B5EF4-FFF2-40B4-BE49-F238E27FC236}">
                <a16:creationId xmlns:a16="http://schemas.microsoft.com/office/drawing/2014/main" id="{A526309C-5C32-47E5-974D-8B02DED27B65}"/>
              </a:ext>
            </a:extLst>
          </p:cNvPr>
          <p:cNvSpPr txBox="1"/>
          <p:nvPr/>
        </p:nvSpPr>
        <p:spPr>
          <a:xfrm>
            <a:off x="9309491" y="4923666"/>
            <a:ext cx="1643337"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S005</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$60.00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$44.95 / 36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$39.95 / 32 PV</a:t>
            </a:r>
          </a:p>
        </p:txBody>
      </p:sp>
      <p:sp>
        <p:nvSpPr>
          <p:cNvPr id="38" name="TextBox 37">
            <a:extLst>
              <a:ext uri="{FF2B5EF4-FFF2-40B4-BE49-F238E27FC236}">
                <a16:creationId xmlns:a16="http://schemas.microsoft.com/office/drawing/2014/main" id="{667AD1B4-CBD3-4705-9C92-67C58F220E93}"/>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3035239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CD6C3A-FFFD-456D-9B5C-48EC569F00B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30841" y="1744496"/>
            <a:ext cx="2743200" cy="2743200"/>
          </a:xfrm>
          <a:prstGeom prst="rect">
            <a:avLst/>
          </a:prstGeom>
        </p:spPr>
      </p:pic>
      <p:pic>
        <p:nvPicPr>
          <p:cNvPr id="13" name="Picture 12">
            <a:extLst>
              <a:ext uri="{FF2B5EF4-FFF2-40B4-BE49-F238E27FC236}">
                <a16:creationId xmlns:a16="http://schemas.microsoft.com/office/drawing/2014/main" id="{8648B506-210B-4116-A797-B1723C43E19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15243" y="1749586"/>
            <a:ext cx="2743200" cy="2743200"/>
          </a:xfrm>
          <a:prstGeom prst="rect">
            <a:avLst/>
          </a:prstGeom>
        </p:spPr>
      </p:pic>
      <p:pic>
        <p:nvPicPr>
          <p:cNvPr id="19" name="Picture 18">
            <a:extLst>
              <a:ext uri="{FF2B5EF4-FFF2-40B4-BE49-F238E27FC236}">
                <a16:creationId xmlns:a16="http://schemas.microsoft.com/office/drawing/2014/main" id="{998FF696-6B22-4954-850B-DD2C352049E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11997" y="1744496"/>
            <a:ext cx="2743200" cy="2743200"/>
          </a:xfrm>
          <a:prstGeom prst="rect">
            <a:avLst/>
          </a:prstGeom>
        </p:spPr>
      </p:pic>
      <p:sp>
        <p:nvSpPr>
          <p:cNvPr id="25" name="Rectangle 24">
            <a:extLst>
              <a:ext uri="{FF2B5EF4-FFF2-40B4-BE49-F238E27FC236}">
                <a16:creationId xmlns:a16="http://schemas.microsoft.com/office/drawing/2014/main" id="{CDC0A96E-9EAB-4A2B-8C72-1970092DCDEB}"/>
              </a:ext>
            </a:extLst>
          </p:cNvPr>
          <p:cNvSpPr/>
          <p:nvPr/>
        </p:nvSpPr>
        <p:spPr>
          <a:xfrm>
            <a:off x="496654" y="4377263"/>
            <a:ext cx="3611573" cy="1200329"/>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Verdana" panose="020B0604030504040204" pitchFamily="34" charset="0"/>
              </a:rPr>
              <a:t>Rapid improvements in mental energy, acuity, and alertness*</a:t>
            </a:r>
          </a:p>
        </p:txBody>
      </p:sp>
      <p:sp>
        <p:nvSpPr>
          <p:cNvPr id="27" name="Rectangle 26">
            <a:extLst>
              <a:ext uri="{FF2B5EF4-FFF2-40B4-BE49-F238E27FC236}">
                <a16:creationId xmlns:a16="http://schemas.microsoft.com/office/drawing/2014/main" id="{9B4CD6AF-19E7-4278-966B-AA09FFA22D6D}"/>
              </a:ext>
            </a:extLst>
          </p:cNvPr>
          <p:cNvSpPr/>
          <p:nvPr/>
        </p:nvSpPr>
        <p:spPr>
          <a:xfrm>
            <a:off x="4474688" y="4371174"/>
            <a:ext cx="2824309" cy="1200329"/>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Verdana" panose="020B0604030504040204" pitchFamily="34" charset="0"/>
              </a:rPr>
              <a:t>Increases energy levels and endurance*</a:t>
            </a:r>
          </a:p>
        </p:txBody>
      </p:sp>
      <p:sp>
        <p:nvSpPr>
          <p:cNvPr id="29" name="Rectangle 28">
            <a:extLst>
              <a:ext uri="{FF2B5EF4-FFF2-40B4-BE49-F238E27FC236}">
                <a16:creationId xmlns:a16="http://schemas.microsoft.com/office/drawing/2014/main" id="{68088B80-1622-4480-9384-76F7AC27BE27}"/>
              </a:ext>
            </a:extLst>
          </p:cNvPr>
          <p:cNvSpPr/>
          <p:nvPr/>
        </p:nvSpPr>
        <p:spPr>
          <a:xfrm>
            <a:off x="7906494" y="4371174"/>
            <a:ext cx="3754205" cy="1938992"/>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Verdana" panose="020B0604030504040204" pitchFamily="34" charset="0"/>
              </a:rPr>
              <a:t>Provides energy without the jitters or crash from other high-stimulant or high-sugar energy drinks*</a:t>
            </a:r>
          </a:p>
        </p:txBody>
      </p:sp>
      <p:pic>
        <p:nvPicPr>
          <p:cNvPr id="15" name="Graphic 14">
            <a:extLst>
              <a:ext uri="{FF2B5EF4-FFF2-40B4-BE49-F238E27FC236}">
                <a16:creationId xmlns:a16="http://schemas.microsoft.com/office/drawing/2014/main" id="{612ABEB2-AF52-44E4-BD1D-CEE5BB6A9929}"/>
              </a:ext>
            </a:extLst>
          </p:cNvPr>
          <p:cNvPicPr>
            <a:picLocks noChangeAspect="1"/>
          </p:cNvPicPr>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20569" t="30088" r="35366" b="46325"/>
          <a:stretch/>
        </p:blipFill>
        <p:spPr>
          <a:xfrm>
            <a:off x="3335714" y="-62835"/>
            <a:ext cx="5430603" cy="2131777"/>
          </a:xfrm>
          <a:prstGeom prst="rect">
            <a:avLst/>
          </a:prstGeom>
        </p:spPr>
      </p:pic>
      <p:sp>
        <p:nvSpPr>
          <p:cNvPr id="16" name="TextBox 15">
            <a:extLst>
              <a:ext uri="{FF2B5EF4-FFF2-40B4-BE49-F238E27FC236}">
                <a16:creationId xmlns:a16="http://schemas.microsoft.com/office/drawing/2014/main" id="{E3693973-C0EC-40C0-A4FE-F5220056314F}"/>
              </a:ext>
            </a:extLst>
          </p:cNvPr>
          <p:cNvSpPr txBox="1"/>
          <p:nvPr/>
        </p:nvSpPr>
        <p:spPr>
          <a:xfrm>
            <a:off x="3673312" y="1322056"/>
            <a:ext cx="4358133" cy="707886"/>
          </a:xfrm>
          <a:prstGeom prst="rect">
            <a:avLst/>
          </a:prstGeom>
          <a:noFill/>
        </p:spPr>
        <p:txBody>
          <a:bodyPr wrap="square" rtlCol="0">
            <a:spAutoFit/>
          </a:bodyPr>
          <a:lstStyle/>
          <a:p>
            <a:pPr algn="ctr"/>
            <a:r>
              <a:rPr lang="en-US" sz="2000" b="1" dirty="0">
                <a:solidFill>
                  <a:srgbClr val="003B71"/>
                </a:solidFill>
                <a:latin typeface="Verdana" panose="020B0604030504040204" pitchFamily="34" charset="0"/>
              </a:rPr>
              <a:t>supports mental energy and </a:t>
            </a:r>
            <a:br>
              <a:rPr lang="en-US" sz="2000" b="1" dirty="0">
                <a:solidFill>
                  <a:srgbClr val="003B71"/>
                </a:solidFill>
                <a:latin typeface="Verdana" panose="020B0604030504040204" pitchFamily="34" charset="0"/>
              </a:rPr>
            </a:br>
            <a:r>
              <a:rPr lang="en-US" sz="2000" b="1" dirty="0">
                <a:solidFill>
                  <a:srgbClr val="003B71"/>
                </a:solidFill>
                <a:latin typeface="Verdana" panose="020B0604030504040204" pitchFamily="34" charset="0"/>
              </a:rPr>
              <a:t>performance*</a:t>
            </a:r>
          </a:p>
        </p:txBody>
      </p:sp>
      <p:sp>
        <p:nvSpPr>
          <p:cNvPr id="11" name="TextBox 10">
            <a:extLst>
              <a:ext uri="{FF2B5EF4-FFF2-40B4-BE49-F238E27FC236}">
                <a16:creationId xmlns:a16="http://schemas.microsoft.com/office/drawing/2014/main" id="{AC2BB926-80E0-40E8-B4EC-453F8FBCE888}"/>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1452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838200" y="2003425"/>
            <a:ext cx="5387788" cy="3173506"/>
          </a:xfrm>
        </p:spPr>
        <p:txBody>
          <a:bodyPr>
            <a:noAutofit/>
          </a:bodyPr>
          <a:lstStyle/>
          <a:p>
            <a:pPr marL="0" inden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Guayusa</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Amazonian Awareness Enhancer</a:t>
            </a:r>
          </a:p>
        </p:txBody>
      </p:sp>
      <p:pic>
        <p:nvPicPr>
          <p:cNvPr id="4" name="Picture 3">
            <a:extLst>
              <a:ext uri="{FF2B5EF4-FFF2-40B4-BE49-F238E27FC236}">
                <a16:creationId xmlns:a16="http://schemas.microsoft.com/office/drawing/2014/main" id="{CF5FDD00-CCFC-44C5-BE51-7A3D886F9A9C}"/>
              </a:ext>
            </a:extLst>
          </p:cNvPr>
          <p:cNvPicPr>
            <a:picLocks noChangeAspect="1"/>
          </p:cNvPicPr>
          <p:nvPr/>
        </p:nvPicPr>
        <p:blipFill>
          <a:blip r:embed="rId3"/>
          <a:stretch>
            <a:fillRect/>
          </a:stretch>
        </p:blipFill>
        <p:spPr>
          <a:xfrm>
            <a:off x="6225988" y="1690688"/>
            <a:ext cx="3810000" cy="3810000"/>
          </a:xfrm>
          <a:prstGeom prst="rect">
            <a:avLst/>
          </a:prstGeom>
        </p:spPr>
      </p:pic>
      <p:sp>
        <p:nvSpPr>
          <p:cNvPr id="7" name="Title 1">
            <a:extLst>
              <a:ext uri="{FF2B5EF4-FFF2-40B4-BE49-F238E27FC236}">
                <a16:creationId xmlns:a16="http://schemas.microsoft.com/office/drawing/2014/main" id="{216C2097-25FA-4015-A873-A2B86A40406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ENERGY+</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xtBox 4">
            <a:extLst>
              <a:ext uri="{FF2B5EF4-FFF2-40B4-BE49-F238E27FC236}">
                <a16:creationId xmlns:a16="http://schemas.microsoft.com/office/drawing/2014/main" id="{9842964D-9B1A-4FD9-A9C6-B07F2B61AD92}"/>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4122543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626E61-C148-425C-81FF-554411A66ED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75909" y="1549905"/>
            <a:ext cx="7845963" cy="4770027"/>
          </a:xfrm>
          <a:prstGeom prst="rect">
            <a:avLst/>
          </a:prstGeom>
        </p:spPr>
      </p:pic>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838200" y="2003425"/>
            <a:ext cx="5387788" cy="3173506"/>
          </a:xfrm>
        </p:spPr>
        <p:txBody>
          <a:bodyPr>
            <a:noAutofit/>
          </a:bodyPr>
          <a:lstStyle/>
          <a:p>
            <a:pPr marL="0" inden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Enzogenol</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Calms “monkey mind”</a:t>
            </a:r>
          </a:p>
        </p:txBody>
      </p:sp>
      <p:sp>
        <p:nvSpPr>
          <p:cNvPr id="8" name="Title 1">
            <a:extLst>
              <a:ext uri="{FF2B5EF4-FFF2-40B4-BE49-F238E27FC236}">
                <a16:creationId xmlns:a16="http://schemas.microsoft.com/office/drawing/2014/main" id="{1AEF3AE2-5015-4197-88D4-36C579A3E65C}"/>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ENERGY+</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23215779-0733-4B3A-AAE2-D6E6F6A2D020}"/>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3929422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C1E487B-E9D4-4265-BE4A-0FFAF58E4052}"/>
              </a:ext>
            </a:extLst>
          </p:cNvPr>
          <p:cNvPicPr>
            <a:picLocks noChangeAspect="1"/>
          </p:cNvPicPr>
          <p:nvPr/>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22987" t="30932" r="39429" b="49664"/>
          <a:stretch/>
        </p:blipFill>
        <p:spPr>
          <a:xfrm>
            <a:off x="966008" y="430462"/>
            <a:ext cx="4844740" cy="1808850"/>
          </a:xfrm>
          <a:prstGeom prst="rect">
            <a:avLst/>
          </a:prstGeom>
        </p:spPr>
      </p:pic>
      <p:sp>
        <p:nvSpPr>
          <p:cNvPr id="7" name="Rectangle 6"/>
          <p:cNvSpPr/>
          <p:nvPr/>
        </p:nvSpPr>
        <p:spPr>
          <a:xfrm>
            <a:off x="779625" y="2965237"/>
            <a:ext cx="5088101" cy="2677656"/>
          </a:xfrm>
          <a:prstGeom prst="rect">
            <a:avLst/>
          </a:prstGeom>
        </p:spPr>
        <p:txBody>
          <a:bodyPr wrap="square">
            <a:spAutoFit/>
          </a:bodyPr>
          <a:lstStyle/>
          <a:p>
            <a:pPr algn="ctr"/>
            <a:r>
              <a:rPr lang="en-US" sz="2400" dirty="0">
                <a:solidFill>
                  <a:srgbClr val="003B71"/>
                </a:solidFill>
                <a:latin typeface="Verdana" panose="020B0604030504040204" pitchFamily="34" charset="0"/>
                <a:ea typeface="Verdana" panose="020B0604030504040204" pitchFamily="34" charset="0"/>
                <a:cs typeface="Verdana" panose="020B0604030504040204" pitchFamily="34" charset="0"/>
              </a:rPr>
              <a:t>The key ingredients in Mood+ have multiple scientific studies that show significant benefits for mood support such as relief from anxious feelings, sadness, restlessness, and overall</a:t>
            </a:r>
            <a:br>
              <a:rPr lang="en-US" sz="2400" dirty="0">
                <a:solidFill>
                  <a:srgbClr val="003B71"/>
                </a:solidFill>
                <a:latin typeface="Verdana" panose="020B0604030504040204" pitchFamily="34" charset="0"/>
                <a:ea typeface="Verdana" panose="020B0604030504040204" pitchFamily="34" charset="0"/>
                <a:cs typeface="Verdana" panose="020B0604030504040204" pitchFamily="34" charset="0"/>
              </a:rPr>
            </a:br>
            <a:r>
              <a:rPr lang="en-US" sz="2400" dirty="0">
                <a:solidFill>
                  <a:srgbClr val="003B71"/>
                </a:solidFill>
                <a:latin typeface="Verdana" panose="020B0604030504040204" pitchFamily="34" charset="0"/>
                <a:ea typeface="Verdana" panose="020B0604030504040204" pitchFamily="34" charset="0"/>
                <a:cs typeface="Verdana" panose="020B0604030504040204" pitchFamily="34" charset="0"/>
              </a:rPr>
              <a:t>stress relief.*</a:t>
            </a:r>
          </a:p>
        </p:txBody>
      </p:sp>
      <p:sp>
        <p:nvSpPr>
          <p:cNvPr id="12" name="TextBox 11">
            <a:extLst>
              <a:ext uri="{FF2B5EF4-FFF2-40B4-BE49-F238E27FC236}">
                <a16:creationId xmlns:a16="http://schemas.microsoft.com/office/drawing/2014/main" id="{13DC98EE-359D-4442-9F94-4C4E23006A89}"/>
              </a:ext>
            </a:extLst>
          </p:cNvPr>
          <p:cNvSpPr txBox="1"/>
          <p:nvPr/>
        </p:nvSpPr>
        <p:spPr>
          <a:xfrm>
            <a:off x="1440839" y="1739564"/>
            <a:ext cx="3639680" cy="707886"/>
          </a:xfrm>
          <a:prstGeom prst="rect">
            <a:avLst/>
          </a:prstGeom>
          <a:noFill/>
        </p:spPr>
        <p:txBody>
          <a:bodyPr wrap="square" rtlCol="0">
            <a:spAutoFit/>
          </a:bodyPr>
          <a:lstStyle/>
          <a:p>
            <a:pPr algn="ctr"/>
            <a:r>
              <a:rPr lang="en-US" sz="2000" b="1" dirty="0">
                <a:solidFill>
                  <a:srgbClr val="003B71"/>
                </a:solidFill>
                <a:latin typeface="Verdana" panose="020B0604030504040204" pitchFamily="34" charset="0"/>
              </a:rPr>
              <a:t>all-natural</a:t>
            </a:r>
            <a:br>
              <a:rPr lang="en-US" sz="2000" b="1" dirty="0">
                <a:solidFill>
                  <a:srgbClr val="003B71"/>
                </a:solidFill>
                <a:latin typeface="Verdana" panose="020B0604030504040204" pitchFamily="34" charset="0"/>
              </a:rPr>
            </a:br>
            <a:r>
              <a:rPr lang="en-US" sz="2000" b="1" dirty="0">
                <a:solidFill>
                  <a:srgbClr val="003B71"/>
                </a:solidFill>
                <a:latin typeface="Verdana" panose="020B0604030504040204" pitchFamily="34" charset="0"/>
              </a:rPr>
              <a:t>mood support*</a:t>
            </a:r>
          </a:p>
        </p:txBody>
      </p:sp>
      <p:pic>
        <p:nvPicPr>
          <p:cNvPr id="17" name="Picture 16">
            <a:extLst>
              <a:ext uri="{FF2B5EF4-FFF2-40B4-BE49-F238E27FC236}">
                <a16:creationId xmlns:a16="http://schemas.microsoft.com/office/drawing/2014/main" id="{CADE36F1-E322-42EF-A75C-628902B41DA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076501" y="1904359"/>
            <a:ext cx="1992131" cy="2953392"/>
          </a:xfrm>
          <a:prstGeom prst="rect">
            <a:avLst/>
          </a:prstGeom>
        </p:spPr>
      </p:pic>
      <p:pic>
        <p:nvPicPr>
          <p:cNvPr id="21" name="Graphic 12">
            <a:extLst>
              <a:ext uri="{FF2B5EF4-FFF2-40B4-BE49-F238E27FC236}">
                <a16:creationId xmlns:a16="http://schemas.microsoft.com/office/drawing/2014/main" id="{861E8C51-0CFD-46B1-985C-51C39B0C42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63728" y="436798"/>
            <a:ext cx="1700784" cy="1596121"/>
          </a:xfrm>
          <a:prstGeom prst="rect">
            <a:avLst/>
          </a:prstGeom>
        </p:spPr>
      </p:pic>
      <p:pic>
        <p:nvPicPr>
          <p:cNvPr id="22" name="Graphic 12">
            <a:extLst>
              <a:ext uri="{FF2B5EF4-FFF2-40B4-BE49-F238E27FC236}">
                <a16:creationId xmlns:a16="http://schemas.microsoft.com/office/drawing/2014/main" id="{7835CF8F-461D-43A5-9826-6B550940AC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07731" y="436798"/>
            <a:ext cx="1700784" cy="1596121"/>
          </a:xfrm>
          <a:prstGeom prst="rect">
            <a:avLst/>
          </a:prstGeom>
        </p:spPr>
      </p:pic>
      <p:pic>
        <p:nvPicPr>
          <p:cNvPr id="23" name="Graphic 12">
            <a:extLst>
              <a:ext uri="{FF2B5EF4-FFF2-40B4-BE49-F238E27FC236}">
                <a16:creationId xmlns:a16="http://schemas.microsoft.com/office/drawing/2014/main" id="{17450DBF-E526-4AE3-93B9-2DB41F715D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58400" y="430462"/>
            <a:ext cx="1700784" cy="1596121"/>
          </a:xfrm>
          <a:prstGeom prst="rect">
            <a:avLst/>
          </a:prstGeom>
        </p:spPr>
      </p:pic>
      <p:sp>
        <p:nvSpPr>
          <p:cNvPr id="16" name="TextBox 15">
            <a:extLst>
              <a:ext uri="{FF2B5EF4-FFF2-40B4-BE49-F238E27FC236}">
                <a16:creationId xmlns:a16="http://schemas.microsoft.com/office/drawing/2014/main" id="{6A007DA1-A4DC-4E00-A52F-273BA08C785D}"/>
              </a:ext>
            </a:extLst>
          </p:cNvPr>
          <p:cNvSpPr txBox="1"/>
          <p:nvPr/>
        </p:nvSpPr>
        <p:spPr>
          <a:xfrm>
            <a:off x="6594899" y="838481"/>
            <a:ext cx="1526448" cy="646331"/>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MOOD ELEVATING</a:t>
            </a:r>
          </a:p>
        </p:txBody>
      </p:sp>
      <p:sp>
        <p:nvSpPr>
          <p:cNvPr id="18" name="TextBox 17">
            <a:extLst>
              <a:ext uri="{FF2B5EF4-FFF2-40B4-BE49-F238E27FC236}">
                <a16:creationId xmlns:a16="http://schemas.microsoft.com/office/drawing/2014/main" id="{489ED6E2-21F5-4694-8A38-5F166B2448A5}"/>
              </a:ext>
            </a:extLst>
          </p:cNvPr>
          <p:cNvSpPr txBox="1"/>
          <p:nvPr/>
        </p:nvSpPr>
        <p:spPr>
          <a:xfrm>
            <a:off x="8280062" y="847413"/>
            <a:ext cx="1585008" cy="584775"/>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PROMOTES RELAXATION</a:t>
            </a:r>
          </a:p>
        </p:txBody>
      </p:sp>
      <p:sp>
        <p:nvSpPr>
          <p:cNvPr id="19" name="TextBox 18">
            <a:extLst>
              <a:ext uri="{FF2B5EF4-FFF2-40B4-BE49-F238E27FC236}">
                <a16:creationId xmlns:a16="http://schemas.microsoft.com/office/drawing/2014/main" id="{7E952B41-55AA-4411-841E-19D4A172FD36}"/>
              </a:ext>
            </a:extLst>
          </p:cNvPr>
          <p:cNvSpPr txBox="1"/>
          <p:nvPr/>
        </p:nvSpPr>
        <p:spPr>
          <a:xfrm>
            <a:off x="10118068" y="847413"/>
            <a:ext cx="1585536" cy="646331"/>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TENSION REDUCING</a:t>
            </a:r>
          </a:p>
        </p:txBody>
      </p:sp>
      <p:sp>
        <p:nvSpPr>
          <p:cNvPr id="25" name="TextBox 24">
            <a:extLst>
              <a:ext uri="{FF2B5EF4-FFF2-40B4-BE49-F238E27FC236}">
                <a16:creationId xmlns:a16="http://schemas.microsoft.com/office/drawing/2014/main" id="{196206FB-69DE-4C05-AA50-4199E12C8EF1}"/>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31" name="Rectangle: Rounded Corners 30">
            <a:extLst>
              <a:ext uri="{FF2B5EF4-FFF2-40B4-BE49-F238E27FC236}">
                <a16:creationId xmlns:a16="http://schemas.microsoft.com/office/drawing/2014/main" id="{DE1F3466-2157-4558-A8F9-68B9EE3315EE}"/>
              </a:ext>
            </a:extLst>
          </p:cNvPr>
          <p:cNvSpPr/>
          <p:nvPr/>
        </p:nvSpPr>
        <p:spPr>
          <a:xfrm>
            <a:off x="7337751" y="4812287"/>
            <a:ext cx="3549715" cy="1177925"/>
          </a:xfrm>
          <a:prstGeom prst="roundRect">
            <a:avLst/>
          </a:prstGeom>
          <a:noFill/>
          <a:ln w="38100">
            <a:solidFill>
              <a:srgbClr val="003B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TextBox 31">
            <a:extLst>
              <a:ext uri="{FF2B5EF4-FFF2-40B4-BE49-F238E27FC236}">
                <a16:creationId xmlns:a16="http://schemas.microsoft.com/office/drawing/2014/main" id="{657602B4-2229-4574-B300-46D36A758C37}"/>
              </a:ext>
            </a:extLst>
          </p:cNvPr>
          <p:cNvSpPr txBox="1"/>
          <p:nvPr/>
        </p:nvSpPr>
        <p:spPr>
          <a:xfrm>
            <a:off x="7374891" y="4924195"/>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33" name="TextBox 32">
            <a:extLst>
              <a:ext uri="{FF2B5EF4-FFF2-40B4-BE49-F238E27FC236}">
                <a16:creationId xmlns:a16="http://schemas.microsoft.com/office/drawing/2014/main" id="{2B98800E-9D1F-408C-B65D-B307B31A0765}"/>
              </a:ext>
            </a:extLst>
          </p:cNvPr>
          <p:cNvSpPr txBox="1"/>
          <p:nvPr/>
        </p:nvSpPr>
        <p:spPr>
          <a:xfrm>
            <a:off x="9309491" y="4923666"/>
            <a:ext cx="1643337"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S006</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$80.00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$59.95 / 52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$53.95 / 46 PV</a:t>
            </a:r>
          </a:p>
        </p:txBody>
      </p:sp>
    </p:spTree>
    <p:extLst>
      <p:ext uri="{BB962C8B-B14F-4D97-AF65-F5344CB8AC3E}">
        <p14:creationId xmlns:p14="http://schemas.microsoft.com/office/powerpoint/2010/main" val="3060673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F9FE42-A450-455A-9274-70671F42136B}"/>
              </a:ext>
            </a:extLst>
          </p:cNvPr>
          <p:cNvPicPr>
            <a:picLocks noChangeAspect="1"/>
          </p:cNvPicPr>
          <p:nvPr/>
        </p:nvPicPr>
        <p:blipFill>
          <a:blip r:embed="rId3"/>
          <a:stretch>
            <a:fillRect/>
          </a:stretch>
        </p:blipFill>
        <p:spPr>
          <a:xfrm>
            <a:off x="838200" y="3270067"/>
            <a:ext cx="2845526" cy="2845526"/>
          </a:xfrm>
          <a:prstGeom prst="rect">
            <a:avLst/>
          </a:prstGeom>
        </p:spPr>
      </p:pic>
      <p:pic>
        <p:nvPicPr>
          <p:cNvPr id="8" name="Picture 7">
            <a:extLst>
              <a:ext uri="{FF2B5EF4-FFF2-40B4-BE49-F238E27FC236}">
                <a16:creationId xmlns:a16="http://schemas.microsoft.com/office/drawing/2014/main" id="{C8B5D1BF-37A4-463E-AEA7-97632CAD207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466"/>
          <a:stretch/>
        </p:blipFill>
        <p:spPr>
          <a:xfrm>
            <a:off x="5358143" y="1452308"/>
            <a:ext cx="6711937" cy="4949155"/>
          </a:xfrm>
          <a:prstGeom prst="rect">
            <a:avLst/>
          </a:prstGeom>
        </p:spPr>
      </p:pic>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838200" y="2003425"/>
            <a:ext cx="5387788" cy="3173506"/>
          </a:xfrm>
        </p:spPr>
        <p:txBody>
          <a:bodyPr>
            <a:noAutofit/>
          </a:bodyPr>
          <a:lstStyle/>
          <a:p>
            <a:pPr marL="0" inden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Venetron, Rafuma</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Depression</a:t>
            </a:r>
          </a:p>
        </p:txBody>
      </p:sp>
      <p:sp>
        <p:nvSpPr>
          <p:cNvPr id="9" name="Title 1">
            <a:extLst>
              <a:ext uri="{FF2B5EF4-FFF2-40B4-BE49-F238E27FC236}">
                <a16:creationId xmlns:a16="http://schemas.microsoft.com/office/drawing/2014/main" id="{7EBBA899-0240-4984-9DF5-CC5E70647CEE}"/>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MOOD+</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70B8A61D-D1C2-49EE-98DC-EA1C7A3C1B73}"/>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1870787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7A1E45-C63B-406D-BB40-6D6ECCAEDD48}"/>
              </a:ext>
            </a:extLst>
          </p:cNvPr>
          <p:cNvPicPr>
            <a:picLocks noChangeAspect="1"/>
          </p:cNvPicPr>
          <p:nvPr/>
        </p:nvPicPr>
        <p:blipFill>
          <a:blip r:embed="rId3"/>
          <a:stretch>
            <a:fillRect/>
          </a:stretch>
        </p:blipFill>
        <p:spPr>
          <a:xfrm>
            <a:off x="838200" y="3270067"/>
            <a:ext cx="2843784" cy="2843784"/>
          </a:xfrm>
          <a:prstGeom prst="rect">
            <a:avLst/>
          </a:prstGeom>
        </p:spPr>
      </p:pic>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838200" y="2003425"/>
            <a:ext cx="5387788" cy="3173506"/>
          </a:xfrm>
        </p:spPr>
        <p:txBody>
          <a:bodyPr>
            <a:noAutofit/>
          </a:bodyPr>
          <a:lstStyle/>
          <a:p>
            <a:pPr marL="0" inden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Zembrin, Kanna </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Depression</a:t>
            </a:r>
          </a:p>
        </p:txBody>
      </p:sp>
      <p:pic>
        <p:nvPicPr>
          <p:cNvPr id="10" name="Picture 9">
            <a:extLst>
              <a:ext uri="{FF2B5EF4-FFF2-40B4-BE49-F238E27FC236}">
                <a16:creationId xmlns:a16="http://schemas.microsoft.com/office/drawing/2014/main" id="{C555B062-0C59-43D6-ACA8-596A55C0B39E}"/>
              </a:ext>
            </a:extLst>
          </p:cNvPr>
          <p:cNvPicPr>
            <a:picLocks noChangeAspect="1"/>
          </p:cNvPicPr>
          <p:nvPr/>
        </p:nvPicPr>
        <p:blipFill>
          <a:blip r:embed="rId4"/>
          <a:stretch>
            <a:fillRect/>
          </a:stretch>
        </p:blipFill>
        <p:spPr>
          <a:xfrm>
            <a:off x="4857279" y="2311547"/>
            <a:ext cx="3232984" cy="3955371"/>
          </a:xfrm>
          <a:prstGeom prst="rect">
            <a:avLst/>
          </a:prstGeom>
        </p:spPr>
      </p:pic>
      <p:pic>
        <p:nvPicPr>
          <p:cNvPr id="11" name="Picture 10">
            <a:extLst>
              <a:ext uri="{FF2B5EF4-FFF2-40B4-BE49-F238E27FC236}">
                <a16:creationId xmlns:a16="http://schemas.microsoft.com/office/drawing/2014/main" id="{251B7ABC-3272-480C-8651-832FACCF258F}"/>
              </a:ext>
            </a:extLst>
          </p:cNvPr>
          <p:cNvPicPr>
            <a:picLocks noChangeAspect="1"/>
          </p:cNvPicPr>
          <p:nvPr/>
        </p:nvPicPr>
        <p:blipFill>
          <a:blip r:embed="rId5"/>
          <a:stretch>
            <a:fillRect/>
          </a:stretch>
        </p:blipFill>
        <p:spPr>
          <a:xfrm>
            <a:off x="8243127" y="524964"/>
            <a:ext cx="3700753" cy="3154740"/>
          </a:xfrm>
          <a:prstGeom prst="rect">
            <a:avLst/>
          </a:prstGeom>
        </p:spPr>
      </p:pic>
      <p:sp>
        <p:nvSpPr>
          <p:cNvPr id="9" name="Title 1">
            <a:extLst>
              <a:ext uri="{FF2B5EF4-FFF2-40B4-BE49-F238E27FC236}">
                <a16:creationId xmlns:a16="http://schemas.microsoft.com/office/drawing/2014/main" id="{B9BA42FC-CB31-434B-A1B0-A11CC6373007}"/>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MOOD+</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32C08E18-9AF3-4116-9E7C-A0DE3C2829EF}"/>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201799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838200" y="3303548"/>
            <a:ext cx="10515600" cy="411238"/>
          </a:xfrm>
          <a:prstGeom prst="rect">
            <a:avLst/>
          </a:prstGeom>
          <a:gradFill>
            <a:gsLst>
              <a:gs pos="0">
                <a:srgbClr val="800000"/>
              </a:gs>
              <a:gs pos="21000">
                <a:srgbClr val="FF6600"/>
              </a:gs>
              <a:gs pos="35000">
                <a:srgbClr val="FFFF00"/>
              </a:gs>
              <a:gs pos="9000">
                <a:srgbClr val="FF0000"/>
              </a:gs>
              <a:gs pos="53000">
                <a:srgbClr val="008000"/>
              </a:gs>
              <a:gs pos="62000">
                <a:srgbClr val="0000FF"/>
              </a:gs>
              <a:gs pos="80000">
                <a:srgbClr val="000090"/>
              </a:gs>
              <a:gs pos="99000">
                <a:srgbClr val="660066"/>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580571" y="3792529"/>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DISEASE STATUS</a:t>
            </a:r>
          </a:p>
        </p:txBody>
      </p:sp>
      <p:sp>
        <p:nvSpPr>
          <p:cNvPr id="9" name="TextBox 8"/>
          <p:cNvSpPr txBox="1"/>
          <p:nvPr/>
        </p:nvSpPr>
        <p:spPr>
          <a:xfrm>
            <a:off x="4171347" y="3792529"/>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“NORMAL”</a:t>
            </a:r>
          </a:p>
        </p:txBody>
      </p:sp>
      <p:sp>
        <p:nvSpPr>
          <p:cNvPr id="11" name="TextBox 10"/>
          <p:cNvSpPr txBox="1"/>
          <p:nvPr/>
        </p:nvSpPr>
        <p:spPr>
          <a:xfrm>
            <a:off x="7802938" y="3792529"/>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OPTIMIZED</a:t>
            </a:r>
          </a:p>
        </p:txBody>
      </p:sp>
      <p:sp>
        <p:nvSpPr>
          <p:cNvPr id="13" name="TextBox 12"/>
          <p:cNvSpPr txBox="1"/>
          <p:nvPr/>
        </p:nvSpPr>
        <p:spPr>
          <a:xfrm>
            <a:off x="1378857" y="4193719"/>
            <a:ext cx="1251857" cy="1200329"/>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Depression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Anxiety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Diabetes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Obesity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Heart Disease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Autoimmune</a:t>
            </a:r>
          </a:p>
        </p:txBody>
      </p:sp>
      <p:sp>
        <p:nvSpPr>
          <p:cNvPr id="15" name="TextBox 14"/>
          <p:cNvSpPr txBox="1"/>
          <p:nvPr/>
        </p:nvSpPr>
        <p:spPr>
          <a:xfrm>
            <a:off x="5159283" y="4193719"/>
            <a:ext cx="1061357" cy="1384995"/>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Fatigue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Tension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Sad</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Brain Fog</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Headaches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Acne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Eczema</a:t>
            </a:r>
          </a:p>
        </p:txBody>
      </p:sp>
      <p:sp>
        <p:nvSpPr>
          <p:cNvPr id="16" name="TextBox 15"/>
          <p:cNvSpPr txBox="1"/>
          <p:nvPr/>
        </p:nvSpPr>
        <p:spPr>
          <a:xfrm>
            <a:off x="8816075" y="4193719"/>
            <a:ext cx="977027" cy="1200329"/>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Energetic </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Calmness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Happy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Sharp</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Creative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Clear Skin</a:t>
            </a:r>
          </a:p>
        </p:txBody>
      </p:sp>
      <p:sp>
        <p:nvSpPr>
          <p:cNvPr id="3" name="Rectangle 2"/>
          <p:cNvSpPr/>
          <p:nvPr/>
        </p:nvSpPr>
        <p:spPr>
          <a:xfrm>
            <a:off x="2530928" y="4193719"/>
            <a:ext cx="1188357" cy="1200329"/>
          </a:xfrm>
          <a:prstGeom prst="rect">
            <a:avLst/>
          </a:prstGeom>
        </p:spPr>
        <p:txBody>
          <a:bodyPr wrap="square">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Arthritis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Fibromyalgia</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CFS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Dementia</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ADD / ADHD</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Alzheimer’s</a:t>
            </a:r>
          </a:p>
        </p:txBody>
      </p:sp>
      <p:sp>
        <p:nvSpPr>
          <p:cNvPr id="12" name="Rectangle 11"/>
          <p:cNvSpPr/>
          <p:nvPr/>
        </p:nvSpPr>
        <p:spPr>
          <a:xfrm>
            <a:off x="6157139" y="4193719"/>
            <a:ext cx="1188357" cy="1200329"/>
          </a:xfrm>
          <a:prstGeom prst="rect">
            <a:avLst/>
          </a:prstGeom>
        </p:spPr>
        <p:txBody>
          <a:bodyPr wrap="square">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Congestion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URTI’s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Joint Pain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Muscle Pain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Bloated </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Chubby</a:t>
            </a:r>
          </a:p>
        </p:txBody>
      </p:sp>
      <p:sp>
        <p:nvSpPr>
          <p:cNvPr id="14" name="TextBox 13"/>
          <p:cNvSpPr txBox="1"/>
          <p:nvPr/>
        </p:nvSpPr>
        <p:spPr>
          <a:xfrm>
            <a:off x="9822667" y="4193719"/>
            <a:ext cx="977027" cy="1200329"/>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Rarely Sick</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Flexible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Lean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Strong</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Resilient</a:t>
            </a:r>
          </a:p>
        </p:txBody>
      </p:sp>
      <p:sp>
        <p:nvSpPr>
          <p:cNvPr id="18" name="TextBox 17"/>
          <p:cNvSpPr txBox="1"/>
          <p:nvPr/>
        </p:nvSpPr>
        <p:spPr>
          <a:xfrm>
            <a:off x="10594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1</a:t>
            </a:r>
          </a:p>
        </p:txBody>
      </p:sp>
      <p:sp>
        <p:nvSpPr>
          <p:cNvPr id="19" name="TextBox 18"/>
          <p:cNvSpPr txBox="1"/>
          <p:nvPr/>
        </p:nvSpPr>
        <p:spPr>
          <a:xfrm>
            <a:off x="912281"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RED</a:t>
            </a:r>
          </a:p>
        </p:txBody>
      </p:sp>
      <p:sp>
        <p:nvSpPr>
          <p:cNvPr id="20" name="TextBox 19"/>
          <p:cNvSpPr txBox="1"/>
          <p:nvPr/>
        </p:nvSpPr>
        <p:spPr>
          <a:xfrm>
            <a:off x="2474382"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ORANGE</a:t>
            </a:r>
          </a:p>
        </p:txBody>
      </p:sp>
      <p:sp>
        <p:nvSpPr>
          <p:cNvPr id="21" name="TextBox 20"/>
          <p:cNvSpPr txBox="1"/>
          <p:nvPr/>
        </p:nvSpPr>
        <p:spPr>
          <a:xfrm>
            <a:off x="4036483"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YELLOW</a:t>
            </a:r>
          </a:p>
        </p:txBody>
      </p:sp>
      <p:sp>
        <p:nvSpPr>
          <p:cNvPr id="22" name="TextBox 21"/>
          <p:cNvSpPr txBox="1"/>
          <p:nvPr/>
        </p:nvSpPr>
        <p:spPr>
          <a:xfrm>
            <a:off x="5588001"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GREEN</a:t>
            </a:r>
          </a:p>
        </p:txBody>
      </p:sp>
      <p:sp>
        <p:nvSpPr>
          <p:cNvPr id="23" name="TextBox 22"/>
          <p:cNvSpPr txBox="1"/>
          <p:nvPr/>
        </p:nvSpPr>
        <p:spPr>
          <a:xfrm>
            <a:off x="7171268"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BLUE</a:t>
            </a:r>
          </a:p>
        </p:txBody>
      </p:sp>
      <p:sp>
        <p:nvSpPr>
          <p:cNvPr id="24" name="TextBox 23"/>
          <p:cNvSpPr txBox="1"/>
          <p:nvPr/>
        </p:nvSpPr>
        <p:spPr>
          <a:xfrm>
            <a:off x="8722786"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INDIGO</a:t>
            </a:r>
          </a:p>
        </p:txBody>
      </p:sp>
      <p:sp>
        <p:nvSpPr>
          <p:cNvPr id="25" name="TextBox 24"/>
          <p:cNvSpPr txBox="1"/>
          <p:nvPr/>
        </p:nvSpPr>
        <p:spPr>
          <a:xfrm>
            <a:off x="10295467"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VIOLET</a:t>
            </a:r>
          </a:p>
        </p:txBody>
      </p:sp>
      <p:sp>
        <p:nvSpPr>
          <p:cNvPr id="26" name="Rectangle 25"/>
          <p:cNvSpPr/>
          <p:nvPr/>
        </p:nvSpPr>
        <p:spPr>
          <a:xfrm>
            <a:off x="838200" y="5646043"/>
            <a:ext cx="10515600" cy="411238"/>
          </a:xfrm>
          <a:prstGeom prst="rect">
            <a:avLst/>
          </a:prstGeom>
          <a:gradFill>
            <a:gsLst>
              <a:gs pos="0">
                <a:srgbClr val="800000"/>
              </a:gs>
              <a:gs pos="21000">
                <a:srgbClr val="FF6600"/>
              </a:gs>
              <a:gs pos="35000">
                <a:srgbClr val="FFFF00"/>
              </a:gs>
              <a:gs pos="9000">
                <a:srgbClr val="FF0000"/>
              </a:gs>
              <a:gs pos="53000">
                <a:srgbClr val="008000"/>
              </a:gs>
              <a:gs pos="62000">
                <a:srgbClr val="0000FF"/>
              </a:gs>
              <a:gs pos="80000">
                <a:srgbClr val="000090"/>
              </a:gs>
              <a:gs pos="99000">
                <a:srgbClr val="660066"/>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TextBox 26"/>
          <p:cNvSpPr txBox="1"/>
          <p:nvPr/>
        </p:nvSpPr>
        <p:spPr>
          <a:xfrm>
            <a:off x="21083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2</a:t>
            </a:r>
          </a:p>
        </p:txBody>
      </p:sp>
      <p:sp>
        <p:nvSpPr>
          <p:cNvPr id="28" name="TextBox 27"/>
          <p:cNvSpPr txBox="1"/>
          <p:nvPr/>
        </p:nvSpPr>
        <p:spPr>
          <a:xfrm>
            <a:off x="31571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3</a:t>
            </a:r>
          </a:p>
        </p:txBody>
      </p:sp>
      <p:sp>
        <p:nvSpPr>
          <p:cNvPr id="29" name="TextBox 28"/>
          <p:cNvSpPr txBox="1"/>
          <p:nvPr/>
        </p:nvSpPr>
        <p:spPr>
          <a:xfrm>
            <a:off x="42060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4</a:t>
            </a:r>
          </a:p>
        </p:txBody>
      </p:sp>
      <p:sp>
        <p:nvSpPr>
          <p:cNvPr id="30" name="TextBox 29"/>
          <p:cNvSpPr txBox="1"/>
          <p:nvPr/>
        </p:nvSpPr>
        <p:spPr>
          <a:xfrm>
            <a:off x="52548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5</a:t>
            </a:r>
          </a:p>
        </p:txBody>
      </p:sp>
      <p:sp>
        <p:nvSpPr>
          <p:cNvPr id="31" name="TextBox 30"/>
          <p:cNvSpPr txBox="1"/>
          <p:nvPr/>
        </p:nvSpPr>
        <p:spPr>
          <a:xfrm>
            <a:off x="63037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6</a:t>
            </a:r>
          </a:p>
        </p:txBody>
      </p:sp>
      <p:sp>
        <p:nvSpPr>
          <p:cNvPr id="32" name="TextBox 31"/>
          <p:cNvSpPr txBox="1"/>
          <p:nvPr/>
        </p:nvSpPr>
        <p:spPr>
          <a:xfrm>
            <a:off x="73525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7</a:t>
            </a:r>
          </a:p>
        </p:txBody>
      </p:sp>
      <p:sp>
        <p:nvSpPr>
          <p:cNvPr id="33" name="TextBox 32"/>
          <p:cNvSpPr txBox="1"/>
          <p:nvPr/>
        </p:nvSpPr>
        <p:spPr>
          <a:xfrm>
            <a:off x="84014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8</a:t>
            </a:r>
          </a:p>
        </p:txBody>
      </p:sp>
      <p:sp>
        <p:nvSpPr>
          <p:cNvPr id="34" name="TextBox 33"/>
          <p:cNvSpPr txBox="1"/>
          <p:nvPr/>
        </p:nvSpPr>
        <p:spPr>
          <a:xfrm>
            <a:off x="94502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9</a:t>
            </a:r>
          </a:p>
        </p:txBody>
      </p:sp>
      <p:sp>
        <p:nvSpPr>
          <p:cNvPr id="35" name="TextBox 34"/>
          <p:cNvSpPr txBox="1"/>
          <p:nvPr/>
        </p:nvSpPr>
        <p:spPr>
          <a:xfrm>
            <a:off x="10499126"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10</a:t>
            </a:r>
          </a:p>
        </p:txBody>
      </p:sp>
      <p:sp>
        <p:nvSpPr>
          <p:cNvPr id="36" name="Title 1"/>
          <p:cNvSpPr>
            <a:spLocks noGrp="1"/>
          </p:cNvSpPr>
          <p:nvPr>
            <p:ph type="title"/>
          </p:nvPr>
        </p:nvSpPr>
        <p:spPr>
          <a:xfrm>
            <a:off x="838200" y="503237"/>
            <a:ext cx="10515600" cy="1325563"/>
          </a:xfrm>
        </p:spPr>
        <p:txBody>
          <a:bodyPr>
            <a:noAutofit/>
          </a:bodyPr>
          <a:lstStyle/>
          <a:p>
            <a:r>
              <a:rPr lang="en-US" sz="2800" b="0" dirty="0">
                <a:solidFill>
                  <a:srgbClr val="822E7F"/>
                </a:solidFill>
                <a:latin typeface="Verdana" panose="020B0604030504040204" pitchFamily="34" charset="0"/>
                <a:ea typeface="Verdana" panose="020B0604030504040204" pitchFamily="34" charset="0"/>
                <a:cs typeface="Verdana" panose="020B0604030504040204" pitchFamily="34" charset="0"/>
              </a:rPr>
              <a:t>THE THREE THINGS YOU SHOULD KNOW ABOUT</a:t>
            </a:r>
            <a:br>
              <a:rPr lang="en-US"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dirty="0">
                <a:solidFill>
                  <a:srgbClr val="402B56"/>
                </a:solidFill>
                <a:latin typeface="Verdana" panose="020B0604030504040204" pitchFamily="34" charset="0"/>
                <a:ea typeface="Verdana" panose="020B0604030504040204" pitchFamily="34" charset="0"/>
                <a:cs typeface="Verdana" panose="020B0604030504040204" pitchFamily="34" charset="0"/>
              </a:rPr>
              <a:t>MENTAL WELLNESS</a:t>
            </a:r>
            <a:br>
              <a:rPr lang="en-US" dirty="0">
                <a:solidFill>
                  <a:srgbClr val="402B56"/>
                </a:solidFill>
                <a:latin typeface="Verdana" panose="020B0604030504040204" pitchFamily="34" charset="0"/>
                <a:ea typeface="Verdana" panose="020B0604030504040204" pitchFamily="34" charset="0"/>
                <a:cs typeface="Verdana" panose="020B0604030504040204" pitchFamily="34" charset="0"/>
              </a:rPr>
            </a:br>
            <a:endParaRPr lang="en-US" sz="2400" dirty="0">
              <a:solidFill>
                <a:srgbClr val="822E7F"/>
              </a:solidFill>
              <a:latin typeface="Verdana" panose="020B0604030504040204" pitchFamily="34" charset="0"/>
              <a:ea typeface="Verdana" panose="020B0604030504040204" pitchFamily="34" charset="0"/>
              <a:cs typeface="Verdana" panose="020B0604030504040204" pitchFamily="34" charset="0"/>
            </a:endParaRPr>
          </a:p>
        </p:txBody>
      </p:sp>
      <p:sp>
        <p:nvSpPr>
          <p:cNvPr id="37" name="Text Placeholder 2"/>
          <p:cNvSpPr>
            <a:spLocks noGrp="1"/>
          </p:cNvSpPr>
          <p:nvPr>
            <p:ph type="body" sz="quarter" idx="4294967295"/>
          </p:nvPr>
        </p:nvSpPr>
        <p:spPr>
          <a:xfrm>
            <a:off x="974002" y="1700814"/>
            <a:ext cx="11370398" cy="1111996"/>
          </a:xfrm>
          <a:prstGeom prst="rect">
            <a:avLst/>
          </a:prstGeom>
        </p:spPr>
        <p:txBody>
          <a:bodyPr>
            <a:noAutofit/>
          </a:bodyPr>
          <a:lstStyle/>
          <a:p>
            <a:pPr>
              <a:buFont typeface="+mj-lt"/>
              <a:buAutoNum type="arabicPeriod"/>
            </a:pPr>
            <a:r>
              <a:rPr lang="en-US" sz="1800" dirty="0">
                <a:solidFill>
                  <a:srgbClr val="4A3B6B"/>
                </a:solidFill>
                <a:latin typeface="Verdana" panose="020B0604030504040204" pitchFamily="34" charset="0"/>
                <a:ea typeface="Verdana" panose="020B0604030504040204" pitchFamily="34" charset="0"/>
              </a:rPr>
              <a:t>How you feel is not just in your head </a:t>
            </a:r>
            <a:r>
              <a:rPr lang="mr-IN" sz="1800" dirty="0">
                <a:solidFill>
                  <a:srgbClr val="4A3B6B"/>
                </a:solidFill>
                <a:latin typeface="Verdana" panose="020B0604030504040204" pitchFamily="34" charset="0"/>
                <a:ea typeface="Verdana" panose="020B0604030504040204" pitchFamily="34" charset="0"/>
                <a:cs typeface="Aller Light"/>
              </a:rPr>
              <a:t>–</a:t>
            </a:r>
            <a:r>
              <a:rPr lang="en-US" sz="1800" dirty="0">
                <a:solidFill>
                  <a:srgbClr val="4A3B6B"/>
                </a:solidFill>
                <a:latin typeface="Verdana" panose="020B0604030504040204" pitchFamily="34" charset="0"/>
                <a:ea typeface="Verdana" panose="020B0604030504040204" pitchFamily="34" charset="0"/>
              </a:rPr>
              <a:t> it’s also in your gut.</a:t>
            </a:r>
          </a:p>
          <a:p>
            <a:pPr>
              <a:buFont typeface="+mj-lt"/>
              <a:buAutoNum type="arabicPeriod"/>
            </a:pPr>
            <a:r>
              <a:rPr lang="en-US" sz="1800" dirty="0">
                <a:solidFill>
                  <a:srgbClr val="4A3B6B"/>
                </a:solidFill>
                <a:latin typeface="Verdana" panose="020B0604030504040204" pitchFamily="34" charset="0"/>
                <a:ea typeface="Verdana" panose="020B0604030504040204" pitchFamily="34" charset="0"/>
              </a:rPr>
              <a:t>Our “second brain” includes the Microbiome and plays a major role in mental wellness.</a:t>
            </a:r>
          </a:p>
          <a:p>
            <a:pPr>
              <a:buFont typeface="+mj-lt"/>
              <a:buAutoNum type="arabicPeriod"/>
            </a:pPr>
            <a:r>
              <a:rPr lang="en-US" sz="1800" dirty="0">
                <a:solidFill>
                  <a:srgbClr val="4A3B6B"/>
                </a:solidFill>
                <a:latin typeface="Verdana" panose="020B0604030504040204" pitchFamily="34" charset="0"/>
                <a:ea typeface="Verdana" panose="020B0604030504040204" pitchFamily="34" charset="0"/>
              </a:rPr>
              <a:t> You can now DO something NATURALLY to improve your mental wellness. </a:t>
            </a:r>
          </a:p>
        </p:txBody>
      </p:sp>
      <p:sp>
        <p:nvSpPr>
          <p:cNvPr id="38" name="TextBox 37"/>
          <p:cNvSpPr txBox="1"/>
          <p:nvPr/>
        </p:nvSpPr>
        <p:spPr>
          <a:xfrm>
            <a:off x="838200" y="2997288"/>
            <a:ext cx="10515600" cy="307777"/>
          </a:xfrm>
          <a:prstGeom prst="rect">
            <a:avLst/>
          </a:prstGeom>
          <a:noFill/>
        </p:spPr>
        <p:txBody>
          <a:bodyPr wrap="square" rtlCol="0">
            <a:spAutoFit/>
          </a:bodyPr>
          <a:lstStyle/>
          <a:p>
            <a:r>
              <a:rPr lang="en-US" sz="1400" b="1" dirty="0">
                <a:solidFill>
                  <a:srgbClr val="3F2A56"/>
                </a:solidFill>
                <a:latin typeface="Verdana" panose="020B0604030504040204" pitchFamily="34" charset="0"/>
                <a:ea typeface="Verdana" panose="020B0604030504040204" pitchFamily="34" charset="0"/>
                <a:cs typeface="Verdana" panose="020B0604030504040204" pitchFamily="34" charset="0"/>
              </a:rPr>
              <a:t>WHERE ARE YOU ON THE MENTAL WELLNESS CONTINUUM? </a:t>
            </a:r>
            <a:r>
              <a:rPr lang="en-US" sz="1400" i="1" dirty="0">
                <a:solidFill>
                  <a:srgbClr val="3F2A56"/>
                </a:solidFill>
                <a:latin typeface="Verdana" panose="020B0604030504040204" pitchFamily="34" charset="0"/>
                <a:ea typeface="Verdana" panose="020B0604030504040204" pitchFamily="34" charset="0"/>
                <a:cs typeface="Verdana" panose="020B0604030504040204" pitchFamily="34" charset="0"/>
              </a:rPr>
              <a:t>(Circle your current number)</a:t>
            </a:r>
          </a:p>
        </p:txBody>
      </p:sp>
      <p:sp>
        <p:nvSpPr>
          <p:cNvPr id="5" name="Oval 4"/>
          <p:cNvSpPr/>
          <p:nvPr/>
        </p:nvSpPr>
        <p:spPr>
          <a:xfrm>
            <a:off x="1133463" y="5561207"/>
            <a:ext cx="564775" cy="564775"/>
          </a:xfrm>
          <a:prstGeom prst="ellipse">
            <a:avLst/>
          </a:prstGeom>
          <a:solidFill>
            <a:srgbClr val="800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Oval 38"/>
          <p:cNvSpPr/>
          <p:nvPr/>
        </p:nvSpPr>
        <p:spPr>
          <a:xfrm>
            <a:off x="2697437" y="5561207"/>
            <a:ext cx="564775" cy="564775"/>
          </a:xfrm>
          <a:prstGeom prst="ellipse">
            <a:avLst/>
          </a:prstGeom>
          <a:solidFill>
            <a:srgbClr val="FF66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Oval 39"/>
          <p:cNvSpPr/>
          <p:nvPr/>
        </p:nvSpPr>
        <p:spPr>
          <a:xfrm>
            <a:off x="4261411" y="5561207"/>
            <a:ext cx="564775" cy="564775"/>
          </a:xfrm>
          <a:prstGeom prst="ellipse">
            <a:avLst/>
          </a:prstGeom>
          <a:solidFill>
            <a:srgbClr val="FFFF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Oval 40"/>
          <p:cNvSpPr/>
          <p:nvPr/>
        </p:nvSpPr>
        <p:spPr>
          <a:xfrm>
            <a:off x="5825385" y="5561207"/>
            <a:ext cx="564775" cy="564775"/>
          </a:xfrm>
          <a:prstGeom prst="ellipse">
            <a:avLst/>
          </a:prstGeom>
          <a:solidFill>
            <a:srgbClr val="008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Oval 41"/>
          <p:cNvSpPr/>
          <p:nvPr/>
        </p:nvSpPr>
        <p:spPr>
          <a:xfrm>
            <a:off x="7389359" y="5561207"/>
            <a:ext cx="564775" cy="564775"/>
          </a:xfrm>
          <a:prstGeom prst="ellipse">
            <a:avLst/>
          </a:prstGeom>
          <a:solidFill>
            <a:srgbClr val="0000FF"/>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Oval 42"/>
          <p:cNvSpPr/>
          <p:nvPr/>
        </p:nvSpPr>
        <p:spPr>
          <a:xfrm>
            <a:off x="8953333" y="5561207"/>
            <a:ext cx="564775" cy="564775"/>
          </a:xfrm>
          <a:prstGeom prst="ellipse">
            <a:avLst/>
          </a:prstGeom>
          <a:solidFill>
            <a:srgbClr val="00009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Oval 43"/>
          <p:cNvSpPr/>
          <p:nvPr/>
        </p:nvSpPr>
        <p:spPr>
          <a:xfrm>
            <a:off x="10517306" y="5561207"/>
            <a:ext cx="564775" cy="564775"/>
          </a:xfrm>
          <a:prstGeom prst="ellipse">
            <a:avLst/>
          </a:prstGeom>
          <a:solidFill>
            <a:srgbClr val="660066"/>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4703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DE41EF-29EA-430B-94CE-0305CDDAD77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60269" t="7449" r="-1" b="1465"/>
          <a:stretch/>
        </p:blipFill>
        <p:spPr>
          <a:xfrm>
            <a:off x="8135984" y="1219200"/>
            <a:ext cx="3524068" cy="5399314"/>
          </a:xfrm>
          <a:prstGeom prst="rect">
            <a:avLst/>
          </a:prstGeom>
        </p:spPr>
      </p:pic>
      <p:sp>
        <p:nvSpPr>
          <p:cNvPr id="5" name="Text Placeholder 2">
            <a:extLst>
              <a:ext uri="{FF2B5EF4-FFF2-40B4-BE49-F238E27FC236}">
                <a16:creationId xmlns:a16="http://schemas.microsoft.com/office/drawing/2014/main" id="{34A35BCA-D602-4839-9DBF-684EEB0D608B}"/>
              </a:ext>
            </a:extLst>
          </p:cNvPr>
          <p:cNvSpPr>
            <a:spLocks noGrp="1"/>
          </p:cNvSpPr>
          <p:nvPr>
            <p:ph type="body" sz="quarter" idx="11"/>
          </p:nvPr>
        </p:nvSpPr>
        <p:spPr>
          <a:xfrm>
            <a:off x="838199" y="1881050"/>
            <a:ext cx="4082144" cy="4423955"/>
          </a:xfrm>
        </p:spPr>
        <p:txBody>
          <a:bodyPr>
            <a:noAutofit/>
          </a:bodyPr>
          <a:lstStyle/>
          <a:p>
            <a:pPr marL="0" indent="0">
              <a:buNone/>
            </a:pPr>
            <a:r>
              <a:rPr lang="en-US" sz="2400" b="1" dirty="0">
                <a:solidFill>
                  <a:srgbClr val="00B050"/>
                </a:solidFill>
                <a:latin typeface="Verdana" panose="020B0604030504040204" pitchFamily="34" charset="0"/>
                <a:ea typeface="Verdana" panose="020B0604030504040204" pitchFamily="34" charset="0"/>
                <a:cs typeface="Verdana" panose="020B0604030504040204" pitchFamily="34" charset="0"/>
              </a:rPr>
              <a:t>ZEMBRIN   MAY HELP IN THE MANAGEMENT OF STRESS IN EVERYDAY LIFE	</a:t>
            </a:r>
          </a:p>
          <a:p>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 single dose of Zembrin attenuates reactivity within the part of the brain (amygdala) that responds to threat/stress</a:t>
            </a:r>
            <a:endParaRPr lang="en-US" sz="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FD2D1606-A6F9-405A-90D6-5B4B612775BB}"/>
              </a:ext>
            </a:extLst>
          </p:cNvPr>
          <p:cNvSpPr txBox="1"/>
          <p:nvPr/>
        </p:nvSpPr>
        <p:spPr>
          <a:xfrm>
            <a:off x="7568474" y="344662"/>
            <a:ext cx="4659087" cy="830997"/>
          </a:xfrm>
          <a:prstGeom prst="rect">
            <a:avLst/>
          </a:prstGeom>
          <a:noFill/>
        </p:spPr>
        <p:txBody>
          <a:bodyPr wrap="square" rtlCol="0">
            <a:spAutoFit/>
          </a:bodyPr>
          <a:lstStyle/>
          <a:p>
            <a:pPr algn="ctr"/>
            <a:r>
              <a:rPr lang="en-US" sz="2400" b="1"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fMRI Study Results Show Reduced Stress Response</a:t>
            </a:r>
          </a:p>
        </p:txBody>
      </p:sp>
      <p:sp>
        <p:nvSpPr>
          <p:cNvPr id="3" name="TextBox 2">
            <a:extLst>
              <a:ext uri="{FF2B5EF4-FFF2-40B4-BE49-F238E27FC236}">
                <a16:creationId xmlns:a16="http://schemas.microsoft.com/office/drawing/2014/main" id="{9AB173CF-8500-41D8-88D0-EE2B8E2523DD}"/>
              </a:ext>
            </a:extLst>
          </p:cNvPr>
          <p:cNvSpPr txBox="1"/>
          <p:nvPr/>
        </p:nvSpPr>
        <p:spPr>
          <a:xfrm>
            <a:off x="2432957" y="1881050"/>
            <a:ext cx="400594" cy="276999"/>
          </a:xfrm>
          <a:prstGeom prst="rect">
            <a:avLst/>
          </a:prstGeom>
          <a:noFill/>
        </p:spPr>
        <p:txBody>
          <a:bodyPr wrap="square" rtlCol="0">
            <a:spAutoFit/>
          </a:bodyPr>
          <a:lstStyle/>
          <a:p>
            <a:r>
              <a:rPr lang="en-US" sz="1200" dirty="0">
                <a:solidFill>
                  <a:srgbClr val="00B050"/>
                </a:solidFill>
                <a:latin typeface="Verdana" panose="020B0604030504040204" pitchFamily="34" charset="0"/>
                <a:ea typeface="Verdana" panose="020B0604030504040204" pitchFamily="34" charset="0"/>
                <a:cs typeface="Verdana" panose="020B0604030504040204" pitchFamily="34" charset="0"/>
              </a:rPr>
              <a:t>®</a:t>
            </a:r>
          </a:p>
        </p:txBody>
      </p:sp>
      <p:sp>
        <p:nvSpPr>
          <p:cNvPr id="7" name="TextBox 6">
            <a:extLst>
              <a:ext uri="{FF2B5EF4-FFF2-40B4-BE49-F238E27FC236}">
                <a16:creationId xmlns:a16="http://schemas.microsoft.com/office/drawing/2014/main" id="{5294CB9F-B8C0-4582-833A-01DE70347C84}"/>
              </a:ext>
            </a:extLst>
          </p:cNvPr>
          <p:cNvSpPr txBox="1"/>
          <p:nvPr/>
        </p:nvSpPr>
        <p:spPr>
          <a:xfrm>
            <a:off x="4248695" y="3298195"/>
            <a:ext cx="400594" cy="261610"/>
          </a:xfrm>
          <a:prstGeom prst="rect">
            <a:avLst/>
          </a:prstGeom>
          <a:noFill/>
        </p:spPr>
        <p:txBody>
          <a:bodyPr wrap="square" rtlCol="0">
            <a:spAutoFit/>
          </a:bodyPr>
          <a:lstStyle/>
          <a:p>
            <a:r>
              <a:rPr lang="en-US" sz="1050" dirty="0">
                <a:latin typeface="Verdana" panose="020B0604030504040204" pitchFamily="34" charset="0"/>
                <a:ea typeface="Verdana" panose="020B0604030504040204" pitchFamily="34" charset="0"/>
                <a:cs typeface="Verdana" panose="020B0604030504040204" pitchFamily="34" charset="0"/>
              </a:rPr>
              <a:t>®</a:t>
            </a:r>
          </a:p>
        </p:txBody>
      </p:sp>
      <p:sp>
        <p:nvSpPr>
          <p:cNvPr id="11" name="Title 1">
            <a:extLst>
              <a:ext uri="{FF2B5EF4-FFF2-40B4-BE49-F238E27FC236}">
                <a16:creationId xmlns:a16="http://schemas.microsoft.com/office/drawing/2014/main" id="{C6B74369-F1F6-4115-B36E-03E739F84AE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MOOD+</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xtBox 7">
            <a:extLst>
              <a:ext uri="{FF2B5EF4-FFF2-40B4-BE49-F238E27FC236}">
                <a16:creationId xmlns:a16="http://schemas.microsoft.com/office/drawing/2014/main" id="{E0A5F619-E649-4899-B390-1BFD98C2C4CB}"/>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3106989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AEEF2B-E71C-42B8-BE07-5766DE97245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51186" t="9203"/>
          <a:stretch/>
        </p:blipFill>
        <p:spPr>
          <a:xfrm>
            <a:off x="6940731" y="826789"/>
            <a:ext cx="5007649" cy="5626261"/>
          </a:xfrm>
          <a:prstGeom prst="rect">
            <a:avLst/>
          </a:prstGeom>
        </p:spPr>
      </p:pic>
      <p:sp>
        <p:nvSpPr>
          <p:cNvPr id="4" name="Text Placeholder 2">
            <a:extLst>
              <a:ext uri="{FF2B5EF4-FFF2-40B4-BE49-F238E27FC236}">
                <a16:creationId xmlns:a16="http://schemas.microsoft.com/office/drawing/2014/main" id="{83B46C9F-8F03-494C-939B-11EFC6C4AA0F}"/>
              </a:ext>
            </a:extLst>
          </p:cNvPr>
          <p:cNvSpPr>
            <a:spLocks noGrp="1"/>
          </p:cNvSpPr>
          <p:nvPr>
            <p:ph type="body" sz="quarter" idx="11"/>
          </p:nvPr>
        </p:nvSpPr>
        <p:spPr>
          <a:xfrm>
            <a:off x="838199" y="1881050"/>
            <a:ext cx="4082144" cy="4423955"/>
          </a:xfrm>
        </p:spPr>
        <p:txBody>
          <a:bodyPr>
            <a:noAutofit/>
          </a:bodyPr>
          <a:lstStyle/>
          <a:p>
            <a:pPr marL="0" indent="0">
              <a:buNone/>
            </a:pPr>
            <a:r>
              <a:rPr lang="en-US" sz="2400" b="1" dirty="0">
                <a:solidFill>
                  <a:srgbClr val="00B050"/>
                </a:solidFill>
                <a:latin typeface="Verdana" panose="020B0604030504040204" pitchFamily="34" charset="0"/>
                <a:ea typeface="Verdana" panose="020B0604030504040204" pitchFamily="34" charset="0"/>
                <a:cs typeface="Verdana" panose="020B0604030504040204" pitchFamily="34" charset="0"/>
              </a:rPr>
              <a:t>COGNITIVE FLEXIBILITY	</a:t>
            </a:r>
          </a:p>
          <a:p>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Ability to shift attention between two or more tasks and the ability to adapt to rapidly changing directions and intelligently utilize the information. </a:t>
            </a:r>
          </a:p>
          <a:p>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Necessary for </a:t>
            </a:r>
            <a:r>
              <a:rPr lang="en-US"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decision-making</a:t>
            </a: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n-US"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impulse control </a:t>
            </a: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and </a:t>
            </a:r>
            <a:r>
              <a:rPr lang="en-US"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strategy formation</a:t>
            </a: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p>
          <a:p>
            <a:pPr marL="0" indent="0">
              <a:buNone/>
            </a:pPr>
            <a:r>
              <a:rPr lang="en-US" sz="11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CNS VitalSign    </a:t>
            </a:r>
            <a:r>
              <a:rPr lang="en-US"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has been used for testing neurocognitive function by over 5000 clinicians in 52 countries</a:t>
            </a:r>
          </a:p>
        </p:txBody>
      </p:sp>
      <p:sp>
        <p:nvSpPr>
          <p:cNvPr id="6" name="TextBox 5">
            <a:extLst>
              <a:ext uri="{FF2B5EF4-FFF2-40B4-BE49-F238E27FC236}">
                <a16:creationId xmlns:a16="http://schemas.microsoft.com/office/drawing/2014/main" id="{29F78A09-6DEE-4BDA-BD90-9C625587461E}"/>
              </a:ext>
            </a:extLst>
          </p:cNvPr>
          <p:cNvSpPr txBox="1"/>
          <p:nvPr/>
        </p:nvSpPr>
        <p:spPr>
          <a:xfrm>
            <a:off x="7568474" y="344662"/>
            <a:ext cx="4659087" cy="461665"/>
          </a:xfrm>
          <a:prstGeom prst="rect">
            <a:avLst/>
          </a:prstGeom>
          <a:noFill/>
        </p:spPr>
        <p:txBody>
          <a:bodyPr wrap="square" rtlCol="0">
            <a:spAutoFit/>
          </a:bodyPr>
          <a:lstStyle/>
          <a:p>
            <a:pPr algn="ctr"/>
            <a:r>
              <a:rPr lang="en-US" sz="2400" b="1"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Cognitive Set Flexibility</a:t>
            </a:r>
          </a:p>
        </p:txBody>
      </p:sp>
      <p:sp>
        <p:nvSpPr>
          <p:cNvPr id="3" name="TextBox 2">
            <a:extLst>
              <a:ext uri="{FF2B5EF4-FFF2-40B4-BE49-F238E27FC236}">
                <a16:creationId xmlns:a16="http://schemas.microsoft.com/office/drawing/2014/main" id="{9D78F14A-0BC9-4000-9ABD-E59BC8D99BAA}"/>
              </a:ext>
            </a:extLst>
          </p:cNvPr>
          <p:cNvSpPr txBox="1"/>
          <p:nvPr/>
        </p:nvSpPr>
        <p:spPr>
          <a:xfrm>
            <a:off x="1916758" y="5379285"/>
            <a:ext cx="269966" cy="200055"/>
          </a:xfrm>
          <a:prstGeom prst="rect">
            <a:avLst/>
          </a:prstGeom>
          <a:noFill/>
        </p:spPr>
        <p:txBody>
          <a:bodyPr wrap="square" rtlCol="0">
            <a:spAutoFit/>
          </a:bodyPr>
          <a:lstStyle/>
          <a:p>
            <a:r>
              <a:rPr lang="en-US" sz="7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endParaRPr lang="en-US" sz="700" dirty="0"/>
          </a:p>
        </p:txBody>
      </p:sp>
      <p:sp>
        <p:nvSpPr>
          <p:cNvPr id="9" name="Title 1">
            <a:extLst>
              <a:ext uri="{FF2B5EF4-FFF2-40B4-BE49-F238E27FC236}">
                <a16:creationId xmlns:a16="http://schemas.microsoft.com/office/drawing/2014/main" id="{CF7B8250-9FEE-4D8B-9F2E-84D130C03BB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MOOD+</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AD2353B0-26F3-4B33-A9EF-672BF9994C23}"/>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2505784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6C2A7F-7400-4CA3-BE5B-BF6C9FB1ED7A}"/>
              </a:ext>
            </a:extLst>
          </p:cNvPr>
          <p:cNvPicPr>
            <a:picLocks noChangeAspect="1"/>
          </p:cNvPicPr>
          <p:nvPr/>
        </p:nvPicPr>
        <p:blipFill>
          <a:blip r:embed="rId3"/>
          <a:stretch>
            <a:fillRect/>
          </a:stretch>
        </p:blipFill>
        <p:spPr>
          <a:xfrm>
            <a:off x="3767362" y="2717513"/>
            <a:ext cx="4054026" cy="3584448"/>
          </a:xfrm>
          <a:prstGeom prst="rect">
            <a:avLst/>
          </a:prstGeom>
        </p:spPr>
      </p:pic>
      <p:pic>
        <p:nvPicPr>
          <p:cNvPr id="6" name="Picture 5">
            <a:extLst>
              <a:ext uri="{FF2B5EF4-FFF2-40B4-BE49-F238E27FC236}">
                <a16:creationId xmlns:a16="http://schemas.microsoft.com/office/drawing/2014/main" id="{AEF81465-12D8-441A-A374-6CCEFD1D43FC}"/>
              </a:ext>
            </a:extLst>
          </p:cNvPr>
          <p:cNvPicPr>
            <a:picLocks noChangeAspect="1"/>
          </p:cNvPicPr>
          <p:nvPr/>
        </p:nvPicPr>
        <p:blipFill>
          <a:blip r:embed="rId4"/>
          <a:stretch>
            <a:fillRect/>
          </a:stretch>
        </p:blipFill>
        <p:spPr>
          <a:xfrm>
            <a:off x="7668602" y="2717513"/>
            <a:ext cx="4523398" cy="3581724"/>
          </a:xfrm>
          <a:prstGeom prst="rect">
            <a:avLst/>
          </a:prstGeom>
        </p:spPr>
      </p:pic>
      <p:sp>
        <p:nvSpPr>
          <p:cNvPr id="9" name="Text Placeholder 2">
            <a:extLst>
              <a:ext uri="{FF2B5EF4-FFF2-40B4-BE49-F238E27FC236}">
                <a16:creationId xmlns:a16="http://schemas.microsoft.com/office/drawing/2014/main" id="{05B1B2B6-0F39-4947-A25E-B7E6DBD5C0ED}"/>
              </a:ext>
            </a:extLst>
          </p:cNvPr>
          <p:cNvSpPr txBox="1">
            <a:spLocks/>
          </p:cNvSpPr>
          <p:nvPr/>
        </p:nvSpPr>
        <p:spPr>
          <a:xfrm>
            <a:off x="838200" y="1836381"/>
            <a:ext cx="6239256" cy="31735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Sensoril, Ashwagandha</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Anxiety</a:t>
            </a:r>
          </a:p>
        </p:txBody>
      </p:sp>
      <p:sp>
        <p:nvSpPr>
          <p:cNvPr id="10" name="Title 1">
            <a:extLst>
              <a:ext uri="{FF2B5EF4-FFF2-40B4-BE49-F238E27FC236}">
                <a16:creationId xmlns:a16="http://schemas.microsoft.com/office/drawing/2014/main" id="{0F8199F3-6AF6-4530-9964-BBC5BA5579BD}"/>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MOOD+</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pic>
        <p:nvPicPr>
          <p:cNvPr id="13" name="Picture 12">
            <a:extLst>
              <a:ext uri="{FF2B5EF4-FFF2-40B4-BE49-F238E27FC236}">
                <a16:creationId xmlns:a16="http://schemas.microsoft.com/office/drawing/2014/main" id="{4902B542-6EB8-4F37-AC53-22054B35ACD8}"/>
              </a:ext>
            </a:extLst>
          </p:cNvPr>
          <p:cNvPicPr>
            <a:picLocks noChangeAspect="1"/>
          </p:cNvPicPr>
          <p:nvPr/>
        </p:nvPicPr>
        <p:blipFill>
          <a:blip r:embed="rId5"/>
          <a:stretch>
            <a:fillRect/>
          </a:stretch>
        </p:blipFill>
        <p:spPr>
          <a:xfrm>
            <a:off x="430210" y="3423134"/>
            <a:ext cx="2843784" cy="2843784"/>
          </a:xfrm>
          <a:prstGeom prst="rect">
            <a:avLst/>
          </a:prstGeom>
        </p:spPr>
      </p:pic>
      <p:sp>
        <p:nvSpPr>
          <p:cNvPr id="7" name="TextBox 6">
            <a:extLst>
              <a:ext uri="{FF2B5EF4-FFF2-40B4-BE49-F238E27FC236}">
                <a16:creationId xmlns:a16="http://schemas.microsoft.com/office/drawing/2014/main" id="{24DA8DA0-92F0-4D0A-B084-ABEF56581BDF}"/>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114161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FEEAEB-194A-4BFA-AE6C-50749D24B705}"/>
              </a:ext>
            </a:extLst>
          </p:cNvPr>
          <p:cNvPicPr>
            <a:picLocks noChangeAspect="1"/>
          </p:cNvPicPr>
          <p:nvPr/>
        </p:nvPicPr>
        <p:blipFill>
          <a:blip r:embed="rId3"/>
          <a:stretch>
            <a:fillRect/>
          </a:stretch>
        </p:blipFill>
        <p:spPr>
          <a:xfrm>
            <a:off x="3273994" y="2736309"/>
            <a:ext cx="4496853" cy="3584448"/>
          </a:xfrm>
          <a:prstGeom prst="rect">
            <a:avLst/>
          </a:prstGeom>
        </p:spPr>
      </p:pic>
      <p:pic>
        <p:nvPicPr>
          <p:cNvPr id="7" name="Picture 6">
            <a:extLst>
              <a:ext uri="{FF2B5EF4-FFF2-40B4-BE49-F238E27FC236}">
                <a16:creationId xmlns:a16="http://schemas.microsoft.com/office/drawing/2014/main" id="{E914AB80-0059-4D65-9E17-F2CC3B4C9101}"/>
              </a:ext>
            </a:extLst>
          </p:cNvPr>
          <p:cNvPicPr>
            <a:picLocks noChangeAspect="1"/>
          </p:cNvPicPr>
          <p:nvPr/>
        </p:nvPicPr>
        <p:blipFill>
          <a:blip r:embed="rId4"/>
          <a:stretch>
            <a:fillRect/>
          </a:stretch>
        </p:blipFill>
        <p:spPr>
          <a:xfrm>
            <a:off x="7625470" y="2736309"/>
            <a:ext cx="4639682" cy="3584448"/>
          </a:xfrm>
          <a:prstGeom prst="rect">
            <a:avLst/>
          </a:prstGeom>
        </p:spPr>
      </p:pic>
      <p:sp>
        <p:nvSpPr>
          <p:cNvPr id="11" name="Title 1">
            <a:extLst>
              <a:ext uri="{FF2B5EF4-FFF2-40B4-BE49-F238E27FC236}">
                <a16:creationId xmlns:a16="http://schemas.microsoft.com/office/drawing/2014/main" id="{C2133BB0-3463-49A7-81E4-F7A41399E86C}"/>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MOOD+</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pic>
        <p:nvPicPr>
          <p:cNvPr id="12" name="Picture 11">
            <a:extLst>
              <a:ext uri="{FF2B5EF4-FFF2-40B4-BE49-F238E27FC236}">
                <a16:creationId xmlns:a16="http://schemas.microsoft.com/office/drawing/2014/main" id="{576BE2C5-4E12-4AF9-99A0-0E16F6171C03}"/>
              </a:ext>
            </a:extLst>
          </p:cNvPr>
          <p:cNvPicPr>
            <a:picLocks noChangeAspect="1"/>
          </p:cNvPicPr>
          <p:nvPr/>
        </p:nvPicPr>
        <p:blipFill>
          <a:blip r:embed="rId5"/>
          <a:stretch>
            <a:fillRect/>
          </a:stretch>
        </p:blipFill>
        <p:spPr>
          <a:xfrm>
            <a:off x="430210" y="3423134"/>
            <a:ext cx="2843784" cy="2843784"/>
          </a:xfrm>
          <a:prstGeom prst="rect">
            <a:avLst/>
          </a:prstGeom>
        </p:spPr>
      </p:pic>
      <p:sp>
        <p:nvSpPr>
          <p:cNvPr id="13" name="Text Placeholder 2">
            <a:extLst>
              <a:ext uri="{FF2B5EF4-FFF2-40B4-BE49-F238E27FC236}">
                <a16:creationId xmlns:a16="http://schemas.microsoft.com/office/drawing/2014/main" id="{DCB8716C-9C49-4875-ABF4-EECC45166B51}"/>
              </a:ext>
            </a:extLst>
          </p:cNvPr>
          <p:cNvSpPr txBox="1">
            <a:spLocks/>
          </p:cNvSpPr>
          <p:nvPr/>
        </p:nvSpPr>
        <p:spPr>
          <a:xfrm>
            <a:off x="838200" y="1836381"/>
            <a:ext cx="6239256" cy="31735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Sensoril, Ashwagandha</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Anxiety</a:t>
            </a:r>
          </a:p>
        </p:txBody>
      </p:sp>
      <p:sp>
        <p:nvSpPr>
          <p:cNvPr id="8" name="TextBox 7">
            <a:extLst>
              <a:ext uri="{FF2B5EF4-FFF2-40B4-BE49-F238E27FC236}">
                <a16:creationId xmlns:a16="http://schemas.microsoft.com/office/drawing/2014/main" id="{E1FDECBC-ABBD-43F1-8380-0A7B7D37B218}"/>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428538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838200" y="2003425"/>
            <a:ext cx="5387788" cy="3173506"/>
          </a:xfrm>
        </p:spPr>
        <p:txBody>
          <a:bodyPr>
            <a:noAutofit/>
          </a:bodyPr>
          <a:lstStyle/>
          <a:p>
            <a:pPr marL="0" inden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Relora, Magnolia &amp; Phellondendron </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Anxiety</a:t>
            </a:r>
          </a:p>
        </p:txBody>
      </p:sp>
      <p:pic>
        <p:nvPicPr>
          <p:cNvPr id="6" name="Picture 5">
            <a:extLst>
              <a:ext uri="{FF2B5EF4-FFF2-40B4-BE49-F238E27FC236}">
                <a16:creationId xmlns:a16="http://schemas.microsoft.com/office/drawing/2014/main" id="{9E966080-5A64-4FEA-BBBF-48EB5E5C504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15000" y="1073154"/>
            <a:ext cx="6372497" cy="5360808"/>
          </a:xfrm>
          <a:prstGeom prst="rect">
            <a:avLst/>
          </a:prstGeom>
        </p:spPr>
      </p:pic>
      <p:pic>
        <p:nvPicPr>
          <p:cNvPr id="4" name="Picture 3">
            <a:extLst>
              <a:ext uri="{FF2B5EF4-FFF2-40B4-BE49-F238E27FC236}">
                <a16:creationId xmlns:a16="http://schemas.microsoft.com/office/drawing/2014/main" id="{07345E9B-B4CE-4997-88E7-7A139BCB95F5}"/>
              </a:ext>
            </a:extLst>
          </p:cNvPr>
          <p:cNvPicPr>
            <a:picLocks noChangeAspect="1"/>
          </p:cNvPicPr>
          <p:nvPr/>
        </p:nvPicPr>
        <p:blipFill>
          <a:blip r:embed="rId4"/>
          <a:stretch>
            <a:fillRect/>
          </a:stretch>
        </p:blipFill>
        <p:spPr>
          <a:xfrm>
            <a:off x="1019175" y="3471306"/>
            <a:ext cx="2843784" cy="2843784"/>
          </a:xfrm>
          <a:prstGeom prst="rect">
            <a:avLst/>
          </a:prstGeom>
        </p:spPr>
      </p:pic>
      <p:sp>
        <p:nvSpPr>
          <p:cNvPr id="9" name="Title 1">
            <a:extLst>
              <a:ext uri="{FF2B5EF4-FFF2-40B4-BE49-F238E27FC236}">
                <a16:creationId xmlns:a16="http://schemas.microsoft.com/office/drawing/2014/main" id="{E5269CA5-278B-4925-A61A-E7FC3C921DE2}"/>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MOOD+</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6B5E58AC-40CD-490E-8FCD-612DFB0FC44B}"/>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2772625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FAF0F0-691A-4B2C-8C57-26F14D934AC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24172" y="-176648"/>
            <a:ext cx="8973006" cy="5988506"/>
          </a:xfrm>
          <a:prstGeom prst="rect">
            <a:avLst/>
          </a:prstGeom>
        </p:spPr>
      </p:pic>
      <p:pic>
        <p:nvPicPr>
          <p:cNvPr id="3" name="Graphic 2">
            <a:extLst>
              <a:ext uri="{FF2B5EF4-FFF2-40B4-BE49-F238E27FC236}">
                <a16:creationId xmlns:a16="http://schemas.microsoft.com/office/drawing/2014/main" id="{5919DFBB-86A5-4E12-BA3C-4632BE29FEF6}"/>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37835" t="30314" r="21233" b="44636"/>
          <a:stretch/>
        </p:blipFill>
        <p:spPr>
          <a:xfrm>
            <a:off x="872832" y="-50172"/>
            <a:ext cx="5145725" cy="2279726"/>
          </a:xfrm>
          <a:prstGeom prst="rect">
            <a:avLst/>
          </a:prstGeom>
        </p:spPr>
      </p:pic>
      <p:sp>
        <p:nvSpPr>
          <p:cNvPr id="7" name="Rectangle 6"/>
          <p:cNvSpPr/>
          <p:nvPr/>
        </p:nvSpPr>
        <p:spPr>
          <a:xfrm>
            <a:off x="648524" y="2319791"/>
            <a:ext cx="5594338" cy="1938992"/>
          </a:xfrm>
          <a:prstGeom prst="rect">
            <a:avLst/>
          </a:prstGeom>
        </p:spPr>
        <p:txBody>
          <a:bodyPr wrap="square">
            <a:spAutoFit/>
          </a:bodyPr>
          <a:lstStyle/>
          <a:p>
            <a:pPr algn="ctr"/>
            <a:r>
              <a:rPr lang="en-US" sz="2000" dirty="0">
                <a:solidFill>
                  <a:srgbClr val="003B71"/>
                </a:solidFill>
                <a:latin typeface="Verdana" panose="020B0604030504040204" pitchFamily="34" charset="0"/>
                <a:ea typeface="Verdana" panose="020B0604030504040204" pitchFamily="34" charset="0"/>
                <a:cs typeface="Verdana" panose="020B0604030504040204" pitchFamily="34" charset="0"/>
              </a:rPr>
              <a:t>The key ingredients in Relief+ have been scientifically shown to balance normal inflammatory function and support antioxidant levels to provide fast-acting &amp; long-lasting relief from</a:t>
            </a:r>
            <a:br>
              <a:rPr lang="en-US" sz="2000" dirty="0">
                <a:solidFill>
                  <a:srgbClr val="003B71"/>
                </a:solidFill>
                <a:latin typeface="Verdana" panose="020B0604030504040204" pitchFamily="34" charset="0"/>
                <a:ea typeface="Verdana" panose="020B0604030504040204" pitchFamily="34" charset="0"/>
                <a:cs typeface="Verdana" panose="020B0604030504040204" pitchFamily="34" charset="0"/>
              </a:rPr>
            </a:br>
            <a:r>
              <a:rPr lang="en-US" sz="2000" dirty="0">
                <a:solidFill>
                  <a:srgbClr val="003B71"/>
                </a:solidFill>
                <a:latin typeface="Verdana" panose="020B0604030504040204" pitchFamily="34" charset="0"/>
                <a:ea typeface="Verdana" panose="020B0604030504040204" pitchFamily="34" charset="0"/>
                <a:cs typeface="Verdana" panose="020B0604030504040204" pitchFamily="34" charset="0"/>
              </a:rPr>
              <a:t>occasional aches and pains.*</a:t>
            </a:r>
          </a:p>
        </p:txBody>
      </p:sp>
      <p:sp>
        <p:nvSpPr>
          <p:cNvPr id="12" name="TextBox 11">
            <a:extLst>
              <a:ext uri="{FF2B5EF4-FFF2-40B4-BE49-F238E27FC236}">
                <a16:creationId xmlns:a16="http://schemas.microsoft.com/office/drawing/2014/main" id="{13DC98EE-359D-4442-9F94-4C4E23006A89}"/>
              </a:ext>
            </a:extLst>
          </p:cNvPr>
          <p:cNvSpPr txBox="1"/>
          <p:nvPr/>
        </p:nvSpPr>
        <p:spPr>
          <a:xfrm>
            <a:off x="1310449" y="1409326"/>
            <a:ext cx="4270489" cy="707886"/>
          </a:xfrm>
          <a:prstGeom prst="rect">
            <a:avLst/>
          </a:prstGeom>
          <a:noFill/>
        </p:spPr>
        <p:txBody>
          <a:bodyPr wrap="square" rtlCol="0">
            <a:spAutoFit/>
          </a:bodyPr>
          <a:lstStyle/>
          <a:p>
            <a:pPr algn="ctr"/>
            <a:r>
              <a:rPr lang="en-US" sz="2000" b="1" dirty="0">
                <a:solidFill>
                  <a:srgbClr val="003B71"/>
                </a:solidFill>
                <a:latin typeface="Verdana" panose="020B0604030504040204" pitchFamily="34" charset="0"/>
              </a:rPr>
              <a:t>supports the body’s natural</a:t>
            </a:r>
            <a:br>
              <a:rPr lang="en-US" sz="2000" b="1" dirty="0">
                <a:solidFill>
                  <a:srgbClr val="003B71"/>
                </a:solidFill>
                <a:latin typeface="Verdana" panose="020B0604030504040204" pitchFamily="34" charset="0"/>
              </a:rPr>
            </a:br>
            <a:r>
              <a:rPr lang="en-US" sz="2000" b="1" dirty="0">
                <a:solidFill>
                  <a:srgbClr val="003B71"/>
                </a:solidFill>
                <a:latin typeface="Verdana" panose="020B0604030504040204" pitchFamily="34" charset="0"/>
              </a:rPr>
              <a:t>pain response system*</a:t>
            </a:r>
          </a:p>
        </p:txBody>
      </p:sp>
      <p:pic>
        <p:nvPicPr>
          <p:cNvPr id="17" name="Graphic 12">
            <a:extLst>
              <a:ext uri="{FF2B5EF4-FFF2-40B4-BE49-F238E27FC236}">
                <a16:creationId xmlns:a16="http://schemas.microsoft.com/office/drawing/2014/main" id="{E00C30B9-C7D6-4DAB-ACD1-631BA23AB0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63728" y="436798"/>
            <a:ext cx="1700784" cy="1596121"/>
          </a:xfrm>
          <a:prstGeom prst="rect">
            <a:avLst/>
          </a:prstGeom>
        </p:spPr>
      </p:pic>
      <p:pic>
        <p:nvPicPr>
          <p:cNvPr id="22" name="Graphic 12">
            <a:extLst>
              <a:ext uri="{FF2B5EF4-FFF2-40B4-BE49-F238E27FC236}">
                <a16:creationId xmlns:a16="http://schemas.microsoft.com/office/drawing/2014/main" id="{7836B142-9723-4662-9CC9-F08E96E495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07731" y="436798"/>
            <a:ext cx="1700784" cy="1596121"/>
          </a:xfrm>
          <a:prstGeom prst="rect">
            <a:avLst/>
          </a:prstGeom>
        </p:spPr>
      </p:pic>
      <p:pic>
        <p:nvPicPr>
          <p:cNvPr id="24" name="Graphic 12">
            <a:extLst>
              <a:ext uri="{FF2B5EF4-FFF2-40B4-BE49-F238E27FC236}">
                <a16:creationId xmlns:a16="http://schemas.microsoft.com/office/drawing/2014/main" id="{101198D7-033B-45B9-BAC7-828DBE63FDE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58400" y="430462"/>
            <a:ext cx="1700784" cy="1596121"/>
          </a:xfrm>
          <a:prstGeom prst="rect">
            <a:avLst/>
          </a:prstGeom>
        </p:spPr>
      </p:pic>
      <p:sp>
        <p:nvSpPr>
          <p:cNvPr id="26" name="TextBox 25">
            <a:extLst>
              <a:ext uri="{FF2B5EF4-FFF2-40B4-BE49-F238E27FC236}">
                <a16:creationId xmlns:a16="http://schemas.microsoft.com/office/drawing/2014/main" id="{16D98E3D-7CCC-4DA2-8E14-B390AE188E79}"/>
              </a:ext>
            </a:extLst>
          </p:cNvPr>
          <p:cNvSpPr txBox="1"/>
          <p:nvPr/>
        </p:nvSpPr>
        <p:spPr>
          <a:xfrm>
            <a:off x="6552446" y="724302"/>
            <a:ext cx="1572680" cy="954107"/>
          </a:xfrm>
          <a:prstGeom prst="rect">
            <a:avLst/>
          </a:prstGeom>
          <a:noFill/>
        </p:spPr>
        <p:txBody>
          <a:bodyPr wrap="square" rtlCol="0">
            <a:sp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SOOTHE MINOR ACHES &amp; DISCOMFORT</a:t>
            </a:r>
          </a:p>
        </p:txBody>
      </p:sp>
      <p:sp>
        <p:nvSpPr>
          <p:cNvPr id="27" name="TextBox 26">
            <a:extLst>
              <a:ext uri="{FF2B5EF4-FFF2-40B4-BE49-F238E27FC236}">
                <a16:creationId xmlns:a16="http://schemas.microsoft.com/office/drawing/2014/main" id="{AB04C6E5-D944-4E62-8434-0C0E282D6023}"/>
              </a:ext>
            </a:extLst>
          </p:cNvPr>
          <p:cNvSpPr txBox="1"/>
          <p:nvPr/>
        </p:nvSpPr>
        <p:spPr>
          <a:xfrm>
            <a:off x="8321616" y="847413"/>
            <a:ext cx="1585008" cy="707886"/>
          </a:xfrm>
          <a:prstGeom prst="rect">
            <a:avLst/>
          </a:prstGeom>
          <a:noFill/>
        </p:spPr>
        <p:txBody>
          <a:bodyPr wrap="square" rtlCol="0">
            <a:spAutoFit/>
          </a:bodyPr>
          <a:lstStyle/>
          <a:p>
            <a:pPr algn="ct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FAST-ACTING</a:t>
            </a:r>
          </a:p>
        </p:txBody>
      </p:sp>
      <p:sp>
        <p:nvSpPr>
          <p:cNvPr id="28" name="TextBox 27">
            <a:extLst>
              <a:ext uri="{FF2B5EF4-FFF2-40B4-BE49-F238E27FC236}">
                <a16:creationId xmlns:a16="http://schemas.microsoft.com/office/drawing/2014/main" id="{0F2903D8-F14F-477D-BAFD-4363851647C7}"/>
              </a:ext>
            </a:extLst>
          </p:cNvPr>
          <p:cNvSpPr txBox="1"/>
          <p:nvPr/>
        </p:nvSpPr>
        <p:spPr>
          <a:xfrm>
            <a:off x="10118068" y="847413"/>
            <a:ext cx="1585536" cy="707886"/>
          </a:xfrm>
          <a:prstGeom prst="rect">
            <a:avLst/>
          </a:prstGeom>
          <a:noFill/>
        </p:spPr>
        <p:txBody>
          <a:bodyPr wrap="square" rtlCol="0">
            <a:spAutoFit/>
          </a:bodyPr>
          <a:lstStyle/>
          <a:p>
            <a:pPr algn="ct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LONG-LASTING</a:t>
            </a:r>
          </a:p>
        </p:txBody>
      </p:sp>
      <p:pic>
        <p:nvPicPr>
          <p:cNvPr id="16" name="Picture 15">
            <a:extLst>
              <a:ext uri="{FF2B5EF4-FFF2-40B4-BE49-F238E27FC236}">
                <a16:creationId xmlns:a16="http://schemas.microsoft.com/office/drawing/2014/main" id="{667118C4-8FD5-493A-9C09-5EC47FED38AE}"/>
              </a:ext>
            </a:extLst>
          </p:cNvPr>
          <p:cNvPicPr>
            <a:picLocks noChangeAspect="1"/>
          </p:cNvPicPr>
          <p:nvPr/>
        </p:nvPicPr>
        <p:blipFill>
          <a:blip r:embed="rId7"/>
          <a:stretch>
            <a:fillRect/>
          </a:stretch>
        </p:blipFill>
        <p:spPr>
          <a:xfrm>
            <a:off x="1398826" y="4396938"/>
            <a:ext cx="1828800" cy="1828800"/>
          </a:xfrm>
          <a:prstGeom prst="rect">
            <a:avLst/>
          </a:prstGeom>
        </p:spPr>
      </p:pic>
      <p:pic>
        <p:nvPicPr>
          <p:cNvPr id="18" name="Picture 17">
            <a:extLst>
              <a:ext uri="{FF2B5EF4-FFF2-40B4-BE49-F238E27FC236}">
                <a16:creationId xmlns:a16="http://schemas.microsoft.com/office/drawing/2014/main" id="{9310C08F-0FE7-4D32-B6F1-C4D44D4AF11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658463" y="4396938"/>
            <a:ext cx="1828800" cy="1828800"/>
          </a:xfrm>
          <a:prstGeom prst="rect">
            <a:avLst/>
          </a:prstGeom>
        </p:spPr>
      </p:pic>
      <p:sp>
        <p:nvSpPr>
          <p:cNvPr id="19" name="TextBox 18">
            <a:extLst>
              <a:ext uri="{FF2B5EF4-FFF2-40B4-BE49-F238E27FC236}">
                <a16:creationId xmlns:a16="http://schemas.microsoft.com/office/drawing/2014/main" id="{ABBC5F39-638B-4819-9247-7007B18C881D}"/>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21" name="Rectangle: Rounded Corners 20">
            <a:extLst>
              <a:ext uri="{FF2B5EF4-FFF2-40B4-BE49-F238E27FC236}">
                <a16:creationId xmlns:a16="http://schemas.microsoft.com/office/drawing/2014/main" id="{D4751E5B-68D4-489C-98D2-EA7583808693}"/>
              </a:ext>
            </a:extLst>
          </p:cNvPr>
          <p:cNvSpPr/>
          <p:nvPr/>
        </p:nvSpPr>
        <p:spPr>
          <a:xfrm>
            <a:off x="7337751" y="4812287"/>
            <a:ext cx="3549715" cy="1177925"/>
          </a:xfrm>
          <a:prstGeom prst="roundRect">
            <a:avLst/>
          </a:prstGeom>
          <a:noFill/>
          <a:ln w="38100">
            <a:solidFill>
              <a:srgbClr val="003B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TextBox 29">
            <a:extLst>
              <a:ext uri="{FF2B5EF4-FFF2-40B4-BE49-F238E27FC236}">
                <a16:creationId xmlns:a16="http://schemas.microsoft.com/office/drawing/2014/main" id="{47743EF8-40BE-482F-9C79-50904EA0C1BB}"/>
              </a:ext>
            </a:extLst>
          </p:cNvPr>
          <p:cNvSpPr txBox="1"/>
          <p:nvPr/>
        </p:nvSpPr>
        <p:spPr>
          <a:xfrm>
            <a:off x="7374891" y="4924195"/>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31" name="TextBox 30">
            <a:extLst>
              <a:ext uri="{FF2B5EF4-FFF2-40B4-BE49-F238E27FC236}">
                <a16:creationId xmlns:a16="http://schemas.microsoft.com/office/drawing/2014/main" id="{CDFAA7E1-4D9D-45E4-B28D-18C15EC4589B}"/>
              </a:ext>
            </a:extLst>
          </p:cNvPr>
          <p:cNvSpPr txBox="1"/>
          <p:nvPr/>
        </p:nvSpPr>
        <p:spPr>
          <a:xfrm>
            <a:off x="9309491" y="4923666"/>
            <a:ext cx="1643337"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S007</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$74.00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$54.95 / 47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$48.95 / 42 PV</a:t>
            </a:r>
          </a:p>
        </p:txBody>
      </p:sp>
    </p:spTree>
    <p:extLst>
      <p:ext uri="{BB962C8B-B14F-4D97-AF65-F5344CB8AC3E}">
        <p14:creationId xmlns:p14="http://schemas.microsoft.com/office/powerpoint/2010/main" val="407483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45DCA9-9052-4320-8A0E-6D3AA72B5F8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02655" y="1661261"/>
            <a:ext cx="2743200" cy="2743200"/>
          </a:xfrm>
          <a:prstGeom prst="rect">
            <a:avLst/>
          </a:prstGeom>
        </p:spPr>
      </p:pic>
      <p:pic>
        <p:nvPicPr>
          <p:cNvPr id="9" name="Picture 8">
            <a:extLst>
              <a:ext uri="{FF2B5EF4-FFF2-40B4-BE49-F238E27FC236}">
                <a16:creationId xmlns:a16="http://schemas.microsoft.com/office/drawing/2014/main" id="{63FAA668-06CF-4E9E-8F7B-A1C3699E12B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83857" y="1695881"/>
            <a:ext cx="2743200" cy="2743200"/>
          </a:xfrm>
          <a:prstGeom prst="rect">
            <a:avLst/>
          </a:prstGeom>
        </p:spPr>
      </p:pic>
      <p:pic>
        <p:nvPicPr>
          <p:cNvPr id="19" name="Picture 18">
            <a:extLst>
              <a:ext uri="{FF2B5EF4-FFF2-40B4-BE49-F238E27FC236}">
                <a16:creationId xmlns:a16="http://schemas.microsoft.com/office/drawing/2014/main" id="{5D79B13D-D7B7-43B3-8FD5-02727E1B2B8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54836" y="1661261"/>
            <a:ext cx="2743200" cy="2743200"/>
          </a:xfrm>
          <a:prstGeom prst="rect">
            <a:avLst/>
          </a:prstGeom>
        </p:spPr>
      </p:pic>
      <p:sp>
        <p:nvSpPr>
          <p:cNvPr id="25" name="Rectangle 24">
            <a:extLst>
              <a:ext uri="{FF2B5EF4-FFF2-40B4-BE49-F238E27FC236}">
                <a16:creationId xmlns:a16="http://schemas.microsoft.com/office/drawing/2014/main" id="{CDC0A96E-9EAB-4A2B-8C72-1970092DCDEB}"/>
              </a:ext>
            </a:extLst>
          </p:cNvPr>
          <p:cNvSpPr/>
          <p:nvPr/>
        </p:nvSpPr>
        <p:spPr>
          <a:xfrm>
            <a:off x="69513" y="4432522"/>
            <a:ext cx="4809483" cy="1877437"/>
          </a:xfrm>
          <a:prstGeom prst="rect">
            <a:avLst/>
          </a:prstGeom>
        </p:spPr>
        <p:txBody>
          <a:bodyPr wrap="square">
            <a:spAutoFit/>
          </a:bodyPr>
          <a:lstStyle/>
          <a:p>
            <a:r>
              <a:rPr lang="en-US" sz="2000" b="1" dirty="0">
                <a:solidFill>
                  <a:srgbClr val="3F7F96"/>
                </a:solidFill>
                <a:latin typeface="Verdana" panose="020B0604030504040204" pitchFamily="34" charset="0"/>
                <a:ea typeface="Verdana" panose="020B0604030504040204" pitchFamily="34" charset="0"/>
                <a:cs typeface="Verdana" panose="020B0604030504040204" pitchFamily="34" charset="0"/>
              </a:rPr>
              <a:t>74% </a:t>
            </a:r>
            <a:r>
              <a:rPr lang="en-US" dirty="0">
                <a:latin typeface="Verdana" panose="020B0604030504040204" pitchFamily="34" charset="0"/>
                <a:ea typeface="Verdana" panose="020B0604030504040204" pitchFamily="34" charset="0"/>
                <a:cs typeface="Verdana" panose="020B0604030504040204" pitchFamily="34" charset="0"/>
              </a:rPr>
              <a:t>Decrease in osteomuscular pain*</a:t>
            </a:r>
            <a:br>
              <a:rPr lang="en-US" dirty="0">
                <a:latin typeface="Verdana" panose="020B0604030504040204" pitchFamily="34" charset="0"/>
                <a:ea typeface="Verdana" panose="020B0604030504040204" pitchFamily="34" charset="0"/>
                <a:cs typeface="Verdana" panose="020B0604030504040204" pitchFamily="34" charset="0"/>
              </a:rPr>
            </a:br>
            <a:endParaRPr lang="en-US" dirty="0">
              <a:latin typeface="Verdana" panose="020B0604030504040204" pitchFamily="34" charset="0"/>
              <a:ea typeface="Verdana" panose="020B0604030504040204" pitchFamily="34" charset="0"/>
              <a:cs typeface="Verdana" panose="020B0604030504040204" pitchFamily="34" charset="0"/>
            </a:endParaRPr>
          </a:p>
          <a:p>
            <a:r>
              <a:rPr lang="en-US" sz="2000" b="1" dirty="0">
                <a:solidFill>
                  <a:srgbClr val="3F7F96"/>
                </a:solidFill>
                <a:latin typeface="Verdana" panose="020B0604030504040204" pitchFamily="34" charset="0"/>
                <a:ea typeface="Verdana" panose="020B0604030504040204" pitchFamily="34" charset="0"/>
                <a:cs typeface="Verdana" panose="020B0604030504040204" pitchFamily="34" charset="0"/>
              </a:rPr>
              <a:t>53% </a:t>
            </a:r>
            <a:r>
              <a:rPr lang="en-US" dirty="0">
                <a:latin typeface="Verdana" panose="020B0604030504040204" pitchFamily="34" charset="0"/>
                <a:ea typeface="Verdana" panose="020B0604030504040204" pitchFamily="34" charset="0"/>
                <a:cs typeface="Verdana" panose="020B0604030504040204" pitchFamily="34" charset="0"/>
              </a:rPr>
              <a:t>Reduction in inflammation*</a:t>
            </a:r>
            <a:br>
              <a:rPr lang="en-US" dirty="0">
                <a:latin typeface="Verdana" panose="020B0604030504040204" pitchFamily="34" charset="0"/>
                <a:ea typeface="Verdana" panose="020B0604030504040204" pitchFamily="34" charset="0"/>
                <a:cs typeface="Verdana" panose="020B0604030504040204" pitchFamily="34" charset="0"/>
              </a:rPr>
            </a:br>
            <a:endParaRPr lang="en-US" dirty="0">
              <a:latin typeface="Verdana" panose="020B0604030504040204" pitchFamily="34" charset="0"/>
              <a:ea typeface="Verdana" panose="020B0604030504040204" pitchFamily="34" charset="0"/>
              <a:cs typeface="Verdana" panose="020B0604030504040204" pitchFamily="34" charset="0"/>
            </a:endParaRPr>
          </a:p>
          <a:p>
            <a:r>
              <a:rPr lang="en-US" sz="2000" b="1" dirty="0">
                <a:solidFill>
                  <a:srgbClr val="3F7F96"/>
                </a:solidFill>
                <a:latin typeface="Verdana" panose="020B0604030504040204" pitchFamily="34" charset="0"/>
                <a:ea typeface="Verdana" panose="020B0604030504040204" pitchFamily="34" charset="0"/>
                <a:cs typeface="Verdana" panose="020B0604030504040204" pitchFamily="34" charset="0"/>
              </a:rPr>
              <a:t>31% </a:t>
            </a:r>
            <a:r>
              <a:rPr lang="en-US" dirty="0">
                <a:latin typeface="Verdana" panose="020B0604030504040204" pitchFamily="34" charset="0"/>
                <a:ea typeface="Verdana" panose="020B0604030504040204" pitchFamily="34" charset="0"/>
                <a:cs typeface="Verdana" panose="020B0604030504040204" pitchFamily="34" charset="0"/>
              </a:rPr>
              <a:t>Decrease in cartilage damage*</a:t>
            </a:r>
          </a:p>
          <a:p>
            <a:endParaRPr lang="en-US" sz="2000" dirty="0">
              <a:latin typeface="Verdana" panose="020B0604030504040204" pitchFamily="34" charset="0"/>
              <a:ea typeface="Verdana" panose="020B0604030504040204" pitchFamily="34" charset="0"/>
              <a:cs typeface="Verdana" panose="020B0604030504040204" pitchFamily="34" charset="0"/>
            </a:endParaRPr>
          </a:p>
        </p:txBody>
      </p:sp>
      <p:sp>
        <p:nvSpPr>
          <p:cNvPr id="27" name="Rectangle 26">
            <a:extLst>
              <a:ext uri="{FF2B5EF4-FFF2-40B4-BE49-F238E27FC236}">
                <a16:creationId xmlns:a16="http://schemas.microsoft.com/office/drawing/2014/main" id="{9B4CD6AF-19E7-4278-966B-AA09FFA22D6D}"/>
              </a:ext>
            </a:extLst>
          </p:cNvPr>
          <p:cNvSpPr/>
          <p:nvPr/>
        </p:nvSpPr>
        <p:spPr>
          <a:xfrm>
            <a:off x="4936304" y="4404461"/>
            <a:ext cx="2987615" cy="461665"/>
          </a:xfrm>
          <a:prstGeom prst="rect">
            <a:avLst/>
          </a:prstGeom>
        </p:spPr>
        <p:txBody>
          <a:bodyPr wrap="square">
            <a:sp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Fast-acting relief*</a:t>
            </a:r>
          </a:p>
        </p:txBody>
      </p:sp>
      <p:sp>
        <p:nvSpPr>
          <p:cNvPr id="29" name="Rectangle 28">
            <a:extLst>
              <a:ext uri="{FF2B5EF4-FFF2-40B4-BE49-F238E27FC236}">
                <a16:creationId xmlns:a16="http://schemas.microsoft.com/office/drawing/2014/main" id="{68088B80-1622-4480-9384-76F7AC27BE27}"/>
              </a:ext>
            </a:extLst>
          </p:cNvPr>
          <p:cNvSpPr/>
          <p:nvPr/>
        </p:nvSpPr>
        <p:spPr>
          <a:xfrm>
            <a:off x="8320514" y="4404460"/>
            <a:ext cx="3304006" cy="461665"/>
          </a:xfrm>
          <a:prstGeom prst="rect">
            <a:avLst/>
          </a:prstGeom>
        </p:spPr>
        <p:txBody>
          <a:bodyPr wrap="square">
            <a:sp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Long-lasting relief*</a:t>
            </a:r>
          </a:p>
        </p:txBody>
      </p:sp>
      <p:sp>
        <p:nvSpPr>
          <p:cNvPr id="4" name="TextBox 3"/>
          <p:cNvSpPr txBox="1"/>
          <p:nvPr/>
        </p:nvSpPr>
        <p:spPr>
          <a:xfrm>
            <a:off x="4936304" y="4863408"/>
            <a:ext cx="2743200" cy="1015663"/>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Phytostome Technology: Superior absorption</a:t>
            </a:r>
          </a:p>
        </p:txBody>
      </p:sp>
      <p:sp>
        <p:nvSpPr>
          <p:cNvPr id="15" name="TextBox 14">
            <a:extLst>
              <a:ext uri="{FF2B5EF4-FFF2-40B4-BE49-F238E27FC236}">
                <a16:creationId xmlns:a16="http://schemas.microsoft.com/office/drawing/2014/main" id="{DBDC0625-6C67-4090-BF74-FFDC0A7B1399}"/>
              </a:ext>
            </a:extLst>
          </p:cNvPr>
          <p:cNvSpPr txBox="1"/>
          <p:nvPr/>
        </p:nvSpPr>
        <p:spPr>
          <a:xfrm>
            <a:off x="8320513" y="4863408"/>
            <a:ext cx="3071387" cy="1015663"/>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Phytostome Technology: </a:t>
            </a:r>
            <a:br>
              <a:rPr lang="en-US" sz="2000" dirty="0">
                <a:latin typeface="Verdana" panose="020B0604030504040204" pitchFamily="34" charset="0"/>
                <a:ea typeface="Verdana" panose="020B0604030504040204" pitchFamily="34" charset="0"/>
                <a:cs typeface="Verdana" panose="020B0604030504040204" pitchFamily="34" charset="0"/>
              </a:rPr>
            </a:br>
            <a:r>
              <a:rPr lang="en-US" sz="2000" dirty="0">
                <a:latin typeface="Verdana" panose="020B0604030504040204" pitchFamily="34" charset="0"/>
                <a:ea typeface="Verdana" panose="020B0604030504040204" pitchFamily="34" charset="0"/>
                <a:cs typeface="Verdana" panose="020B0604030504040204" pitchFamily="34" charset="0"/>
              </a:rPr>
              <a:t>Enhanced metabolism</a:t>
            </a:r>
          </a:p>
        </p:txBody>
      </p:sp>
      <p:pic>
        <p:nvPicPr>
          <p:cNvPr id="16" name="Graphic 15">
            <a:extLst>
              <a:ext uri="{FF2B5EF4-FFF2-40B4-BE49-F238E27FC236}">
                <a16:creationId xmlns:a16="http://schemas.microsoft.com/office/drawing/2014/main" id="{6CDD6FBB-65AE-4B12-8236-B5BAA13CED33}"/>
              </a:ext>
            </a:extLst>
          </p:cNvPr>
          <p:cNvPicPr>
            <a:picLocks noChangeAspect="1"/>
          </p:cNvPicPr>
          <p:nvPr/>
        </p:nvPicPr>
        <p:blipFill rotWithShape="1">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l="37835" t="30314" r="21233" b="44636"/>
          <a:stretch/>
        </p:blipFill>
        <p:spPr>
          <a:xfrm>
            <a:off x="3528946" y="-260287"/>
            <a:ext cx="5145725" cy="2279726"/>
          </a:xfrm>
          <a:prstGeom prst="rect">
            <a:avLst/>
          </a:prstGeom>
        </p:spPr>
      </p:pic>
      <p:sp>
        <p:nvSpPr>
          <p:cNvPr id="17" name="TextBox 16">
            <a:extLst>
              <a:ext uri="{FF2B5EF4-FFF2-40B4-BE49-F238E27FC236}">
                <a16:creationId xmlns:a16="http://schemas.microsoft.com/office/drawing/2014/main" id="{AFB2F551-55D1-4B2B-9624-216B1CC4391D}"/>
              </a:ext>
            </a:extLst>
          </p:cNvPr>
          <p:cNvSpPr txBox="1"/>
          <p:nvPr/>
        </p:nvSpPr>
        <p:spPr>
          <a:xfrm>
            <a:off x="3932164" y="1199211"/>
            <a:ext cx="4339287" cy="707886"/>
          </a:xfrm>
          <a:prstGeom prst="rect">
            <a:avLst/>
          </a:prstGeom>
          <a:noFill/>
        </p:spPr>
        <p:txBody>
          <a:bodyPr wrap="square" rtlCol="0">
            <a:spAutoFit/>
          </a:bodyPr>
          <a:lstStyle/>
          <a:p>
            <a:pPr algn="ctr"/>
            <a:r>
              <a:rPr lang="en-US" sz="2000" b="1" dirty="0">
                <a:solidFill>
                  <a:srgbClr val="003B71"/>
                </a:solidFill>
                <a:latin typeface="Verdana" panose="020B0604030504040204" pitchFamily="34" charset="0"/>
              </a:rPr>
              <a:t>supports the body’s natural</a:t>
            </a:r>
            <a:br>
              <a:rPr lang="en-US" sz="2000" b="1" dirty="0">
                <a:solidFill>
                  <a:srgbClr val="003B71"/>
                </a:solidFill>
                <a:latin typeface="Verdana" panose="020B0604030504040204" pitchFamily="34" charset="0"/>
              </a:rPr>
            </a:br>
            <a:r>
              <a:rPr lang="en-US" sz="2000" b="1" dirty="0">
                <a:solidFill>
                  <a:srgbClr val="003B71"/>
                </a:solidFill>
                <a:latin typeface="Verdana" panose="020B0604030504040204" pitchFamily="34" charset="0"/>
              </a:rPr>
              <a:t>pain response system*</a:t>
            </a:r>
          </a:p>
        </p:txBody>
      </p:sp>
      <p:sp>
        <p:nvSpPr>
          <p:cNvPr id="13" name="TextBox 12">
            <a:extLst>
              <a:ext uri="{FF2B5EF4-FFF2-40B4-BE49-F238E27FC236}">
                <a16:creationId xmlns:a16="http://schemas.microsoft.com/office/drawing/2014/main" id="{EAC09F10-2761-4E08-B400-CA67423B0EB9}"/>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366235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838201" y="2003425"/>
            <a:ext cx="2499360" cy="3173506"/>
          </a:xfrm>
        </p:spPr>
        <p:txBody>
          <a:bodyPr>
            <a:noAutofit/>
          </a:bodyPr>
          <a:lstStyle/>
          <a:p>
            <a:pPr marL="0" indent="0">
              <a:buNone/>
            </a:pPr>
            <a:r>
              <a:rPr lang="en-US" sz="36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Meriva </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As effective as Tylenol</a:t>
            </a:r>
          </a:p>
        </p:txBody>
      </p:sp>
      <p:pic>
        <p:nvPicPr>
          <p:cNvPr id="7" name="Picture 6">
            <a:extLst>
              <a:ext uri="{FF2B5EF4-FFF2-40B4-BE49-F238E27FC236}">
                <a16:creationId xmlns:a16="http://schemas.microsoft.com/office/drawing/2014/main" id="{9115277F-2DDC-45AF-AEB1-F58DF0DCCA7A}"/>
              </a:ext>
            </a:extLst>
          </p:cNvPr>
          <p:cNvPicPr>
            <a:picLocks noChangeAspect="1"/>
          </p:cNvPicPr>
          <p:nvPr/>
        </p:nvPicPr>
        <p:blipFill>
          <a:blip r:embed="rId3"/>
          <a:stretch>
            <a:fillRect/>
          </a:stretch>
        </p:blipFill>
        <p:spPr>
          <a:xfrm>
            <a:off x="2824738" y="2003425"/>
            <a:ext cx="9367262" cy="4298804"/>
          </a:xfrm>
          <a:prstGeom prst="rect">
            <a:avLst/>
          </a:prstGeom>
        </p:spPr>
      </p:pic>
      <p:sp>
        <p:nvSpPr>
          <p:cNvPr id="9" name="Title 1">
            <a:extLst>
              <a:ext uri="{FF2B5EF4-FFF2-40B4-BE49-F238E27FC236}">
                <a16:creationId xmlns:a16="http://schemas.microsoft.com/office/drawing/2014/main" id="{4BF62DE2-F7B3-4C83-8AB8-3C31E8DF0B9E}"/>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RELIEF+</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C108B751-D9CC-4DD9-AC60-67917977297F}"/>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2589500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8705E54B-2C79-45BF-89D0-E9865C115D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19750" y="445516"/>
            <a:ext cx="5876925" cy="5848351"/>
          </a:xfrm>
          <a:prstGeom prst="rect">
            <a:avLst/>
          </a:prstGeom>
        </p:spPr>
      </p:pic>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838200" y="2003425"/>
            <a:ext cx="5387788" cy="3173506"/>
          </a:xfrm>
        </p:spPr>
        <p:txBody>
          <a:bodyPr>
            <a:noAutofit/>
          </a:bodyPr>
          <a:lstStyle/>
          <a:p>
            <a:pPr marL="0" indent="0">
              <a:buNone/>
            </a:pPr>
            <a:r>
              <a:rPr lang="en-US" sz="36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Turmeric</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Fast-acting </a:t>
            </a:r>
            <a:b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inflammatory balance</a:t>
            </a:r>
          </a:p>
        </p:txBody>
      </p:sp>
      <p:pic>
        <p:nvPicPr>
          <p:cNvPr id="4" name="Picture 3">
            <a:extLst>
              <a:ext uri="{FF2B5EF4-FFF2-40B4-BE49-F238E27FC236}">
                <a16:creationId xmlns:a16="http://schemas.microsoft.com/office/drawing/2014/main" id="{667118C4-8FD5-493A-9C09-5EC47FED38AE}"/>
              </a:ext>
            </a:extLst>
          </p:cNvPr>
          <p:cNvPicPr>
            <a:picLocks noChangeAspect="1"/>
          </p:cNvPicPr>
          <p:nvPr/>
        </p:nvPicPr>
        <p:blipFill>
          <a:blip r:embed="rId4"/>
          <a:stretch>
            <a:fillRect/>
          </a:stretch>
        </p:blipFill>
        <p:spPr>
          <a:xfrm>
            <a:off x="838200" y="3474050"/>
            <a:ext cx="2843784" cy="2843784"/>
          </a:xfrm>
          <a:prstGeom prst="rect">
            <a:avLst/>
          </a:prstGeom>
        </p:spPr>
      </p:pic>
      <p:sp>
        <p:nvSpPr>
          <p:cNvPr id="8" name="Title 1">
            <a:extLst>
              <a:ext uri="{FF2B5EF4-FFF2-40B4-BE49-F238E27FC236}">
                <a16:creationId xmlns:a16="http://schemas.microsoft.com/office/drawing/2014/main" id="{5EAF8F8F-AA67-4F98-881C-468B772279FC}"/>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RELIEF+</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E1762C66-A18B-49DE-A321-B34C31A49AC9}"/>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241094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10C08F-0FE7-4D32-B6F1-C4D44D4AF11B}"/>
              </a:ext>
            </a:extLst>
          </p:cNvPr>
          <p:cNvPicPr>
            <a:picLocks noChangeAspect="1"/>
          </p:cNvPicPr>
          <p:nvPr/>
        </p:nvPicPr>
        <p:blipFill>
          <a:blip r:embed="rId3"/>
          <a:stretch>
            <a:fillRect/>
          </a:stretch>
        </p:blipFill>
        <p:spPr>
          <a:xfrm>
            <a:off x="838200" y="3491462"/>
            <a:ext cx="2843784" cy="2843784"/>
          </a:xfrm>
          <a:prstGeom prst="rect">
            <a:avLst/>
          </a:prstGeom>
        </p:spPr>
      </p:pic>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838200" y="2003425"/>
            <a:ext cx="5387788" cy="3173506"/>
          </a:xfrm>
        </p:spPr>
        <p:txBody>
          <a:bodyPr>
            <a:noAutofit/>
          </a:bodyPr>
          <a:lstStyle/>
          <a:p>
            <a:pPr marL="0" indent="0">
              <a:buNone/>
            </a:pPr>
            <a:r>
              <a:rPr lang="en-US" sz="36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Boswellia</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Long-lasting </a:t>
            </a:r>
            <a:b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inflammatory balance</a:t>
            </a:r>
          </a:p>
        </p:txBody>
      </p:sp>
      <p:sp>
        <p:nvSpPr>
          <p:cNvPr id="7" name="Flowchart: Alternate Process 6">
            <a:extLst>
              <a:ext uri="{FF2B5EF4-FFF2-40B4-BE49-F238E27FC236}">
                <a16:creationId xmlns:a16="http://schemas.microsoft.com/office/drawing/2014/main" id="{FCD9EECB-0CC2-44CD-AB4B-A73A9470DB39}"/>
              </a:ext>
            </a:extLst>
          </p:cNvPr>
          <p:cNvSpPr/>
          <p:nvPr/>
        </p:nvSpPr>
        <p:spPr>
          <a:xfrm>
            <a:off x="7574654" y="2484678"/>
            <a:ext cx="2018333" cy="2018333"/>
          </a:xfrm>
          <a:prstGeom prst="flowChartAlternateProcess">
            <a:avLst/>
          </a:prstGeom>
          <a:solidFill>
            <a:srgbClr val="3F7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5BC591FA-0B65-48D4-96CB-E963A7813A5D}"/>
              </a:ext>
            </a:extLst>
          </p:cNvPr>
          <p:cNvSpPr txBox="1"/>
          <p:nvPr/>
        </p:nvSpPr>
        <p:spPr>
          <a:xfrm>
            <a:off x="7761946" y="2723558"/>
            <a:ext cx="1719918" cy="1569660"/>
          </a:xfrm>
          <a:prstGeom prst="rect">
            <a:avLst/>
          </a:prstGeom>
          <a:noFill/>
        </p:spPr>
        <p:txBody>
          <a:bodyPr wrap="square" rtlCol="0">
            <a:spAutoFit/>
          </a:bodyPr>
          <a:lstStyle/>
          <a:p>
            <a:pPr algn="ctr"/>
            <a:r>
              <a:rPr lang="en-US" sz="2400" dirty="0">
                <a:solidFill>
                  <a:schemeClr val="bg1"/>
                </a:solidFill>
                <a:latin typeface="Verdana" panose="020B0604030504040204" pitchFamily="34" charset="0"/>
              </a:rPr>
              <a:t>Molecular Targets of Boswellic </a:t>
            </a:r>
            <a:br>
              <a:rPr lang="en-US" sz="2400" dirty="0">
                <a:solidFill>
                  <a:schemeClr val="bg1"/>
                </a:solidFill>
                <a:latin typeface="Verdana" panose="020B0604030504040204" pitchFamily="34" charset="0"/>
              </a:rPr>
            </a:br>
            <a:r>
              <a:rPr lang="en-US" sz="2400" dirty="0">
                <a:solidFill>
                  <a:schemeClr val="bg1"/>
                </a:solidFill>
                <a:latin typeface="Verdana" panose="020B0604030504040204" pitchFamily="34" charset="0"/>
              </a:rPr>
              <a:t>Acids</a:t>
            </a:r>
          </a:p>
        </p:txBody>
      </p:sp>
      <p:sp>
        <p:nvSpPr>
          <p:cNvPr id="19" name="Flowchart: Predefined Process 18">
            <a:extLst>
              <a:ext uri="{FF2B5EF4-FFF2-40B4-BE49-F238E27FC236}">
                <a16:creationId xmlns:a16="http://schemas.microsoft.com/office/drawing/2014/main" id="{C0E3FD22-5580-4C5C-8F0A-EBA522657E7E}"/>
              </a:ext>
            </a:extLst>
          </p:cNvPr>
          <p:cNvSpPr/>
          <p:nvPr/>
        </p:nvSpPr>
        <p:spPr>
          <a:xfrm>
            <a:off x="5298458" y="3496095"/>
            <a:ext cx="2019768" cy="1680836"/>
          </a:xfrm>
          <a:prstGeom prst="flowChartPredefined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28" name="TextBox 27">
            <a:extLst>
              <a:ext uri="{FF2B5EF4-FFF2-40B4-BE49-F238E27FC236}">
                <a16:creationId xmlns:a16="http://schemas.microsoft.com/office/drawing/2014/main" id="{8AF63133-85CC-41C4-A54A-81899ADB0B74}"/>
              </a:ext>
            </a:extLst>
          </p:cNvPr>
          <p:cNvSpPr txBox="1"/>
          <p:nvPr/>
        </p:nvSpPr>
        <p:spPr>
          <a:xfrm>
            <a:off x="5612991" y="3559377"/>
            <a:ext cx="1428642" cy="1569660"/>
          </a:xfrm>
          <a:prstGeom prst="rect">
            <a:avLst/>
          </a:prstGeom>
          <a:noFill/>
        </p:spPr>
        <p:txBody>
          <a:bodyPr wrap="square" rtlCol="0">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RECEPTORS</a:t>
            </a:r>
            <a:br>
              <a:rPr lang="en-US" sz="1400" b="1" dirty="0">
                <a:latin typeface="Verdana" panose="020B0604030504040204" pitchFamily="34" charset="0"/>
                <a:ea typeface="Verdana" panose="020B0604030504040204" pitchFamily="34" charset="0"/>
                <a:cs typeface="Verdana" panose="020B0604030504040204" pitchFamily="34" charset="0"/>
              </a:rPr>
            </a:br>
            <a:br>
              <a:rPr lang="en-US" sz="1050" b="1" dirty="0">
                <a:latin typeface="Verdana" panose="020B0604030504040204" pitchFamily="34" charset="0"/>
                <a:ea typeface="Verdana" panose="020B0604030504040204" pitchFamily="34" charset="0"/>
                <a:cs typeface="Verdana" panose="020B0604030504040204" pitchFamily="34" charset="0"/>
              </a:rPr>
            </a:br>
            <a:r>
              <a:rPr lang="en-US" sz="1400" dirty="0">
                <a:latin typeface="Verdana" panose="020B0604030504040204" pitchFamily="34" charset="0"/>
                <a:ea typeface="Verdana" panose="020B0604030504040204" pitchFamily="34" charset="0"/>
                <a:cs typeface="Verdana" panose="020B0604030504040204" pitchFamily="34" charset="0"/>
              </a:rPr>
              <a:t>AR</a:t>
            </a:r>
            <a:br>
              <a:rPr lang="en-US" sz="1400" dirty="0">
                <a:latin typeface="Verdana" panose="020B0604030504040204" pitchFamily="34" charset="0"/>
                <a:ea typeface="Verdana" panose="020B0604030504040204" pitchFamily="34" charset="0"/>
                <a:cs typeface="Verdana" panose="020B0604030504040204" pitchFamily="34" charset="0"/>
              </a:rPr>
            </a:br>
            <a:r>
              <a:rPr lang="en-US" sz="1400" dirty="0">
                <a:latin typeface="Verdana" panose="020B0604030504040204" pitchFamily="34" charset="0"/>
                <a:ea typeface="Verdana" panose="020B0604030504040204" pitchFamily="34" charset="0"/>
                <a:cs typeface="Verdana" panose="020B0604030504040204" pitchFamily="34" charset="0"/>
              </a:rPr>
              <a:t>DR-4</a:t>
            </a:r>
            <a:br>
              <a:rPr lang="en-US" sz="1400" dirty="0">
                <a:latin typeface="Verdana" panose="020B0604030504040204" pitchFamily="34" charset="0"/>
                <a:ea typeface="Verdana" panose="020B0604030504040204" pitchFamily="34" charset="0"/>
                <a:cs typeface="Verdana" panose="020B0604030504040204" pitchFamily="34" charset="0"/>
              </a:rPr>
            </a:br>
            <a:r>
              <a:rPr lang="en-US" sz="1400" dirty="0">
                <a:latin typeface="Verdana" panose="020B0604030504040204" pitchFamily="34" charset="0"/>
                <a:ea typeface="Verdana" panose="020B0604030504040204" pitchFamily="34" charset="0"/>
                <a:cs typeface="Verdana" panose="020B0604030504040204" pitchFamily="34" charset="0"/>
              </a:rPr>
              <a:t>DR-5</a:t>
            </a:r>
            <a:br>
              <a:rPr lang="en-US" sz="1400" dirty="0">
                <a:latin typeface="Verdana" panose="020B0604030504040204" pitchFamily="34" charset="0"/>
                <a:ea typeface="Verdana" panose="020B0604030504040204" pitchFamily="34" charset="0"/>
                <a:cs typeface="Verdana" panose="020B0604030504040204" pitchFamily="34" charset="0"/>
              </a:rPr>
            </a:br>
            <a:r>
              <a:rPr lang="en-US" sz="1400" dirty="0">
                <a:latin typeface="Verdana" panose="020B0604030504040204" pitchFamily="34" charset="0"/>
                <a:ea typeface="Verdana" panose="020B0604030504040204" pitchFamily="34" charset="0"/>
                <a:cs typeface="Verdana" panose="020B0604030504040204" pitchFamily="34" charset="0"/>
              </a:rPr>
              <a:t>CXCR4</a:t>
            </a:r>
            <a:br>
              <a:rPr lang="en-US" sz="1400" dirty="0">
                <a:latin typeface="Verdana" panose="020B0604030504040204" pitchFamily="34" charset="0"/>
                <a:ea typeface="Verdana" panose="020B0604030504040204" pitchFamily="34" charset="0"/>
                <a:cs typeface="Verdana" panose="020B0604030504040204" pitchFamily="34" charset="0"/>
              </a:rPr>
            </a:br>
            <a:r>
              <a:rPr lang="en-US" sz="1400" dirty="0">
                <a:latin typeface="Verdana" panose="020B0604030504040204" pitchFamily="34" charset="0"/>
                <a:ea typeface="Verdana" panose="020B0604030504040204" pitchFamily="34" charset="0"/>
                <a:cs typeface="Verdana" panose="020B0604030504040204" pitchFamily="34" charset="0"/>
              </a:rPr>
              <a:t>PDGFR</a:t>
            </a:r>
          </a:p>
        </p:txBody>
      </p:sp>
      <p:sp>
        <p:nvSpPr>
          <p:cNvPr id="33" name="TextBox 32">
            <a:extLst>
              <a:ext uri="{FF2B5EF4-FFF2-40B4-BE49-F238E27FC236}">
                <a16:creationId xmlns:a16="http://schemas.microsoft.com/office/drawing/2014/main" id="{BD193320-F6E4-4630-BB78-D12B005F80A9}"/>
              </a:ext>
            </a:extLst>
          </p:cNvPr>
          <p:cNvSpPr txBox="1"/>
          <p:nvPr/>
        </p:nvSpPr>
        <p:spPr>
          <a:xfrm>
            <a:off x="6616624" y="3912895"/>
            <a:ext cx="214479" cy="1384995"/>
          </a:xfrm>
          <a:prstGeom prst="rect">
            <a:avLst/>
          </a:prstGeom>
          <a:noFill/>
        </p:spPr>
        <p:txBody>
          <a:bodyPr wrap="square" rtlCol="0">
            <a:spAutoFit/>
          </a:bodyPr>
          <a:lstStyle/>
          <a:p>
            <a:r>
              <a:rPr lang="en-US" sz="14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a:p>
            <a:r>
              <a:rPr lang="en-US" sz="1400" b="1" dirty="0">
                <a:solidFill>
                  <a:srgbClr val="3F7F32"/>
                </a:solidFill>
                <a:latin typeface="Verdana" panose="020B0604030504040204" pitchFamily="34" charset="0"/>
                <a:ea typeface="Verdana" panose="020B0604030504040204" pitchFamily="34" charset="0"/>
                <a:cs typeface="Verdana" panose="020B0604030504040204" pitchFamily="34" charset="0"/>
              </a:rPr>
              <a:t>↑↑</a:t>
            </a:r>
            <a:endParaRPr lang="en-US" sz="1400"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a:p>
            <a:r>
              <a:rPr lang="en-US" sz="14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a:p>
            <a:r>
              <a:rPr lang="en-US" sz="14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a:p>
            <a:endParaRPr lang="en-US" sz="1400"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40" name="TextBox 39">
            <a:extLst>
              <a:ext uri="{FF2B5EF4-FFF2-40B4-BE49-F238E27FC236}">
                <a16:creationId xmlns:a16="http://schemas.microsoft.com/office/drawing/2014/main" id="{BF315AF1-C5F3-4668-8870-FBE5F85B9CF7}"/>
              </a:ext>
            </a:extLst>
          </p:cNvPr>
          <p:cNvSpPr txBox="1"/>
          <p:nvPr/>
        </p:nvSpPr>
        <p:spPr>
          <a:xfrm>
            <a:off x="9579596" y="5776396"/>
            <a:ext cx="2464128" cy="1015663"/>
          </a:xfrm>
          <a:prstGeom prst="rect">
            <a:avLst/>
          </a:prstGeom>
          <a:noFill/>
        </p:spPr>
        <p:txBody>
          <a:bodyPr wrap="square" rtlCol="0">
            <a:spAutoFit/>
          </a:bodyPr>
          <a:lstStyle/>
          <a:p>
            <a:pPr algn="ctr"/>
            <a:r>
              <a:rPr lang="en-US" b="1" dirty="0">
                <a:solidFill>
                  <a:srgbClr val="FF0000"/>
                </a:solidFill>
                <a:latin typeface="Verdana" panose="020B0604030504040204" pitchFamily="34" charset="0"/>
                <a:ea typeface="Verdana" panose="020B0604030504040204" pitchFamily="34" charset="0"/>
                <a:cs typeface="Verdana" panose="020B0604030504040204" pitchFamily="34" charset="0"/>
              </a:rPr>
              <a:t>↓</a:t>
            </a:r>
            <a:r>
              <a:rPr lang="en-US" dirty="0">
                <a:latin typeface="Verdana" panose="020B0604030504040204" pitchFamily="34" charset="0"/>
                <a:ea typeface="Verdana" panose="020B0604030504040204" pitchFamily="34" charset="0"/>
                <a:cs typeface="Verdana" panose="020B0604030504040204" pitchFamily="34" charset="0"/>
              </a:rPr>
              <a:t>: </a:t>
            </a:r>
            <a:r>
              <a:rPr lang="en-US" sz="1200" dirty="0">
                <a:latin typeface="Verdana" panose="020B0604030504040204" pitchFamily="34" charset="0"/>
                <a:ea typeface="Verdana" panose="020B0604030504040204" pitchFamily="34" charset="0"/>
                <a:cs typeface="Verdana" panose="020B0604030504040204" pitchFamily="34" charset="0"/>
              </a:rPr>
              <a:t>Downregulation or Inhibition</a:t>
            </a:r>
            <a:endParaRPr lang="en-US" sz="1200"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a:p>
            <a:pPr algn="ctr"/>
            <a:r>
              <a:rPr lang="en-US" b="1" dirty="0">
                <a:solidFill>
                  <a:srgbClr val="3F7F32"/>
                </a:solidFill>
                <a:latin typeface="Verdana" panose="020B0604030504040204" pitchFamily="34" charset="0"/>
                <a:ea typeface="Verdana" panose="020B0604030504040204" pitchFamily="34" charset="0"/>
                <a:cs typeface="Verdana" panose="020B0604030504040204" pitchFamily="34" charset="0"/>
              </a:rPr>
              <a:t>↑</a:t>
            </a:r>
            <a:r>
              <a:rPr lang="en-US" dirty="0">
                <a:latin typeface="Verdana" panose="020B0604030504040204" pitchFamily="34" charset="0"/>
                <a:ea typeface="Verdana" panose="020B0604030504040204" pitchFamily="34" charset="0"/>
                <a:cs typeface="Verdana" panose="020B0604030504040204" pitchFamily="34" charset="0"/>
              </a:rPr>
              <a:t>: </a:t>
            </a:r>
            <a:r>
              <a:rPr lang="en-US" sz="1200" dirty="0">
                <a:latin typeface="Verdana" panose="020B0604030504040204" pitchFamily="34" charset="0"/>
                <a:ea typeface="Verdana" panose="020B0604030504040204" pitchFamily="34" charset="0"/>
                <a:cs typeface="Verdana" panose="020B0604030504040204" pitchFamily="34" charset="0"/>
              </a:rPr>
              <a:t>Upregulation or Activation</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32" name="Flowchart: Predefined Process 31">
            <a:extLst>
              <a:ext uri="{FF2B5EF4-FFF2-40B4-BE49-F238E27FC236}">
                <a16:creationId xmlns:a16="http://schemas.microsoft.com/office/drawing/2014/main" id="{EF23944F-0EAA-410F-9FB4-3357D48BFB3A}"/>
              </a:ext>
            </a:extLst>
          </p:cNvPr>
          <p:cNvSpPr/>
          <p:nvPr/>
        </p:nvSpPr>
        <p:spPr>
          <a:xfrm>
            <a:off x="5289115" y="1542991"/>
            <a:ext cx="2019768" cy="1689191"/>
          </a:xfrm>
          <a:prstGeom prst="flowChartPredefined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27" name="TextBox 26">
            <a:extLst>
              <a:ext uri="{FF2B5EF4-FFF2-40B4-BE49-F238E27FC236}">
                <a16:creationId xmlns:a16="http://schemas.microsoft.com/office/drawing/2014/main" id="{39965A46-BA6B-4C68-A913-B216EE1BFBBA}"/>
              </a:ext>
            </a:extLst>
          </p:cNvPr>
          <p:cNvSpPr txBox="1"/>
          <p:nvPr/>
        </p:nvSpPr>
        <p:spPr>
          <a:xfrm>
            <a:off x="5595054" y="1542991"/>
            <a:ext cx="1718393" cy="1708160"/>
          </a:xfrm>
          <a:prstGeom prst="rect">
            <a:avLst/>
          </a:prstGeom>
          <a:noFill/>
        </p:spPr>
        <p:txBody>
          <a:bodyPr wrap="square" rtlCol="0">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KINASES</a:t>
            </a:r>
            <a:br>
              <a:rPr lang="en-US" sz="1400" b="1" dirty="0">
                <a:latin typeface="Verdana" panose="020B0604030504040204" pitchFamily="34" charset="0"/>
                <a:ea typeface="Verdana" panose="020B0604030504040204" pitchFamily="34" charset="0"/>
                <a:cs typeface="Verdana" panose="020B0604030504040204" pitchFamily="34" charset="0"/>
              </a:rPr>
            </a:br>
            <a:br>
              <a:rPr lang="en-US" sz="700" b="1" dirty="0">
                <a:latin typeface="Verdana" panose="020B0604030504040204" pitchFamily="34" charset="0"/>
                <a:ea typeface="Verdana" panose="020B0604030504040204" pitchFamily="34" charset="0"/>
                <a:cs typeface="Verdana" panose="020B0604030504040204" pitchFamily="34" charset="0"/>
              </a:rPr>
            </a:br>
            <a:r>
              <a:rPr lang="en-US" sz="1400" dirty="0">
                <a:latin typeface="Verdana" panose="020B0604030504040204" pitchFamily="34" charset="0"/>
                <a:ea typeface="Verdana" panose="020B0604030504040204" pitchFamily="34" charset="0"/>
                <a:cs typeface="Verdana" panose="020B0604030504040204" pitchFamily="34" charset="0"/>
              </a:rPr>
              <a:t>Akt </a:t>
            </a:r>
            <a:br>
              <a:rPr lang="en-US" sz="1400" dirty="0">
                <a:latin typeface="Verdana" panose="020B0604030504040204" pitchFamily="34" charset="0"/>
                <a:ea typeface="Verdana" panose="020B0604030504040204" pitchFamily="34" charset="0"/>
                <a:cs typeface="Verdana" panose="020B0604030504040204" pitchFamily="34" charset="0"/>
              </a:rPr>
            </a:br>
            <a:r>
              <a:rPr lang="en-US" sz="1400" dirty="0">
                <a:latin typeface="Verdana" panose="020B0604030504040204" pitchFamily="34" charset="0"/>
                <a:ea typeface="Verdana" panose="020B0604030504040204" pitchFamily="34" charset="0"/>
                <a:cs typeface="Verdana" panose="020B0604030504040204" pitchFamily="34" charset="0"/>
              </a:rPr>
              <a:t>ERK1/2</a:t>
            </a:r>
            <a:br>
              <a:rPr lang="en-US" sz="1400" dirty="0">
                <a:latin typeface="Verdana" panose="020B0604030504040204" pitchFamily="34" charset="0"/>
                <a:ea typeface="Verdana" panose="020B0604030504040204" pitchFamily="34" charset="0"/>
                <a:cs typeface="Verdana" panose="020B0604030504040204" pitchFamily="34" charset="0"/>
              </a:rPr>
            </a:br>
            <a:r>
              <a:rPr lang="en-US" sz="1400" dirty="0">
                <a:latin typeface="Verdana" panose="020B0604030504040204" pitchFamily="34" charset="0"/>
                <a:ea typeface="Verdana" panose="020B0604030504040204" pitchFamily="34" charset="0"/>
                <a:cs typeface="Verdana" panose="020B0604030504040204" pitchFamily="34" charset="0"/>
              </a:rPr>
              <a:t>p38 MAPK</a:t>
            </a:r>
            <a:br>
              <a:rPr lang="en-US" sz="1400" dirty="0">
                <a:latin typeface="Verdana" panose="020B0604030504040204" pitchFamily="34" charset="0"/>
                <a:ea typeface="Verdana" panose="020B0604030504040204" pitchFamily="34" charset="0"/>
                <a:cs typeface="Verdana" panose="020B0604030504040204" pitchFamily="34" charset="0"/>
              </a:rPr>
            </a:br>
            <a:r>
              <a:rPr lang="en-US" sz="1400" dirty="0">
                <a:latin typeface="Verdana" panose="020B0604030504040204" pitchFamily="34" charset="0"/>
                <a:ea typeface="Verdana" panose="020B0604030504040204" pitchFamily="34" charset="0"/>
                <a:cs typeface="Verdana" panose="020B0604030504040204" pitchFamily="34" charset="0"/>
              </a:rPr>
              <a:t>IKKa/b</a:t>
            </a:r>
            <a:br>
              <a:rPr lang="en-US" sz="1400" dirty="0">
                <a:latin typeface="Verdana" panose="020B0604030504040204" pitchFamily="34" charset="0"/>
                <a:ea typeface="Verdana" panose="020B0604030504040204" pitchFamily="34" charset="0"/>
                <a:cs typeface="Verdana" panose="020B0604030504040204" pitchFamily="34" charset="0"/>
              </a:rPr>
            </a:br>
            <a:r>
              <a:rPr lang="en-US" sz="1400" dirty="0">
                <a:latin typeface="Verdana" panose="020B0604030504040204" pitchFamily="34" charset="0"/>
                <a:ea typeface="Verdana" panose="020B0604030504040204" pitchFamily="34" charset="0"/>
                <a:cs typeface="Verdana" panose="020B0604030504040204" pitchFamily="34" charset="0"/>
              </a:rPr>
              <a:t>CDK-2</a:t>
            </a:r>
            <a:br>
              <a:rPr lang="en-US" sz="1400" dirty="0">
                <a:latin typeface="Verdana" panose="020B0604030504040204" pitchFamily="34" charset="0"/>
                <a:ea typeface="Verdana" panose="020B0604030504040204" pitchFamily="34" charset="0"/>
                <a:cs typeface="Verdana" panose="020B0604030504040204" pitchFamily="34" charset="0"/>
              </a:rPr>
            </a:br>
            <a:r>
              <a:rPr lang="en-US" sz="1400" dirty="0">
                <a:latin typeface="Verdana" panose="020B0604030504040204" pitchFamily="34" charset="0"/>
                <a:ea typeface="Verdana" panose="020B0604030504040204" pitchFamily="34" charset="0"/>
                <a:cs typeface="Verdana" panose="020B0604030504040204" pitchFamily="34" charset="0"/>
              </a:rPr>
              <a:t>CDK-4</a:t>
            </a:r>
          </a:p>
        </p:txBody>
      </p:sp>
      <p:sp>
        <p:nvSpPr>
          <p:cNvPr id="31" name="TextBox 30">
            <a:extLst>
              <a:ext uri="{FF2B5EF4-FFF2-40B4-BE49-F238E27FC236}">
                <a16:creationId xmlns:a16="http://schemas.microsoft.com/office/drawing/2014/main" id="{DEF5AE02-4D5C-4239-8546-072DC521B4A1}"/>
              </a:ext>
            </a:extLst>
          </p:cNvPr>
          <p:cNvSpPr txBox="1"/>
          <p:nvPr/>
        </p:nvSpPr>
        <p:spPr>
          <a:xfrm>
            <a:off x="6718033" y="1831294"/>
            <a:ext cx="214479" cy="1384995"/>
          </a:xfrm>
          <a:prstGeom prst="rect">
            <a:avLst/>
          </a:prstGeom>
          <a:noFill/>
        </p:spPr>
        <p:txBody>
          <a:bodyPr wrap="square" rtlCol="0">
            <a:spAutoFit/>
          </a:bodyPr>
          <a:lstStyle/>
          <a:p>
            <a:r>
              <a:rPr lang="en-US" sz="14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a:p>
            <a:r>
              <a:rPr lang="en-US" sz="14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a:p>
            <a:r>
              <a:rPr lang="en-US" sz="14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a:p>
            <a:r>
              <a:rPr lang="en-US" sz="14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a:p>
            <a:r>
              <a:rPr lang="en-US" sz="14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a:p>
            <a:r>
              <a:rPr lang="en-US" sz="14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p:txBody>
      </p:sp>
      <p:sp>
        <p:nvSpPr>
          <p:cNvPr id="37" name="Flowchart: Predefined Process 36">
            <a:extLst>
              <a:ext uri="{FF2B5EF4-FFF2-40B4-BE49-F238E27FC236}">
                <a16:creationId xmlns:a16="http://schemas.microsoft.com/office/drawing/2014/main" id="{E0667426-0E8F-488D-B2AA-DFA771F77166}"/>
              </a:ext>
            </a:extLst>
          </p:cNvPr>
          <p:cNvSpPr/>
          <p:nvPr/>
        </p:nvSpPr>
        <p:spPr>
          <a:xfrm>
            <a:off x="7548099" y="554653"/>
            <a:ext cx="2019768" cy="1680836"/>
          </a:xfrm>
          <a:prstGeom prst="flowChartPredefined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13" name="TextBox 12">
            <a:extLst>
              <a:ext uri="{FF2B5EF4-FFF2-40B4-BE49-F238E27FC236}">
                <a16:creationId xmlns:a16="http://schemas.microsoft.com/office/drawing/2014/main" id="{7ACC3B8A-71BF-4947-89A7-DF45B7E3A1DC}"/>
              </a:ext>
            </a:extLst>
          </p:cNvPr>
          <p:cNvSpPr txBox="1"/>
          <p:nvPr/>
        </p:nvSpPr>
        <p:spPr>
          <a:xfrm>
            <a:off x="7851077" y="636797"/>
            <a:ext cx="1397426" cy="1477328"/>
          </a:xfrm>
          <a:prstGeom prst="rect">
            <a:avLst/>
          </a:prstGeom>
          <a:noFill/>
        </p:spPr>
        <p:txBody>
          <a:bodyPr wrap="square" rtlCol="0">
            <a:spAutoFit/>
          </a:bodyPr>
          <a:lstStyle/>
          <a:p>
            <a:r>
              <a:rPr lang="en-US" sz="1000" b="1" dirty="0">
                <a:latin typeface="Verdana" panose="020B0604030504040204" pitchFamily="34" charset="0"/>
                <a:ea typeface="Verdana" panose="020B0604030504040204" pitchFamily="34" charset="0"/>
                <a:cs typeface="Verdana" panose="020B0604030504040204" pitchFamily="34" charset="0"/>
              </a:rPr>
              <a:t>TRANSCRIPTION</a:t>
            </a:r>
            <a:br>
              <a:rPr lang="en-US" sz="1200" b="1" dirty="0">
                <a:latin typeface="Verdana" panose="020B0604030504040204" pitchFamily="34" charset="0"/>
                <a:ea typeface="Verdana" panose="020B0604030504040204" pitchFamily="34" charset="0"/>
                <a:cs typeface="Verdana" panose="020B0604030504040204" pitchFamily="34" charset="0"/>
              </a:rPr>
            </a:br>
            <a:r>
              <a:rPr lang="en-US" sz="1200" b="1" dirty="0">
                <a:latin typeface="Verdana" panose="020B0604030504040204" pitchFamily="34" charset="0"/>
                <a:ea typeface="Verdana" panose="020B0604030504040204" pitchFamily="34" charset="0"/>
                <a:cs typeface="Verdana" panose="020B0604030504040204" pitchFamily="34" charset="0"/>
              </a:rPr>
              <a:t>FACTORS</a:t>
            </a:r>
            <a:br>
              <a:rPr lang="en-US" sz="1200" b="1" dirty="0">
                <a:latin typeface="Verdana" panose="020B0604030504040204" pitchFamily="34" charset="0"/>
                <a:ea typeface="Verdana" panose="020B0604030504040204" pitchFamily="34" charset="0"/>
                <a:cs typeface="Verdana" panose="020B0604030504040204" pitchFamily="34" charset="0"/>
              </a:rPr>
            </a:br>
            <a:endParaRPr lang="en-US" sz="1200" b="1" dirty="0">
              <a:latin typeface="Verdana" panose="020B0604030504040204" pitchFamily="34" charset="0"/>
              <a:ea typeface="Verdana" panose="020B0604030504040204" pitchFamily="34" charset="0"/>
              <a:cs typeface="Verdana" panose="020B0604030504040204" pitchFamily="34" charset="0"/>
            </a:endParaRPr>
          </a:p>
          <a:p>
            <a:r>
              <a:rPr lang="en-US" sz="1400" dirty="0">
                <a:latin typeface="Verdana" panose="020B0604030504040204" pitchFamily="34" charset="0"/>
                <a:ea typeface="Verdana" panose="020B0604030504040204" pitchFamily="34" charset="0"/>
                <a:cs typeface="Verdana" panose="020B0604030504040204" pitchFamily="34" charset="0"/>
              </a:rPr>
              <a:t>NF-kb </a:t>
            </a:r>
            <a:br>
              <a:rPr lang="en-US" sz="1400" dirty="0">
                <a:latin typeface="Verdana" panose="020B0604030504040204" pitchFamily="34" charset="0"/>
                <a:ea typeface="Verdana" panose="020B0604030504040204" pitchFamily="34" charset="0"/>
                <a:cs typeface="Verdana" panose="020B0604030504040204" pitchFamily="34" charset="0"/>
              </a:rPr>
            </a:br>
            <a:r>
              <a:rPr lang="en-US" sz="1400" dirty="0">
                <a:latin typeface="Verdana" panose="020B0604030504040204" pitchFamily="34" charset="0"/>
                <a:ea typeface="Verdana" panose="020B0604030504040204" pitchFamily="34" charset="0"/>
                <a:cs typeface="Verdana" panose="020B0604030504040204" pitchFamily="34" charset="0"/>
              </a:rPr>
              <a:t>STAT-3</a:t>
            </a:r>
            <a:br>
              <a:rPr lang="en-US" sz="1400" dirty="0">
                <a:latin typeface="Verdana" panose="020B0604030504040204" pitchFamily="34" charset="0"/>
                <a:ea typeface="Verdana" panose="020B0604030504040204" pitchFamily="34" charset="0"/>
                <a:cs typeface="Verdana" panose="020B0604030504040204" pitchFamily="34" charset="0"/>
              </a:rPr>
            </a:br>
            <a:r>
              <a:rPr lang="en-US" sz="1400" dirty="0">
                <a:latin typeface="Verdana" panose="020B0604030504040204" pitchFamily="34" charset="0"/>
                <a:ea typeface="Verdana" panose="020B0604030504040204" pitchFamily="34" charset="0"/>
                <a:cs typeface="Verdana" panose="020B0604030504040204" pitchFamily="34" charset="0"/>
              </a:rPr>
              <a:t>PPAR-</a:t>
            </a:r>
            <a:r>
              <a:rPr lang="el-GR" sz="1400" dirty="0">
                <a:latin typeface="Verdana" panose="020B0604030504040204" pitchFamily="34" charset="0"/>
                <a:ea typeface="Verdana" panose="020B0604030504040204" pitchFamily="34" charset="0"/>
                <a:cs typeface="Verdana" panose="020B0604030504040204" pitchFamily="34" charset="0"/>
              </a:rPr>
              <a:t>γ</a:t>
            </a:r>
            <a:br>
              <a:rPr lang="en-US" sz="1400" dirty="0">
                <a:latin typeface="Verdana" panose="020B0604030504040204" pitchFamily="34" charset="0"/>
                <a:ea typeface="Verdana" panose="020B0604030504040204" pitchFamily="34" charset="0"/>
                <a:cs typeface="Verdana" panose="020B0604030504040204" pitchFamily="34" charset="0"/>
              </a:rPr>
            </a:br>
            <a:r>
              <a:rPr lang="en-US" sz="1400" dirty="0">
                <a:latin typeface="Verdana" panose="020B0604030504040204" pitchFamily="34" charset="0"/>
                <a:ea typeface="Verdana" panose="020B0604030504040204" pitchFamily="34" charset="0"/>
                <a:cs typeface="Verdana" panose="020B0604030504040204" pitchFamily="34" charset="0"/>
              </a:rPr>
              <a:t>C/EBP-</a:t>
            </a:r>
            <a:r>
              <a:rPr lang="el-GR" sz="1400" dirty="0">
                <a:latin typeface="Verdana" panose="020B0604030504040204" pitchFamily="34" charset="0"/>
                <a:ea typeface="Verdana" panose="020B0604030504040204" pitchFamily="34" charset="0"/>
                <a:cs typeface="Verdana" panose="020B0604030504040204" pitchFamily="34" charset="0"/>
              </a:rPr>
              <a:t>α</a:t>
            </a:r>
            <a:endParaRPr lang="en-US" sz="1400" dirty="0">
              <a:latin typeface="Verdana" panose="020B0604030504040204" pitchFamily="34" charset="0"/>
              <a:ea typeface="Verdana" panose="020B0604030504040204" pitchFamily="34" charset="0"/>
              <a:cs typeface="Verdana" panose="020B0604030504040204" pitchFamily="34" charset="0"/>
            </a:endParaRPr>
          </a:p>
        </p:txBody>
      </p:sp>
      <p:sp>
        <p:nvSpPr>
          <p:cNvPr id="34" name="TextBox 33">
            <a:extLst>
              <a:ext uri="{FF2B5EF4-FFF2-40B4-BE49-F238E27FC236}">
                <a16:creationId xmlns:a16="http://schemas.microsoft.com/office/drawing/2014/main" id="{7D99E925-F6DE-4316-8402-1A0C495160E8}"/>
              </a:ext>
            </a:extLst>
          </p:cNvPr>
          <p:cNvSpPr txBox="1"/>
          <p:nvPr/>
        </p:nvSpPr>
        <p:spPr>
          <a:xfrm>
            <a:off x="8944899" y="1133576"/>
            <a:ext cx="214479" cy="954107"/>
          </a:xfrm>
          <a:prstGeom prst="rect">
            <a:avLst/>
          </a:prstGeom>
          <a:noFill/>
        </p:spPr>
        <p:txBody>
          <a:bodyPr wrap="square" rtlCol="0">
            <a:spAutoFit/>
          </a:bodyPr>
          <a:lstStyle/>
          <a:p>
            <a:r>
              <a:rPr lang="en-US" sz="14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a:p>
            <a:r>
              <a:rPr lang="en-US" sz="14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a:p>
            <a:r>
              <a:rPr lang="en-US" sz="14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a:p>
            <a:r>
              <a:rPr lang="en-US" sz="14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p:txBody>
      </p:sp>
      <p:sp>
        <p:nvSpPr>
          <p:cNvPr id="41" name="Flowchart: Predefined Process 40">
            <a:extLst>
              <a:ext uri="{FF2B5EF4-FFF2-40B4-BE49-F238E27FC236}">
                <a16:creationId xmlns:a16="http://schemas.microsoft.com/office/drawing/2014/main" id="{09321A33-67CE-499A-9808-1239C15FB23B}"/>
              </a:ext>
            </a:extLst>
          </p:cNvPr>
          <p:cNvSpPr/>
          <p:nvPr/>
        </p:nvSpPr>
        <p:spPr>
          <a:xfrm>
            <a:off x="7548099" y="4741891"/>
            <a:ext cx="2019768" cy="1680836"/>
          </a:xfrm>
          <a:prstGeom prst="flowChartPredefined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29" name="TextBox 28">
            <a:extLst>
              <a:ext uri="{FF2B5EF4-FFF2-40B4-BE49-F238E27FC236}">
                <a16:creationId xmlns:a16="http://schemas.microsoft.com/office/drawing/2014/main" id="{87CDA5E2-5B47-4FF7-9712-77AE84761950}"/>
              </a:ext>
            </a:extLst>
          </p:cNvPr>
          <p:cNvSpPr txBox="1"/>
          <p:nvPr/>
        </p:nvSpPr>
        <p:spPr>
          <a:xfrm>
            <a:off x="7907090" y="4905200"/>
            <a:ext cx="1472175" cy="1354217"/>
          </a:xfrm>
          <a:prstGeom prst="rect">
            <a:avLst/>
          </a:prstGeom>
          <a:noFill/>
        </p:spPr>
        <p:txBody>
          <a:bodyPr wrap="square" rtlCol="0">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GROWTH</a:t>
            </a:r>
            <a:br>
              <a:rPr lang="en-US" sz="1400" b="1"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FACTORS</a:t>
            </a:r>
            <a:br>
              <a:rPr lang="en-US" sz="1400" b="1" dirty="0">
                <a:latin typeface="Verdana" panose="020B0604030504040204" pitchFamily="34" charset="0"/>
                <a:ea typeface="Verdana" panose="020B0604030504040204" pitchFamily="34" charset="0"/>
                <a:cs typeface="Verdana" panose="020B0604030504040204" pitchFamily="34" charset="0"/>
              </a:rPr>
            </a:br>
            <a:br>
              <a:rPr lang="en-US" sz="1200" b="1" dirty="0">
                <a:latin typeface="Verdana" panose="020B0604030504040204" pitchFamily="34" charset="0"/>
                <a:ea typeface="Verdana" panose="020B0604030504040204" pitchFamily="34" charset="0"/>
                <a:cs typeface="Verdana" panose="020B0604030504040204" pitchFamily="34" charset="0"/>
              </a:rPr>
            </a:br>
            <a:r>
              <a:rPr lang="en-US" sz="1400" dirty="0">
                <a:latin typeface="Verdana" panose="020B0604030504040204" pitchFamily="34" charset="0"/>
                <a:ea typeface="Verdana" panose="020B0604030504040204" pitchFamily="34" charset="0"/>
                <a:cs typeface="Verdana" panose="020B0604030504040204" pitchFamily="34" charset="0"/>
              </a:rPr>
              <a:t>VEGF</a:t>
            </a:r>
            <a:br>
              <a:rPr lang="en-US" sz="1400" dirty="0">
                <a:latin typeface="Verdana" panose="020B0604030504040204" pitchFamily="34" charset="0"/>
                <a:ea typeface="Verdana" panose="020B0604030504040204" pitchFamily="34" charset="0"/>
                <a:cs typeface="Verdana" panose="020B0604030504040204" pitchFamily="34" charset="0"/>
              </a:rPr>
            </a:br>
            <a:r>
              <a:rPr lang="en-US" sz="1400" dirty="0">
                <a:latin typeface="Verdana" panose="020B0604030504040204" pitchFamily="34" charset="0"/>
                <a:ea typeface="Verdana" panose="020B0604030504040204" pitchFamily="34" charset="0"/>
                <a:cs typeface="Verdana" panose="020B0604030504040204" pitchFamily="34" charset="0"/>
              </a:rPr>
              <a:t>PDGF</a:t>
            </a:r>
            <a:br>
              <a:rPr lang="en-US" sz="1400" dirty="0">
                <a:latin typeface="Verdana" panose="020B0604030504040204" pitchFamily="34" charset="0"/>
                <a:ea typeface="Verdana" panose="020B0604030504040204" pitchFamily="34" charset="0"/>
                <a:cs typeface="Verdana" panose="020B0604030504040204" pitchFamily="34" charset="0"/>
              </a:rPr>
            </a:br>
            <a:r>
              <a:rPr lang="en-US" sz="1400" dirty="0">
                <a:latin typeface="Verdana" panose="020B0604030504040204" pitchFamily="34" charset="0"/>
                <a:ea typeface="Verdana" panose="020B0604030504040204" pitchFamily="34" charset="0"/>
                <a:cs typeface="Verdana" panose="020B0604030504040204" pitchFamily="34" charset="0"/>
              </a:rPr>
              <a:t>TF</a:t>
            </a:r>
          </a:p>
        </p:txBody>
      </p:sp>
      <p:sp>
        <p:nvSpPr>
          <p:cNvPr id="39" name="TextBox 38">
            <a:extLst>
              <a:ext uri="{FF2B5EF4-FFF2-40B4-BE49-F238E27FC236}">
                <a16:creationId xmlns:a16="http://schemas.microsoft.com/office/drawing/2014/main" id="{EA6BCB0B-DD97-4033-9D9E-C8EE2A504D37}"/>
              </a:ext>
            </a:extLst>
          </p:cNvPr>
          <p:cNvSpPr txBox="1"/>
          <p:nvPr/>
        </p:nvSpPr>
        <p:spPr>
          <a:xfrm>
            <a:off x="8890698" y="5441404"/>
            <a:ext cx="214479" cy="830997"/>
          </a:xfrm>
          <a:prstGeom prst="rect">
            <a:avLst/>
          </a:prstGeom>
          <a:noFill/>
        </p:spPr>
        <p:txBody>
          <a:bodyPr wrap="square" rtlCol="0">
            <a:spAutoFit/>
          </a:bodyPr>
          <a:lstStyle/>
          <a:p>
            <a:r>
              <a:rPr lang="en-US" sz="16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a:p>
            <a:r>
              <a:rPr lang="en-US" sz="16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a:p>
            <a:r>
              <a:rPr lang="en-US" sz="16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p:txBody>
      </p:sp>
      <p:sp>
        <p:nvSpPr>
          <p:cNvPr id="42" name="Flowchart: Predefined Process 41">
            <a:extLst>
              <a:ext uri="{FF2B5EF4-FFF2-40B4-BE49-F238E27FC236}">
                <a16:creationId xmlns:a16="http://schemas.microsoft.com/office/drawing/2014/main" id="{DFC00BB3-B3C3-4773-910B-073252356FEF}"/>
              </a:ext>
            </a:extLst>
          </p:cNvPr>
          <p:cNvSpPr/>
          <p:nvPr/>
        </p:nvSpPr>
        <p:spPr>
          <a:xfrm>
            <a:off x="9780279" y="3419446"/>
            <a:ext cx="2019768" cy="2301650"/>
          </a:xfrm>
          <a:prstGeom prst="flowChartPredefined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30" name="TextBox 29">
            <a:extLst>
              <a:ext uri="{FF2B5EF4-FFF2-40B4-BE49-F238E27FC236}">
                <a16:creationId xmlns:a16="http://schemas.microsoft.com/office/drawing/2014/main" id="{12E33799-AE6B-4B15-A041-8F5807ABC486}"/>
              </a:ext>
            </a:extLst>
          </p:cNvPr>
          <p:cNvSpPr txBox="1"/>
          <p:nvPr/>
        </p:nvSpPr>
        <p:spPr>
          <a:xfrm>
            <a:off x="10126950" y="3457237"/>
            <a:ext cx="1440280" cy="2246769"/>
          </a:xfrm>
          <a:prstGeom prst="rect">
            <a:avLst/>
          </a:prstGeom>
          <a:noFill/>
        </p:spPr>
        <p:txBody>
          <a:bodyPr wrap="square" rtlCol="0">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OTHERS</a:t>
            </a:r>
          </a:p>
          <a:p>
            <a:br>
              <a:rPr lang="en-US" sz="600" b="1" dirty="0">
                <a:latin typeface="Verdana" panose="020B0604030504040204" pitchFamily="34" charset="0"/>
                <a:ea typeface="Verdana" panose="020B0604030504040204" pitchFamily="34" charset="0"/>
                <a:cs typeface="Verdana" panose="020B0604030504040204" pitchFamily="34" charset="0"/>
              </a:rPr>
            </a:br>
            <a:r>
              <a:rPr lang="en-US" sz="1200" dirty="0">
                <a:latin typeface="Verdana" panose="020B0604030504040204" pitchFamily="34" charset="0"/>
                <a:ea typeface="Verdana" panose="020B0604030504040204" pitchFamily="34" charset="0"/>
                <a:cs typeface="Verdana" panose="020B0604030504040204" pitchFamily="34" charset="0"/>
              </a:rPr>
              <a:t>Cyclin D</a:t>
            </a:r>
            <a:br>
              <a:rPr lang="en-US" sz="1200" dirty="0">
                <a:latin typeface="Verdana" panose="020B0604030504040204" pitchFamily="34" charset="0"/>
                <a:ea typeface="Verdana" panose="020B0604030504040204" pitchFamily="34" charset="0"/>
                <a:cs typeface="Verdana" panose="020B0604030504040204" pitchFamily="34" charset="0"/>
              </a:rPr>
            </a:br>
            <a:r>
              <a:rPr lang="en-US" sz="1200" dirty="0">
                <a:latin typeface="Verdana" panose="020B0604030504040204" pitchFamily="34" charset="0"/>
                <a:ea typeface="Verdana" panose="020B0604030504040204" pitchFamily="34" charset="0"/>
                <a:cs typeface="Verdana" panose="020B0604030504040204" pitchFamily="34" charset="0"/>
              </a:rPr>
              <a:t>Cyclin E</a:t>
            </a:r>
            <a:br>
              <a:rPr lang="en-US" sz="1200" dirty="0">
                <a:latin typeface="Verdana" panose="020B0604030504040204" pitchFamily="34" charset="0"/>
                <a:ea typeface="Verdana" panose="020B0604030504040204" pitchFamily="34" charset="0"/>
                <a:cs typeface="Verdana" panose="020B0604030504040204" pitchFamily="34" charset="0"/>
              </a:rPr>
            </a:br>
            <a:r>
              <a:rPr lang="en-US" sz="1200" dirty="0">
                <a:latin typeface="Verdana" panose="020B0604030504040204" pitchFamily="34" charset="0"/>
                <a:ea typeface="Verdana" panose="020B0604030504040204" pitchFamily="34" charset="0"/>
                <a:cs typeface="Verdana" panose="020B0604030504040204" pitchFamily="34" charset="0"/>
              </a:rPr>
              <a:t>p21</a:t>
            </a:r>
            <a:br>
              <a:rPr lang="en-US" sz="1200" dirty="0">
                <a:latin typeface="Verdana" panose="020B0604030504040204" pitchFamily="34" charset="0"/>
                <a:ea typeface="Verdana" panose="020B0604030504040204" pitchFamily="34" charset="0"/>
                <a:cs typeface="Verdana" panose="020B0604030504040204" pitchFamily="34" charset="0"/>
              </a:rPr>
            </a:br>
            <a:r>
              <a:rPr lang="en-US" sz="1200" dirty="0">
                <a:latin typeface="Verdana" panose="020B0604030504040204" pitchFamily="34" charset="0"/>
                <a:ea typeface="Verdana" panose="020B0604030504040204" pitchFamily="34" charset="0"/>
                <a:cs typeface="Verdana" panose="020B0604030504040204" pitchFamily="34" charset="0"/>
              </a:rPr>
              <a:t>P53</a:t>
            </a:r>
            <a:br>
              <a:rPr lang="en-US" sz="1200" dirty="0">
                <a:latin typeface="Verdana" panose="020B0604030504040204" pitchFamily="34" charset="0"/>
                <a:ea typeface="Verdana" panose="020B0604030504040204" pitchFamily="34" charset="0"/>
                <a:cs typeface="Verdana" panose="020B0604030504040204" pitchFamily="34" charset="0"/>
              </a:rPr>
            </a:br>
            <a:r>
              <a:rPr lang="en-US" sz="1200" dirty="0">
                <a:latin typeface="Verdana" panose="020B0604030504040204" pitchFamily="34" charset="0"/>
                <a:ea typeface="Verdana" panose="020B0604030504040204" pitchFamily="34" charset="0"/>
                <a:cs typeface="Verdana" panose="020B0604030504040204" pitchFamily="34" charset="0"/>
              </a:rPr>
              <a:t>Rb</a:t>
            </a:r>
            <a:br>
              <a:rPr lang="en-US" sz="1200" dirty="0">
                <a:latin typeface="Verdana" panose="020B0604030504040204" pitchFamily="34" charset="0"/>
                <a:ea typeface="Verdana" panose="020B0604030504040204" pitchFamily="34" charset="0"/>
                <a:cs typeface="Verdana" panose="020B0604030504040204" pitchFamily="34" charset="0"/>
              </a:rPr>
            </a:br>
            <a:r>
              <a:rPr lang="en-US" sz="1200" dirty="0">
                <a:latin typeface="Verdana" panose="020B0604030504040204" pitchFamily="34" charset="0"/>
                <a:ea typeface="Verdana" panose="020B0604030504040204" pitchFamily="34" charset="0"/>
                <a:cs typeface="Verdana" panose="020B0604030504040204" pitchFamily="34" charset="0"/>
              </a:rPr>
              <a:t>Bcl-2</a:t>
            </a:r>
            <a:br>
              <a:rPr lang="en-US" sz="1200" dirty="0">
                <a:latin typeface="Verdana" panose="020B0604030504040204" pitchFamily="34" charset="0"/>
                <a:ea typeface="Verdana" panose="020B0604030504040204" pitchFamily="34" charset="0"/>
                <a:cs typeface="Verdana" panose="020B0604030504040204" pitchFamily="34" charset="0"/>
              </a:rPr>
            </a:br>
            <a:r>
              <a:rPr lang="en-US" sz="1200" dirty="0">
                <a:latin typeface="Verdana" panose="020B0604030504040204" pitchFamily="34" charset="0"/>
                <a:ea typeface="Verdana" panose="020B0604030504040204" pitchFamily="34" charset="0"/>
                <a:cs typeface="Verdana" panose="020B0604030504040204" pitchFamily="34" charset="0"/>
              </a:rPr>
              <a:t>Bcl-xL</a:t>
            </a:r>
            <a:br>
              <a:rPr lang="en-US" sz="1200" dirty="0">
                <a:latin typeface="Verdana" panose="020B0604030504040204" pitchFamily="34" charset="0"/>
                <a:ea typeface="Verdana" panose="020B0604030504040204" pitchFamily="34" charset="0"/>
                <a:cs typeface="Verdana" panose="020B0604030504040204" pitchFamily="34" charset="0"/>
              </a:rPr>
            </a:br>
            <a:r>
              <a:rPr lang="en-US" sz="1200" dirty="0">
                <a:latin typeface="Verdana" panose="020B0604030504040204" pitchFamily="34" charset="0"/>
                <a:ea typeface="Verdana" panose="020B0604030504040204" pitchFamily="34" charset="0"/>
                <a:cs typeface="Verdana" panose="020B0604030504040204" pitchFamily="34" charset="0"/>
              </a:rPr>
              <a:t>Mcl-1</a:t>
            </a:r>
            <a:br>
              <a:rPr lang="en-US" sz="1200" dirty="0">
                <a:latin typeface="Verdana" panose="020B0604030504040204" pitchFamily="34" charset="0"/>
                <a:ea typeface="Verdana" panose="020B0604030504040204" pitchFamily="34" charset="0"/>
                <a:cs typeface="Verdana" panose="020B0604030504040204" pitchFamily="34" charset="0"/>
              </a:rPr>
            </a:br>
            <a:r>
              <a:rPr lang="en-US" sz="1200" dirty="0">
                <a:latin typeface="Verdana" panose="020B0604030504040204" pitchFamily="34" charset="0"/>
                <a:ea typeface="Verdana" panose="020B0604030504040204" pitchFamily="34" charset="0"/>
                <a:cs typeface="Verdana" panose="020B0604030504040204" pitchFamily="34" charset="0"/>
              </a:rPr>
              <a:t>IAP-1</a:t>
            </a:r>
            <a:br>
              <a:rPr lang="en-US" sz="1200" dirty="0">
                <a:latin typeface="Verdana" panose="020B0604030504040204" pitchFamily="34" charset="0"/>
                <a:ea typeface="Verdana" panose="020B0604030504040204" pitchFamily="34" charset="0"/>
                <a:cs typeface="Verdana" panose="020B0604030504040204" pitchFamily="34" charset="0"/>
              </a:rPr>
            </a:br>
            <a:r>
              <a:rPr lang="en-US" sz="1200" dirty="0">
                <a:latin typeface="Verdana" panose="020B0604030504040204" pitchFamily="34" charset="0"/>
                <a:ea typeface="Verdana" panose="020B0604030504040204" pitchFamily="34" charset="0"/>
                <a:cs typeface="Verdana" panose="020B0604030504040204" pitchFamily="34" charset="0"/>
              </a:rPr>
              <a:t>survivin</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
        <p:nvSpPr>
          <p:cNvPr id="36" name="TextBox 35">
            <a:extLst>
              <a:ext uri="{FF2B5EF4-FFF2-40B4-BE49-F238E27FC236}">
                <a16:creationId xmlns:a16="http://schemas.microsoft.com/office/drawing/2014/main" id="{75A71235-685A-49C1-9BF2-9B43BDA17D28}"/>
              </a:ext>
            </a:extLst>
          </p:cNvPr>
          <p:cNvSpPr txBox="1"/>
          <p:nvPr/>
        </p:nvSpPr>
        <p:spPr>
          <a:xfrm>
            <a:off x="11184555" y="3666980"/>
            <a:ext cx="214479" cy="2062103"/>
          </a:xfrm>
          <a:prstGeom prst="rect">
            <a:avLst/>
          </a:prstGeom>
          <a:noFill/>
        </p:spPr>
        <p:txBody>
          <a:bodyPr wrap="square" rtlCol="0">
            <a:spAutoFit/>
          </a:bodyPr>
          <a:lstStyle/>
          <a:p>
            <a:r>
              <a:rPr lang="en-US" sz="16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a:p>
            <a:r>
              <a:rPr lang="en-US" sz="16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a:p>
            <a:r>
              <a:rPr lang="en-US" sz="16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a:p>
            <a:r>
              <a:rPr lang="en-US" sz="16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a:p>
            <a:r>
              <a:rPr lang="en-US" sz="16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a:p>
            <a:r>
              <a:rPr lang="en-US" sz="16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a:p>
            <a:r>
              <a:rPr lang="en-US" sz="16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a:p>
            <a:r>
              <a:rPr lang="en-US" sz="16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p:txBody>
      </p:sp>
      <p:sp>
        <p:nvSpPr>
          <p:cNvPr id="43" name="Flowchart: Predefined Process 42">
            <a:extLst>
              <a:ext uri="{FF2B5EF4-FFF2-40B4-BE49-F238E27FC236}">
                <a16:creationId xmlns:a16="http://schemas.microsoft.com/office/drawing/2014/main" id="{D31A83BC-737B-4ED2-A7FA-E9273699516D}"/>
              </a:ext>
            </a:extLst>
          </p:cNvPr>
          <p:cNvSpPr/>
          <p:nvPr/>
        </p:nvSpPr>
        <p:spPr>
          <a:xfrm>
            <a:off x="9868425" y="1165096"/>
            <a:ext cx="2019768" cy="1891613"/>
          </a:xfrm>
          <a:prstGeom prst="flowChartPredefined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26" name="TextBox 25">
            <a:extLst>
              <a:ext uri="{FF2B5EF4-FFF2-40B4-BE49-F238E27FC236}">
                <a16:creationId xmlns:a16="http://schemas.microsoft.com/office/drawing/2014/main" id="{5614AACB-3F24-4651-AB91-AC29364DCFDA}"/>
              </a:ext>
            </a:extLst>
          </p:cNvPr>
          <p:cNvSpPr txBox="1"/>
          <p:nvPr/>
        </p:nvSpPr>
        <p:spPr>
          <a:xfrm>
            <a:off x="10099453" y="1165096"/>
            <a:ext cx="1424414" cy="1985159"/>
          </a:xfrm>
          <a:prstGeom prst="rect">
            <a:avLst/>
          </a:prstGeom>
          <a:noFill/>
        </p:spPr>
        <p:txBody>
          <a:bodyPr wrap="square" rtlCol="0">
            <a:spAutoFit/>
          </a:bodyPr>
          <a:lstStyle/>
          <a:p>
            <a:r>
              <a:rPr lang="en-US" sz="1600" b="1" dirty="0">
                <a:latin typeface="Verdana" panose="020B0604030504040204" pitchFamily="34" charset="0"/>
                <a:ea typeface="Verdana" panose="020B0604030504040204" pitchFamily="34" charset="0"/>
                <a:cs typeface="Verdana" panose="020B0604030504040204" pitchFamily="34" charset="0"/>
              </a:rPr>
              <a:t>ENZYMES</a:t>
            </a:r>
            <a:br>
              <a:rPr lang="en-US" sz="1600" b="1" dirty="0">
                <a:latin typeface="Verdana" panose="020B0604030504040204" pitchFamily="34" charset="0"/>
                <a:ea typeface="Verdana" panose="020B0604030504040204" pitchFamily="34" charset="0"/>
                <a:cs typeface="Verdana" panose="020B0604030504040204" pitchFamily="34" charset="0"/>
              </a:rPr>
            </a:br>
            <a:br>
              <a:rPr lang="en-US" sz="1100" b="1" dirty="0">
                <a:latin typeface="Verdana" panose="020B0604030504040204" pitchFamily="34" charset="0"/>
                <a:ea typeface="Verdana" panose="020B0604030504040204" pitchFamily="34" charset="0"/>
                <a:cs typeface="Verdana" panose="020B0604030504040204" pitchFamily="34" charset="0"/>
              </a:rPr>
            </a:br>
            <a:r>
              <a:rPr lang="en-US" sz="1100" dirty="0">
                <a:latin typeface="Verdana" panose="020B0604030504040204" pitchFamily="34" charset="0"/>
                <a:ea typeface="Verdana" panose="020B0604030504040204" pitchFamily="34" charset="0"/>
                <a:cs typeface="Verdana" panose="020B0604030504040204" pitchFamily="34" charset="0"/>
              </a:rPr>
              <a:t>COX-2</a:t>
            </a:r>
            <a:br>
              <a:rPr lang="en-US" sz="1100" dirty="0">
                <a:latin typeface="Verdana" panose="020B0604030504040204" pitchFamily="34" charset="0"/>
                <a:ea typeface="Verdana" panose="020B0604030504040204" pitchFamily="34" charset="0"/>
                <a:cs typeface="Verdana" panose="020B0604030504040204" pitchFamily="34" charset="0"/>
              </a:rPr>
            </a:br>
            <a:r>
              <a:rPr lang="en-US" sz="1100" dirty="0">
                <a:latin typeface="Verdana" panose="020B0604030504040204" pitchFamily="34" charset="0"/>
                <a:ea typeface="Verdana" panose="020B0604030504040204" pitchFamily="34" charset="0"/>
                <a:cs typeface="Verdana" panose="020B0604030504040204" pitchFamily="34" charset="0"/>
              </a:rPr>
              <a:t>MMP-9</a:t>
            </a:r>
            <a:br>
              <a:rPr lang="en-US" sz="1100" dirty="0">
                <a:latin typeface="Verdana" panose="020B0604030504040204" pitchFamily="34" charset="0"/>
                <a:ea typeface="Verdana" panose="020B0604030504040204" pitchFamily="34" charset="0"/>
                <a:cs typeface="Verdana" panose="020B0604030504040204" pitchFamily="34" charset="0"/>
              </a:rPr>
            </a:br>
            <a:r>
              <a:rPr lang="en-US" sz="1100" dirty="0">
                <a:latin typeface="Verdana" panose="020B0604030504040204" pitchFamily="34" charset="0"/>
                <a:ea typeface="Verdana" panose="020B0604030504040204" pitchFamily="34" charset="0"/>
                <a:cs typeface="Verdana" panose="020B0604030504040204" pitchFamily="34" charset="0"/>
              </a:rPr>
              <a:t>5-LO</a:t>
            </a:r>
            <a:br>
              <a:rPr lang="en-US" sz="1200" dirty="0">
                <a:latin typeface="Verdana" panose="020B0604030504040204" pitchFamily="34" charset="0"/>
                <a:ea typeface="Verdana" panose="020B0604030504040204" pitchFamily="34" charset="0"/>
                <a:cs typeface="Verdana" panose="020B0604030504040204" pitchFamily="34" charset="0"/>
              </a:rPr>
            </a:br>
            <a:r>
              <a:rPr lang="en-US" sz="1200" dirty="0">
                <a:latin typeface="Verdana" panose="020B0604030504040204" pitchFamily="34" charset="0"/>
                <a:ea typeface="Verdana" panose="020B0604030504040204" pitchFamily="34" charset="0"/>
                <a:cs typeface="Verdana" panose="020B0604030504040204" pitchFamily="34" charset="0"/>
              </a:rPr>
              <a:t>Caspase</a:t>
            </a:r>
            <a:br>
              <a:rPr lang="en-US" sz="1200" dirty="0">
                <a:latin typeface="Verdana" panose="020B0604030504040204" pitchFamily="34" charset="0"/>
                <a:ea typeface="Verdana" panose="020B0604030504040204" pitchFamily="34" charset="0"/>
                <a:cs typeface="Verdana" panose="020B0604030504040204" pitchFamily="34" charset="0"/>
              </a:rPr>
            </a:br>
            <a:r>
              <a:rPr lang="en-US" sz="1200" dirty="0">
                <a:latin typeface="Verdana" panose="020B0604030504040204" pitchFamily="34" charset="0"/>
                <a:ea typeface="Verdana" panose="020B0604030504040204" pitchFamily="34" charset="0"/>
                <a:cs typeface="Verdana" panose="020B0604030504040204" pitchFamily="34" charset="0"/>
              </a:rPr>
              <a:t>topoisomerase I</a:t>
            </a:r>
            <a:br>
              <a:rPr lang="en-US" sz="1200" dirty="0">
                <a:latin typeface="Verdana" panose="020B0604030504040204" pitchFamily="34" charset="0"/>
                <a:ea typeface="Verdana" panose="020B0604030504040204" pitchFamily="34" charset="0"/>
                <a:cs typeface="Verdana" panose="020B0604030504040204" pitchFamily="34" charset="0"/>
              </a:rPr>
            </a:br>
            <a:r>
              <a:rPr lang="en-US" sz="1200" dirty="0">
                <a:latin typeface="Verdana" panose="020B0604030504040204" pitchFamily="34" charset="0"/>
                <a:ea typeface="Verdana" panose="020B0604030504040204" pitchFamily="34" charset="0"/>
                <a:cs typeface="Verdana" panose="020B0604030504040204" pitchFamily="34" charset="0"/>
              </a:rPr>
              <a:t>topoisomerase II</a:t>
            </a:r>
            <a:br>
              <a:rPr lang="en-US" sz="1200" dirty="0">
                <a:latin typeface="Verdana" panose="020B0604030504040204" pitchFamily="34" charset="0"/>
                <a:ea typeface="Verdana" panose="020B0604030504040204" pitchFamily="34" charset="0"/>
                <a:cs typeface="Verdana" panose="020B0604030504040204" pitchFamily="34" charset="0"/>
              </a:rPr>
            </a:br>
            <a:r>
              <a:rPr lang="en-US" sz="1200" dirty="0">
                <a:latin typeface="Verdana" panose="020B0604030504040204" pitchFamily="34" charset="0"/>
                <a:ea typeface="Verdana" panose="020B0604030504040204" pitchFamily="34" charset="0"/>
                <a:cs typeface="Verdana" panose="020B0604030504040204" pitchFamily="34" charset="0"/>
              </a:rPr>
              <a:t>HLE</a:t>
            </a:r>
          </a:p>
        </p:txBody>
      </p:sp>
      <p:sp>
        <p:nvSpPr>
          <p:cNvPr id="35" name="TextBox 34">
            <a:extLst>
              <a:ext uri="{FF2B5EF4-FFF2-40B4-BE49-F238E27FC236}">
                <a16:creationId xmlns:a16="http://schemas.microsoft.com/office/drawing/2014/main" id="{23A674BC-86ED-4F00-AD80-13C6877B7ADC}"/>
              </a:ext>
            </a:extLst>
          </p:cNvPr>
          <p:cNvSpPr txBox="1"/>
          <p:nvPr/>
        </p:nvSpPr>
        <p:spPr>
          <a:xfrm>
            <a:off x="11396839" y="1542991"/>
            <a:ext cx="214479" cy="1384995"/>
          </a:xfrm>
          <a:prstGeom prst="rect">
            <a:avLst/>
          </a:prstGeom>
          <a:noFill/>
        </p:spPr>
        <p:txBody>
          <a:bodyPr wrap="square" rtlCol="0">
            <a:spAutoFit/>
          </a:bodyPr>
          <a:lstStyle/>
          <a:p>
            <a:r>
              <a:rPr lang="en-US" sz="14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a:p>
            <a:r>
              <a:rPr lang="en-US" sz="14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a:p>
            <a:r>
              <a:rPr lang="en-US" sz="1400" b="1" dirty="0">
                <a:solidFill>
                  <a:srgbClr val="3F7F32"/>
                </a:solidFill>
                <a:latin typeface="Verdana" panose="020B0604030504040204" pitchFamily="34" charset="0"/>
                <a:ea typeface="Verdana" panose="020B0604030504040204" pitchFamily="34" charset="0"/>
                <a:cs typeface="Verdana" panose="020B0604030504040204" pitchFamily="34" charset="0"/>
              </a:rPr>
              <a:t>↑</a:t>
            </a:r>
            <a:r>
              <a:rPr lang="en-US" sz="14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a:p>
            <a:r>
              <a:rPr lang="en-US" sz="14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a:p>
            <a:r>
              <a:rPr lang="en-US" sz="14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p:txBody>
      </p:sp>
      <p:sp>
        <p:nvSpPr>
          <p:cNvPr id="44" name="Title 1">
            <a:extLst>
              <a:ext uri="{FF2B5EF4-FFF2-40B4-BE49-F238E27FC236}">
                <a16:creationId xmlns:a16="http://schemas.microsoft.com/office/drawing/2014/main" id="{00C950DF-A033-4C43-8741-A80B0CD03ECB}"/>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RELIEF+</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sp>
        <p:nvSpPr>
          <p:cNvPr id="46" name="TextBox 45">
            <a:extLst>
              <a:ext uri="{FF2B5EF4-FFF2-40B4-BE49-F238E27FC236}">
                <a16:creationId xmlns:a16="http://schemas.microsoft.com/office/drawing/2014/main" id="{60F9A33C-51BA-4742-9346-C7EF0F9294B1}"/>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1084665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81CEF924-F816-48E5-9ABF-26FD246E6BC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20628" y="748659"/>
            <a:ext cx="1922163" cy="5627382"/>
          </a:xfrm>
          <a:prstGeom prst="rect">
            <a:avLst/>
          </a:prstGeom>
        </p:spPr>
      </p:pic>
      <p:sp>
        <p:nvSpPr>
          <p:cNvPr id="2" name="Title 1"/>
          <p:cNvSpPr>
            <a:spLocks noGrp="1"/>
          </p:cNvSpPr>
          <p:nvPr>
            <p:ph type="title"/>
          </p:nvPr>
        </p:nvSpPr>
        <p:spPr/>
        <p:txBody>
          <a:bodyPr>
            <a:normAutofit/>
          </a:bodyPr>
          <a:lstStyle/>
          <a:p>
            <a:r>
              <a:rPr lang="en-US" sz="3200" b="1" dirty="0">
                <a:solidFill>
                  <a:srgbClr val="3F2A56"/>
                </a:solidFill>
                <a:latin typeface="Verdana" panose="020B0604030504040204" pitchFamily="34" charset="0"/>
                <a:ea typeface="Verdana" panose="020B0604030504040204" pitchFamily="34" charset="0"/>
                <a:cs typeface="Verdana" panose="020B0604030504040204" pitchFamily="34" charset="0"/>
              </a:rPr>
              <a:t>HOW DO YOUR “TWO BRAINS”</a:t>
            </a:r>
            <a:br>
              <a:rPr lang="en-US" sz="3200" b="1" dirty="0">
                <a:solidFill>
                  <a:srgbClr val="3F2A56"/>
                </a:solidFill>
                <a:latin typeface="Verdana" panose="020B0604030504040204" pitchFamily="34" charset="0"/>
                <a:ea typeface="Verdana" panose="020B0604030504040204" pitchFamily="34" charset="0"/>
                <a:cs typeface="Verdana" panose="020B0604030504040204" pitchFamily="34" charset="0"/>
              </a:rPr>
            </a:br>
            <a:r>
              <a:rPr lang="en-US" sz="3200" b="1" dirty="0">
                <a:solidFill>
                  <a:srgbClr val="3F2A56"/>
                </a:solidFill>
                <a:latin typeface="Verdana" panose="020B0604030504040204" pitchFamily="34" charset="0"/>
                <a:ea typeface="Verdana" panose="020B0604030504040204" pitchFamily="34" charset="0"/>
                <a:cs typeface="Verdana" panose="020B0604030504040204" pitchFamily="34" charset="0"/>
              </a:rPr>
              <a:t>COMMUNICATE?</a:t>
            </a:r>
          </a:p>
        </p:txBody>
      </p:sp>
      <p:sp>
        <p:nvSpPr>
          <p:cNvPr id="3" name="Text Placeholder 2"/>
          <p:cNvSpPr>
            <a:spLocks noGrp="1"/>
          </p:cNvSpPr>
          <p:nvPr>
            <p:ph type="body" sz="quarter" idx="11"/>
          </p:nvPr>
        </p:nvSpPr>
        <p:spPr>
          <a:xfrm>
            <a:off x="838198" y="3092016"/>
            <a:ext cx="3976688" cy="1427730"/>
          </a:xfrm>
        </p:spPr>
        <p:txBody>
          <a:bodyPr vert="horz" lIns="91440" tIns="45720" rIns="91440" bIns="45720" rtlCol="0" anchor="t">
            <a:noAutofit/>
          </a:bodyPr>
          <a:lstStyle/>
          <a:p>
            <a:pPr>
              <a:buClr>
                <a:srgbClr val="604A7B"/>
              </a:buClr>
              <a:buFont typeface="Arial" charset="0"/>
              <a:buChar char="•"/>
            </a:pP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“wires” – nerves</a:t>
            </a:r>
          </a:p>
          <a:p>
            <a:pPr>
              <a:buClr>
                <a:srgbClr val="604A7B"/>
              </a:buClr>
              <a:buFont typeface="Arial" charset="0"/>
              <a:buChar char="•"/>
            </a:pP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“chemicals” – neurotransmitters/hormones</a:t>
            </a:r>
          </a:p>
          <a:p>
            <a:pPr>
              <a:buClr>
                <a:srgbClr val="604A7B"/>
              </a:buClr>
              <a:buFont typeface="Arial" charset="0"/>
              <a:buChar char="•"/>
            </a:pP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“cells” – immune system</a:t>
            </a:r>
          </a:p>
        </p:txBody>
      </p:sp>
      <p:sp>
        <p:nvSpPr>
          <p:cNvPr id="18" name="TextBox 17"/>
          <p:cNvSpPr txBox="1"/>
          <p:nvPr/>
        </p:nvSpPr>
        <p:spPr>
          <a:xfrm>
            <a:off x="838199" y="1688366"/>
            <a:ext cx="7206535" cy="1384995"/>
          </a:xfrm>
          <a:prstGeom prst="rect">
            <a:avLst/>
          </a:prstGeom>
          <a:noFill/>
        </p:spPr>
        <p:txBody>
          <a:bodyPr wrap="square" rtlCol="0" anchor="t">
            <a:spAutoFit/>
          </a:bodyPr>
          <a:lstStyle/>
          <a:p>
            <a:r>
              <a:rPr lang="en-US" sz="2000" dirty="0">
                <a:solidFill>
                  <a:srgbClr val="3F2A56"/>
                </a:solidFill>
                <a:latin typeface="Verdana" panose="020B0604030504040204" pitchFamily="34" charset="0"/>
                <a:ea typeface="Verdana" panose="020B0604030504040204" pitchFamily="34" charset="0"/>
                <a:cs typeface="Verdana" panose="020B0604030504040204" pitchFamily="34" charset="0"/>
              </a:rPr>
              <a:t>Our “two brains” communicate through a highly extensive, multi-directional network, known as the </a:t>
            </a:r>
            <a:r>
              <a:rPr lang="en-US" sz="2000" b="1" dirty="0">
                <a:solidFill>
                  <a:srgbClr val="660066"/>
                </a:solidFill>
                <a:latin typeface="Verdana" panose="020B0604030504040204" pitchFamily="34" charset="0"/>
                <a:ea typeface="Verdana" panose="020B0604030504040204" pitchFamily="34" charset="0"/>
                <a:cs typeface="Verdana" panose="020B0604030504040204" pitchFamily="34" charset="0"/>
              </a:rPr>
              <a:t>gut-brain axis </a:t>
            </a:r>
            <a:r>
              <a:rPr lang="en-US" sz="2000" dirty="0">
                <a:solidFill>
                  <a:srgbClr val="3F2A56"/>
                </a:solidFill>
                <a:latin typeface="Verdana" panose="020B0604030504040204" pitchFamily="34" charset="0"/>
                <a:ea typeface="Verdana" panose="020B0604030504040204" pitchFamily="34" charset="0"/>
                <a:cs typeface="Verdana" panose="020B0604030504040204" pitchFamily="34" charset="0"/>
              </a:rPr>
              <a:t>or what we refer to as the</a:t>
            </a:r>
            <a:r>
              <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rPr>
              <a:t> </a:t>
            </a:r>
            <a:r>
              <a:rPr lang="en-US" sz="2000" b="1" dirty="0">
                <a:solidFill>
                  <a:srgbClr val="660066"/>
                </a:solidFill>
                <a:latin typeface="Verdana" panose="020B0604030504040204" pitchFamily="34" charset="0"/>
                <a:ea typeface="Verdana" panose="020B0604030504040204" pitchFamily="34" charset="0"/>
                <a:cs typeface="Verdana" panose="020B0604030504040204" pitchFamily="34" charset="0"/>
              </a:rPr>
              <a:t>GBX</a:t>
            </a:r>
            <a:r>
              <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rPr>
              <a:t>.</a:t>
            </a:r>
          </a:p>
          <a:p>
            <a:endParaRPr 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19" name="TextBox 18"/>
          <p:cNvSpPr txBox="1"/>
          <p:nvPr/>
        </p:nvSpPr>
        <p:spPr>
          <a:xfrm>
            <a:off x="838198" y="2685209"/>
            <a:ext cx="5887678" cy="430887"/>
          </a:xfrm>
          <a:prstGeom prst="rect">
            <a:avLst/>
          </a:prstGeom>
          <a:noFill/>
        </p:spPr>
        <p:txBody>
          <a:bodyPr wrap="square" rtlCol="0" anchor="t">
            <a:spAutoFit/>
          </a:bodyPr>
          <a:lstStyle/>
          <a:p>
            <a:r>
              <a:rPr lang="en-US" sz="2200" b="1" u="sng" dirty="0">
                <a:solidFill>
                  <a:srgbClr val="3F2A56"/>
                </a:solidFill>
                <a:latin typeface="Verdana" panose="020B0604030504040204" pitchFamily="34" charset="0"/>
                <a:ea typeface="Verdana" panose="020B0604030504040204" pitchFamily="34" charset="0"/>
                <a:cs typeface="Verdana" panose="020B0604030504040204" pitchFamily="34" charset="0"/>
              </a:rPr>
              <a:t>THE NETWORK CONSISTS OF:</a:t>
            </a:r>
          </a:p>
        </p:txBody>
      </p:sp>
      <p:sp>
        <p:nvSpPr>
          <p:cNvPr id="20" name="TextBox 19"/>
          <p:cNvSpPr txBox="1"/>
          <p:nvPr/>
        </p:nvSpPr>
        <p:spPr>
          <a:xfrm>
            <a:off x="2990317" y="3562350"/>
            <a:ext cx="5238509" cy="2893100"/>
          </a:xfrm>
          <a:prstGeom prst="rect">
            <a:avLst/>
          </a:prstGeom>
          <a:noFill/>
        </p:spPr>
        <p:txBody>
          <a:bodyPr wrap="square" rtlCol="0">
            <a:spAutoFit/>
          </a:bodyPr>
          <a:lstStyle/>
          <a:p>
            <a:pPr algn="r"/>
            <a:r>
              <a:rPr lang="en-US" dirty="0">
                <a:solidFill>
                  <a:srgbClr val="3F2A56"/>
                </a:solidFill>
                <a:latin typeface="Verdana" panose="020B0604030504040204" pitchFamily="34" charset="0"/>
                <a:ea typeface="Verdana" panose="020B0604030504040204" pitchFamily="34" charset="0"/>
                <a:cs typeface="Verdana" panose="020B0604030504040204" pitchFamily="34" charset="0"/>
              </a:rPr>
              <a:t>The GBX connects our</a:t>
            </a:r>
          </a:p>
          <a:p>
            <a:pPr algn="r"/>
            <a:r>
              <a:rPr lang="en-US" b="1" dirty="0">
                <a:solidFill>
                  <a:srgbClr val="3F2A56"/>
                </a:solidFill>
                <a:latin typeface="Verdana" panose="020B0604030504040204" pitchFamily="34" charset="0"/>
                <a:ea typeface="Verdana" panose="020B0604030504040204" pitchFamily="34" charset="0"/>
                <a:cs typeface="Verdana" panose="020B0604030504040204" pitchFamily="34" charset="0"/>
              </a:rPr>
              <a:t>nervous system (brain)</a:t>
            </a:r>
          </a:p>
          <a:p>
            <a:pPr algn="r"/>
            <a:r>
              <a:rPr lang="en-US" b="1" dirty="0">
                <a:solidFill>
                  <a:srgbClr val="3F2A56"/>
                </a:solidFill>
                <a:latin typeface="Verdana" panose="020B0604030504040204" pitchFamily="34" charset="0"/>
                <a:ea typeface="Verdana" panose="020B0604030504040204" pitchFamily="34" charset="0"/>
                <a:cs typeface="Verdana" panose="020B0604030504040204" pitchFamily="34" charset="0"/>
              </a:rPr>
              <a:t>immune system (axis) </a:t>
            </a:r>
            <a:r>
              <a:rPr lang="en-US" dirty="0">
                <a:solidFill>
                  <a:srgbClr val="3F2A56"/>
                </a:solidFill>
                <a:latin typeface="Verdana" panose="020B0604030504040204" pitchFamily="34" charset="0"/>
                <a:ea typeface="Verdana" panose="020B0604030504040204" pitchFamily="34" charset="0"/>
                <a:cs typeface="Verdana" panose="020B0604030504040204" pitchFamily="34" charset="0"/>
              </a:rPr>
              <a:t> </a:t>
            </a:r>
          </a:p>
          <a:p>
            <a:pPr algn="r"/>
            <a:r>
              <a:rPr lang="en-US" dirty="0">
                <a:solidFill>
                  <a:srgbClr val="3F2A56"/>
                </a:solidFill>
                <a:latin typeface="Verdana" panose="020B0604030504040204" pitchFamily="34" charset="0"/>
                <a:ea typeface="Verdana" panose="020B0604030504040204" pitchFamily="34" charset="0"/>
                <a:cs typeface="Verdana" panose="020B0604030504040204" pitchFamily="34" charset="0"/>
              </a:rPr>
              <a:t>and</a:t>
            </a:r>
            <a:r>
              <a:rPr lang="en-US" b="1" dirty="0">
                <a:solidFill>
                  <a:srgbClr val="3F2A56"/>
                </a:solidFill>
                <a:latin typeface="Verdana" panose="020B0604030504040204" pitchFamily="34" charset="0"/>
                <a:ea typeface="Verdana" panose="020B0604030504040204" pitchFamily="34" charset="0"/>
                <a:cs typeface="Verdana" panose="020B0604030504040204" pitchFamily="34" charset="0"/>
              </a:rPr>
              <a:t> gastrointestinal system (gut)</a:t>
            </a:r>
          </a:p>
          <a:p>
            <a:pPr algn="r"/>
            <a:r>
              <a:rPr lang="en-US" b="1" dirty="0">
                <a:solidFill>
                  <a:srgbClr val="3F2A56"/>
                </a:solidFill>
                <a:latin typeface="Verdana" panose="020B0604030504040204" pitchFamily="34" charset="0"/>
                <a:ea typeface="Verdana" panose="020B0604030504040204" pitchFamily="34" charset="0"/>
                <a:cs typeface="Verdana" panose="020B0604030504040204" pitchFamily="34" charset="0"/>
              </a:rPr>
              <a:t> </a:t>
            </a:r>
            <a:r>
              <a:rPr lang="en-US" dirty="0">
                <a:solidFill>
                  <a:srgbClr val="3F2A56"/>
                </a:solidFill>
                <a:latin typeface="Verdana" panose="020B0604030504040204" pitchFamily="34" charset="0"/>
                <a:ea typeface="Verdana" panose="020B0604030504040204" pitchFamily="34" charset="0"/>
                <a:cs typeface="Verdana" panose="020B0604030504040204" pitchFamily="34" charset="0"/>
              </a:rPr>
              <a:t>with a vast array of cellular and biochemical messengers throughout the entire body, which include the microbiome, hormones, cytokines, and neurotransmitters.</a:t>
            </a:r>
            <a:endParaRPr lang="en-US" sz="1600" dirty="0">
              <a:solidFill>
                <a:srgbClr val="3F2A56"/>
              </a:solidFill>
              <a:latin typeface="Verdana" panose="020B0604030504040204" pitchFamily="34" charset="0"/>
              <a:ea typeface="Verdana" panose="020B0604030504040204" pitchFamily="34" charset="0"/>
              <a:cs typeface="Verdana" panose="020B0604030504040204" pitchFamily="34" charset="0"/>
            </a:endParaRPr>
          </a:p>
          <a:p>
            <a:pPr algn="r"/>
            <a:endParaRPr lang="en-US" dirty="0">
              <a:latin typeface="Verdana" panose="020B0604030504040204" pitchFamily="34" charset="0"/>
              <a:ea typeface="Verdana" panose="020B0604030504040204" pitchFamily="34" charset="0"/>
              <a:cs typeface="Verdana" panose="020B0604030504040204" pitchFamily="34" charset="0"/>
            </a:endParaRPr>
          </a:p>
        </p:txBody>
      </p:sp>
      <p:cxnSp>
        <p:nvCxnSpPr>
          <p:cNvPr id="53" name="Straight Arrow Connector 52"/>
          <p:cNvCxnSpPr/>
          <p:nvPr/>
        </p:nvCxnSpPr>
        <p:spPr>
          <a:xfrm>
            <a:off x="8952426" y="3310359"/>
            <a:ext cx="805032" cy="0"/>
          </a:xfrm>
          <a:prstGeom prst="straightConnector1">
            <a:avLst/>
          </a:prstGeom>
          <a:ln w="38100">
            <a:solidFill>
              <a:srgbClr val="3F2A56"/>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8157742" y="4688078"/>
            <a:ext cx="794684" cy="0"/>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cxnSpLocks/>
          </p:cNvCxnSpPr>
          <p:nvPr/>
        </p:nvCxnSpPr>
        <p:spPr>
          <a:xfrm>
            <a:off x="8952426" y="3310359"/>
            <a:ext cx="0" cy="1377719"/>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8157742" y="4365589"/>
            <a:ext cx="524939" cy="0"/>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cxnSpLocks/>
          </p:cNvCxnSpPr>
          <p:nvPr/>
        </p:nvCxnSpPr>
        <p:spPr>
          <a:xfrm flipV="1">
            <a:off x="8682681" y="2173263"/>
            <a:ext cx="0" cy="2192326"/>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8682681" y="2173262"/>
            <a:ext cx="1392195" cy="0"/>
          </a:xfrm>
          <a:prstGeom prst="straightConnector1">
            <a:avLst/>
          </a:prstGeom>
          <a:ln w="38100">
            <a:solidFill>
              <a:srgbClr val="3F2A56"/>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8157742" y="4039878"/>
            <a:ext cx="262469" cy="0"/>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8420211" y="947351"/>
            <a:ext cx="0" cy="3092527"/>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8420211" y="955589"/>
            <a:ext cx="1580524" cy="0"/>
          </a:xfrm>
          <a:prstGeom prst="straightConnector1">
            <a:avLst/>
          </a:prstGeom>
          <a:ln w="38100">
            <a:solidFill>
              <a:srgbClr val="3F2A5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9327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2A0929-621D-4436-A7C2-ABFEB7375C97}"/>
              </a:ext>
            </a:extLst>
          </p:cNvPr>
          <p:cNvPicPr>
            <a:picLocks noChangeAspect="1"/>
          </p:cNvPicPr>
          <p:nvPr/>
        </p:nvPicPr>
        <p:blipFill>
          <a:blip r:embed="rId2"/>
          <a:stretch>
            <a:fillRect/>
          </a:stretch>
        </p:blipFill>
        <p:spPr>
          <a:xfrm>
            <a:off x="5067397" y="2915412"/>
            <a:ext cx="2194560" cy="2194560"/>
          </a:xfrm>
          <a:prstGeom prst="rect">
            <a:avLst/>
          </a:prstGeom>
        </p:spPr>
      </p:pic>
      <p:pic>
        <p:nvPicPr>
          <p:cNvPr id="2" name="Graphic 1">
            <a:extLst>
              <a:ext uri="{FF2B5EF4-FFF2-40B4-BE49-F238E27FC236}">
                <a16:creationId xmlns:a16="http://schemas.microsoft.com/office/drawing/2014/main" id="{3E98EF5C-3E1A-4333-BFCB-721092B04A1D}"/>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30309" t="30357" r="39389" b="45917"/>
          <a:stretch/>
        </p:blipFill>
        <p:spPr>
          <a:xfrm>
            <a:off x="943664" y="480470"/>
            <a:ext cx="3730237" cy="2052598"/>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083147" y="1906994"/>
            <a:ext cx="2061946" cy="3953248"/>
          </a:xfrm>
          <a:prstGeom prst="rect">
            <a:avLst/>
          </a:prstGeom>
        </p:spPr>
      </p:pic>
      <p:sp>
        <p:nvSpPr>
          <p:cNvPr id="7" name="Rectangle 6"/>
          <p:cNvSpPr/>
          <p:nvPr/>
        </p:nvSpPr>
        <p:spPr>
          <a:xfrm>
            <a:off x="532167" y="3048768"/>
            <a:ext cx="3995964" cy="2862322"/>
          </a:xfrm>
          <a:prstGeom prst="rect">
            <a:avLst/>
          </a:prstGeom>
        </p:spPr>
        <p:txBody>
          <a:bodyPr wrap="square">
            <a:spAutoFit/>
          </a:bodyPr>
          <a:lstStyle/>
          <a:p>
            <a:pPr algn="ctr"/>
            <a:r>
              <a:rPr lang="en-US" sz="2000" dirty="0">
                <a:solidFill>
                  <a:srgbClr val="003B71"/>
                </a:solidFill>
                <a:latin typeface="Verdana" panose="020B0604030504040204" pitchFamily="34" charset="0"/>
                <a:ea typeface="Verdana" panose="020B0604030504040204" pitchFamily="34" charset="0"/>
                <a:cs typeface="Verdana" panose="020B0604030504040204" pitchFamily="34" charset="0"/>
              </a:rPr>
              <a:t>The key ingredients in Sleep+ have multiple scientific studies that show significant benefits including helping you to fall asleep faster, stay asleep longer, and experience higher quality plus more rejuvenating sleep.*</a:t>
            </a:r>
          </a:p>
        </p:txBody>
      </p:sp>
      <p:sp>
        <p:nvSpPr>
          <p:cNvPr id="12" name="TextBox 11">
            <a:extLst>
              <a:ext uri="{FF2B5EF4-FFF2-40B4-BE49-F238E27FC236}">
                <a16:creationId xmlns:a16="http://schemas.microsoft.com/office/drawing/2014/main" id="{13DC98EE-359D-4442-9F94-4C4E23006A89}"/>
              </a:ext>
            </a:extLst>
          </p:cNvPr>
          <p:cNvSpPr txBox="1"/>
          <p:nvPr/>
        </p:nvSpPr>
        <p:spPr>
          <a:xfrm>
            <a:off x="555162" y="1892638"/>
            <a:ext cx="3949975" cy="707886"/>
          </a:xfrm>
          <a:prstGeom prst="rect">
            <a:avLst/>
          </a:prstGeom>
          <a:noFill/>
        </p:spPr>
        <p:txBody>
          <a:bodyPr wrap="square" rtlCol="0">
            <a:spAutoFit/>
          </a:bodyPr>
          <a:lstStyle/>
          <a:p>
            <a:pPr algn="ctr"/>
            <a:r>
              <a:rPr lang="en-US" sz="2000" b="1" dirty="0">
                <a:solidFill>
                  <a:srgbClr val="003B71"/>
                </a:solidFill>
                <a:latin typeface="Verdana" panose="020B0604030504040204" pitchFamily="34" charset="0"/>
              </a:rPr>
              <a:t>rejuvenating, refreshing,</a:t>
            </a:r>
            <a:br>
              <a:rPr lang="en-US" sz="2000" b="1" dirty="0">
                <a:solidFill>
                  <a:srgbClr val="003B71"/>
                </a:solidFill>
                <a:latin typeface="Verdana" panose="020B0604030504040204" pitchFamily="34" charset="0"/>
              </a:rPr>
            </a:br>
            <a:r>
              <a:rPr lang="en-US" sz="2000" b="1" dirty="0">
                <a:solidFill>
                  <a:srgbClr val="003B71"/>
                </a:solidFill>
                <a:latin typeface="Verdana" panose="020B0604030504040204" pitchFamily="34" charset="0"/>
              </a:rPr>
              <a:t>restful sleep*</a:t>
            </a:r>
          </a:p>
        </p:txBody>
      </p:sp>
      <p:pic>
        <p:nvPicPr>
          <p:cNvPr id="17" name="Graphic 12">
            <a:extLst>
              <a:ext uri="{FF2B5EF4-FFF2-40B4-BE49-F238E27FC236}">
                <a16:creationId xmlns:a16="http://schemas.microsoft.com/office/drawing/2014/main" id="{421EAC70-C25B-449F-AE21-00F2A14ADC2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63728" y="436798"/>
            <a:ext cx="1700784" cy="1596121"/>
          </a:xfrm>
          <a:prstGeom prst="rect">
            <a:avLst/>
          </a:prstGeom>
        </p:spPr>
      </p:pic>
      <p:pic>
        <p:nvPicPr>
          <p:cNvPr id="22" name="Graphic 12">
            <a:extLst>
              <a:ext uri="{FF2B5EF4-FFF2-40B4-BE49-F238E27FC236}">
                <a16:creationId xmlns:a16="http://schemas.microsoft.com/office/drawing/2014/main" id="{2384502F-028A-4AA0-9EFC-F054893F66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07731" y="436798"/>
            <a:ext cx="1700784" cy="1596121"/>
          </a:xfrm>
          <a:prstGeom prst="rect">
            <a:avLst/>
          </a:prstGeom>
        </p:spPr>
      </p:pic>
      <p:pic>
        <p:nvPicPr>
          <p:cNvPr id="24" name="Graphic 12">
            <a:extLst>
              <a:ext uri="{FF2B5EF4-FFF2-40B4-BE49-F238E27FC236}">
                <a16:creationId xmlns:a16="http://schemas.microsoft.com/office/drawing/2014/main" id="{F55E2C0A-2073-41F0-917E-FABCC999E28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58400" y="430462"/>
            <a:ext cx="1700784" cy="1596121"/>
          </a:xfrm>
          <a:prstGeom prst="rect">
            <a:avLst/>
          </a:prstGeom>
        </p:spPr>
      </p:pic>
      <p:sp>
        <p:nvSpPr>
          <p:cNvPr id="26" name="TextBox 25">
            <a:extLst>
              <a:ext uri="{FF2B5EF4-FFF2-40B4-BE49-F238E27FC236}">
                <a16:creationId xmlns:a16="http://schemas.microsoft.com/office/drawing/2014/main" id="{AC7C0BB7-7C3F-4641-AEF1-D3C4F9861868}"/>
              </a:ext>
            </a:extLst>
          </p:cNvPr>
          <p:cNvSpPr txBox="1"/>
          <p:nvPr/>
        </p:nvSpPr>
        <p:spPr>
          <a:xfrm>
            <a:off x="6571783" y="720690"/>
            <a:ext cx="1572680" cy="1015663"/>
          </a:xfrm>
          <a:prstGeom prst="rect">
            <a:avLst/>
          </a:prstGeom>
          <a:noFill/>
        </p:spPr>
        <p:txBody>
          <a:bodyPr wrap="square" rtlCol="0">
            <a:spAutoFit/>
          </a:bodyPr>
          <a:lstStyle/>
          <a:p>
            <a:pPr algn="ct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FALL ASLEEP FASTER</a:t>
            </a:r>
          </a:p>
        </p:txBody>
      </p:sp>
      <p:sp>
        <p:nvSpPr>
          <p:cNvPr id="27" name="TextBox 26">
            <a:extLst>
              <a:ext uri="{FF2B5EF4-FFF2-40B4-BE49-F238E27FC236}">
                <a16:creationId xmlns:a16="http://schemas.microsoft.com/office/drawing/2014/main" id="{9584C1F9-A16B-49DC-BC20-FB8E054EE30F}"/>
              </a:ext>
            </a:extLst>
          </p:cNvPr>
          <p:cNvSpPr txBox="1"/>
          <p:nvPr/>
        </p:nvSpPr>
        <p:spPr>
          <a:xfrm>
            <a:off x="8320104" y="744083"/>
            <a:ext cx="1585008" cy="1015663"/>
          </a:xfrm>
          <a:prstGeom prst="rect">
            <a:avLst/>
          </a:prstGeom>
          <a:noFill/>
        </p:spPr>
        <p:txBody>
          <a:bodyPr wrap="square" rtlCol="0">
            <a:spAutoFit/>
          </a:bodyPr>
          <a:lstStyle/>
          <a:p>
            <a:pPr algn="ct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STAY ASLEEP LONGER</a:t>
            </a:r>
          </a:p>
        </p:txBody>
      </p:sp>
      <p:sp>
        <p:nvSpPr>
          <p:cNvPr id="28" name="TextBox 27">
            <a:extLst>
              <a:ext uri="{FF2B5EF4-FFF2-40B4-BE49-F238E27FC236}">
                <a16:creationId xmlns:a16="http://schemas.microsoft.com/office/drawing/2014/main" id="{622999C4-9BAB-4DFF-B80B-4B6C30C12869}"/>
              </a:ext>
            </a:extLst>
          </p:cNvPr>
          <p:cNvSpPr txBox="1"/>
          <p:nvPr/>
        </p:nvSpPr>
        <p:spPr>
          <a:xfrm>
            <a:off x="10116024" y="743501"/>
            <a:ext cx="1585536" cy="1015663"/>
          </a:xfrm>
          <a:prstGeom prst="rect">
            <a:avLst/>
          </a:prstGeom>
          <a:noFill/>
        </p:spPr>
        <p:txBody>
          <a:bodyPr wrap="square" rtlCol="0">
            <a:spAutoFit/>
          </a:bodyPr>
          <a:lstStyle/>
          <a:p>
            <a:pPr algn="ct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IMPROVES SLEEP QUALITY</a:t>
            </a:r>
          </a:p>
        </p:txBody>
      </p:sp>
      <p:sp>
        <p:nvSpPr>
          <p:cNvPr id="30" name="Rectangle: Rounded Corners 29">
            <a:extLst>
              <a:ext uri="{FF2B5EF4-FFF2-40B4-BE49-F238E27FC236}">
                <a16:creationId xmlns:a16="http://schemas.microsoft.com/office/drawing/2014/main" id="{064E9F76-1ED6-4121-8370-96139EE3779B}"/>
              </a:ext>
            </a:extLst>
          </p:cNvPr>
          <p:cNvSpPr/>
          <p:nvPr/>
        </p:nvSpPr>
        <p:spPr>
          <a:xfrm>
            <a:off x="7337751" y="4812287"/>
            <a:ext cx="3549715" cy="1177925"/>
          </a:xfrm>
          <a:prstGeom prst="roundRect">
            <a:avLst/>
          </a:prstGeom>
          <a:noFill/>
          <a:ln w="38100">
            <a:solidFill>
              <a:srgbClr val="003B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TextBox 30">
            <a:extLst>
              <a:ext uri="{FF2B5EF4-FFF2-40B4-BE49-F238E27FC236}">
                <a16:creationId xmlns:a16="http://schemas.microsoft.com/office/drawing/2014/main" id="{40ABE69E-5C62-4693-B920-35ECD9940E8F}"/>
              </a:ext>
            </a:extLst>
          </p:cNvPr>
          <p:cNvSpPr txBox="1"/>
          <p:nvPr/>
        </p:nvSpPr>
        <p:spPr>
          <a:xfrm>
            <a:off x="7374891" y="4924195"/>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32" name="TextBox 31">
            <a:extLst>
              <a:ext uri="{FF2B5EF4-FFF2-40B4-BE49-F238E27FC236}">
                <a16:creationId xmlns:a16="http://schemas.microsoft.com/office/drawing/2014/main" id="{B0F45A56-56A2-4194-A601-D05BDCCA79E6}"/>
              </a:ext>
            </a:extLst>
          </p:cNvPr>
          <p:cNvSpPr txBox="1"/>
          <p:nvPr/>
        </p:nvSpPr>
        <p:spPr>
          <a:xfrm>
            <a:off x="9309491" y="4923666"/>
            <a:ext cx="1643337"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S008</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$80.00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$59.95 / 52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$53.95 / 46 PV</a:t>
            </a:r>
          </a:p>
        </p:txBody>
      </p:sp>
      <p:sp>
        <p:nvSpPr>
          <p:cNvPr id="33" name="TextBox 32">
            <a:extLst>
              <a:ext uri="{FF2B5EF4-FFF2-40B4-BE49-F238E27FC236}">
                <a16:creationId xmlns:a16="http://schemas.microsoft.com/office/drawing/2014/main" id="{A4300378-4E73-4E13-9462-C70A90BC7E96}"/>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398398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7BA91-A23C-4956-B840-0F2618A4B4A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5580" y="1791369"/>
            <a:ext cx="2743200" cy="2743200"/>
          </a:xfrm>
          <a:prstGeom prst="rect">
            <a:avLst/>
          </a:prstGeom>
        </p:spPr>
      </p:pic>
      <p:pic>
        <p:nvPicPr>
          <p:cNvPr id="6" name="Picture 5">
            <a:extLst>
              <a:ext uri="{FF2B5EF4-FFF2-40B4-BE49-F238E27FC236}">
                <a16:creationId xmlns:a16="http://schemas.microsoft.com/office/drawing/2014/main" id="{237D432A-DBA0-4E4F-B58A-6F301F0EE3D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91861" y="1772319"/>
            <a:ext cx="2743200" cy="2743200"/>
          </a:xfrm>
          <a:prstGeom prst="rect">
            <a:avLst/>
          </a:prstGeom>
        </p:spPr>
      </p:pic>
      <p:pic>
        <p:nvPicPr>
          <p:cNvPr id="19" name="Picture 18">
            <a:extLst>
              <a:ext uri="{FF2B5EF4-FFF2-40B4-BE49-F238E27FC236}">
                <a16:creationId xmlns:a16="http://schemas.microsoft.com/office/drawing/2014/main" id="{0BF6DCFD-D322-4EC8-AFE9-8483DE26412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17105" y="1791369"/>
            <a:ext cx="2743200" cy="2743200"/>
          </a:xfrm>
          <a:prstGeom prst="rect">
            <a:avLst/>
          </a:prstGeom>
        </p:spPr>
      </p:pic>
      <p:sp>
        <p:nvSpPr>
          <p:cNvPr id="27" name="Rectangle 26">
            <a:extLst>
              <a:ext uri="{FF2B5EF4-FFF2-40B4-BE49-F238E27FC236}">
                <a16:creationId xmlns:a16="http://schemas.microsoft.com/office/drawing/2014/main" id="{9B4CD6AF-19E7-4278-966B-AA09FFA22D6D}"/>
              </a:ext>
            </a:extLst>
          </p:cNvPr>
          <p:cNvSpPr/>
          <p:nvPr/>
        </p:nvSpPr>
        <p:spPr>
          <a:xfrm>
            <a:off x="4378456" y="4346531"/>
            <a:ext cx="2970010" cy="830997"/>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Verdana" panose="020B0604030504040204" pitchFamily="34" charset="0"/>
              </a:rPr>
              <a:t>Improvement in sleep quality*</a:t>
            </a:r>
          </a:p>
        </p:txBody>
      </p:sp>
      <p:sp>
        <p:nvSpPr>
          <p:cNvPr id="29" name="Rectangle 28">
            <a:extLst>
              <a:ext uri="{FF2B5EF4-FFF2-40B4-BE49-F238E27FC236}">
                <a16:creationId xmlns:a16="http://schemas.microsoft.com/office/drawing/2014/main" id="{68088B80-1622-4480-9384-76F7AC27BE27}"/>
              </a:ext>
            </a:extLst>
          </p:cNvPr>
          <p:cNvSpPr/>
          <p:nvPr/>
        </p:nvSpPr>
        <p:spPr>
          <a:xfrm>
            <a:off x="7711148" y="4363062"/>
            <a:ext cx="3765560" cy="1692771"/>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Verdana" panose="020B0604030504040204" pitchFamily="34" charset="0"/>
              </a:rPr>
              <a:t>Fall asleep faster by </a:t>
            </a:r>
            <a:r>
              <a:rPr lang="en-US" sz="2800" b="1" dirty="0">
                <a:solidFill>
                  <a:srgbClr val="3F7F96"/>
                </a:solidFill>
                <a:latin typeface="Verdana" panose="020B0604030504040204" pitchFamily="34" charset="0"/>
                <a:ea typeface="Verdana" panose="020B0604030504040204" pitchFamily="34" charset="0"/>
                <a:cs typeface="Verdana" panose="020B0604030504040204" pitchFamily="34" charset="0"/>
              </a:rPr>
              <a:t>33% </a:t>
            </a:r>
            <a:r>
              <a:rPr lang="en-US" sz="2400" dirty="0">
                <a:latin typeface="Verdana" panose="020B0604030504040204" pitchFamily="34" charset="0"/>
                <a:ea typeface="Verdana" panose="020B0604030504040204" pitchFamily="34" charset="0"/>
                <a:cs typeface="Verdana" panose="020B0604030504040204" pitchFamily="34" charset="0"/>
              </a:rPr>
              <a:t>and wake up fewer times each night by </a:t>
            </a:r>
            <a:r>
              <a:rPr lang="en-US" sz="2800" b="1" dirty="0">
                <a:solidFill>
                  <a:srgbClr val="3F7F96"/>
                </a:solidFill>
                <a:latin typeface="Verdana" panose="020B0604030504040204" pitchFamily="34" charset="0"/>
                <a:ea typeface="Verdana" panose="020B0604030504040204" pitchFamily="34" charset="0"/>
                <a:cs typeface="Verdana" panose="020B0604030504040204" pitchFamily="34" charset="0"/>
              </a:rPr>
              <a:t>30%</a:t>
            </a:r>
            <a:r>
              <a:rPr lang="en-US" sz="2400" dirty="0">
                <a:latin typeface="Verdana" panose="020B0604030504040204" pitchFamily="34" charset="0"/>
                <a:ea typeface="Verdana" panose="020B0604030504040204" pitchFamily="34" charset="0"/>
                <a:cs typeface="Verdana" panose="020B0604030504040204" pitchFamily="34" charset="0"/>
              </a:rPr>
              <a:t>*</a:t>
            </a:r>
          </a:p>
        </p:txBody>
      </p:sp>
      <p:sp>
        <p:nvSpPr>
          <p:cNvPr id="16" name="Rectangle 15">
            <a:extLst>
              <a:ext uri="{FF2B5EF4-FFF2-40B4-BE49-F238E27FC236}">
                <a16:creationId xmlns:a16="http://schemas.microsoft.com/office/drawing/2014/main" id="{489C34F8-616C-4D5A-97ED-FA0588AC4A58}"/>
              </a:ext>
            </a:extLst>
          </p:cNvPr>
          <p:cNvSpPr/>
          <p:nvPr/>
        </p:nvSpPr>
        <p:spPr>
          <a:xfrm>
            <a:off x="1000956" y="4365615"/>
            <a:ext cx="2852447" cy="830997"/>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Verdana" panose="020B0604030504040204" pitchFamily="34" charset="0"/>
              </a:rPr>
              <a:t>Improvement in sleep efficiency*</a:t>
            </a:r>
          </a:p>
        </p:txBody>
      </p:sp>
      <p:pic>
        <p:nvPicPr>
          <p:cNvPr id="13" name="Graphic 12">
            <a:extLst>
              <a:ext uri="{FF2B5EF4-FFF2-40B4-BE49-F238E27FC236}">
                <a16:creationId xmlns:a16="http://schemas.microsoft.com/office/drawing/2014/main" id="{1664CC3C-DACF-4AB5-9325-EFC6502CBC4B}"/>
              </a:ext>
            </a:extLst>
          </p:cNvPr>
          <p:cNvPicPr>
            <a:picLocks noChangeAspect="1"/>
          </p:cNvPicPr>
          <p:nvPr/>
        </p:nvPicPr>
        <p:blipFill rotWithShape="1">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l="30309" t="30357" r="39389" b="45917"/>
          <a:stretch/>
        </p:blipFill>
        <p:spPr>
          <a:xfrm>
            <a:off x="4294237" y="-178747"/>
            <a:ext cx="3730237" cy="2052598"/>
          </a:xfrm>
          <a:prstGeom prst="rect">
            <a:avLst/>
          </a:prstGeom>
        </p:spPr>
      </p:pic>
      <p:sp>
        <p:nvSpPr>
          <p:cNvPr id="14" name="TextBox 13">
            <a:extLst>
              <a:ext uri="{FF2B5EF4-FFF2-40B4-BE49-F238E27FC236}">
                <a16:creationId xmlns:a16="http://schemas.microsoft.com/office/drawing/2014/main" id="{4CC86F8A-E623-4764-AB8D-76B9E906DACE}"/>
              </a:ext>
            </a:extLst>
          </p:cNvPr>
          <p:cNvSpPr txBox="1"/>
          <p:nvPr/>
        </p:nvSpPr>
        <p:spPr>
          <a:xfrm>
            <a:off x="3991411" y="1233421"/>
            <a:ext cx="4136530" cy="707886"/>
          </a:xfrm>
          <a:prstGeom prst="rect">
            <a:avLst/>
          </a:prstGeom>
          <a:noFill/>
        </p:spPr>
        <p:txBody>
          <a:bodyPr wrap="square" rtlCol="0">
            <a:spAutoFit/>
          </a:bodyPr>
          <a:lstStyle/>
          <a:p>
            <a:pPr algn="ctr"/>
            <a:r>
              <a:rPr lang="en-US" sz="2000" b="1" dirty="0">
                <a:solidFill>
                  <a:srgbClr val="003B71"/>
                </a:solidFill>
                <a:latin typeface="Verdana" panose="020B0604030504040204" pitchFamily="34" charset="0"/>
              </a:rPr>
              <a:t>rejuvenating, refreshing,</a:t>
            </a:r>
            <a:br>
              <a:rPr lang="en-US" sz="2000" b="1" dirty="0">
                <a:solidFill>
                  <a:srgbClr val="003B71"/>
                </a:solidFill>
                <a:latin typeface="Verdana" panose="020B0604030504040204" pitchFamily="34" charset="0"/>
              </a:rPr>
            </a:br>
            <a:r>
              <a:rPr lang="en-US" sz="2000" b="1" dirty="0">
                <a:solidFill>
                  <a:srgbClr val="003B71"/>
                </a:solidFill>
                <a:latin typeface="Verdana" panose="020B0604030504040204" pitchFamily="34" charset="0"/>
              </a:rPr>
              <a:t>restful sleep*</a:t>
            </a:r>
          </a:p>
        </p:txBody>
      </p:sp>
      <p:sp>
        <p:nvSpPr>
          <p:cNvPr id="11" name="TextBox 10">
            <a:extLst>
              <a:ext uri="{FF2B5EF4-FFF2-40B4-BE49-F238E27FC236}">
                <a16:creationId xmlns:a16="http://schemas.microsoft.com/office/drawing/2014/main" id="{281FD87A-6D5C-406B-A40E-15F4720DB424}"/>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3070183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74611AEF-C853-4A51-BF1B-DC42A82156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30604" y="373900"/>
            <a:ext cx="1700784" cy="1596120"/>
          </a:xfrm>
          <a:prstGeom prst="rect">
            <a:avLst/>
          </a:prstGeom>
        </p:spPr>
      </p:pic>
      <p:pic>
        <p:nvPicPr>
          <p:cNvPr id="17" name="Graphic 16">
            <a:extLst>
              <a:ext uri="{FF2B5EF4-FFF2-40B4-BE49-F238E27FC236}">
                <a16:creationId xmlns:a16="http://schemas.microsoft.com/office/drawing/2014/main" id="{FBE2DE4C-6C26-4784-97E2-4D1B919F6E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64956" y="373900"/>
            <a:ext cx="1700784" cy="1596120"/>
          </a:xfrm>
          <a:prstGeom prst="rect">
            <a:avLst/>
          </a:prstGeom>
        </p:spPr>
      </p:pic>
      <p:pic>
        <p:nvPicPr>
          <p:cNvPr id="22" name="Graphic 21">
            <a:extLst>
              <a:ext uri="{FF2B5EF4-FFF2-40B4-BE49-F238E27FC236}">
                <a16:creationId xmlns:a16="http://schemas.microsoft.com/office/drawing/2014/main" id="{1E9876D9-399D-4D5E-9544-7DB0BF5E7C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99308" y="391232"/>
            <a:ext cx="1700784" cy="1596120"/>
          </a:xfrm>
          <a:prstGeom prst="rect">
            <a:avLst/>
          </a:prstGeom>
        </p:spPr>
      </p:pic>
      <p:pic>
        <p:nvPicPr>
          <p:cNvPr id="4" name="Graphic 3">
            <a:extLst>
              <a:ext uri="{FF2B5EF4-FFF2-40B4-BE49-F238E27FC236}">
                <a16:creationId xmlns:a16="http://schemas.microsoft.com/office/drawing/2014/main" id="{57DCE9D1-A369-4381-9523-2DEB6B623518}"/>
              </a:ext>
            </a:extLst>
          </p:cNvPr>
          <p:cNvPicPr>
            <a:picLocks noChangeAspect="1"/>
          </p:cNvPicPr>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34180" t="42100" r="35667" b="32817"/>
          <a:stretch/>
        </p:blipFill>
        <p:spPr>
          <a:xfrm>
            <a:off x="1175494" y="368772"/>
            <a:ext cx="4766706" cy="2145382"/>
          </a:xfrm>
          <a:prstGeom prst="rect">
            <a:avLst/>
          </a:prstGeom>
        </p:spPr>
      </p:pic>
      <p:pic>
        <p:nvPicPr>
          <p:cNvPr id="2" name="Picture 1"/>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246445" y="1739532"/>
            <a:ext cx="1852863" cy="4159302"/>
          </a:xfrm>
          <a:prstGeom prst="rect">
            <a:avLst/>
          </a:prstGeom>
        </p:spPr>
      </p:pic>
      <p:sp>
        <p:nvSpPr>
          <p:cNvPr id="7" name="Rectangle 6"/>
          <p:cNvSpPr/>
          <p:nvPr/>
        </p:nvSpPr>
        <p:spPr>
          <a:xfrm>
            <a:off x="944406" y="2540270"/>
            <a:ext cx="5228882" cy="1323439"/>
          </a:xfrm>
          <a:prstGeom prst="rect">
            <a:avLst/>
          </a:prstGeom>
        </p:spPr>
        <p:txBody>
          <a:bodyPr wrap="square">
            <a:spAutoFit/>
          </a:bodyPr>
          <a:lstStyle/>
          <a:p>
            <a:pPr algn="ctr"/>
            <a:r>
              <a:rPr lang="en-US" sz="2000" dirty="0">
                <a:solidFill>
                  <a:srgbClr val="1E5D39"/>
                </a:solidFill>
                <a:latin typeface="Verdana" panose="020B0604030504040204" pitchFamily="34" charset="0"/>
                <a:ea typeface="Verdana" panose="020B0604030504040204" pitchFamily="34" charset="0"/>
                <a:cs typeface="Verdana" panose="020B0604030504040204" pitchFamily="34" charset="0"/>
              </a:rPr>
              <a:t>A comprehensive blend of digestive enzymes to support the process of digestion in the upper, middle, and lower gastrointestinal system.*</a:t>
            </a:r>
          </a:p>
        </p:txBody>
      </p:sp>
      <p:sp>
        <p:nvSpPr>
          <p:cNvPr id="16" name="TextBox 15">
            <a:extLst>
              <a:ext uri="{FF2B5EF4-FFF2-40B4-BE49-F238E27FC236}">
                <a16:creationId xmlns:a16="http://schemas.microsoft.com/office/drawing/2014/main" id="{6A007DA1-A4DC-4E00-A52F-273BA08C785D}"/>
              </a:ext>
            </a:extLst>
          </p:cNvPr>
          <p:cNvSpPr txBox="1"/>
          <p:nvPr/>
        </p:nvSpPr>
        <p:spPr>
          <a:xfrm>
            <a:off x="6430604" y="709782"/>
            <a:ext cx="1641883" cy="923330"/>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ACTIVATES HEALTHY DIGESTION</a:t>
            </a:r>
          </a:p>
        </p:txBody>
      </p:sp>
      <p:sp>
        <p:nvSpPr>
          <p:cNvPr id="18" name="TextBox 17">
            <a:extLst>
              <a:ext uri="{FF2B5EF4-FFF2-40B4-BE49-F238E27FC236}">
                <a16:creationId xmlns:a16="http://schemas.microsoft.com/office/drawing/2014/main" id="{489ED6E2-21F5-4694-8A38-5F166B2448A5}"/>
              </a:ext>
            </a:extLst>
          </p:cNvPr>
          <p:cNvSpPr txBox="1"/>
          <p:nvPr/>
        </p:nvSpPr>
        <p:spPr>
          <a:xfrm>
            <a:off x="8284988" y="710295"/>
            <a:ext cx="1660720" cy="923330"/>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REDUCES BLOATING </a:t>
            </a:r>
            <a:b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&amp; GAS</a:t>
            </a:r>
          </a:p>
        </p:txBody>
      </p:sp>
      <p:sp>
        <p:nvSpPr>
          <p:cNvPr id="19" name="TextBox 18">
            <a:extLst>
              <a:ext uri="{FF2B5EF4-FFF2-40B4-BE49-F238E27FC236}">
                <a16:creationId xmlns:a16="http://schemas.microsoft.com/office/drawing/2014/main" id="{7E952B41-55AA-4411-841E-19D4A172FD36}"/>
              </a:ext>
            </a:extLst>
          </p:cNvPr>
          <p:cNvSpPr txBox="1"/>
          <p:nvPr/>
        </p:nvSpPr>
        <p:spPr>
          <a:xfrm>
            <a:off x="10202501" y="671034"/>
            <a:ext cx="1494398" cy="1077218"/>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SUPPORTS ALL PARTS OF THE GI SYSTEM</a:t>
            </a:r>
          </a:p>
        </p:txBody>
      </p:sp>
      <p:sp>
        <p:nvSpPr>
          <p:cNvPr id="12" name="TextBox 11">
            <a:extLst>
              <a:ext uri="{FF2B5EF4-FFF2-40B4-BE49-F238E27FC236}">
                <a16:creationId xmlns:a16="http://schemas.microsoft.com/office/drawing/2014/main" id="{13DC98EE-359D-4442-9F94-4C4E23006A89}"/>
              </a:ext>
            </a:extLst>
          </p:cNvPr>
          <p:cNvSpPr txBox="1"/>
          <p:nvPr/>
        </p:nvSpPr>
        <p:spPr>
          <a:xfrm>
            <a:off x="1784898" y="1769965"/>
            <a:ext cx="3493583" cy="400110"/>
          </a:xfrm>
          <a:prstGeom prst="rect">
            <a:avLst/>
          </a:prstGeom>
          <a:noFill/>
        </p:spPr>
        <p:txBody>
          <a:bodyPr wrap="square" rtlCol="0">
            <a:spAutoFit/>
          </a:bodyPr>
          <a:lstStyle/>
          <a:p>
            <a:pPr algn="ctr"/>
            <a:r>
              <a:rPr lang="en-US" sz="2000" b="1" dirty="0">
                <a:solidFill>
                  <a:srgbClr val="1E5D39"/>
                </a:solidFill>
                <a:latin typeface="Verdana" panose="020B0604030504040204" pitchFamily="34" charset="0"/>
              </a:rPr>
              <a:t>complete GI support*</a:t>
            </a:r>
          </a:p>
        </p:txBody>
      </p:sp>
      <p:pic>
        <p:nvPicPr>
          <p:cNvPr id="8" name="Picture 7">
            <a:extLst>
              <a:ext uri="{FF2B5EF4-FFF2-40B4-BE49-F238E27FC236}">
                <a16:creationId xmlns:a16="http://schemas.microsoft.com/office/drawing/2014/main" id="{BC13D5E3-F94C-499B-A061-FF21D57EE5B4}"/>
              </a:ext>
            </a:extLst>
          </p:cNvPr>
          <p:cNvPicPr>
            <a:picLocks noChangeAspect="1"/>
          </p:cNvPicPr>
          <p:nvPr/>
        </p:nvPicPr>
        <p:blipFill>
          <a:blip r:embed="rId8"/>
          <a:stretch>
            <a:fillRect/>
          </a:stretch>
        </p:blipFill>
        <p:spPr>
          <a:xfrm>
            <a:off x="918914" y="4215870"/>
            <a:ext cx="1828800" cy="1828800"/>
          </a:xfrm>
          <a:prstGeom prst="rect">
            <a:avLst/>
          </a:prstGeom>
        </p:spPr>
      </p:pic>
      <p:pic>
        <p:nvPicPr>
          <p:cNvPr id="10" name="Picture 9">
            <a:extLst>
              <a:ext uri="{FF2B5EF4-FFF2-40B4-BE49-F238E27FC236}">
                <a16:creationId xmlns:a16="http://schemas.microsoft.com/office/drawing/2014/main" id="{D078DF17-8E52-4AAB-9E01-95DA8E957E48}"/>
              </a:ext>
            </a:extLst>
          </p:cNvPr>
          <p:cNvPicPr>
            <a:picLocks noChangeAspect="1"/>
          </p:cNvPicPr>
          <p:nvPr/>
        </p:nvPicPr>
        <p:blipFill>
          <a:blip r:embed="rId9"/>
          <a:stretch>
            <a:fillRect/>
          </a:stretch>
        </p:blipFill>
        <p:spPr>
          <a:xfrm>
            <a:off x="3769126" y="4215870"/>
            <a:ext cx="1828800" cy="1828800"/>
          </a:xfrm>
          <a:prstGeom prst="rect">
            <a:avLst/>
          </a:prstGeom>
        </p:spPr>
      </p:pic>
      <p:sp>
        <p:nvSpPr>
          <p:cNvPr id="21" name="Rectangle: Rounded Corners 20">
            <a:extLst>
              <a:ext uri="{FF2B5EF4-FFF2-40B4-BE49-F238E27FC236}">
                <a16:creationId xmlns:a16="http://schemas.microsoft.com/office/drawing/2014/main" id="{DA81748F-C111-46CE-8133-B9EFDDFFC600}"/>
              </a:ext>
            </a:extLst>
          </p:cNvPr>
          <p:cNvSpPr/>
          <p:nvPr/>
        </p:nvSpPr>
        <p:spPr>
          <a:xfrm>
            <a:off x="7337751" y="5024072"/>
            <a:ext cx="3549715" cy="1177925"/>
          </a:xfrm>
          <a:prstGeom prst="roundRect">
            <a:avLst/>
          </a:prstGeom>
          <a:noFill/>
          <a:ln w="38100">
            <a:solidFill>
              <a:srgbClr val="245D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TextBox 23">
            <a:extLst>
              <a:ext uri="{FF2B5EF4-FFF2-40B4-BE49-F238E27FC236}">
                <a16:creationId xmlns:a16="http://schemas.microsoft.com/office/drawing/2014/main" id="{A13DF61B-C08A-45DE-8F89-6CC104F47D09}"/>
              </a:ext>
            </a:extLst>
          </p:cNvPr>
          <p:cNvSpPr txBox="1"/>
          <p:nvPr/>
        </p:nvSpPr>
        <p:spPr>
          <a:xfrm>
            <a:off x="7374891" y="5135980"/>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27" name="TextBox 26">
            <a:extLst>
              <a:ext uri="{FF2B5EF4-FFF2-40B4-BE49-F238E27FC236}">
                <a16:creationId xmlns:a16="http://schemas.microsoft.com/office/drawing/2014/main" id="{4F49CFCF-2567-497A-9CB2-C033001F95AF}"/>
              </a:ext>
            </a:extLst>
          </p:cNvPr>
          <p:cNvSpPr txBox="1"/>
          <p:nvPr/>
        </p:nvSpPr>
        <p:spPr>
          <a:xfrm>
            <a:off x="9309491" y="5135451"/>
            <a:ext cx="1643337"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S009</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$40.00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$29.95 / 24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$26.95 / 22 PV</a:t>
            </a:r>
          </a:p>
        </p:txBody>
      </p:sp>
      <p:sp>
        <p:nvSpPr>
          <p:cNvPr id="28" name="TextBox 27">
            <a:extLst>
              <a:ext uri="{FF2B5EF4-FFF2-40B4-BE49-F238E27FC236}">
                <a16:creationId xmlns:a16="http://schemas.microsoft.com/office/drawing/2014/main" id="{02CC75CE-58F6-476B-990A-ADBF57623ACA}"/>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1322148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B8B288-7C1E-4935-AFD7-8051D3C60B3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81669" y="1736267"/>
            <a:ext cx="2743200" cy="2743200"/>
          </a:xfrm>
          <a:prstGeom prst="rect">
            <a:avLst/>
          </a:prstGeom>
        </p:spPr>
      </p:pic>
      <p:pic>
        <p:nvPicPr>
          <p:cNvPr id="7" name="Picture 6">
            <a:extLst>
              <a:ext uri="{FF2B5EF4-FFF2-40B4-BE49-F238E27FC236}">
                <a16:creationId xmlns:a16="http://schemas.microsoft.com/office/drawing/2014/main" id="{93153162-1D65-4D84-83A6-86604C53AC2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38703" y="1736267"/>
            <a:ext cx="2743200" cy="2743200"/>
          </a:xfrm>
          <a:prstGeom prst="rect">
            <a:avLst/>
          </a:prstGeom>
        </p:spPr>
      </p:pic>
      <p:pic>
        <p:nvPicPr>
          <p:cNvPr id="17" name="Picture 16">
            <a:extLst>
              <a:ext uri="{FF2B5EF4-FFF2-40B4-BE49-F238E27FC236}">
                <a16:creationId xmlns:a16="http://schemas.microsoft.com/office/drawing/2014/main" id="{0CCA8611-77B1-40D9-80B4-5B799B4CC2A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95737" y="1767302"/>
            <a:ext cx="2743200" cy="2743200"/>
          </a:xfrm>
          <a:prstGeom prst="rect">
            <a:avLst/>
          </a:prstGeom>
        </p:spPr>
      </p:pic>
      <p:sp>
        <p:nvSpPr>
          <p:cNvPr id="27" name="Rectangle 26">
            <a:extLst>
              <a:ext uri="{FF2B5EF4-FFF2-40B4-BE49-F238E27FC236}">
                <a16:creationId xmlns:a16="http://schemas.microsoft.com/office/drawing/2014/main" id="{9B4CD6AF-19E7-4278-966B-AA09FFA22D6D}"/>
              </a:ext>
            </a:extLst>
          </p:cNvPr>
          <p:cNvSpPr/>
          <p:nvPr/>
        </p:nvSpPr>
        <p:spPr>
          <a:xfrm>
            <a:off x="4544059" y="4479467"/>
            <a:ext cx="2982382" cy="1200329"/>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Verdana" panose="020B0604030504040204" pitchFamily="34" charset="0"/>
              </a:rPr>
              <a:t>Reduction in overall digestive complaints*</a:t>
            </a:r>
          </a:p>
        </p:txBody>
      </p:sp>
      <p:sp>
        <p:nvSpPr>
          <p:cNvPr id="29" name="Rectangle 28">
            <a:extLst>
              <a:ext uri="{FF2B5EF4-FFF2-40B4-BE49-F238E27FC236}">
                <a16:creationId xmlns:a16="http://schemas.microsoft.com/office/drawing/2014/main" id="{68088B80-1622-4480-9384-76F7AC27BE27}"/>
              </a:ext>
            </a:extLst>
          </p:cNvPr>
          <p:cNvSpPr/>
          <p:nvPr/>
        </p:nvSpPr>
        <p:spPr>
          <a:xfrm>
            <a:off x="8283064" y="4471263"/>
            <a:ext cx="2540410" cy="830997"/>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Verdana" panose="020B0604030504040204" pitchFamily="34" charset="0"/>
              </a:rPr>
              <a:t>Improvement in GI function*</a:t>
            </a:r>
          </a:p>
        </p:txBody>
      </p:sp>
      <p:sp>
        <p:nvSpPr>
          <p:cNvPr id="16" name="Rectangle 15">
            <a:extLst>
              <a:ext uri="{FF2B5EF4-FFF2-40B4-BE49-F238E27FC236}">
                <a16:creationId xmlns:a16="http://schemas.microsoft.com/office/drawing/2014/main" id="{489C34F8-616C-4D5A-97ED-FA0588AC4A58}"/>
              </a:ext>
            </a:extLst>
          </p:cNvPr>
          <p:cNvSpPr/>
          <p:nvPr/>
        </p:nvSpPr>
        <p:spPr>
          <a:xfrm>
            <a:off x="822597" y="4479467"/>
            <a:ext cx="3289479" cy="1200329"/>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Verdana" panose="020B0604030504040204" pitchFamily="34" charset="0"/>
              </a:rPr>
              <a:t>Speeds conversion of food nutrients to cellular energy*</a:t>
            </a:r>
          </a:p>
        </p:txBody>
      </p:sp>
      <p:pic>
        <p:nvPicPr>
          <p:cNvPr id="12" name="Graphic 11">
            <a:extLst>
              <a:ext uri="{FF2B5EF4-FFF2-40B4-BE49-F238E27FC236}">
                <a16:creationId xmlns:a16="http://schemas.microsoft.com/office/drawing/2014/main" id="{FF043BBA-EA92-4D63-926A-3FF879021FBB}"/>
              </a:ext>
            </a:extLst>
          </p:cNvPr>
          <p:cNvPicPr>
            <a:picLocks noChangeAspect="1"/>
          </p:cNvPicPr>
          <p:nvPr/>
        </p:nvPicPr>
        <p:blipFill rotWithShape="1">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l="34180" t="42100" r="35667" b="32817"/>
          <a:stretch/>
        </p:blipFill>
        <p:spPr>
          <a:xfrm>
            <a:off x="3651897" y="0"/>
            <a:ext cx="4766706" cy="2145382"/>
          </a:xfrm>
          <a:prstGeom prst="rect">
            <a:avLst/>
          </a:prstGeom>
        </p:spPr>
      </p:pic>
      <p:sp>
        <p:nvSpPr>
          <p:cNvPr id="14" name="TextBox 13">
            <a:extLst>
              <a:ext uri="{FF2B5EF4-FFF2-40B4-BE49-F238E27FC236}">
                <a16:creationId xmlns:a16="http://schemas.microsoft.com/office/drawing/2014/main" id="{8DBAD24E-CC02-49F0-AFC8-42FBB726D86B}"/>
              </a:ext>
            </a:extLst>
          </p:cNvPr>
          <p:cNvSpPr txBox="1"/>
          <p:nvPr/>
        </p:nvSpPr>
        <p:spPr>
          <a:xfrm>
            <a:off x="4331895" y="1391365"/>
            <a:ext cx="3559894" cy="400110"/>
          </a:xfrm>
          <a:prstGeom prst="rect">
            <a:avLst/>
          </a:prstGeom>
          <a:noFill/>
        </p:spPr>
        <p:txBody>
          <a:bodyPr wrap="square" rtlCol="0">
            <a:spAutoFit/>
          </a:bodyPr>
          <a:lstStyle/>
          <a:p>
            <a:pPr algn="ctr"/>
            <a:r>
              <a:rPr lang="en-US" sz="2000" b="1" dirty="0">
                <a:solidFill>
                  <a:srgbClr val="1E5D39"/>
                </a:solidFill>
                <a:latin typeface="Verdana" panose="020B0604030504040204" pitchFamily="34" charset="0"/>
              </a:rPr>
              <a:t>complete GI support*</a:t>
            </a:r>
          </a:p>
        </p:txBody>
      </p:sp>
      <p:sp>
        <p:nvSpPr>
          <p:cNvPr id="11" name="TextBox 10">
            <a:extLst>
              <a:ext uri="{FF2B5EF4-FFF2-40B4-BE49-F238E27FC236}">
                <a16:creationId xmlns:a16="http://schemas.microsoft.com/office/drawing/2014/main" id="{69C50994-81A2-4F24-850B-A87E7FB014D1}"/>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3746154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838200" y="3303548"/>
            <a:ext cx="10515600" cy="411238"/>
          </a:xfrm>
          <a:prstGeom prst="rect">
            <a:avLst/>
          </a:prstGeom>
          <a:gradFill>
            <a:gsLst>
              <a:gs pos="0">
                <a:srgbClr val="800000"/>
              </a:gs>
              <a:gs pos="21000">
                <a:srgbClr val="FF6600"/>
              </a:gs>
              <a:gs pos="35000">
                <a:srgbClr val="FFFF00"/>
              </a:gs>
              <a:gs pos="9000">
                <a:srgbClr val="FF0000"/>
              </a:gs>
              <a:gs pos="53000">
                <a:srgbClr val="008000"/>
              </a:gs>
              <a:gs pos="62000">
                <a:srgbClr val="0000FF"/>
              </a:gs>
              <a:gs pos="80000">
                <a:srgbClr val="000090"/>
              </a:gs>
              <a:gs pos="99000">
                <a:srgbClr val="660066"/>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580571" y="3792529"/>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DISEASE STATUS</a:t>
            </a:r>
          </a:p>
        </p:txBody>
      </p:sp>
      <p:sp>
        <p:nvSpPr>
          <p:cNvPr id="9" name="TextBox 8"/>
          <p:cNvSpPr txBox="1"/>
          <p:nvPr/>
        </p:nvSpPr>
        <p:spPr>
          <a:xfrm>
            <a:off x="4171347" y="3792529"/>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“NORMAL”</a:t>
            </a:r>
          </a:p>
        </p:txBody>
      </p:sp>
      <p:sp>
        <p:nvSpPr>
          <p:cNvPr id="11" name="TextBox 10"/>
          <p:cNvSpPr txBox="1"/>
          <p:nvPr/>
        </p:nvSpPr>
        <p:spPr>
          <a:xfrm>
            <a:off x="7802938" y="3792529"/>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OPTIMIZED</a:t>
            </a:r>
          </a:p>
        </p:txBody>
      </p:sp>
      <p:sp>
        <p:nvSpPr>
          <p:cNvPr id="13" name="TextBox 12"/>
          <p:cNvSpPr txBox="1"/>
          <p:nvPr/>
        </p:nvSpPr>
        <p:spPr>
          <a:xfrm>
            <a:off x="1378857" y="4193719"/>
            <a:ext cx="1251857" cy="1200329"/>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Depression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Anxiety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Diabetes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Obesity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Heart Disease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Autoimmune</a:t>
            </a:r>
          </a:p>
        </p:txBody>
      </p:sp>
      <p:sp>
        <p:nvSpPr>
          <p:cNvPr id="15" name="TextBox 14"/>
          <p:cNvSpPr txBox="1"/>
          <p:nvPr/>
        </p:nvSpPr>
        <p:spPr>
          <a:xfrm>
            <a:off x="5159283" y="4193719"/>
            <a:ext cx="1061357" cy="1384995"/>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Fatigue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Tension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Sad</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Brain Fog</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Headaches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Acne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Eczema</a:t>
            </a:r>
          </a:p>
        </p:txBody>
      </p:sp>
      <p:sp>
        <p:nvSpPr>
          <p:cNvPr id="16" name="TextBox 15"/>
          <p:cNvSpPr txBox="1"/>
          <p:nvPr/>
        </p:nvSpPr>
        <p:spPr>
          <a:xfrm>
            <a:off x="8816075" y="4193719"/>
            <a:ext cx="977027" cy="1200329"/>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Energetic </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Calmness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Happy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Sharp</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Creative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Clear Skin</a:t>
            </a:r>
          </a:p>
        </p:txBody>
      </p:sp>
      <p:sp>
        <p:nvSpPr>
          <p:cNvPr id="3" name="Rectangle 2"/>
          <p:cNvSpPr/>
          <p:nvPr/>
        </p:nvSpPr>
        <p:spPr>
          <a:xfrm>
            <a:off x="2530928" y="4193719"/>
            <a:ext cx="1188357" cy="1200329"/>
          </a:xfrm>
          <a:prstGeom prst="rect">
            <a:avLst/>
          </a:prstGeom>
        </p:spPr>
        <p:txBody>
          <a:bodyPr wrap="square">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Arthritis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Fibromyalgia</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CFS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Dementia</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ADD / ADHD</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Alzheimer’s</a:t>
            </a:r>
          </a:p>
        </p:txBody>
      </p:sp>
      <p:sp>
        <p:nvSpPr>
          <p:cNvPr id="12" name="Rectangle 11"/>
          <p:cNvSpPr/>
          <p:nvPr/>
        </p:nvSpPr>
        <p:spPr>
          <a:xfrm>
            <a:off x="6157139" y="4193719"/>
            <a:ext cx="1188357" cy="1200329"/>
          </a:xfrm>
          <a:prstGeom prst="rect">
            <a:avLst/>
          </a:prstGeom>
        </p:spPr>
        <p:txBody>
          <a:bodyPr wrap="square">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Congestion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URTI’s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Joint Pain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Muscle Pain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Bloated </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Chubby</a:t>
            </a:r>
          </a:p>
        </p:txBody>
      </p:sp>
      <p:sp>
        <p:nvSpPr>
          <p:cNvPr id="14" name="TextBox 13"/>
          <p:cNvSpPr txBox="1"/>
          <p:nvPr/>
        </p:nvSpPr>
        <p:spPr>
          <a:xfrm>
            <a:off x="9822667" y="4193719"/>
            <a:ext cx="977027" cy="1200329"/>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Rarely Sick</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Flexible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Lean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Strong</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Resilient</a:t>
            </a:r>
          </a:p>
        </p:txBody>
      </p:sp>
      <p:sp>
        <p:nvSpPr>
          <p:cNvPr id="18" name="TextBox 17"/>
          <p:cNvSpPr txBox="1"/>
          <p:nvPr/>
        </p:nvSpPr>
        <p:spPr>
          <a:xfrm>
            <a:off x="10594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1</a:t>
            </a:r>
          </a:p>
        </p:txBody>
      </p:sp>
      <p:sp>
        <p:nvSpPr>
          <p:cNvPr id="19" name="TextBox 18"/>
          <p:cNvSpPr txBox="1"/>
          <p:nvPr/>
        </p:nvSpPr>
        <p:spPr>
          <a:xfrm>
            <a:off x="912281"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RED</a:t>
            </a:r>
          </a:p>
        </p:txBody>
      </p:sp>
      <p:sp>
        <p:nvSpPr>
          <p:cNvPr id="20" name="TextBox 19"/>
          <p:cNvSpPr txBox="1"/>
          <p:nvPr/>
        </p:nvSpPr>
        <p:spPr>
          <a:xfrm>
            <a:off x="2474382"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ORANGE</a:t>
            </a:r>
          </a:p>
        </p:txBody>
      </p:sp>
      <p:sp>
        <p:nvSpPr>
          <p:cNvPr id="21" name="TextBox 20"/>
          <p:cNvSpPr txBox="1"/>
          <p:nvPr/>
        </p:nvSpPr>
        <p:spPr>
          <a:xfrm>
            <a:off x="4036483"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YELLOW</a:t>
            </a:r>
          </a:p>
        </p:txBody>
      </p:sp>
      <p:sp>
        <p:nvSpPr>
          <p:cNvPr id="22" name="TextBox 21"/>
          <p:cNvSpPr txBox="1"/>
          <p:nvPr/>
        </p:nvSpPr>
        <p:spPr>
          <a:xfrm>
            <a:off x="5588001"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GREEN</a:t>
            </a:r>
          </a:p>
        </p:txBody>
      </p:sp>
      <p:sp>
        <p:nvSpPr>
          <p:cNvPr id="23" name="TextBox 22"/>
          <p:cNvSpPr txBox="1"/>
          <p:nvPr/>
        </p:nvSpPr>
        <p:spPr>
          <a:xfrm>
            <a:off x="7171268"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BLUE</a:t>
            </a:r>
          </a:p>
        </p:txBody>
      </p:sp>
      <p:sp>
        <p:nvSpPr>
          <p:cNvPr id="24" name="TextBox 23"/>
          <p:cNvSpPr txBox="1"/>
          <p:nvPr/>
        </p:nvSpPr>
        <p:spPr>
          <a:xfrm>
            <a:off x="8722786"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INDIGO</a:t>
            </a:r>
          </a:p>
        </p:txBody>
      </p:sp>
      <p:sp>
        <p:nvSpPr>
          <p:cNvPr id="25" name="TextBox 24"/>
          <p:cNvSpPr txBox="1"/>
          <p:nvPr/>
        </p:nvSpPr>
        <p:spPr>
          <a:xfrm>
            <a:off x="10295467"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VIOLET</a:t>
            </a:r>
          </a:p>
        </p:txBody>
      </p:sp>
      <p:sp>
        <p:nvSpPr>
          <p:cNvPr id="26" name="Rectangle 25"/>
          <p:cNvSpPr/>
          <p:nvPr/>
        </p:nvSpPr>
        <p:spPr>
          <a:xfrm>
            <a:off x="838200" y="5646043"/>
            <a:ext cx="10515600" cy="411238"/>
          </a:xfrm>
          <a:prstGeom prst="rect">
            <a:avLst/>
          </a:prstGeom>
          <a:gradFill>
            <a:gsLst>
              <a:gs pos="0">
                <a:srgbClr val="800000"/>
              </a:gs>
              <a:gs pos="21000">
                <a:srgbClr val="FF6600"/>
              </a:gs>
              <a:gs pos="35000">
                <a:srgbClr val="FFFF00"/>
              </a:gs>
              <a:gs pos="9000">
                <a:srgbClr val="FF0000"/>
              </a:gs>
              <a:gs pos="53000">
                <a:srgbClr val="008000"/>
              </a:gs>
              <a:gs pos="62000">
                <a:srgbClr val="0000FF"/>
              </a:gs>
              <a:gs pos="80000">
                <a:srgbClr val="000090"/>
              </a:gs>
              <a:gs pos="99000">
                <a:srgbClr val="660066"/>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TextBox 26"/>
          <p:cNvSpPr txBox="1"/>
          <p:nvPr/>
        </p:nvSpPr>
        <p:spPr>
          <a:xfrm>
            <a:off x="21083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2</a:t>
            </a:r>
          </a:p>
        </p:txBody>
      </p:sp>
      <p:sp>
        <p:nvSpPr>
          <p:cNvPr id="28" name="TextBox 27"/>
          <p:cNvSpPr txBox="1"/>
          <p:nvPr/>
        </p:nvSpPr>
        <p:spPr>
          <a:xfrm>
            <a:off x="31571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3</a:t>
            </a:r>
          </a:p>
        </p:txBody>
      </p:sp>
      <p:sp>
        <p:nvSpPr>
          <p:cNvPr id="29" name="TextBox 28"/>
          <p:cNvSpPr txBox="1"/>
          <p:nvPr/>
        </p:nvSpPr>
        <p:spPr>
          <a:xfrm>
            <a:off x="42060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4</a:t>
            </a:r>
          </a:p>
        </p:txBody>
      </p:sp>
      <p:sp>
        <p:nvSpPr>
          <p:cNvPr id="30" name="TextBox 29"/>
          <p:cNvSpPr txBox="1"/>
          <p:nvPr/>
        </p:nvSpPr>
        <p:spPr>
          <a:xfrm>
            <a:off x="52548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5</a:t>
            </a:r>
          </a:p>
        </p:txBody>
      </p:sp>
      <p:sp>
        <p:nvSpPr>
          <p:cNvPr id="31" name="TextBox 30"/>
          <p:cNvSpPr txBox="1"/>
          <p:nvPr/>
        </p:nvSpPr>
        <p:spPr>
          <a:xfrm>
            <a:off x="63037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6</a:t>
            </a:r>
          </a:p>
        </p:txBody>
      </p:sp>
      <p:sp>
        <p:nvSpPr>
          <p:cNvPr id="32" name="TextBox 31"/>
          <p:cNvSpPr txBox="1"/>
          <p:nvPr/>
        </p:nvSpPr>
        <p:spPr>
          <a:xfrm>
            <a:off x="73525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7</a:t>
            </a:r>
          </a:p>
        </p:txBody>
      </p:sp>
      <p:sp>
        <p:nvSpPr>
          <p:cNvPr id="33" name="TextBox 32"/>
          <p:cNvSpPr txBox="1"/>
          <p:nvPr/>
        </p:nvSpPr>
        <p:spPr>
          <a:xfrm>
            <a:off x="84014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8</a:t>
            </a:r>
          </a:p>
        </p:txBody>
      </p:sp>
      <p:sp>
        <p:nvSpPr>
          <p:cNvPr id="34" name="TextBox 33"/>
          <p:cNvSpPr txBox="1"/>
          <p:nvPr/>
        </p:nvSpPr>
        <p:spPr>
          <a:xfrm>
            <a:off x="94502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9</a:t>
            </a:r>
          </a:p>
        </p:txBody>
      </p:sp>
      <p:sp>
        <p:nvSpPr>
          <p:cNvPr id="35" name="TextBox 34"/>
          <p:cNvSpPr txBox="1"/>
          <p:nvPr/>
        </p:nvSpPr>
        <p:spPr>
          <a:xfrm>
            <a:off x="10499126"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10</a:t>
            </a:r>
          </a:p>
        </p:txBody>
      </p:sp>
      <p:sp>
        <p:nvSpPr>
          <p:cNvPr id="36" name="Title 1"/>
          <p:cNvSpPr>
            <a:spLocks noGrp="1"/>
          </p:cNvSpPr>
          <p:nvPr>
            <p:ph type="title"/>
          </p:nvPr>
        </p:nvSpPr>
        <p:spPr>
          <a:xfrm>
            <a:off x="838200" y="503237"/>
            <a:ext cx="10515600" cy="1325563"/>
          </a:xfrm>
        </p:spPr>
        <p:txBody>
          <a:bodyPr>
            <a:noAutofit/>
          </a:bodyPr>
          <a:lstStyle/>
          <a:p>
            <a:r>
              <a:rPr lang="en-US" sz="2800" b="0" dirty="0">
                <a:solidFill>
                  <a:srgbClr val="822E7F"/>
                </a:solidFill>
                <a:latin typeface="Verdana" panose="020B0604030504040204" pitchFamily="34" charset="0"/>
                <a:ea typeface="Verdana" panose="020B0604030504040204" pitchFamily="34" charset="0"/>
                <a:cs typeface="Verdana" panose="020B0604030504040204" pitchFamily="34" charset="0"/>
              </a:rPr>
              <a:t>THE THREE THINGS YOU SHOULD KNOW ABOUT</a:t>
            </a:r>
            <a:br>
              <a:rPr lang="en-US"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dirty="0">
                <a:solidFill>
                  <a:srgbClr val="402B56"/>
                </a:solidFill>
                <a:latin typeface="Verdana" panose="020B0604030504040204" pitchFamily="34" charset="0"/>
                <a:ea typeface="Verdana" panose="020B0604030504040204" pitchFamily="34" charset="0"/>
                <a:cs typeface="Verdana" panose="020B0604030504040204" pitchFamily="34" charset="0"/>
              </a:rPr>
              <a:t>MENTAL WELLNESS</a:t>
            </a:r>
            <a:br>
              <a:rPr lang="en-US" dirty="0">
                <a:solidFill>
                  <a:srgbClr val="402B56"/>
                </a:solidFill>
                <a:latin typeface="Verdana" panose="020B0604030504040204" pitchFamily="34" charset="0"/>
                <a:ea typeface="Verdana" panose="020B0604030504040204" pitchFamily="34" charset="0"/>
                <a:cs typeface="Verdana" panose="020B0604030504040204" pitchFamily="34" charset="0"/>
              </a:rPr>
            </a:br>
            <a:endParaRPr lang="en-US" sz="2400" dirty="0">
              <a:solidFill>
                <a:srgbClr val="822E7F"/>
              </a:solidFill>
              <a:latin typeface="Verdana" panose="020B0604030504040204" pitchFamily="34" charset="0"/>
              <a:ea typeface="Verdana" panose="020B0604030504040204" pitchFamily="34" charset="0"/>
              <a:cs typeface="Verdana" panose="020B0604030504040204" pitchFamily="34" charset="0"/>
            </a:endParaRPr>
          </a:p>
        </p:txBody>
      </p:sp>
      <p:sp>
        <p:nvSpPr>
          <p:cNvPr id="37" name="Text Placeholder 2"/>
          <p:cNvSpPr>
            <a:spLocks noGrp="1"/>
          </p:cNvSpPr>
          <p:nvPr>
            <p:ph type="body" sz="quarter" idx="4294967295"/>
          </p:nvPr>
        </p:nvSpPr>
        <p:spPr>
          <a:xfrm>
            <a:off x="974002" y="1700814"/>
            <a:ext cx="11370398" cy="1111996"/>
          </a:xfrm>
          <a:prstGeom prst="rect">
            <a:avLst/>
          </a:prstGeom>
        </p:spPr>
        <p:txBody>
          <a:bodyPr>
            <a:noAutofit/>
          </a:bodyPr>
          <a:lstStyle/>
          <a:p>
            <a:pPr>
              <a:buFont typeface="+mj-lt"/>
              <a:buAutoNum type="arabicPeriod"/>
            </a:pPr>
            <a:r>
              <a:rPr lang="en-US" sz="1800" dirty="0">
                <a:solidFill>
                  <a:srgbClr val="4A3B6B"/>
                </a:solidFill>
                <a:latin typeface="Verdana" panose="020B0604030504040204" pitchFamily="34" charset="0"/>
                <a:ea typeface="Verdana" panose="020B0604030504040204" pitchFamily="34" charset="0"/>
              </a:rPr>
              <a:t>How you feel is not just in your head </a:t>
            </a:r>
            <a:r>
              <a:rPr lang="mr-IN" sz="1800" dirty="0">
                <a:solidFill>
                  <a:srgbClr val="4A3B6B"/>
                </a:solidFill>
                <a:latin typeface="Verdana" panose="020B0604030504040204" pitchFamily="34" charset="0"/>
                <a:ea typeface="Verdana" panose="020B0604030504040204" pitchFamily="34" charset="0"/>
                <a:cs typeface="Aller Light"/>
              </a:rPr>
              <a:t>–</a:t>
            </a:r>
            <a:r>
              <a:rPr lang="en-US" sz="1800" dirty="0">
                <a:solidFill>
                  <a:srgbClr val="4A3B6B"/>
                </a:solidFill>
                <a:latin typeface="Verdana" panose="020B0604030504040204" pitchFamily="34" charset="0"/>
                <a:ea typeface="Verdana" panose="020B0604030504040204" pitchFamily="34" charset="0"/>
              </a:rPr>
              <a:t> it’s also in your gut.</a:t>
            </a:r>
          </a:p>
          <a:p>
            <a:pPr>
              <a:buFont typeface="+mj-lt"/>
              <a:buAutoNum type="arabicPeriod"/>
            </a:pPr>
            <a:r>
              <a:rPr lang="en-US" sz="1800" dirty="0">
                <a:solidFill>
                  <a:srgbClr val="4A3B6B"/>
                </a:solidFill>
                <a:latin typeface="Verdana" panose="020B0604030504040204" pitchFamily="34" charset="0"/>
                <a:ea typeface="Verdana" panose="020B0604030504040204" pitchFamily="34" charset="0"/>
              </a:rPr>
              <a:t>Our “second brain” includes the Microbiome and plays a major role in mental wellness.</a:t>
            </a:r>
          </a:p>
          <a:p>
            <a:pPr>
              <a:buFont typeface="+mj-lt"/>
              <a:buAutoNum type="arabicPeriod"/>
            </a:pPr>
            <a:r>
              <a:rPr lang="en-US" sz="1800" dirty="0">
                <a:solidFill>
                  <a:srgbClr val="4A3B6B"/>
                </a:solidFill>
                <a:latin typeface="Verdana" panose="020B0604030504040204" pitchFamily="34" charset="0"/>
                <a:ea typeface="Verdana" panose="020B0604030504040204" pitchFamily="34" charset="0"/>
              </a:rPr>
              <a:t> You can now DO something NATURALLY to improve your mental wellness. </a:t>
            </a:r>
          </a:p>
        </p:txBody>
      </p:sp>
      <p:sp>
        <p:nvSpPr>
          <p:cNvPr id="38" name="TextBox 37"/>
          <p:cNvSpPr txBox="1"/>
          <p:nvPr/>
        </p:nvSpPr>
        <p:spPr>
          <a:xfrm>
            <a:off x="838200" y="2997288"/>
            <a:ext cx="10515600" cy="307777"/>
          </a:xfrm>
          <a:prstGeom prst="rect">
            <a:avLst/>
          </a:prstGeom>
          <a:noFill/>
        </p:spPr>
        <p:txBody>
          <a:bodyPr wrap="square" rtlCol="0">
            <a:spAutoFit/>
          </a:bodyPr>
          <a:lstStyle/>
          <a:p>
            <a:r>
              <a:rPr lang="en-US" sz="1400" b="1" dirty="0">
                <a:solidFill>
                  <a:srgbClr val="3F2A56"/>
                </a:solidFill>
                <a:latin typeface="Verdana" panose="020B0604030504040204" pitchFamily="34" charset="0"/>
                <a:ea typeface="Verdana" panose="020B0604030504040204" pitchFamily="34" charset="0"/>
                <a:cs typeface="Verdana" panose="020B0604030504040204" pitchFamily="34" charset="0"/>
              </a:rPr>
              <a:t>WHERE ARE YOU ON THE MENTAL WELLNESS CONTINUUM? </a:t>
            </a:r>
            <a:r>
              <a:rPr lang="en-US" sz="1400" i="1" dirty="0">
                <a:solidFill>
                  <a:srgbClr val="3F2A56"/>
                </a:solidFill>
                <a:latin typeface="Verdana" panose="020B0604030504040204" pitchFamily="34" charset="0"/>
                <a:ea typeface="Verdana" panose="020B0604030504040204" pitchFamily="34" charset="0"/>
                <a:cs typeface="Verdana" panose="020B0604030504040204" pitchFamily="34" charset="0"/>
              </a:rPr>
              <a:t>(Circle your current number)</a:t>
            </a:r>
          </a:p>
        </p:txBody>
      </p:sp>
      <p:sp>
        <p:nvSpPr>
          <p:cNvPr id="5" name="Oval 4"/>
          <p:cNvSpPr/>
          <p:nvPr/>
        </p:nvSpPr>
        <p:spPr>
          <a:xfrm>
            <a:off x="1133463" y="5561207"/>
            <a:ext cx="564775" cy="564775"/>
          </a:xfrm>
          <a:prstGeom prst="ellipse">
            <a:avLst/>
          </a:prstGeom>
          <a:solidFill>
            <a:srgbClr val="800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Oval 38"/>
          <p:cNvSpPr/>
          <p:nvPr/>
        </p:nvSpPr>
        <p:spPr>
          <a:xfrm>
            <a:off x="2697437" y="5561207"/>
            <a:ext cx="564775" cy="564775"/>
          </a:xfrm>
          <a:prstGeom prst="ellipse">
            <a:avLst/>
          </a:prstGeom>
          <a:solidFill>
            <a:srgbClr val="FF66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Oval 39"/>
          <p:cNvSpPr/>
          <p:nvPr/>
        </p:nvSpPr>
        <p:spPr>
          <a:xfrm>
            <a:off x="4261411" y="5561207"/>
            <a:ext cx="564775" cy="564775"/>
          </a:xfrm>
          <a:prstGeom prst="ellipse">
            <a:avLst/>
          </a:prstGeom>
          <a:solidFill>
            <a:srgbClr val="FFFF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Oval 40"/>
          <p:cNvSpPr/>
          <p:nvPr/>
        </p:nvSpPr>
        <p:spPr>
          <a:xfrm>
            <a:off x="5825385" y="5561207"/>
            <a:ext cx="564775" cy="564775"/>
          </a:xfrm>
          <a:prstGeom prst="ellipse">
            <a:avLst/>
          </a:prstGeom>
          <a:solidFill>
            <a:srgbClr val="008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Oval 41"/>
          <p:cNvSpPr/>
          <p:nvPr/>
        </p:nvSpPr>
        <p:spPr>
          <a:xfrm>
            <a:off x="7389359" y="5561207"/>
            <a:ext cx="564775" cy="564775"/>
          </a:xfrm>
          <a:prstGeom prst="ellipse">
            <a:avLst/>
          </a:prstGeom>
          <a:solidFill>
            <a:srgbClr val="0000FF"/>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Oval 42"/>
          <p:cNvSpPr/>
          <p:nvPr/>
        </p:nvSpPr>
        <p:spPr>
          <a:xfrm>
            <a:off x="8953333" y="5561207"/>
            <a:ext cx="564775" cy="564775"/>
          </a:xfrm>
          <a:prstGeom prst="ellipse">
            <a:avLst/>
          </a:prstGeom>
          <a:solidFill>
            <a:srgbClr val="00009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Oval 43"/>
          <p:cNvSpPr/>
          <p:nvPr/>
        </p:nvSpPr>
        <p:spPr>
          <a:xfrm>
            <a:off x="10517306" y="5561207"/>
            <a:ext cx="564775" cy="564775"/>
          </a:xfrm>
          <a:prstGeom prst="ellipse">
            <a:avLst/>
          </a:prstGeom>
          <a:solidFill>
            <a:srgbClr val="660066"/>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75286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AAA71B-1F68-451D-9070-DF10CEF660F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616688"/>
            <a:ext cx="12192000" cy="5488291"/>
          </a:xfrm>
          <a:prstGeom prst="rect">
            <a:avLst/>
          </a:prstGeom>
        </p:spPr>
      </p:pic>
    </p:spTree>
    <p:extLst>
      <p:ext uri="{BB962C8B-B14F-4D97-AF65-F5344CB8AC3E}">
        <p14:creationId xmlns:p14="http://schemas.microsoft.com/office/powerpoint/2010/main" val="465564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2489D"/>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2DCDDD8-641B-4379-8748-13BFEBFE4330}"/>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t="9018"/>
          <a:stretch/>
        </p:blipFill>
        <p:spPr>
          <a:xfrm>
            <a:off x="0" y="0"/>
            <a:ext cx="8711254" cy="6488042"/>
          </a:xfrm>
          <a:prstGeom prst="rect">
            <a:avLst/>
          </a:prstGeom>
        </p:spPr>
      </p:pic>
      <p:pic>
        <p:nvPicPr>
          <p:cNvPr id="4" name="Graphic 3">
            <a:extLst>
              <a:ext uri="{FF2B5EF4-FFF2-40B4-BE49-F238E27FC236}">
                <a16:creationId xmlns:a16="http://schemas.microsoft.com/office/drawing/2014/main" id="{DE5CF730-FCDA-47C6-BDF0-643E87CB3C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68397" y="323849"/>
            <a:ext cx="5588483" cy="1304925"/>
          </a:xfrm>
          <a:prstGeom prst="rect">
            <a:avLst/>
          </a:prstGeom>
        </p:spPr>
      </p:pic>
      <p:pic>
        <p:nvPicPr>
          <p:cNvPr id="7" name="Graphic 6">
            <a:extLst>
              <a:ext uri="{FF2B5EF4-FFF2-40B4-BE49-F238E27FC236}">
                <a16:creationId xmlns:a16="http://schemas.microsoft.com/office/drawing/2014/main" id="{DF1C1436-EDEA-4DA2-B699-5751934E462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39693" y="338280"/>
            <a:ext cx="4341223" cy="733728"/>
          </a:xfrm>
          <a:prstGeom prst="rect">
            <a:avLst/>
          </a:prstGeom>
        </p:spPr>
      </p:pic>
      <p:pic>
        <p:nvPicPr>
          <p:cNvPr id="9" name="Graphic 8">
            <a:extLst>
              <a:ext uri="{FF2B5EF4-FFF2-40B4-BE49-F238E27FC236}">
                <a16:creationId xmlns:a16="http://schemas.microsoft.com/office/drawing/2014/main" id="{711F9ED2-2445-47E6-9802-18AE6254B67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94610" y="6586269"/>
            <a:ext cx="2238375" cy="190500"/>
          </a:xfrm>
          <a:prstGeom prst="rect">
            <a:avLst/>
          </a:prstGeom>
        </p:spPr>
      </p:pic>
      <p:pic>
        <p:nvPicPr>
          <p:cNvPr id="11" name="Graphic 10">
            <a:extLst>
              <a:ext uri="{FF2B5EF4-FFF2-40B4-BE49-F238E27FC236}">
                <a16:creationId xmlns:a16="http://schemas.microsoft.com/office/drawing/2014/main" id="{98E0C58D-4C86-409E-A17B-9F402A0E5136}"/>
              </a:ext>
            </a:extLst>
          </p:cNvPr>
          <p:cNvPicPr>
            <a:picLocks noChangeAspect="1"/>
          </p:cNvPicPr>
          <p:nvPr/>
        </p:nvPicPr>
        <p:blipFill rotWithShape="1">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rcRect b="21885"/>
          <a:stretch/>
        </p:blipFill>
        <p:spPr>
          <a:xfrm>
            <a:off x="8711254" y="1206875"/>
            <a:ext cx="1897182" cy="1577889"/>
          </a:xfrm>
          <a:prstGeom prst="rect">
            <a:avLst/>
          </a:prstGeom>
        </p:spPr>
      </p:pic>
      <p:pic>
        <p:nvPicPr>
          <p:cNvPr id="12" name="Graphic 11">
            <a:extLst>
              <a:ext uri="{FF2B5EF4-FFF2-40B4-BE49-F238E27FC236}">
                <a16:creationId xmlns:a16="http://schemas.microsoft.com/office/drawing/2014/main" id="{DD9D33F5-6589-4CB4-ABFC-541ECA34CDD6}"/>
              </a:ext>
            </a:extLst>
          </p:cNvPr>
          <p:cNvPicPr>
            <a:picLocks noChangeAspect="1"/>
          </p:cNvPicPr>
          <p:nvPr/>
        </p:nvPicPr>
        <p:blipFill rotWithShape="1">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rcRect b="22071"/>
          <a:stretch/>
        </p:blipFill>
        <p:spPr>
          <a:xfrm>
            <a:off x="10299192" y="2858830"/>
            <a:ext cx="1892808" cy="1667432"/>
          </a:xfrm>
          <a:prstGeom prst="rect">
            <a:avLst/>
          </a:prstGeom>
        </p:spPr>
      </p:pic>
      <p:pic>
        <p:nvPicPr>
          <p:cNvPr id="13" name="Graphic 12">
            <a:extLst>
              <a:ext uri="{FF2B5EF4-FFF2-40B4-BE49-F238E27FC236}">
                <a16:creationId xmlns:a16="http://schemas.microsoft.com/office/drawing/2014/main" id="{99BE884C-5847-47DC-BBF4-8DD49745F76D}"/>
              </a:ext>
            </a:extLst>
          </p:cNvPr>
          <p:cNvPicPr>
            <a:picLocks noChangeAspect="1"/>
          </p:cNvPicPr>
          <p:nvPr/>
        </p:nvPicPr>
        <p:blipFill rotWithShape="1">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rcRect b="25251"/>
          <a:stretch/>
        </p:blipFill>
        <p:spPr>
          <a:xfrm>
            <a:off x="8711254" y="4562213"/>
            <a:ext cx="1892808" cy="1667184"/>
          </a:xfrm>
          <a:prstGeom prst="rect">
            <a:avLst/>
          </a:prstGeom>
        </p:spPr>
      </p:pic>
      <p:pic>
        <p:nvPicPr>
          <p:cNvPr id="14" name="Picture 13" descr="HorizontalLogo_TM_digital_white.png">
            <a:extLst>
              <a:ext uri="{FF2B5EF4-FFF2-40B4-BE49-F238E27FC236}">
                <a16:creationId xmlns:a16="http://schemas.microsoft.com/office/drawing/2014/main" id="{84996214-7FDF-4EF2-A69A-73D596A667F4}"/>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8887399" y="6406400"/>
            <a:ext cx="1060818" cy="308725"/>
          </a:xfrm>
          <a:prstGeom prst="rect">
            <a:avLst/>
          </a:prstGeom>
        </p:spPr>
      </p:pic>
      <p:sp>
        <p:nvSpPr>
          <p:cNvPr id="15" name="TextBox 14">
            <a:extLst>
              <a:ext uri="{FF2B5EF4-FFF2-40B4-BE49-F238E27FC236}">
                <a16:creationId xmlns:a16="http://schemas.microsoft.com/office/drawing/2014/main" id="{B04C8E94-37CE-4D57-8A12-E76827C2A9F7}"/>
              </a:ext>
            </a:extLst>
          </p:cNvPr>
          <p:cNvSpPr txBox="1"/>
          <p:nvPr/>
        </p:nvSpPr>
        <p:spPr>
          <a:xfrm>
            <a:off x="9976792" y="6468992"/>
            <a:ext cx="2215208" cy="261610"/>
          </a:xfrm>
          <a:prstGeom prst="rect">
            <a:avLst/>
          </a:prstGeom>
          <a:noFill/>
        </p:spPr>
        <p:txBody>
          <a:bodyPr wrap="square" rtlCol="0">
            <a:spAutoFit/>
          </a:bodyPr>
          <a:lstStyle/>
          <a:p>
            <a:r>
              <a:rPr lang="en-US" sz="1100" dirty="0">
                <a:solidFill>
                  <a:schemeClr val="bg1">
                    <a:lumMod val="85000"/>
                  </a:schemeClr>
                </a:solidFill>
              </a:rPr>
              <a:t>THE MENTAL WELLNESS COMPANY</a:t>
            </a:r>
          </a:p>
        </p:txBody>
      </p:sp>
      <p:cxnSp>
        <p:nvCxnSpPr>
          <p:cNvPr id="16" name="Straight Connector 15">
            <a:extLst>
              <a:ext uri="{FF2B5EF4-FFF2-40B4-BE49-F238E27FC236}">
                <a16:creationId xmlns:a16="http://schemas.microsoft.com/office/drawing/2014/main" id="{53BEC10D-C2E1-4AB5-B41F-9ED771FAD77B}"/>
              </a:ext>
            </a:extLst>
          </p:cNvPr>
          <p:cNvCxnSpPr/>
          <p:nvPr/>
        </p:nvCxnSpPr>
        <p:spPr>
          <a:xfrm>
            <a:off x="10014892" y="6488042"/>
            <a:ext cx="0" cy="26161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0458751" y="1485606"/>
            <a:ext cx="1822165" cy="923330"/>
          </a:xfrm>
          <a:prstGeom prst="rect">
            <a:avLst/>
          </a:prstGeom>
          <a:noFill/>
        </p:spPr>
        <p:txBody>
          <a:bodyPr wrap="square" rtlCol="0">
            <a:spAutoFit/>
          </a:bodyPr>
          <a:lstStyle/>
          <a:p>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Healthy Inflammatory Balance</a:t>
            </a:r>
          </a:p>
        </p:txBody>
      </p:sp>
      <p:sp>
        <p:nvSpPr>
          <p:cNvPr id="17" name="TextBox 16"/>
          <p:cNvSpPr txBox="1"/>
          <p:nvPr/>
        </p:nvSpPr>
        <p:spPr>
          <a:xfrm>
            <a:off x="9037134" y="3132164"/>
            <a:ext cx="1822165" cy="1015663"/>
          </a:xfrm>
          <a:prstGeom prst="rect">
            <a:avLst/>
          </a:prstGeom>
          <a:noFill/>
        </p:spPr>
        <p:txBody>
          <a:bodyPr wrap="square" rtlCol="0">
            <a:spAutoFit/>
          </a:bodyPr>
          <a:lstStyle/>
          <a:p>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Robust Immune Protection</a:t>
            </a:r>
          </a:p>
        </p:txBody>
      </p:sp>
      <p:sp>
        <p:nvSpPr>
          <p:cNvPr id="18" name="TextBox 17"/>
          <p:cNvSpPr txBox="1"/>
          <p:nvPr/>
        </p:nvSpPr>
        <p:spPr>
          <a:xfrm>
            <a:off x="10604062" y="4935003"/>
            <a:ext cx="1822165" cy="1015663"/>
          </a:xfrm>
          <a:prstGeom prst="rect">
            <a:avLst/>
          </a:prstGeom>
          <a:noFill/>
        </p:spPr>
        <p:txBody>
          <a:bodyPr wrap="square" rtlCol="0">
            <a:spAutoFit/>
          </a:bodyPr>
          <a:lstStyle/>
          <a:p>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Optimal Digestive Process</a:t>
            </a:r>
          </a:p>
        </p:txBody>
      </p:sp>
    </p:spTree>
    <p:extLst>
      <p:ext uri="{BB962C8B-B14F-4D97-AF65-F5344CB8AC3E}">
        <p14:creationId xmlns:p14="http://schemas.microsoft.com/office/powerpoint/2010/main" val="750274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8377F"/>
        </a:solidFill>
        <a:effectLst/>
      </p:bgPr>
    </p:bg>
    <p:spTree>
      <p:nvGrpSpPr>
        <p:cNvPr id="1" name=""/>
        <p:cNvGrpSpPr/>
        <p:nvPr/>
      </p:nvGrpSpPr>
      <p:grpSpPr>
        <a:xfrm>
          <a:off x="0" y="0"/>
          <a:ext cx="0" cy="0"/>
          <a:chOff x="0" y="0"/>
          <a:chExt cx="0" cy="0"/>
        </a:xfrm>
      </p:grpSpPr>
      <p:sp>
        <p:nvSpPr>
          <p:cNvPr id="24" name="Arc 23">
            <a:extLst>
              <a:ext uri="{FF2B5EF4-FFF2-40B4-BE49-F238E27FC236}">
                <a16:creationId xmlns:a16="http://schemas.microsoft.com/office/drawing/2014/main" id="{D7B16650-0023-42E9-93A6-EC264A73CE70}"/>
              </a:ext>
            </a:extLst>
          </p:cNvPr>
          <p:cNvSpPr/>
          <p:nvPr/>
        </p:nvSpPr>
        <p:spPr>
          <a:xfrm rot="2695530">
            <a:off x="3784535" y="1103402"/>
            <a:ext cx="5973941" cy="5461017"/>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 name="Arc 18">
            <a:extLst>
              <a:ext uri="{FF2B5EF4-FFF2-40B4-BE49-F238E27FC236}">
                <a16:creationId xmlns:a16="http://schemas.microsoft.com/office/drawing/2014/main" id="{A2CA1E15-CB9B-4736-BF2C-5C7E9C58B88D}"/>
              </a:ext>
            </a:extLst>
          </p:cNvPr>
          <p:cNvSpPr/>
          <p:nvPr/>
        </p:nvSpPr>
        <p:spPr>
          <a:xfrm rot="14075322">
            <a:off x="1959071" y="1633593"/>
            <a:ext cx="5973941" cy="5461017"/>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5" name="Graphic 4">
            <a:extLst>
              <a:ext uri="{FF2B5EF4-FFF2-40B4-BE49-F238E27FC236}">
                <a16:creationId xmlns:a16="http://schemas.microsoft.com/office/drawing/2014/main" id="{D37FCEA5-78BD-43D6-9393-00FD2E9F6A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19033" y="1711390"/>
            <a:ext cx="3488349" cy="3943351"/>
          </a:xfrm>
          <a:prstGeom prst="rect">
            <a:avLst/>
          </a:prstGeom>
        </p:spPr>
      </p:pic>
      <p:pic>
        <p:nvPicPr>
          <p:cNvPr id="8" name="Graphic 7">
            <a:extLst>
              <a:ext uri="{FF2B5EF4-FFF2-40B4-BE49-F238E27FC236}">
                <a16:creationId xmlns:a16="http://schemas.microsoft.com/office/drawing/2014/main" id="{99FD8A34-0E6C-4877-9BB5-8CFA9CB48AB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23068" y="1177637"/>
            <a:ext cx="1911591" cy="876653"/>
          </a:xfrm>
          <a:prstGeom prst="rect">
            <a:avLst/>
          </a:prstGeom>
        </p:spPr>
      </p:pic>
      <p:pic>
        <p:nvPicPr>
          <p:cNvPr id="9" name="Graphic 8">
            <a:extLst>
              <a:ext uri="{FF2B5EF4-FFF2-40B4-BE49-F238E27FC236}">
                <a16:creationId xmlns:a16="http://schemas.microsoft.com/office/drawing/2014/main" id="{435549C2-5895-4125-8A09-8C4F5221775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82659" y="1211918"/>
            <a:ext cx="1824281" cy="870947"/>
          </a:xfrm>
          <a:prstGeom prst="rect">
            <a:avLst/>
          </a:prstGeom>
        </p:spPr>
      </p:pic>
      <p:pic>
        <p:nvPicPr>
          <p:cNvPr id="10" name="Graphic 9">
            <a:extLst>
              <a:ext uri="{FF2B5EF4-FFF2-40B4-BE49-F238E27FC236}">
                <a16:creationId xmlns:a16="http://schemas.microsoft.com/office/drawing/2014/main" id="{692F606D-5465-41E9-8E07-28C907A1F92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62711" y="2082865"/>
            <a:ext cx="1188720" cy="1188720"/>
          </a:xfrm>
          <a:prstGeom prst="rect">
            <a:avLst/>
          </a:prstGeom>
        </p:spPr>
      </p:pic>
      <p:pic>
        <p:nvPicPr>
          <p:cNvPr id="11" name="Graphic 10">
            <a:extLst>
              <a:ext uri="{FF2B5EF4-FFF2-40B4-BE49-F238E27FC236}">
                <a16:creationId xmlns:a16="http://schemas.microsoft.com/office/drawing/2014/main" id="{090967BB-16EF-46C1-97D3-A29DFA67EBB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73012" y="3623551"/>
            <a:ext cx="1188720" cy="1188720"/>
          </a:xfrm>
          <a:prstGeom prst="rect">
            <a:avLst/>
          </a:prstGeom>
        </p:spPr>
      </p:pic>
      <p:pic>
        <p:nvPicPr>
          <p:cNvPr id="12" name="Graphic 11">
            <a:extLst>
              <a:ext uri="{FF2B5EF4-FFF2-40B4-BE49-F238E27FC236}">
                <a16:creationId xmlns:a16="http://schemas.microsoft.com/office/drawing/2014/main" id="{ED086ACF-C9B0-44D9-B9C9-C5FC011D47D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253270" y="5149497"/>
            <a:ext cx="1188720" cy="1188720"/>
          </a:xfrm>
          <a:prstGeom prst="rect">
            <a:avLst/>
          </a:prstGeom>
        </p:spPr>
      </p:pic>
      <p:pic>
        <p:nvPicPr>
          <p:cNvPr id="13" name="Graphic 12">
            <a:extLst>
              <a:ext uri="{FF2B5EF4-FFF2-40B4-BE49-F238E27FC236}">
                <a16:creationId xmlns:a16="http://schemas.microsoft.com/office/drawing/2014/main" id="{948AA0B5-B3EB-4F01-A40D-90AEDEED503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553221" y="2082865"/>
            <a:ext cx="1188720" cy="1188720"/>
          </a:xfrm>
          <a:prstGeom prst="rect">
            <a:avLst/>
          </a:prstGeom>
        </p:spPr>
      </p:pic>
      <p:pic>
        <p:nvPicPr>
          <p:cNvPr id="14" name="Graphic 13">
            <a:extLst>
              <a:ext uri="{FF2B5EF4-FFF2-40B4-BE49-F238E27FC236}">
                <a16:creationId xmlns:a16="http://schemas.microsoft.com/office/drawing/2014/main" id="{BC5E90CB-FC66-467F-A3ED-4B3A4FE5DAC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805278" y="3618173"/>
            <a:ext cx="1188720" cy="1188720"/>
          </a:xfrm>
          <a:prstGeom prst="rect">
            <a:avLst/>
          </a:prstGeom>
        </p:spPr>
      </p:pic>
      <p:pic>
        <p:nvPicPr>
          <p:cNvPr id="15" name="Graphic 14">
            <a:extLst>
              <a:ext uri="{FF2B5EF4-FFF2-40B4-BE49-F238E27FC236}">
                <a16:creationId xmlns:a16="http://schemas.microsoft.com/office/drawing/2014/main" id="{D090EC72-5BA9-49B9-91EC-C44FA63BA41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334727" y="5147876"/>
            <a:ext cx="1188720" cy="1188720"/>
          </a:xfrm>
          <a:prstGeom prst="rect">
            <a:avLst/>
          </a:prstGeom>
        </p:spPr>
      </p:pic>
      <p:pic>
        <p:nvPicPr>
          <p:cNvPr id="28" name="Picture 27" descr="HorizontalLogo_TM_digital_white.png">
            <a:extLst>
              <a:ext uri="{FF2B5EF4-FFF2-40B4-BE49-F238E27FC236}">
                <a16:creationId xmlns:a16="http://schemas.microsoft.com/office/drawing/2014/main" id="{CC148BA2-8F6C-4566-9539-9C1D1D975C10}"/>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8887399" y="6406400"/>
            <a:ext cx="1060818" cy="308725"/>
          </a:xfrm>
          <a:prstGeom prst="rect">
            <a:avLst/>
          </a:prstGeom>
        </p:spPr>
      </p:pic>
      <p:sp>
        <p:nvSpPr>
          <p:cNvPr id="29" name="TextBox 28">
            <a:extLst>
              <a:ext uri="{FF2B5EF4-FFF2-40B4-BE49-F238E27FC236}">
                <a16:creationId xmlns:a16="http://schemas.microsoft.com/office/drawing/2014/main" id="{ED47E6DF-2118-45C4-AC09-EC4C472CE0B0}"/>
              </a:ext>
            </a:extLst>
          </p:cNvPr>
          <p:cNvSpPr txBox="1"/>
          <p:nvPr/>
        </p:nvSpPr>
        <p:spPr>
          <a:xfrm>
            <a:off x="9976792" y="6468992"/>
            <a:ext cx="2215208" cy="261610"/>
          </a:xfrm>
          <a:prstGeom prst="rect">
            <a:avLst/>
          </a:prstGeom>
          <a:noFill/>
        </p:spPr>
        <p:txBody>
          <a:bodyPr wrap="square" rtlCol="0">
            <a:spAutoFit/>
          </a:bodyPr>
          <a:lstStyle/>
          <a:p>
            <a:r>
              <a:rPr lang="en-US" sz="1100" dirty="0">
                <a:solidFill>
                  <a:schemeClr val="bg1">
                    <a:lumMod val="85000"/>
                  </a:schemeClr>
                </a:solidFill>
              </a:rPr>
              <a:t>THE MENTAL WELLNESS COMPANY</a:t>
            </a:r>
          </a:p>
        </p:txBody>
      </p:sp>
      <p:cxnSp>
        <p:nvCxnSpPr>
          <p:cNvPr id="30" name="Straight Connector 29">
            <a:extLst>
              <a:ext uri="{FF2B5EF4-FFF2-40B4-BE49-F238E27FC236}">
                <a16:creationId xmlns:a16="http://schemas.microsoft.com/office/drawing/2014/main" id="{2F6F8C33-8126-4790-881F-A7A99F24BD15}"/>
              </a:ext>
            </a:extLst>
          </p:cNvPr>
          <p:cNvCxnSpPr/>
          <p:nvPr/>
        </p:nvCxnSpPr>
        <p:spPr>
          <a:xfrm>
            <a:off x="10014892" y="6488042"/>
            <a:ext cx="0" cy="26161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8971" y="1957944"/>
            <a:ext cx="2130872" cy="1077218"/>
          </a:xfrm>
          <a:prstGeom prst="rect">
            <a:avLst/>
          </a:prstGeom>
          <a:noFill/>
        </p:spPr>
        <p:txBody>
          <a:bodyPr wrap="square" rtlCol="0">
            <a:spAutoFit/>
          </a:bodyPr>
          <a:lstStyle/>
          <a:p>
            <a:pPr algn="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“Butterflies in our stomach” form when we’re in love or anxious</a:t>
            </a:r>
          </a:p>
        </p:txBody>
      </p:sp>
      <p:sp>
        <p:nvSpPr>
          <p:cNvPr id="31" name="TextBox 30"/>
          <p:cNvSpPr txBox="1"/>
          <p:nvPr/>
        </p:nvSpPr>
        <p:spPr>
          <a:xfrm>
            <a:off x="20751" y="3683065"/>
            <a:ext cx="1769468" cy="1077218"/>
          </a:xfrm>
          <a:prstGeom prst="rect">
            <a:avLst/>
          </a:prstGeom>
          <a:noFill/>
        </p:spPr>
        <p:txBody>
          <a:bodyPr wrap="square" rtlCol="0">
            <a:spAutoFit/>
          </a:bodyPr>
          <a:lstStyle/>
          <a:p>
            <a:pPr algn="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Fear or sadness makes us “sick to our stomach”</a:t>
            </a:r>
          </a:p>
        </p:txBody>
      </p:sp>
      <p:sp>
        <p:nvSpPr>
          <p:cNvPr id="32" name="TextBox 31"/>
          <p:cNvSpPr txBox="1"/>
          <p:nvPr/>
        </p:nvSpPr>
        <p:spPr>
          <a:xfrm>
            <a:off x="48971" y="4942017"/>
            <a:ext cx="2197704" cy="1600438"/>
          </a:xfrm>
          <a:prstGeom prst="rect">
            <a:avLst/>
          </a:prstGeom>
          <a:noFill/>
        </p:spPr>
        <p:txBody>
          <a:bodyPr wrap="square" rtlCol="0">
            <a:spAutoFit/>
          </a:bodyPr>
          <a:lstStyle/>
          <a:p>
            <a:pPr algn="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Acute stress can suppress our appetite (short-term), while chronic stress can increase appetite and cravings for comfort foods (stress-eating)</a:t>
            </a:r>
          </a:p>
        </p:txBody>
      </p:sp>
      <p:sp>
        <p:nvSpPr>
          <p:cNvPr id="33" name="TextBox 32"/>
          <p:cNvSpPr txBox="1"/>
          <p:nvPr/>
        </p:nvSpPr>
        <p:spPr>
          <a:xfrm>
            <a:off x="9741941" y="2018666"/>
            <a:ext cx="2468735" cy="1323439"/>
          </a:xfrm>
          <a:prstGeom prst="rect">
            <a:avLst/>
          </a:prstGeom>
          <a:noFill/>
        </p:spPr>
        <p:txBody>
          <a:bodyPr wrap="square" rtlCol="0">
            <a:spAutoFit/>
          </a:bodyPr>
          <a:lstStyle/>
          <a:p>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When we eat, receptors in the gut cause the release of enzymes to aid digestion</a:t>
            </a:r>
          </a:p>
        </p:txBody>
      </p:sp>
      <p:sp>
        <p:nvSpPr>
          <p:cNvPr id="34" name="TextBox 33"/>
          <p:cNvSpPr txBox="1"/>
          <p:nvPr/>
        </p:nvSpPr>
        <p:spPr>
          <a:xfrm>
            <a:off x="10014892" y="3412314"/>
            <a:ext cx="2229830" cy="1600438"/>
          </a:xfrm>
          <a:prstGeom prst="rect">
            <a:avLst/>
          </a:prstGeom>
          <a:noFill/>
        </p:spPr>
        <p:txBody>
          <a:bodyPr wrap="square" rtlCol="0">
            <a:spAutoFit/>
          </a:bodyPr>
          <a:lstStyle/>
          <a:p>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Gut cells, including microbiome bacteria, send signals to the brain via nerves and hormones to indicate hunger or satiety (fullness)</a:t>
            </a:r>
          </a:p>
        </p:txBody>
      </p:sp>
      <p:sp>
        <p:nvSpPr>
          <p:cNvPr id="35" name="TextBox 34"/>
          <p:cNvSpPr txBox="1"/>
          <p:nvPr/>
        </p:nvSpPr>
        <p:spPr>
          <a:xfrm>
            <a:off x="9523448" y="5057608"/>
            <a:ext cx="2687228" cy="1384995"/>
          </a:xfrm>
          <a:prstGeom prst="rect">
            <a:avLst/>
          </a:prstGeom>
          <a:noFill/>
        </p:spPr>
        <p:txBody>
          <a:bodyPr wrap="square" rtlCol="0">
            <a:spAutoFit/>
          </a:bodyPr>
          <a:lstStyle/>
          <a:p>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The gut produces as much as 60%-90% of neurotransmitters involved in mental wellness, including dopamine and serotonin</a:t>
            </a:r>
          </a:p>
        </p:txBody>
      </p:sp>
      <p:sp>
        <p:nvSpPr>
          <p:cNvPr id="4" name="TextBox 3">
            <a:extLst>
              <a:ext uri="{FF2B5EF4-FFF2-40B4-BE49-F238E27FC236}">
                <a16:creationId xmlns:a16="http://schemas.microsoft.com/office/drawing/2014/main" id="{D05ADEDA-9D3A-49C7-A646-5689B3E3F7E8}"/>
              </a:ext>
            </a:extLst>
          </p:cNvPr>
          <p:cNvSpPr txBox="1"/>
          <p:nvPr/>
        </p:nvSpPr>
        <p:spPr>
          <a:xfrm>
            <a:off x="2847630" y="202905"/>
            <a:ext cx="7364501" cy="830997"/>
          </a:xfrm>
          <a:prstGeom prst="rect">
            <a:avLst/>
          </a:prstGeom>
          <a:noFill/>
        </p:spPr>
        <p:txBody>
          <a:bodyPr wrap="square" rtlCol="0">
            <a:spAutoFit/>
          </a:bodyPr>
          <a:lstStyle/>
          <a:p>
            <a:r>
              <a:rPr lang="en-US" sz="4800" dirty="0">
                <a:solidFill>
                  <a:schemeClr val="bg1"/>
                </a:solidFill>
                <a:latin typeface="Verdana" panose="020B0604030504040204" pitchFamily="34" charset="0"/>
                <a:ea typeface="Verdana" panose="020B0604030504040204" pitchFamily="34" charset="0"/>
                <a:cs typeface="Verdana" panose="020B0604030504040204" pitchFamily="34" charset="0"/>
              </a:rPr>
              <a:t>IT GOES BOTH WAYS…</a:t>
            </a:r>
          </a:p>
        </p:txBody>
      </p:sp>
    </p:spTree>
    <p:extLst>
      <p:ext uri="{BB962C8B-B14F-4D97-AF65-F5344CB8AC3E}">
        <p14:creationId xmlns:p14="http://schemas.microsoft.com/office/powerpoint/2010/main" val="1994088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573B4"/>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2A665CD7-790B-4248-B519-564AF742EE48}"/>
              </a:ext>
            </a:extLst>
          </p:cNvPr>
          <p:cNvPicPr>
            <a:picLocks noChangeAspect="1"/>
          </p:cNvPicPr>
          <p:nvPr/>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b="19177"/>
          <a:stretch/>
        </p:blipFill>
        <p:spPr>
          <a:xfrm>
            <a:off x="8591634" y="-1"/>
            <a:ext cx="3228891" cy="6858001"/>
          </a:xfrm>
          <a:prstGeom prst="rect">
            <a:avLst/>
          </a:prstGeom>
        </p:spPr>
      </p:pic>
      <p:pic>
        <p:nvPicPr>
          <p:cNvPr id="6" name="Graphic 5">
            <a:extLst>
              <a:ext uri="{FF2B5EF4-FFF2-40B4-BE49-F238E27FC236}">
                <a16:creationId xmlns:a16="http://schemas.microsoft.com/office/drawing/2014/main" id="{1D2F6725-069E-429A-B57E-49560138D5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62274" y="106775"/>
            <a:ext cx="6000750" cy="1114425"/>
          </a:xfrm>
          <a:prstGeom prst="rect">
            <a:avLst/>
          </a:prstGeom>
        </p:spPr>
      </p:pic>
      <p:pic>
        <p:nvPicPr>
          <p:cNvPr id="8" name="Graphic 7">
            <a:extLst>
              <a:ext uri="{FF2B5EF4-FFF2-40B4-BE49-F238E27FC236}">
                <a16:creationId xmlns:a16="http://schemas.microsoft.com/office/drawing/2014/main" id="{00772671-44C3-4AC5-8806-6C00D5AAF2B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62273" y="1306626"/>
            <a:ext cx="6000751" cy="766764"/>
          </a:xfrm>
          <a:prstGeom prst="rect">
            <a:avLst/>
          </a:prstGeom>
        </p:spPr>
      </p:pic>
      <p:sp>
        <p:nvSpPr>
          <p:cNvPr id="9" name="TextBox 8">
            <a:extLst>
              <a:ext uri="{FF2B5EF4-FFF2-40B4-BE49-F238E27FC236}">
                <a16:creationId xmlns:a16="http://schemas.microsoft.com/office/drawing/2014/main" id="{E8FD30B5-EB0E-4985-B6FD-0645F9CCEFED}"/>
              </a:ext>
            </a:extLst>
          </p:cNvPr>
          <p:cNvSpPr txBox="1"/>
          <p:nvPr/>
        </p:nvSpPr>
        <p:spPr>
          <a:xfrm>
            <a:off x="2962274" y="1277433"/>
            <a:ext cx="6000750" cy="830997"/>
          </a:xfrm>
          <a:prstGeom prst="rect">
            <a:avLst/>
          </a:prstGeom>
          <a:noFill/>
        </p:spPr>
        <p:txBody>
          <a:bodyPr wrap="square" rtlCol="0">
            <a:spAutoFit/>
          </a:bodyPr>
          <a:lstStyle/>
          <a:p>
            <a:pPr algn="ctr"/>
            <a:r>
              <a:rPr lang="en-US" sz="2400" dirty="0">
                <a:solidFill>
                  <a:srgbClr val="2B1054"/>
                </a:solidFill>
                <a:latin typeface="Verdana" panose="020B0604030504040204" pitchFamily="34" charset="0"/>
                <a:ea typeface="Verdana" panose="020B0604030504040204" pitchFamily="34" charset="0"/>
                <a:cs typeface="Verdana" panose="020B0604030504040204" pitchFamily="34" charset="0"/>
              </a:rPr>
              <a:t>The </a:t>
            </a:r>
            <a:r>
              <a:rPr lang="en-US" sz="2400" b="1" dirty="0">
                <a:solidFill>
                  <a:srgbClr val="2B1054"/>
                </a:solidFill>
                <a:latin typeface="Verdana" panose="020B0604030504040204" pitchFamily="34" charset="0"/>
                <a:ea typeface="Verdana" panose="020B0604030504040204" pitchFamily="34" charset="0"/>
                <a:cs typeface="Verdana" panose="020B0604030504040204" pitchFamily="34" charset="0"/>
              </a:rPr>
              <a:t>“Axis” </a:t>
            </a:r>
            <a:r>
              <a:rPr lang="en-US" sz="2400" dirty="0">
                <a:solidFill>
                  <a:srgbClr val="2B1054"/>
                </a:solidFill>
                <a:latin typeface="Verdana" panose="020B0604030504040204" pitchFamily="34" charset="0"/>
                <a:ea typeface="Verdana" panose="020B0604030504040204" pitchFamily="34" charset="0"/>
                <a:cs typeface="Verdana" panose="020B0604030504040204" pitchFamily="34" charset="0"/>
              </a:rPr>
              <a:t>between the Gut and the</a:t>
            </a:r>
            <a:br>
              <a:rPr lang="en-US" sz="2400" dirty="0">
                <a:solidFill>
                  <a:srgbClr val="2B1054"/>
                </a:solidFill>
                <a:latin typeface="Verdana" panose="020B0604030504040204" pitchFamily="34" charset="0"/>
                <a:ea typeface="Verdana" panose="020B0604030504040204" pitchFamily="34" charset="0"/>
                <a:cs typeface="Verdana" panose="020B0604030504040204" pitchFamily="34" charset="0"/>
              </a:rPr>
            </a:br>
            <a:r>
              <a:rPr lang="en-US" sz="2400" dirty="0">
                <a:solidFill>
                  <a:srgbClr val="2B1054"/>
                </a:solidFill>
                <a:latin typeface="Verdana" panose="020B0604030504040204" pitchFamily="34" charset="0"/>
                <a:ea typeface="Verdana" panose="020B0604030504040204" pitchFamily="34" charset="0"/>
                <a:cs typeface="Verdana" panose="020B0604030504040204" pitchFamily="34" charset="0"/>
              </a:rPr>
              <a:t>Brain coordinates communications</a:t>
            </a:r>
          </a:p>
        </p:txBody>
      </p:sp>
      <p:pic>
        <p:nvPicPr>
          <p:cNvPr id="10" name="Graphic 9">
            <a:extLst>
              <a:ext uri="{FF2B5EF4-FFF2-40B4-BE49-F238E27FC236}">
                <a16:creationId xmlns:a16="http://schemas.microsoft.com/office/drawing/2014/main" id="{3E5AB94E-3BBA-4D82-B34E-2C6411D84F1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04865" y="2318846"/>
            <a:ext cx="7411058" cy="1428467"/>
          </a:xfrm>
          <a:prstGeom prst="rect">
            <a:avLst/>
          </a:prstGeom>
        </p:spPr>
      </p:pic>
      <p:pic>
        <p:nvPicPr>
          <p:cNvPr id="11" name="Graphic 10">
            <a:extLst>
              <a:ext uri="{FF2B5EF4-FFF2-40B4-BE49-F238E27FC236}">
                <a16:creationId xmlns:a16="http://schemas.microsoft.com/office/drawing/2014/main" id="{39FDD4D2-C90E-433B-BA18-1FB06AD3716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04868" y="3819233"/>
            <a:ext cx="7411056" cy="1433940"/>
          </a:xfrm>
          <a:prstGeom prst="rect">
            <a:avLst/>
          </a:prstGeom>
        </p:spPr>
      </p:pic>
      <p:pic>
        <p:nvPicPr>
          <p:cNvPr id="12" name="Graphic 11">
            <a:extLst>
              <a:ext uri="{FF2B5EF4-FFF2-40B4-BE49-F238E27FC236}">
                <a16:creationId xmlns:a16="http://schemas.microsoft.com/office/drawing/2014/main" id="{2BC69296-8F8C-4AC6-8FD9-D14A07E081F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00825" y="5333278"/>
            <a:ext cx="7595500" cy="1439296"/>
          </a:xfrm>
          <a:prstGeom prst="rect">
            <a:avLst/>
          </a:prstGeom>
        </p:spPr>
      </p:pic>
      <p:pic>
        <p:nvPicPr>
          <p:cNvPr id="16" name="Picture 15" descr="HorizontalLogo_TM_digital_white.png">
            <a:extLst>
              <a:ext uri="{FF2B5EF4-FFF2-40B4-BE49-F238E27FC236}">
                <a16:creationId xmlns:a16="http://schemas.microsoft.com/office/drawing/2014/main" id="{DA3C2CA9-A4A5-4041-B439-C5B4286CF6A2}"/>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887399" y="6406400"/>
            <a:ext cx="1060818" cy="308725"/>
          </a:xfrm>
          <a:prstGeom prst="rect">
            <a:avLst/>
          </a:prstGeom>
        </p:spPr>
      </p:pic>
      <p:sp>
        <p:nvSpPr>
          <p:cNvPr id="17" name="TextBox 16">
            <a:extLst>
              <a:ext uri="{FF2B5EF4-FFF2-40B4-BE49-F238E27FC236}">
                <a16:creationId xmlns:a16="http://schemas.microsoft.com/office/drawing/2014/main" id="{2113B22F-5C0E-47DF-BC3F-039C0EB55974}"/>
              </a:ext>
            </a:extLst>
          </p:cNvPr>
          <p:cNvSpPr txBox="1"/>
          <p:nvPr/>
        </p:nvSpPr>
        <p:spPr>
          <a:xfrm>
            <a:off x="9976792" y="6468992"/>
            <a:ext cx="2215208" cy="261610"/>
          </a:xfrm>
          <a:prstGeom prst="rect">
            <a:avLst/>
          </a:prstGeom>
          <a:noFill/>
        </p:spPr>
        <p:txBody>
          <a:bodyPr wrap="square" rtlCol="0">
            <a:spAutoFit/>
          </a:bodyPr>
          <a:lstStyle/>
          <a:p>
            <a:r>
              <a:rPr lang="en-US" sz="1100" dirty="0">
                <a:solidFill>
                  <a:schemeClr val="bg1">
                    <a:lumMod val="85000"/>
                  </a:schemeClr>
                </a:solidFill>
              </a:rPr>
              <a:t>THE MENTAL WELLNESS COMPANY</a:t>
            </a:r>
          </a:p>
        </p:txBody>
      </p:sp>
      <p:cxnSp>
        <p:nvCxnSpPr>
          <p:cNvPr id="18" name="Straight Connector 17">
            <a:extLst>
              <a:ext uri="{FF2B5EF4-FFF2-40B4-BE49-F238E27FC236}">
                <a16:creationId xmlns:a16="http://schemas.microsoft.com/office/drawing/2014/main" id="{68195A93-FF10-4E38-9146-4E0A9F135124}"/>
              </a:ext>
            </a:extLst>
          </p:cNvPr>
          <p:cNvCxnSpPr/>
          <p:nvPr/>
        </p:nvCxnSpPr>
        <p:spPr>
          <a:xfrm>
            <a:off x="10014892" y="6488042"/>
            <a:ext cx="0" cy="26161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239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B1054"/>
        </a:solidFill>
        <a:effectLst/>
      </p:bgPr>
    </p:bg>
    <p:spTree>
      <p:nvGrpSpPr>
        <p:cNvPr id="1" name=""/>
        <p:cNvGrpSpPr/>
        <p:nvPr/>
      </p:nvGrpSpPr>
      <p:grpSpPr>
        <a:xfrm>
          <a:off x="0" y="0"/>
          <a:ext cx="0" cy="0"/>
          <a:chOff x="0" y="0"/>
          <a:chExt cx="0" cy="0"/>
        </a:xfrm>
      </p:grpSpPr>
      <p:pic>
        <p:nvPicPr>
          <p:cNvPr id="23" name="Graphic 22">
            <a:extLst>
              <a:ext uri="{FF2B5EF4-FFF2-40B4-BE49-F238E27FC236}">
                <a16:creationId xmlns:a16="http://schemas.microsoft.com/office/drawing/2014/main" id="{55D3B5E0-DF65-4FAB-8D27-BEA07B96BD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38875" y="5872913"/>
            <a:ext cx="5811140" cy="235422"/>
          </a:xfrm>
          <a:prstGeom prst="rect">
            <a:avLst/>
          </a:prstGeom>
        </p:spPr>
      </p:pic>
      <p:pic>
        <p:nvPicPr>
          <p:cNvPr id="21" name="Graphic 20">
            <a:extLst>
              <a:ext uri="{FF2B5EF4-FFF2-40B4-BE49-F238E27FC236}">
                <a16:creationId xmlns:a16="http://schemas.microsoft.com/office/drawing/2014/main" id="{0AE6C2E3-2346-479C-AE66-5002ED6720E9}"/>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6238875" y="2781761"/>
            <a:ext cx="5811140" cy="235422"/>
          </a:xfrm>
          <a:prstGeom prst="rect">
            <a:avLst/>
          </a:prstGeom>
        </p:spPr>
      </p:pic>
      <p:pic>
        <p:nvPicPr>
          <p:cNvPr id="20" name="Graphic 19">
            <a:extLst>
              <a:ext uri="{FF2B5EF4-FFF2-40B4-BE49-F238E27FC236}">
                <a16:creationId xmlns:a16="http://schemas.microsoft.com/office/drawing/2014/main" id="{D635838D-0A0C-4550-B929-8960B1538A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38875" y="4353068"/>
            <a:ext cx="5811140" cy="235422"/>
          </a:xfrm>
          <a:prstGeom prst="rect">
            <a:avLst/>
          </a:prstGeom>
        </p:spPr>
      </p:pic>
      <p:pic>
        <p:nvPicPr>
          <p:cNvPr id="3" name="Graphic 2">
            <a:extLst>
              <a:ext uri="{FF2B5EF4-FFF2-40B4-BE49-F238E27FC236}">
                <a16:creationId xmlns:a16="http://schemas.microsoft.com/office/drawing/2014/main" id="{2036C338-8222-4730-828D-DDCCFD1E9C1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05000" y="12504"/>
            <a:ext cx="10287000" cy="2677886"/>
          </a:xfrm>
          <a:prstGeom prst="rect">
            <a:avLst/>
          </a:prstGeom>
        </p:spPr>
      </p:pic>
      <p:sp>
        <p:nvSpPr>
          <p:cNvPr id="6" name="TextBox 5">
            <a:extLst>
              <a:ext uri="{FF2B5EF4-FFF2-40B4-BE49-F238E27FC236}">
                <a16:creationId xmlns:a16="http://schemas.microsoft.com/office/drawing/2014/main" id="{0F5EFB96-DE8A-4B17-B6C0-E6AACD87AC86}"/>
              </a:ext>
            </a:extLst>
          </p:cNvPr>
          <p:cNvSpPr txBox="1"/>
          <p:nvPr/>
        </p:nvSpPr>
        <p:spPr>
          <a:xfrm>
            <a:off x="3167545" y="138041"/>
            <a:ext cx="2571178" cy="584775"/>
          </a:xfrm>
          <a:prstGeom prst="rect">
            <a:avLst/>
          </a:prstGeom>
          <a:noFill/>
        </p:spPr>
        <p:txBody>
          <a:bodyPr wrap="square" rtlCol="0">
            <a:spAutoFit/>
          </a:bodyPr>
          <a:lstStyle/>
          <a:p>
            <a:r>
              <a:rPr lang="en-US" sz="3200" dirty="0">
                <a:solidFill>
                  <a:schemeClr val="bg1"/>
                </a:solidFill>
                <a:latin typeface="Verdana" panose="020B0604030504040204" pitchFamily="34" charset="0"/>
                <a:ea typeface="Verdana" panose="020B0604030504040204" pitchFamily="34" charset="0"/>
                <a:cs typeface="Verdana" panose="020B0604030504040204" pitchFamily="34" charset="0"/>
              </a:rPr>
              <a:t>Balance</a:t>
            </a:r>
          </a:p>
        </p:txBody>
      </p:sp>
      <p:sp>
        <p:nvSpPr>
          <p:cNvPr id="7" name="TextBox 6">
            <a:extLst>
              <a:ext uri="{FF2B5EF4-FFF2-40B4-BE49-F238E27FC236}">
                <a16:creationId xmlns:a16="http://schemas.microsoft.com/office/drawing/2014/main" id="{1505B6C7-D7C0-4404-A74B-FE18722766EC}"/>
              </a:ext>
            </a:extLst>
          </p:cNvPr>
          <p:cNvSpPr txBox="1"/>
          <p:nvPr/>
        </p:nvSpPr>
        <p:spPr>
          <a:xfrm>
            <a:off x="4253457" y="421550"/>
            <a:ext cx="3951193" cy="707886"/>
          </a:xfrm>
          <a:prstGeom prst="rect">
            <a:avLst/>
          </a:prstGeom>
          <a:noFill/>
        </p:spPr>
        <p:txBody>
          <a:bodyPr wrap="square" rtlCol="0">
            <a:spAutoFit/>
          </a:bodyPr>
          <a:lstStyle/>
          <a:p>
            <a: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t>the</a:t>
            </a: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4000" dirty="0">
                <a:solidFill>
                  <a:schemeClr val="bg1"/>
                </a:solidFill>
                <a:latin typeface="Verdana" panose="020B0604030504040204" pitchFamily="34" charset="0"/>
                <a:ea typeface="Verdana" panose="020B0604030504040204" pitchFamily="34" charset="0"/>
                <a:cs typeface="Verdana" panose="020B0604030504040204" pitchFamily="34" charset="0"/>
              </a:rPr>
              <a:t>GUT</a:t>
            </a:r>
            <a:endParaRPr lang="en-US" sz="4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xtBox 7">
            <a:extLst>
              <a:ext uri="{FF2B5EF4-FFF2-40B4-BE49-F238E27FC236}">
                <a16:creationId xmlns:a16="http://schemas.microsoft.com/office/drawing/2014/main" id="{B9AED520-9480-43DD-819E-6A8C620B7D6D}"/>
              </a:ext>
            </a:extLst>
          </p:cNvPr>
          <p:cNvSpPr txBox="1"/>
          <p:nvPr/>
        </p:nvSpPr>
        <p:spPr>
          <a:xfrm>
            <a:off x="5304367" y="775493"/>
            <a:ext cx="6544163" cy="707886"/>
          </a:xfrm>
          <a:prstGeom prst="rect">
            <a:avLst/>
          </a:prstGeom>
          <a:noFill/>
        </p:spPr>
        <p:txBody>
          <a:bodyPr wrap="square" rtlCol="0">
            <a:spAutoFit/>
          </a:bodyPr>
          <a:lstStyle/>
          <a:p>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with</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4000" dirty="0">
                <a:solidFill>
                  <a:schemeClr val="bg1"/>
                </a:solidFill>
                <a:latin typeface="Verdana" panose="020B0604030504040204" pitchFamily="34" charset="0"/>
                <a:ea typeface="Verdana" panose="020B0604030504040204" pitchFamily="34" charset="0"/>
                <a:cs typeface="Verdana" panose="020B0604030504040204" pitchFamily="34" charset="0"/>
              </a:rPr>
              <a:t>NUTRITION</a:t>
            </a:r>
            <a:endPar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Graphic 9">
            <a:extLst>
              <a:ext uri="{FF2B5EF4-FFF2-40B4-BE49-F238E27FC236}">
                <a16:creationId xmlns:a16="http://schemas.microsoft.com/office/drawing/2014/main" id="{9CCCA663-700A-4690-BD33-C7FFA069930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67562" y="2385496"/>
            <a:ext cx="4095750" cy="1009650"/>
          </a:xfrm>
          <a:prstGeom prst="rect">
            <a:avLst/>
          </a:prstGeom>
        </p:spPr>
      </p:pic>
      <p:pic>
        <p:nvPicPr>
          <p:cNvPr id="13" name="Graphic 12">
            <a:extLst>
              <a:ext uri="{FF2B5EF4-FFF2-40B4-BE49-F238E27FC236}">
                <a16:creationId xmlns:a16="http://schemas.microsoft.com/office/drawing/2014/main" id="{C2A7CFC3-9893-4053-8CA7-01F140B3698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0" y="3843170"/>
            <a:ext cx="6229054" cy="1262230"/>
          </a:xfrm>
          <a:prstGeom prst="rect">
            <a:avLst/>
          </a:prstGeom>
        </p:spPr>
      </p:pic>
      <p:pic>
        <p:nvPicPr>
          <p:cNvPr id="14" name="Graphic 13">
            <a:extLst>
              <a:ext uri="{FF2B5EF4-FFF2-40B4-BE49-F238E27FC236}">
                <a16:creationId xmlns:a16="http://schemas.microsoft.com/office/drawing/2014/main" id="{8AC98E2C-9527-4056-AA95-72B2F93C006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015607" y="3924443"/>
            <a:ext cx="4257675" cy="857250"/>
          </a:xfrm>
          <a:prstGeom prst="rect">
            <a:avLst/>
          </a:prstGeom>
        </p:spPr>
      </p:pic>
      <p:pic>
        <p:nvPicPr>
          <p:cNvPr id="24" name="Graphic 23">
            <a:extLst>
              <a:ext uri="{FF2B5EF4-FFF2-40B4-BE49-F238E27FC236}">
                <a16:creationId xmlns:a16="http://schemas.microsoft.com/office/drawing/2014/main" id="{50E85153-8610-41CF-93E7-4B07F73C673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072312" y="5493806"/>
            <a:ext cx="4286250" cy="895350"/>
          </a:xfrm>
          <a:prstGeom prst="rect">
            <a:avLst/>
          </a:prstGeom>
        </p:spPr>
      </p:pic>
      <p:pic>
        <p:nvPicPr>
          <p:cNvPr id="25" name="Picture 24" descr="HorizontalLogo_TM_digital_white.png">
            <a:extLst>
              <a:ext uri="{FF2B5EF4-FFF2-40B4-BE49-F238E27FC236}">
                <a16:creationId xmlns:a16="http://schemas.microsoft.com/office/drawing/2014/main" id="{26F53AEE-A109-451E-BCA7-F3E9203F661D}"/>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8887399" y="6406400"/>
            <a:ext cx="1060818" cy="308725"/>
          </a:xfrm>
          <a:prstGeom prst="rect">
            <a:avLst/>
          </a:prstGeom>
        </p:spPr>
      </p:pic>
      <p:sp>
        <p:nvSpPr>
          <p:cNvPr id="26" name="TextBox 25">
            <a:extLst>
              <a:ext uri="{FF2B5EF4-FFF2-40B4-BE49-F238E27FC236}">
                <a16:creationId xmlns:a16="http://schemas.microsoft.com/office/drawing/2014/main" id="{E58A0233-4A2D-47E8-BDAA-E63BB421DD37}"/>
              </a:ext>
            </a:extLst>
          </p:cNvPr>
          <p:cNvSpPr txBox="1"/>
          <p:nvPr/>
        </p:nvSpPr>
        <p:spPr>
          <a:xfrm>
            <a:off x="9976792" y="6468992"/>
            <a:ext cx="2215208" cy="261610"/>
          </a:xfrm>
          <a:prstGeom prst="rect">
            <a:avLst/>
          </a:prstGeom>
          <a:noFill/>
        </p:spPr>
        <p:txBody>
          <a:bodyPr wrap="square" rtlCol="0">
            <a:spAutoFit/>
          </a:bodyPr>
          <a:lstStyle/>
          <a:p>
            <a:r>
              <a:rPr lang="en-US" sz="1100" dirty="0">
                <a:solidFill>
                  <a:schemeClr val="bg1">
                    <a:lumMod val="85000"/>
                  </a:schemeClr>
                </a:solidFill>
              </a:rPr>
              <a:t>THE MENTAL WELLNESS COMPANY</a:t>
            </a:r>
          </a:p>
        </p:txBody>
      </p:sp>
      <p:cxnSp>
        <p:nvCxnSpPr>
          <p:cNvPr id="27" name="Straight Connector 26">
            <a:extLst>
              <a:ext uri="{FF2B5EF4-FFF2-40B4-BE49-F238E27FC236}">
                <a16:creationId xmlns:a16="http://schemas.microsoft.com/office/drawing/2014/main" id="{CE51B3F5-97BF-4FB7-959B-948DCAAA9C9A}"/>
              </a:ext>
            </a:extLst>
          </p:cNvPr>
          <p:cNvCxnSpPr/>
          <p:nvPr/>
        </p:nvCxnSpPr>
        <p:spPr>
          <a:xfrm>
            <a:off x="10014892" y="6488042"/>
            <a:ext cx="0" cy="26161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1695" y="3832412"/>
            <a:ext cx="6238874" cy="1262230"/>
          </a:xfrm>
          <a:prstGeom prst="rect">
            <a:avLst/>
          </a:prstGeom>
          <a:solidFill>
            <a:srgbClr val="4837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15834" y="2324913"/>
            <a:ext cx="6238874" cy="1262230"/>
          </a:xfrm>
          <a:prstGeom prst="rect">
            <a:avLst/>
          </a:prstGeom>
          <a:solidFill>
            <a:srgbClr val="4837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9821" y="2347010"/>
            <a:ext cx="6192441" cy="1200329"/>
          </a:xfrm>
          <a:prstGeom prst="rect">
            <a:avLst/>
          </a:prstGeom>
          <a:noFill/>
        </p:spPr>
        <p:txBody>
          <a:bodyPr wrap="square" rtlCol="0">
            <a:spAutoFit/>
          </a:bodyPr>
          <a:lstStyle/>
          <a:p>
            <a:pPr algn="ctr"/>
            <a:r>
              <a:rPr lang="en-US" sz="1600" b="1" dirty="0">
                <a:solidFill>
                  <a:schemeClr val="bg1"/>
                </a:solidFill>
                <a:latin typeface="Verdana" panose="020B0604030504040204" pitchFamily="34" charset="0"/>
                <a:ea typeface="Verdana" panose="020B0604030504040204" pitchFamily="34" charset="0"/>
                <a:cs typeface="Verdana" panose="020B0604030504040204" pitchFamily="34" charset="0"/>
              </a:rPr>
              <a:t>PROBIOTICS</a:t>
            </a:r>
          </a:p>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Probiotic foods contain live “good bacteria” which support mental wellness and aid digestion. Examples include fermented foods such as yogurt, kefir, kimchi, kombucha, sauerkraut, miso, tempeh, and probiotic supplements.</a:t>
            </a:r>
          </a:p>
        </p:txBody>
      </p:sp>
      <p:sp>
        <p:nvSpPr>
          <p:cNvPr id="29" name="TextBox 28"/>
          <p:cNvSpPr txBox="1"/>
          <p:nvPr/>
        </p:nvSpPr>
        <p:spPr>
          <a:xfrm>
            <a:off x="29610" y="3912990"/>
            <a:ext cx="6153010" cy="1077218"/>
          </a:xfrm>
          <a:prstGeom prst="rect">
            <a:avLst/>
          </a:prstGeom>
          <a:noFill/>
        </p:spPr>
        <p:txBody>
          <a:bodyPr wrap="square" rtlCol="0">
            <a:spAutoFit/>
          </a:bodyPr>
          <a:lstStyle/>
          <a:p>
            <a:pPr algn="ctr"/>
            <a:r>
              <a:rPr lang="en-US" sz="1600" b="1" dirty="0">
                <a:solidFill>
                  <a:schemeClr val="bg1"/>
                </a:solidFill>
                <a:latin typeface="Verdana" panose="020B0604030504040204" pitchFamily="34" charset="0"/>
                <a:ea typeface="Verdana" panose="020B0604030504040204" pitchFamily="34" charset="0"/>
                <a:cs typeface="Verdana" panose="020B0604030504040204" pitchFamily="34" charset="0"/>
              </a:rPr>
              <a:t>PREBIOTICS</a:t>
            </a:r>
          </a:p>
          <a:p>
            <a:pPr algn="ct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Prebiotic foods contain fibers and carbohydrates that can be fermented and digested by gut bacteria to serve as a fuel source and encourage growth of beneficial bacteria. Examples include asparagus, bananas, green leafy vegetables, garlic, leeks, onions, chicory, ginger, and prebiotic supplements.</a:t>
            </a:r>
          </a:p>
        </p:txBody>
      </p:sp>
      <p:sp>
        <p:nvSpPr>
          <p:cNvPr id="31" name="Rectangle 30"/>
          <p:cNvSpPr/>
          <p:nvPr/>
        </p:nvSpPr>
        <p:spPr>
          <a:xfrm>
            <a:off x="1" y="5379715"/>
            <a:ext cx="6238874" cy="1262230"/>
          </a:xfrm>
          <a:prstGeom prst="rect">
            <a:avLst/>
          </a:prstGeom>
          <a:solidFill>
            <a:srgbClr val="4837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29610" y="5410665"/>
            <a:ext cx="6153010" cy="1200329"/>
          </a:xfrm>
          <a:prstGeom prst="rect">
            <a:avLst/>
          </a:prstGeom>
          <a:noFill/>
        </p:spPr>
        <p:txBody>
          <a:bodyPr wrap="square" rtlCol="0">
            <a:spAutoFit/>
          </a:bodyPr>
          <a:lstStyle/>
          <a:p>
            <a:pPr algn="ctr"/>
            <a:r>
              <a:rPr lang="en-US" sz="1600" b="1" dirty="0">
                <a:solidFill>
                  <a:schemeClr val="bg1"/>
                </a:solidFill>
                <a:latin typeface="Verdana" panose="020B0604030504040204" pitchFamily="34" charset="0"/>
                <a:ea typeface="Verdana" panose="020B0604030504040204" pitchFamily="34" charset="0"/>
                <a:cs typeface="Verdana" panose="020B0604030504040204" pitchFamily="34" charset="0"/>
              </a:rPr>
              <a:t>PHYTOBIOTICS</a:t>
            </a:r>
          </a:p>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Phytobiotic foods are rich in flavonoids which protect good bacteria and establish a hospitable environment for the growth of good and displacement of bad bacteria. </a:t>
            </a:r>
          </a:p>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Examples include apples, grapes, dark chocolate, and berries.</a:t>
            </a:r>
          </a:p>
        </p:txBody>
      </p:sp>
    </p:spTree>
    <p:extLst>
      <p:ext uri="{BB962C8B-B14F-4D97-AF65-F5344CB8AC3E}">
        <p14:creationId xmlns:p14="http://schemas.microsoft.com/office/powerpoint/2010/main" val="1229653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2">
      <a:dk1>
        <a:srgbClr val="000000"/>
      </a:dk1>
      <a:lt1>
        <a:srgbClr val="FFFFFF"/>
      </a:lt1>
      <a:dk2>
        <a:srgbClr val="3F2A56"/>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4775</Words>
  <Application>Microsoft Macintosh PowerPoint</Application>
  <PresentationFormat>Widescreen</PresentationFormat>
  <Paragraphs>554</Paragraphs>
  <Slides>44</Slides>
  <Notes>33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Calibri</vt:lpstr>
      <vt:lpstr>Mangal</vt:lpstr>
      <vt:lpstr>Arial</vt:lpstr>
      <vt:lpstr>Wingdings</vt:lpstr>
      <vt:lpstr>Verdana</vt:lpstr>
      <vt:lpstr>Aller Light</vt:lpstr>
      <vt:lpstr>Calibri Light</vt:lpstr>
      <vt:lpstr>Office Theme</vt:lpstr>
      <vt:lpstr>PowerPoint Presentation</vt:lpstr>
      <vt:lpstr>PowerPoint Presentation</vt:lpstr>
      <vt:lpstr>THE THREE THINGS YOU SHOULD KNOW ABOUT MENTAL WELLNESS </vt:lpstr>
      <vt:lpstr>HOW DO YOUR “TWO BRAINS” COMMUNICATE?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MENTABIOTICS KEY INGREDIENTS</vt:lpstr>
      <vt:lpstr>GBX+ proprietary blend… Patent Pending and Exclusive to Amare</vt:lpstr>
      <vt:lpstr>FOR YOUR GUT… THE PROBIOTIC STRAIN MATTERS</vt:lpstr>
      <vt:lpstr>PowerPoint Presentation</vt:lpstr>
      <vt:lpstr>PowerPoint Presentation</vt:lpstr>
      <vt:lpstr>MENTAFOCUS KEY INGREDIENTS</vt:lpstr>
      <vt:lpstr>MENTAFOCUS KEY INGREDIENTS</vt:lpstr>
      <vt:lpstr>MENTAFOCUS KEY INGREDIENTS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THREE THINGS YOU SHOULD KNOW ABOUT MENTAL WELLNESS </vt:lpstr>
    </vt:vector>
  </TitlesOfParts>
  <Manager/>
  <Company/>
  <LinksUpToDate>false</LinksUpToDate>
  <SharedDoc>false</SharedDoc>
  <HyperlinkBase/>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Amare Global</dc:title>
  <dc:subject/>
  <dc:creator/>
  <cp:keywords/>
  <dc:description/>
  <cp:lastModifiedBy/>
  <cp:revision>74</cp:revision>
  <dcterms:modified xsi:type="dcterms:W3CDTF">2018-07-05T19:45:01Z</dcterms:modified>
  <cp:category/>
</cp:coreProperties>
</file>