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4" r:id="rId5"/>
    <p:sldId id="265" r:id="rId6"/>
    <p:sldId id="281" r:id="rId7"/>
    <p:sldId id="350" r:id="rId8"/>
    <p:sldId id="349" r:id="rId9"/>
    <p:sldId id="357" r:id="rId10"/>
    <p:sldId id="335" r:id="rId11"/>
    <p:sldId id="346" r:id="rId12"/>
    <p:sldId id="336" r:id="rId13"/>
    <p:sldId id="337" r:id="rId14"/>
    <p:sldId id="332" r:id="rId15"/>
    <p:sldId id="347" r:id="rId16"/>
    <p:sldId id="356" r:id="rId17"/>
    <p:sldId id="348" r:id="rId18"/>
    <p:sldId id="352" r:id="rId19"/>
    <p:sldId id="353" r:id="rId20"/>
    <p:sldId id="354" r:id="rId21"/>
    <p:sldId id="355" r:id="rId22"/>
    <p:sldId id="351" r:id="rId23"/>
    <p:sldId id="333" r:id="rId24"/>
    <p:sldId id="334" r:id="rId25"/>
    <p:sldId id="345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2"/>
  </p:normalViewPr>
  <p:slideViewPr>
    <p:cSldViewPr snapToGrid="0">
      <p:cViewPr varScale="1">
        <p:scale>
          <a:sx n="76" d="100"/>
          <a:sy n="76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96" Type="http://schemas.microsoft.com/office/2015/10/relationships/revisionInfo" Target="revisionInfo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2AFAC-4641-6E43-89A7-245F80335266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68C9F-11CB-6441-8EC8-80C34775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2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68C9F-11CB-6441-8EC8-80C3477536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5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18976-C0B1-4610-A949-8ECC2B906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BB482F-3A83-479E-A069-1F98822E5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5004DA-FF83-4CFE-A1A1-E71CC6BF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1BA256-48A8-4DB2-A87A-1FABF745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01947-907C-433D-BDD6-35436591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1B808E-6125-4661-A0CD-88926B86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60B217-0013-4129-AA9B-AF63AC474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5FA478-FDBA-4BD2-A0A6-8EEB3F72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01B619-58F4-459D-B325-E112314C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83558F-64F8-413D-B149-2F53B7AE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0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49251B-E677-4432-87E8-50FC6C5C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A427AA-FE38-4077-AF93-40B6DE964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710DFD-C28A-4411-AC2A-98466526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C649AA-4796-4FF4-84CF-012D9E4F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A2E095-6DEC-411D-9688-DD17F1FA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647186-B033-4A87-9C74-FBFDCD57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7D694-3DF1-444B-9C99-F14F0EAF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30387A-7C1C-436A-ADCB-789A0F01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3868D-5753-422C-8D41-A6B5529E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6212C8-5953-4915-BEB9-A59D1522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6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5DBB4-69F7-4069-8AF5-702CBCBC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F2E384-655F-4D23-B88E-A69363B7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573DF0-D461-4204-804B-C7A20432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54DAD-0100-4CA1-B0B2-BE58CAEB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6DBB0-6F8D-4E9E-B6FD-4631985C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6B778-D21D-465F-BCD0-5F9FB61B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3CB52-F0D9-46A4-A996-88AEE2614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15BD36-3D0F-4B17-ACB3-9E43E4C8D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D6FB2D-4EBB-4EC0-8B46-557610CD5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897FEE-C22A-4A51-B888-7CAE834E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7B47A7-EBE4-4EF8-8B2F-F6CC97A2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7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5C62E-6EDA-4015-98E1-D0B340E4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6322D2-FB77-4622-80B9-2DE1F2A21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961CDB-F83B-4ED4-BE41-79D60FC0C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9C0B64-9588-402F-87FE-99F0CC8ED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2D7B14-3736-4763-8ABA-32603F2D6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3D4DA5-0955-4542-AE69-9DD4E887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DD3BE3-C17F-4BBA-A4D6-4E193042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387E60-E934-47CD-8C63-9935EF66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253DF-E936-4F3C-896F-369B551A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BC09E4-7205-4773-967A-77069A1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458D73-6C7D-4BEB-B6D9-31B9A688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E518-5DDB-41BA-B36F-DE7545E0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4AD8C4-F84B-4D1F-AED7-04FF01A7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CF7D84-8243-42FF-BDBC-8C9A6D2F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74E79D-A24A-444B-8C26-29EE52AC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C1322-E0E8-4485-A6B5-E5FEA06D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BA787D-5391-42C2-8378-25852136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61AFC9-A3E4-43CD-A23B-6A7F0A7DA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861741-DD77-4810-86BE-C19896CB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B3094F-47F0-4E86-9080-A7768E56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16C58C-D550-4D5B-BF84-C41488B4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BA24D-7062-4B80-9329-31B1CB12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D27911-4AA7-4E86-9B51-159996689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1F6DC6-4137-45D1-9BC9-2199B90F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678738-31E2-4532-B42D-9135483E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5EC46E-C06E-4F21-9538-DDC5D5D7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ED4FE6-EE4B-4B2A-BA8E-0EA94171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2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7A18BC-C3AD-4882-9513-4B802A71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6EC6BA-EB6F-4094-A30C-3D257027F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D3E193-086D-4D5C-9A51-D49527144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32BA-31D4-4BE4-9DCA-BB64AA9A0275}" type="datetimeFigureOut">
              <a:rPr lang="en-US" smtClean="0"/>
              <a:t>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C75D46-A5F1-4E85-9764-EF8E7A31B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FDEED-BC08-4774-BDE6-5C9A6BC2F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87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xmlns="" id="{2496CA54-54A2-4544-A336-C893632DF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xmlns="" id="{B21D6C1F-1125-47D7-B460-1D336A13D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8" y="208282"/>
            <a:ext cx="5215466" cy="6649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0933" y="1930400"/>
            <a:ext cx="55710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Alaska, Chile, Iceland, Norway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Peroxides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&lt;5 </a:t>
            </a:r>
            <a:r>
              <a:rPr lang="en-US" sz="2000" dirty="0" err="1" smtClean="0">
                <a:solidFill>
                  <a:schemeClr val="bg1"/>
                </a:solidFill>
              </a:rPr>
              <a:t>meq</a:t>
            </a:r>
            <a:r>
              <a:rPr lang="en-US" sz="2000" dirty="0" smtClean="0">
                <a:solidFill>
                  <a:schemeClr val="bg1"/>
                </a:solidFill>
              </a:rPr>
              <a:t>/kg / &lt;10 </a:t>
            </a:r>
            <a:r>
              <a:rPr lang="en-US" sz="2000" dirty="0" err="1" smtClean="0">
                <a:solidFill>
                  <a:schemeClr val="bg1"/>
                </a:solidFill>
              </a:rPr>
              <a:t>meq</a:t>
            </a:r>
            <a:r>
              <a:rPr lang="en-US" sz="2000" dirty="0" smtClean="0">
                <a:solidFill>
                  <a:schemeClr val="bg1"/>
                </a:solidFill>
              </a:rPr>
              <a:t>/kg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Totox</a:t>
            </a:r>
            <a:r>
              <a:rPr lang="en-US" sz="2000" dirty="0" smtClean="0">
                <a:solidFill>
                  <a:schemeClr val="bg1"/>
                </a:solidFill>
              </a:rPr>
              <a:t> &lt;26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Anisidine</a:t>
            </a:r>
            <a:r>
              <a:rPr lang="en-US" sz="2000" dirty="0" smtClean="0">
                <a:solidFill>
                  <a:schemeClr val="bg1"/>
                </a:solidFill>
              </a:rPr>
              <a:t> &lt;20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*Global </a:t>
            </a:r>
            <a:r>
              <a:rPr lang="en-US" dirty="0">
                <a:solidFill>
                  <a:schemeClr val="bg1"/>
                </a:solidFill>
              </a:rPr>
              <a:t>Organization for EPA and DHA Omega-3s (GOED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Heavy metals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&lt;0.1ppm arsenic, cadmium, iron, lead, mercury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&lt;10ppm maximum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339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xmlns="" id="{5BE808E2-D1BB-4425-8B25-B0CE203A9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xmlns="" id="{F295C629-376E-4259-AD50-C52798A09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xmlns="" id="{4D64A77F-F1DC-4732-8DDD-2ADA9EA856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48" y="-87184"/>
            <a:ext cx="7826552" cy="69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92100"/>
            <a:ext cx="107950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83" y="0"/>
            <a:ext cx="9946746" cy="660401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Natural Induction of CDRs = Cellular </a:t>
            </a:r>
            <a:r>
              <a:rPr lang="en-US" b="1" dirty="0" smtClean="0">
                <a:solidFill>
                  <a:schemeClr val="bg1"/>
                </a:solidFill>
              </a:rPr>
              <a:t>Defense Responses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394" r="16394"/>
          <a:stretch>
            <a:fillRect/>
          </a:stretch>
        </p:blipFill>
        <p:spPr>
          <a:xfrm>
            <a:off x="9464017" y="0"/>
            <a:ext cx="2727983" cy="24045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001" y="1134534"/>
            <a:ext cx="9210016" cy="541866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Hundreds of natural bioactive plant compounds are known to </a:t>
            </a:r>
            <a:r>
              <a:rPr lang="en-US" sz="2400" dirty="0" smtClean="0">
                <a:solidFill>
                  <a:schemeClr val="bg1"/>
                </a:solidFill>
              </a:rPr>
              <a:t>trigger CDR pathways.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 </a:t>
            </a:r>
            <a:r>
              <a:rPr lang="en-US" sz="2400" dirty="0">
                <a:solidFill>
                  <a:schemeClr val="bg1"/>
                </a:solidFill>
              </a:rPr>
              <a:t>many cases, the main reason that a particular fruit, vegetable, spice, or herb is “good for us” is because of its ability to trigger CDR and set in motion the production of the cell’s own protective </a:t>
            </a:r>
            <a:r>
              <a:rPr lang="en-US" sz="2400" dirty="0" smtClean="0">
                <a:solidFill>
                  <a:schemeClr val="bg1"/>
                </a:solidFill>
              </a:rPr>
              <a:t>proteins.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Anti-oxidant benefits of Flavonoids (GBX blend of Apple phenols, Grape Seed resveratrol/</a:t>
            </a:r>
            <a:r>
              <a:rPr lang="en-US" sz="2400" dirty="0" err="1" smtClean="0">
                <a:solidFill>
                  <a:schemeClr val="bg1"/>
                </a:solidFill>
              </a:rPr>
              <a:t>cetechins</a:t>
            </a:r>
            <a:r>
              <a:rPr lang="en-US" sz="2400" dirty="0" smtClean="0">
                <a:solidFill>
                  <a:schemeClr val="bg1"/>
                </a:solidFill>
              </a:rPr>
              <a:t>, NZ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ine Bark OPCs </a:t>
            </a:r>
            <a:r>
              <a:rPr lang="mr-IN" sz="2400" dirty="0" smtClean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oligomeric-</a:t>
            </a:r>
            <a:r>
              <a:rPr lang="en-US" sz="2400" dirty="0" err="1" smtClean="0">
                <a:solidFill>
                  <a:schemeClr val="bg1"/>
                </a:solidFill>
              </a:rPr>
              <a:t>proantho</a:t>
            </a:r>
            <a:r>
              <a:rPr lang="en-US" sz="2400" dirty="0" smtClean="0">
                <a:solidFill>
                  <a:schemeClr val="bg1"/>
                </a:solidFill>
              </a:rPr>
              <a:t>-</a:t>
            </a:r>
            <a:r>
              <a:rPr lang="en-US" sz="2400" dirty="0" err="1" smtClean="0">
                <a:solidFill>
                  <a:schemeClr val="bg1"/>
                </a:solidFill>
              </a:rPr>
              <a:t>cyanidins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Anti-inflammatory benefits of effect </a:t>
            </a:r>
            <a:r>
              <a:rPr lang="en-US" sz="2400" dirty="0">
                <a:solidFill>
                  <a:schemeClr val="bg1"/>
                </a:solidFill>
              </a:rPr>
              <a:t>of healthy spices such as turmeric (curcumin) and ginger (</a:t>
            </a:r>
            <a:r>
              <a:rPr lang="en-US" sz="2400" dirty="0" err="1">
                <a:solidFill>
                  <a:schemeClr val="bg1"/>
                </a:solidFill>
              </a:rPr>
              <a:t>gingerols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ental-focus </a:t>
            </a:r>
            <a:r>
              <a:rPr lang="en-US" sz="2400" dirty="0">
                <a:solidFill>
                  <a:schemeClr val="bg1"/>
                </a:solidFill>
              </a:rPr>
              <a:t>benefits of herbs such as </a:t>
            </a:r>
            <a:r>
              <a:rPr lang="en-US" sz="2400" dirty="0" err="1">
                <a:solidFill>
                  <a:schemeClr val="bg1"/>
                </a:solidFill>
              </a:rPr>
              <a:t>ashwagandha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withaferin</a:t>
            </a:r>
            <a:r>
              <a:rPr lang="en-US" sz="2400" dirty="0">
                <a:solidFill>
                  <a:schemeClr val="bg1"/>
                </a:solidFill>
              </a:rPr>
              <a:t>) and </a:t>
            </a:r>
            <a:r>
              <a:rPr lang="en-US" sz="2400" dirty="0" err="1">
                <a:solidFill>
                  <a:schemeClr val="bg1"/>
                </a:solidFill>
              </a:rPr>
              <a:t>bacopa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</a:rPr>
              <a:t>bacopasides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36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0"/>
            <a:ext cx="102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0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7495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5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xmlns="" id="{F82E580D-EA45-4AEA-B382-1DE7A354B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2" y="245534"/>
            <a:ext cx="11910088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84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4" y="14149"/>
            <a:ext cx="10342196" cy="68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8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9510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xmlns="" id="{2F508757-18D5-4429-823A-7E3A84209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xmlns="" id="{D128A739-EBA6-4E4E-BD13-A598C470B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xmlns="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xmlns="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xmlns="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xmlns="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91" y="0"/>
            <a:ext cx="691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14300"/>
            <a:ext cx="107315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0399" y="1955737"/>
            <a:ext cx="61377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Maintain Brain Mass (Shrinkage)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Stimulates BDNF Production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Improved Signal Transduction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Improved Memory/Focus/Attention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Improved Mood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1386082"/>
            <a:ext cx="5067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189</Words>
  <Application>Microsoft Macintosh PowerPoint</Application>
  <PresentationFormat>Widescreen</PresentationFormat>
  <Paragraphs>23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Induction of CDRs = Cellular Defense Responses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Nguyen</dc:creator>
  <cp:lastModifiedBy>Shawn Talbott</cp:lastModifiedBy>
  <cp:revision>19</cp:revision>
  <dcterms:created xsi:type="dcterms:W3CDTF">2017-10-25T16:34:58Z</dcterms:created>
  <dcterms:modified xsi:type="dcterms:W3CDTF">2018-01-11T23:28:26Z</dcterms:modified>
</cp:coreProperties>
</file>