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notesSlides/notesSlide2.xml" ContentType="application/vnd.openxmlformats-officedocument.presentationml.notesSlide+xml"/>
  <Override PartName="/ppt/media/image7.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8.jpeg" ContentType="image/jpeg"/>
  <Override PartName="/ppt/media/image9.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0.jpeg" ContentType="image/jpeg"/>
  <Override PartName="/ppt/notesSlides/notesSlide8.xml" ContentType="application/vnd.openxmlformats-officedocument.presentationml.notesSlide+xml"/>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media/image31.jpeg" ContentType="image/jpeg"/>
  <Override PartName="/ppt/media/image3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16256000" cy="9144000"/>
  <p:notesSz cx="6858000" cy="9144000"/>
  <p:defaultTextStyle>
    <a:lvl1pPr algn="ctr" defTabSz="546100">
      <a:defRPr sz="3600">
        <a:latin typeface="Gill Sans"/>
        <a:ea typeface="Gill Sans"/>
        <a:cs typeface="Gill Sans"/>
        <a:sym typeface="Gill Sans"/>
      </a:defRPr>
    </a:lvl1pPr>
    <a:lvl2pPr indent="228600" algn="ctr" defTabSz="546100">
      <a:defRPr sz="3600">
        <a:latin typeface="Gill Sans"/>
        <a:ea typeface="Gill Sans"/>
        <a:cs typeface="Gill Sans"/>
        <a:sym typeface="Gill Sans"/>
      </a:defRPr>
    </a:lvl2pPr>
    <a:lvl3pPr indent="457200" algn="ctr" defTabSz="546100">
      <a:defRPr sz="3600">
        <a:latin typeface="Gill Sans"/>
        <a:ea typeface="Gill Sans"/>
        <a:cs typeface="Gill Sans"/>
        <a:sym typeface="Gill Sans"/>
      </a:defRPr>
    </a:lvl3pPr>
    <a:lvl4pPr indent="685800" algn="ctr" defTabSz="546100">
      <a:defRPr sz="3600">
        <a:latin typeface="Gill Sans"/>
        <a:ea typeface="Gill Sans"/>
        <a:cs typeface="Gill Sans"/>
        <a:sym typeface="Gill Sans"/>
      </a:defRPr>
    </a:lvl4pPr>
    <a:lvl5pPr indent="914400" algn="ctr" defTabSz="546100">
      <a:defRPr sz="3600">
        <a:latin typeface="Gill Sans"/>
        <a:ea typeface="Gill Sans"/>
        <a:cs typeface="Gill Sans"/>
        <a:sym typeface="Gill Sans"/>
      </a:defRPr>
    </a:lvl5pPr>
    <a:lvl6pPr indent="1143000" algn="ctr" defTabSz="546100">
      <a:defRPr sz="3600">
        <a:latin typeface="Gill Sans"/>
        <a:ea typeface="Gill Sans"/>
        <a:cs typeface="Gill Sans"/>
        <a:sym typeface="Gill Sans"/>
      </a:defRPr>
    </a:lvl6pPr>
    <a:lvl7pPr indent="1371600" algn="ctr" defTabSz="546100">
      <a:defRPr sz="3600">
        <a:latin typeface="Gill Sans"/>
        <a:ea typeface="Gill Sans"/>
        <a:cs typeface="Gill Sans"/>
        <a:sym typeface="Gill Sans"/>
      </a:defRPr>
    </a:lvl7pPr>
    <a:lvl8pPr indent="1600200" algn="ctr" defTabSz="546100">
      <a:defRPr sz="3600">
        <a:latin typeface="Gill Sans"/>
        <a:ea typeface="Gill Sans"/>
        <a:cs typeface="Gill Sans"/>
        <a:sym typeface="Gill Sans"/>
      </a:defRPr>
    </a:lvl8pPr>
    <a:lvl9pPr indent="1828800" algn="ctr" defTabSz="546100">
      <a:defRPr sz="3600">
        <a:latin typeface="Gill Sans"/>
        <a:ea typeface="Gill Sans"/>
        <a:cs typeface="Gill San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defRPr b="1" i="0" strike="noStrike" sz="2600" u="none">
                <a:solidFill>
                  <a:srgbClr val="000000"/>
                </a:solidFill>
                <a:effectLst/>
                <a:latin typeface="Helvetica"/>
              </a:defRPr>
            </a:pPr>
            <a:r>
              <a:rPr b="1" i="0" strike="noStrike" sz="2600" u="none">
                <a:solidFill>
                  <a:srgbClr val="000000"/>
                </a:solidFill>
                <a:effectLst/>
                <a:latin typeface="Helvetica"/>
              </a:rPr>
              <a:t>Initial Energy Boost</a:t>
            </a:r>
          </a:p>
        </c:rich>
      </c:tx>
      <c:layout>
        <c:manualLayout>
          <c:xMode val="edge"/>
          <c:yMode val="edge"/>
          <c:x val="0.262799"/>
          <c:y val="0.005"/>
          <c:w val="0.474401"/>
          <c:h val="0.115799"/>
        </c:manualLayout>
      </c:layout>
      <c:overlay val="1"/>
      <c:spPr>
        <a:noFill/>
        <a:effectLst/>
      </c:spPr>
    </c:title>
    <c:autoTitleDeleted val="1"/>
    <c:plotArea>
      <c:layout>
        <c:manualLayout>
          <c:layoutTarget val="inner"/>
          <c:xMode val="edge"/>
          <c:yMode val="edge"/>
          <c:x val="0.108854"/>
          <c:y val="0.115799"/>
          <c:w val="0.855742"/>
          <c:h val="0.727479"/>
        </c:manualLayout>
      </c:layout>
      <c:lineChart>
        <c:grouping val="standard"/>
        <c:varyColors val="0"/>
        <c:ser>
          <c:idx val="0"/>
          <c:order val="0"/>
          <c:tx>
            <c:strRef>
              <c:f>Sheet1!$A$2</c:f>
              <c:strCache>
                <c:pt idx="0">
                  <c:v>HGG</c:v>
                </c:pt>
              </c:strCache>
            </c:strRef>
          </c:tx>
          <c:spPr>
            <a:solidFill>
              <a:srgbClr val="FFFFFF"/>
            </a:solidFill>
            <a:ln w="76200" cap="flat">
              <a:solidFill>
                <a:srgbClr val="70BF41"/>
              </a:solidFill>
              <a:prstDash val="solid"/>
              <a:miter lim="400000"/>
            </a:ln>
            <a:effectLst/>
          </c:spPr>
          <c:marker>
            <c:symbol val="circle"/>
            <c:size val="14"/>
            <c:spPr>
              <a:solidFill>
                <a:srgbClr val="FFFFFF"/>
              </a:solidFill>
              <a:ln w="76200" cap="flat">
                <a:solidFill>
                  <a:srgbClr val="70BF41"/>
                </a:solidFill>
                <a:prstDash val="solid"/>
                <a:miter lim="400000"/>
              </a:ln>
              <a:effectLst/>
            </c:spPr>
          </c:marker>
          <c:dLbls>
            <c:numFmt formatCode="#,##0" sourceLinked="0"/>
            <c:txPr>
              <a:bodyPr/>
              <a:lstStyle/>
              <a:p>
                <a:pPr lvl="0">
                  <a:defRPr b="0" i="0" strike="noStrike" sz="2600" u="none">
                    <a:solidFill>
                      <a:srgbClr val="000000"/>
                    </a:solidFill>
                    <a:effectLst/>
                    <a:latin typeface="Helvetica Light"/>
                  </a:defRPr>
                </a:pPr>
                <a:r>
                  <a:rPr b="0" i="0" strike="noStrike" sz="2600" u="none">
                    <a:solidFill>
                      <a:srgbClr val="000000"/>
                    </a:solidFill>
                    <a:effectLst/>
                    <a:latin typeface="Helvetica Light"/>
                  </a:rPr>
                  <a:t/>
                </a:r>
              </a:p>
            </c:txPr>
            <c:dLblPos val="b"/>
            <c:showLegendKey val="0"/>
            <c:showVal val="0"/>
            <c:showCatName val="0"/>
            <c:showSerName val="0"/>
            <c:showPercent val="0"/>
            <c:showBubbleSize val="0"/>
            <c:showLeaderLines val="0"/>
          </c:dLbls>
          <c:cat>
            <c:strRef>
              <c:f>Sheet1!$B$1:$F$1</c:f>
              <c:strCache>
                <c:ptCount val="5"/>
                <c:pt idx="0">
                  <c:v>0-15</c:v>
                </c:pt>
                <c:pt idx="1">
                  <c:v>30</c:v>
                </c:pt>
                <c:pt idx="2">
                  <c:v>45</c:v>
                </c:pt>
                <c:pt idx="3">
                  <c:v>60</c:v>
                </c:pt>
                <c:pt idx="4">
                  <c:v>60+</c:v>
                </c:pt>
              </c:strCache>
            </c:strRef>
          </c:cat>
          <c:val>
            <c:numRef>
              <c:f>Sheet1!$B$2:$F$2</c:f>
              <c:numCache>
                <c:ptCount val="5"/>
                <c:pt idx="0">
                  <c:v>17.000000</c:v>
                </c:pt>
                <c:pt idx="1">
                  <c:v>30.000000</c:v>
                </c:pt>
                <c:pt idx="2">
                  <c:v>18.000000</c:v>
                </c:pt>
                <c:pt idx="3">
                  <c:v>4.000000</c:v>
                </c:pt>
                <c:pt idx="4">
                  <c:v>9.000000</c:v>
                </c:pt>
              </c:numCache>
            </c:numRef>
          </c:val>
          <c:smooth val="0"/>
        </c:ser>
        <c:ser>
          <c:idx val="1"/>
          <c:order val="1"/>
          <c:tx>
            <c:strRef>
              <c:f>Sheet1!$A$3</c:f>
              <c:strCache>
                <c:pt idx="0">
                  <c:v>RR</c:v>
                </c:pt>
              </c:strCache>
            </c:strRef>
          </c:tx>
          <c:spPr>
            <a:solidFill>
              <a:srgbClr val="FFFFFF"/>
            </a:solidFill>
            <a:ln w="76200" cap="flat">
              <a:solidFill>
                <a:srgbClr val="C82506"/>
              </a:solidFill>
              <a:prstDash val="solid"/>
              <a:miter lim="400000"/>
            </a:ln>
            <a:effectLst/>
          </c:spPr>
          <c:marker>
            <c:symbol val="circle"/>
            <c:size val="14"/>
            <c:spPr>
              <a:solidFill>
                <a:srgbClr val="FFFFFF"/>
              </a:solidFill>
              <a:ln w="76200" cap="flat">
                <a:solidFill>
                  <a:srgbClr val="C82506"/>
                </a:solidFill>
                <a:prstDash val="solid"/>
                <a:miter lim="400000"/>
              </a:ln>
              <a:effectLst/>
            </c:spPr>
          </c:marker>
          <c:dLbls>
            <c:numFmt formatCode="#,##0" sourceLinked="0"/>
            <c:txPr>
              <a:bodyPr/>
              <a:lstStyle/>
              <a:p>
                <a:pPr lvl="0">
                  <a:defRPr b="0" i="0" strike="noStrike" sz="2600" u="none">
                    <a:solidFill>
                      <a:srgbClr val="000000"/>
                    </a:solidFill>
                    <a:effectLst/>
                    <a:latin typeface="Helvetica Light"/>
                  </a:defRPr>
                </a:pPr>
                <a:r>
                  <a:rPr b="0" i="0" strike="noStrike" sz="2600" u="none">
                    <a:solidFill>
                      <a:srgbClr val="000000"/>
                    </a:solidFill>
                    <a:effectLst/>
                    <a:latin typeface="Helvetica Light"/>
                  </a:rPr>
                  <a:t/>
                </a:r>
              </a:p>
            </c:txPr>
            <c:dLblPos val="b"/>
            <c:showLegendKey val="0"/>
            <c:showVal val="0"/>
            <c:showCatName val="0"/>
            <c:showSerName val="0"/>
            <c:showPercent val="0"/>
            <c:showBubbleSize val="0"/>
            <c:showLeaderLines val="0"/>
          </c:dLbls>
          <c:cat>
            <c:strRef>
              <c:f>Sheet1!$B$1:$F$1</c:f>
              <c:strCache>
                <c:ptCount val="5"/>
                <c:pt idx="0">
                  <c:v>0-15</c:v>
                </c:pt>
                <c:pt idx="1">
                  <c:v>30</c:v>
                </c:pt>
                <c:pt idx="2">
                  <c:v>45</c:v>
                </c:pt>
                <c:pt idx="3">
                  <c:v>60</c:v>
                </c:pt>
                <c:pt idx="4">
                  <c:v>60+</c:v>
                </c:pt>
              </c:strCache>
            </c:strRef>
          </c:cat>
          <c:val>
            <c:numRef>
              <c:f>Sheet1!$B$3:$F$3</c:f>
              <c:numCache>
                <c:ptCount val="5"/>
                <c:pt idx="0">
                  <c:v>12.000000</c:v>
                </c:pt>
                <c:pt idx="1">
                  <c:v>27.000000</c:v>
                </c:pt>
                <c:pt idx="2">
                  <c:v>16.000000</c:v>
                </c:pt>
                <c:pt idx="3">
                  <c:v>4.000000</c:v>
                </c:pt>
                <c:pt idx="4">
                  <c:v>8.000000</c:v>
                </c:pt>
              </c:numCache>
            </c:numRef>
          </c:val>
          <c:smooth val="0"/>
        </c:ser>
        <c:marker val="1"/>
        <c:axId val="0"/>
        <c:axId val="1"/>
      </c:lineChart>
      <c:catAx>
        <c:axId val="0"/>
        <c:scaling>
          <c:orientation val="minMax"/>
        </c:scaling>
        <c:delete val="0"/>
        <c:axPos val="b"/>
        <c:title>
          <c:tx>
            <c:rich>
              <a:bodyPr rot="0"/>
              <a:lstStyle/>
              <a:p>
                <a:pPr lvl="0">
                  <a:defRPr b="0" i="0" strike="noStrike" sz="2000" u="none">
                    <a:solidFill>
                      <a:srgbClr val="000000"/>
                    </a:solidFill>
                    <a:effectLst/>
                    <a:latin typeface="Helvetica Light"/>
                  </a:defRPr>
                </a:pPr>
                <a:r>
                  <a:rPr b="0" i="0" strike="noStrike" sz="2000" u="none">
                    <a:solidFill>
                      <a:srgbClr val="000000"/>
                    </a:solidFill>
                    <a:effectLst/>
                    <a:latin typeface="Helvetica Light"/>
                  </a:rPr>
                  <a:t>Time (minutes)</a:t>
                </a:r>
              </a:p>
            </c:rich>
          </c:tx>
          <c:layout/>
          <c:overlay val="1"/>
        </c:title>
        <c:numFmt formatCode="General" sourceLinked="0"/>
        <c:majorTickMark val="none"/>
        <c:minorTickMark val="none"/>
        <c:tickLblPos val="low"/>
        <c:spPr>
          <a:ln w="12700" cap="flat">
            <a:solidFill>
              <a:srgbClr val="000000"/>
            </a:solidFill>
            <a:prstDash val="solid"/>
            <a:miter lim="400000"/>
          </a:ln>
        </c:spPr>
        <c:txPr>
          <a:bodyPr rot="0"/>
          <a:lstStyle/>
          <a:p>
            <a:pPr lvl="0">
              <a:defRPr b="0" i="0" strike="noStrike" sz="2000" u="none">
                <a:solidFill>
                  <a:srgbClr val="000000"/>
                </a:solidFill>
                <a:effectLst/>
                <a:latin typeface="Helvetica Light"/>
              </a:defRPr>
            </a:pPr>
          </a:p>
        </c:txPr>
        <c:crossAx val="1"/>
        <c:crosses val="autoZero"/>
        <c:auto val="1"/>
        <c:lblAlgn val="ctr"/>
        <c:noMultiLvlLbl val="1"/>
      </c:catAx>
      <c:valAx>
        <c:axId val="1"/>
        <c:scaling>
          <c:orientation val="minMax"/>
        </c:scaling>
        <c:delete val="0"/>
        <c:axPos val="l"/>
        <c:majorGridlines>
          <c:spPr>
            <a:ln w="12700" cap="flat">
              <a:solidFill>
                <a:srgbClr val="929292"/>
              </a:solidFill>
              <a:custDash>
                <a:ds d="200000" sp="200000"/>
              </a:custDash>
              <a:miter lim="400000"/>
            </a:ln>
          </c:spPr>
        </c:majorGridlines>
        <c:numFmt formatCode="#,##0&quot;%&quot;" sourceLinked="0"/>
        <c:majorTickMark val="none"/>
        <c:minorTickMark val="none"/>
        <c:tickLblPos val="nextTo"/>
        <c:spPr>
          <a:ln w="12700" cap="flat">
            <a:noFill/>
            <a:prstDash val="solid"/>
            <a:miter lim="400000"/>
          </a:ln>
        </c:spPr>
        <c:txPr>
          <a:bodyPr rot="0"/>
          <a:lstStyle/>
          <a:p>
            <a:pPr lvl="0">
              <a:defRPr b="0" i="0" strike="noStrike" sz="2000" u="none">
                <a:solidFill>
                  <a:srgbClr val="000000"/>
                </a:solidFill>
                <a:effectLst/>
                <a:latin typeface="Helvetica Light"/>
              </a:defRPr>
            </a:pPr>
          </a:p>
        </c:txPr>
        <c:crossAx val="0"/>
        <c:crosses val="autoZero"/>
        <c:crossBetween val="midCat"/>
        <c:majorUnit val="7.5"/>
        <c:minorUnit val="3.75"/>
      </c:valAx>
      <c:spPr>
        <a:noFill/>
        <a:ln w="12700" cap="flat">
          <a:noFill/>
          <a:miter lim="400000"/>
        </a:ln>
        <a:effectLst/>
      </c:spPr>
    </c:plotArea>
    <c:legend>
      <c:legendPos val="r"/>
      <c:layout>
        <c:manualLayout>
          <c:xMode val="edge"/>
          <c:yMode val="edge"/>
          <c:x val="0.383547"/>
          <c:y val="0.184703"/>
          <c:w val="0.611291"/>
          <c:h val="0.0672413"/>
        </c:manualLayout>
      </c:layout>
      <c:overlay val="1"/>
      <c:spPr>
        <a:noFill/>
        <a:ln w="12700" cap="flat">
          <a:noFill/>
          <a:miter lim="400000"/>
        </a:ln>
        <a:effectLst/>
      </c:spPr>
      <c:txPr>
        <a:bodyPr/>
        <a:lstStyle/>
        <a:p>
          <a:pPr lvl="0">
            <a:defRPr b="0" i="0" strike="noStrike" sz="2200" u="none">
              <a:solidFill>
                <a:srgbClr val="000000"/>
              </a:solidFill>
              <a:effectLst/>
              <a:latin typeface="Helvetica Light"/>
            </a:defRPr>
          </a:pPr>
        </a:p>
      </c:txPr>
    </c:legend>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defRPr b="1" i="0" strike="noStrike" sz="2600" u="none">
                <a:solidFill>
                  <a:srgbClr val="000000"/>
                </a:solidFill>
                <a:effectLst/>
                <a:latin typeface="Helvetica"/>
              </a:defRPr>
            </a:pPr>
            <a:r>
              <a:rPr b="1" i="0" strike="noStrike" sz="2600" u="none">
                <a:solidFill>
                  <a:srgbClr val="000000"/>
                </a:solidFill>
                <a:effectLst/>
                <a:latin typeface="Helvetica"/>
              </a:rPr>
              <a:t>Duration of Energy Boost</a:t>
            </a:r>
          </a:p>
        </c:rich>
      </c:tx>
      <c:layout>
        <c:manualLayout>
          <c:xMode val="edge"/>
          <c:yMode val="edge"/>
          <c:x val="0.189924"/>
          <c:y val="0.005"/>
          <c:w val="0.598838"/>
          <c:h val="0.115799"/>
        </c:manualLayout>
      </c:layout>
      <c:overlay val="1"/>
      <c:spPr>
        <a:noFill/>
        <a:effectLst/>
      </c:spPr>
    </c:title>
    <c:autoTitleDeleted val="1"/>
    <c:plotArea>
      <c:layout>
        <c:manualLayout>
          <c:layoutTarget val="inner"/>
          <c:xMode val="edge"/>
          <c:yMode val="edge"/>
          <c:x val="0.106534"/>
          <c:y val="0.115799"/>
          <c:w val="0.837504"/>
          <c:h val="0.727479"/>
        </c:manualLayout>
      </c:layout>
      <c:lineChart>
        <c:grouping val="standard"/>
        <c:varyColors val="0"/>
        <c:ser>
          <c:idx val="0"/>
          <c:order val="0"/>
          <c:tx>
            <c:strRef>
              <c:f>Sheet1!$A$2</c:f>
              <c:strCache>
                <c:pt idx="0">
                  <c:v>HGG</c:v>
                </c:pt>
              </c:strCache>
            </c:strRef>
          </c:tx>
          <c:spPr>
            <a:solidFill>
              <a:srgbClr val="FFFFFF"/>
            </a:solidFill>
            <a:ln w="76200" cap="flat">
              <a:solidFill>
                <a:srgbClr val="70BF41"/>
              </a:solidFill>
              <a:prstDash val="solid"/>
              <a:miter lim="400000"/>
            </a:ln>
            <a:effectLst/>
          </c:spPr>
          <c:marker>
            <c:symbol val="circle"/>
            <c:size val="14"/>
            <c:spPr>
              <a:solidFill>
                <a:srgbClr val="FFFFFF"/>
              </a:solidFill>
              <a:ln w="76200" cap="flat">
                <a:solidFill>
                  <a:srgbClr val="70BF41"/>
                </a:solidFill>
                <a:prstDash val="solid"/>
                <a:miter lim="400000"/>
              </a:ln>
              <a:effectLst/>
            </c:spPr>
          </c:marker>
          <c:dLbls>
            <c:numFmt formatCode="#,##0" sourceLinked="0"/>
            <c:txPr>
              <a:bodyPr/>
              <a:lstStyle/>
              <a:p>
                <a:pPr lvl="0">
                  <a:defRPr b="0" i="0" strike="noStrike" sz="2600" u="none">
                    <a:solidFill>
                      <a:srgbClr val="000000"/>
                    </a:solidFill>
                    <a:effectLst/>
                    <a:latin typeface="Helvetica Light"/>
                  </a:defRPr>
                </a:pPr>
                <a:r>
                  <a:rPr b="0" i="0" strike="noStrike" sz="2600" u="none">
                    <a:solidFill>
                      <a:srgbClr val="000000"/>
                    </a:solidFill>
                    <a:effectLst/>
                    <a:latin typeface="Helvetica Light"/>
                  </a:rPr>
                  <a:t/>
                </a:r>
              </a:p>
            </c:txPr>
            <c:dLblPos val="b"/>
            <c:showLegendKey val="0"/>
            <c:showVal val="0"/>
            <c:showCatName val="0"/>
            <c:showSerName val="0"/>
            <c:showPercent val="0"/>
            <c:showBubbleSize val="0"/>
            <c:showLeaderLines val="0"/>
          </c:dLbls>
          <c:cat>
            <c:strRef>
              <c:f>Sheet1!$B$1:$G$1</c:f>
              <c:strCache>
                <c:ptCount val="6"/>
                <c:pt idx="0">
                  <c:v>&lt;30m</c:v>
                </c:pt>
                <c:pt idx="1">
                  <c:v>30-59m</c:v>
                </c:pt>
                <c:pt idx="2">
                  <c:v>1-2h</c:v>
                </c:pt>
                <c:pt idx="3">
                  <c:v>2-3h</c:v>
                </c:pt>
                <c:pt idx="4">
                  <c:v>3-4h</c:v>
                </c:pt>
                <c:pt idx="5">
                  <c:v>4+h</c:v>
                </c:pt>
              </c:strCache>
            </c:strRef>
          </c:cat>
          <c:val>
            <c:numRef>
              <c:f>Sheet1!$B$2:$G$2</c:f>
              <c:numCache>
                <c:ptCount val="6"/>
                <c:pt idx="0">
                  <c:v>3.000000</c:v>
                </c:pt>
                <c:pt idx="1">
                  <c:v>3.000000</c:v>
                </c:pt>
                <c:pt idx="2">
                  <c:v>27.000000</c:v>
                </c:pt>
                <c:pt idx="3">
                  <c:v>20.000000</c:v>
                </c:pt>
                <c:pt idx="4">
                  <c:v>14.000000</c:v>
                </c:pt>
                <c:pt idx="5">
                  <c:v>11.000000</c:v>
                </c:pt>
              </c:numCache>
            </c:numRef>
          </c:val>
          <c:smooth val="0"/>
        </c:ser>
        <c:ser>
          <c:idx val="1"/>
          <c:order val="1"/>
          <c:tx>
            <c:strRef>
              <c:f>Sheet1!$A$3</c:f>
              <c:strCache>
                <c:pt idx="0">
                  <c:v>RR</c:v>
                </c:pt>
              </c:strCache>
            </c:strRef>
          </c:tx>
          <c:spPr>
            <a:solidFill>
              <a:srgbClr val="FFFFFF"/>
            </a:solidFill>
            <a:ln w="76200" cap="flat">
              <a:solidFill>
                <a:srgbClr val="C82506"/>
              </a:solidFill>
              <a:prstDash val="solid"/>
              <a:miter lim="400000"/>
            </a:ln>
            <a:effectLst/>
          </c:spPr>
          <c:marker>
            <c:symbol val="circle"/>
            <c:size val="14"/>
            <c:spPr>
              <a:solidFill>
                <a:srgbClr val="FFFFFF"/>
              </a:solidFill>
              <a:ln w="76200" cap="flat">
                <a:solidFill>
                  <a:srgbClr val="C82506"/>
                </a:solidFill>
                <a:prstDash val="solid"/>
                <a:miter lim="400000"/>
              </a:ln>
              <a:effectLst/>
            </c:spPr>
          </c:marker>
          <c:dLbls>
            <c:numFmt formatCode="#,##0" sourceLinked="0"/>
            <c:txPr>
              <a:bodyPr/>
              <a:lstStyle/>
              <a:p>
                <a:pPr lvl="0">
                  <a:defRPr b="0" i="0" strike="noStrike" sz="2600" u="none">
                    <a:solidFill>
                      <a:srgbClr val="000000"/>
                    </a:solidFill>
                    <a:effectLst/>
                    <a:latin typeface="Helvetica Light"/>
                  </a:defRPr>
                </a:pPr>
                <a:r>
                  <a:rPr b="0" i="0" strike="noStrike" sz="2600" u="none">
                    <a:solidFill>
                      <a:srgbClr val="000000"/>
                    </a:solidFill>
                    <a:effectLst/>
                    <a:latin typeface="Helvetica Light"/>
                  </a:rPr>
                  <a:t/>
                </a:r>
              </a:p>
            </c:txPr>
            <c:dLblPos val="b"/>
            <c:showLegendKey val="0"/>
            <c:showVal val="0"/>
            <c:showCatName val="0"/>
            <c:showSerName val="0"/>
            <c:showPercent val="0"/>
            <c:showBubbleSize val="0"/>
            <c:showLeaderLines val="0"/>
          </c:dLbls>
          <c:cat>
            <c:strRef>
              <c:f>Sheet1!$B$1:$G$1</c:f>
              <c:strCache>
                <c:ptCount val="6"/>
                <c:pt idx="0">
                  <c:v>&lt;30m</c:v>
                </c:pt>
                <c:pt idx="1">
                  <c:v>30-59m</c:v>
                </c:pt>
                <c:pt idx="2">
                  <c:v>1-2h</c:v>
                </c:pt>
                <c:pt idx="3">
                  <c:v>2-3h</c:v>
                </c:pt>
                <c:pt idx="4">
                  <c:v>3-4h</c:v>
                </c:pt>
                <c:pt idx="5">
                  <c:v>4+h</c:v>
                </c:pt>
              </c:strCache>
            </c:strRef>
          </c:cat>
          <c:val>
            <c:numRef>
              <c:f>Sheet1!$B$3:$G$3</c:f>
              <c:numCache>
                <c:ptCount val="6"/>
                <c:pt idx="0">
                  <c:v>2.000000</c:v>
                </c:pt>
                <c:pt idx="1">
                  <c:v>10.000000</c:v>
                </c:pt>
                <c:pt idx="2">
                  <c:v>20.000000</c:v>
                </c:pt>
                <c:pt idx="3">
                  <c:v>16.000000</c:v>
                </c:pt>
                <c:pt idx="4">
                  <c:v>11.000000</c:v>
                </c:pt>
                <c:pt idx="5">
                  <c:v>10.000000</c:v>
                </c:pt>
              </c:numCache>
            </c:numRef>
          </c:val>
          <c:smooth val="0"/>
        </c:ser>
        <c:marker val="1"/>
        <c:axId val="0"/>
        <c:axId val="1"/>
      </c:lineChart>
      <c:catAx>
        <c:axId val="0"/>
        <c:scaling>
          <c:orientation val="minMax"/>
        </c:scaling>
        <c:delete val="0"/>
        <c:axPos val="b"/>
        <c:title>
          <c:tx>
            <c:rich>
              <a:bodyPr rot="0"/>
              <a:lstStyle/>
              <a:p>
                <a:pPr lvl="0">
                  <a:defRPr b="0" i="0" strike="noStrike" sz="2000" u="none">
                    <a:solidFill>
                      <a:srgbClr val="000000"/>
                    </a:solidFill>
                    <a:effectLst/>
                    <a:latin typeface="Helvetica Light"/>
                  </a:defRPr>
                </a:pPr>
                <a:r>
                  <a:rPr b="0" i="0" strike="noStrike" sz="2000" u="none">
                    <a:solidFill>
                      <a:srgbClr val="000000"/>
                    </a:solidFill>
                    <a:effectLst/>
                    <a:latin typeface="Helvetica Light"/>
                  </a:rPr>
                  <a:t>Time (minutes)</a:t>
                </a:r>
              </a:p>
            </c:rich>
          </c:tx>
          <c:layout/>
          <c:overlay val="1"/>
        </c:title>
        <c:numFmt formatCode="General" sourceLinked="0"/>
        <c:majorTickMark val="none"/>
        <c:minorTickMark val="none"/>
        <c:tickLblPos val="low"/>
        <c:spPr>
          <a:ln w="12700" cap="flat">
            <a:solidFill>
              <a:srgbClr val="000000"/>
            </a:solidFill>
            <a:prstDash val="solid"/>
            <a:miter lim="400000"/>
          </a:ln>
        </c:spPr>
        <c:txPr>
          <a:bodyPr rot="0"/>
          <a:lstStyle/>
          <a:p>
            <a:pPr lvl="0">
              <a:defRPr b="0" i="0" strike="noStrike" sz="2000" u="none">
                <a:solidFill>
                  <a:srgbClr val="000000"/>
                </a:solidFill>
                <a:effectLst/>
                <a:latin typeface="Helvetica Light"/>
              </a:defRPr>
            </a:pPr>
          </a:p>
        </c:txPr>
        <c:crossAx val="1"/>
        <c:crosses val="autoZero"/>
        <c:auto val="1"/>
        <c:lblAlgn val="ctr"/>
        <c:noMultiLvlLbl val="1"/>
      </c:catAx>
      <c:valAx>
        <c:axId val="1"/>
        <c:scaling>
          <c:orientation val="minMax"/>
        </c:scaling>
        <c:delete val="0"/>
        <c:axPos val="l"/>
        <c:majorGridlines>
          <c:spPr>
            <a:ln w="12700" cap="flat">
              <a:solidFill>
                <a:srgbClr val="929292"/>
              </a:solidFill>
              <a:custDash>
                <a:ds d="200000" sp="200000"/>
              </a:custDash>
              <a:miter lim="400000"/>
            </a:ln>
          </c:spPr>
        </c:majorGridlines>
        <c:numFmt formatCode="#,##0&quot;%&quot;" sourceLinked="0"/>
        <c:majorTickMark val="none"/>
        <c:minorTickMark val="none"/>
        <c:tickLblPos val="nextTo"/>
        <c:spPr>
          <a:ln w="12700" cap="flat">
            <a:noFill/>
            <a:prstDash val="solid"/>
            <a:miter lim="400000"/>
          </a:ln>
        </c:spPr>
        <c:txPr>
          <a:bodyPr rot="0"/>
          <a:lstStyle/>
          <a:p>
            <a:pPr lvl="0">
              <a:defRPr b="0" i="0" strike="noStrike" sz="2000" u="none">
                <a:solidFill>
                  <a:srgbClr val="000000"/>
                </a:solidFill>
                <a:effectLst/>
                <a:latin typeface="Helvetica Light"/>
              </a:defRPr>
            </a:pPr>
          </a:p>
        </c:txPr>
        <c:crossAx val="0"/>
        <c:crosses val="autoZero"/>
        <c:crossBetween val="midCat"/>
        <c:majorUnit val="7.5"/>
        <c:minorUnit val="3.75"/>
      </c:valAx>
      <c:spPr>
        <a:noFill/>
        <a:ln w="12700" cap="flat">
          <a:noFill/>
          <a:miter lim="400000"/>
        </a:ln>
        <a:effectLst/>
      </c:spPr>
    </c:plotArea>
    <c:legend>
      <c:legendPos val="r"/>
      <c:layout>
        <c:manualLayout>
          <c:xMode val="edge"/>
          <c:yMode val="edge"/>
          <c:x val="0.513737"/>
          <c:y val="0.175335"/>
          <c:w val="0.486263"/>
          <c:h val="0.0672413"/>
        </c:manualLayout>
      </c:layout>
      <c:overlay val="1"/>
      <c:spPr>
        <a:noFill/>
        <a:ln w="12700" cap="flat">
          <a:noFill/>
          <a:miter lim="400000"/>
        </a:ln>
        <a:effectLst/>
      </c:spPr>
      <c:txPr>
        <a:bodyPr/>
        <a:lstStyle/>
        <a:p>
          <a:pPr lvl="0">
            <a:defRPr b="0" i="0" strike="noStrike" sz="2200" u="none">
              <a:solidFill>
                <a:srgbClr val="000000"/>
              </a:solidFill>
              <a:effectLst/>
              <a:latin typeface="Helvetica Light"/>
            </a:defRPr>
          </a:pPr>
        </a:p>
      </c:txPr>
    </c:legend>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479008"/>
          <c:y val="0.0470495"/>
          <c:w val="0.952099"/>
          <c:h val="0.876738"/>
        </c:manualLayout>
      </c:layout>
      <c:barChart>
        <c:barDir val="col"/>
        <c:grouping val="clustered"/>
        <c:varyColors val="0"/>
        <c:ser>
          <c:idx val="0"/>
          <c:order val="0"/>
          <c:tx>
            <c:strRef>
              <c:f>Sheet1!$A$2</c:f>
              <c:strCache>
                <c:pt idx="0">
                  <c:v>HGG</c:v>
                </c:pt>
              </c:strCache>
            </c:strRef>
          </c:tx>
          <c:spPr>
            <a:solidFill>
              <a:srgbClr val="70BF41"/>
            </a:solidFill>
            <a:ln w="12700" cap="flat">
              <a:noFill/>
              <a:miter lim="400000"/>
            </a:ln>
            <a:effectLst/>
          </c:spPr>
          <c:invertIfNegative val="0"/>
          <c:dLbls>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Helvetica Light"/>
                  </a:defRPr>
                </a:pPr>
                <a:r>
                  <a:rPr b="0" i="0" strike="noStrike" sz="2600"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Sheet1!$B$1:$G$1</c:f>
              <c:strCache>
                <c:ptCount val="6"/>
                <c:pt idx="0">
                  <c:v>Energy Boost</c:v>
                </c:pt>
                <c:pt idx="1">
                  <c:v>No Jitters</c:v>
                </c:pt>
                <c:pt idx="2">
                  <c:v>Mental Focus</c:v>
                </c:pt>
                <c:pt idx="3">
                  <c:v>Accomplish More</c:v>
                </c:pt>
                <c:pt idx="4">
                  <c:v>Recommend?</c:v>
                </c:pt>
                <c:pt idx="5">
                  <c:v>Purchase?</c:v>
                </c:pt>
              </c:strCache>
            </c:strRef>
          </c:cat>
          <c:val>
            <c:numRef>
              <c:f>Sheet1!$B$2:$G$2</c:f>
              <c:numCache>
                <c:ptCount val="6"/>
                <c:pt idx="0">
                  <c:v>59.000000</c:v>
                </c:pt>
                <c:pt idx="1">
                  <c:v>71.000000</c:v>
                </c:pt>
                <c:pt idx="2">
                  <c:v>62.000000</c:v>
                </c:pt>
                <c:pt idx="3">
                  <c:v>62.000000</c:v>
                </c:pt>
                <c:pt idx="4">
                  <c:v>49.000000</c:v>
                </c:pt>
                <c:pt idx="5">
                  <c:v>47.000000</c:v>
                </c:pt>
              </c:numCache>
            </c:numRef>
          </c:val>
        </c:ser>
        <c:ser>
          <c:idx val="1"/>
          <c:order val="1"/>
          <c:tx>
            <c:strRef>
              <c:f>Sheet1!$A$3</c:f>
              <c:strCache>
                <c:pt idx="0">
                  <c:v>RR</c:v>
                </c:pt>
              </c:strCache>
            </c:strRef>
          </c:tx>
          <c:spPr>
            <a:solidFill>
              <a:srgbClr val="C82506"/>
            </a:solidFill>
            <a:ln w="12700" cap="flat">
              <a:noFill/>
              <a:miter lim="400000"/>
            </a:ln>
            <a:effectLst/>
          </c:spPr>
          <c:invertIfNegative val="0"/>
          <c:dLbls>
            <c:numFmt formatCode="#,##0" sourceLinked="0"/>
            <c:txPr>
              <a:bodyPr/>
              <a:lstStyle/>
              <a:p>
                <a:pPr lvl="0">
                  <a:defRPr b="0" i="0" strike="noStrike" sz="2600" u="none">
                    <a:solidFill>
                      <a:srgbClr val="FFFFFF"/>
                    </a:solidFill>
                    <a:effectLst>
                      <a:outerShdw sx="100000" sy="100000" kx="0" ky="0" algn="b" rotWithShape="0" blurRad="0" dist="38100" dir="2700000">
                        <a:srgbClr val="000000"/>
                      </a:outerShdw>
                    </a:effectLst>
                    <a:latin typeface="Helvetica Light"/>
                  </a:defRPr>
                </a:pPr>
                <a:r>
                  <a:rPr b="0" i="0" strike="noStrike" sz="2600" u="none">
                    <a:solidFill>
                      <a:srgbClr val="FFFFFF"/>
                    </a:solidFill>
                    <a:effectLst>
                      <a:outerShdw sx="100000" sy="100000" kx="0" ky="0" algn="b" rotWithShape="0" blurRad="0" dist="38100" dir="2700000">
                        <a:srgbClr val="000000"/>
                      </a:outerShdw>
                    </a:effectLst>
                    <a:latin typeface="Helvetica Light"/>
                  </a:rPr>
                  <a:t/>
                </a:r>
              </a:p>
            </c:txPr>
            <c:dLblPos val="inEnd"/>
            <c:showLegendKey val="0"/>
            <c:showVal val="0"/>
            <c:showCatName val="0"/>
            <c:showSerName val="0"/>
            <c:showPercent val="0"/>
            <c:showBubbleSize val="0"/>
            <c:showLeaderLines val="0"/>
          </c:dLbls>
          <c:cat>
            <c:strRef>
              <c:f>Sheet1!$B$1:$G$1</c:f>
              <c:strCache>
                <c:ptCount val="6"/>
                <c:pt idx="0">
                  <c:v>Energy Boost</c:v>
                </c:pt>
                <c:pt idx="1">
                  <c:v>No Jitters</c:v>
                </c:pt>
                <c:pt idx="2">
                  <c:v>Mental Focus</c:v>
                </c:pt>
                <c:pt idx="3">
                  <c:v>Accomplish More</c:v>
                </c:pt>
                <c:pt idx="4">
                  <c:v>Recommend?</c:v>
                </c:pt>
                <c:pt idx="5">
                  <c:v>Purchase?</c:v>
                </c:pt>
              </c:strCache>
            </c:strRef>
          </c:cat>
          <c:val>
            <c:numRef>
              <c:f>Sheet1!$B$3:$G$3</c:f>
              <c:numCache>
                <c:ptCount val="6"/>
                <c:pt idx="0">
                  <c:v>45.000000</c:v>
                </c:pt>
                <c:pt idx="1">
                  <c:v>80.000000</c:v>
                </c:pt>
                <c:pt idx="2">
                  <c:v>42.000000</c:v>
                </c:pt>
                <c:pt idx="3">
                  <c:v>46.000000</c:v>
                </c:pt>
                <c:pt idx="4">
                  <c:v>54.000000</c:v>
                </c:pt>
                <c:pt idx="5">
                  <c:v>50.000000</c:v>
                </c:pt>
              </c:numCache>
            </c:numRef>
          </c:val>
        </c:ser>
        <c:gapWidth val="40"/>
        <c:overlap val="-10"/>
        <c:axId val="0"/>
        <c:axId val="1"/>
      </c:barChart>
      <c:catAx>
        <c:axId val="0"/>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lvl="0">
              <a:defRPr b="0" i="0" strike="noStrike" sz="2000" u="none">
                <a:solidFill>
                  <a:srgbClr val="000000"/>
                </a:solidFill>
                <a:effectLst/>
                <a:latin typeface="Helvetica Light"/>
              </a:defRPr>
            </a:pPr>
          </a:p>
        </c:txPr>
        <c:crossAx val="1"/>
        <c:crosses val="autoZero"/>
        <c:auto val="1"/>
        <c:lblAlgn val="ctr"/>
        <c:noMultiLvlLbl val="1"/>
      </c:catAx>
      <c:valAx>
        <c:axId val="1"/>
        <c:scaling>
          <c:orientation val="minMax"/>
        </c:scaling>
        <c:delete val="0"/>
        <c:axPos val="l"/>
        <c:majorGridlines>
          <c:spPr>
            <a:ln w="12700" cap="flat">
              <a:solidFill>
                <a:srgbClr val="929292"/>
              </a:solidFill>
              <a:custDash>
                <a:ds d="200000" sp="200000"/>
              </a:custDash>
              <a:miter lim="400000"/>
            </a:ln>
          </c:spPr>
        </c:majorGridlines>
        <c:numFmt formatCode="General&quot;%&quot;" sourceLinked="0"/>
        <c:majorTickMark val="none"/>
        <c:minorTickMark val="none"/>
        <c:tickLblPos val="nextTo"/>
        <c:spPr>
          <a:ln w="12700" cap="flat">
            <a:noFill/>
            <a:prstDash val="solid"/>
            <a:miter lim="400000"/>
          </a:ln>
        </c:spPr>
        <c:txPr>
          <a:bodyPr rot="0"/>
          <a:lstStyle/>
          <a:p>
            <a:pPr lvl="0">
              <a:defRPr b="0" i="0" strike="noStrike" sz="2000" u="none">
                <a:solidFill>
                  <a:srgbClr val="000000"/>
                </a:solidFill>
                <a:effectLst/>
                <a:latin typeface="Helvetica Light"/>
              </a:defRPr>
            </a:pPr>
          </a:p>
        </c:txPr>
        <c:crossAx val="0"/>
        <c:crosses val="autoZero"/>
        <c:crossBetween val="between"/>
        <c:majorUnit val="20"/>
        <c:minorUnit val="10"/>
      </c:valAx>
      <c:spPr>
        <a:noFill/>
        <a:ln w="12700" cap="flat">
          <a:noFill/>
          <a:miter lim="400000"/>
        </a:ln>
        <a:effectLst/>
      </c:spPr>
    </c:plotArea>
    <c:legend>
      <c:legendPos val="r"/>
      <c:layout>
        <c:manualLayout>
          <c:xMode val="edge"/>
          <c:yMode val="edge"/>
          <c:x val="0.544275"/>
          <c:y val="0.0936269"/>
          <c:w val="0.404556"/>
          <c:h val="0.0634702"/>
        </c:manualLayout>
      </c:layout>
      <c:overlay val="1"/>
      <c:spPr>
        <a:noFill/>
        <a:ln w="12700" cap="flat">
          <a:noFill/>
          <a:miter lim="400000"/>
        </a:ln>
        <a:effectLst/>
      </c:spPr>
      <c:txPr>
        <a:bodyPr/>
        <a:lstStyle/>
        <a:p>
          <a:pPr lvl="0">
            <a:defRPr b="0" i="0" strike="noStrike" sz="2200" u="none">
              <a:solidFill>
                <a:srgbClr val="000000"/>
              </a:solidFill>
              <a:effectLst/>
              <a:latin typeface="Helvetica Light"/>
            </a:defRPr>
          </a:pPr>
        </a:p>
      </c:txPr>
    </c:legend>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p:nvPr>
            <p:ph type="sldImg"/>
          </p:nvPr>
        </p:nvSpPr>
        <p:spPr>
          <a:xfrm>
            <a:off x="1143000" y="685800"/>
            <a:ext cx="4572000" cy="3429000"/>
          </a:xfrm>
          <a:prstGeom prst="rect">
            <a:avLst/>
          </a:prstGeom>
        </p:spPr>
        <p:txBody>
          <a:bodyPr/>
          <a:lstStyle/>
          <a:p>
            <a:pPr lvl="0"/>
          </a:p>
        </p:txBody>
      </p:sp>
      <p:sp>
        <p:nvSpPr>
          <p:cNvPr id="91" name="Shape 91"/>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546100">
      <a:defRPr sz="2000">
        <a:latin typeface="Lucida Grande"/>
        <a:ea typeface="Lucida Grande"/>
        <a:cs typeface="Lucida Grande"/>
        <a:sym typeface="Lucida Grande"/>
      </a:defRPr>
    </a:lvl1pPr>
    <a:lvl2pPr indent="228600" defTabSz="546100">
      <a:defRPr sz="2000">
        <a:latin typeface="Lucida Grande"/>
        <a:ea typeface="Lucida Grande"/>
        <a:cs typeface="Lucida Grande"/>
        <a:sym typeface="Lucida Grande"/>
      </a:defRPr>
    </a:lvl2pPr>
    <a:lvl3pPr indent="457200" defTabSz="546100">
      <a:defRPr sz="2000">
        <a:latin typeface="Lucida Grande"/>
        <a:ea typeface="Lucida Grande"/>
        <a:cs typeface="Lucida Grande"/>
        <a:sym typeface="Lucida Grande"/>
      </a:defRPr>
    </a:lvl3pPr>
    <a:lvl4pPr indent="685800" defTabSz="546100">
      <a:defRPr sz="2000">
        <a:latin typeface="Lucida Grande"/>
        <a:ea typeface="Lucida Grande"/>
        <a:cs typeface="Lucida Grande"/>
        <a:sym typeface="Lucida Grande"/>
      </a:defRPr>
    </a:lvl4pPr>
    <a:lvl5pPr indent="914400" defTabSz="546100">
      <a:defRPr sz="2000">
        <a:latin typeface="Lucida Grande"/>
        <a:ea typeface="Lucida Grande"/>
        <a:cs typeface="Lucida Grande"/>
        <a:sym typeface="Lucida Grande"/>
      </a:defRPr>
    </a:lvl5pPr>
    <a:lvl6pPr indent="1143000" defTabSz="546100">
      <a:defRPr sz="2000">
        <a:latin typeface="Lucida Grande"/>
        <a:ea typeface="Lucida Grande"/>
        <a:cs typeface="Lucida Grande"/>
        <a:sym typeface="Lucida Grande"/>
      </a:defRPr>
    </a:lvl6pPr>
    <a:lvl7pPr indent="1371600" defTabSz="546100">
      <a:defRPr sz="2000">
        <a:latin typeface="Lucida Grande"/>
        <a:ea typeface="Lucida Grande"/>
        <a:cs typeface="Lucida Grande"/>
        <a:sym typeface="Lucida Grande"/>
      </a:defRPr>
    </a:lvl7pPr>
    <a:lvl8pPr indent="1600200" defTabSz="546100">
      <a:defRPr sz="2000">
        <a:latin typeface="Lucida Grande"/>
        <a:ea typeface="Lucida Grande"/>
        <a:cs typeface="Lucida Grande"/>
        <a:sym typeface="Lucida Grande"/>
      </a:defRPr>
    </a:lvl8pPr>
    <a:lvl9pPr indent="1828800" defTabSz="546100">
      <a:defRPr sz="20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sldImg"/>
          </p:nvPr>
        </p:nvSpPr>
        <p:spPr>
          <a:prstGeom prst="rect">
            <a:avLst/>
          </a:prstGeom>
        </p:spPr>
        <p:txBody>
          <a:bodyPr/>
          <a:lstStyle/>
          <a:p>
            <a:pPr lvl="0"/>
          </a:p>
        </p:txBody>
      </p:sp>
      <p:sp>
        <p:nvSpPr>
          <p:cNvPr id="109" name="Shape 109"/>
          <p:cNvSpPr/>
          <p:nvPr>
            <p:ph type="body" sz="quarter" idx="1"/>
          </p:nvPr>
        </p:nvSpPr>
        <p:spPr>
          <a:prstGeom prst="rect">
            <a:avLst/>
          </a:prstGeom>
        </p:spPr>
        <p:txBody>
          <a:bodyPr/>
          <a:lstStyle/>
          <a:p>
            <a:pPr lvl="0">
              <a:defRPr sz="1800"/>
            </a:pPr>
            <a:r>
              <a:rPr sz="1600"/>
              <a:t>Today, we have nearly 90% of the American population, including kids and teens, experiencing elevated levels of stress and burnout - enough stress to result in a stress-related disease such as depression, fatigue, diabetes, obesity, and even cancer. </a:t>
            </a:r>
            <a:endParaRPr sz="1600"/>
          </a:p>
          <a:p>
            <a:pPr lvl="0">
              <a:defRPr sz="1800"/>
            </a:pPr>
            <a:endParaRPr sz="1600"/>
          </a:p>
          <a:p>
            <a:pPr lvl="0">
              <a:defRPr sz="1800"/>
            </a:pPr>
            <a:r>
              <a:rPr sz="1600"/>
              <a:t>The secret to reducing stress and maintaining health and vitality is to balance biochemistry by keeping cortisol, glucose, free radicals, and cytokines in check.</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2" name="Shape 762"/>
          <p:cNvSpPr/>
          <p:nvPr>
            <p:ph type="sldImg"/>
          </p:nvPr>
        </p:nvSpPr>
        <p:spPr>
          <a:prstGeom prst="rect">
            <a:avLst/>
          </a:prstGeom>
        </p:spPr>
        <p:txBody>
          <a:bodyPr/>
          <a:lstStyle/>
          <a:p>
            <a:pPr lvl="0"/>
          </a:p>
        </p:txBody>
      </p:sp>
      <p:sp>
        <p:nvSpPr>
          <p:cNvPr id="763" name="Shape 763"/>
          <p:cNvSpPr/>
          <p:nvPr>
            <p:ph type="body" sz="quarter" idx="1"/>
          </p:nvPr>
        </p:nvSpPr>
        <p:spPr>
          <a:prstGeom prst="rect">
            <a:avLst/>
          </a:prstGeom>
        </p:spPr>
        <p:txBody>
          <a:bodyPr/>
          <a:lstStyle/>
          <a:p>
            <a:pPr lvl="0" defTabSz="914400">
              <a:defRPr sz="1800"/>
            </a:pPr>
            <a:r>
              <a:rPr sz="1200">
                <a:latin typeface="Calibri"/>
                <a:ea typeface="Calibri"/>
                <a:cs typeface="Calibri"/>
                <a:sym typeface="Calibri"/>
              </a:rPr>
              <a:t>We know that exposure to UV damages cell DNA. One of the significant damages is the formation of thymine dimers. This drawing represents how it happens. Each DNA strand is made of a succession of what are called bases (thymine, cytosine etc.) With UV exposure, bonds are formed between the thymine bases causing a deformation of the strand. It is like a pant zipper that has teeth that no longer line up. You cannot close the zipper properly.  On picture (B) DNA is damaged and cannot replicate properly to make new proteins or cells because the strands are not properly lined up.  </a:t>
            </a:r>
            <a:endParaRPr sz="1200">
              <a:latin typeface="Calibri"/>
              <a:ea typeface="Calibri"/>
              <a:cs typeface="Calibri"/>
              <a:sym typeface="Calibri"/>
            </a:endParaRPr>
          </a:p>
          <a:p>
            <a:pPr lvl="0" defTabSz="914400">
              <a:defRPr sz="1800"/>
            </a:pPr>
            <a:endParaRPr sz="1200">
              <a:latin typeface="Calibri"/>
              <a:ea typeface="Calibri"/>
              <a:cs typeface="Calibri"/>
              <a:sym typeface="Calibri"/>
            </a:endParaRPr>
          </a:p>
          <a:p>
            <a:pPr lvl="0" defTabSz="914400">
              <a:defRPr sz="1800"/>
            </a:pPr>
            <a:r>
              <a:rPr sz="1200">
                <a:latin typeface="Calibri"/>
                <a:ea typeface="Calibri"/>
                <a:cs typeface="Calibri"/>
                <a:sym typeface="Calibri"/>
              </a:rPr>
              <a:t>By immuno-staining the skin sample and looking at the amount of stain by microscopy</a:t>
            </a:r>
            <a:endParaRPr sz="1200">
              <a:latin typeface="Calibri"/>
              <a:ea typeface="Calibri"/>
              <a:cs typeface="Calibri"/>
              <a:sym typeface="Calibri"/>
            </a:endParaRPr>
          </a:p>
          <a:p>
            <a:pPr lvl="0" defTabSz="914400">
              <a:defRPr sz="1800"/>
            </a:pPr>
            <a:r>
              <a:rPr sz="1200">
                <a:latin typeface="Calibri"/>
                <a:ea typeface="Calibri"/>
                <a:cs typeface="Calibri"/>
                <a:sym typeface="Calibri"/>
              </a:rPr>
              <a:t>            Keep in mind that more stain (color) means more thymine dimers, thus more damage</a:t>
            </a:r>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8" name="Shape 768"/>
          <p:cNvSpPr/>
          <p:nvPr>
            <p:ph type="sldImg"/>
          </p:nvPr>
        </p:nvSpPr>
        <p:spPr>
          <a:prstGeom prst="rect">
            <a:avLst/>
          </a:prstGeom>
        </p:spPr>
        <p:txBody>
          <a:bodyPr/>
          <a:lstStyle/>
          <a:p>
            <a:pPr lvl="0"/>
          </a:p>
        </p:txBody>
      </p:sp>
      <p:sp>
        <p:nvSpPr>
          <p:cNvPr id="769" name="Shape 769"/>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lvl="0">
              <a:defRPr sz="1800"/>
            </a:pPr>
            <a:r>
              <a:rPr sz="1200"/>
              <a:t>The day following the exposure to UV rays, we look at the surface that was occupied by thymine dimers that had been immunostained. For the skin samples that were left untreated, the surface with thymine dimers was 7.7%. The skin that had been treated with the non-Nrf2 cream showed an increase of 13% of the surface occupied by the dimers. More importantly the skin samples to which TrueScience facial cream had been applied had a 29% reduction in thymine dimers from the untreated or the non-nfr2 cream. This is significant because cellular DNA damage affects the cell ability to replicate properly and thus accelerates cellular aging.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4" name="Shape 774"/>
          <p:cNvSpPr/>
          <p:nvPr>
            <p:ph type="sldImg"/>
          </p:nvPr>
        </p:nvSpPr>
        <p:spPr>
          <a:prstGeom prst="rect">
            <a:avLst/>
          </a:prstGeom>
        </p:spPr>
        <p:txBody>
          <a:bodyPr/>
          <a:lstStyle/>
          <a:p>
            <a:pPr lvl="0"/>
          </a:p>
        </p:txBody>
      </p:sp>
      <p:sp>
        <p:nvSpPr>
          <p:cNvPr id="775" name="Shape 775"/>
          <p:cNvSpPr/>
          <p:nvPr>
            <p:ph type="body" sz="quarter" idx="1"/>
          </p:nvPr>
        </p:nvSpPr>
        <p:spPr>
          <a:prstGeom prst="rect">
            <a:avLst/>
          </a:prstGeom>
        </p:spPr>
        <p:txBody>
          <a:bodyPr/>
          <a:lstStyle/>
          <a:p>
            <a:pPr lvl="0" defTabSz="914400">
              <a:defRPr sz="1800"/>
            </a:pPr>
            <a:r>
              <a:rPr sz="1200">
                <a:latin typeface="Calibri"/>
                <a:ea typeface="Calibri"/>
                <a:cs typeface="Calibri"/>
                <a:sym typeface="Calibri"/>
              </a:rPr>
              <a:t>The next testing was to look at the amount of Nrf2 protein present in the skin also by Immunostaining. The untreated skin samples that were exposed to UVs at Day 5 showed less Nrf2 staining 24 hours later, at day 6.   Applying the non-Nrf2 cream to the skin 2 twice a day for 5 days and exposing it to UV leads to a reduction also in the Nrf2 stain. </a:t>
            </a:r>
            <a:endParaRPr sz="1200">
              <a:latin typeface="Calibri"/>
              <a:ea typeface="Calibri"/>
              <a:cs typeface="Calibri"/>
              <a:sym typeface="Calibri"/>
            </a:endParaRPr>
          </a:p>
          <a:p>
            <a:pPr lvl="0" defTabSz="914400">
              <a:defRPr sz="1800"/>
            </a:pPr>
            <a:endParaRPr sz="1200">
              <a:latin typeface="Calibri"/>
              <a:ea typeface="Calibri"/>
              <a:cs typeface="Calibri"/>
              <a:sym typeface="Calibri"/>
            </a:endParaRPr>
          </a:p>
          <a:p>
            <a:pPr lvl="0" defTabSz="914400">
              <a:defRPr sz="1800"/>
            </a:pPr>
            <a:r>
              <a:rPr sz="1200">
                <a:latin typeface="Calibri"/>
                <a:ea typeface="Calibri"/>
                <a:cs typeface="Calibri"/>
                <a:sym typeface="Calibri"/>
              </a:rPr>
              <a:t>With the application of the new TS cream, after UV exposure the skin has a greater amount of Nrf2. Greater amount of Nrf2 implies greater protection</a:t>
            </a:r>
            <a:endParaRPr sz="1200">
              <a:latin typeface="Calibri"/>
              <a:ea typeface="Calibri"/>
              <a:cs typeface="Calibri"/>
              <a:sym typeface="Calibri"/>
            </a:endParaRPr>
          </a:p>
          <a:p>
            <a:pPr lvl="0" defTabSz="914400">
              <a:defRPr sz="1800"/>
            </a:pPr>
            <a:endParaRPr sz="1200">
              <a:latin typeface="Calibri"/>
              <a:ea typeface="Calibri"/>
              <a:cs typeface="Calibri"/>
              <a:sym typeface="Calibri"/>
            </a:endParaRPr>
          </a:p>
          <a:p>
            <a:pPr lvl="0" defTabSz="914400">
              <a:defRPr sz="1800"/>
            </a:pPr>
            <a:r>
              <a:rPr sz="1200">
                <a:latin typeface="Calibri"/>
                <a:ea typeface="Calibri"/>
                <a:cs typeface="Calibri"/>
                <a:sym typeface="Calibri"/>
              </a:rPr>
              <a:t>By immuno-staining the skin sample and looking at the amount of stain taken by Nrf2 protein by microscopy</a:t>
            </a:r>
            <a:endParaRPr sz="1200">
              <a:latin typeface="Calibri"/>
              <a:ea typeface="Calibri"/>
              <a:cs typeface="Calibri"/>
              <a:sym typeface="Calibri"/>
            </a:endParaRPr>
          </a:p>
          <a:p>
            <a:pPr lvl="0" defTabSz="914400">
              <a:defRPr sz="1800"/>
            </a:pPr>
            <a:endParaRPr sz="1200">
              <a:latin typeface="Calibri"/>
              <a:ea typeface="Calibri"/>
              <a:cs typeface="Calibri"/>
              <a:sym typeface="Calibri"/>
            </a:endParaRPr>
          </a:p>
          <a:p>
            <a:pPr lvl="0" defTabSz="914400">
              <a:defRPr sz="1800"/>
            </a:pPr>
            <a:r>
              <a:rPr sz="1200">
                <a:latin typeface="Calibri"/>
                <a:ea typeface="Calibri"/>
                <a:cs typeface="Calibri"/>
                <a:sym typeface="Calibri"/>
              </a:rPr>
              <a:t>            Keep in mind that more stain (color) means more Nrf2 protein, </a:t>
            </a:r>
            <a:endParaRPr sz="1200">
              <a:latin typeface="Calibri"/>
              <a:ea typeface="Calibri"/>
              <a:cs typeface="Calibri"/>
              <a:sym typeface="Calibri"/>
            </a:endParaRPr>
          </a:p>
          <a:p>
            <a:pPr lvl="0" defTabSz="914400">
              <a:defRPr sz="1800"/>
            </a:pPr>
            <a:endParaRPr sz="1200">
              <a:latin typeface="Calibri"/>
              <a:ea typeface="Calibri"/>
              <a:cs typeface="Calibri"/>
              <a:sym typeface="Calibri"/>
            </a:endParaRPr>
          </a:p>
          <a:p>
            <a:pPr lvl="0" defTabSz="914400">
              <a:defRPr sz="1800"/>
            </a:pPr>
            <a:r>
              <a:rPr sz="1200">
                <a:latin typeface="Calibri"/>
                <a:ea typeface="Calibri"/>
                <a:cs typeface="Calibri"/>
                <a:sym typeface="Calibri"/>
              </a:rPr>
              <a:t>            More Nrf2 is good because it implies more Protection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7" name="Shape 817"/>
          <p:cNvSpPr/>
          <p:nvPr>
            <p:ph type="sldImg"/>
          </p:nvPr>
        </p:nvSpPr>
        <p:spPr>
          <a:prstGeom prst="rect">
            <a:avLst/>
          </a:prstGeom>
        </p:spPr>
        <p:txBody>
          <a:bodyPr/>
          <a:lstStyle/>
          <a:p>
            <a:pPr lvl="0"/>
          </a:p>
        </p:txBody>
      </p:sp>
      <p:sp>
        <p:nvSpPr>
          <p:cNvPr id="818" name="Shape 818"/>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lvl="0">
              <a:defRPr sz="1800"/>
            </a:pPr>
            <a:r>
              <a:rPr sz="1200"/>
              <a:t>This drawing is a representation of which genes TrueScience facial cream turned on at least 1.5 times more than with the non Nrf2 cream.  Simply said, what this slides shows is that applying topically TrueScience to the skin has effects throughout the layers of the skin above and beyond what the non nfr2 cream does. The various biological pathways that are involved with the named genes are shown on the right and all contribute to tissue homeostasis and a healthier looking skin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3" name="Shape 863"/>
          <p:cNvSpPr/>
          <p:nvPr>
            <p:ph type="sldImg"/>
          </p:nvPr>
        </p:nvSpPr>
        <p:spPr>
          <a:prstGeom prst="rect">
            <a:avLst/>
          </a:prstGeom>
        </p:spPr>
        <p:txBody>
          <a:bodyPr/>
          <a:lstStyle/>
          <a:p>
            <a:pPr lvl="0"/>
          </a:p>
        </p:txBody>
      </p:sp>
      <p:sp>
        <p:nvSpPr>
          <p:cNvPr id="864" name="Shape 864"/>
          <p:cNvSpPr/>
          <p:nvPr>
            <p:ph type="body" sz="quarter" idx="1"/>
          </p:nvPr>
        </p:nvSpPr>
        <p:spPr>
          <a:prstGeom prst="rect">
            <a:avLst/>
          </a:prstGeom>
        </p:spPr>
        <p:txBody>
          <a:bodyPr/>
          <a:lstStyle>
            <a:lvl1pPr defTabSz="457200">
              <a:defRPr sz="2200"/>
            </a:lvl1pPr>
          </a:lstStyle>
          <a:p>
            <a:pPr lvl="0">
              <a:defRPr sz="1800"/>
            </a:pPr>
            <a:r>
              <a:rPr sz="2200"/>
              <a:t>we’re spending $100 billion every year because we don’t feel the way we want to feel…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 name="Shape 114"/>
          <p:cNvSpPr/>
          <p:nvPr>
            <p:ph type="sldImg"/>
          </p:nvPr>
        </p:nvSpPr>
        <p:spPr>
          <a:prstGeom prst="rect">
            <a:avLst/>
          </a:prstGeom>
        </p:spPr>
        <p:txBody>
          <a:bodyPr/>
          <a:lstStyle/>
          <a:p>
            <a:pPr lvl="0"/>
          </a:p>
        </p:txBody>
      </p:sp>
      <p:sp>
        <p:nvSpPr>
          <p:cNvPr id="115" name="Shape 115"/>
          <p:cNvSpPr/>
          <p:nvPr>
            <p:ph type="body" sz="quarter" idx="1"/>
          </p:nvPr>
        </p:nvSpPr>
        <p:spPr>
          <a:prstGeom prst="rect">
            <a:avLst/>
          </a:prstGeom>
        </p:spPr>
        <p:txBody>
          <a:bodyPr/>
          <a:lstStyle/>
          <a:p>
            <a:pPr lvl="0">
              <a:defRPr sz="1800"/>
            </a:pPr>
            <a:r>
              <a:rPr sz="1600"/>
              <a:t>Sources of Imbalance (stress) are:</a:t>
            </a:r>
            <a:endParaRPr sz="1600"/>
          </a:p>
          <a:p>
            <a:pPr lvl="0">
              <a:defRPr sz="1800"/>
            </a:pPr>
            <a:r>
              <a:rPr sz="1600"/>
              <a:t>Internal</a:t>
            </a:r>
            <a:endParaRPr sz="1600"/>
          </a:p>
          <a:p>
            <a:pPr lvl="0">
              <a:defRPr sz="1800"/>
            </a:pPr>
            <a:r>
              <a:rPr sz="1600"/>
              <a:t>External</a:t>
            </a:r>
            <a:endParaRPr sz="1600"/>
          </a:p>
          <a:p>
            <a:pPr lvl="0">
              <a:defRPr sz="1800"/>
            </a:pPr>
            <a:r>
              <a:rPr sz="1600"/>
              <a:t>Everywhere!</a:t>
            </a:r>
            <a:endParaRPr sz="1600"/>
          </a:p>
          <a:p>
            <a:pPr lvl="0">
              <a:defRPr sz="1800"/>
            </a:pPr>
            <a:r>
              <a:rPr sz="1600"/>
              <a:t>Unavoidable!!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sldImg"/>
          </p:nvPr>
        </p:nvSpPr>
        <p:spPr>
          <a:prstGeom prst="rect">
            <a:avLst/>
          </a:prstGeom>
        </p:spPr>
        <p:txBody>
          <a:bodyPr/>
          <a:lstStyle/>
          <a:p>
            <a:pPr lvl="0"/>
          </a:p>
        </p:txBody>
      </p:sp>
      <p:sp>
        <p:nvSpPr>
          <p:cNvPr id="128" name="Shape 128"/>
          <p:cNvSpPr/>
          <p:nvPr>
            <p:ph type="body" sz="quarter" idx="1"/>
          </p:nvPr>
        </p:nvSpPr>
        <p:spPr>
          <a:prstGeom prst="rect">
            <a:avLst/>
          </a:prstGeom>
        </p:spPr>
        <p:txBody>
          <a:bodyPr/>
          <a:lstStyle/>
          <a:p>
            <a:pPr lvl="0" defTabSz="406400">
              <a:defRPr sz="1800"/>
            </a:pPr>
            <a:r>
              <a:rPr sz="1600"/>
              <a:t>Qi = Life Force in TCM</a:t>
            </a:r>
            <a:endParaRPr sz="1600"/>
          </a:p>
          <a:p>
            <a:pPr lvl="0" defTabSz="406400">
              <a:defRPr sz="1800"/>
            </a:pPr>
            <a:r>
              <a:rPr sz="1600"/>
              <a:t>Prana in Ayurveda</a:t>
            </a:r>
            <a:endParaRPr sz="1600"/>
          </a:p>
          <a:p>
            <a:pPr lvl="0" defTabSz="406400">
              <a:defRPr sz="1800"/>
            </a:pPr>
            <a:r>
              <a:rPr sz="1600"/>
              <a:t>Icarus</a:t>
            </a:r>
            <a:endParaRPr sz="1600"/>
          </a:p>
          <a:p>
            <a:pPr lvl="0" defTabSz="406400">
              <a:defRPr sz="1800"/>
            </a:pPr>
            <a:endParaRPr sz="16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lvl="0"/>
          </a:p>
        </p:txBody>
      </p:sp>
      <p:sp>
        <p:nvSpPr>
          <p:cNvPr id="145" name="Shape 145"/>
          <p:cNvSpPr/>
          <p:nvPr>
            <p:ph type="body" sz="quarter" idx="1"/>
          </p:nvPr>
        </p:nvSpPr>
        <p:spPr>
          <a:prstGeom prst="rect">
            <a:avLst/>
          </a:prstGeom>
        </p:spPr>
        <p:txBody>
          <a:bodyPr/>
          <a:lstStyle/>
          <a:p>
            <a:pPr lvl="0">
              <a:defRPr sz="1800"/>
            </a:pPr>
            <a:r>
              <a:rPr sz="2000"/>
              <a:t>we know when we’re out of balance - and we know when we’re IN balance - we can FEEL it - and we can name it…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lvl="0"/>
          </a:p>
        </p:txBody>
      </p:sp>
      <p:sp>
        <p:nvSpPr>
          <p:cNvPr id="153" name="Shape 153"/>
          <p:cNvSpPr/>
          <p:nvPr>
            <p:ph type="body" sz="quarter" idx="1"/>
          </p:nvPr>
        </p:nvSpPr>
        <p:spPr>
          <a:prstGeom prst="rect">
            <a:avLst/>
          </a:prstGeom>
        </p:spPr>
        <p:txBody>
          <a:bodyPr/>
          <a:lstStyle/>
          <a:p>
            <a:pPr lvl="0" defTabSz="406400">
              <a:defRPr sz="1800"/>
            </a:pPr>
            <a:r>
              <a:rPr sz="1600"/>
              <a:t>-some people might refer to Vigor as “happiness” - or “well-being” - or “quality of life” - or “motivation” - or being “on” or “in the zone”</a:t>
            </a:r>
            <a:endParaRPr sz="1600"/>
          </a:p>
          <a:p>
            <a:pPr lvl="0" defTabSz="406400">
              <a:defRPr sz="1800"/>
            </a:pPr>
            <a:endParaRPr sz="1600"/>
          </a:p>
          <a:p>
            <a:pPr lvl="0" defTabSz="406400">
              <a:defRPr sz="1800"/>
            </a:pPr>
            <a:r>
              <a:rPr sz="1600"/>
              <a:t>-in Ancient Medicine, it’s Qi - or Prana - or similar concept of being in Alignment or being in Balance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lvl="0"/>
          </a:p>
        </p:txBody>
      </p:sp>
      <p:sp>
        <p:nvSpPr>
          <p:cNvPr id="163" name="Shape 163"/>
          <p:cNvSpPr/>
          <p:nvPr>
            <p:ph type="body" sz="quarter" idx="1"/>
          </p:nvPr>
        </p:nvSpPr>
        <p:spPr>
          <a:prstGeom prst="rect">
            <a:avLst/>
          </a:prstGeom>
        </p:spPr>
        <p:txBody>
          <a:bodyPr/>
          <a:lstStyle/>
          <a:p>
            <a:pPr lvl="0">
              <a:defRPr sz="1800"/>
            </a:pPr>
            <a:r>
              <a:rPr sz="2000"/>
              <a:t>Today - “energy” is all about stimulation with more sugar - more caffeine - and more stimulants such as illicit drugs</a:t>
            </a:r>
            <a:endParaRPr sz="2000"/>
          </a:p>
          <a:p>
            <a:pPr lvl="0">
              <a:defRPr sz="1800"/>
            </a:pPr>
            <a:endParaRPr sz="2000"/>
          </a:p>
          <a:p>
            <a:pPr lvl="0">
              <a:defRPr sz="1800"/>
            </a:pPr>
            <a:r>
              <a:rPr sz="2000"/>
              <a:t>I want to tell you about a different kind of energy - an ancient energy that naturally emerges when we keep our bodies in proper biochemical balance.</a:t>
            </a:r>
            <a:endParaRPr sz="2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lvl="0"/>
          </a:p>
        </p:txBody>
      </p:sp>
      <p:sp>
        <p:nvSpPr>
          <p:cNvPr id="169" name="Shape 169"/>
          <p:cNvSpPr/>
          <p:nvPr>
            <p:ph type="body" sz="quarter" idx="1"/>
          </p:nvPr>
        </p:nvSpPr>
        <p:spPr>
          <a:prstGeom prst="rect">
            <a:avLst/>
          </a:prstGeom>
        </p:spPr>
        <p:txBody>
          <a:bodyPr/>
          <a:lstStyle/>
          <a:p>
            <a:pPr lvl="0">
              <a:defRPr sz="1800"/>
            </a:pPr>
            <a:r>
              <a:rPr b="1" sz="1600"/>
              <a:t>what does energy mean to you?</a:t>
            </a:r>
            <a:r>
              <a:rPr sz="1600"/>
              <a:t> (motivation)</a:t>
            </a:r>
            <a:endParaRPr sz="1600"/>
          </a:p>
          <a:p>
            <a:pPr lvl="0">
              <a:defRPr sz="1800"/>
            </a:pPr>
            <a:r>
              <a:rPr sz="1600"/>
              <a:t>-physical energy (absence of fatigue = logical)</a:t>
            </a:r>
            <a:endParaRPr sz="1600"/>
          </a:p>
          <a:p>
            <a:pPr lvl="0">
              <a:defRPr sz="1800"/>
            </a:pPr>
            <a:r>
              <a:rPr sz="1600"/>
              <a:t>-brain fog - problems concentrating (ADHD) = perceived as fatigue</a:t>
            </a:r>
            <a:endParaRPr sz="1600"/>
          </a:p>
          <a:p>
            <a:pPr lvl="0">
              <a:defRPr sz="1800"/>
            </a:pPr>
            <a:r>
              <a:rPr sz="1600"/>
              <a:t>-suppressed mood - unhappiness (Depression) = perceived as fatigue</a:t>
            </a:r>
            <a:endParaRPr sz="1600"/>
          </a:p>
          <a:p>
            <a:pPr lvl="0">
              <a:defRPr sz="1800"/>
            </a:pPr>
            <a:r>
              <a:rPr sz="1600"/>
              <a:t>-burnout (the opposite of vigor) - stressed out = perceived as fatigue</a:t>
            </a:r>
            <a:endParaRPr sz="1600"/>
          </a:p>
          <a:p>
            <a:pPr lvl="0">
              <a:defRPr sz="1800"/>
            </a:pPr>
            <a:endParaRPr sz="1600"/>
          </a:p>
          <a:p>
            <a:pPr lvl="0">
              <a:defRPr sz="1800"/>
            </a:pPr>
            <a:r>
              <a:rPr sz="1600"/>
              <a:t>more than just “one dimensional energy” - </a:t>
            </a:r>
            <a:r>
              <a:rPr b="1" sz="1600"/>
              <a:t>multi-dimensional</a:t>
            </a:r>
            <a:r>
              <a:rPr sz="1600"/>
              <a:t> that includes:</a:t>
            </a:r>
            <a:endParaRPr sz="1600"/>
          </a:p>
          <a:p>
            <a:pPr lvl="0">
              <a:defRPr sz="1800"/>
            </a:pPr>
            <a:r>
              <a:rPr sz="1600"/>
              <a:t>-physical energy (red bull)</a:t>
            </a:r>
            <a:endParaRPr sz="1600"/>
          </a:p>
          <a:p>
            <a:pPr lvl="0">
              <a:defRPr sz="1800"/>
            </a:pPr>
            <a:r>
              <a:rPr sz="1600"/>
              <a:t>-mental acuity (focus - ADHD)</a:t>
            </a:r>
            <a:endParaRPr sz="1600"/>
          </a:p>
          <a:p>
            <a:pPr lvl="0">
              <a:defRPr sz="1800"/>
            </a:pPr>
            <a:r>
              <a:rPr sz="1600"/>
              <a:t>-good mood (prozac)</a:t>
            </a:r>
            <a:endParaRPr sz="1600"/>
          </a:p>
          <a:p>
            <a:pPr lvl="0">
              <a:defRPr sz="1800"/>
            </a:pPr>
            <a:r>
              <a:rPr sz="1600"/>
              <a:t>-emotional well-being (zone - connection - flow) - peak experience</a:t>
            </a:r>
            <a:endParaRPr sz="1600"/>
          </a:p>
          <a:p>
            <a:pPr lvl="0">
              <a:defRPr sz="1800"/>
            </a:pPr>
            <a:r>
              <a:rPr sz="1600"/>
              <a:t>-stress resilience (ambien) - 'control' is most important driver of stress</a:t>
            </a:r>
            <a:endParaRPr sz="1600"/>
          </a:p>
          <a:p>
            <a:pPr lvl="0">
              <a:defRPr sz="1800"/>
            </a:pPr>
            <a:r>
              <a:rPr sz="1600"/>
              <a:t>-connection and engagement  (with others when you’re sharing it)</a:t>
            </a:r>
            <a:endParaRPr sz="1600"/>
          </a:p>
          <a:p>
            <a:pPr lvl="0">
              <a:defRPr sz="1800"/>
            </a:pPr>
            <a:endParaRPr sz="1600"/>
          </a:p>
          <a:p>
            <a:pPr lvl="0">
              <a:defRPr sz="1800"/>
            </a:pPr>
            <a:r>
              <a:rPr sz="1600"/>
              <a:t>so, to my 15-year old self, I’ll say again…</a:t>
            </a:r>
            <a:endParaRPr sz="1600"/>
          </a:p>
          <a:p>
            <a:pPr lvl="0">
              <a:defRPr sz="1800"/>
            </a:pPr>
            <a:endParaRPr sz="1600"/>
          </a:p>
          <a:p>
            <a:pPr lvl="0">
              <a:defRPr sz="1800"/>
            </a:pPr>
            <a:r>
              <a:rPr sz="1600"/>
              <a:t>don’t lose your balance (and don’t forget to clean up your room)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lvl="0"/>
          </a:p>
        </p:txBody>
      </p:sp>
      <p:sp>
        <p:nvSpPr>
          <p:cNvPr id="185" name="Shape 185"/>
          <p:cNvSpPr/>
          <p:nvPr>
            <p:ph type="body" sz="quarter" idx="1"/>
          </p:nvPr>
        </p:nvSpPr>
        <p:spPr>
          <a:prstGeom prst="rect">
            <a:avLst/>
          </a:prstGeom>
        </p:spPr>
        <p:txBody>
          <a:bodyPr/>
          <a:lstStyle>
            <a:lvl1pPr defTabSz="584200">
              <a:defRPr sz="1600"/>
            </a:lvl1pPr>
          </a:lstStyle>
          <a:p>
            <a:pPr lvl="0">
              <a:defRPr sz="1800"/>
            </a:pPr>
            <a:r>
              <a:rPr sz="1600"/>
              <a:t>we can measure the biochemistry of being “off”</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a:pPr lvl="0"/>
          </a:p>
        </p:txBody>
      </p:sp>
      <p:sp>
        <p:nvSpPr>
          <p:cNvPr id="754" name="Shape 754"/>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lvl="0">
              <a:defRPr sz="1800"/>
            </a:pPr>
            <a:r>
              <a:rPr sz="1200"/>
              <a:t>Testing was done in a specialized laboratory outside of Paris, France.  Live skin was obtained from a 47 year lady who had undergone cosmetic surgery. The French lab has developed a unique media to keep the skin alive for 12 days. This type of skin model is the closest way to mimic what would happened when an individual uses the cream on their own skin. The live skin was divided in several smaller samples and a technician applied TrueScience Facial Cream with Nrf2 technology twice a day for 5 days on a set of skin samples and the non-Nrf2 facial cream in the same fashion to another set of skin. Two other set of skins were left untreated.  At 5 days, the samples were exposed to UV light. At day 6, DNA damage and the amount of Nrf2 protein in the skin were determined by Immunostaining. DNA was collected for all samples to look for gene expression and compared the difference in activated biological pathways between our TrueScience facial cream and the non Nrf2 cream.</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tif"/></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tif"/></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tif"/></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tif"/></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Holding">
    <p:spTree>
      <p:nvGrpSpPr>
        <p:cNvPr id="1" name=""/>
        <p:cNvGrpSpPr/>
        <p:nvPr/>
      </p:nvGrpSpPr>
      <p:grpSpPr>
        <a:xfrm>
          <a:off x="0" y="0"/>
          <a:ext cx="0" cy="0"/>
          <a:chOff x="0" y="0"/>
          <a:chExt cx="0" cy="0"/>
        </a:xfrm>
      </p:grpSpPr>
      <p:pic>
        <p:nvPicPr>
          <p:cNvPr id="7" name="Holding Slide.tiff"/>
          <p:cNvPicPr/>
          <p:nvPr/>
        </p:nvPicPr>
        <p:blipFill>
          <a:blip r:embed="rId2">
            <a:extLst/>
          </a:blip>
          <a:stretch>
            <a:fillRect/>
          </a:stretch>
        </p:blipFill>
        <p:spPr>
          <a:xfrm>
            <a:off x="0" y="0"/>
            <a:ext cx="16256000" cy="9144000"/>
          </a:xfrm>
          <a:prstGeom prst="rect">
            <a:avLst/>
          </a:prstGeom>
          <a:ln w="12700">
            <a:miter lim="400000"/>
          </a:ln>
        </p:spPr>
      </p:pic>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Photo - Hor">
    <p:spTree>
      <p:nvGrpSpPr>
        <p:cNvPr id="1" name=""/>
        <p:cNvGrpSpPr/>
        <p:nvPr/>
      </p:nvGrpSpPr>
      <p:grpSpPr>
        <a:xfrm>
          <a:off x="0" y="0"/>
          <a:ext cx="0" cy="0"/>
          <a:chOff x="0" y="0"/>
          <a:chExt cx="0" cy="0"/>
        </a:xfrm>
      </p:grpSpPr>
      <p:pic>
        <p:nvPicPr>
          <p:cNvPr id="33" name="Content Slide.tiff"/>
          <p:cNvPicPr/>
          <p:nvPr/>
        </p:nvPicPr>
        <p:blipFill>
          <a:blip r:embed="rId2">
            <a:extLst/>
          </a:blip>
          <a:stretch>
            <a:fillRect/>
          </a:stretch>
        </p:blipFill>
        <p:spPr>
          <a:xfrm>
            <a:off x="0" y="0"/>
            <a:ext cx="16256000" cy="9144000"/>
          </a:xfrm>
          <a:prstGeom prst="rect">
            <a:avLst/>
          </a:prstGeom>
          <a:ln w="12700">
            <a:miter lim="400000"/>
          </a:ln>
        </p:spPr>
      </p:pic>
      <p:sp>
        <p:nvSpPr>
          <p:cNvPr id="34" name="Shape 34"/>
          <p:cNvSpPr/>
          <p:nvPr>
            <p:ph type="title"/>
          </p:nvPr>
        </p:nvSpPr>
        <p:spPr>
          <a:xfrm>
            <a:off x="977900" y="457200"/>
            <a:ext cx="14300200" cy="1384300"/>
          </a:xfrm>
          <a:prstGeom prst="rect">
            <a:avLst/>
          </a:prstGeom>
        </p:spPr>
        <p:txBody>
          <a:bodyPr lIns="50800" tIns="50800" rIns="50800" bIns="50800">
            <a:noAutofit/>
          </a:bodyPr>
          <a:lstStyle>
            <a:lvl1pPr algn="ctr" defTabSz="546100">
              <a:lnSpc>
                <a:spcPct val="100000"/>
              </a:lnSpc>
              <a:defRPr sz="7600">
                <a:solidFill>
                  <a:srgbClr val="063A61"/>
                </a:solidFill>
                <a:latin typeface="+mj-lt"/>
                <a:ea typeface="+mj-ea"/>
                <a:cs typeface="+mj-cs"/>
                <a:sym typeface="Arial"/>
              </a:defRPr>
            </a:lvl1pPr>
          </a:lstStyle>
          <a:p>
            <a:pPr lvl="0">
              <a:defRPr sz="1800">
                <a:solidFill>
                  <a:srgbClr val="000000"/>
                </a:solidFill>
              </a:defRPr>
            </a:pPr>
            <a:r>
              <a:rPr sz="7600">
                <a:solidFill>
                  <a:srgbClr val="063A61"/>
                </a:solidFill>
              </a:rPr>
              <a:t>Title Text</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 Hor Reflection">
    <p:spTree>
      <p:nvGrpSpPr>
        <p:cNvPr id="1" name=""/>
        <p:cNvGrpSpPr/>
        <p:nvPr/>
      </p:nvGrpSpPr>
      <p:grpSpPr>
        <a:xfrm>
          <a:off x="0" y="0"/>
          <a:ext cx="0" cy="0"/>
          <a:chOff x="0" y="0"/>
          <a:chExt cx="0" cy="0"/>
        </a:xfrm>
      </p:grpSpPr>
      <p:pic>
        <p:nvPicPr>
          <p:cNvPr id="36" name="Content Slide.tiff"/>
          <p:cNvPicPr/>
          <p:nvPr/>
        </p:nvPicPr>
        <p:blipFill>
          <a:blip r:embed="rId2">
            <a:extLst/>
          </a:blip>
          <a:stretch>
            <a:fillRect/>
          </a:stretch>
        </p:blipFill>
        <p:spPr>
          <a:xfrm>
            <a:off x="0" y="0"/>
            <a:ext cx="16256000" cy="9144000"/>
          </a:xfrm>
          <a:prstGeom prst="rect">
            <a:avLst/>
          </a:prstGeom>
          <a:ln w="12700">
            <a:miter lim="400000"/>
          </a:ln>
        </p:spPr>
      </p:pic>
      <p:sp>
        <p:nvSpPr>
          <p:cNvPr id="37" name="Shape 37"/>
          <p:cNvSpPr/>
          <p:nvPr>
            <p:ph type="title"/>
          </p:nvPr>
        </p:nvSpPr>
        <p:spPr>
          <a:xfrm>
            <a:off x="977900" y="457200"/>
            <a:ext cx="14300200" cy="1384300"/>
          </a:xfrm>
          <a:prstGeom prst="rect">
            <a:avLst/>
          </a:prstGeom>
        </p:spPr>
        <p:txBody>
          <a:bodyPr lIns="50800" tIns="50800" rIns="50800" bIns="50800">
            <a:noAutofit/>
          </a:bodyPr>
          <a:lstStyle>
            <a:lvl1pPr algn="ctr" defTabSz="546100">
              <a:lnSpc>
                <a:spcPct val="100000"/>
              </a:lnSpc>
              <a:defRPr sz="7600">
                <a:solidFill>
                  <a:srgbClr val="063A61"/>
                </a:solidFill>
                <a:latin typeface="+mj-lt"/>
                <a:ea typeface="+mj-ea"/>
                <a:cs typeface="+mj-cs"/>
                <a:sym typeface="Arial"/>
              </a:defRPr>
            </a:lvl1pPr>
          </a:lstStyle>
          <a:p>
            <a:pPr lvl="0">
              <a:defRPr sz="1800">
                <a:solidFill>
                  <a:srgbClr val="000000"/>
                </a:solidFill>
              </a:defRPr>
            </a:pPr>
            <a:r>
              <a:rPr sz="7600">
                <a:solidFill>
                  <a:srgbClr val="063A61"/>
                </a:solidFill>
              </a:rPr>
              <a:t>Title Text</a:t>
            </a: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Photo - Ver">
    <p:spTree>
      <p:nvGrpSpPr>
        <p:cNvPr id="1" name=""/>
        <p:cNvGrpSpPr/>
        <p:nvPr/>
      </p:nvGrpSpPr>
      <p:grpSpPr>
        <a:xfrm>
          <a:off x="0" y="0"/>
          <a:ext cx="0" cy="0"/>
          <a:chOff x="0" y="0"/>
          <a:chExt cx="0" cy="0"/>
        </a:xfrm>
      </p:grpSpPr>
      <p:pic>
        <p:nvPicPr>
          <p:cNvPr id="39" name="Content Slide.tiff"/>
          <p:cNvPicPr/>
          <p:nvPr/>
        </p:nvPicPr>
        <p:blipFill>
          <a:blip r:embed="rId2">
            <a:extLst/>
          </a:blip>
          <a:stretch>
            <a:fillRect/>
          </a:stretch>
        </p:blipFill>
        <p:spPr>
          <a:xfrm>
            <a:off x="0" y="0"/>
            <a:ext cx="16256000" cy="9144000"/>
          </a:xfrm>
          <a:prstGeom prst="rect">
            <a:avLst/>
          </a:prstGeom>
          <a:ln w="12700">
            <a:miter lim="400000"/>
          </a:ln>
        </p:spPr>
      </p:pic>
      <p:sp>
        <p:nvSpPr>
          <p:cNvPr id="40" name="Shape 40"/>
          <p:cNvSpPr/>
          <p:nvPr>
            <p:ph type="title"/>
          </p:nvPr>
        </p:nvSpPr>
        <p:spPr>
          <a:xfrm>
            <a:off x="6502400" y="914400"/>
            <a:ext cx="8775700" cy="2781300"/>
          </a:xfrm>
          <a:prstGeom prst="rect">
            <a:avLst/>
          </a:prstGeom>
        </p:spPr>
        <p:txBody>
          <a:bodyPr lIns="0" tIns="0" rIns="0" bIns="0" anchor="b">
            <a:noAutofit/>
          </a:bodyPr>
          <a:lstStyle>
            <a:lvl1pPr algn="ctr" defTabSz="546100">
              <a:lnSpc>
                <a:spcPct val="100000"/>
              </a:lnSpc>
              <a:defRPr sz="6400">
                <a:solidFill>
                  <a:srgbClr val="063A61"/>
                </a:solidFill>
                <a:latin typeface="+mj-lt"/>
                <a:ea typeface="+mj-ea"/>
                <a:cs typeface="+mj-cs"/>
                <a:sym typeface="Arial"/>
              </a:defRPr>
            </a:lvl1pPr>
          </a:lstStyle>
          <a:p>
            <a:pPr lvl="0">
              <a:defRPr sz="1800">
                <a:solidFill>
                  <a:srgbClr val="000000"/>
                </a:solidFill>
              </a:defRPr>
            </a:pPr>
            <a:r>
              <a:rPr sz="6400">
                <a:solidFill>
                  <a:srgbClr val="063A61"/>
                </a:solidFill>
              </a:rPr>
              <a:t>Title Text</a:t>
            </a:r>
          </a:p>
        </p:txBody>
      </p:sp>
      <p:sp>
        <p:nvSpPr>
          <p:cNvPr id="41" name="Shape 41"/>
          <p:cNvSpPr/>
          <p:nvPr>
            <p:ph type="body" idx="1"/>
          </p:nvPr>
        </p:nvSpPr>
        <p:spPr>
          <a:xfrm>
            <a:off x="6502400" y="3733800"/>
            <a:ext cx="8775700" cy="3733800"/>
          </a:xfrm>
          <a:prstGeom prst="rect">
            <a:avLst/>
          </a:prstGeom>
        </p:spPr>
        <p:txBody>
          <a:bodyPr lIns="0" tIns="0" rIns="0" bIns="0">
            <a:noAutofit/>
          </a:bodyPr>
          <a:lstStyle>
            <a:lvl1pPr marL="0" indent="0" algn="ctr" defTabSz="546100">
              <a:lnSpc>
                <a:spcPct val="100000"/>
              </a:lnSpc>
              <a:spcBef>
                <a:spcPts val="0"/>
              </a:spcBef>
              <a:buSzTx/>
              <a:buFontTx/>
              <a:buNone/>
              <a:defRPr sz="3000">
                <a:solidFill>
                  <a:srgbClr val="063A61"/>
                </a:solidFill>
                <a:latin typeface="+mj-lt"/>
                <a:ea typeface="+mj-ea"/>
                <a:cs typeface="+mj-cs"/>
                <a:sym typeface="Arial"/>
              </a:defRPr>
            </a:lvl1pPr>
            <a:lvl2pPr marL="0" indent="0" algn="ctr" defTabSz="546100">
              <a:lnSpc>
                <a:spcPct val="100000"/>
              </a:lnSpc>
              <a:spcBef>
                <a:spcPts val="0"/>
              </a:spcBef>
              <a:buSzTx/>
              <a:buFontTx/>
              <a:buNone/>
              <a:defRPr sz="3000">
                <a:solidFill>
                  <a:srgbClr val="063A61"/>
                </a:solidFill>
                <a:latin typeface="+mj-lt"/>
                <a:ea typeface="+mj-ea"/>
                <a:cs typeface="+mj-cs"/>
                <a:sym typeface="Arial"/>
              </a:defRPr>
            </a:lvl2pPr>
            <a:lvl3pPr marL="0" indent="0" algn="ctr" defTabSz="546100">
              <a:lnSpc>
                <a:spcPct val="100000"/>
              </a:lnSpc>
              <a:spcBef>
                <a:spcPts val="0"/>
              </a:spcBef>
              <a:buSzTx/>
              <a:buFontTx/>
              <a:buNone/>
              <a:defRPr sz="3000">
                <a:solidFill>
                  <a:srgbClr val="063A61"/>
                </a:solidFill>
                <a:latin typeface="+mj-lt"/>
                <a:ea typeface="+mj-ea"/>
                <a:cs typeface="+mj-cs"/>
                <a:sym typeface="Arial"/>
              </a:defRPr>
            </a:lvl3pPr>
            <a:lvl4pPr marL="0" indent="0" algn="ctr" defTabSz="546100">
              <a:lnSpc>
                <a:spcPct val="100000"/>
              </a:lnSpc>
              <a:spcBef>
                <a:spcPts val="0"/>
              </a:spcBef>
              <a:buSzTx/>
              <a:buFontTx/>
              <a:buNone/>
              <a:defRPr sz="3000">
                <a:solidFill>
                  <a:srgbClr val="063A61"/>
                </a:solidFill>
                <a:latin typeface="+mj-lt"/>
                <a:ea typeface="+mj-ea"/>
                <a:cs typeface="+mj-cs"/>
                <a:sym typeface="Arial"/>
              </a:defRPr>
            </a:lvl4pPr>
            <a:lvl5pPr marL="0" indent="0" algn="ctr" defTabSz="546100">
              <a:lnSpc>
                <a:spcPct val="100000"/>
              </a:lnSpc>
              <a:spcBef>
                <a:spcPts val="0"/>
              </a:spcBef>
              <a:buSzTx/>
              <a:buFontTx/>
              <a:buNone/>
              <a:defRPr sz="3000">
                <a:solidFill>
                  <a:srgbClr val="063A61"/>
                </a:solidFill>
                <a:latin typeface="+mj-lt"/>
                <a:ea typeface="+mj-ea"/>
                <a:cs typeface="+mj-cs"/>
                <a:sym typeface="Arial"/>
              </a:defRPr>
            </a:lvl5pPr>
          </a:lstStyle>
          <a:p>
            <a:pPr lvl="0">
              <a:defRPr sz="1800">
                <a:solidFill>
                  <a:srgbClr val="000000"/>
                </a:solidFill>
              </a:defRPr>
            </a:pPr>
            <a:r>
              <a:rPr sz="3000">
                <a:solidFill>
                  <a:srgbClr val="063A61"/>
                </a:solidFill>
              </a:rPr>
              <a:t>Body Level One</a:t>
            </a:r>
            <a:endParaRPr sz="3000">
              <a:solidFill>
                <a:srgbClr val="063A61"/>
              </a:solidFill>
            </a:endParaRPr>
          </a:p>
          <a:p>
            <a:pPr lvl="1">
              <a:defRPr sz="1800">
                <a:solidFill>
                  <a:srgbClr val="000000"/>
                </a:solidFill>
              </a:defRPr>
            </a:pPr>
            <a:r>
              <a:rPr sz="3000">
                <a:solidFill>
                  <a:srgbClr val="063A61"/>
                </a:solidFill>
              </a:rPr>
              <a:t>Body Level Two</a:t>
            </a:r>
            <a:endParaRPr sz="3000">
              <a:solidFill>
                <a:srgbClr val="063A61"/>
              </a:solidFill>
            </a:endParaRPr>
          </a:p>
          <a:p>
            <a:pPr lvl="2">
              <a:defRPr sz="1800">
                <a:solidFill>
                  <a:srgbClr val="000000"/>
                </a:solidFill>
              </a:defRPr>
            </a:pPr>
            <a:r>
              <a:rPr sz="3000">
                <a:solidFill>
                  <a:srgbClr val="063A61"/>
                </a:solidFill>
              </a:rPr>
              <a:t>Body Level Three</a:t>
            </a:r>
            <a:endParaRPr sz="3000">
              <a:solidFill>
                <a:srgbClr val="063A61"/>
              </a:solidFill>
            </a:endParaRPr>
          </a:p>
          <a:p>
            <a:pPr lvl="3">
              <a:defRPr sz="1800">
                <a:solidFill>
                  <a:srgbClr val="000000"/>
                </a:solidFill>
              </a:defRPr>
            </a:pPr>
            <a:r>
              <a:rPr sz="3000">
                <a:solidFill>
                  <a:srgbClr val="063A61"/>
                </a:solidFill>
              </a:rPr>
              <a:t>Body Level Four</a:t>
            </a:r>
            <a:endParaRPr sz="3000">
              <a:solidFill>
                <a:srgbClr val="063A61"/>
              </a:solidFill>
            </a:endParaRPr>
          </a:p>
          <a:p>
            <a:pPr lvl="4">
              <a:defRPr sz="1800">
                <a:solidFill>
                  <a:srgbClr val="000000"/>
                </a:solidFill>
              </a:defRPr>
            </a:pPr>
            <a:r>
              <a:rPr sz="3000">
                <a:solidFill>
                  <a:srgbClr val="063A61"/>
                </a:solidFill>
              </a:rPr>
              <a:t>Body Level Five</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Photo - Ver Reflection">
    <p:spTree>
      <p:nvGrpSpPr>
        <p:cNvPr id="1" name=""/>
        <p:cNvGrpSpPr/>
        <p:nvPr/>
      </p:nvGrpSpPr>
      <p:grpSpPr>
        <a:xfrm>
          <a:off x="0" y="0"/>
          <a:ext cx="0" cy="0"/>
          <a:chOff x="0" y="0"/>
          <a:chExt cx="0" cy="0"/>
        </a:xfrm>
      </p:grpSpPr>
      <p:pic>
        <p:nvPicPr>
          <p:cNvPr id="43" name="Content Slide.tiff"/>
          <p:cNvPicPr/>
          <p:nvPr/>
        </p:nvPicPr>
        <p:blipFill>
          <a:blip r:embed="rId2">
            <a:extLst/>
          </a:blip>
          <a:stretch>
            <a:fillRect/>
          </a:stretch>
        </p:blipFill>
        <p:spPr>
          <a:xfrm>
            <a:off x="0" y="0"/>
            <a:ext cx="16256000" cy="9144000"/>
          </a:xfrm>
          <a:prstGeom prst="rect">
            <a:avLst/>
          </a:prstGeom>
          <a:ln w="12700">
            <a:miter lim="400000"/>
          </a:ln>
        </p:spPr>
      </p:pic>
      <p:sp>
        <p:nvSpPr>
          <p:cNvPr id="44" name="Shape 44"/>
          <p:cNvSpPr/>
          <p:nvPr>
            <p:ph type="title"/>
          </p:nvPr>
        </p:nvSpPr>
        <p:spPr>
          <a:xfrm>
            <a:off x="6502400" y="914400"/>
            <a:ext cx="8775700" cy="2781300"/>
          </a:xfrm>
          <a:prstGeom prst="rect">
            <a:avLst/>
          </a:prstGeom>
        </p:spPr>
        <p:txBody>
          <a:bodyPr lIns="0" tIns="0" rIns="0" bIns="0" anchor="b">
            <a:noAutofit/>
          </a:bodyPr>
          <a:lstStyle>
            <a:lvl1pPr algn="ctr" defTabSz="546100">
              <a:lnSpc>
                <a:spcPct val="100000"/>
              </a:lnSpc>
              <a:defRPr sz="6400">
                <a:solidFill>
                  <a:srgbClr val="063A61"/>
                </a:solidFill>
                <a:latin typeface="+mj-lt"/>
                <a:ea typeface="+mj-ea"/>
                <a:cs typeface="+mj-cs"/>
                <a:sym typeface="Arial"/>
              </a:defRPr>
            </a:lvl1pPr>
          </a:lstStyle>
          <a:p>
            <a:pPr lvl="0">
              <a:defRPr sz="1800">
                <a:solidFill>
                  <a:srgbClr val="000000"/>
                </a:solidFill>
              </a:defRPr>
            </a:pPr>
            <a:r>
              <a:rPr sz="6400">
                <a:solidFill>
                  <a:srgbClr val="063A61"/>
                </a:solidFill>
              </a:rPr>
              <a:t>Title Text</a:t>
            </a:r>
          </a:p>
        </p:txBody>
      </p:sp>
      <p:sp>
        <p:nvSpPr>
          <p:cNvPr id="45" name="Shape 45"/>
          <p:cNvSpPr/>
          <p:nvPr>
            <p:ph type="body" idx="1"/>
          </p:nvPr>
        </p:nvSpPr>
        <p:spPr>
          <a:xfrm>
            <a:off x="6502400" y="3733800"/>
            <a:ext cx="8775700" cy="3721100"/>
          </a:xfrm>
          <a:prstGeom prst="rect">
            <a:avLst/>
          </a:prstGeom>
        </p:spPr>
        <p:txBody>
          <a:bodyPr lIns="0" tIns="0" rIns="0" bIns="0">
            <a:noAutofit/>
          </a:bodyPr>
          <a:lstStyle>
            <a:lvl1pPr marL="0" indent="0" algn="ctr" defTabSz="546100">
              <a:lnSpc>
                <a:spcPct val="100000"/>
              </a:lnSpc>
              <a:spcBef>
                <a:spcPts val="0"/>
              </a:spcBef>
              <a:buSzTx/>
              <a:buFontTx/>
              <a:buNone/>
              <a:defRPr sz="3000">
                <a:solidFill>
                  <a:srgbClr val="063A61"/>
                </a:solidFill>
                <a:latin typeface="+mj-lt"/>
                <a:ea typeface="+mj-ea"/>
                <a:cs typeface="+mj-cs"/>
                <a:sym typeface="Arial"/>
              </a:defRPr>
            </a:lvl1pPr>
            <a:lvl2pPr marL="0" indent="0" algn="ctr" defTabSz="546100">
              <a:lnSpc>
                <a:spcPct val="100000"/>
              </a:lnSpc>
              <a:spcBef>
                <a:spcPts val="0"/>
              </a:spcBef>
              <a:buSzTx/>
              <a:buFontTx/>
              <a:buNone/>
              <a:defRPr sz="3000">
                <a:solidFill>
                  <a:srgbClr val="063A61"/>
                </a:solidFill>
                <a:latin typeface="+mj-lt"/>
                <a:ea typeface="+mj-ea"/>
                <a:cs typeface="+mj-cs"/>
                <a:sym typeface="Arial"/>
              </a:defRPr>
            </a:lvl2pPr>
            <a:lvl3pPr marL="0" indent="0" algn="ctr" defTabSz="546100">
              <a:lnSpc>
                <a:spcPct val="100000"/>
              </a:lnSpc>
              <a:spcBef>
                <a:spcPts val="0"/>
              </a:spcBef>
              <a:buSzTx/>
              <a:buFontTx/>
              <a:buNone/>
              <a:defRPr sz="3000">
                <a:solidFill>
                  <a:srgbClr val="063A61"/>
                </a:solidFill>
                <a:latin typeface="+mj-lt"/>
                <a:ea typeface="+mj-ea"/>
                <a:cs typeface="+mj-cs"/>
                <a:sym typeface="Arial"/>
              </a:defRPr>
            </a:lvl3pPr>
            <a:lvl4pPr marL="0" indent="0" algn="ctr" defTabSz="546100">
              <a:lnSpc>
                <a:spcPct val="100000"/>
              </a:lnSpc>
              <a:spcBef>
                <a:spcPts val="0"/>
              </a:spcBef>
              <a:buSzTx/>
              <a:buFontTx/>
              <a:buNone/>
              <a:defRPr sz="3000">
                <a:solidFill>
                  <a:srgbClr val="063A61"/>
                </a:solidFill>
                <a:latin typeface="+mj-lt"/>
                <a:ea typeface="+mj-ea"/>
                <a:cs typeface="+mj-cs"/>
                <a:sym typeface="Arial"/>
              </a:defRPr>
            </a:lvl4pPr>
            <a:lvl5pPr marL="0" indent="0" algn="ctr" defTabSz="546100">
              <a:lnSpc>
                <a:spcPct val="100000"/>
              </a:lnSpc>
              <a:spcBef>
                <a:spcPts val="0"/>
              </a:spcBef>
              <a:buSzTx/>
              <a:buFontTx/>
              <a:buNone/>
              <a:defRPr sz="3000">
                <a:solidFill>
                  <a:srgbClr val="063A61"/>
                </a:solidFill>
                <a:latin typeface="+mj-lt"/>
                <a:ea typeface="+mj-ea"/>
                <a:cs typeface="+mj-cs"/>
                <a:sym typeface="Arial"/>
              </a:defRPr>
            </a:lvl5pPr>
          </a:lstStyle>
          <a:p>
            <a:pPr lvl="0">
              <a:defRPr sz="1800">
                <a:solidFill>
                  <a:srgbClr val="000000"/>
                </a:solidFill>
              </a:defRPr>
            </a:pPr>
            <a:r>
              <a:rPr sz="3000">
                <a:solidFill>
                  <a:srgbClr val="063A61"/>
                </a:solidFill>
              </a:rPr>
              <a:t>Body Level One</a:t>
            </a:r>
            <a:endParaRPr sz="3000">
              <a:solidFill>
                <a:srgbClr val="063A61"/>
              </a:solidFill>
            </a:endParaRPr>
          </a:p>
          <a:p>
            <a:pPr lvl="1">
              <a:defRPr sz="1800">
                <a:solidFill>
                  <a:srgbClr val="000000"/>
                </a:solidFill>
              </a:defRPr>
            </a:pPr>
            <a:r>
              <a:rPr sz="3000">
                <a:solidFill>
                  <a:srgbClr val="063A61"/>
                </a:solidFill>
              </a:rPr>
              <a:t>Body Level Two</a:t>
            </a:r>
            <a:endParaRPr sz="3000">
              <a:solidFill>
                <a:srgbClr val="063A61"/>
              </a:solidFill>
            </a:endParaRPr>
          </a:p>
          <a:p>
            <a:pPr lvl="2">
              <a:defRPr sz="1800">
                <a:solidFill>
                  <a:srgbClr val="000000"/>
                </a:solidFill>
              </a:defRPr>
            </a:pPr>
            <a:r>
              <a:rPr sz="3000">
                <a:solidFill>
                  <a:srgbClr val="063A61"/>
                </a:solidFill>
              </a:rPr>
              <a:t>Body Level Three</a:t>
            </a:r>
            <a:endParaRPr sz="3000">
              <a:solidFill>
                <a:srgbClr val="063A61"/>
              </a:solidFill>
            </a:endParaRPr>
          </a:p>
          <a:p>
            <a:pPr lvl="3">
              <a:defRPr sz="1800">
                <a:solidFill>
                  <a:srgbClr val="000000"/>
                </a:solidFill>
              </a:defRPr>
            </a:pPr>
            <a:r>
              <a:rPr sz="3000">
                <a:solidFill>
                  <a:srgbClr val="063A61"/>
                </a:solidFill>
              </a:rPr>
              <a:t>Body Level Four</a:t>
            </a:r>
            <a:endParaRPr sz="3000">
              <a:solidFill>
                <a:srgbClr val="063A61"/>
              </a:solidFill>
            </a:endParaRPr>
          </a:p>
          <a:p>
            <a:pPr lvl="4">
              <a:defRPr sz="1800">
                <a:solidFill>
                  <a:srgbClr val="000000"/>
                </a:solidFill>
              </a:defRPr>
            </a:pPr>
            <a:r>
              <a:rPr sz="3000">
                <a:solidFill>
                  <a:srgbClr val="063A61"/>
                </a:solid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pic>
        <p:nvPicPr>
          <p:cNvPr id="47" name="Content Slide.tiff"/>
          <p:cNvPicPr/>
          <p:nvPr/>
        </p:nvPicPr>
        <p:blipFill>
          <a:blip r:embed="rId2">
            <a:extLst/>
          </a:blip>
          <a:stretch>
            <a:fillRect/>
          </a:stretch>
        </p:blipFill>
        <p:spPr>
          <a:xfrm>
            <a:off x="0" y="0"/>
            <a:ext cx="16256000" cy="9144000"/>
          </a:xfrm>
          <a:prstGeom prst="rect">
            <a:avLst/>
          </a:prstGeom>
          <a:ln w="12700">
            <a:miter lim="400000"/>
          </a:ln>
        </p:spPr>
      </p:pic>
      <p:sp>
        <p:nvSpPr>
          <p:cNvPr id="48" name="Shape 48"/>
          <p:cNvSpPr/>
          <p:nvPr>
            <p:ph type="title"/>
          </p:nvPr>
        </p:nvSpPr>
        <p:spPr>
          <a:xfrm>
            <a:off x="952500" y="596900"/>
            <a:ext cx="14325600" cy="1308100"/>
          </a:xfrm>
          <a:prstGeom prst="rect">
            <a:avLst/>
          </a:prstGeom>
        </p:spPr>
        <p:txBody>
          <a:bodyPr lIns="50800" tIns="50800" rIns="50800" bIns="50800">
            <a:noAutofit/>
          </a:bodyPr>
          <a:lstStyle>
            <a:lvl1pPr algn="ctr" defTabSz="546100">
              <a:lnSpc>
                <a:spcPct val="100000"/>
              </a:lnSpc>
              <a:defRPr sz="7600">
                <a:solidFill>
                  <a:srgbClr val="063A61"/>
                </a:solidFill>
                <a:latin typeface="+mj-lt"/>
                <a:ea typeface="+mj-ea"/>
                <a:cs typeface="+mj-cs"/>
                <a:sym typeface="Arial"/>
              </a:defRPr>
            </a:lvl1pPr>
          </a:lstStyle>
          <a:p>
            <a:pPr lvl="0">
              <a:defRPr sz="1800">
                <a:solidFill>
                  <a:srgbClr val="000000"/>
                </a:solidFill>
              </a:defRPr>
            </a:pPr>
            <a:r>
              <a:rPr sz="7600">
                <a:solidFill>
                  <a:srgbClr val="063A61"/>
                </a:solidFill>
              </a:rPr>
              <a:t>Title Text</a:t>
            </a:r>
          </a:p>
        </p:txBody>
      </p:sp>
      <p:sp>
        <p:nvSpPr>
          <p:cNvPr id="49" name="Shape 49"/>
          <p:cNvSpPr/>
          <p:nvPr>
            <p:ph type="body" idx="1"/>
          </p:nvPr>
        </p:nvSpPr>
        <p:spPr>
          <a:xfrm>
            <a:off x="8128000" y="2286000"/>
            <a:ext cx="7150100" cy="5156200"/>
          </a:xfrm>
          <a:prstGeom prst="rect">
            <a:avLst/>
          </a:prstGeom>
        </p:spPr>
        <p:txBody>
          <a:bodyPr lIns="50800" tIns="50800" rIns="50800" bIns="50800" anchor="ctr">
            <a:noAutofit/>
          </a:bodyPr>
          <a:lstStyle>
            <a:lvl1pPr marL="685800" indent="-469900" defTabSz="546100">
              <a:lnSpc>
                <a:spcPct val="100000"/>
              </a:lnSpc>
              <a:spcBef>
                <a:spcPts val="4600"/>
              </a:spcBef>
              <a:buSzPct val="171000"/>
              <a:buFontTx/>
              <a:defRPr sz="2800">
                <a:solidFill>
                  <a:srgbClr val="063A61"/>
                </a:solidFill>
                <a:latin typeface="+mj-lt"/>
                <a:ea typeface="+mj-ea"/>
                <a:cs typeface="+mj-cs"/>
                <a:sym typeface="Arial"/>
              </a:defRPr>
            </a:lvl1pPr>
            <a:lvl2pPr marL="977900" indent="-469900" defTabSz="546100">
              <a:lnSpc>
                <a:spcPct val="100000"/>
              </a:lnSpc>
              <a:spcBef>
                <a:spcPts val="4600"/>
              </a:spcBef>
              <a:buSzPct val="171000"/>
              <a:buFontTx/>
              <a:defRPr sz="2800">
                <a:solidFill>
                  <a:srgbClr val="063A61"/>
                </a:solidFill>
                <a:latin typeface="+mj-lt"/>
                <a:ea typeface="+mj-ea"/>
                <a:cs typeface="+mj-cs"/>
                <a:sym typeface="Arial"/>
              </a:defRPr>
            </a:lvl2pPr>
            <a:lvl3pPr marL="1270000" indent="-469900" defTabSz="546100">
              <a:lnSpc>
                <a:spcPct val="100000"/>
              </a:lnSpc>
              <a:spcBef>
                <a:spcPts val="4600"/>
              </a:spcBef>
              <a:buSzPct val="171000"/>
              <a:buFontTx/>
              <a:defRPr sz="2800">
                <a:solidFill>
                  <a:srgbClr val="063A61"/>
                </a:solidFill>
                <a:latin typeface="+mj-lt"/>
                <a:ea typeface="+mj-ea"/>
                <a:cs typeface="+mj-cs"/>
                <a:sym typeface="Arial"/>
              </a:defRPr>
            </a:lvl3pPr>
            <a:lvl4pPr marL="1574800" indent="-469900" defTabSz="546100">
              <a:lnSpc>
                <a:spcPct val="100000"/>
              </a:lnSpc>
              <a:spcBef>
                <a:spcPts val="4600"/>
              </a:spcBef>
              <a:buSzPct val="171000"/>
              <a:buFontTx/>
              <a:defRPr sz="2800">
                <a:solidFill>
                  <a:srgbClr val="063A61"/>
                </a:solidFill>
                <a:latin typeface="+mj-lt"/>
                <a:ea typeface="+mj-ea"/>
                <a:cs typeface="+mj-cs"/>
                <a:sym typeface="Arial"/>
              </a:defRPr>
            </a:lvl4pPr>
            <a:lvl5pPr marL="1866900" indent="-469900" defTabSz="546100">
              <a:lnSpc>
                <a:spcPct val="100000"/>
              </a:lnSpc>
              <a:spcBef>
                <a:spcPts val="4600"/>
              </a:spcBef>
              <a:buSzPct val="171000"/>
              <a:buFontTx/>
              <a:defRPr sz="2800">
                <a:solidFill>
                  <a:srgbClr val="063A61"/>
                </a:solidFill>
                <a:latin typeface="+mj-lt"/>
                <a:ea typeface="+mj-ea"/>
                <a:cs typeface="+mj-cs"/>
                <a:sym typeface="Arial"/>
              </a:defRPr>
            </a:lvl5pPr>
          </a:lstStyle>
          <a:p>
            <a:pPr lvl="0">
              <a:defRPr sz="1800">
                <a:solidFill>
                  <a:srgbClr val="000000"/>
                </a:solidFill>
              </a:defRPr>
            </a:pPr>
            <a:r>
              <a:rPr sz="2800">
                <a:solidFill>
                  <a:srgbClr val="063A61"/>
                </a:solidFill>
              </a:rPr>
              <a:t>Body Level One</a:t>
            </a:r>
            <a:endParaRPr sz="2800">
              <a:solidFill>
                <a:srgbClr val="063A61"/>
              </a:solidFill>
            </a:endParaRPr>
          </a:p>
          <a:p>
            <a:pPr lvl="1">
              <a:defRPr sz="1800">
                <a:solidFill>
                  <a:srgbClr val="000000"/>
                </a:solidFill>
              </a:defRPr>
            </a:pPr>
            <a:r>
              <a:rPr sz="2800">
                <a:solidFill>
                  <a:srgbClr val="063A61"/>
                </a:solidFill>
              </a:rPr>
              <a:t>Body Level Two</a:t>
            </a:r>
            <a:endParaRPr sz="2800">
              <a:solidFill>
                <a:srgbClr val="063A61"/>
              </a:solidFill>
            </a:endParaRPr>
          </a:p>
          <a:p>
            <a:pPr lvl="2">
              <a:defRPr sz="1800">
                <a:solidFill>
                  <a:srgbClr val="000000"/>
                </a:solidFill>
              </a:defRPr>
            </a:pPr>
            <a:r>
              <a:rPr sz="2800">
                <a:solidFill>
                  <a:srgbClr val="063A61"/>
                </a:solidFill>
              </a:rPr>
              <a:t>Body Level Three</a:t>
            </a:r>
            <a:endParaRPr sz="2800">
              <a:solidFill>
                <a:srgbClr val="063A61"/>
              </a:solidFill>
            </a:endParaRPr>
          </a:p>
          <a:p>
            <a:pPr lvl="3">
              <a:defRPr sz="1800">
                <a:solidFill>
                  <a:srgbClr val="000000"/>
                </a:solidFill>
              </a:defRPr>
            </a:pPr>
            <a:r>
              <a:rPr sz="2800">
                <a:solidFill>
                  <a:srgbClr val="063A61"/>
                </a:solidFill>
              </a:rPr>
              <a:t>Body Level Four</a:t>
            </a:r>
            <a:endParaRPr sz="2800">
              <a:solidFill>
                <a:srgbClr val="063A61"/>
              </a:solidFill>
            </a:endParaRPr>
          </a:p>
          <a:p>
            <a:pPr lvl="4">
              <a:defRPr sz="1800">
                <a:solidFill>
                  <a:srgbClr val="000000"/>
                </a:solidFill>
              </a:defRPr>
            </a:pPr>
            <a:r>
              <a:rPr sz="2800">
                <a:solidFill>
                  <a:srgbClr val="063A61"/>
                </a:solidFill>
              </a:rPr>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pic>
        <p:nvPicPr>
          <p:cNvPr id="51" name="Content Slide Bckd.tiff"/>
          <p:cNvPicPr/>
          <p:nvPr/>
        </p:nvPicPr>
        <p:blipFill>
          <a:blip r:embed="rId2">
            <a:extLst/>
          </a:blip>
          <a:stretch>
            <a:fillRect/>
          </a:stretch>
        </p:blipFill>
        <p:spPr>
          <a:xfrm>
            <a:off x="0" y="0"/>
            <a:ext cx="16256000" cy="9144000"/>
          </a:xfrm>
          <a:prstGeom prst="rect">
            <a:avLst/>
          </a:prstGeom>
          <a:ln w="12700">
            <a:miter lim="400000"/>
          </a:ln>
        </p:spPr>
      </p:pic>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2 Column">
    <p:spTree>
      <p:nvGrpSpPr>
        <p:cNvPr id="1" name=""/>
        <p:cNvGrpSpPr/>
        <p:nvPr/>
      </p:nvGrpSpPr>
      <p:grpSpPr>
        <a:xfrm>
          <a:off x="0" y="0"/>
          <a:ext cx="0" cy="0"/>
          <a:chOff x="0" y="0"/>
          <a:chExt cx="0" cy="0"/>
        </a:xfrm>
      </p:grpSpPr>
      <p:pic>
        <p:nvPicPr>
          <p:cNvPr id="53" name="image.png"/>
          <p:cNvPicPr/>
          <p:nvPr/>
        </p:nvPicPr>
        <p:blipFill>
          <a:blip r:embed="rId2">
            <a:extLst/>
          </a:blip>
          <a:stretch>
            <a:fillRect/>
          </a:stretch>
        </p:blipFill>
        <p:spPr>
          <a:xfrm>
            <a:off x="-1" y="-1"/>
            <a:ext cx="16256001" cy="9144001"/>
          </a:xfrm>
          <a:prstGeom prst="rect">
            <a:avLst/>
          </a:prstGeom>
          <a:ln w="12700">
            <a:miter lim="400000"/>
          </a:ln>
        </p:spPr>
      </p:pic>
      <p:sp>
        <p:nvSpPr>
          <p:cNvPr id="54" name="Shape 54"/>
          <p:cNvSpPr/>
          <p:nvPr>
            <p:ph type="title"/>
          </p:nvPr>
        </p:nvSpPr>
        <p:spPr>
          <a:xfrm>
            <a:off x="1159933" y="169333"/>
            <a:ext cx="13936135" cy="2429934"/>
          </a:xfrm>
          <a:prstGeom prst="rect">
            <a:avLst/>
          </a:prstGeom>
        </p:spPr>
        <p:txBody>
          <a:bodyPr lIns="33866" tIns="33866" rIns="33866" bIns="33866">
            <a:noAutofit/>
          </a:bodyPr>
          <a:lstStyle>
            <a:lvl1pPr algn="ctr">
              <a:lnSpc>
                <a:spcPct val="100000"/>
              </a:lnSpc>
              <a:defRPr sz="7600">
                <a:uFill>
                  <a:solidFill/>
                </a:uFill>
                <a:latin typeface="+mj-lt"/>
                <a:ea typeface="+mj-ea"/>
                <a:cs typeface="+mj-cs"/>
                <a:sym typeface="Arial"/>
              </a:defRPr>
            </a:lvl1pPr>
          </a:lstStyle>
          <a:p>
            <a:pPr lvl="0">
              <a:defRPr sz="1800">
                <a:uFillTx/>
              </a:defRPr>
            </a:pPr>
            <a:r>
              <a:rPr sz="7600">
                <a:uFill>
                  <a:solidFill/>
                </a:uFill>
              </a:rPr>
              <a:t>Title Text</a:t>
            </a:r>
          </a:p>
        </p:txBody>
      </p:sp>
      <p:sp>
        <p:nvSpPr>
          <p:cNvPr id="55" name="Shape 55"/>
          <p:cNvSpPr/>
          <p:nvPr>
            <p:ph type="body" idx="1"/>
          </p:nvPr>
        </p:nvSpPr>
        <p:spPr>
          <a:xfrm>
            <a:off x="1159933" y="2599266"/>
            <a:ext cx="13936135" cy="6544735"/>
          </a:xfrm>
          <a:prstGeom prst="rect">
            <a:avLst/>
          </a:prstGeom>
        </p:spPr>
        <p:txBody>
          <a:bodyPr lIns="33866" tIns="33866" rIns="33866" bIns="33866">
            <a:noAutofit/>
          </a:bodyPr>
          <a:lstStyle>
            <a:lvl1pPr marL="732366" indent="-465666">
              <a:lnSpc>
                <a:spcPct val="100000"/>
              </a:lnSpc>
              <a:spcBef>
                <a:spcPts val="5200"/>
              </a:spcBef>
              <a:buSzPct val="171000"/>
              <a:buFontTx/>
              <a:defRPr sz="2800">
                <a:uFill>
                  <a:solidFill/>
                </a:uFill>
                <a:latin typeface="+mj-lt"/>
                <a:ea typeface="+mj-ea"/>
                <a:cs typeface="+mj-cs"/>
                <a:sym typeface="Arial"/>
              </a:defRPr>
            </a:lvl1pPr>
            <a:lvl2pPr marL="1176866" indent="-465666">
              <a:lnSpc>
                <a:spcPct val="100000"/>
              </a:lnSpc>
              <a:spcBef>
                <a:spcPts val="5200"/>
              </a:spcBef>
              <a:buSzPct val="171000"/>
              <a:buFontTx/>
              <a:defRPr sz="2800">
                <a:uFill>
                  <a:solidFill/>
                </a:uFill>
                <a:latin typeface="+mj-lt"/>
                <a:ea typeface="+mj-ea"/>
                <a:cs typeface="+mj-cs"/>
                <a:sym typeface="Arial"/>
              </a:defRPr>
            </a:lvl2pPr>
            <a:lvl3pPr marL="1621366" indent="-465666">
              <a:lnSpc>
                <a:spcPct val="100000"/>
              </a:lnSpc>
              <a:spcBef>
                <a:spcPts val="5200"/>
              </a:spcBef>
              <a:buSzPct val="171000"/>
              <a:buFontTx/>
              <a:defRPr sz="2800">
                <a:uFill>
                  <a:solidFill/>
                </a:uFill>
                <a:latin typeface="+mj-lt"/>
                <a:ea typeface="+mj-ea"/>
                <a:cs typeface="+mj-cs"/>
                <a:sym typeface="Arial"/>
              </a:defRPr>
            </a:lvl3pPr>
            <a:lvl4pPr marL="2065866" indent="-465666">
              <a:lnSpc>
                <a:spcPct val="100000"/>
              </a:lnSpc>
              <a:spcBef>
                <a:spcPts val="5200"/>
              </a:spcBef>
              <a:buSzPct val="171000"/>
              <a:buFontTx/>
              <a:defRPr sz="2800">
                <a:uFill>
                  <a:solidFill/>
                </a:uFill>
                <a:latin typeface="+mj-lt"/>
                <a:ea typeface="+mj-ea"/>
                <a:cs typeface="+mj-cs"/>
                <a:sym typeface="Arial"/>
              </a:defRPr>
            </a:lvl4pPr>
            <a:lvl5pPr marL="2510366" indent="-465666">
              <a:lnSpc>
                <a:spcPct val="100000"/>
              </a:lnSpc>
              <a:spcBef>
                <a:spcPts val="5200"/>
              </a:spcBef>
              <a:buSzPct val="171000"/>
              <a:buFontTx/>
              <a:defRPr sz="2800">
                <a:uFill>
                  <a:solidFill/>
                </a:uFill>
                <a:latin typeface="+mj-lt"/>
                <a:ea typeface="+mj-ea"/>
                <a:cs typeface="+mj-cs"/>
                <a:sym typeface="Arial"/>
              </a:defRPr>
            </a:lvl5pPr>
          </a:lstStyle>
          <a:p>
            <a:pPr lvl="0">
              <a:defRPr sz="1800">
                <a:uFillTx/>
              </a:defRPr>
            </a:pPr>
            <a:r>
              <a:rPr sz="2800">
                <a:uFill>
                  <a:solidFill/>
                </a:uFill>
              </a:rPr>
              <a:t>Body Level One</a:t>
            </a:r>
            <a:endParaRPr sz="28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800">
                <a:uFill>
                  <a:solidFill/>
                </a:uFill>
              </a:rPr>
              <a:t>Body Level Three</a:t>
            </a:r>
            <a:endParaRPr sz="2800">
              <a:uFill>
                <a:solidFill/>
              </a:uFill>
            </a:endParaRPr>
          </a:p>
          <a:p>
            <a:pPr lvl="3">
              <a:defRPr sz="1800">
                <a:uFillTx/>
              </a:defRPr>
            </a:pPr>
            <a:r>
              <a:rPr sz="2800">
                <a:uFill>
                  <a:solidFill/>
                </a:uFill>
              </a:rPr>
              <a:t>Body Level Four</a:t>
            </a:r>
            <a:endParaRPr sz="2800">
              <a:uFill>
                <a:solidFill/>
              </a:uFill>
            </a:endParaRPr>
          </a:p>
          <a:p>
            <a:pPr lvl="4">
              <a:defRPr sz="1800">
                <a:uFillTx/>
              </a:defRPr>
            </a:pPr>
            <a:r>
              <a:rPr sz="2800">
                <a:uFill>
                  <a:solidFill/>
                </a:uFill>
              </a:rPr>
              <a:t>Body Level Five</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pic>
        <p:nvPicPr>
          <p:cNvPr id="57" name="image.png"/>
          <p:cNvPicPr/>
          <p:nvPr/>
        </p:nvPicPr>
        <p:blipFill>
          <a:blip r:embed="rId2">
            <a:extLst/>
          </a:blip>
          <a:stretch>
            <a:fillRect/>
          </a:stretch>
        </p:blipFill>
        <p:spPr>
          <a:xfrm>
            <a:off x="-1" y="-1"/>
            <a:ext cx="16256001" cy="9144001"/>
          </a:xfrm>
          <a:prstGeom prst="rect">
            <a:avLst/>
          </a:prstGeom>
          <a:ln w="12700">
            <a:miter lim="400000"/>
          </a:ln>
        </p:spPr>
      </p:pic>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Blank / Logo">
    <p:spTree>
      <p:nvGrpSpPr>
        <p:cNvPr id="1" name=""/>
        <p:cNvGrpSpPr/>
        <p:nvPr/>
      </p:nvGrpSpPr>
      <p:grpSpPr>
        <a:xfrm>
          <a:off x="0" y="0"/>
          <a:ext cx="0" cy="0"/>
          <a:chOff x="0" y="0"/>
          <a:chExt cx="0" cy="0"/>
        </a:xfrm>
      </p:grpSpPr>
      <p:pic>
        <p:nvPicPr>
          <p:cNvPr id="59" name="Content Slide.tiff"/>
          <p:cNvPicPr/>
          <p:nvPr/>
        </p:nvPicPr>
        <p:blipFill>
          <a:blip r:embed="rId2">
            <a:extLst/>
          </a:blip>
          <a:stretch>
            <a:fillRect/>
          </a:stretch>
        </p:blipFill>
        <p:spPr>
          <a:xfrm>
            <a:off x="0" y="0"/>
            <a:ext cx="16256000" cy="9144000"/>
          </a:xfrm>
          <a:prstGeom prst="rect">
            <a:avLst/>
          </a:prstGeom>
          <a:ln w="12700">
            <a:miter lim="400000"/>
          </a:ln>
        </p:spPr>
      </p:pic>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pic>
        <p:nvPicPr>
          <p:cNvPr id="61" name="image2.png"/>
          <p:cNvPicPr/>
          <p:nvPr/>
        </p:nvPicPr>
        <p:blipFill>
          <a:blip r:embed="rId2">
            <a:extLst/>
          </a:blip>
          <a:stretch>
            <a:fillRect/>
          </a:stretch>
        </p:blipFill>
        <p:spPr>
          <a:xfrm>
            <a:off x="-1" y="-1"/>
            <a:ext cx="16256001" cy="9144001"/>
          </a:xfrm>
          <a:prstGeom prst="rect">
            <a:avLst/>
          </a:prstGeom>
          <a:ln w="12700">
            <a:miter lim="400000"/>
          </a:ln>
        </p:spPr>
      </p:pic>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copy">
    <p:spTree>
      <p:nvGrpSpPr>
        <p:cNvPr id="1" name=""/>
        <p:cNvGrpSpPr/>
        <p:nvPr/>
      </p:nvGrpSpPr>
      <p:grpSpPr>
        <a:xfrm>
          <a:off x="0" y="0"/>
          <a:ext cx="0" cy="0"/>
          <a:chOff x="0" y="0"/>
          <a:chExt cx="0" cy="0"/>
        </a:xfrm>
      </p:grpSpPr>
      <p:pic>
        <p:nvPicPr>
          <p:cNvPr id="9" name="Title Slide.tiff"/>
          <p:cNvPicPr/>
          <p:nvPr/>
        </p:nvPicPr>
        <p:blipFill>
          <a:blip r:embed="rId2">
            <a:extLst/>
          </a:blip>
          <a:stretch>
            <a:fillRect/>
          </a:stretch>
        </p:blipFill>
        <p:spPr>
          <a:xfrm>
            <a:off x="0" y="0"/>
            <a:ext cx="16256000" cy="9144000"/>
          </a:xfrm>
          <a:prstGeom prst="rect">
            <a:avLst/>
          </a:prstGeom>
          <a:ln w="12700">
            <a:miter lim="400000"/>
          </a:ln>
        </p:spPr>
      </p:pic>
      <p:sp>
        <p:nvSpPr>
          <p:cNvPr id="10" name="Shape 10"/>
          <p:cNvSpPr/>
          <p:nvPr>
            <p:ph type="title"/>
          </p:nvPr>
        </p:nvSpPr>
        <p:spPr>
          <a:xfrm>
            <a:off x="977900" y="1536700"/>
            <a:ext cx="14312900" cy="2603500"/>
          </a:xfrm>
          <a:prstGeom prst="rect">
            <a:avLst/>
          </a:prstGeom>
        </p:spPr>
        <p:txBody>
          <a:bodyPr lIns="0" tIns="0" rIns="0" bIns="0" anchor="b">
            <a:noAutofit/>
          </a:bodyPr>
          <a:lstStyle>
            <a:lvl1pPr algn="ctr" defTabSz="546100">
              <a:lnSpc>
                <a:spcPct val="100000"/>
              </a:lnSpc>
              <a:defRPr sz="7600">
                <a:solidFill>
                  <a:srgbClr val="FFFFFF"/>
                </a:solidFill>
                <a:latin typeface="+mn-lt"/>
                <a:ea typeface="+mn-ea"/>
                <a:cs typeface="+mn-cs"/>
                <a:sym typeface="Arial Bold"/>
              </a:defRPr>
            </a:lvl1pPr>
          </a:lstStyle>
          <a:p>
            <a:pPr lvl="0">
              <a:defRPr sz="1800">
                <a:solidFill>
                  <a:srgbClr val="000000"/>
                </a:solidFill>
              </a:defRPr>
            </a:pPr>
            <a:r>
              <a:rPr sz="7600">
                <a:solidFill>
                  <a:srgbClr val="FFFFFF"/>
                </a:solidFill>
              </a:rPr>
              <a:t>Title Text</a:t>
            </a:r>
          </a:p>
        </p:txBody>
      </p:sp>
      <p:sp>
        <p:nvSpPr>
          <p:cNvPr id="11" name="Shape 11"/>
          <p:cNvSpPr/>
          <p:nvPr>
            <p:ph type="body" idx="1"/>
          </p:nvPr>
        </p:nvSpPr>
        <p:spPr>
          <a:xfrm>
            <a:off x="965200" y="4140200"/>
            <a:ext cx="14312900" cy="2260600"/>
          </a:xfrm>
          <a:prstGeom prst="rect">
            <a:avLst/>
          </a:prstGeom>
        </p:spPr>
        <p:txBody>
          <a:bodyPr lIns="0" tIns="0" rIns="0" bIns="0">
            <a:noAutofit/>
          </a:bodyPr>
          <a:lstStyle>
            <a:lvl1pPr marL="0" indent="0" algn="ctr" defTabSz="546100">
              <a:lnSpc>
                <a:spcPct val="100000"/>
              </a:lnSpc>
              <a:spcBef>
                <a:spcPts val="0"/>
              </a:spcBef>
              <a:buSzTx/>
              <a:buFontTx/>
              <a:buNone/>
              <a:defRPr sz="3200">
                <a:solidFill>
                  <a:srgbClr val="FFFFFF"/>
                </a:solidFill>
                <a:latin typeface="+mn-lt"/>
                <a:ea typeface="+mn-ea"/>
                <a:cs typeface="+mn-cs"/>
                <a:sym typeface="Arial Bold"/>
              </a:defRPr>
            </a:lvl1pPr>
            <a:lvl2pPr marL="0" indent="0" algn="ctr" defTabSz="546100">
              <a:lnSpc>
                <a:spcPct val="100000"/>
              </a:lnSpc>
              <a:spcBef>
                <a:spcPts val="0"/>
              </a:spcBef>
              <a:buSzTx/>
              <a:buFontTx/>
              <a:buNone/>
              <a:defRPr sz="3200">
                <a:solidFill>
                  <a:srgbClr val="FFFFFF"/>
                </a:solidFill>
                <a:latin typeface="+mn-lt"/>
                <a:ea typeface="+mn-ea"/>
                <a:cs typeface="+mn-cs"/>
                <a:sym typeface="Arial Bold"/>
              </a:defRPr>
            </a:lvl2pPr>
            <a:lvl3pPr marL="0" indent="0" algn="ctr" defTabSz="546100">
              <a:lnSpc>
                <a:spcPct val="100000"/>
              </a:lnSpc>
              <a:spcBef>
                <a:spcPts val="0"/>
              </a:spcBef>
              <a:buSzTx/>
              <a:buFontTx/>
              <a:buNone/>
              <a:defRPr sz="3200">
                <a:solidFill>
                  <a:srgbClr val="FFFFFF"/>
                </a:solidFill>
                <a:latin typeface="+mn-lt"/>
                <a:ea typeface="+mn-ea"/>
                <a:cs typeface="+mn-cs"/>
                <a:sym typeface="Arial Bold"/>
              </a:defRPr>
            </a:lvl3pPr>
            <a:lvl4pPr marL="0" indent="0" algn="ctr" defTabSz="546100">
              <a:lnSpc>
                <a:spcPct val="100000"/>
              </a:lnSpc>
              <a:spcBef>
                <a:spcPts val="0"/>
              </a:spcBef>
              <a:buSzTx/>
              <a:buFontTx/>
              <a:buNone/>
              <a:defRPr sz="3200">
                <a:solidFill>
                  <a:srgbClr val="FFFFFF"/>
                </a:solidFill>
                <a:latin typeface="+mn-lt"/>
                <a:ea typeface="+mn-ea"/>
                <a:cs typeface="+mn-cs"/>
                <a:sym typeface="Arial Bold"/>
              </a:defRPr>
            </a:lvl4pPr>
            <a:lvl5pPr marL="0" indent="0" algn="ctr" defTabSz="546100">
              <a:lnSpc>
                <a:spcPct val="100000"/>
              </a:lnSpc>
              <a:spcBef>
                <a:spcPts val="0"/>
              </a:spcBef>
              <a:buSzTx/>
              <a:buFontTx/>
              <a:buNone/>
              <a:defRPr sz="3200">
                <a:solidFill>
                  <a:srgbClr val="FFFFFF"/>
                </a:solidFill>
                <a:latin typeface="+mn-lt"/>
                <a:ea typeface="+mn-ea"/>
                <a:cs typeface="+mn-cs"/>
                <a:sym typeface="Arial Bold"/>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pic>
        <p:nvPicPr>
          <p:cNvPr id="63" name="Content Slide.tiff"/>
          <p:cNvPicPr/>
          <p:nvPr/>
        </p:nvPicPr>
        <p:blipFill>
          <a:blip r:embed="rId2">
            <a:extLst/>
          </a:blip>
          <a:stretch>
            <a:fillRect/>
          </a:stretch>
        </p:blipFill>
        <p:spPr>
          <a:xfrm>
            <a:off x="0" y="0"/>
            <a:ext cx="16256000" cy="9144000"/>
          </a:xfrm>
          <a:prstGeom prst="rect">
            <a:avLst/>
          </a:prstGeom>
          <a:ln w="12700">
            <a:miter lim="400000"/>
          </a:ln>
        </p:spPr>
      </p:pic>
      <p:sp>
        <p:nvSpPr>
          <p:cNvPr id="64" name="Shape 64"/>
          <p:cNvSpPr/>
          <p:nvPr>
            <p:ph type="title"/>
          </p:nvPr>
        </p:nvSpPr>
        <p:spPr>
          <a:xfrm>
            <a:off x="965200" y="457200"/>
            <a:ext cx="14325600" cy="2082800"/>
          </a:xfrm>
          <a:prstGeom prst="rect">
            <a:avLst/>
          </a:prstGeom>
        </p:spPr>
        <p:txBody>
          <a:bodyPr lIns="0" tIns="0" rIns="0" bIns="0">
            <a:noAutofit/>
          </a:bodyPr>
          <a:lstStyle>
            <a:lvl1pPr algn="ctr" defTabSz="546100">
              <a:lnSpc>
                <a:spcPct val="100000"/>
              </a:lnSpc>
              <a:defRPr sz="7600">
                <a:solidFill>
                  <a:srgbClr val="063A61"/>
                </a:solidFill>
                <a:latin typeface="+mj-lt"/>
                <a:ea typeface="+mj-ea"/>
                <a:cs typeface="+mj-cs"/>
                <a:sym typeface="Arial"/>
              </a:defRPr>
            </a:lvl1pPr>
          </a:lstStyle>
          <a:p>
            <a:pPr lvl="0">
              <a:defRPr sz="1800">
                <a:solidFill>
                  <a:srgbClr val="000000"/>
                </a:solidFill>
              </a:defRPr>
            </a:pPr>
            <a:r>
              <a:rPr sz="7600">
                <a:solidFill>
                  <a:srgbClr val="063A61"/>
                </a:solidFill>
              </a:rPr>
              <a:t>Title Text</a:t>
            </a:r>
          </a:p>
        </p:txBody>
      </p:sp>
      <p:sp>
        <p:nvSpPr>
          <p:cNvPr id="65" name="Shape 65"/>
          <p:cNvSpPr/>
          <p:nvPr>
            <p:ph type="body" idx="1"/>
          </p:nvPr>
        </p:nvSpPr>
        <p:spPr>
          <a:xfrm>
            <a:off x="965200" y="2603500"/>
            <a:ext cx="14325600" cy="5524500"/>
          </a:xfrm>
          <a:prstGeom prst="rect">
            <a:avLst/>
          </a:prstGeom>
        </p:spPr>
        <p:txBody>
          <a:bodyPr lIns="0" tIns="0" rIns="0" bIns="0">
            <a:noAutofit/>
          </a:bodyPr>
          <a:lstStyle>
            <a:lvl1pPr marL="749300" indent="-533400" defTabSz="546100">
              <a:lnSpc>
                <a:spcPct val="100000"/>
              </a:lnSpc>
              <a:spcBef>
                <a:spcPts val="3500"/>
              </a:spcBef>
              <a:buSzPct val="171000"/>
              <a:buFontTx/>
              <a:defRPr>
                <a:solidFill>
                  <a:srgbClr val="063A61"/>
                </a:solidFill>
                <a:latin typeface="+mj-lt"/>
                <a:ea typeface="+mj-ea"/>
                <a:cs typeface="+mj-cs"/>
                <a:sym typeface="Arial"/>
              </a:defRPr>
            </a:lvl1pPr>
            <a:lvl2pPr marL="1041400" indent="-533400" defTabSz="546100">
              <a:lnSpc>
                <a:spcPct val="100000"/>
              </a:lnSpc>
              <a:spcBef>
                <a:spcPts val="3500"/>
              </a:spcBef>
              <a:buSzPct val="171000"/>
              <a:buFontTx/>
              <a:defRPr>
                <a:solidFill>
                  <a:srgbClr val="063A61"/>
                </a:solidFill>
                <a:latin typeface="+mj-lt"/>
                <a:ea typeface="+mj-ea"/>
                <a:cs typeface="+mj-cs"/>
                <a:sym typeface="Arial"/>
              </a:defRPr>
            </a:lvl2pPr>
            <a:lvl3pPr marL="1333500" indent="-533400" defTabSz="546100">
              <a:lnSpc>
                <a:spcPct val="100000"/>
              </a:lnSpc>
              <a:spcBef>
                <a:spcPts val="3500"/>
              </a:spcBef>
              <a:buSzPct val="171000"/>
              <a:buFontTx/>
              <a:defRPr>
                <a:solidFill>
                  <a:srgbClr val="063A61"/>
                </a:solidFill>
                <a:latin typeface="+mj-lt"/>
                <a:ea typeface="+mj-ea"/>
                <a:cs typeface="+mj-cs"/>
                <a:sym typeface="Arial"/>
              </a:defRPr>
            </a:lvl3pPr>
            <a:lvl4pPr marL="1638300" indent="-533400" defTabSz="546100">
              <a:lnSpc>
                <a:spcPct val="100000"/>
              </a:lnSpc>
              <a:spcBef>
                <a:spcPts val="3500"/>
              </a:spcBef>
              <a:buSzPct val="171000"/>
              <a:buFontTx/>
              <a:defRPr>
                <a:solidFill>
                  <a:srgbClr val="063A61"/>
                </a:solidFill>
                <a:latin typeface="+mj-lt"/>
                <a:ea typeface="+mj-ea"/>
                <a:cs typeface="+mj-cs"/>
                <a:sym typeface="Arial"/>
              </a:defRPr>
            </a:lvl4pPr>
            <a:lvl5pPr marL="1930400" indent="-533400" defTabSz="546100">
              <a:lnSpc>
                <a:spcPct val="100000"/>
              </a:lnSpc>
              <a:spcBef>
                <a:spcPts val="3500"/>
              </a:spcBef>
              <a:buSzPct val="171000"/>
              <a:buFontTx/>
              <a:defRPr>
                <a:solidFill>
                  <a:srgbClr val="063A61"/>
                </a:solidFill>
                <a:latin typeface="+mj-lt"/>
                <a:ea typeface="+mj-ea"/>
                <a:cs typeface="+mj-cs"/>
                <a:sym typeface="Arial"/>
              </a:defRPr>
            </a:lvl5pPr>
          </a:lstStyle>
          <a:p>
            <a:pPr lvl="0">
              <a:defRPr sz="1800">
                <a:solidFill>
                  <a:srgbClr val="000000"/>
                </a:solidFill>
              </a:defRPr>
            </a:pPr>
            <a:r>
              <a:rPr sz="3600">
                <a:solidFill>
                  <a:srgbClr val="063A61"/>
                </a:solidFill>
              </a:rPr>
              <a:t>Body Level One</a:t>
            </a:r>
            <a:endParaRPr sz="3600">
              <a:solidFill>
                <a:srgbClr val="063A61"/>
              </a:solidFill>
            </a:endParaRPr>
          </a:p>
          <a:p>
            <a:pPr lvl="1">
              <a:defRPr sz="1800">
                <a:solidFill>
                  <a:srgbClr val="000000"/>
                </a:solidFill>
              </a:defRPr>
            </a:pPr>
            <a:r>
              <a:rPr sz="3600">
                <a:solidFill>
                  <a:srgbClr val="063A61"/>
                </a:solidFill>
              </a:rPr>
              <a:t>Body Level Two</a:t>
            </a:r>
            <a:endParaRPr sz="3600">
              <a:solidFill>
                <a:srgbClr val="063A61"/>
              </a:solidFill>
            </a:endParaRPr>
          </a:p>
          <a:p>
            <a:pPr lvl="2">
              <a:defRPr sz="1800">
                <a:solidFill>
                  <a:srgbClr val="000000"/>
                </a:solidFill>
              </a:defRPr>
            </a:pPr>
            <a:r>
              <a:rPr sz="3600">
                <a:solidFill>
                  <a:srgbClr val="063A61"/>
                </a:solidFill>
              </a:rPr>
              <a:t>Body Level Three</a:t>
            </a:r>
            <a:endParaRPr sz="3600">
              <a:solidFill>
                <a:srgbClr val="063A61"/>
              </a:solidFill>
            </a:endParaRPr>
          </a:p>
          <a:p>
            <a:pPr lvl="3">
              <a:defRPr sz="1800">
                <a:solidFill>
                  <a:srgbClr val="000000"/>
                </a:solidFill>
              </a:defRPr>
            </a:pPr>
            <a:r>
              <a:rPr sz="3600">
                <a:solidFill>
                  <a:srgbClr val="063A61"/>
                </a:solidFill>
              </a:rPr>
              <a:t>Body Level Four</a:t>
            </a:r>
            <a:endParaRPr sz="3600">
              <a:solidFill>
                <a:srgbClr val="063A61"/>
              </a:solidFill>
            </a:endParaRPr>
          </a:p>
          <a:p>
            <a:pPr lvl="4">
              <a:defRPr sz="1800">
                <a:solidFill>
                  <a:srgbClr val="000000"/>
                </a:solidFill>
              </a:defRPr>
            </a:pPr>
            <a:r>
              <a:rPr sz="3600">
                <a:solidFill>
                  <a:srgbClr val="063A61"/>
                </a:solidFill>
              </a:rPr>
              <a:t>Body Level Five</a:t>
            </a:r>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Blank - Dar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pic>
        <p:nvPicPr>
          <p:cNvPr id="68" name="image.png"/>
          <p:cNvPicPr/>
          <p:nvPr/>
        </p:nvPicPr>
        <p:blipFill>
          <a:blip r:embed="rId2">
            <a:extLst/>
          </a:blip>
          <a:stretch>
            <a:fillRect/>
          </a:stretch>
        </p:blipFill>
        <p:spPr>
          <a:xfrm>
            <a:off x="-1" y="-1"/>
            <a:ext cx="16256001" cy="9144001"/>
          </a:xfrm>
          <a:prstGeom prst="rect">
            <a:avLst/>
          </a:prstGeom>
          <a:ln w="12700">
            <a:miter lim="400000"/>
          </a:ln>
        </p:spPr>
      </p:pic>
      <p:sp>
        <p:nvSpPr>
          <p:cNvPr id="69" name="Shape 69"/>
          <p:cNvSpPr/>
          <p:nvPr>
            <p:ph type="title"/>
          </p:nvPr>
        </p:nvSpPr>
        <p:spPr>
          <a:xfrm>
            <a:off x="1159933" y="6908800"/>
            <a:ext cx="13936135" cy="1591734"/>
          </a:xfrm>
          <a:prstGeom prst="rect">
            <a:avLst/>
          </a:prstGeom>
        </p:spPr>
        <p:txBody>
          <a:bodyPr lIns="33866" tIns="33866" rIns="33866" bIns="33866">
            <a:noAutofit/>
          </a:bodyPr>
          <a:lstStyle>
            <a:lvl1pPr algn="ctr">
              <a:lnSpc>
                <a:spcPct val="100000"/>
              </a:lnSpc>
              <a:defRPr sz="7600">
                <a:uFill>
                  <a:solidFill/>
                </a:uFill>
                <a:latin typeface="+mj-lt"/>
                <a:ea typeface="+mj-ea"/>
                <a:cs typeface="+mj-cs"/>
                <a:sym typeface="Arial"/>
              </a:defRPr>
            </a:lvl1pPr>
          </a:lstStyle>
          <a:p>
            <a:pPr lvl="0">
              <a:defRPr sz="1800">
                <a:uFillTx/>
              </a:defRPr>
            </a:pPr>
            <a:r>
              <a:rPr sz="7600">
                <a:uFill>
                  <a:solidFill/>
                </a:uFill>
              </a:rPr>
              <a:t>Title Text</a:t>
            </a:r>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2 Column">
    <p:spTree>
      <p:nvGrpSpPr>
        <p:cNvPr id="1" name=""/>
        <p:cNvGrpSpPr/>
        <p:nvPr/>
      </p:nvGrpSpPr>
      <p:grpSpPr>
        <a:xfrm>
          <a:off x="0" y="0"/>
          <a:ext cx="0" cy="0"/>
          <a:chOff x="0" y="0"/>
          <a:chExt cx="0" cy="0"/>
        </a:xfrm>
      </p:grpSpPr>
      <p:pic>
        <p:nvPicPr>
          <p:cNvPr id="71" name="image.png"/>
          <p:cNvPicPr/>
          <p:nvPr/>
        </p:nvPicPr>
        <p:blipFill>
          <a:blip r:embed="rId2">
            <a:extLst/>
          </a:blip>
          <a:stretch>
            <a:fillRect/>
          </a:stretch>
        </p:blipFill>
        <p:spPr>
          <a:xfrm>
            <a:off x="-1" y="-1"/>
            <a:ext cx="16256001" cy="9144001"/>
          </a:xfrm>
          <a:prstGeom prst="rect">
            <a:avLst/>
          </a:prstGeom>
          <a:ln w="12700">
            <a:miter lim="400000"/>
          </a:ln>
        </p:spPr>
      </p:pic>
      <p:sp>
        <p:nvSpPr>
          <p:cNvPr id="72" name="Shape 72"/>
          <p:cNvSpPr/>
          <p:nvPr>
            <p:ph type="title"/>
          </p:nvPr>
        </p:nvSpPr>
        <p:spPr>
          <a:xfrm>
            <a:off x="1159933" y="169333"/>
            <a:ext cx="13936135" cy="2429934"/>
          </a:xfrm>
          <a:prstGeom prst="rect">
            <a:avLst/>
          </a:prstGeom>
        </p:spPr>
        <p:txBody>
          <a:bodyPr lIns="33866" tIns="33866" rIns="33866" bIns="33866">
            <a:noAutofit/>
          </a:bodyPr>
          <a:lstStyle>
            <a:lvl1pPr algn="ctr">
              <a:lnSpc>
                <a:spcPct val="100000"/>
              </a:lnSpc>
              <a:defRPr sz="7600">
                <a:uFill>
                  <a:solidFill/>
                </a:uFill>
                <a:latin typeface="+mj-lt"/>
                <a:ea typeface="+mj-ea"/>
                <a:cs typeface="+mj-cs"/>
                <a:sym typeface="Arial"/>
              </a:defRPr>
            </a:lvl1pPr>
          </a:lstStyle>
          <a:p>
            <a:pPr lvl="0">
              <a:defRPr sz="1800">
                <a:uFillTx/>
              </a:defRPr>
            </a:pPr>
            <a:r>
              <a:rPr sz="7600">
                <a:uFill>
                  <a:solidFill/>
                </a:uFill>
              </a:rPr>
              <a:t>Title Text</a:t>
            </a:r>
          </a:p>
        </p:txBody>
      </p:sp>
      <p:sp>
        <p:nvSpPr>
          <p:cNvPr id="73" name="Shape 73"/>
          <p:cNvSpPr/>
          <p:nvPr>
            <p:ph type="body" idx="1"/>
          </p:nvPr>
        </p:nvSpPr>
        <p:spPr>
          <a:xfrm>
            <a:off x="1159933" y="2599266"/>
            <a:ext cx="13936135" cy="6544735"/>
          </a:xfrm>
          <a:prstGeom prst="rect">
            <a:avLst/>
          </a:prstGeom>
        </p:spPr>
        <p:txBody>
          <a:bodyPr lIns="33866" tIns="33866" rIns="33866" bIns="33866">
            <a:noAutofit/>
          </a:bodyPr>
          <a:lstStyle>
            <a:lvl1pPr marL="732366" indent="-465666">
              <a:lnSpc>
                <a:spcPct val="100000"/>
              </a:lnSpc>
              <a:spcBef>
                <a:spcPts val="5200"/>
              </a:spcBef>
              <a:buClr>
                <a:srgbClr val="000000"/>
              </a:buClr>
              <a:buSzPct val="171000"/>
              <a:defRPr sz="2800">
                <a:uFill>
                  <a:solidFill/>
                </a:uFill>
                <a:latin typeface="+mj-lt"/>
                <a:ea typeface="+mj-ea"/>
                <a:cs typeface="+mj-cs"/>
                <a:sym typeface="Arial"/>
              </a:defRPr>
            </a:lvl1pPr>
            <a:lvl2pPr marL="1176866" indent="-465666">
              <a:lnSpc>
                <a:spcPct val="100000"/>
              </a:lnSpc>
              <a:spcBef>
                <a:spcPts val="5200"/>
              </a:spcBef>
              <a:buClr>
                <a:srgbClr val="000000"/>
              </a:buClr>
              <a:buSzPct val="171000"/>
              <a:defRPr sz="2800">
                <a:uFill>
                  <a:solidFill/>
                </a:uFill>
                <a:latin typeface="+mj-lt"/>
                <a:ea typeface="+mj-ea"/>
                <a:cs typeface="+mj-cs"/>
                <a:sym typeface="Arial"/>
              </a:defRPr>
            </a:lvl2pPr>
            <a:lvl3pPr marL="1621366" indent="-465666">
              <a:lnSpc>
                <a:spcPct val="100000"/>
              </a:lnSpc>
              <a:spcBef>
                <a:spcPts val="5200"/>
              </a:spcBef>
              <a:buClr>
                <a:srgbClr val="000000"/>
              </a:buClr>
              <a:buSzPct val="171000"/>
              <a:defRPr sz="2800">
                <a:uFill>
                  <a:solidFill/>
                </a:uFill>
                <a:latin typeface="+mj-lt"/>
                <a:ea typeface="+mj-ea"/>
                <a:cs typeface="+mj-cs"/>
                <a:sym typeface="Arial"/>
              </a:defRPr>
            </a:lvl3pPr>
            <a:lvl4pPr marL="2065866" indent="-465666">
              <a:lnSpc>
                <a:spcPct val="100000"/>
              </a:lnSpc>
              <a:spcBef>
                <a:spcPts val="5200"/>
              </a:spcBef>
              <a:buClr>
                <a:srgbClr val="000000"/>
              </a:buClr>
              <a:buSzPct val="171000"/>
              <a:defRPr sz="2800">
                <a:uFill>
                  <a:solidFill/>
                </a:uFill>
                <a:latin typeface="+mj-lt"/>
                <a:ea typeface="+mj-ea"/>
                <a:cs typeface="+mj-cs"/>
                <a:sym typeface="Arial"/>
              </a:defRPr>
            </a:lvl4pPr>
            <a:lvl5pPr marL="2510366" indent="-465666">
              <a:lnSpc>
                <a:spcPct val="100000"/>
              </a:lnSpc>
              <a:spcBef>
                <a:spcPts val="5200"/>
              </a:spcBef>
              <a:buClr>
                <a:srgbClr val="000000"/>
              </a:buClr>
              <a:buSzPct val="171000"/>
              <a:defRPr sz="2800">
                <a:uFill>
                  <a:solidFill/>
                </a:uFill>
                <a:latin typeface="+mj-lt"/>
                <a:ea typeface="+mj-ea"/>
                <a:cs typeface="+mj-cs"/>
                <a:sym typeface="Arial"/>
              </a:defRPr>
            </a:lvl5pPr>
          </a:lstStyle>
          <a:p>
            <a:pPr lvl="0">
              <a:defRPr sz="1800">
                <a:uFillTx/>
              </a:defRPr>
            </a:pPr>
            <a:r>
              <a:rPr sz="2800">
                <a:uFill>
                  <a:solidFill/>
                </a:uFill>
              </a:rPr>
              <a:t>Body Level One</a:t>
            </a:r>
            <a:endParaRPr sz="28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800">
                <a:uFill>
                  <a:solidFill/>
                </a:uFill>
              </a:rPr>
              <a:t>Body Level Three</a:t>
            </a:r>
            <a:endParaRPr sz="2800">
              <a:uFill>
                <a:solidFill/>
              </a:uFill>
            </a:endParaRPr>
          </a:p>
          <a:p>
            <a:pPr lvl="3">
              <a:defRPr sz="1800">
                <a:uFillTx/>
              </a:defRPr>
            </a:pPr>
            <a:r>
              <a:rPr sz="2800">
                <a:uFill>
                  <a:solidFill/>
                </a:uFill>
              </a:rPr>
              <a:t>Body Level Four</a:t>
            </a:r>
            <a:endParaRPr sz="2800">
              <a:uFill>
                <a:solidFill/>
              </a:uFill>
            </a:endParaRPr>
          </a:p>
          <a:p>
            <a:pPr lvl="4">
              <a:defRPr sz="1800">
                <a:uFillTx/>
              </a:defRPr>
            </a:pPr>
            <a:r>
              <a:rPr sz="2800">
                <a:uFill>
                  <a:solidFill/>
                </a:uFill>
              </a:rPr>
              <a:t>Body Level Five</a:t>
            </a:r>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5" name="Shape 75"/>
          <p:cNvSpPr/>
          <p:nvPr>
            <p:ph type="title"/>
          </p:nvPr>
        </p:nvSpPr>
        <p:spPr>
          <a:xfrm>
            <a:off x="2370666" y="120649"/>
            <a:ext cx="11514668" cy="2516718"/>
          </a:xfrm>
          <a:prstGeom prst="rect">
            <a:avLst/>
          </a:prstGeom>
        </p:spPr>
        <p:txBody>
          <a:bodyPr lIns="0" tIns="0" rIns="0" bIns="0">
            <a:noAutofit/>
          </a:bodyPr>
          <a:lstStyle>
            <a:lvl1pPr algn="ctr">
              <a:lnSpc>
                <a:spcPct val="100000"/>
              </a:lnSpc>
              <a:defRPr sz="6600">
                <a:solidFill>
                  <a:srgbClr val="525252"/>
                </a:solidFill>
                <a:uFill>
                  <a:solidFill>
                    <a:srgbClr val="525252"/>
                  </a:solidFill>
                </a:uFill>
                <a:latin typeface="Gill Sans Light"/>
                <a:ea typeface="Gill Sans Light"/>
                <a:cs typeface="Gill Sans Light"/>
                <a:sym typeface="Gill Sans Light"/>
              </a:defRPr>
            </a:lvl1pPr>
          </a:lstStyle>
          <a:p>
            <a:pPr lvl="0">
              <a:defRPr sz="1800">
                <a:solidFill>
                  <a:srgbClr val="000000"/>
                </a:solidFill>
                <a:uFillTx/>
              </a:defRPr>
            </a:pPr>
            <a:r>
              <a:rPr sz="6600">
                <a:solidFill>
                  <a:srgbClr val="525252"/>
                </a:solidFill>
                <a:uFill>
                  <a:solidFill>
                    <a:srgbClr val="525252"/>
                  </a:solidFill>
                </a:uFill>
              </a:rPr>
              <a:t>Title Text</a:t>
            </a:r>
          </a:p>
        </p:txBody>
      </p:sp>
      <p:sp>
        <p:nvSpPr>
          <p:cNvPr id="76" name="Shape 76"/>
          <p:cNvSpPr/>
          <p:nvPr>
            <p:ph type="body" idx="1"/>
          </p:nvPr>
        </p:nvSpPr>
        <p:spPr>
          <a:xfrm>
            <a:off x="2370666" y="2283883"/>
            <a:ext cx="11514668" cy="6860118"/>
          </a:xfrm>
          <a:prstGeom prst="rect">
            <a:avLst/>
          </a:prstGeom>
        </p:spPr>
        <p:txBody>
          <a:bodyPr lIns="0" tIns="0" rIns="0" bIns="0" anchor="ctr">
            <a:noAutofit/>
          </a:bodyPr>
          <a:lstStyle>
            <a:lvl1pPr marL="304800" indent="-304800">
              <a:lnSpc>
                <a:spcPct val="100000"/>
              </a:lnSpc>
              <a:spcBef>
                <a:spcPts val="2700"/>
              </a:spcBef>
              <a:buClr>
                <a:srgbClr val="525252"/>
              </a:buClr>
              <a:buSzPct val="81000"/>
              <a:buFont typeface="Gill Sans Light"/>
              <a:defRPr sz="3200">
                <a:solidFill>
                  <a:srgbClr val="525252"/>
                </a:solidFill>
                <a:uFill>
                  <a:solidFill>
                    <a:srgbClr val="525252"/>
                  </a:solidFill>
                </a:uFill>
                <a:latin typeface="Gill Sans Light"/>
                <a:ea typeface="Gill Sans Light"/>
                <a:cs typeface="Gill Sans Light"/>
                <a:sym typeface="Gill Sans Light"/>
              </a:defRPr>
            </a:lvl1pPr>
            <a:lvl2pPr marL="508000" indent="-304800">
              <a:lnSpc>
                <a:spcPct val="100000"/>
              </a:lnSpc>
              <a:spcBef>
                <a:spcPts val="2700"/>
              </a:spcBef>
              <a:buClr>
                <a:srgbClr val="525252"/>
              </a:buClr>
              <a:buSzPct val="81000"/>
              <a:buFont typeface="Gill Sans Light"/>
              <a:defRPr sz="3200">
                <a:solidFill>
                  <a:srgbClr val="525252"/>
                </a:solidFill>
                <a:uFill>
                  <a:solidFill>
                    <a:srgbClr val="525252"/>
                  </a:solidFill>
                </a:uFill>
                <a:latin typeface="Gill Sans Light"/>
                <a:ea typeface="Gill Sans Light"/>
                <a:cs typeface="Gill Sans Light"/>
                <a:sym typeface="Gill Sans Light"/>
              </a:defRPr>
            </a:lvl2pPr>
            <a:lvl3pPr marL="825500" indent="-304800">
              <a:lnSpc>
                <a:spcPct val="100000"/>
              </a:lnSpc>
              <a:spcBef>
                <a:spcPts val="2700"/>
              </a:spcBef>
              <a:buClr>
                <a:srgbClr val="525252"/>
              </a:buClr>
              <a:buSzPct val="81000"/>
              <a:buFont typeface="Gill Sans Light"/>
              <a:defRPr sz="3200">
                <a:solidFill>
                  <a:srgbClr val="525252"/>
                </a:solidFill>
                <a:uFill>
                  <a:solidFill>
                    <a:srgbClr val="525252"/>
                  </a:solidFill>
                </a:uFill>
                <a:latin typeface="Gill Sans Light"/>
                <a:ea typeface="Gill Sans Light"/>
                <a:cs typeface="Gill Sans Light"/>
                <a:sym typeface="Gill Sans Light"/>
              </a:defRPr>
            </a:lvl3pPr>
            <a:lvl4pPr marL="1143000" indent="-304800">
              <a:lnSpc>
                <a:spcPct val="100000"/>
              </a:lnSpc>
              <a:spcBef>
                <a:spcPts val="2700"/>
              </a:spcBef>
              <a:buClr>
                <a:srgbClr val="525252"/>
              </a:buClr>
              <a:buSzPct val="81000"/>
              <a:buFont typeface="Gill Sans Light"/>
              <a:defRPr sz="3200">
                <a:solidFill>
                  <a:srgbClr val="525252"/>
                </a:solidFill>
                <a:uFill>
                  <a:solidFill>
                    <a:srgbClr val="525252"/>
                  </a:solidFill>
                </a:uFill>
                <a:latin typeface="Gill Sans Light"/>
                <a:ea typeface="Gill Sans Light"/>
                <a:cs typeface="Gill Sans Light"/>
                <a:sym typeface="Gill Sans Light"/>
              </a:defRPr>
            </a:lvl4pPr>
            <a:lvl5pPr marL="1460500" indent="-304800">
              <a:lnSpc>
                <a:spcPct val="100000"/>
              </a:lnSpc>
              <a:spcBef>
                <a:spcPts val="2700"/>
              </a:spcBef>
              <a:buClr>
                <a:srgbClr val="525252"/>
              </a:buClr>
              <a:buSzPct val="81000"/>
              <a:buFont typeface="Gill Sans Light"/>
              <a:defRPr sz="3200">
                <a:solidFill>
                  <a:srgbClr val="525252"/>
                </a:solidFill>
                <a:uFill>
                  <a:solidFill>
                    <a:srgbClr val="525252"/>
                  </a:solidFill>
                </a:uFill>
                <a:latin typeface="Gill Sans Light"/>
                <a:ea typeface="Gill Sans Light"/>
                <a:cs typeface="Gill Sans Light"/>
                <a:sym typeface="Gill Sans Light"/>
              </a:defRPr>
            </a:lvl5pPr>
          </a:lstStyle>
          <a:p>
            <a:pPr lvl="0">
              <a:defRPr sz="1800">
                <a:solidFill>
                  <a:srgbClr val="000000"/>
                </a:solidFill>
                <a:uFillTx/>
              </a:defRPr>
            </a:pPr>
            <a:r>
              <a:rPr sz="3200">
                <a:solidFill>
                  <a:srgbClr val="525252"/>
                </a:solidFill>
                <a:uFill>
                  <a:solidFill>
                    <a:srgbClr val="525252"/>
                  </a:solidFill>
                </a:uFill>
              </a:rPr>
              <a:t>Body Level One</a:t>
            </a:r>
            <a:endParaRPr sz="3200">
              <a:solidFill>
                <a:srgbClr val="525252"/>
              </a:solidFill>
              <a:uFill>
                <a:solidFill>
                  <a:srgbClr val="525252"/>
                </a:solidFill>
              </a:uFill>
            </a:endParaRPr>
          </a:p>
          <a:p>
            <a:pPr lvl="1">
              <a:defRPr sz="1800">
                <a:solidFill>
                  <a:srgbClr val="000000"/>
                </a:solidFill>
                <a:uFillTx/>
              </a:defRPr>
            </a:pPr>
            <a:r>
              <a:rPr sz="3200">
                <a:solidFill>
                  <a:srgbClr val="525252"/>
                </a:solidFill>
                <a:uFill>
                  <a:solidFill>
                    <a:srgbClr val="525252"/>
                  </a:solidFill>
                </a:uFill>
              </a:rPr>
              <a:t>Body Level Two</a:t>
            </a:r>
            <a:endParaRPr sz="3200">
              <a:solidFill>
                <a:srgbClr val="525252"/>
              </a:solidFill>
              <a:uFill>
                <a:solidFill>
                  <a:srgbClr val="525252"/>
                </a:solidFill>
              </a:uFill>
            </a:endParaRPr>
          </a:p>
          <a:p>
            <a:pPr lvl="2">
              <a:defRPr sz="1800">
                <a:solidFill>
                  <a:srgbClr val="000000"/>
                </a:solidFill>
                <a:uFillTx/>
              </a:defRPr>
            </a:pPr>
            <a:r>
              <a:rPr sz="3200">
                <a:solidFill>
                  <a:srgbClr val="525252"/>
                </a:solidFill>
                <a:uFill>
                  <a:solidFill>
                    <a:srgbClr val="525252"/>
                  </a:solidFill>
                </a:uFill>
              </a:rPr>
              <a:t>Body Level Three</a:t>
            </a:r>
            <a:endParaRPr sz="3200">
              <a:solidFill>
                <a:srgbClr val="525252"/>
              </a:solidFill>
              <a:uFill>
                <a:solidFill>
                  <a:srgbClr val="525252"/>
                </a:solidFill>
              </a:uFill>
            </a:endParaRPr>
          </a:p>
          <a:p>
            <a:pPr lvl="3">
              <a:defRPr sz="1800">
                <a:solidFill>
                  <a:srgbClr val="000000"/>
                </a:solidFill>
                <a:uFillTx/>
              </a:defRPr>
            </a:pPr>
            <a:r>
              <a:rPr sz="3200">
                <a:solidFill>
                  <a:srgbClr val="525252"/>
                </a:solidFill>
                <a:uFill>
                  <a:solidFill>
                    <a:srgbClr val="525252"/>
                  </a:solidFill>
                </a:uFill>
              </a:rPr>
              <a:t>Body Level Four</a:t>
            </a:r>
            <a:endParaRPr sz="3200">
              <a:solidFill>
                <a:srgbClr val="525252"/>
              </a:solidFill>
              <a:uFill>
                <a:solidFill>
                  <a:srgbClr val="525252"/>
                </a:solidFill>
              </a:uFill>
            </a:endParaRPr>
          </a:p>
          <a:p>
            <a:pPr lvl="4">
              <a:defRPr sz="1800">
                <a:solidFill>
                  <a:srgbClr val="000000"/>
                </a:solidFill>
                <a:uFillTx/>
              </a:defRPr>
            </a:pPr>
            <a:r>
              <a:rPr sz="3200">
                <a:solidFill>
                  <a:srgbClr val="525252"/>
                </a:solidFill>
                <a:uFill>
                  <a:solidFill>
                    <a:srgbClr val="525252"/>
                  </a:solidFill>
                </a:uFill>
              </a:rPr>
              <a:t>Body Level Five</a:t>
            </a:r>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8" name="Shape 78"/>
          <p:cNvSpPr/>
          <p:nvPr>
            <p:ph type="title"/>
          </p:nvPr>
        </p:nvSpPr>
        <p:spPr>
          <a:xfrm>
            <a:off x="2370666" y="237066"/>
            <a:ext cx="11514668" cy="2286001"/>
          </a:xfrm>
          <a:prstGeom prst="rect">
            <a:avLst/>
          </a:prstGeom>
        </p:spPr>
        <p:txBody>
          <a:bodyPr lIns="0" tIns="0" rIns="0" bIns="0">
            <a:noAutofit/>
          </a:bodyPr>
          <a:lstStyle>
            <a:lvl1pPr algn="ctr" defTabSz="406400">
              <a:lnSpc>
                <a:spcPct val="100000"/>
              </a:lnSpc>
              <a:defRPr cap="all" sz="6600">
                <a:solidFill>
                  <a:srgbClr val="535353"/>
                </a:solidFill>
                <a:latin typeface="Gill Sans Light"/>
                <a:ea typeface="Gill Sans Light"/>
                <a:cs typeface="Gill Sans Light"/>
                <a:sym typeface="Gill Sans Light"/>
              </a:defRPr>
            </a:lvl1pPr>
          </a:lstStyle>
          <a:p>
            <a:pPr lvl="0">
              <a:defRPr cap="none" sz="1800">
                <a:solidFill>
                  <a:srgbClr val="000000"/>
                </a:solidFill>
              </a:defRPr>
            </a:pPr>
            <a:r>
              <a:rPr cap="all" sz="6600">
                <a:solidFill>
                  <a:srgbClr val="535353"/>
                </a:solidFill>
              </a:rPr>
              <a:t>Title Text</a:t>
            </a:r>
          </a:p>
        </p:txBody>
      </p:sp>
      <p:sp>
        <p:nvSpPr>
          <p:cNvPr id="79" name="Shape 79"/>
          <p:cNvSpPr/>
          <p:nvPr>
            <p:ph type="body" idx="1"/>
          </p:nvPr>
        </p:nvSpPr>
        <p:spPr>
          <a:xfrm>
            <a:off x="2370666" y="2980266"/>
            <a:ext cx="11514668" cy="5469468"/>
          </a:xfrm>
          <a:prstGeom prst="rect">
            <a:avLst/>
          </a:prstGeom>
        </p:spPr>
        <p:txBody>
          <a:bodyPr lIns="0" tIns="0" rIns="0" bIns="0" anchor="ctr">
            <a:noAutofit/>
          </a:bodyPr>
          <a:lstStyle>
            <a:lvl1pPr marL="304800" indent="-304800" defTabSz="406400">
              <a:lnSpc>
                <a:spcPct val="100000"/>
              </a:lnSpc>
              <a:spcBef>
                <a:spcPts val="2700"/>
              </a:spcBef>
              <a:buClr>
                <a:srgbClr val="535353"/>
              </a:buClr>
              <a:buSzPct val="82000"/>
              <a:buFontTx/>
              <a:defRPr sz="3200">
                <a:solidFill>
                  <a:srgbClr val="535353"/>
                </a:solidFill>
                <a:latin typeface="Gill Sans Light"/>
                <a:ea typeface="Gill Sans Light"/>
                <a:cs typeface="Gill Sans Light"/>
                <a:sym typeface="Gill Sans Light"/>
              </a:defRPr>
            </a:lvl1pPr>
            <a:lvl2pPr marL="622300" indent="-304800" defTabSz="406400">
              <a:lnSpc>
                <a:spcPct val="100000"/>
              </a:lnSpc>
              <a:spcBef>
                <a:spcPts val="2700"/>
              </a:spcBef>
              <a:buClr>
                <a:srgbClr val="535353"/>
              </a:buClr>
              <a:buSzPct val="82000"/>
              <a:buFontTx/>
              <a:defRPr sz="3200">
                <a:solidFill>
                  <a:srgbClr val="535353"/>
                </a:solidFill>
                <a:latin typeface="Gill Sans Light"/>
                <a:ea typeface="Gill Sans Light"/>
                <a:cs typeface="Gill Sans Light"/>
                <a:sym typeface="Gill Sans Light"/>
              </a:defRPr>
            </a:lvl2pPr>
            <a:lvl3pPr marL="939800" indent="-304800" defTabSz="406400">
              <a:lnSpc>
                <a:spcPct val="100000"/>
              </a:lnSpc>
              <a:spcBef>
                <a:spcPts val="2700"/>
              </a:spcBef>
              <a:buClr>
                <a:srgbClr val="535353"/>
              </a:buClr>
              <a:buSzPct val="82000"/>
              <a:buFontTx/>
              <a:defRPr sz="3200">
                <a:solidFill>
                  <a:srgbClr val="535353"/>
                </a:solidFill>
                <a:latin typeface="Gill Sans Light"/>
                <a:ea typeface="Gill Sans Light"/>
                <a:cs typeface="Gill Sans Light"/>
                <a:sym typeface="Gill Sans Light"/>
              </a:defRPr>
            </a:lvl3pPr>
            <a:lvl4pPr marL="1257300" indent="-304800" defTabSz="406400">
              <a:lnSpc>
                <a:spcPct val="100000"/>
              </a:lnSpc>
              <a:spcBef>
                <a:spcPts val="2700"/>
              </a:spcBef>
              <a:buClr>
                <a:srgbClr val="535353"/>
              </a:buClr>
              <a:buSzPct val="82000"/>
              <a:buFontTx/>
              <a:defRPr sz="3200">
                <a:solidFill>
                  <a:srgbClr val="535353"/>
                </a:solidFill>
                <a:latin typeface="Gill Sans Light"/>
                <a:ea typeface="Gill Sans Light"/>
                <a:cs typeface="Gill Sans Light"/>
                <a:sym typeface="Gill Sans Light"/>
              </a:defRPr>
            </a:lvl4pPr>
            <a:lvl5pPr marL="1574800" indent="-304800" defTabSz="406400">
              <a:lnSpc>
                <a:spcPct val="100000"/>
              </a:lnSpc>
              <a:spcBef>
                <a:spcPts val="2700"/>
              </a:spcBef>
              <a:buClr>
                <a:srgbClr val="535353"/>
              </a:buClr>
              <a:buSzPct val="82000"/>
              <a:buFontTx/>
              <a:defRPr sz="3200">
                <a:solidFill>
                  <a:srgbClr val="535353"/>
                </a:solidFill>
                <a:latin typeface="Gill Sans Light"/>
                <a:ea typeface="Gill Sans Light"/>
                <a:cs typeface="Gill Sans Light"/>
                <a:sym typeface="Gill Sans Light"/>
              </a:defRPr>
            </a:lvl5pPr>
          </a:lstStyle>
          <a:p>
            <a:pPr lvl="0">
              <a:defRPr sz="1800">
                <a:solidFill>
                  <a:srgbClr val="000000"/>
                </a:solidFill>
              </a:defRPr>
            </a:pPr>
            <a:r>
              <a:rPr sz="3200">
                <a:solidFill>
                  <a:srgbClr val="535353"/>
                </a:solidFill>
              </a:rPr>
              <a:t>Body Level One</a:t>
            </a:r>
            <a:endParaRPr sz="3200">
              <a:solidFill>
                <a:srgbClr val="535353"/>
              </a:solidFill>
            </a:endParaRPr>
          </a:p>
          <a:p>
            <a:pPr lvl="1">
              <a:defRPr sz="1800">
                <a:solidFill>
                  <a:srgbClr val="000000"/>
                </a:solidFill>
              </a:defRPr>
            </a:pPr>
            <a:r>
              <a:rPr sz="3200">
                <a:solidFill>
                  <a:srgbClr val="535353"/>
                </a:solidFill>
              </a:rPr>
              <a:t>Body Level Two</a:t>
            </a:r>
            <a:endParaRPr sz="3200">
              <a:solidFill>
                <a:srgbClr val="535353"/>
              </a:solidFill>
            </a:endParaRPr>
          </a:p>
          <a:p>
            <a:pPr lvl="2">
              <a:defRPr sz="1800">
                <a:solidFill>
                  <a:srgbClr val="000000"/>
                </a:solidFill>
              </a:defRPr>
            </a:pPr>
            <a:r>
              <a:rPr sz="3200">
                <a:solidFill>
                  <a:srgbClr val="535353"/>
                </a:solidFill>
              </a:rPr>
              <a:t>Body Level Three</a:t>
            </a:r>
            <a:endParaRPr sz="3200">
              <a:solidFill>
                <a:srgbClr val="535353"/>
              </a:solidFill>
            </a:endParaRPr>
          </a:p>
          <a:p>
            <a:pPr lvl="3">
              <a:defRPr sz="1800">
                <a:solidFill>
                  <a:srgbClr val="000000"/>
                </a:solidFill>
              </a:defRPr>
            </a:pPr>
            <a:r>
              <a:rPr sz="3200">
                <a:solidFill>
                  <a:srgbClr val="535353"/>
                </a:solidFill>
              </a:rPr>
              <a:t>Body Level Four</a:t>
            </a:r>
            <a:endParaRPr sz="3200">
              <a:solidFill>
                <a:srgbClr val="535353"/>
              </a:solidFill>
            </a:endParaRPr>
          </a:p>
          <a:p>
            <a:pPr lvl="4">
              <a:defRPr sz="1800">
                <a:solidFill>
                  <a:srgbClr val="000000"/>
                </a:solidFill>
              </a:defRPr>
            </a:pPr>
            <a:r>
              <a:rPr sz="3200">
                <a:solidFill>
                  <a:srgbClr val="535353"/>
                </a:solidFill>
              </a:rPr>
              <a:t>Body Level Five</a:t>
            </a:r>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pic>
        <p:nvPicPr>
          <p:cNvPr id="81" name="image.png"/>
          <p:cNvPicPr/>
          <p:nvPr/>
        </p:nvPicPr>
        <p:blipFill>
          <a:blip r:embed="rId2">
            <a:extLst/>
          </a:blip>
          <a:stretch>
            <a:fillRect/>
          </a:stretch>
        </p:blipFill>
        <p:spPr>
          <a:xfrm>
            <a:off x="-1" y="-1"/>
            <a:ext cx="16256001" cy="9144001"/>
          </a:xfrm>
          <a:prstGeom prst="rect">
            <a:avLst/>
          </a:prstGeom>
          <a:ln w="12700">
            <a:miter lim="400000"/>
          </a:ln>
        </p:spPr>
      </p:pic>
      <p:sp>
        <p:nvSpPr>
          <p:cNvPr id="82" name="Shape 82"/>
          <p:cNvSpPr/>
          <p:nvPr>
            <p:ph type="title"/>
          </p:nvPr>
        </p:nvSpPr>
        <p:spPr>
          <a:xfrm>
            <a:off x="1159933" y="222249"/>
            <a:ext cx="13936135" cy="2324101"/>
          </a:xfrm>
          <a:prstGeom prst="rect">
            <a:avLst/>
          </a:prstGeom>
        </p:spPr>
        <p:txBody>
          <a:bodyPr lIns="33866" tIns="33866" rIns="33866" bIns="33866">
            <a:noAutofit/>
          </a:bodyPr>
          <a:lstStyle>
            <a:lvl1pPr algn="ctr">
              <a:lnSpc>
                <a:spcPct val="100000"/>
              </a:lnSpc>
              <a:defRPr sz="7600">
                <a:uFill>
                  <a:solidFill/>
                </a:uFill>
                <a:latin typeface="+mj-lt"/>
                <a:ea typeface="+mj-ea"/>
                <a:cs typeface="+mj-cs"/>
                <a:sym typeface="Arial"/>
              </a:defRPr>
            </a:lvl1pPr>
          </a:lstStyle>
          <a:p>
            <a:pPr lvl="0">
              <a:defRPr sz="1800">
                <a:uFillTx/>
              </a:defRPr>
            </a:pPr>
            <a:r>
              <a:rPr sz="7600">
                <a:uFill>
                  <a:solidFill/>
                </a:uFill>
              </a:rPr>
              <a:t>Title Text</a:t>
            </a:r>
          </a:p>
        </p:txBody>
      </p:sp>
      <p:sp>
        <p:nvSpPr>
          <p:cNvPr id="83" name="Shape 83"/>
          <p:cNvSpPr/>
          <p:nvPr>
            <p:ph type="body" idx="1"/>
          </p:nvPr>
        </p:nvSpPr>
        <p:spPr>
          <a:xfrm>
            <a:off x="1159933" y="2546350"/>
            <a:ext cx="13936135" cy="5803900"/>
          </a:xfrm>
          <a:prstGeom prst="rect">
            <a:avLst/>
          </a:prstGeom>
        </p:spPr>
        <p:txBody>
          <a:bodyPr lIns="33866" tIns="33866" rIns="33866" bIns="33866" anchor="ctr">
            <a:noAutofit/>
          </a:bodyPr>
          <a:lstStyle>
            <a:lvl1pPr marL="781050" indent="-514350">
              <a:lnSpc>
                <a:spcPct val="100000"/>
              </a:lnSpc>
              <a:spcBef>
                <a:spcPts val="5200"/>
              </a:spcBef>
              <a:buClr>
                <a:srgbClr val="000000"/>
              </a:buClr>
              <a:buSzPct val="171000"/>
              <a:defRPr>
                <a:uFill>
                  <a:solidFill/>
                </a:uFill>
                <a:latin typeface="+mj-lt"/>
                <a:ea typeface="+mj-ea"/>
                <a:cs typeface="+mj-cs"/>
                <a:sym typeface="Arial"/>
              </a:defRPr>
            </a:lvl1pPr>
            <a:lvl2pPr marL="1225550" indent="-514350">
              <a:lnSpc>
                <a:spcPct val="100000"/>
              </a:lnSpc>
              <a:spcBef>
                <a:spcPts val="5200"/>
              </a:spcBef>
              <a:buClr>
                <a:srgbClr val="000000"/>
              </a:buClr>
              <a:buSzPct val="171000"/>
              <a:defRPr>
                <a:uFill>
                  <a:solidFill/>
                </a:uFill>
                <a:latin typeface="+mj-lt"/>
                <a:ea typeface="+mj-ea"/>
                <a:cs typeface="+mj-cs"/>
                <a:sym typeface="Arial"/>
              </a:defRPr>
            </a:lvl2pPr>
            <a:lvl3pPr marL="1670050" indent="-514350">
              <a:lnSpc>
                <a:spcPct val="100000"/>
              </a:lnSpc>
              <a:spcBef>
                <a:spcPts val="5200"/>
              </a:spcBef>
              <a:buClr>
                <a:srgbClr val="000000"/>
              </a:buClr>
              <a:buSzPct val="171000"/>
              <a:defRPr>
                <a:uFill>
                  <a:solidFill/>
                </a:uFill>
                <a:latin typeface="+mj-lt"/>
                <a:ea typeface="+mj-ea"/>
                <a:cs typeface="+mj-cs"/>
                <a:sym typeface="Arial"/>
              </a:defRPr>
            </a:lvl3pPr>
            <a:lvl4pPr marL="2114550" indent="-514350">
              <a:lnSpc>
                <a:spcPct val="100000"/>
              </a:lnSpc>
              <a:spcBef>
                <a:spcPts val="5200"/>
              </a:spcBef>
              <a:buClr>
                <a:srgbClr val="000000"/>
              </a:buClr>
              <a:buSzPct val="171000"/>
              <a:defRPr>
                <a:uFill>
                  <a:solidFill/>
                </a:uFill>
                <a:latin typeface="+mj-lt"/>
                <a:ea typeface="+mj-ea"/>
                <a:cs typeface="+mj-cs"/>
                <a:sym typeface="Arial"/>
              </a:defRPr>
            </a:lvl4pPr>
            <a:lvl5pPr marL="2559050" indent="-514350">
              <a:lnSpc>
                <a:spcPct val="100000"/>
              </a:lnSpc>
              <a:spcBef>
                <a:spcPts val="5200"/>
              </a:spcBef>
              <a:buClr>
                <a:srgbClr val="000000"/>
              </a:buClr>
              <a:buSzPct val="171000"/>
              <a:defRPr>
                <a:uFill>
                  <a:solidFill/>
                </a:uFill>
                <a:latin typeface="+mj-lt"/>
                <a:ea typeface="+mj-ea"/>
                <a:cs typeface="+mj-cs"/>
                <a:sym typeface="Arial"/>
              </a:defRPr>
            </a:lvl5pPr>
          </a:lstStyle>
          <a:p>
            <a:pPr lvl="0">
              <a:defRPr sz="1800">
                <a:uFillTx/>
              </a:defRPr>
            </a:pPr>
            <a:r>
              <a:rPr sz="3600">
                <a:uFill>
                  <a:solidFill/>
                </a:uFill>
              </a:rPr>
              <a:t>Body Level One</a:t>
            </a:r>
            <a:endParaRPr sz="3600">
              <a:uFill>
                <a:solidFill/>
              </a:uFill>
            </a:endParaRPr>
          </a:p>
          <a:p>
            <a:pPr lvl="1">
              <a:defRPr sz="1800">
                <a:uFillTx/>
              </a:defRPr>
            </a:pPr>
            <a:r>
              <a:rPr sz="3600">
                <a:uFill>
                  <a:solidFill/>
                </a:uFill>
              </a:rPr>
              <a:t>Body Level Two</a:t>
            </a:r>
            <a:endParaRPr sz="3600">
              <a:uFill>
                <a:solidFill/>
              </a:uFill>
            </a:endParaRPr>
          </a:p>
          <a:p>
            <a:pPr lvl="2">
              <a:defRPr sz="1800">
                <a:uFillTx/>
              </a:defRPr>
            </a:pPr>
            <a:r>
              <a:rPr sz="3600">
                <a:uFill>
                  <a:solidFill/>
                </a:uFill>
              </a:rPr>
              <a:t>Body Level Three</a:t>
            </a:r>
            <a:endParaRPr sz="3600">
              <a:uFill>
                <a:solidFill/>
              </a:uFill>
            </a:endParaRPr>
          </a:p>
          <a:p>
            <a:pPr lvl="3">
              <a:defRPr sz="1800">
                <a:uFillTx/>
              </a:defRPr>
            </a:pPr>
            <a:r>
              <a:rPr sz="3600">
                <a:uFill>
                  <a:solidFill/>
                </a:uFill>
              </a:rPr>
              <a:t>Body Level Four</a:t>
            </a:r>
            <a:endParaRPr sz="3600">
              <a:uFill>
                <a:solidFill/>
              </a:uFill>
            </a:endParaRPr>
          </a:p>
          <a:p>
            <a:pPr lvl="4">
              <a:defRPr sz="1800">
                <a:uFillTx/>
              </a:defRPr>
            </a:pPr>
            <a:r>
              <a:rPr sz="3600">
                <a:uFill>
                  <a:solidFill/>
                </a:uFill>
              </a:rPr>
              <a:t>Body Level Five</a:t>
            </a:r>
          </a:p>
        </p:txBody>
      </p:sp>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85" name="Shape 85"/>
          <p:cNvSpPr/>
          <p:nvPr>
            <p:ph type="title"/>
          </p:nvPr>
        </p:nvSpPr>
        <p:spPr>
          <a:prstGeom prst="rect">
            <a:avLst/>
          </a:prstGeom>
        </p:spPr>
        <p:txBody>
          <a:bodyPr/>
          <a:lstStyle/>
          <a:p>
            <a:pPr lvl="0">
              <a:defRPr sz="1800"/>
            </a:pPr>
            <a:r>
              <a:rPr sz="5800"/>
              <a:t>Title Text</a:t>
            </a:r>
          </a:p>
        </p:txBody>
      </p:sp>
      <p:sp>
        <p:nvSpPr>
          <p:cNvPr id="86" name="Shape 86"/>
          <p:cNvSpPr/>
          <p:nvPr>
            <p:ph type="body" idx="1"/>
          </p:nvPr>
        </p:nvSpPr>
        <p:spPr>
          <a:prstGeom prst="rect">
            <a:avLst/>
          </a:prstGeom>
        </p:spPr>
        <p:txBody>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
        <p:nvSpPr>
          <p:cNvPr id="87" name="Shape 8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89" name="Shape 8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Blank / Logo">
    <p:spTree>
      <p:nvGrpSpPr>
        <p:cNvPr id="1" name=""/>
        <p:cNvGrpSpPr/>
        <p:nvPr/>
      </p:nvGrpSpPr>
      <p:grpSpPr>
        <a:xfrm>
          <a:off x="0" y="0"/>
          <a:ext cx="0" cy="0"/>
          <a:chOff x="0" y="0"/>
          <a:chExt cx="0" cy="0"/>
        </a:xfrm>
      </p:grpSpPr>
      <p:pic>
        <p:nvPicPr>
          <p:cNvPr id="13" name="Title Slide.tiff"/>
          <p:cNvPicPr/>
          <p:nvPr/>
        </p:nvPicPr>
        <p:blipFill>
          <a:blip r:embed="rId2">
            <a:extLst/>
          </a:blip>
          <a:stretch>
            <a:fillRect/>
          </a:stretch>
        </p:blipFill>
        <p:spPr>
          <a:xfrm>
            <a:off x="0" y="0"/>
            <a:ext cx="16256000" cy="9144000"/>
          </a:xfrm>
          <a:prstGeom prst="rect">
            <a:avLst/>
          </a:prstGeom>
          <a:ln w="12700">
            <a:miter lim="400000"/>
          </a:ln>
        </p:spPr>
      </p:pic>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itle Blank">
    <p:spTree>
      <p:nvGrpSpPr>
        <p:cNvPr id="1" name=""/>
        <p:cNvGrpSpPr/>
        <p:nvPr/>
      </p:nvGrpSpPr>
      <p:grpSpPr>
        <a:xfrm>
          <a:off x="0" y="0"/>
          <a:ext cx="0" cy="0"/>
          <a:chOff x="0" y="0"/>
          <a:chExt cx="0" cy="0"/>
        </a:xfrm>
      </p:grpSpPr>
      <p:pic>
        <p:nvPicPr>
          <p:cNvPr id="15" name="Title Bckd.tiff"/>
          <p:cNvPicPr/>
          <p:nvPr/>
        </p:nvPicPr>
        <p:blipFill>
          <a:blip r:embed="rId2">
            <a:extLst/>
          </a:blip>
          <a:stretch>
            <a:fillRect/>
          </a:stretch>
        </p:blipFill>
        <p:spPr>
          <a:xfrm>
            <a:off x="0" y="0"/>
            <a:ext cx="16256000" cy="9144000"/>
          </a:xfrm>
          <a:prstGeom prst="rect">
            <a:avLst/>
          </a:prstGeom>
          <a:ln w="12700">
            <a:miter lim="400000"/>
          </a:ln>
        </p:spPr>
      </p:pic>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pic>
        <p:nvPicPr>
          <p:cNvPr id="17" name="Content Slide.tiff"/>
          <p:cNvPicPr/>
          <p:nvPr/>
        </p:nvPicPr>
        <p:blipFill>
          <a:blip r:embed="rId2">
            <a:extLst/>
          </a:blip>
          <a:stretch>
            <a:fillRect/>
          </a:stretch>
        </p:blipFill>
        <p:spPr>
          <a:xfrm>
            <a:off x="0" y="0"/>
            <a:ext cx="16256000" cy="9144000"/>
          </a:xfrm>
          <a:prstGeom prst="rect">
            <a:avLst/>
          </a:prstGeom>
          <a:ln w="12700">
            <a:miter lim="400000"/>
          </a:ln>
        </p:spPr>
      </p:pic>
      <p:sp>
        <p:nvSpPr>
          <p:cNvPr id="18" name="Shape 18"/>
          <p:cNvSpPr/>
          <p:nvPr>
            <p:ph type="title"/>
          </p:nvPr>
        </p:nvSpPr>
        <p:spPr>
          <a:xfrm>
            <a:off x="977900" y="1536700"/>
            <a:ext cx="14312900" cy="2603500"/>
          </a:xfrm>
          <a:prstGeom prst="rect">
            <a:avLst/>
          </a:prstGeom>
        </p:spPr>
        <p:txBody>
          <a:bodyPr lIns="0" tIns="0" rIns="0" bIns="0" anchor="b">
            <a:noAutofit/>
          </a:bodyPr>
          <a:lstStyle>
            <a:lvl1pPr algn="ctr" defTabSz="546100">
              <a:lnSpc>
                <a:spcPct val="100000"/>
              </a:lnSpc>
              <a:defRPr sz="7600">
                <a:solidFill>
                  <a:srgbClr val="063A61"/>
                </a:solidFill>
                <a:latin typeface="+mn-lt"/>
                <a:ea typeface="+mn-ea"/>
                <a:cs typeface="+mn-cs"/>
                <a:sym typeface="Arial Bold"/>
              </a:defRPr>
            </a:lvl1pPr>
          </a:lstStyle>
          <a:p>
            <a:pPr lvl="0">
              <a:defRPr sz="1800">
                <a:solidFill>
                  <a:srgbClr val="000000"/>
                </a:solidFill>
              </a:defRPr>
            </a:pPr>
            <a:r>
              <a:rPr sz="7600">
                <a:solidFill>
                  <a:srgbClr val="063A61"/>
                </a:solidFill>
              </a:rPr>
              <a:t>Title Text</a:t>
            </a:r>
          </a:p>
        </p:txBody>
      </p:sp>
      <p:sp>
        <p:nvSpPr>
          <p:cNvPr id="19" name="Shape 19"/>
          <p:cNvSpPr/>
          <p:nvPr>
            <p:ph type="body" idx="1"/>
          </p:nvPr>
        </p:nvSpPr>
        <p:spPr>
          <a:xfrm>
            <a:off x="965200" y="4140200"/>
            <a:ext cx="14312900" cy="2260600"/>
          </a:xfrm>
          <a:prstGeom prst="rect">
            <a:avLst/>
          </a:prstGeom>
        </p:spPr>
        <p:txBody>
          <a:bodyPr lIns="0" tIns="0" rIns="0" bIns="0">
            <a:noAutofit/>
          </a:bodyPr>
          <a:lstStyle>
            <a:lvl1pPr marL="0" indent="0" algn="ctr" defTabSz="546100">
              <a:lnSpc>
                <a:spcPct val="100000"/>
              </a:lnSpc>
              <a:spcBef>
                <a:spcPts val="0"/>
              </a:spcBef>
              <a:buSzTx/>
              <a:buFontTx/>
              <a:buNone/>
              <a:defRPr sz="3200">
                <a:solidFill>
                  <a:srgbClr val="063A61"/>
                </a:solidFill>
                <a:latin typeface="+mn-lt"/>
                <a:ea typeface="+mn-ea"/>
                <a:cs typeface="+mn-cs"/>
                <a:sym typeface="Arial Bold"/>
              </a:defRPr>
            </a:lvl1pPr>
            <a:lvl2pPr marL="0" indent="0" algn="ctr" defTabSz="546100">
              <a:lnSpc>
                <a:spcPct val="100000"/>
              </a:lnSpc>
              <a:spcBef>
                <a:spcPts val="0"/>
              </a:spcBef>
              <a:buSzTx/>
              <a:buFontTx/>
              <a:buNone/>
              <a:defRPr sz="3200">
                <a:solidFill>
                  <a:srgbClr val="063A61"/>
                </a:solidFill>
                <a:latin typeface="+mn-lt"/>
                <a:ea typeface="+mn-ea"/>
                <a:cs typeface="+mn-cs"/>
                <a:sym typeface="Arial Bold"/>
              </a:defRPr>
            </a:lvl2pPr>
            <a:lvl3pPr marL="0" indent="0" algn="ctr" defTabSz="546100">
              <a:lnSpc>
                <a:spcPct val="100000"/>
              </a:lnSpc>
              <a:spcBef>
                <a:spcPts val="0"/>
              </a:spcBef>
              <a:buSzTx/>
              <a:buFontTx/>
              <a:buNone/>
              <a:defRPr sz="3200">
                <a:solidFill>
                  <a:srgbClr val="063A61"/>
                </a:solidFill>
                <a:latin typeface="+mn-lt"/>
                <a:ea typeface="+mn-ea"/>
                <a:cs typeface="+mn-cs"/>
                <a:sym typeface="Arial Bold"/>
              </a:defRPr>
            </a:lvl3pPr>
            <a:lvl4pPr marL="0" indent="0" algn="ctr" defTabSz="546100">
              <a:lnSpc>
                <a:spcPct val="100000"/>
              </a:lnSpc>
              <a:spcBef>
                <a:spcPts val="0"/>
              </a:spcBef>
              <a:buSzTx/>
              <a:buFontTx/>
              <a:buNone/>
              <a:defRPr sz="3200">
                <a:solidFill>
                  <a:srgbClr val="063A61"/>
                </a:solidFill>
                <a:latin typeface="+mn-lt"/>
                <a:ea typeface="+mn-ea"/>
                <a:cs typeface="+mn-cs"/>
                <a:sym typeface="Arial Bold"/>
              </a:defRPr>
            </a:lvl4pPr>
            <a:lvl5pPr marL="0" indent="0" algn="ctr" defTabSz="546100">
              <a:lnSpc>
                <a:spcPct val="100000"/>
              </a:lnSpc>
              <a:spcBef>
                <a:spcPts val="0"/>
              </a:spcBef>
              <a:buSzTx/>
              <a:buFontTx/>
              <a:buNone/>
              <a:defRPr sz="3200">
                <a:solidFill>
                  <a:srgbClr val="063A61"/>
                </a:solidFill>
                <a:latin typeface="+mn-lt"/>
                <a:ea typeface="+mn-ea"/>
                <a:cs typeface="+mn-cs"/>
                <a:sym typeface="Arial Bold"/>
              </a:defRPr>
            </a:lvl5pPr>
          </a:lstStyle>
          <a:p>
            <a:pPr lvl="0">
              <a:defRPr sz="1800">
                <a:solidFill>
                  <a:srgbClr val="000000"/>
                </a:solidFill>
              </a:defRPr>
            </a:pPr>
            <a:r>
              <a:rPr sz="3200">
                <a:solidFill>
                  <a:srgbClr val="063A61"/>
                </a:solidFill>
              </a:rPr>
              <a:t>Body Level One</a:t>
            </a:r>
            <a:endParaRPr sz="3200">
              <a:solidFill>
                <a:srgbClr val="063A61"/>
              </a:solidFill>
            </a:endParaRPr>
          </a:p>
          <a:p>
            <a:pPr lvl="1">
              <a:defRPr sz="1800">
                <a:solidFill>
                  <a:srgbClr val="000000"/>
                </a:solidFill>
              </a:defRPr>
            </a:pPr>
            <a:r>
              <a:rPr sz="3200">
                <a:solidFill>
                  <a:srgbClr val="063A61"/>
                </a:solidFill>
              </a:rPr>
              <a:t>Body Level Two</a:t>
            </a:r>
            <a:endParaRPr sz="3200">
              <a:solidFill>
                <a:srgbClr val="063A61"/>
              </a:solidFill>
            </a:endParaRPr>
          </a:p>
          <a:p>
            <a:pPr lvl="2">
              <a:defRPr sz="1800">
                <a:solidFill>
                  <a:srgbClr val="000000"/>
                </a:solidFill>
              </a:defRPr>
            </a:pPr>
            <a:r>
              <a:rPr sz="3200">
                <a:solidFill>
                  <a:srgbClr val="063A61"/>
                </a:solidFill>
              </a:rPr>
              <a:t>Body Level Three</a:t>
            </a:r>
            <a:endParaRPr sz="3200">
              <a:solidFill>
                <a:srgbClr val="063A61"/>
              </a:solidFill>
            </a:endParaRPr>
          </a:p>
          <a:p>
            <a:pPr lvl="3">
              <a:defRPr sz="1800">
                <a:solidFill>
                  <a:srgbClr val="000000"/>
                </a:solidFill>
              </a:defRPr>
            </a:pPr>
            <a:r>
              <a:rPr sz="3200">
                <a:solidFill>
                  <a:srgbClr val="063A61"/>
                </a:solidFill>
              </a:rPr>
              <a:t>Body Level Four</a:t>
            </a:r>
            <a:endParaRPr sz="3200">
              <a:solidFill>
                <a:srgbClr val="063A61"/>
              </a:solidFill>
            </a:endParaRPr>
          </a:p>
          <a:p>
            <a:pPr lvl="4">
              <a:defRPr sz="1800">
                <a:solidFill>
                  <a:srgbClr val="000000"/>
                </a:solidFill>
              </a:defRPr>
            </a:pPr>
            <a:r>
              <a:rPr sz="3200">
                <a:solidFill>
                  <a:srgbClr val="063A61"/>
                </a:solidFill>
              </a:rPr>
              <a:t>Body Level Five</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Blank / Logo">
    <p:spTree>
      <p:nvGrpSpPr>
        <p:cNvPr id="1" name=""/>
        <p:cNvGrpSpPr/>
        <p:nvPr/>
      </p:nvGrpSpPr>
      <p:grpSpPr>
        <a:xfrm>
          <a:off x="0" y="0"/>
          <a:ext cx="0" cy="0"/>
          <a:chOff x="0" y="0"/>
          <a:chExt cx="0" cy="0"/>
        </a:xfrm>
      </p:grpSpPr>
      <p:pic>
        <p:nvPicPr>
          <p:cNvPr id="21" name="Content Slide.tiff"/>
          <p:cNvPicPr/>
          <p:nvPr/>
        </p:nvPicPr>
        <p:blipFill>
          <a:blip r:embed="rId2">
            <a:extLst/>
          </a:blip>
          <a:stretch>
            <a:fillRect/>
          </a:stretch>
        </p:blipFill>
        <p:spPr>
          <a:xfrm>
            <a:off x="0" y="0"/>
            <a:ext cx="16256000" cy="9144000"/>
          </a:xfrm>
          <a:prstGeom prst="rect">
            <a:avLst/>
          </a:prstGeom>
          <a:ln w="12700">
            <a:miter lim="400000"/>
          </a:ln>
        </p:spPr>
      </p:pic>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pic>
        <p:nvPicPr>
          <p:cNvPr id="23" name="Content Bckd.tiff"/>
          <p:cNvPicPr/>
          <p:nvPr/>
        </p:nvPicPr>
        <p:blipFill>
          <a:blip r:embed="rId2">
            <a:extLst/>
          </a:blip>
          <a:stretch>
            <a:fillRect/>
          </a:stretch>
        </p:blipFill>
        <p:spPr>
          <a:xfrm>
            <a:off x="0" y="0"/>
            <a:ext cx="16256000" cy="9144000"/>
          </a:xfrm>
          <a:prstGeom prst="rect">
            <a:avLst/>
          </a:prstGeom>
          <a:ln w="12700">
            <a:miter lim="400000"/>
          </a:ln>
        </p:spPr>
      </p:pic>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pic>
        <p:nvPicPr>
          <p:cNvPr id="25" name="Content Slide.tiff"/>
          <p:cNvPicPr/>
          <p:nvPr/>
        </p:nvPicPr>
        <p:blipFill>
          <a:blip r:embed="rId2">
            <a:extLst/>
          </a:blip>
          <a:stretch>
            <a:fillRect/>
          </a:stretch>
        </p:blipFill>
        <p:spPr>
          <a:xfrm>
            <a:off x="0" y="0"/>
            <a:ext cx="16256000" cy="9144000"/>
          </a:xfrm>
          <a:prstGeom prst="rect">
            <a:avLst/>
          </a:prstGeom>
          <a:ln w="12700">
            <a:miter lim="400000"/>
          </a:ln>
        </p:spPr>
      </p:pic>
      <p:sp>
        <p:nvSpPr>
          <p:cNvPr id="26" name="Shape 26"/>
          <p:cNvSpPr/>
          <p:nvPr>
            <p:ph type="title"/>
          </p:nvPr>
        </p:nvSpPr>
        <p:spPr>
          <a:xfrm>
            <a:off x="965200" y="457200"/>
            <a:ext cx="14325600" cy="2082800"/>
          </a:xfrm>
          <a:prstGeom prst="rect">
            <a:avLst/>
          </a:prstGeom>
        </p:spPr>
        <p:txBody>
          <a:bodyPr lIns="50800" tIns="50800" rIns="50800" bIns="50800">
            <a:noAutofit/>
          </a:bodyPr>
          <a:lstStyle>
            <a:lvl1pPr algn="ctr" defTabSz="546100">
              <a:lnSpc>
                <a:spcPct val="100000"/>
              </a:lnSpc>
              <a:defRPr sz="7600">
                <a:solidFill>
                  <a:srgbClr val="063A61"/>
                </a:solidFill>
                <a:latin typeface="+mj-lt"/>
                <a:ea typeface="+mj-ea"/>
                <a:cs typeface="+mj-cs"/>
                <a:sym typeface="Arial"/>
              </a:defRPr>
            </a:lvl1pPr>
          </a:lstStyle>
          <a:p>
            <a:pPr lvl="0">
              <a:defRPr sz="1800">
                <a:solidFill>
                  <a:srgbClr val="000000"/>
                </a:solidFill>
              </a:defRPr>
            </a:pPr>
            <a:r>
              <a:rPr sz="7600">
                <a:solidFill>
                  <a:srgbClr val="063A61"/>
                </a:solidFill>
              </a:rPr>
              <a:t>Title Text</a:t>
            </a:r>
          </a:p>
        </p:txBody>
      </p:sp>
      <p:sp>
        <p:nvSpPr>
          <p:cNvPr id="27" name="Shape 27"/>
          <p:cNvSpPr/>
          <p:nvPr>
            <p:ph type="body" idx="1"/>
          </p:nvPr>
        </p:nvSpPr>
        <p:spPr>
          <a:xfrm>
            <a:off x="965200" y="2603500"/>
            <a:ext cx="14325600" cy="5524500"/>
          </a:xfrm>
          <a:prstGeom prst="rect">
            <a:avLst/>
          </a:prstGeom>
        </p:spPr>
        <p:txBody>
          <a:bodyPr lIns="0" tIns="0" rIns="0" bIns="0">
            <a:noAutofit/>
          </a:bodyPr>
          <a:lstStyle>
            <a:lvl1pPr marL="749300" indent="-533400" defTabSz="546100">
              <a:lnSpc>
                <a:spcPct val="100000"/>
              </a:lnSpc>
              <a:spcBef>
                <a:spcPts val="3500"/>
              </a:spcBef>
              <a:buSzPct val="171000"/>
              <a:buFontTx/>
              <a:defRPr>
                <a:solidFill>
                  <a:srgbClr val="063A61"/>
                </a:solidFill>
                <a:latin typeface="+mj-lt"/>
                <a:ea typeface="+mj-ea"/>
                <a:cs typeface="+mj-cs"/>
                <a:sym typeface="Arial"/>
              </a:defRPr>
            </a:lvl1pPr>
            <a:lvl2pPr marL="1041400" indent="-533400" defTabSz="546100">
              <a:lnSpc>
                <a:spcPct val="100000"/>
              </a:lnSpc>
              <a:spcBef>
                <a:spcPts val="3500"/>
              </a:spcBef>
              <a:buSzPct val="171000"/>
              <a:buFontTx/>
              <a:defRPr>
                <a:solidFill>
                  <a:srgbClr val="063A61"/>
                </a:solidFill>
                <a:latin typeface="+mj-lt"/>
                <a:ea typeface="+mj-ea"/>
                <a:cs typeface="+mj-cs"/>
                <a:sym typeface="Arial"/>
              </a:defRPr>
            </a:lvl2pPr>
            <a:lvl3pPr marL="1333500" indent="-533400" defTabSz="546100">
              <a:lnSpc>
                <a:spcPct val="100000"/>
              </a:lnSpc>
              <a:spcBef>
                <a:spcPts val="3500"/>
              </a:spcBef>
              <a:buSzPct val="171000"/>
              <a:buFontTx/>
              <a:defRPr>
                <a:solidFill>
                  <a:srgbClr val="063A61"/>
                </a:solidFill>
                <a:latin typeface="+mj-lt"/>
                <a:ea typeface="+mj-ea"/>
                <a:cs typeface="+mj-cs"/>
                <a:sym typeface="Arial"/>
              </a:defRPr>
            </a:lvl3pPr>
            <a:lvl4pPr marL="1638300" indent="-533400" defTabSz="546100">
              <a:lnSpc>
                <a:spcPct val="100000"/>
              </a:lnSpc>
              <a:spcBef>
                <a:spcPts val="3500"/>
              </a:spcBef>
              <a:buSzPct val="171000"/>
              <a:buFontTx/>
              <a:defRPr>
                <a:solidFill>
                  <a:srgbClr val="063A61"/>
                </a:solidFill>
                <a:latin typeface="+mj-lt"/>
                <a:ea typeface="+mj-ea"/>
                <a:cs typeface="+mj-cs"/>
                <a:sym typeface="Arial"/>
              </a:defRPr>
            </a:lvl4pPr>
            <a:lvl5pPr marL="1930400" indent="-533400" defTabSz="546100">
              <a:lnSpc>
                <a:spcPct val="100000"/>
              </a:lnSpc>
              <a:spcBef>
                <a:spcPts val="3500"/>
              </a:spcBef>
              <a:buSzPct val="171000"/>
              <a:buFontTx/>
              <a:defRPr>
                <a:solidFill>
                  <a:srgbClr val="063A61"/>
                </a:solidFill>
                <a:latin typeface="+mj-lt"/>
                <a:ea typeface="+mj-ea"/>
                <a:cs typeface="+mj-cs"/>
                <a:sym typeface="Arial"/>
              </a:defRPr>
            </a:lvl5pPr>
          </a:lstStyle>
          <a:p>
            <a:pPr lvl="0">
              <a:defRPr sz="1800">
                <a:solidFill>
                  <a:srgbClr val="000000"/>
                </a:solidFill>
              </a:defRPr>
            </a:pPr>
            <a:r>
              <a:rPr sz="3600">
                <a:solidFill>
                  <a:srgbClr val="063A61"/>
                </a:solidFill>
              </a:rPr>
              <a:t>Body Level One</a:t>
            </a:r>
            <a:endParaRPr sz="3600">
              <a:solidFill>
                <a:srgbClr val="063A61"/>
              </a:solidFill>
            </a:endParaRPr>
          </a:p>
          <a:p>
            <a:pPr lvl="1">
              <a:defRPr sz="1800">
                <a:solidFill>
                  <a:srgbClr val="000000"/>
                </a:solidFill>
              </a:defRPr>
            </a:pPr>
            <a:r>
              <a:rPr sz="3600">
                <a:solidFill>
                  <a:srgbClr val="063A61"/>
                </a:solidFill>
              </a:rPr>
              <a:t>Body Level Two</a:t>
            </a:r>
            <a:endParaRPr sz="3600">
              <a:solidFill>
                <a:srgbClr val="063A61"/>
              </a:solidFill>
            </a:endParaRPr>
          </a:p>
          <a:p>
            <a:pPr lvl="2">
              <a:defRPr sz="1800">
                <a:solidFill>
                  <a:srgbClr val="000000"/>
                </a:solidFill>
              </a:defRPr>
            </a:pPr>
            <a:r>
              <a:rPr sz="3600">
                <a:solidFill>
                  <a:srgbClr val="063A61"/>
                </a:solidFill>
              </a:rPr>
              <a:t>Body Level Three</a:t>
            </a:r>
            <a:endParaRPr sz="3600">
              <a:solidFill>
                <a:srgbClr val="063A61"/>
              </a:solidFill>
            </a:endParaRPr>
          </a:p>
          <a:p>
            <a:pPr lvl="3">
              <a:defRPr sz="1800">
                <a:solidFill>
                  <a:srgbClr val="000000"/>
                </a:solidFill>
              </a:defRPr>
            </a:pPr>
            <a:r>
              <a:rPr sz="3600">
                <a:solidFill>
                  <a:srgbClr val="063A61"/>
                </a:solidFill>
              </a:rPr>
              <a:t>Body Level Four</a:t>
            </a:r>
            <a:endParaRPr sz="3600">
              <a:solidFill>
                <a:srgbClr val="063A61"/>
              </a:solidFill>
            </a:endParaRPr>
          </a:p>
          <a:p>
            <a:pPr lvl="4">
              <a:defRPr sz="1800">
                <a:solidFill>
                  <a:srgbClr val="000000"/>
                </a:solidFill>
              </a:defRPr>
            </a:pPr>
            <a:r>
              <a:rPr sz="3600">
                <a:solidFill>
                  <a:srgbClr val="063A61"/>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Smaller Text">
    <p:spTree>
      <p:nvGrpSpPr>
        <p:cNvPr id="1" name=""/>
        <p:cNvGrpSpPr/>
        <p:nvPr/>
      </p:nvGrpSpPr>
      <p:grpSpPr>
        <a:xfrm>
          <a:off x="0" y="0"/>
          <a:ext cx="0" cy="0"/>
          <a:chOff x="0" y="0"/>
          <a:chExt cx="0" cy="0"/>
        </a:xfrm>
      </p:grpSpPr>
      <p:pic>
        <p:nvPicPr>
          <p:cNvPr id="29" name="Content Slide.tiff"/>
          <p:cNvPicPr/>
          <p:nvPr/>
        </p:nvPicPr>
        <p:blipFill>
          <a:blip r:embed="rId2">
            <a:extLst/>
          </a:blip>
          <a:stretch>
            <a:fillRect/>
          </a:stretch>
        </p:blipFill>
        <p:spPr>
          <a:xfrm>
            <a:off x="0" y="0"/>
            <a:ext cx="16256000" cy="9144000"/>
          </a:xfrm>
          <a:prstGeom prst="rect">
            <a:avLst/>
          </a:prstGeom>
          <a:ln w="12700">
            <a:miter lim="400000"/>
          </a:ln>
        </p:spPr>
      </p:pic>
      <p:sp>
        <p:nvSpPr>
          <p:cNvPr id="30" name="Shape 30"/>
          <p:cNvSpPr/>
          <p:nvPr>
            <p:ph type="title"/>
          </p:nvPr>
        </p:nvSpPr>
        <p:spPr>
          <a:xfrm>
            <a:off x="965200" y="457200"/>
            <a:ext cx="14325600" cy="2082800"/>
          </a:xfrm>
          <a:prstGeom prst="rect">
            <a:avLst/>
          </a:prstGeom>
        </p:spPr>
        <p:txBody>
          <a:bodyPr lIns="50800" tIns="50800" rIns="50800" bIns="50800">
            <a:noAutofit/>
          </a:bodyPr>
          <a:lstStyle>
            <a:lvl1pPr algn="ctr" defTabSz="546100">
              <a:lnSpc>
                <a:spcPct val="100000"/>
              </a:lnSpc>
              <a:defRPr sz="7600">
                <a:solidFill>
                  <a:srgbClr val="063A61"/>
                </a:solidFill>
                <a:latin typeface="+mj-lt"/>
                <a:ea typeface="+mj-ea"/>
                <a:cs typeface="+mj-cs"/>
                <a:sym typeface="Arial"/>
              </a:defRPr>
            </a:lvl1pPr>
          </a:lstStyle>
          <a:p>
            <a:pPr lvl="0">
              <a:defRPr sz="1800">
                <a:solidFill>
                  <a:srgbClr val="000000"/>
                </a:solidFill>
              </a:defRPr>
            </a:pPr>
            <a:r>
              <a:rPr sz="7600">
                <a:solidFill>
                  <a:srgbClr val="063A61"/>
                </a:solidFill>
              </a:rPr>
              <a:t>Title Text</a:t>
            </a:r>
          </a:p>
        </p:txBody>
      </p:sp>
      <p:sp>
        <p:nvSpPr>
          <p:cNvPr id="31" name="Shape 31"/>
          <p:cNvSpPr/>
          <p:nvPr>
            <p:ph type="body" idx="1"/>
          </p:nvPr>
        </p:nvSpPr>
        <p:spPr>
          <a:xfrm>
            <a:off x="965200" y="2603500"/>
            <a:ext cx="14325600" cy="5524500"/>
          </a:xfrm>
          <a:prstGeom prst="rect">
            <a:avLst/>
          </a:prstGeom>
        </p:spPr>
        <p:txBody>
          <a:bodyPr lIns="0" tIns="0" rIns="0" bIns="0">
            <a:noAutofit/>
          </a:bodyPr>
          <a:lstStyle>
            <a:lvl1pPr marL="749300" indent="-533400" defTabSz="546100">
              <a:lnSpc>
                <a:spcPct val="100000"/>
              </a:lnSpc>
              <a:spcBef>
                <a:spcPts val="2000"/>
              </a:spcBef>
              <a:buSzPct val="171000"/>
              <a:buFontTx/>
              <a:defRPr sz="2800">
                <a:solidFill>
                  <a:srgbClr val="063A61"/>
                </a:solidFill>
                <a:latin typeface="+mj-lt"/>
                <a:ea typeface="+mj-ea"/>
                <a:cs typeface="+mj-cs"/>
                <a:sym typeface="Arial"/>
              </a:defRPr>
            </a:lvl1pPr>
            <a:lvl2pPr marL="1041400" indent="-533400" defTabSz="546100">
              <a:lnSpc>
                <a:spcPct val="100000"/>
              </a:lnSpc>
              <a:spcBef>
                <a:spcPts val="2000"/>
              </a:spcBef>
              <a:buSzPct val="171000"/>
              <a:buFontTx/>
              <a:defRPr sz="2800">
                <a:solidFill>
                  <a:srgbClr val="063A61"/>
                </a:solidFill>
                <a:latin typeface="+mj-lt"/>
                <a:ea typeface="+mj-ea"/>
                <a:cs typeface="+mj-cs"/>
                <a:sym typeface="Arial"/>
              </a:defRPr>
            </a:lvl2pPr>
            <a:lvl3pPr marL="1333500" indent="-533400" defTabSz="546100">
              <a:lnSpc>
                <a:spcPct val="100000"/>
              </a:lnSpc>
              <a:spcBef>
                <a:spcPts val="2000"/>
              </a:spcBef>
              <a:buSzPct val="171000"/>
              <a:buFontTx/>
              <a:defRPr sz="2800">
                <a:solidFill>
                  <a:srgbClr val="063A61"/>
                </a:solidFill>
                <a:latin typeface="+mj-lt"/>
                <a:ea typeface="+mj-ea"/>
                <a:cs typeface="+mj-cs"/>
                <a:sym typeface="Arial"/>
              </a:defRPr>
            </a:lvl3pPr>
            <a:lvl4pPr marL="1638300" indent="-533400" defTabSz="546100">
              <a:lnSpc>
                <a:spcPct val="100000"/>
              </a:lnSpc>
              <a:spcBef>
                <a:spcPts val="2000"/>
              </a:spcBef>
              <a:buSzPct val="171000"/>
              <a:buFontTx/>
              <a:defRPr sz="2800">
                <a:solidFill>
                  <a:srgbClr val="063A61"/>
                </a:solidFill>
                <a:latin typeface="+mj-lt"/>
                <a:ea typeface="+mj-ea"/>
                <a:cs typeface="+mj-cs"/>
                <a:sym typeface="Arial"/>
              </a:defRPr>
            </a:lvl4pPr>
            <a:lvl5pPr marL="1930400" indent="-533400" defTabSz="546100">
              <a:lnSpc>
                <a:spcPct val="100000"/>
              </a:lnSpc>
              <a:spcBef>
                <a:spcPts val="2000"/>
              </a:spcBef>
              <a:buSzPct val="171000"/>
              <a:buFontTx/>
              <a:defRPr sz="2800">
                <a:solidFill>
                  <a:srgbClr val="063A61"/>
                </a:solidFill>
                <a:latin typeface="+mj-lt"/>
                <a:ea typeface="+mj-ea"/>
                <a:cs typeface="+mj-cs"/>
                <a:sym typeface="Arial"/>
              </a:defRPr>
            </a:lvl5pPr>
          </a:lstStyle>
          <a:p>
            <a:pPr lvl="0">
              <a:defRPr sz="1800">
                <a:solidFill>
                  <a:srgbClr val="000000"/>
                </a:solidFill>
              </a:defRPr>
            </a:pPr>
            <a:r>
              <a:rPr sz="2800">
                <a:solidFill>
                  <a:srgbClr val="063A61"/>
                </a:solidFill>
              </a:rPr>
              <a:t>Body Level One</a:t>
            </a:r>
            <a:endParaRPr sz="2800">
              <a:solidFill>
                <a:srgbClr val="063A61"/>
              </a:solidFill>
            </a:endParaRPr>
          </a:p>
          <a:p>
            <a:pPr lvl="1">
              <a:defRPr sz="1800">
                <a:solidFill>
                  <a:srgbClr val="000000"/>
                </a:solidFill>
              </a:defRPr>
            </a:pPr>
            <a:r>
              <a:rPr sz="2800">
                <a:solidFill>
                  <a:srgbClr val="063A61"/>
                </a:solidFill>
              </a:rPr>
              <a:t>Body Level Two</a:t>
            </a:r>
            <a:endParaRPr sz="2800">
              <a:solidFill>
                <a:srgbClr val="063A61"/>
              </a:solidFill>
            </a:endParaRPr>
          </a:p>
          <a:p>
            <a:pPr lvl="2">
              <a:defRPr sz="1800">
                <a:solidFill>
                  <a:srgbClr val="000000"/>
                </a:solidFill>
              </a:defRPr>
            </a:pPr>
            <a:r>
              <a:rPr sz="2800">
                <a:solidFill>
                  <a:srgbClr val="063A61"/>
                </a:solidFill>
              </a:rPr>
              <a:t>Body Level Three</a:t>
            </a:r>
            <a:endParaRPr sz="2800">
              <a:solidFill>
                <a:srgbClr val="063A61"/>
              </a:solidFill>
            </a:endParaRPr>
          </a:p>
          <a:p>
            <a:pPr lvl="3">
              <a:defRPr sz="1800">
                <a:solidFill>
                  <a:srgbClr val="000000"/>
                </a:solidFill>
              </a:defRPr>
            </a:pPr>
            <a:r>
              <a:rPr sz="2800">
                <a:solidFill>
                  <a:srgbClr val="063A61"/>
                </a:solidFill>
              </a:rPr>
              <a:t>Body Level Four</a:t>
            </a:r>
            <a:endParaRPr sz="2800">
              <a:solidFill>
                <a:srgbClr val="063A61"/>
              </a:solidFill>
            </a:endParaRPr>
          </a:p>
          <a:p>
            <a:pPr lvl="4">
              <a:defRPr sz="1800">
                <a:solidFill>
                  <a:srgbClr val="000000"/>
                </a:solidFill>
              </a:defRPr>
            </a:pPr>
            <a:r>
              <a:rPr sz="2800">
                <a:solidFill>
                  <a:srgbClr val="063A61"/>
                </a:solidFill>
              </a:rPr>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1.png" descr="LV_Logo_cyan.png"/>
          <p:cNvPicPr/>
          <p:nvPr/>
        </p:nvPicPr>
        <p:blipFill>
          <a:blip r:embed="rId2">
            <a:extLst/>
          </a:blip>
          <a:stretch>
            <a:fillRect/>
          </a:stretch>
        </p:blipFill>
        <p:spPr>
          <a:xfrm>
            <a:off x="13808361" y="8416967"/>
            <a:ext cx="2214687" cy="553816"/>
          </a:xfrm>
          <a:prstGeom prst="rect">
            <a:avLst/>
          </a:prstGeom>
          <a:ln w="12700">
            <a:miter lim="400000"/>
          </a:ln>
        </p:spPr>
      </p:pic>
      <p:sp>
        <p:nvSpPr>
          <p:cNvPr id="3" name="Shape 3"/>
          <p:cNvSpPr/>
          <p:nvPr>
            <p:ph type="title"/>
          </p:nvPr>
        </p:nvSpPr>
        <p:spPr>
          <a:xfrm>
            <a:off x="1117599" y="306917"/>
            <a:ext cx="14020801" cy="2127250"/>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nchor="ctr">
            <a:normAutofit fontScale="100000" lnSpcReduction="0"/>
          </a:bodyPr>
          <a:lstStyle/>
          <a:p>
            <a:pPr lvl="0">
              <a:defRPr sz="1800"/>
            </a:pPr>
            <a:r>
              <a:rPr sz="5800"/>
              <a:t>Title Text</a:t>
            </a:r>
          </a:p>
        </p:txBody>
      </p:sp>
      <p:sp>
        <p:nvSpPr>
          <p:cNvPr id="4" name="Shape 4"/>
          <p:cNvSpPr/>
          <p:nvPr>
            <p:ph type="body" idx="1"/>
          </p:nvPr>
        </p:nvSpPr>
        <p:spPr>
          <a:xfrm>
            <a:off x="1117599" y="2434166"/>
            <a:ext cx="14020801" cy="6709835"/>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normAutofit fontScale="100000" lnSpcReduction="0"/>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
        <p:nvSpPr>
          <p:cNvPr id="5" name="Shape 5"/>
          <p:cNvSpPr/>
          <p:nvPr>
            <p:ph type="sldNum" sz="quarter" idx="2"/>
          </p:nvPr>
        </p:nvSpPr>
        <p:spPr>
          <a:xfrm>
            <a:off x="11480800" y="8536940"/>
            <a:ext cx="3657600" cy="363221"/>
          </a:xfrm>
          <a:prstGeom prst="rect">
            <a:avLst/>
          </a:prstGeom>
          <a:ln w="12700">
            <a:miter lim="400000"/>
          </a:ln>
        </p:spPr>
        <p:txBody>
          <a:bodyPr lIns="60959" tIns="60959" rIns="60959" bIns="60959" anchor="ctr">
            <a:spAutoFit/>
          </a:bodyPr>
          <a:lstStyle>
            <a:lvl1pPr algn="r" defTabSz="914400">
              <a:defRPr sz="1600">
                <a:solidFill>
                  <a:srgbClr val="888888"/>
                </a:solidFill>
                <a:latin typeface="Calibri"/>
                <a:ea typeface="Calibri"/>
                <a:cs typeface="Calibri"/>
                <a:sym typeface="Calibri"/>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transition spd="med" advClick="1"/>
  <p:txStyles>
    <p:titleStyle>
      <a:lvl1pPr>
        <a:lnSpc>
          <a:spcPct val="90000"/>
        </a:lnSpc>
        <a:defRPr sz="5800">
          <a:latin typeface="Calibri Light"/>
          <a:ea typeface="Calibri Light"/>
          <a:cs typeface="Calibri Light"/>
          <a:sym typeface="Calibri Light"/>
        </a:defRPr>
      </a:lvl1pPr>
      <a:lvl2pPr>
        <a:lnSpc>
          <a:spcPct val="90000"/>
        </a:lnSpc>
        <a:defRPr sz="5800">
          <a:latin typeface="Calibri Light"/>
          <a:ea typeface="Calibri Light"/>
          <a:cs typeface="Calibri Light"/>
          <a:sym typeface="Calibri Light"/>
        </a:defRPr>
      </a:lvl2pPr>
      <a:lvl3pPr>
        <a:lnSpc>
          <a:spcPct val="90000"/>
        </a:lnSpc>
        <a:defRPr sz="5800">
          <a:latin typeface="Calibri Light"/>
          <a:ea typeface="Calibri Light"/>
          <a:cs typeface="Calibri Light"/>
          <a:sym typeface="Calibri Light"/>
        </a:defRPr>
      </a:lvl3pPr>
      <a:lvl4pPr>
        <a:lnSpc>
          <a:spcPct val="90000"/>
        </a:lnSpc>
        <a:defRPr sz="5800">
          <a:latin typeface="Calibri Light"/>
          <a:ea typeface="Calibri Light"/>
          <a:cs typeface="Calibri Light"/>
          <a:sym typeface="Calibri Light"/>
        </a:defRPr>
      </a:lvl4pPr>
      <a:lvl5pPr>
        <a:lnSpc>
          <a:spcPct val="90000"/>
        </a:lnSpc>
        <a:defRPr sz="5800">
          <a:latin typeface="Calibri Light"/>
          <a:ea typeface="Calibri Light"/>
          <a:cs typeface="Calibri Light"/>
          <a:sym typeface="Calibri Light"/>
        </a:defRPr>
      </a:lvl5pPr>
      <a:lvl6pPr>
        <a:lnSpc>
          <a:spcPct val="90000"/>
        </a:lnSpc>
        <a:defRPr sz="5800">
          <a:latin typeface="Calibri Light"/>
          <a:ea typeface="Calibri Light"/>
          <a:cs typeface="Calibri Light"/>
          <a:sym typeface="Calibri Light"/>
        </a:defRPr>
      </a:lvl6pPr>
      <a:lvl7pPr>
        <a:lnSpc>
          <a:spcPct val="90000"/>
        </a:lnSpc>
        <a:defRPr sz="5800">
          <a:latin typeface="Calibri Light"/>
          <a:ea typeface="Calibri Light"/>
          <a:cs typeface="Calibri Light"/>
          <a:sym typeface="Calibri Light"/>
        </a:defRPr>
      </a:lvl7pPr>
      <a:lvl8pPr>
        <a:lnSpc>
          <a:spcPct val="90000"/>
        </a:lnSpc>
        <a:defRPr sz="5800">
          <a:latin typeface="Calibri Light"/>
          <a:ea typeface="Calibri Light"/>
          <a:cs typeface="Calibri Light"/>
          <a:sym typeface="Calibri Light"/>
        </a:defRPr>
      </a:lvl8pPr>
      <a:lvl9pPr>
        <a:lnSpc>
          <a:spcPct val="90000"/>
        </a:lnSpc>
        <a:defRPr sz="5800">
          <a:latin typeface="Calibri Light"/>
          <a:ea typeface="Calibri Light"/>
          <a:cs typeface="Calibri Light"/>
          <a:sym typeface="Calibri Light"/>
        </a:defRPr>
      </a:lvl9pPr>
    </p:titleStyle>
    <p:bodyStyle>
      <a:lvl1pPr marL="293914" indent="-293914">
        <a:lnSpc>
          <a:spcPct val="90000"/>
        </a:lnSpc>
        <a:spcBef>
          <a:spcPts val="1000"/>
        </a:spcBef>
        <a:buSzPct val="100000"/>
        <a:buFont typeface="Arial"/>
        <a:buChar char="•"/>
        <a:defRPr sz="3600">
          <a:latin typeface="Calibri"/>
          <a:ea typeface="Calibri"/>
          <a:cs typeface="Calibri"/>
          <a:sym typeface="Calibri"/>
        </a:defRPr>
      </a:lvl1pPr>
      <a:lvl2pPr marL="800100" indent="-342900">
        <a:lnSpc>
          <a:spcPct val="90000"/>
        </a:lnSpc>
        <a:spcBef>
          <a:spcPts val="1000"/>
        </a:spcBef>
        <a:buSzPct val="100000"/>
        <a:buFont typeface="Arial"/>
        <a:buChar char="•"/>
        <a:defRPr sz="3600">
          <a:latin typeface="Calibri"/>
          <a:ea typeface="Calibri"/>
          <a:cs typeface="Calibri"/>
          <a:sym typeface="Calibri"/>
        </a:defRPr>
      </a:lvl2pPr>
      <a:lvl3pPr marL="1325879" indent="-411479">
        <a:lnSpc>
          <a:spcPct val="90000"/>
        </a:lnSpc>
        <a:spcBef>
          <a:spcPts val="1000"/>
        </a:spcBef>
        <a:buSzPct val="100000"/>
        <a:buFont typeface="Arial"/>
        <a:buChar char="•"/>
        <a:defRPr sz="3600">
          <a:latin typeface="Calibri"/>
          <a:ea typeface="Calibri"/>
          <a:cs typeface="Calibri"/>
          <a:sym typeface="Calibri"/>
        </a:defRPr>
      </a:lvl3pPr>
      <a:lvl4pPr marL="1828800" indent="-457200">
        <a:lnSpc>
          <a:spcPct val="90000"/>
        </a:lnSpc>
        <a:spcBef>
          <a:spcPts val="1000"/>
        </a:spcBef>
        <a:buSzPct val="100000"/>
        <a:buFont typeface="Arial"/>
        <a:buChar char="•"/>
        <a:defRPr sz="3600">
          <a:latin typeface="Calibri"/>
          <a:ea typeface="Calibri"/>
          <a:cs typeface="Calibri"/>
          <a:sym typeface="Calibri"/>
        </a:defRPr>
      </a:lvl4pPr>
      <a:lvl5pPr marL="2286000" indent="-457200">
        <a:lnSpc>
          <a:spcPct val="90000"/>
        </a:lnSpc>
        <a:spcBef>
          <a:spcPts val="1000"/>
        </a:spcBef>
        <a:buSzPct val="100000"/>
        <a:buFont typeface="Arial"/>
        <a:buChar char="•"/>
        <a:defRPr sz="3600">
          <a:latin typeface="Calibri"/>
          <a:ea typeface="Calibri"/>
          <a:cs typeface="Calibri"/>
          <a:sym typeface="Calibri"/>
        </a:defRPr>
      </a:lvl5pPr>
      <a:lvl6pPr marL="2743200" indent="-457200">
        <a:lnSpc>
          <a:spcPct val="90000"/>
        </a:lnSpc>
        <a:spcBef>
          <a:spcPts val="1000"/>
        </a:spcBef>
        <a:buSzPct val="100000"/>
        <a:buFont typeface="Arial"/>
        <a:buChar char="•"/>
        <a:defRPr sz="3600">
          <a:latin typeface="Calibri"/>
          <a:ea typeface="Calibri"/>
          <a:cs typeface="Calibri"/>
          <a:sym typeface="Calibri"/>
        </a:defRPr>
      </a:lvl6pPr>
      <a:lvl7pPr marL="3200400" indent="-457200">
        <a:lnSpc>
          <a:spcPct val="90000"/>
        </a:lnSpc>
        <a:spcBef>
          <a:spcPts val="1000"/>
        </a:spcBef>
        <a:buSzPct val="100000"/>
        <a:buFont typeface="Arial"/>
        <a:buChar char="•"/>
        <a:defRPr sz="3600">
          <a:latin typeface="Calibri"/>
          <a:ea typeface="Calibri"/>
          <a:cs typeface="Calibri"/>
          <a:sym typeface="Calibri"/>
        </a:defRPr>
      </a:lvl7pPr>
      <a:lvl8pPr marL="3657600" indent="-457200">
        <a:lnSpc>
          <a:spcPct val="90000"/>
        </a:lnSpc>
        <a:spcBef>
          <a:spcPts val="1000"/>
        </a:spcBef>
        <a:buSzPct val="100000"/>
        <a:buFont typeface="Arial"/>
        <a:buChar char="•"/>
        <a:defRPr sz="3600">
          <a:latin typeface="Calibri"/>
          <a:ea typeface="Calibri"/>
          <a:cs typeface="Calibri"/>
          <a:sym typeface="Calibri"/>
        </a:defRPr>
      </a:lvl8pPr>
      <a:lvl9pPr marL="4114800" indent="-457200">
        <a:lnSpc>
          <a:spcPct val="90000"/>
        </a:lnSpc>
        <a:spcBef>
          <a:spcPts val="1000"/>
        </a:spcBef>
        <a:buSzPct val="100000"/>
        <a:buFont typeface="Arial"/>
        <a:buChar char="•"/>
        <a:defRPr sz="3600">
          <a:latin typeface="Calibri"/>
          <a:ea typeface="Calibri"/>
          <a:cs typeface="Calibri"/>
          <a:sym typeface="Calibri"/>
        </a:defRPr>
      </a:lvl9pPr>
    </p:bodyStyle>
    <p:otherStyle>
      <a:lvl1pPr algn="r">
        <a:defRPr sz="1600">
          <a:solidFill>
            <a:schemeClr val="tx1"/>
          </a:solidFill>
          <a:latin typeface="+mn-lt"/>
          <a:ea typeface="+mn-ea"/>
          <a:cs typeface="+mn-cs"/>
          <a:sym typeface="Calibri"/>
        </a:defRPr>
      </a:lvl1pPr>
      <a:lvl2pPr indent="457200" algn="r">
        <a:defRPr sz="1600">
          <a:solidFill>
            <a:schemeClr val="tx1"/>
          </a:solidFill>
          <a:latin typeface="+mn-lt"/>
          <a:ea typeface="+mn-ea"/>
          <a:cs typeface="+mn-cs"/>
          <a:sym typeface="Calibri"/>
        </a:defRPr>
      </a:lvl2pPr>
      <a:lvl3pPr indent="914400" algn="r">
        <a:defRPr sz="1600">
          <a:solidFill>
            <a:schemeClr val="tx1"/>
          </a:solidFill>
          <a:latin typeface="+mn-lt"/>
          <a:ea typeface="+mn-ea"/>
          <a:cs typeface="+mn-cs"/>
          <a:sym typeface="Calibri"/>
        </a:defRPr>
      </a:lvl3pPr>
      <a:lvl4pPr indent="1371600" algn="r">
        <a:defRPr sz="1600">
          <a:solidFill>
            <a:schemeClr val="tx1"/>
          </a:solidFill>
          <a:latin typeface="+mn-lt"/>
          <a:ea typeface="+mn-ea"/>
          <a:cs typeface="+mn-cs"/>
          <a:sym typeface="Calibri"/>
        </a:defRPr>
      </a:lvl4pPr>
      <a:lvl5pPr indent="1828800" algn="r">
        <a:defRPr sz="1600">
          <a:solidFill>
            <a:schemeClr val="tx1"/>
          </a:solidFill>
          <a:latin typeface="+mn-lt"/>
          <a:ea typeface="+mn-ea"/>
          <a:cs typeface="+mn-cs"/>
          <a:sym typeface="Calibri"/>
        </a:defRPr>
      </a:lvl5pPr>
      <a:lvl6pPr indent="2286000" algn="r">
        <a:defRPr sz="1600">
          <a:solidFill>
            <a:schemeClr val="tx1"/>
          </a:solidFill>
          <a:latin typeface="+mn-lt"/>
          <a:ea typeface="+mn-ea"/>
          <a:cs typeface="+mn-cs"/>
          <a:sym typeface="Calibri"/>
        </a:defRPr>
      </a:lvl6pPr>
      <a:lvl7pPr indent="2743200" algn="r">
        <a:defRPr sz="1600">
          <a:solidFill>
            <a:schemeClr val="tx1"/>
          </a:solidFill>
          <a:latin typeface="+mn-lt"/>
          <a:ea typeface="+mn-ea"/>
          <a:cs typeface="+mn-cs"/>
          <a:sym typeface="Calibri"/>
        </a:defRPr>
      </a:lvl7pPr>
      <a:lvl8pPr indent="3200400" algn="r">
        <a:defRPr sz="1600">
          <a:solidFill>
            <a:schemeClr val="tx1"/>
          </a:solidFill>
          <a:latin typeface="+mn-lt"/>
          <a:ea typeface="+mn-ea"/>
          <a:cs typeface="+mn-cs"/>
          <a:sym typeface="Calibri"/>
        </a:defRPr>
      </a:lvl8pPr>
      <a:lvl9pPr indent="3657600" algn="r">
        <a:defRPr sz="1600">
          <a:solidFill>
            <a:schemeClr val="tx1"/>
          </a:solidFill>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0.jpeg"/><Relationship Id="rId4" Type="http://schemas.openxmlformats.org/officeDocument/2006/relationships/image" Target="../media/image20.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8.tif"/><Relationship Id="rId4" Type="http://schemas.openxmlformats.org/officeDocument/2006/relationships/image" Target="../media/image2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7.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image" Target="../media/image6.png"/><Relationship Id="rId5" Type="http://schemas.openxmlformats.org/officeDocument/2006/relationships/image" Target="../media/image4.jpeg"/><Relationship Id="rId6" Type="http://schemas.openxmlformats.org/officeDocument/2006/relationships/image" Target="../media/image7.png"/><Relationship Id="rId7" Type="http://schemas.openxmlformats.org/officeDocument/2006/relationships/image" Target="../media/image5.jpeg"/><Relationship Id="rId8" Type="http://schemas.openxmlformats.org/officeDocument/2006/relationships/image" Target="../media/image8.png"/><Relationship Id="rId9" Type="http://schemas.openxmlformats.org/officeDocument/2006/relationships/image" Target="../media/image6.jpeg"/><Relationship Id="rId10" Type="http://schemas.openxmlformats.org/officeDocument/2006/relationships/image" Target="../media/image9.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1" Type="http://schemas.openxmlformats.org/officeDocument/2006/relationships/image" Target="../media/image4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png"/><Relationship Id="rId3" Type="http://schemas.openxmlformats.org/officeDocument/2006/relationships/image" Target="../media/image3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image" Target="../media/image11.tif"/><Relationship Id="rId5" Type="http://schemas.openxmlformats.org/officeDocument/2006/relationships/image" Target="../media/image12.tif"/><Relationship Id="rId6" Type="http://schemas.openxmlformats.org/officeDocument/2006/relationships/image" Target="../media/image13.tif"/><Relationship Id="rId7" Type="http://schemas.openxmlformats.org/officeDocument/2006/relationships/image" Target="../media/image14.tif"/><Relationship Id="rId8" Type="http://schemas.openxmlformats.org/officeDocument/2006/relationships/image" Target="../media/image15.tif"/><Relationship Id="rId9" Type="http://schemas.openxmlformats.org/officeDocument/2006/relationships/image" Target="../media/image16.tif"/><Relationship Id="rId10" Type="http://schemas.openxmlformats.org/officeDocument/2006/relationships/image" Target="../media/image21.jpeg"/><Relationship Id="rId11" Type="http://schemas.openxmlformats.org/officeDocument/2006/relationships/image" Target="../media/image17.tif"/><Relationship Id="rId12" Type="http://schemas.openxmlformats.org/officeDocument/2006/relationships/image" Target="../media/image18.tif"/><Relationship Id="rId13" Type="http://schemas.openxmlformats.org/officeDocument/2006/relationships/image" Target="../media/image19.tif"/><Relationship Id="rId14" Type="http://schemas.openxmlformats.org/officeDocument/2006/relationships/image" Target="../media/image20.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8.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9.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0.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51.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2.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png"/><Relationship Id="rId3" Type="http://schemas.openxmlformats.org/officeDocument/2006/relationships/image" Target="../media/image55.png"/><Relationship Id="rId4" Type="http://schemas.openxmlformats.org/officeDocument/2006/relationships/image" Target="../media/image56.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22.jpeg"/><Relationship Id="rId15" Type="http://schemas.openxmlformats.org/officeDocument/2006/relationships/image" Target="../media/image23.jpeg"/><Relationship Id="rId16" Type="http://schemas.openxmlformats.org/officeDocument/2006/relationships/image" Target="../media/image24.jpeg"/><Relationship Id="rId17" Type="http://schemas.openxmlformats.org/officeDocument/2006/relationships/image" Target="../media/image25.jpeg"/><Relationship Id="rId18" Type="http://schemas.openxmlformats.org/officeDocument/2006/relationships/image" Target="../media/image26.jpeg"/><Relationship Id="rId19" Type="http://schemas.openxmlformats.org/officeDocument/2006/relationships/image" Target="../media/image27.jpeg"/><Relationship Id="rId20" Type="http://schemas.openxmlformats.org/officeDocument/2006/relationships/image" Target="../media/image68.png"/><Relationship Id="rId21" Type="http://schemas.openxmlformats.org/officeDocument/2006/relationships/image" Target="../media/image69.png"/><Relationship Id="rId22" Type="http://schemas.openxmlformats.org/officeDocument/2006/relationships/image" Target="../media/image70.png"/><Relationship Id="rId23" Type="http://schemas.openxmlformats.org/officeDocument/2006/relationships/image" Target="../media/image71.png"/><Relationship Id="rId24" Type="http://schemas.openxmlformats.org/officeDocument/2006/relationships/image" Target="../media/image72.png"/><Relationship Id="rId25" Type="http://schemas.openxmlformats.org/officeDocument/2006/relationships/image" Target="../media/image73.png"/><Relationship Id="rId26" Type="http://schemas.openxmlformats.org/officeDocument/2006/relationships/image" Target="../media/image28.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21.tif"/><Relationship Id="rId6" Type="http://schemas.openxmlformats.org/officeDocument/2006/relationships/image" Target="../media/image22.tif"/><Relationship Id="rId7" Type="http://schemas.openxmlformats.org/officeDocument/2006/relationships/image" Target="../media/image23.tif"/><Relationship Id="rId8" Type="http://schemas.openxmlformats.org/officeDocument/2006/relationships/image" Target="../media/image24.tif"/><Relationship Id="rId9" Type="http://schemas.openxmlformats.org/officeDocument/2006/relationships/image" Target="../media/image75.png"/><Relationship Id="rId10" Type="http://schemas.openxmlformats.org/officeDocument/2006/relationships/image" Target="../media/image7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 Id="rId3" Type="http://schemas.openxmlformats.org/officeDocument/2006/relationships/chart" Target="../charts/chart2.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3.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7.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8.png"/><Relationship Id="rId3" Type="http://schemas.openxmlformats.org/officeDocument/2006/relationships/image" Target="../media/image79.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0.png"/><Relationship Id="rId3" Type="http://schemas.openxmlformats.org/officeDocument/2006/relationships/image" Target="../media/image81.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90.png"/><Relationship Id="rId11" Type="http://schemas.openxmlformats.org/officeDocument/2006/relationships/image" Target="../media/image91.png"/><Relationship Id="rId12" Type="http://schemas.openxmlformats.org/officeDocument/2006/relationships/image" Target="../media/image92.png"/><Relationship Id="rId13" Type="http://schemas.openxmlformats.org/officeDocument/2006/relationships/image" Target="../media/image93.png"/><Relationship Id="rId14" Type="http://schemas.openxmlformats.org/officeDocument/2006/relationships/image" Target="../media/image94.png"/><Relationship Id="rId15" Type="http://schemas.openxmlformats.org/officeDocument/2006/relationships/image" Target="../media/image95.png"/><Relationship Id="rId16" Type="http://schemas.openxmlformats.org/officeDocument/2006/relationships/image" Target="../media/image96.png"/><Relationship Id="rId17" Type="http://schemas.openxmlformats.org/officeDocument/2006/relationships/image" Target="../media/image97.png"/><Relationship Id="rId18" Type="http://schemas.openxmlformats.org/officeDocument/2006/relationships/image" Target="../media/image98.png"/><Relationship Id="rId19" Type="http://schemas.openxmlformats.org/officeDocument/2006/relationships/image" Target="../media/image99.png"/><Relationship Id="rId20" Type="http://schemas.openxmlformats.org/officeDocument/2006/relationships/image" Target="../media/image100.png"/><Relationship Id="rId21" Type="http://schemas.openxmlformats.org/officeDocument/2006/relationships/image" Target="../media/image101.png"/><Relationship Id="rId22" Type="http://schemas.openxmlformats.org/officeDocument/2006/relationships/image" Target="../media/image102.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3.png"/><Relationship Id="rId3" Type="http://schemas.openxmlformats.org/officeDocument/2006/relationships/image" Target="../media/image32.jpeg"/><Relationship Id="rId4" Type="http://schemas.openxmlformats.org/officeDocument/2006/relationships/hyperlink" Target="mailto:ProductQuestions@LifeVantage.com" TargetMode="External"/><Relationship Id="rId5" Type="http://schemas.openxmlformats.org/officeDocument/2006/relationships/hyperlink" Target="http://www.ShawnTalbott.com" TargetMode="External"/><Relationship Id="rId6" Type="http://schemas.openxmlformats.org/officeDocument/2006/relationships/hyperlink" Target="http://www.ShareCare.com" TargetMode="Externa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pn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 name="Shape 93"/>
          <p:cNvSpPr/>
          <p:nvPr>
            <p:ph type="title" idx="4294967295"/>
          </p:nvPr>
        </p:nvSpPr>
        <p:spPr>
          <a:xfrm>
            <a:off x="977900" y="1536700"/>
            <a:ext cx="14312900" cy="2603500"/>
          </a:xfrm>
          <a:prstGeom prst="rect">
            <a:avLst/>
          </a:prstGeom>
        </p:spPr>
        <p:txBody>
          <a:bodyPr lIns="0" tIns="0" rIns="0" bIns="0" anchor="b">
            <a:noAutofit/>
          </a:bodyPr>
          <a:lstStyle>
            <a:lvl1pPr algn="ctr" defTabSz="546100">
              <a:lnSpc>
                <a:spcPct val="100000"/>
              </a:lnSpc>
              <a:defRPr sz="7600">
                <a:latin typeface="+mn-lt"/>
                <a:ea typeface="+mn-ea"/>
                <a:cs typeface="+mn-cs"/>
                <a:sym typeface="Arial Bold"/>
              </a:defRPr>
            </a:lvl1pPr>
          </a:lstStyle>
          <a:p>
            <a:pPr lvl="0">
              <a:defRPr sz="1800"/>
            </a:pPr>
            <a:r>
              <a:rPr sz="7600"/>
              <a:t>Shawn M. Talbott, PhD</a:t>
            </a:r>
          </a:p>
        </p:txBody>
      </p:sp>
      <p:sp>
        <p:nvSpPr>
          <p:cNvPr id="94" name="Shape 94"/>
          <p:cNvSpPr/>
          <p:nvPr>
            <p:ph type="body" idx="4294967295"/>
          </p:nvPr>
        </p:nvSpPr>
        <p:spPr>
          <a:xfrm>
            <a:off x="965200" y="4140200"/>
            <a:ext cx="14312900" cy="2260600"/>
          </a:xfrm>
          <a:prstGeom prst="rect">
            <a:avLst/>
          </a:prstGeom>
        </p:spPr>
        <p:txBody>
          <a:bodyPr lIns="0" tIns="0" rIns="0" bIns="0">
            <a:noAutofit/>
          </a:bodyPr>
          <a:lstStyle/>
          <a:p>
            <a:pPr lvl="0" marL="0" indent="0" algn="ctr" defTabSz="546100">
              <a:lnSpc>
                <a:spcPct val="100000"/>
              </a:lnSpc>
              <a:spcBef>
                <a:spcPts val="0"/>
              </a:spcBef>
              <a:buSzTx/>
              <a:buFontTx/>
              <a:buNone/>
              <a:defRPr sz="1800"/>
            </a:pPr>
            <a:r>
              <a:rPr sz="3200">
                <a:latin typeface="+mn-lt"/>
                <a:ea typeface="+mn-ea"/>
                <a:cs typeface="+mn-cs"/>
                <a:sym typeface="Arial Bold"/>
              </a:rPr>
              <a:t>CNS, LDN, FACSM, FAIS, FACN</a:t>
            </a:r>
            <a:endParaRPr sz="3200">
              <a:latin typeface="+mn-lt"/>
              <a:ea typeface="+mn-ea"/>
              <a:cs typeface="+mn-cs"/>
              <a:sym typeface="Arial Bold"/>
            </a:endParaRPr>
          </a:p>
          <a:p>
            <a:pPr lvl="0" marL="0" indent="0" algn="ctr" defTabSz="546100">
              <a:lnSpc>
                <a:spcPct val="100000"/>
              </a:lnSpc>
              <a:spcBef>
                <a:spcPts val="0"/>
              </a:spcBef>
              <a:buSzTx/>
              <a:buFontTx/>
              <a:buNone/>
              <a:defRPr sz="1800"/>
            </a:pPr>
            <a:r>
              <a:rPr sz="5300">
                <a:latin typeface="+mn-lt"/>
                <a:ea typeface="+mn-ea"/>
                <a:cs typeface="+mn-cs"/>
                <a:sym typeface="Arial Bold"/>
              </a:rPr>
              <a:t>Chief Science Officer</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67" name="Group 167"/>
          <p:cNvGrpSpPr/>
          <p:nvPr/>
        </p:nvGrpSpPr>
        <p:grpSpPr>
          <a:xfrm rot="561251">
            <a:off x="3857797" y="761711"/>
            <a:ext cx="7544378" cy="7620578"/>
            <a:chOff x="-127000" y="-88900"/>
            <a:chExt cx="7544376" cy="7620576"/>
          </a:xfrm>
        </p:grpSpPr>
        <p:pic>
          <p:nvPicPr>
            <p:cNvPr id="166" name="windsor_vacuum_cleaner.jpg"/>
            <p:cNvPicPr/>
            <p:nvPr/>
          </p:nvPicPr>
          <p:blipFill>
            <a:blip r:embed="rId3">
              <a:extLst/>
            </a:blip>
            <a:stretch>
              <a:fillRect/>
            </a:stretch>
          </p:blipFill>
          <p:spPr>
            <a:xfrm>
              <a:off x="0" y="0"/>
              <a:ext cx="7290377" cy="7290377"/>
            </a:xfrm>
            <a:prstGeom prst="rect">
              <a:avLst/>
            </a:prstGeom>
            <a:ln>
              <a:noFill/>
            </a:ln>
            <a:effectLst/>
          </p:spPr>
        </p:pic>
        <p:pic>
          <p:nvPicPr>
            <p:cNvPr id="165" name=""/>
            <p:cNvPicPr/>
            <p:nvPr/>
          </p:nvPicPr>
          <p:blipFill>
            <a:blip r:embed="rId4">
              <a:extLst/>
            </a:blip>
            <a:stretch>
              <a:fillRect/>
            </a:stretch>
          </p:blipFill>
          <p:spPr>
            <a:xfrm>
              <a:off x="-127001" y="-88900"/>
              <a:ext cx="7544378" cy="7620577"/>
            </a:xfrm>
            <a:prstGeom prst="rect">
              <a:avLst/>
            </a:prstGeom>
            <a:effectLst/>
          </p:spPr>
        </p:pic>
      </p:grpSp>
    </p:spTree>
  </p:cSld>
  <p:clrMapOvr>
    <a:masterClrMapping/>
  </p:clrMapOvr>
  <p:transition spd="slow"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71" name="Shape 171"/>
          <p:cNvSpPr/>
          <p:nvPr/>
        </p:nvSpPr>
        <p:spPr>
          <a:xfrm>
            <a:off x="-1" y="-1"/>
            <a:ext cx="16256001" cy="9144001"/>
          </a:xfrm>
          <a:prstGeom prst="roundRect">
            <a:avLst>
              <a:gd name="adj" fmla="val 0"/>
            </a:avLst>
          </a:prstGeom>
          <a:blipFill>
            <a:blip r:embed="rId3"/>
            <a:stretch>
              <a:fillRect/>
            </a:stretch>
          </a:blipFill>
          <a:ln w="3175">
            <a:solidFill/>
            <a:miter lim="400000"/>
          </a:ln>
        </p:spPr>
        <p:txBody>
          <a:bodyPr lIns="33866" tIns="33866" rIns="33866" bIns="33866" anchor="ctr"/>
          <a:lstStyle/>
          <a:p>
            <a:pPr lvl="0" marL="40639" marR="40639" algn="l" defTabSz="914400">
              <a:defRPr sz="800">
                <a:uFill>
                  <a:solidFill/>
                </a:uFill>
              </a:defRPr>
            </a:pPr>
          </a:p>
        </p:txBody>
      </p:sp>
      <p:grpSp>
        <p:nvGrpSpPr>
          <p:cNvPr id="174" name="Group 174"/>
          <p:cNvGrpSpPr/>
          <p:nvPr/>
        </p:nvGrpSpPr>
        <p:grpSpPr>
          <a:xfrm>
            <a:off x="2031999" y="-306682"/>
            <a:ext cx="6265334" cy="6265334"/>
            <a:chOff x="0" y="0"/>
            <a:chExt cx="6265333" cy="6265333"/>
          </a:xfrm>
        </p:grpSpPr>
        <p:sp>
          <p:nvSpPr>
            <p:cNvPr id="172" name="Shape 172"/>
            <p:cNvSpPr/>
            <p:nvPr/>
          </p:nvSpPr>
          <p:spPr>
            <a:xfrm>
              <a:off x="-1" y="-1"/>
              <a:ext cx="6265335" cy="62653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945200">
                <a:alpha val="29411"/>
              </a:srgbClr>
            </a:solidFill>
            <a:ln w="25400" cap="flat">
              <a:solidFill>
                <a:srgbClr val="000000"/>
              </a:solidFill>
              <a:prstDash val="solid"/>
              <a:miter lim="400000"/>
            </a:ln>
            <a:effectLst/>
          </p:spPr>
          <p:txBody>
            <a:bodyPr wrap="square" lIns="67733" tIns="67733" rIns="67733" bIns="67733" numCol="1" anchor="ctr">
              <a:noAutofit/>
            </a:bodyPr>
            <a:lstStyle/>
            <a:p>
              <a:pPr lvl="0" marL="40639" marR="40639" defTabSz="914400">
                <a:defRPr sz="3400">
                  <a:solidFill>
                    <a:srgbClr val="525252"/>
                  </a:solidFill>
                  <a:uFill>
                    <a:solidFill>
                      <a:srgbClr val="525252"/>
                    </a:solidFill>
                  </a:uFill>
                  <a:latin typeface="Gill Sans Light"/>
                  <a:ea typeface="Gill Sans Light"/>
                  <a:cs typeface="Gill Sans Light"/>
                  <a:sym typeface="Gill Sans Light"/>
                </a:defRPr>
              </a:pPr>
            </a:p>
          </p:txBody>
        </p:sp>
        <p:sp>
          <p:nvSpPr>
            <p:cNvPr id="173" name="Shape 173"/>
            <p:cNvSpPr/>
            <p:nvPr/>
          </p:nvSpPr>
          <p:spPr>
            <a:xfrm>
              <a:off x="905933" y="1956445"/>
              <a:ext cx="4453468" cy="93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defTabSz="914400">
                <a:defRPr sz="1800"/>
              </a:pPr>
              <a:r>
                <a:rPr sz="3200">
                  <a:solidFill>
                    <a:srgbClr val="FEFFFE"/>
                  </a:solidFill>
                  <a:uFill>
                    <a:solidFill>
                      <a:srgbClr val="FEFFFE"/>
                    </a:solidFill>
                  </a:uFill>
                  <a:latin typeface="Gill Sans Light"/>
                  <a:ea typeface="Gill Sans Light"/>
                  <a:cs typeface="Gill Sans Light"/>
                  <a:sym typeface="Gill Sans Light"/>
                </a:rPr>
                <a:t>Oxidation (free radicals)</a:t>
              </a:r>
              <a:endParaRPr sz="3200">
                <a:solidFill>
                  <a:srgbClr val="FEFFFE"/>
                </a:solidFill>
                <a:uFill>
                  <a:solidFill>
                    <a:srgbClr val="FEFFFE"/>
                  </a:solidFill>
                </a:uFill>
                <a:latin typeface="Gill Sans Light"/>
                <a:ea typeface="Gill Sans Light"/>
                <a:cs typeface="Gill Sans Light"/>
                <a:sym typeface="Gill Sans Light"/>
              </a:endParaRPr>
            </a:p>
            <a:p>
              <a:pPr lvl="0" defTabSz="914400">
                <a:defRPr sz="1800"/>
              </a:pPr>
              <a:r>
                <a:rPr sz="3200">
                  <a:solidFill>
                    <a:srgbClr val="FEFFFE"/>
                  </a:solidFill>
                  <a:uFill>
                    <a:solidFill>
                      <a:srgbClr val="FEFFFE"/>
                    </a:solidFill>
                  </a:uFill>
                  <a:latin typeface="Gill Sans Light"/>
                  <a:ea typeface="Gill Sans Light"/>
                  <a:cs typeface="Gill Sans Light"/>
                  <a:sym typeface="Gill Sans Light"/>
                </a:rPr>
                <a:t>Inflammation (cytokines)</a:t>
              </a:r>
            </a:p>
          </p:txBody>
        </p:sp>
      </p:grpSp>
      <p:grpSp>
        <p:nvGrpSpPr>
          <p:cNvPr id="177" name="Group 177"/>
          <p:cNvGrpSpPr/>
          <p:nvPr/>
        </p:nvGrpSpPr>
        <p:grpSpPr>
          <a:xfrm>
            <a:off x="7916647" y="-306682"/>
            <a:ext cx="6265334" cy="6265334"/>
            <a:chOff x="0" y="0"/>
            <a:chExt cx="6265333" cy="6265333"/>
          </a:xfrm>
        </p:grpSpPr>
        <p:sp>
          <p:nvSpPr>
            <p:cNvPr id="175" name="Shape 175"/>
            <p:cNvSpPr/>
            <p:nvPr/>
          </p:nvSpPr>
          <p:spPr>
            <a:xfrm>
              <a:off x="-1" y="-1"/>
              <a:ext cx="6265335" cy="62653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8F00">
                <a:alpha val="29411"/>
              </a:srgbClr>
            </a:solidFill>
            <a:ln w="25400" cap="flat">
              <a:solidFill>
                <a:srgbClr val="000000"/>
              </a:solidFill>
              <a:prstDash val="solid"/>
              <a:miter lim="400000"/>
            </a:ln>
            <a:effectLst/>
          </p:spPr>
          <p:txBody>
            <a:bodyPr wrap="square" lIns="67733" tIns="67733" rIns="67733" bIns="67733" numCol="1" anchor="ctr">
              <a:noAutofit/>
            </a:bodyPr>
            <a:lstStyle/>
            <a:p>
              <a:pPr lvl="0" marL="40639" marR="40639" defTabSz="914400">
                <a:defRPr sz="3400">
                  <a:solidFill>
                    <a:srgbClr val="525252"/>
                  </a:solidFill>
                  <a:uFill>
                    <a:solidFill>
                      <a:srgbClr val="525252"/>
                    </a:solidFill>
                  </a:uFill>
                  <a:latin typeface="Gill Sans Light"/>
                  <a:ea typeface="Gill Sans Light"/>
                  <a:cs typeface="Gill Sans Light"/>
                  <a:sym typeface="Gill Sans Light"/>
                </a:defRPr>
              </a:pPr>
            </a:p>
          </p:txBody>
        </p:sp>
        <p:sp>
          <p:nvSpPr>
            <p:cNvPr id="176" name="Shape 176"/>
            <p:cNvSpPr/>
            <p:nvPr/>
          </p:nvSpPr>
          <p:spPr>
            <a:xfrm>
              <a:off x="1256366" y="2191395"/>
              <a:ext cx="4453468"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defRPr sz="3200">
                  <a:solidFill>
                    <a:srgbClr val="FEFFFE"/>
                  </a:solidFill>
                  <a:uFill>
                    <a:solidFill>
                      <a:srgbClr val="FEFFFE"/>
                    </a:solidFill>
                  </a:uFill>
                  <a:latin typeface="Gill Sans Light"/>
                  <a:ea typeface="Gill Sans Light"/>
                  <a:cs typeface="Gill Sans Light"/>
                  <a:sym typeface="Gill Sans Light"/>
                </a:defRPr>
              </a:lvl1pPr>
            </a:lstStyle>
            <a:p>
              <a:pPr lvl="0">
                <a:defRPr sz="1800">
                  <a:solidFill>
                    <a:srgbClr val="000000"/>
                  </a:solidFill>
                  <a:uFillTx/>
                </a:defRPr>
              </a:pPr>
              <a:r>
                <a:rPr sz="3200">
                  <a:solidFill>
                    <a:srgbClr val="FEFFFE"/>
                  </a:solidFill>
                  <a:uFill>
                    <a:solidFill>
                      <a:srgbClr val="FEFFFE"/>
                    </a:solidFill>
                  </a:uFill>
                </a:rPr>
                <a:t>Glycation (glucose)</a:t>
              </a:r>
            </a:p>
          </p:txBody>
        </p:sp>
      </p:grpSp>
      <p:grpSp>
        <p:nvGrpSpPr>
          <p:cNvPr id="180" name="Group 180"/>
          <p:cNvGrpSpPr/>
          <p:nvPr/>
        </p:nvGrpSpPr>
        <p:grpSpPr>
          <a:xfrm>
            <a:off x="5017283" y="3687076"/>
            <a:ext cx="6265334" cy="6265334"/>
            <a:chOff x="0" y="0"/>
            <a:chExt cx="6265333" cy="6265333"/>
          </a:xfrm>
        </p:grpSpPr>
        <p:sp>
          <p:nvSpPr>
            <p:cNvPr id="178" name="Shape 178"/>
            <p:cNvSpPr/>
            <p:nvPr/>
          </p:nvSpPr>
          <p:spPr>
            <a:xfrm>
              <a:off x="-1" y="-1"/>
              <a:ext cx="6265335" cy="62653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941100">
                <a:alpha val="29411"/>
              </a:srgbClr>
            </a:solidFill>
            <a:ln w="25400" cap="flat">
              <a:solidFill>
                <a:srgbClr val="000000"/>
              </a:solidFill>
              <a:prstDash val="solid"/>
              <a:miter lim="400000"/>
            </a:ln>
            <a:effectLst/>
          </p:spPr>
          <p:txBody>
            <a:bodyPr wrap="square" lIns="67733" tIns="67733" rIns="67733" bIns="67733" numCol="1" anchor="ctr">
              <a:noAutofit/>
            </a:bodyPr>
            <a:lstStyle/>
            <a:p>
              <a:pPr lvl="0" marL="40639" marR="40639" defTabSz="914400">
                <a:defRPr sz="3400">
                  <a:solidFill>
                    <a:srgbClr val="525252"/>
                  </a:solidFill>
                  <a:uFill>
                    <a:solidFill>
                      <a:srgbClr val="525252"/>
                    </a:solidFill>
                  </a:uFill>
                  <a:latin typeface="Gill Sans Light"/>
                  <a:ea typeface="Gill Sans Light"/>
                  <a:cs typeface="Gill Sans Light"/>
                  <a:sym typeface="Gill Sans Light"/>
                </a:defRPr>
              </a:pPr>
            </a:p>
          </p:txBody>
        </p:sp>
        <p:sp>
          <p:nvSpPr>
            <p:cNvPr id="179" name="Shape 179"/>
            <p:cNvSpPr/>
            <p:nvPr/>
          </p:nvSpPr>
          <p:spPr>
            <a:xfrm>
              <a:off x="905933" y="3474704"/>
              <a:ext cx="4453468"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defRPr sz="3200">
                  <a:solidFill>
                    <a:srgbClr val="FEFFFE"/>
                  </a:solidFill>
                  <a:uFill>
                    <a:solidFill>
                      <a:srgbClr val="FEFFFE"/>
                    </a:solidFill>
                  </a:uFill>
                  <a:latin typeface="Gill Sans Light"/>
                  <a:ea typeface="Gill Sans Light"/>
                  <a:cs typeface="Gill Sans Light"/>
                  <a:sym typeface="Gill Sans Light"/>
                </a:defRPr>
              </a:lvl1pPr>
            </a:lstStyle>
            <a:p>
              <a:pPr lvl="0">
                <a:defRPr sz="1800">
                  <a:solidFill>
                    <a:srgbClr val="000000"/>
                  </a:solidFill>
                  <a:uFillTx/>
                </a:defRPr>
              </a:pPr>
              <a:r>
                <a:rPr sz="3200">
                  <a:solidFill>
                    <a:srgbClr val="FEFFFE"/>
                  </a:solidFill>
                  <a:uFill>
                    <a:solidFill>
                      <a:srgbClr val="FEFFFE"/>
                    </a:solidFill>
                  </a:uFill>
                </a:rPr>
                <a:t>Allostation (cortisol)</a:t>
              </a:r>
            </a:p>
          </p:txBody>
        </p:sp>
      </p:grpSp>
      <p:grpSp>
        <p:nvGrpSpPr>
          <p:cNvPr id="183" name="Group 183"/>
          <p:cNvGrpSpPr/>
          <p:nvPr/>
        </p:nvGrpSpPr>
        <p:grpSpPr>
          <a:xfrm>
            <a:off x="6095999" y="2539999"/>
            <a:ext cx="4064001" cy="4064001"/>
            <a:chOff x="0" y="0"/>
            <a:chExt cx="4064000" cy="4064000"/>
          </a:xfrm>
        </p:grpSpPr>
        <p:sp>
          <p:nvSpPr>
            <p:cNvPr id="181" name="Shape 181"/>
            <p:cNvSpPr/>
            <p:nvPr/>
          </p:nvSpPr>
          <p:spPr>
            <a:xfrm>
              <a:off x="-1" y="-1"/>
              <a:ext cx="4064001" cy="4064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101600" cap="flat">
              <a:solidFill>
                <a:srgbClr val="000000"/>
              </a:solidFill>
              <a:prstDash val="solid"/>
              <a:miter lim="400000"/>
            </a:ln>
            <a:effectLst/>
          </p:spPr>
          <p:txBody>
            <a:bodyPr wrap="square" lIns="67733" tIns="67733" rIns="67733" bIns="67733" numCol="1" anchor="ctr">
              <a:noAutofit/>
            </a:bodyPr>
            <a:lstStyle/>
            <a:p>
              <a:pPr lvl="0" marL="40639" marR="40639" defTabSz="914400">
                <a:defRPr sz="3400">
                  <a:solidFill>
                    <a:srgbClr val="525252"/>
                  </a:solidFill>
                  <a:uFill>
                    <a:solidFill>
                      <a:srgbClr val="525252"/>
                    </a:solidFill>
                  </a:uFill>
                  <a:latin typeface="Gill Sans Light"/>
                  <a:ea typeface="Gill Sans Light"/>
                  <a:cs typeface="Gill Sans Light"/>
                  <a:sym typeface="Gill Sans Light"/>
                </a:defRPr>
              </a:pPr>
            </a:p>
          </p:txBody>
        </p:sp>
        <p:sp>
          <p:nvSpPr>
            <p:cNvPr id="182" name="Shape 182"/>
            <p:cNvSpPr/>
            <p:nvPr/>
          </p:nvSpPr>
          <p:spPr>
            <a:xfrm>
              <a:off x="592666" y="1630883"/>
              <a:ext cx="2895601" cy="802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buClr>
                  <a:srgbClr val="FEFFFE"/>
                </a:buClr>
                <a:buFont typeface="Arial"/>
                <a:defRPr sz="5600">
                  <a:solidFill>
                    <a:srgbClr val="FEFFFE"/>
                  </a:solidFill>
                  <a:uFill>
                    <a:solidFill>
                      <a:srgbClr val="FEFFFE"/>
                    </a:solidFill>
                  </a:uFill>
                  <a:latin typeface="+mj-lt"/>
                  <a:ea typeface="+mj-ea"/>
                  <a:cs typeface="+mj-cs"/>
                  <a:sym typeface="Arial"/>
                </a:defRPr>
              </a:lvl1pPr>
            </a:lstStyle>
            <a:p>
              <a:pPr lvl="0">
                <a:defRPr sz="1800">
                  <a:solidFill>
                    <a:srgbClr val="000000"/>
                  </a:solidFill>
                  <a:uFillTx/>
                </a:defRPr>
              </a:pPr>
              <a:r>
                <a:rPr sz="5600">
                  <a:solidFill>
                    <a:srgbClr val="FEFFFE"/>
                  </a:solidFill>
                  <a:uFill>
                    <a:solidFill>
                      <a:srgbClr val="FEFFFE"/>
                    </a:solidFill>
                  </a:uFill>
                </a:rPr>
                <a:t>“Vigor”</a:t>
              </a:r>
            </a:p>
          </p:txBody>
        </p:sp>
      </p:grpSp>
    </p:spTree>
  </p:cSld>
  <p:clrMapOvr>
    <a:masterClrMapping/>
  </p:clrMapOvr>
  <p:transition spd="slow"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title" idx="4294967295"/>
          </p:nvPr>
        </p:nvSpPr>
        <p:spPr>
          <a:xfrm>
            <a:off x="1159933" y="169333"/>
            <a:ext cx="13936135" cy="1349076"/>
          </a:xfrm>
          <a:prstGeom prst="rect">
            <a:avLst/>
          </a:prstGeom>
        </p:spPr>
        <p:txBody>
          <a:bodyPr lIns="33866" tIns="33866" rIns="33866" bIns="33866">
            <a:noAutofit/>
          </a:bodyPr>
          <a:lstStyle>
            <a:lvl1pPr algn="ctr">
              <a:lnSpc>
                <a:spcPct val="100000"/>
              </a:lnSpc>
              <a:defRPr sz="7600">
                <a:uFill>
                  <a:solidFill/>
                </a:uFill>
                <a:latin typeface="+mj-lt"/>
                <a:ea typeface="+mj-ea"/>
                <a:cs typeface="+mj-cs"/>
                <a:sym typeface="Arial"/>
              </a:defRPr>
            </a:lvl1pPr>
          </a:lstStyle>
          <a:p>
            <a:pPr lvl="0">
              <a:defRPr sz="1800">
                <a:uFillTx/>
              </a:defRPr>
            </a:pPr>
            <a:r>
              <a:rPr sz="7600">
                <a:uFill>
                  <a:solidFill/>
                </a:uFill>
              </a:rPr>
              <a:t>Just an Antioxidant?</a:t>
            </a:r>
          </a:p>
        </p:txBody>
      </p:sp>
      <p:pic>
        <p:nvPicPr>
          <p:cNvPr id="188" name="pasted-image.png"/>
          <p:cNvPicPr/>
          <p:nvPr/>
        </p:nvPicPr>
        <p:blipFill>
          <a:blip r:embed="rId2">
            <a:extLst/>
          </a:blip>
          <a:stretch>
            <a:fillRect/>
          </a:stretch>
        </p:blipFill>
        <p:spPr>
          <a:xfrm>
            <a:off x="3610299" y="1881483"/>
            <a:ext cx="6232644" cy="5576893"/>
          </a:xfrm>
          <a:prstGeom prst="rect">
            <a:avLst/>
          </a:prstGeom>
          <a:ln>
            <a:round/>
          </a:ln>
        </p:spPr>
      </p:pic>
      <p:pic>
        <p:nvPicPr>
          <p:cNvPr id="189" name="pasted-image.tif"/>
          <p:cNvPicPr/>
          <p:nvPr/>
        </p:nvPicPr>
        <p:blipFill>
          <a:blip r:embed="rId3">
            <a:extLst/>
          </a:blip>
          <a:stretch>
            <a:fillRect/>
          </a:stretch>
        </p:blipFill>
        <p:spPr>
          <a:xfrm>
            <a:off x="98428" y="3157200"/>
            <a:ext cx="3070347" cy="3025459"/>
          </a:xfrm>
          <a:prstGeom prst="rect">
            <a:avLst/>
          </a:prstGeom>
          <a:ln>
            <a:round/>
          </a:ln>
        </p:spPr>
      </p:pic>
      <p:pic>
        <p:nvPicPr>
          <p:cNvPr id="190" name="pasted-image.png"/>
          <p:cNvPicPr/>
          <p:nvPr/>
        </p:nvPicPr>
        <p:blipFill>
          <a:blip r:embed="rId4">
            <a:extLst/>
          </a:blip>
          <a:stretch>
            <a:fillRect/>
          </a:stretch>
        </p:blipFill>
        <p:spPr>
          <a:xfrm>
            <a:off x="10362943" y="3090958"/>
            <a:ext cx="5736657" cy="3157943"/>
          </a:xfrm>
          <a:prstGeom prst="rect">
            <a:avLst/>
          </a:prstGeom>
          <a:ln>
            <a:round/>
          </a:ln>
        </p:spPr>
      </p:pic>
    </p:spTree>
  </p:cSld>
  <p:clrMapOvr>
    <a:masterClrMapping/>
  </p:clrMapOvr>
  <p:transition spd="slow"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189"/>
                                        </p:tgtEl>
                                        <p:attrNameLst>
                                          <p:attrName>style.visibility</p:attrName>
                                        </p:attrNameLst>
                                      </p:cBhvr>
                                      <p:to>
                                        <p:strVal val="visible"/>
                                      </p:to>
                                    </p:set>
                                    <p:animEffect filter="fade" transition="in">
                                      <p:cBhvr>
                                        <p:cTn id="7" dur="1000"/>
                                        <p:tgtEl>
                                          <p:spTgt spid="189"/>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188"/>
                                        </p:tgtEl>
                                        <p:attrNameLst>
                                          <p:attrName>style.visibility</p:attrName>
                                        </p:attrNameLst>
                                      </p:cBhvr>
                                      <p:to>
                                        <p:strVal val="visible"/>
                                      </p:to>
                                    </p:set>
                                    <p:animEffect filter="fade" transition="in">
                                      <p:cBhvr>
                                        <p:cTn id="11" dur="1000"/>
                                        <p:tgtEl>
                                          <p:spTgt spid="188"/>
                                        </p:tgtEl>
                                      </p:cBhvr>
                                    </p:animEffect>
                                  </p:childTnLst>
                                </p:cTn>
                              </p:par>
                            </p:childTnLst>
                          </p:cTn>
                        </p:par>
                        <p:par>
                          <p:cTn id="12" fill="hold">
                            <p:stCondLst>
                              <p:cond delay="2000"/>
                            </p:stCondLst>
                            <p:childTnLst>
                              <p:par>
                                <p:cTn id="13" nodeType="afterEffect" presetClass="entr" presetSubtype="0" presetID="10" grpId="3" fill="hold">
                                  <p:stCondLst>
                                    <p:cond delay="0"/>
                                  </p:stCondLst>
                                  <p:iterate type="el" backwards="0">
                                    <p:tmAbs val="0"/>
                                  </p:iterate>
                                  <p:childTnLst>
                                    <p:set>
                                      <p:cBhvr>
                                        <p:cTn id="14" fill="hold"/>
                                        <p:tgtEl>
                                          <p:spTgt spid="190"/>
                                        </p:tgtEl>
                                        <p:attrNameLst>
                                          <p:attrName>style.visibility</p:attrName>
                                        </p:attrNameLst>
                                      </p:cBhvr>
                                      <p:to>
                                        <p:strVal val="visible"/>
                                      </p:to>
                                    </p:set>
                                    <p:animEffect filter="fade" transition="in">
                                      <p:cBhvr>
                                        <p:cTn id="15"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 grpId="2"/>
      <p:bldP build="whole" bldLvl="1" animBg="1" rev="0" advAuto="0" spid="190" grpId="3"/>
      <p:bldP build="whole" bldLvl="1" animBg="1" rev="0" advAuto="0" spid="189"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2" name="pasted-image.pdf"/>
          <p:cNvPicPr/>
          <p:nvPr/>
        </p:nvPicPr>
        <p:blipFill>
          <a:blip r:embed="rId2">
            <a:extLst/>
          </a:blip>
          <a:stretch>
            <a:fillRect/>
          </a:stretch>
        </p:blipFill>
        <p:spPr>
          <a:xfrm>
            <a:off x="1010740" y="392293"/>
            <a:ext cx="13973672" cy="8961120"/>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4" name="pasted-image.pdf"/>
          <p:cNvPicPr/>
          <p:nvPr/>
        </p:nvPicPr>
        <p:blipFill>
          <a:blip r:embed="rId2">
            <a:extLst/>
          </a:blip>
          <a:stretch>
            <a:fillRect/>
          </a:stretch>
        </p:blipFill>
        <p:spPr>
          <a:xfrm>
            <a:off x="193610" y="261373"/>
            <a:ext cx="15670118" cy="8186561"/>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6" name="Nrf2 Pathway Image.jpg"/>
          <p:cNvPicPr/>
          <p:nvPr/>
        </p:nvPicPr>
        <p:blipFill>
          <a:blip r:embed="rId2">
            <a:extLst/>
          </a:blip>
          <a:stretch>
            <a:fillRect/>
          </a:stretch>
        </p:blipFill>
        <p:spPr>
          <a:xfrm>
            <a:off x="3688732" y="93516"/>
            <a:ext cx="8659200" cy="8735694"/>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pic>
        <p:nvPicPr>
          <p:cNvPr id="199" name="image8.png"/>
          <p:cNvPicPr/>
          <p:nvPr/>
        </p:nvPicPr>
        <p:blipFill>
          <a:blip r:embed="rId2">
            <a:extLst/>
          </a:blip>
          <a:stretch>
            <a:fillRect/>
          </a:stretch>
        </p:blipFill>
        <p:spPr>
          <a:xfrm>
            <a:off x="2235199" y="-186267"/>
            <a:ext cx="12701" cy="12701"/>
          </a:xfrm>
          <a:prstGeom prst="rect">
            <a:avLst/>
          </a:prstGeom>
          <a:ln>
            <a:round/>
          </a:ln>
        </p:spPr>
      </p:pic>
      <p:pic>
        <p:nvPicPr>
          <p:cNvPr id="200" name="image8.png"/>
          <p:cNvPicPr/>
          <p:nvPr/>
        </p:nvPicPr>
        <p:blipFill>
          <a:blip r:embed="rId2">
            <a:extLst/>
          </a:blip>
          <a:stretch>
            <a:fillRect/>
          </a:stretch>
        </p:blipFill>
        <p:spPr>
          <a:xfrm>
            <a:off x="2235199" y="-186267"/>
            <a:ext cx="12701" cy="12701"/>
          </a:xfrm>
          <a:prstGeom prst="rect">
            <a:avLst/>
          </a:prstGeom>
          <a:ln>
            <a:round/>
          </a:ln>
        </p:spPr>
      </p:pic>
      <p:pic>
        <p:nvPicPr>
          <p:cNvPr id="201" name="image8.png"/>
          <p:cNvPicPr/>
          <p:nvPr/>
        </p:nvPicPr>
        <p:blipFill>
          <a:blip r:embed="rId2">
            <a:extLst/>
          </a:blip>
          <a:stretch>
            <a:fillRect/>
          </a:stretch>
        </p:blipFill>
        <p:spPr>
          <a:xfrm>
            <a:off x="2235199" y="-186267"/>
            <a:ext cx="12701" cy="12701"/>
          </a:xfrm>
          <a:prstGeom prst="rect">
            <a:avLst/>
          </a:prstGeom>
          <a:ln>
            <a:round/>
          </a:ln>
        </p:spPr>
      </p:pic>
      <p:sp>
        <p:nvSpPr>
          <p:cNvPr id="202" name="Shape 202"/>
          <p:cNvSpPr/>
          <p:nvPr/>
        </p:nvSpPr>
        <p:spPr>
          <a:xfrm>
            <a:off x="4022558" y="3630584"/>
            <a:ext cx="581661" cy="701295"/>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lvl="0" algn="l" defTabSz="304800">
              <a:defRPr sz="1800"/>
            </a:pPr>
            <a:r>
              <a:rPr sz="3200">
                <a:solidFill>
                  <a:srgbClr val="CC1C00"/>
                </a:solidFill>
                <a:uFill>
                  <a:solidFill>
                    <a:srgbClr val="CC1C00"/>
                  </a:solidFill>
                </a:uFill>
                <a:latin typeface="Calibri"/>
                <a:ea typeface="Calibri"/>
                <a:cs typeface="Calibri"/>
                <a:sym typeface="Calibri"/>
              </a:rPr>
              <a:t>O</a:t>
            </a:r>
            <a:r>
              <a:rPr baseline="-16687" sz="3200">
                <a:solidFill>
                  <a:srgbClr val="CC1C00"/>
                </a:solidFill>
                <a:uFill>
                  <a:solidFill>
                    <a:srgbClr val="CC1C00"/>
                  </a:solidFill>
                </a:uFill>
                <a:latin typeface="Calibri"/>
                <a:ea typeface="Calibri"/>
                <a:cs typeface="Calibri"/>
                <a:sym typeface="Calibri"/>
              </a:rPr>
              <a:t>2</a:t>
            </a:r>
          </a:p>
        </p:txBody>
      </p:sp>
      <p:sp>
        <p:nvSpPr>
          <p:cNvPr id="203" name="Shape 203"/>
          <p:cNvSpPr/>
          <p:nvPr/>
        </p:nvSpPr>
        <p:spPr>
          <a:xfrm>
            <a:off x="4440247" y="3365543"/>
            <a:ext cx="284265" cy="6858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3400">
                <a:solidFill>
                  <a:srgbClr val="CC1C00"/>
                </a:solidFill>
                <a:uFill>
                  <a:solidFill>
                    <a:srgbClr val="CC1C00"/>
                  </a:solidFill>
                </a:uFill>
                <a:latin typeface="Calibri"/>
                <a:ea typeface="Calibri"/>
                <a:cs typeface="Calibri"/>
                <a:sym typeface="Calibri"/>
              </a:defRPr>
            </a:lvl1pPr>
          </a:lstStyle>
          <a:p>
            <a:pPr lvl="0">
              <a:defRPr sz="1800">
                <a:solidFill>
                  <a:srgbClr val="000000"/>
                </a:solidFill>
                <a:uFillTx/>
              </a:defRPr>
            </a:pPr>
            <a:r>
              <a:rPr sz="3400">
                <a:solidFill>
                  <a:srgbClr val="CC1C00"/>
                </a:solidFill>
                <a:uFill>
                  <a:solidFill>
                    <a:srgbClr val="CC1C00"/>
                  </a:solidFill>
                </a:uFill>
              </a:rPr>
              <a:t>.</a:t>
            </a:r>
          </a:p>
        </p:txBody>
      </p:sp>
      <p:sp>
        <p:nvSpPr>
          <p:cNvPr id="204" name="Shape 204"/>
          <p:cNvSpPr/>
          <p:nvPr/>
        </p:nvSpPr>
        <p:spPr>
          <a:xfrm>
            <a:off x="4640625" y="3075121"/>
            <a:ext cx="276464" cy="6477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lvl="0" algn="l" defTabSz="304800">
              <a:defRPr sz="1800"/>
            </a:pPr>
            <a:endParaRPr sz="1600">
              <a:solidFill>
                <a:srgbClr val="CC1C00"/>
              </a:solidFill>
              <a:uFill>
                <a:solidFill>
                  <a:srgbClr val="CC1C00"/>
                </a:solidFill>
              </a:uFill>
              <a:latin typeface="Calibri"/>
              <a:ea typeface="Calibri"/>
              <a:cs typeface="Calibri"/>
              <a:sym typeface="Calibri"/>
            </a:endParaRPr>
          </a:p>
          <a:p>
            <a:pPr lvl="0" algn="l" defTabSz="304800">
              <a:defRPr sz="1800"/>
            </a:pPr>
            <a:r>
              <a:rPr sz="1600">
                <a:solidFill>
                  <a:srgbClr val="CC1C00"/>
                </a:solidFill>
                <a:uFill>
                  <a:solidFill>
                    <a:srgbClr val="CC1C00"/>
                  </a:solidFill>
                </a:uFill>
                <a:latin typeface="Calibri"/>
                <a:ea typeface="Calibri"/>
                <a:cs typeface="Calibri"/>
                <a:sym typeface="Calibri"/>
              </a:rPr>
              <a:t>_</a:t>
            </a:r>
          </a:p>
        </p:txBody>
      </p:sp>
      <p:sp>
        <p:nvSpPr>
          <p:cNvPr id="205" name="Shape 205"/>
          <p:cNvSpPr/>
          <p:nvPr/>
        </p:nvSpPr>
        <p:spPr>
          <a:xfrm>
            <a:off x="7002827" y="3644682"/>
            <a:ext cx="872571" cy="6477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lvl="0" algn="l" defTabSz="304800">
              <a:defRPr sz="1800"/>
            </a:pPr>
            <a:r>
              <a:rPr sz="2800">
                <a:solidFill>
                  <a:srgbClr val="CC1C00"/>
                </a:solidFill>
                <a:uFill>
                  <a:solidFill>
                    <a:srgbClr val="CC1C00"/>
                  </a:solidFill>
                </a:uFill>
                <a:latin typeface="Calibri"/>
                <a:ea typeface="Calibri"/>
                <a:cs typeface="Calibri"/>
                <a:sym typeface="Calibri"/>
              </a:rPr>
              <a:t>H</a:t>
            </a:r>
            <a:r>
              <a:rPr baseline="-16857" sz="2800">
                <a:solidFill>
                  <a:srgbClr val="CC1C00"/>
                </a:solidFill>
                <a:uFill>
                  <a:solidFill>
                    <a:srgbClr val="CC1C00"/>
                  </a:solidFill>
                </a:uFill>
                <a:latin typeface="Calibri"/>
                <a:ea typeface="Calibri"/>
                <a:cs typeface="Calibri"/>
                <a:sym typeface="Calibri"/>
              </a:rPr>
              <a:t>2</a:t>
            </a:r>
            <a:r>
              <a:rPr sz="2800">
                <a:solidFill>
                  <a:srgbClr val="CC1C00"/>
                </a:solidFill>
                <a:uFill>
                  <a:solidFill>
                    <a:srgbClr val="CC1C00"/>
                  </a:solidFill>
                </a:uFill>
                <a:latin typeface="Calibri"/>
                <a:ea typeface="Calibri"/>
                <a:cs typeface="Calibri"/>
                <a:sym typeface="Calibri"/>
              </a:rPr>
              <a:t>O</a:t>
            </a:r>
            <a:r>
              <a:rPr baseline="-16857" sz="2800">
                <a:solidFill>
                  <a:srgbClr val="CC1C00"/>
                </a:solidFill>
                <a:uFill>
                  <a:solidFill>
                    <a:srgbClr val="CC1C00"/>
                  </a:solidFill>
                </a:uFill>
                <a:latin typeface="Calibri"/>
                <a:ea typeface="Calibri"/>
                <a:cs typeface="Calibri"/>
                <a:sym typeface="Calibri"/>
              </a:rPr>
              <a:t>2</a:t>
            </a:r>
          </a:p>
        </p:txBody>
      </p:sp>
      <p:sp>
        <p:nvSpPr>
          <p:cNvPr id="206" name="Shape 206"/>
          <p:cNvSpPr/>
          <p:nvPr/>
        </p:nvSpPr>
        <p:spPr>
          <a:xfrm>
            <a:off x="5253049" y="3904087"/>
            <a:ext cx="1385713" cy="11279"/>
          </a:xfrm>
          <a:prstGeom prst="line">
            <a:avLst/>
          </a:prstGeom>
          <a:ln w="50800">
            <a:solidFill/>
            <a:round/>
            <a:tailEnd type="stealth"/>
          </a:ln>
        </p:spPr>
        <p:txBody>
          <a:bodyPr lIns="0" tIns="0" rIns="0" bIns="0" anchor="ctr"/>
          <a:lstStyle/>
          <a:p>
            <a:pPr lvl="0" algn="l" defTabSz="457200">
              <a:defRPr sz="1200">
                <a:latin typeface="Helvetica"/>
                <a:ea typeface="Helvetica"/>
                <a:cs typeface="Helvetica"/>
                <a:sym typeface="Helvetica"/>
              </a:defRPr>
            </a:pPr>
          </a:p>
        </p:txBody>
      </p:sp>
      <p:sp>
        <p:nvSpPr>
          <p:cNvPr id="207" name="Shape 207"/>
          <p:cNvSpPr/>
          <p:nvPr/>
        </p:nvSpPr>
        <p:spPr>
          <a:xfrm>
            <a:off x="5267161" y="3464229"/>
            <a:ext cx="837149" cy="4572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1600">
                <a:solidFill>
                  <a:srgbClr val="0066FF"/>
                </a:solidFill>
                <a:uFill>
                  <a:solidFill>
                    <a:srgbClr val="0066FF"/>
                  </a:solidFill>
                </a:uFill>
                <a:latin typeface="Comic Sans MS Bold"/>
                <a:ea typeface="Comic Sans MS Bold"/>
                <a:cs typeface="Comic Sans MS Bold"/>
                <a:sym typeface="Comic Sans MS Bold"/>
              </a:defRPr>
            </a:lvl1pPr>
          </a:lstStyle>
          <a:p>
            <a:pPr lvl="0">
              <a:defRPr sz="1800">
                <a:solidFill>
                  <a:srgbClr val="000000"/>
                </a:solidFill>
                <a:uFillTx/>
              </a:defRPr>
            </a:pPr>
            <a:r>
              <a:rPr sz="1600">
                <a:solidFill>
                  <a:srgbClr val="0066FF"/>
                </a:solidFill>
                <a:uFill>
                  <a:solidFill>
                    <a:srgbClr val="0066FF"/>
                  </a:solidFill>
                </a:uFill>
              </a:rPr>
              <a:t>SOD 1</a:t>
            </a:r>
          </a:p>
        </p:txBody>
      </p:sp>
      <p:sp>
        <p:nvSpPr>
          <p:cNvPr id="208" name="Shape 208"/>
          <p:cNvSpPr/>
          <p:nvPr/>
        </p:nvSpPr>
        <p:spPr>
          <a:xfrm>
            <a:off x="5253047" y="3867434"/>
            <a:ext cx="837149" cy="4572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1600">
                <a:solidFill>
                  <a:srgbClr val="0066FF"/>
                </a:solidFill>
                <a:uFill>
                  <a:solidFill>
                    <a:srgbClr val="0066FF"/>
                  </a:solidFill>
                </a:uFill>
                <a:latin typeface="Comic Sans MS Bold"/>
                <a:ea typeface="Comic Sans MS Bold"/>
                <a:cs typeface="Comic Sans MS Bold"/>
                <a:sym typeface="Comic Sans MS Bold"/>
              </a:defRPr>
            </a:lvl1pPr>
          </a:lstStyle>
          <a:p>
            <a:pPr lvl="0">
              <a:defRPr sz="1800">
                <a:solidFill>
                  <a:srgbClr val="000000"/>
                </a:solidFill>
                <a:uFillTx/>
              </a:defRPr>
            </a:pPr>
            <a:r>
              <a:rPr sz="1600">
                <a:solidFill>
                  <a:srgbClr val="0066FF"/>
                </a:solidFill>
                <a:uFill>
                  <a:solidFill>
                    <a:srgbClr val="0066FF"/>
                  </a:solidFill>
                </a:uFill>
              </a:rPr>
              <a:t>SOD 2</a:t>
            </a:r>
          </a:p>
        </p:txBody>
      </p:sp>
      <p:sp>
        <p:nvSpPr>
          <p:cNvPr id="209" name="Shape 209"/>
          <p:cNvSpPr/>
          <p:nvPr/>
        </p:nvSpPr>
        <p:spPr>
          <a:xfrm>
            <a:off x="8659470" y="3904087"/>
            <a:ext cx="1385711" cy="11279"/>
          </a:xfrm>
          <a:prstGeom prst="line">
            <a:avLst/>
          </a:prstGeom>
          <a:ln w="50800">
            <a:solidFill/>
            <a:round/>
            <a:tailEnd type="stealth"/>
          </a:ln>
        </p:spPr>
        <p:txBody>
          <a:bodyPr lIns="0" tIns="0" rIns="0" bIns="0" anchor="ctr"/>
          <a:lstStyle/>
          <a:p>
            <a:pPr lvl="0" algn="l" defTabSz="457200">
              <a:defRPr sz="1200">
                <a:latin typeface="Helvetica"/>
                <a:ea typeface="Helvetica"/>
                <a:cs typeface="Helvetica"/>
                <a:sym typeface="Helvetica"/>
              </a:defRPr>
            </a:pPr>
          </a:p>
        </p:txBody>
      </p:sp>
      <p:sp>
        <p:nvSpPr>
          <p:cNvPr id="210" name="Shape 210"/>
          <p:cNvSpPr/>
          <p:nvPr/>
        </p:nvSpPr>
        <p:spPr>
          <a:xfrm>
            <a:off x="10307650" y="3644682"/>
            <a:ext cx="1445906" cy="6477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lvl="0" algn="l" defTabSz="304800">
              <a:defRPr sz="1800"/>
            </a:pPr>
            <a:r>
              <a:rPr sz="2800">
                <a:solidFill>
                  <a:srgbClr val="00CC00"/>
                </a:solidFill>
                <a:uFill>
                  <a:solidFill>
                    <a:srgbClr val="00CC00"/>
                  </a:solidFill>
                </a:uFill>
                <a:latin typeface="Calibri"/>
                <a:ea typeface="Calibri"/>
                <a:cs typeface="Calibri"/>
                <a:sym typeface="Calibri"/>
              </a:rPr>
              <a:t>H</a:t>
            </a:r>
            <a:r>
              <a:rPr baseline="-16857" sz="2800">
                <a:solidFill>
                  <a:srgbClr val="00CC00"/>
                </a:solidFill>
                <a:uFill>
                  <a:solidFill>
                    <a:srgbClr val="00CC00"/>
                  </a:solidFill>
                </a:uFill>
                <a:latin typeface="Calibri"/>
                <a:ea typeface="Calibri"/>
                <a:cs typeface="Calibri"/>
                <a:sym typeface="Calibri"/>
              </a:rPr>
              <a:t>2</a:t>
            </a:r>
            <a:r>
              <a:rPr sz="2800">
                <a:solidFill>
                  <a:srgbClr val="00CC00"/>
                </a:solidFill>
                <a:uFill>
                  <a:solidFill>
                    <a:srgbClr val="00CC00"/>
                  </a:solidFill>
                </a:uFill>
                <a:latin typeface="Calibri"/>
                <a:ea typeface="Calibri"/>
                <a:cs typeface="Calibri"/>
                <a:sym typeface="Calibri"/>
              </a:rPr>
              <a:t>O + O</a:t>
            </a:r>
            <a:r>
              <a:rPr baseline="-16857" sz="2800">
                <a:solidFill>
                  <a:srgbClr val="00CC00"/>
                </a:solidFill>
                <a:uFill>
                  <a:solidFill>
                    <a:srgbClr val="00CC00"/>
                  </a:solidFill>
                </a:uFill>
                <a:latin typeface="Calibri"/>
                <a:ea typeface="Calibri"/>
                <a:cs typeface="Calibri"/>
                <a:sym typeface="Calibri"/>
              </a:rPr>
              <a:t>2</a:t>
            </a:r>
          </a:p>
        </p:txBody>
      </p:sp>
      <p:sp>
        <p:nvSpPr>
          <p:cNvPr id="211" name="Shape 211"/>
          <p:cNvSpPr/>
          <p:nvPr/>
        </p:nvSpPr>
        <p:spPr>
          <a:xfrm>
            <a:off x="8557872" y="3399378"/>
            <a:ext cx="1003638" cy="4572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1600">
                <a:solidFill>
                  <a:srgbClr val="0066FF"/>
                </a:solidFill>
                <a:uFill>
                  <a:solidFill>
                    <a:srgbClr val="0066FF"/>
                  </a:solidFill>
                </a:uFill>
                <a:latin typeface="Comic Sans MS Bold"/>
                <a:ea typeface="Comic Sans MS Bold"/>
                <a:cs typeface="Comic Sans MS Bold"/>
                <a:sym typeface="Comic Sans MS Bold"/>
              </a:defRPr>
            </a:lvl1pPr>
          </a:lstStyle>
          <a:p>
            <a:pPr lvl="0">
              <a:defRPr sz="1800">
                <a:solidFill>
                  <a:srgbClr val="000000"/>
                </a:solidFill>
                <a:uFillTx/>
              </a:defRPr>
            </a:pPr>
            <a:r>
              <a:rPr sz="1600">
                <a:solidFill>
                  <a:srgbClr val="0066FF"/>
                </a:solidFill>
                <a:uFill>
                  <a:solidFill>
                    <a:srgbClr val="0066FF"/>
                  </a:solidFill>
                </a:uFill>
              </a:rPr>
              <a:t>Catalase</a:t>
            </a:r>
          </a:p>
        </p:txBody>
      </p:sp>
      <p:sp>
        <p:nvSpPr>
          <p:cNvPr id="212" name="Shape 212"/>
          <p:cNvSpPr/>
          <p:nvPr/>
        </p:nvSpPr>
        <p:spPr>
          <a:xfrm>
            <a:off x="5295589" y="4936066"/>
            <a:ext cx="1368367" cy="7493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lvl="0" defTabSz="304800">
              <a:defRPr sz="1800"/>
            </a:pPr>
            <a:r>
              <a:rPr sz="1600">
                <a:solidFill>
                  <a:srgbClr val="0066FF"/>
                </a:solidFill>
                <a:uFill>
                  <a:solidFill>
                    <a:srgbClr val="0066FF"/>
                  </a:solidFill>
                </a:uFill>
                <a:latin typeface="Comic Sans MS Bold"/>
                <a:ea typeface="Comic Sans MS Bold"/>
                <a:cs typeface="Comic Sans MS Bold"/>
                <a:sym typeface="Comic Sans MS Bold"/>
              </a:rPr>
              <a:t>Glutathione</a:t>
            </a:r>
            <a:endParaRPr sz="1600">
              <a:solidFill>
                <a:srgbClr val="0066FF"/>
              </a:solidFill>
              <a:uFill>
                <a:solidFill>
                  <a:srgbClr val="0066FF"/>
                </a:solidFill>
              </a:uFill>
              <a:latin typeface="Comic Sans MS Bold"/>
              <a:ea typeface="Comic Sans MS Bold"/>
              <a:cs typeface="Comic Sans MS Bold"/>
              <a:sym typeface="Comic Sans MS Bold"/>
            </a:endParaRPr>
          </a:p>
          <a:p>
            <a:pPr lvl="0" defTabSz="304800">
              <a:defRPr sz="1800"/>
            </a:pPr>
            <a:r>
              <a:rPr sz="1600">
                <a:solidFill>
                  <a:srgbClr val="0066FF"/>
                </a:solidFill>
                <a:uFill>
                  <a:solidFill>
                    <a:srgbClr val="0066FF"/>
                  </a:solidFill>
                </a:uFill>
                <a:latin typeface="Comic Sans MS Bold"/>
                <a:ea typeface="Comic Sans MS Bold"/>
                <a:cs typeface="Comic Sans MS Bold"/>
                <a:sym typeface="Comic Sans MS Bold"/>
              </a:rPr>
              <a:t>Reductase</a:t>
            </a:r>
          </a:p>
        </p:txBody>
      </p:sp>
      <p:sp>
        <p:nvSpPr>
          <p:cNvPr id="213" name="Shape 213"/>
          <p:cNvSpPr/>
          <p:nvPr/>
        </p:nvSpPr>
        <p:spPr>
          <a:xfrm flipV="1">
            <a:off x="6751649" y="5209568"/>
            <a:ext cx="344313" cy="465236"/>
          </a:xfrm>
          <a:prstGeom prst="line">
            <a:avLst/>
          </a:prstGeom>
          <a:ln w="50800">
            <a:solidFill/>
            <a:round/>
            <a:tailEnd type="stealth"/>
          </a:ln>
        </p:spPr>
        <p:txBody>
          <a:bodyPr lIns="0" tIns="0" rIns="0" bIns="0" anchor="ctr"/>
          <a:lstStyle/>
          <a:p>
            <a:pPr lvl="0" algn="l" defTabSz="457200">
              <a:defRPr sz="1200">
                <a:latin typeface="Helvetica"/>
                <a:ea typeface="Helvetica"/>
                <a:cs typeface="Helvetica"/>
                <a:sym typeface="Helvetica"/>
              </a:defRPr>
            </a:pPr>
          </a:p>
        </p:txBody>
      </p:sp>
      <p:sp>
        <p:nvSpPr>
          <p:cNvPr id="214" name="Shape 214"/>
          <p:cNvSpPr/>
          <p:nvPr/>
        </p:nvSpPr>
        <p:spPr>
          <a:xfrm>
            <a:off x="5213536" y="5781949"/>
            <a:ext cx="1208202" cy="6096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lvl="0" algn="l" defTabSz="304800">
              <a:defRPr sz="1800"/>
            </a:pPr>
            <a:r>
              <a:rPr sz="2800">
                <a:solidFill>
                  <a:srgbClr val="CC1C00"/>
                </a:solidFill>
                <a:uFill>
                  <a:solidFill>
                    <a:srgbClr val="CC1C00"/>
                  </a:solidFill>
                </a:uFill>
                <a:latin typeface="Calibri"/>
                <a:ea typeface="Calibri"/>
                <a:cs typeface="Calibri"/>
                <a:sym typeface="Calibri"/>
              </a:rPr>
              <a:t>GSSG</a:t>
            </a:r>
            <a:r>
              <a:rPr sz="2800">
                <a:uFill>
                  <a:solidFill/>
                </a:uFill>
                <a:latin typeface="Calibri"/>
                <a:ea typeface="Calibri"/>
                <a:cs typeface="Calibri"/>
                <a:sym typeface="Calibri"/>
              </a:rPr>
              <a:t> +</a:t>
            </a:r>
          </a:p>
        </p:txBody>
      </p:sp>
      <p:sp>
        <p:nvSpPr>
          <p:cNvPr id="215" name="Shape 215"/>
          <p:cNvSpPr/>
          <p:nvPr/>
        </p:nvSpPr>
        <p:spPr>
          <a:xfrm>
            <a:off x="7759181" y="5105243"/>
            <a:ext cx="3584913" cy="4572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1600">
                <a:solidFill>
                  <a:srgbClr val="0066FF"/>
                </a:solidFill>
                <a:uFill>
                  <a:solidFill>
                    <a:srgbClr val="0066FF"/>
                  </a:solidFill>
                </a:uFill>
                <a:latin typeface="Comic Sans MS Bold"/>
                <a:ea typeface="Comic Sans MS Bold"/>
                <a:cs typeface="Comic Sans MS Bold"/>
                <a:sym typeface="Comic Sans MS Bold"/>
              </a:defRPr>
            </a:lvl1pPr>
          </a:lstStyle>
          <a:p>
            <a:pPr lvl="0">
              <a:defRPr sz="1800">
                <a:solidFill>
                  <a:srgbClr val="000000"/>
                </a:solidFill>
                <a:uFillTx/>
              </a:defRPr>
            </a:pPr>
            <a:r>
              <a:rPr sz="1600">
                <a:solidFill>
                  <a:srgbClr val="0066FF"/>
                </a:solidFill>
                <a:uFill>
                  <a:solidFill>
                    <a:srgbClr val="0066FF"/>
                  </a:solidFill>
                </a:uFill>
              </a:rPr>
              <a:t>Glutathione Peroxidases 2,3,5 &amp; 6</a:t>
            </a:r>
          </a:p>
        </p:txBody>
      </p:sp>
      <p:sp>
        <p:nvSpPr>
          <p:cNvPr id="216" name="Shape 216"/>
          <p:cNvSpPr/>
          <p:nvPr/>
        </p:nvSpPr>
        <p:spPr>
          <a:xfrm>
            <a:off x="7002825" y="4513124"/>
            <a:ext cx="784538" cy="6096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2800">
                <a:solidFill>
                  <a:srgbClr val="00CC00"/>
                </a:solidFill>
                <a:uFill>
                  <a:solidFill>
                    <a:srgbClr val="00CC00"/>
                  </a:solidFill>
                </a:uFill>
                <a:latin typeface="Calibri"/>
                <a:ea typeface="Calibri"/>
                <a:cs typeface="Calibri"/>
                <a:sym typeface="Calibri"/>
              </a:defRPr>
            </a:lvl1pPr>
          </a:lstStyle>
          <a:p>
            <a:pPr lvl="0">
              <a:defRPr sz="1800">
                <a:solidFill>
                  <a:srgbClr val="000000"/>
                </a:solidFill>
                <a:uFillTx/>
              </a:defRPr>
            </a:pPr>
            <a:r>
              <a:rPr sz="2800">
                <a:solidFill>
                  <a:srgbClr val="00CC00"/>
                </a:solidFill>
                <a:uFill>
                  <a:solidFill>
                    <a:srgbClr val="00CC00"/>
                  </a:solidFill>
                </a:uFill>
              </a:rPr>
              <a:t>GSH</a:t>
            </a:r>
          </a:p>
        </p:txBody>
      </p:sp>
      <p:sp>
        <p:nvSpPr>
          <p:cNvPr id="217" name="Shape 217"/>
          <p:cNvSpPr/>
          <p:nvPr/>
        </p:nvSpPr>
        <p:spPr>
          <a:xfrm>
            <a:off x="7386647" y="4112738"/>
            <a:ext cx="327066" cy="5334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a:t>
            </a:r>
          </a:p>
        </p:txBody>
      </p:sp>
      <p:sp>
        <p:nvSpPr>
          <p:cNvPr id="218" name="Shape 218"/>
          <p:cNvSpPr/>
          <p:nvPr/>
        </p:nvSpPr>
        <p:spPr>
          <a:xfrm flipH="1">
            <a:off x="7632181" y="5133438"/>
            <a:ext cx="8467" cy="541366"/>
          </a:xfrm>
          <a:prstGeom prst="line">
            <a:avLst/>
          </a:prstGeom>
          <a:ln w="50800">
            <a:solidFill/>
            <a:round/>
            <a:tailEnd type="stealth"/>
          </a:ln>
        </p:spPr>
        <p:txBody>
          <a:bodyPr lIns="0" tIns="0" rIns="0" bIns="0" anchor="ctr"/>
          <a:lstStyle/>
          <a:p>
            <a:pPr lvl="0" algn="l" defTabSz="457200">
              <a:defRPr sz="1200">
                <a:latin typeface="Helvetica"/>
                <a:ea typeface="Helvetica"/>
                <a:cs typeface="Helvetica"/>
                <a:sym typeface="Helvetica"/>
              </a:defRPr>
            </a:pPr>
          </a:p>
        </p:txBody>
      </p:sp>
      <p:sp>
        <p:nvSpPr>
          <p:cNvPr id="219" name="Shape 219"/>
          <p:cNvSpPr/>
          <p:nvPr/>
        </p:nvSpPr>
        <p:spPr>
          <a:xfrm>
            <a:off x="7067739" y="5767851"/>
            <a:ext cx="752416" cy="6477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lvl="0" algn="l" defTabSz="304800">
              <a:defRPr sz="1800"/>
            </a:pPr>
            <a:r>
              <a:rPr sz="2800">
                <a:uFill>
                  <a:solidFill/>
                </a:uFill>
                <a:latin typeface="Calibri"/>
                <a:ea typeface="Calibri"/>
                <a:cs typeface="Calibri"/>
                <a:sym typeface="Calibri"/>
              </a:rPr>
              <a:t>H</a:t>
            </a:r>
            <a:r>
              <a:rPr baseline="-16857" sz="2800">
                <a:uFill>
                  <a:solidFill/>
                </a:uFill>
                <a:latin typeface="Calibri"/>
                <a:ea typeface="Calibri"/>
                <a:cs typeface="Calibri"/>
                <a:sym typeface="Calibri"/>
              </a:rPr>
              <a:t>2</a:t>
            </a:r>
            <a:r>
              <a:rPr sz="2800">
                <a:uFill>
                  <a:solidFill/>
                </a:uFill>
                <a:latin typeface="Calibri"/>
                <a:ea typeface="Calibri"/>
                <a:cs typeface="Calibri"/>
                <a:sym typeface="Calibri"/>
              </a:rPr>
              <a:t>O</a:t>
            </a:r>
          </a:p>
        </p:txBody>
      </p:sp>
      <p:sp>
        <p:nvSpPr>
          <p:cNvPr id="220" name="Shape 220"/>
          <p:cNvSpPr/>
          <p:nvPr/>
        </p:nvSpPr>
        <p:spPr>
          <a:xfrm flipH="1" flipV="1">
            <a:off x="7632181" y="2835455"/>
            <a:ext cx="8467" cy="673887"/>
          </a:xfrm>
          <a:prstGeom prst="line">
            <a:avLst/>
          </a:prstGeom>
          <a:ln w="50800">
            <a:solidFill/>
            <a:round/>
            <a:tailEnd type="stealth"/>
          </a:ln>
        </p:spPr>
        <p:txBody>
          <a:bodyPr lIns="0" tIns="0" rIns="0" bIns="0" anchor="ctr"/>
          <a:lstStyle/>
          <a:p>
            <a:pPr lvl="0" algn="l" defTabSz="457200">
              <a:defRPr sz="1200">
                <a:latin typeface="Helvetica"/>
                <a:ea typeface="Helvetica"/>
                <a:cs typeface="Helvetica"/>
                <a:sym typeface="Helvetica"/>
              </a:defRPr>
            </a:pPr>
          </a:p>
        </p:txBody>
      </p:sp>
      <p:sp>
        <p:nvSpPr>
          <p:cNvPr id="221" name="Shape 221"/>
          <p:cNvSpPr/>
          <p:nvPr/>
        </p:nvSpPr>
        <p:spPr>
          <a:xfrm flipH="1">
            <a:off x="6063027" y="6351509"/>
            <a:ext cx="5646" cy="270684"/>
          </a:xfrm>
          <a:prstGeom prst="line">
            <a:avLst/>
          </a:prstGeom>
          <a:ln w="50800">
            <a:solidFill/>
            <a:round/>
            <a:tailEnd type="stealth"/>
          </a:ln>
        </p:spPr>
        <p:txBody>
          <a:bodyPr lIns="0" tIns="0" rIns="0" bIns="0" anchor="ctr"/>
          <a:lstStyle/>
          <a:p>
            <a:pPr lvl="0" algn="l" defTabSz="457200">
              <a:defRPr sz="1200">
                <a:latin typeface="Helvetica"/>
                <a:ea typeface="Helvetica"/>
                <a:cs typeface="Helvetica"/>
                <a:sym typeface="Helvetica"/>
              </a:defRPr>
            </a:pPr>
          </a:p>
        </p:txBody>
      </p:sp>
      <p:sp>
        <p:nvSpPr>
          <p:cNvPr id="222" name="Shape 222"/>
          <p:cNvSpPr/>
          <p:nvPr/>
        </p:nvSpPr>
        <p:spPr>
          <a:xfrm>
            <a:off x="3827827" y="6554523"/>
            <a:ext cx="2252009" cy="4064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1600">
                <a:solidFill>
                  <a:srgbClr val="CC1C00"/>
                </a:solidFill>
                <a:uFill>
                  <a:solidFill>
                    <a:srgbClr val="CC1C00"/>
                  </a:solidFill>
                </a:uFill>
                <a:latin typeface="Calibri"/>
                <a:ea typeface="Calibri"/>
                <a:cs typeface="Calibri"/>
                <a:sym typeface="Calibri"/>
              </a:defRPr>
            </a:lvl1pPr>
          </a:lstStyle>
          <a:p>
            <a:pPr lvl="0">
              <a:defRPr sz="1800">
                <a:solidFill>
                  <a:srgbClr val="000000"/>
                </a:solidFill>
                <a:uFillTx/>
              </a:defRPr>
            </a:pPr>
            <a:r>
              <a:rPr sz="1600">
                <a:solidFill>
                  <a:srgbClr val="CC1C00"/>
                </a:solidFill>
                <a:uFill>
                  <a:solidFill>
                    <a:srgbClr val="CC1C00"/>
                  </a:solidFill>
                </a:uFill>
              </a:rPr>
              <a:t>glutathionylated proteins</a:t>
            </a:r>
          </a:p>
        </p:txBody>
      </p:sp>
      <p:sp>
        <p:nvSpPr>
          <p:cNvPr id="223" name="Shape 223"/>
          <p:cNvSpPr/>
          <p:nvPr/>
        </p:nvSpPr>
        <p:spPr>
          <a:xfrm>
            <a:off x="3909670" y="2959520"/>
            <a:ext cx="1867437" cy="4572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1600">
                <a:solidFill>
                  <a:srgbClr val="0066FF"/>
                </a:solidFill>
                <a:uFill>
                  <a:solidFill>
                    <a:srgbClr val="0066FF"/>
                  </a:solidFill>
                </a:uFill>
                <a:latin typeface="Comic Sans MS Bold"/>
                <a:ea typeface="Comic Sans MS Bold"/>
                <a:cs typeface="Comic Sans MS Bold"/>
                <a:sym typeface="Comic Sans MS Bold"/>
              </a:defRPr>
            </a:lvl1pPr>
          </a:lstStyle>
          <a:p>
            <a:pPr lvl="0">
              <a:defRPr sz="1800">
                <a:solidFill>
                  <a:srgbClr val="000000"/>
                </a:solidFill>
                <a:uFillTx/>
              </a:defRPr>
            </a:pPr>
            <a:r>
              <a:rPr sz="1600">
                <a:solidFill>
                  <a:srgbClr val="0066FF"/>
                </a:solidFill>
                <a:uFill>
                  <a:solidFill>
                    <a:srgbClr val="0066FF"/>
                  </a:solidFill>
                </a:uFill>
              </a:rPr>
              <a:t>Metallothionein 3</a:t>
            </a:r>
          </a:p>
        </p:txBody>
      </p:sp>
      <p:sp>
        <p:nvSpPr>
          <p:cNvPr id="224" name="Shape 224"/>
          <p:cNvSpPr/>
          <p:nvPr/>
        </p:nvSpPr>
        <p:spPr>
          <a:xfrm flipH="1">
            <a:off x="6173091" y="3185088"/>
            <a:ext cx="431802" cy="2820"/>
          </a:xfrm>
          <a:prstGeom prst="line">
            <a:avLst/>
          </a:prstGeom>
          <a:ln w="38100">
            <a:solidFill/>
            <a:round/>
            <a:tailEnd type="stealth"/>
          </a:ln>
        </p:spPr>
        <p:txBody>
          <a:bodyPr lIns="0" tIns="0" rIns="0" bIns="0" anchor="ctr"/>
          <a:lstStyle/>
          <a:p>
            <a:pPr lvl="0" algn="l" defTabSz="457200">
              <a:defRPr sz="1200">
                <a:latin typeface="Helvetica"/>
                <a:ea typeface="Helvetica"/>
                <a:cs typeface="Helvetica"/>
                <a:sym typeface="Helvetica"/>
              </a:defRPr>
            </a:pPr>
          </a:p>
        </p:txBody>
      </p:sp>
      <p:sp>
        <p:nvSpPr>
          <p:cNvPr id="225" name="Shape 225"/>
          <p:cNvSpPr/>
          <p:nvPr/>
        </p:nvSpPr>
        <p:spPr>
          <a:xfrm>
            <a:off x="5413916" y="2155928"/>
            <a:ext cx="2744481" cy="5334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2400">
                <a:solidFill>
                  <a:srgbClr val="CC1C00"/>
                </a:solidFill>
                <a:uFill>
                  <a:solidFill>
                    <a:srgbClr val="CC1C00"/>
                  </a:solidFill>
                </a:uFill>
                <a:latin typeface="Calibri"/>
                <a:ea typeface="Calibri"/>
                <a:cs typeface="Calibri"/>
                <a:sym typeface="Calibri"/>
              </a:defRPr>
            </a:lvl1pPr>
          </a:lstStyle>
          <a:p>
            <a:pPr lvl="0">
              <a:defRPr sz="1800">
                <a:solidFill>
                  <a:srgbClr val="000000"/>
                </a:solidFill>
                <a:uFillTx/>
              </a:defRPr>
            </a:pPr>
            <a:r>
              <a:rPr sz="2400">
                <a:solidFill>
                  <a:srgbClr val="CC1C00"/>
                </a:solidFill>
                <a:uFill>
                  <a:solidFill>
                    <a:srgbClr val="CC1C00"/>
                  </a:solidFill>
                </a:uFill>
              </a:rPr>
              <a:t>Lipid hydroperoxides</a:t>
            </a:r>
          </a:p>
        </p:txBody>
      </p:sp>
      <p:sp>
        <p:nvSpPr>
          <p:cNvPr id="226" name="Shape 226"/>
          <p:cNvSpPr/>
          <p:nvPr/>
        </p:nvSpPr>
        <p:spPr>
          <a:xfrm>
            <a:off x="6669804" y="2948240"/>
            <a:ext cx="603158" cy="6477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lvl="0" algn="l" defTabSz="304800">
              <a:defRPr sz="1800"/>
            </a:pPr>
            <a:r>
              <a:rPr i="1" sz="1600">
                <a:solidFill>
                  <a:srgbClr val="CC1C00"/>
                </a:solidFill>
                <a:uFill>
                  <a:solidFill>
                    <a:srgbClr val="CC1C00"/>
                  </a:solidFill>
                </a:uFill>
                <a:latin typeface="Calibri"/>
                <a:ea typeface="Calibri"/>
                <a:cs typeface="Calibri"/>
                <a:sym typeface="Calibri"/>
              </a:rPr>
              <a:t>Cu</a:t>
            </a:r>
            <a:r>
              <a:rPr baseline="30750" i="1" sz="1600">
                <a:solidFill>
                  <a:srgbClr val="CC1C00"/>
                </a:solidFill>
                <a:uFill>
                  <a:solidFill>
                    <a:srgbClr val="CC1C00"/>
                  </a:solidFill>
                </a:uFill>
                <a:latin typeface="Calibri"/>
                <a:ea typeface="Calibri"/>
                <a:cs typeface="Calibri"/>
                <a:sym typeface="Calibri"/>
              </a:rPr>
              <a:t>++</a:t>
            </a:r>
            <a:r>
              <a:rPr i="1" sz="1600">
                <a:uFill>
                  <a:solidFill/>
                </a:uFill>
                <a:latin typeface="Calibri"/>
                <a:ea typeface="Calibri"/>
                <a:cs typeface="Calibri"/>
                <a:sym typeface="Calibri"/>
              </a:rPr>
              <a:t>,</a:t>
            </a:r>
            <a:endParaRPr baseline="30750" i="1" sz="1600">
              <a:uFill>
                <a:solidFill/>
              </a:uFill>
              <a:latin typeface="Calibri"/>
              <a:ea typeface="Calibri"/>
              <a:cs typeface="Calibri"/>
              <a:sym typeface="Calibri"/>
            </a:endParaRPr>
          </a:p>
          <a:p>
            <a:pPr lvl="0" algn="l" defTabSz="304800">
              <a:defRPr sz="1800"/>
            </a:pPr>
            <a:r>
              <a:rPr i="1" sz="1600">
                <a:uFill>
                  <a:solidFill/>
                </a:uFill>
                <a:latin typeface="Calibri"/>
                <a:ea typeface="Calibri"/>
                <a:cs typeface="Calibri"/>
                <a:sym typeface="Calibri"/>
              </a:rPr>
              <a:t>e.g.</a:t>
            </a:r>
          </a:p>
        </p:txBody>
      </p:sp>
      <p:sp>
        <p:nvSpPr>
          <p:cNvPr id="227" name="Shape 227"/>
          <p:cNvSpPr/>
          <p:nvPr/>
        </p:nvSpPr>
        <p:spPr>
          <a:xfrm flipV="1">
            <a:off x="7479782" y="6757534"/>
            <a:ext cx="1611489" cy="14101"/>
          </a:xfrm>
          <a:prstGeom prst="line">
            <a:avLst/>
          </a:prstGeom>
          <a:ln w="50800">
            <a:solidFill/>
            <a:round/>
            <a:tailEnd type="stealth"/>
          </a:ln>
        </p:spPr>
        <p:txBody>
          <a:bodyPr lIns="0" tIns="0" rIns="0" bIns="0" anchor="ctr"/>
          <a:lstStyle/>
          <a:p>
            <a:pPr lvl="0" algn="l" defTabSz="457200">
              <a:defRPr sz="1200">
                <a:latin typeface="Helvetica"/>
                <a:ea typeface="Helvetica"/>
                <a:cs typeface="Helvetica"/>
                <a:sym typeface="Helvetica"/>
              </a:defRPr>
            </a:pPr>
          </a:p>
        </p:txBody>
      </p:sp>
      <p:sp>
        <p:nvSpPr>
          <p:cNvPr id="228" name="Shape 228"/>
          <p:cNvSpPr/>
          <p:nvPr/>
        </p:nvSpPr>
        <p:spPr>
          <a:xfrm>
            <a:off x="9173115" y="6543244"/>
            <a:ext cx="2955668" cy="4572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lvl="0" algn="l" defTabSz="304800">
              <a:defRPr sz="1800"/>
            </a:pPr>
            <a:r>
              <a:rPr sz="1600">
                <a:solidFill>
                  <a:srgbClr val="00CC00"/>
                </a:solidFill>
                <a:uFill>
                  <a:solidFill>
                    <a:srgbClr val="00CC00"/>
                  </a:solidFill>
                </a:uFill>
                <a:latin typeface="Calibri"/>
                <a:ea typeface="Calibri"/>
                <a:cs typeface="Calibri"/>
                <a:sym typeface="Calibri"/>
              </a:rPr>
              <a:t>reactivated proteins </a:t>
            </a:r>
            <a:r>
              <a:rPr sz="1600">
                <a:uFill>
                  <a:solidFill/>
                </a:uFill>
                <a:latin typeface="Calibri"/>
                <a:ea typeface="Calibri"/>
                <a:cs typeface="Calibri"/>
                <a:sym typeface="Calibri"/>
              </a:rPr>
              <a:t>(</a:t>
            </a:r>
            <a:r>
              <a:rPr sz="1600">
                <a:uFill>
                  <a:solidFill/>
                </a:uFill>
                <a:latin typeface="Comic Sans MS"/>
                <a:ea typeface="Comic Sans MS"/>
                <a:cs typeface="Comic Sans MS"/>
                <a:sym typeface="Comic Sans MS"/>
              </a:rPr>
              <a:t>PON1, e.g.</a:t>
            </a:r>
            <a:r>
              <a:rPr sz="1600">
                <a:uFill>
                  <a:solidFill/>
                </a:uFill>
                <a:latin typeface="Calibri"/>
                <a:ea typeface="Calibri"/>
                <a:cs typeface="Calibri"/>
                <a:sym typeface="Calibri"/>
              </a:rPr>
              <a:t>)</a:t>
            </a:r>
          </a:p>
        </p:txBody>
      </p:sp>
      <p:sp>
        <p:nvSpPr>
          <p:cNvPr id="229" name="Shape 229"/>
          <p:cNvSpPr/>
          <p:nvPr/>
        </p:nvSpPr>
        <p:spPr>
          <a:xfrm>
            <a:off x="7239892" y="6323314"/>
            <a:ext cx="1358444" cy="4572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1600">
                <a:solidFill>
                  <a:srgbClr val="0066FF"/>
                </a:solidFill>
                <a:uFill>
                  <a:solidFill>
                    <a:srgbClr val="0066FF"/>
                  </a:solidFill>
                </a:uFill>
                <a:latin typeface="Comic Sans MS Bold"/>
                <a:ea typeface="Comic Sans MS Bold"/>
                <a:cs typeface="Comic Sans MS Bold"/>
                <a:sym typeface="Comic Sans MS Bold"/>
              </a:defRPr>
            </a:lvl1pPr>
          </a:lstStyle>
          <a:p>
            <a:pPr lvl="0">
              <a:defRPr sz="1800">
                <a:solidFill>
                  <a:srgbClr val="000000"/>
                </a:solidFill>
                <a:uFillTx/>
              </a:defRPr>
            </a:pPr>
            <a:r>
              <a:rPr sz="1600">
                <a:solidFill>
                  <a:srgbClr val="0066FF"/>
                </a:solidFill>
                <a:uFill>
                  <a:solidFill>
                    <a:srgbClr val="0066FF"/>
                  </a:solidFill>
                </a:uFill>
              </a:rPr>
              <a:t>Sulfiredoxin</a:t>
            </a:r>
          </a:p>
        </p:txBody>
      </p:sp>
      <p:sp>
        <p:nvSpPr>
          <p:cNvPr id="230" name="Shape 230"/>
          <p:cNvSpPr/>
          <p:nvPr/>
        </p:nvSpPr>
        <p:spPr>
          <a:xfrm>
            <a:off x="7262469" y="6780090"/>
            <a:ext cx="1318558" cy="4572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1600">
                <a:solidFill>
                  <a:srgbClr val="0066FF"/>
                </a:solidFill>
                <a:uFill>
                  <a:solidFill>
                    <a:srgbClr val="0066FF"/>
                  </a:solidFill>
                </a:uFill>
                <a:latin typeface="Comic Sans MS Bold"/>
                <a:ea typeface="Comic Sans MS Bold"/>
                <a:cs typeface="Comic Sans MS Bold"/>
                <a:sym typeface="Comic Sans MS Bold"/>
              </a:defRPr>
            </a:lvl1pPr>
          </a:lstStyle>
          <a:p>
            <a:pPr lvl="0">
              <a:defRPr sz="1800">
                <a:solidFill>
                  <a:srgbClr val="000000"/>
                </a:solidFill>
                <a:uFillTx/>
              </a:defRPr>
            </a:pPr>
            <a:r>
              <a:rPr sz="1600">
                <a:solidFill>
                  <a:srgbClr val="0066FF"/>
                </a:solidFill>
                <a:uFill>
                  <a:solidFill>
                    <a:srgbClr val="0066FF"/>
                  </a:solidFill>
                </a:uFill>
              </a:rPr>
              <a:t>Thioredoxin</a:t>
            </a:r>
          </a:p>
        </p:txBody>
      </p:sp>
      <p:sp>
        <p:nvSpPr>
          <p:cNvPr id="231" name="Shape 231"/>
          <p:cNvSpPr/>
          <p:nvPr/>
        </p:nvSpPr>
        <p:spPr>
          <a:xfrm flipH="1" rot="10800000">
            <a:off x="6853228" y="7062053"/>
            <a:ext cx="426175" cy="287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38100">
            <a:solidFill/>
            <a:round/>
            <a:tailEnd type="stealth"/>
          </a:ln>
        </p:spPr>
        <p:txBody>
          <a:bodyPr lIns="81279" tIns="81279" rIns="81279" bIns="81279" anchor="ctr"/>
          <a:lstStyle/>
          <a:p>
            <a:pPr lvl="0" algn="l" defTabSz="304800">
              <a:defRPr sz="3200">
                <a:uFill>
                  <a:solidFill/>
                </a:uFill>
                <a:latin typeface="Calibri"/>
                <a:ea typeface="Calibri"/>
                <a:cs typeface="Calibri"/>
                <a:sym typeface="Calibri"/>
              </a:defRPr>
            </a:pPr>
          </a:p>
        </p:txBody>
      </p:sp>
      <p:sp>
        <p:nvSpPr>
          <p:cNvPr id="232" name="Shape 232"/>
          <p:cNvSpPr/>
          <p:nvPr/>
        </p:nvSpPr>
        <p:spPr>
          <a:xfrm flipH="1">
            <a:off x="6754471" y="6997202"/>
            <a:ext cx="423354" cy="2847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38100">
            <a:solidFill/>
            <a:round/>
            <a:tailEnd type="stealth"/>
          </a:ln>
        </p:spPr>
        <p:txBody>
          <a:bodyPr lIns="81279" tIns="81279" rIns="81279" bIns="81279" anchor="ctr"/>
          <a:lstStyle/>
          <a:p>
            <a:pPr lvl="0" algn="l" defTabSz="304800">
              <a:defRPr sz="3200">
                <a:uFill>
                  <a:solidFill/>
                </a:uFill>
                <a:latin typeface="Calibri"/>
                <a:ea typeface="Calibri"/>
                <a:cs typeface="Calibri"/>
                <a:sym typeface="Calibri"/>
              </a:defRPr>
            </a:pPr>
          </a:p>
        </p:txBody>
      </p:sp>
      <p:sp>
        <p:nvSpPr>
          <p:cNvPr id="233" name="Shape 233"/>
          <p:cNvSpPr/>
          <p:nvPr/>
        </p:nvSpPr>
        <p:spPr>
          <a:xfrm>
            <a:off x="4960348" y="7025399"/>
            <a:ext cx="1406665" cy="7493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lvl="0" defTabSz="304800">
              <a:defRPr sz="1800"/>
            </a:pPr>
            <a:r>
              <a:rPr sz="1600">
                <a:solidFill>
                  <a:srgbClr val="0066FF"/>
                </a:solidFill>
                <a:uFill>
                  <a:solidFill>
                    <a:srgbClr val="0066FF"/>
                  </a:solidFill>
                </a:uFill>
                <a:latin typeface="Comic Sans MS Bold"/>
                <a:ea typeface="Comic Sans MS Bold"/>
                <a:cs typeface="Comic Sans MS Bold"/>
                <a:sym typeface="Comic Sans MS Bold"/>
              </a:rPr>
              <a:t>Thioredoxin</a:t>
            </a:r>
            <a:endParaRPr sz="1600">
              <a:solidFill>
                <a:srgbClr val="0066FF"/>
              </a:solidFill>
              <a:uFill>
                <a:solidFill>
                  <a:srgbClr val="0066FF"/>
                </a:solidFill>
              </a:uFill>
              <a:latin typeface="Comic Sans MS Bold"/>
              <a:ea typeface="Comic Sans MS Bold"/>
              <a:cs typeface="Comic Sans MS Bold"/>
              <a:sym typeface="Comic Sans MS Bold"/>
            </a:endParaRPr>
          </a:p>
          <a:p>
            <a:pPr lvl="0" defTabSz="304800">
              <a:defRPr sz="1800"/>
            </a:pPr>
            <a:r>
              <a:rPr sz="1600">
                <a:solidFill>
                  <a:srgbClr val="0066FF"/>
                </a:solidFill>
                <a:uFill>
                  <a:solidFill>
                    <a:srgbClr val="0066FF"/>
                  </a:solidFill>
                </a:uFill>
                <a:latin typeface="Comic Sans MS Bold"/>
                <a:ea typeface="Comic Sans MS Bold"/>
                <a:cs typeface="Comic Sans MS Bold"/>
                <a:sym typeface="Comic Sans MS Bold"/>
              </a:rPr>
              <a:t>Reductase</a:t>
            </a:r>
          </a:p>
        </p:txBody>
      </p:sp>
      <p:sp>
        <p:nvSpPr>
          <p:cNvPr id="234" name="Shape 234"/>
          <p:cNvSpPr/>
          <p:nvPr/>
        </p:nvSpPr>
        <p:spPr>
          <a:xfrm>
            <a:off x="6068670" y="7623156"/>
            <a:ext cx="931928" cy="4699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2000">
                <a:uFill>
                  <a:solidFill/>
                </a:uFill>
                <a:latin typeface="Calibri"/>
                <a:ea typeface="Calibri"/>
                <a:cs typeface="Calibri"/>
                <a:sym typeface="Calibri"/>
              </a:defRPr>
            </a:lvl1pPr>
          </a:lstStyle>
          <a:p>
            <a:pPr lvl="0">
              <a:defRPr sz="1800">
                <a:uFillTx/>
              </a:defRPr>
            </a:pPr>
            <a:r>
              <a:rPr sz="2000">
                <a:uFill>
                  <a:solidFill/>
                </a:uFill>
              </a:rPr>
              <a:t>NADPH</a:t>
            </a:r>
          </a:p>
        </p:txBody>
      </p:sp>
      <p:sp>
        <p:nvSpPr>
          <p:cNvPr id="235" name="Shape 235"/>
          <p:cNvSpPr/>
          <p:nvPr/>
        </p:nvSpPr>
        <p:spPr>
          <a:xfrm>
            <a:off x="8794939" y="2491463"/>
            <a:ext cx="2068689" cy="14098"/>
          </a:xfrm>
          <a:prstGeom prst="line">
            <a:avLst/>
          </a:prstGeom>
          <a:ln w="50800">
            <a:solidFill/>
            <a:round/>
            <a:tailEnd type="stealth"/>
          </a:ln>
        </p:spPr>
        <p:txBody>
          <a:bodyPr lIns="0" tIns="0" rIns="0" bIns="0" anchor="ctr"/>
          <a:lstStyle/>
          <a:p>
            <a:pPr lvl="0" algn="l" defTabSz="457200">
              <a:defRPr sz="1200">
                <a:latin typeface="Helvetica"/>
                <a:ea typeface="Helvetica"/>
                <a:cs typeface="Helvetica"/>
                <a:sym typeface="Helvetica"/>
              </a:defRPr>
            </a:pPr>
          </a:p>
        </p:txBody>
      </p:sp>
      <p:sp>
        <p:nvSpPr>
          <p:cNvPr id="236" name="Shape 236"/>
          <p:cNvSpPr/>
          <p:nvPr/>
        </p:nvSpPr>
        <p:spPr>
          <a:xfrm>
            <a:off x="8642536" y="1992391"/>
            <a:ext cx="1711366" cy="4572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1600">
                <a:solidFill>
                  <a:srgbClr val="0066FF"/>
                </a:solidFill>
                <a:uFill>
                  <a:solidFill>
                    <a:srgbClr val="0066FF"/>
                  </a:solidFill>
                </a:uFill>
                <a:latin typeface="Comic Sans MS Bold"/>
                <a:ea typeface="Comic Sans MS Bold"/>
                <a:cs typeface="Comic Sans MS Bold"/>
                <a:sym typeface="Comic Sans MS Bold"/>
              </a:defRPr>
            </a:lvl1pPr>
          </a:lstStyle>
          <a:p>
            <a:pPr lvl="0">
              <a:defRPr sz="1800">
                <a:solidFill>
                  <a:srgbClr val="000000"/>
                </a:solidFill>
                <a:uFillTx/>
              </a:defRPr>
            </a:pPr>
            <a:r>
              <a:rPr sz="1600">
                <a:solidFill>
                  <a:srgbClr val="0066FF"/>
                </a:solidFill>
                <a:uFill>
                  <a:solidFill>
                    <a:srgbClr val="0066FF"/>
                  </a:solidFill>
                </a:uFill>
              </a:rPr>
              <a:t>Peroxiredoxin 1</a:t>
            </a:r>
          </a:p>
        </p:txBody>
      </p:sp>
      <p:sp>
        <p:nvSpPr>
          <p:cNvPr id="237" name="Shape 237"/>
          <p:cNvSpPr/>
          <p:nvPr/>
        </p:nvSpPr>
        <p:spPr>
          <a:xfrm>
            <a:off x="8642536" y="2451989"/>
            <a:ext cx="1711366" cy="4572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1600">
                <a:solidFill>
                  <a:srgbClr val="0066FF"/>
                </a:solidFill>
                <a:uFill>
                  <a:solidFill>
                    <a:srgbClr val="0066FF"/>
                  </a:solidFill>
                </a:uFill>
                <a:latin typeface="Comic Sans MS Bold"/>
                <a:ea typeface="Comic Sans MS Bold"/>
                <a:cs typeface="Comic Sans MS Bold"/>
                <a:sym typeface="Comic Sans MS Bold"/>
              </a:defRPr>
            </a:lvl1pPr>
          </a:lstStyle>
          <a:p>
            <a:pPr lvl="0">
              <a:defRPr sz="1800">
                <a:solidFill>
                  <a:srgbClr val="000000"/>
                </a:solidFill>
                <a:uFillTx/>
              </a:defRPr>
            </a:pPr>
            <a:r>
              <a:rPr sz="1600">
                <a:solidFill>
                  <a:srgbClr val="0066FF"/>
                </a:solidFill>
                <a:uFill>
                  <a:solidFill>
                    <a:srgbClr val="0066FF"/>
                  </a:solidFill>
                </a:uFill>
              </a:rPr>
              <a:t>Peroxiredoxin 2</a:t>
            </a:r>
          </a:p>
        </p:txBody>
      </p:sp>
      <p:sp>
        <p:nvSpPr>
          <p:cNvPr id="238" name="Shape 238"/>
          <p:cNvSpPr/>
          <p:nvPr/>
        </p:nvSpPr>
        <p:spPr>
          <a:xfrm>
            <a:off x="11159961" y="1961377"/>
            <a:ext cx="1512333" cy="9017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lvl="0" algn="l" defTabSz="304800">
              <a:defRPr sz="1800"/>
            </a:pPr>
            <a:r>
              <a:rPr sz="2400">
                <a:solidFill>
                  <a:srgbClr val="00CC00"/>
                </a:solidFill>
                <a:uFill>
                  <a:solidFill>
                    <a:srgbClr val="00CC00"/>
                  </a:solidFill>
                </a:uFill>
                <a:latin typeface="Calibri"/>
                <a:ea typeface="Calibri"/>
                <a:cs typeface="Calibri"/>
                <a:sym typeface="Calibri"/>
              </a:rPr>
              <a:t>Detoxified</a:t>
            </a:r>
            <a:endParaRPr sz="2400">
              <a:solidFill>
                <a:srgbClr val="00CC00"/>
              </a:solidFill>
              <a:uFill>
                <a:solidFill>
                  <a:srgbClr val="00CC00"/>
                </a:solidFill>
              </a:uFill>
              <a:latin typeface="Calibri"/>
              <a:ea typeface="Calibri"/>
              <a:cs typeface="Calibri"/>
              <a:sym typeface="Calibri"/>
            </a:endParaRPr>
          </a:p>
          <a:p>
            <a:pPr lvl="0" algn="l" defTabSz="304800">
              <a:defRPr sz="1800"/>
            </a:pPr>
            <a:r>
              <a:rPr sz="2400">
                <a:solidFill>
                  <a:srgbClr val="00CC00"/>
                </a:solidFill>
                <a:uFill>
                  <a:solidFill>
                    <a:srgbClr val="00CC00"/>
                  </a:solidFill>
                </a:uFill>
                <a:latin typeface="Calibri"/>
                <a:ea typeface="Calibri"/>
                <a:cs typeface="Calibri"/>
                <a:sym typeface="Calibri"/>
              </a:rPr>
              <a:t>Products</a:t>
            </a:r>
          </a:p>
        </p:txBody>
      </p:sp>
      <p:sp>
        <p:nvSpPr>
          <p:cNvPr id="239" name="Shape 239"/>
          <p:cNvSpPr/>
          <p:nvPr/>
        </p:nvSpPr>
        <p:spPr>
          <a:xfrm>
            <a:off x="8625603" y="2719851"/>
            <a:ext cx="1711366" cy="4572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1600">
                <a:solidFill>
                  <a:srgbClr val="0066FF"/>
                </a:solidFill>
                <a:uFill>
                  <a:solidFill>
                    <a:srgbClr val="0066FF"/>
                  </a:solidFill>
                </a:uFill>
                <a:latin typeface="Comic Sans MS Bold"/>
                <a:ea typeface="Comic Sans MS Bold"/>
                <a:cs typeface="Comic Sans MS Bold"/>
                <a:sym typeface="Comic Sans MS Bold"/>
              </a:defRPr>
            </a:lvl1pPr>
          </a:lstStyle>
          <a:p>
            <a:pPr lvl="0">
              <a:defRPr sz="1800">
                <a:solidFill>
                  <a:srgbClr val="000000"/>
                </a:solidFill>
                <a:uFillTx/>
              </a:defRPr>
            </a:pPr>
            <a:r>
              <a:rPr sz="1600">
                <a:solidFill>
                  <a:srgbClr val="0066FF"/>
                </a:solidFill>
                <a:uFill>
                  <a:solidFill>
                    <a:srgbClr val="0066FF"/>
                  </a:solidFill>
                </a:uFill>
              </a:rPr>
              <a:t>Peroxiredoxin 6</a:t>
            </a:r>
          </a:p>
        </p:txBody>
      </p:sp>
      <p:sp>
        <p:nvSpPr>
          <p:cNvPr id="240" name="Shape 240"/>
          <p:cNvSpPr/>
          <p:nvPr/>
        </p:nvSpPr>
        <p:spPr>
          <a:xfrm flipH="1">
            <a:off x="8495783" y="4859936"/>
            <a:ext cx="536223" cy="2821"/>
          </a:xfrm>
          <a:prstGeom prst="line">
            <a:avLst/>
          </a:prstGeom>
          <a:ln w="50800">
            <a:solidFill/>
            <a:round/>
            <a:tailEnd type="stealth"/>
          </a:ln>
        </p:spPr>
        <p:txBody>
          <a:bodyPr lIns="0" tIns="0" rIns="0" bIns="0" anchor="ctr"/>
          <a:lstStyle/>
          <a:p>
            <a:pPr lvl="0" algn="l" defTabSz="457200">
              <a:defRPr sz="1200">
                <a:latin typeface="Helvetica"/>
                <a:ea typeface="Helvetica"/>
                <a:cs typeface="Helvetica"/>
                <a:sym typeface="Helvetica"/>
              </a:defRPr>
            </a:pPr>
          </a:p>
        </p:txBody>
      </p:sp>
      <p:sp>
        <p:nvSpPr>
          <p:cNvPr id="241" name="Shape 241"/>
          <p:cNvSpPr/>
          <p:nvPr/>
        </p:nvSpPr>
        <p:spPr>
          <a:xfrm flipH="1">
            <a:off x="9232383" y="4820462"/>
            <a:ext cx="2940757" cy="28197"/>
          </a:xfrm>
          <a:prstGeom prst="line">
            <a:avLst/>
          </a:prstGeom>
          <a:ln w="50800">
            <a:solidFill/>
            <a:round/>
            <a:tailEnd type="stealth"/>
          </a:ln>
        </p:spPr>
        <p:txBody>
          <a:bodyPr lIns="0" tIns="0" rIns="0" bIns="0" anchor="ctr"/>
          <a:lstStyle/>
          <a:p>
            <a:pPr lvl="0" algn="l" defTabSz="457200">
              <a:defRPr sz="1200">
                <a:latin typeface="Helvetica"/>
                <a:ea typeface="Helvetica"/>
                <a:cs typeface="Helvetica"/>
                <a:sym typeface="Helvetica"/>
              </a:defRPr>
            </a:pPr>
          </a:p>
        </p:txBody>
      </p:sp>
      <p:sp>
        <p:nvSpPr>
          <p:cNvPr id="242" name="Shape 242"/>
          <p:cNvSpPr/>
          <p:nvPr/>
        </p:nvSpPr>
        <p:spPr>
          <a:xfrm>
            <a:off x="8631249" y="4233982"/>
            <a:ext cx="2741960" cy="473225"/>
          </a:xfrm>
          <a:prstGeom prst="rect">
            <a:avLst/>
          </a:prstGeom>
          <a:ln w="12700">
            <a:miter lim="400000"/>
          </a:ln>
          <a:extLst>
            <a:ext uri="{C572A759-6A51-4108-AA02-DFA0A04FC94B}">
              <ma14:wrappingTextBoxFlag xmlns:ma14="http://schemas.microsoft.com/office/mac/drawingml/2011/main" val="1"/>
            </a:ext>
          </a:extLst>
        </p:spPr>
        <p:txBody>
          <a:bodyPr wrap="none" lIns="90561" tIns="90561" rIns="90561" bIns="90561">
            <a:spAutoFit/>
          </a:bodyPr>
          <a:lstStyle>
            <a:lvl1pPr algn="l" defTabSz="1811866">
              <a:defRPr sz="1600">
                <a:solidFill>
                  <a:srgbClr val="3366CC"/>
                </a:solidFill>
                <a:uFill>
                  <a:solidFill>
                    <a:srgbClr val="3366CC"/>
                  </a:solidFill>
                </a:uFill>
                <a:latin typeface="Comic Sans MS Bold"/>
                <a:ea typeface="Comic Sans MS Bold"/>
                <a:cs typeface="Comic Sans MS Bold"/>
                <a:sym typeface="Comic Sans MS Bold"/>
              </a:defRPr>
            </a:lvl1pPr>
          </a:lstStyle>
          <a:p>
            <a:pPr lvl="0">
              <a:defRPr sz="1800">
                <a:solidFill>
                  <a:srgbClr val="000000"/>
                </a:solidFill>
                <a:uFillTx/>
              </a:defRPr>
            </a:pPr>
            <a:r>
              <a:rPr sz="1600">
                <a:solidFill>
                  <a:srgbClr val="3366CC"/>
                </a:solidFill>
                <a:uFill>
                  <a:solidFill>
                    <a:srgbClr val="3366CC"/>
                  </a:solidFill>
                </a:uFill>
              </a:rPr>
              <a:t>Glutamate-cysteine ligase</a:t>
            </a:r>
          </a:p>
        </p:txBody>
      </p:sp>
      <p:sp>
        <p:nvSpPr>
          <p:cNvPr id="243" name="Shape 243"/>
          <p:cNvSpPr/>
          <p:nvPr/>
        </p:nvSpPr>
        <p:spPr>
          <a:xfrm>
            <a:off x="12336827" y="4515944"/>
            <a:ext cx="1764854" cy="575892"/>
          </a:xfrm>
          <a:prstGeom prst="rect">
            <a:avLst/>
          </a:prstGeom>
          <a:ln w="12700">
            <a:miter lim="400000"/>
          </a:ln>
          <a:extLst>
            <a:ext uri="{C572A759-6A51-4108-AA02-DFA0A04FC94B}">
              <ma14:wrappingTextBoxFlag xmlns:ma14="http://schemas.microsoft.com/office/mac/drawingml/2011/main" val="1"/>
            </a:ext>
          </a:extLst>
        </p:spPr>
        <p:txBody>
          <a:bodyPr wrap="none" lIns="90561" tIns="90561" rIns="90561" bIns="90561">
            <a:spAutoFit/>
          </a:bodyPr>
          <a:lstStyle>
            <a:lvl1pPr algn="l" defTabSz="1811866">
              <a:defRPr sz="2800">
                <a:solidFill>
                  <a:srgbClr val="1F497D"/>
                </a:solidFill>
                <a:uFill>
                  <a:solidFill>
                    <a:srgbClr val="1F497D"/>
                  </a:solidFill>
                </a:uFill>
                <a:latin typeface="+mj-lt"/>
                <a:ea typeface="+mj-ea"/>
                <a:cs typeface="+mj-cs"/>
                <a:sym typeface="Arial"/>
              </a:defRPr>
            </a:lvl1pPr>
          </a:lstStyle>
          <a:p>
            <a:pPr lvl="0">
              <a:defRPr sz="1800">
                <a:solidFill>
                  <a:srgbClr val="000000"/>
                </a:solidFill>
                <a:uFillTx/>
              </a:defRPr>
            </a:pPr>
            <a:r>
              <a:rPr sz="2800">
                <a:solidFill>
                  <a:srgbClr val="1F497D"/>
                </a:solidFill>
                <a:uFill>
                  <a:solidFill>
                    <a:srgbClr val="1F497D"/>
                  </a:solidFill>
                </a:uFill>
              </a:rPr>
              <a:t>Glu + Cys</a:t>
            </a:r>
          </a:p>
        </p:txBody>
      </p:sp>
      <p:sp>
        <p:nvSpPr>
          <p:cNvPr id="244" name="Shape 244"/>
          <p:cNvSpPr/>
          <p:nvPr/>
        </p:nvSpPr>
        <p:spPr>
          <a:xfrm>
            <a:off x="165919" y="331961"/>
            <a:ext cx="15920626" cy="1385367"/>
          </a:xfrm>
          <a:prstGeom prst="rect">
            <a:avLst/>
          </a:prstGeom>
          <a:ln w="12700">
            <a:miter lim="400000"/>
          </a:ln>
          <a:extLst>
            <a:ext uri="{C572A759-6A51-4108-AA02-DFA0A04FC94B}">
              <ma14:wrappingTextBoxFlag xmlns:ma14="http://schemas.microsoft.com/office/mac/drawingml/2011/main" val="1"/>
            </a:ext>
          </a:extLst>
        </p:spPr>
        <p:txBody>
          <a:bodyPr lIns="90561" tIns="90561" rIns="90561" bIns="90561">
            <a:spAutoFit/>
          </a:bodyPr>
          <a:lstStyle/>
          <a:p>
            <a:pPr lvl="0" defTabSz="1811866">
              <a:defRPr sz="1800"/>
            </a:pPr>
            <a:r>
              <a:rPr sz="4600">
                <a:solidFill>
                  <a:srgbClr val="254061"/>
                </a:solidFill>
                <a:uFill>
                  <a:solidFill>
                    <a:srgbClr val="254061"/>
                  </a:solidFill>
                </a:uFill>
                <a:latin typeface="+mn-lt"/>
                <a:ea typeface="+mn-ea"/>
                <a:cs typeface="+mn-cs"/>
                <a:sym typeface="Arial Bold"/>
              </a:rPr>
              <a:t>The </a:t>
            </a:r>
            <a:r>
              <a:rPr sz="4600">
                <a:solidFill>
                  <a:srgbClr val="F5D328"/>
                </a:solidFill>
                <a:uFill>
                  <a:solidFill>
                    <a:srgbClr val="254061"/>
                  </a:solidFill>
                </a:uFill>
                <a:latin typeface="+mn-lt"/>
                <a:ea typeface="+mn-ea"/>
                <a:cs typeface="+mn-cs"/>
                <a:sym typeface="Arial Bold"/>
              </a:rPr>
              <a:t>Internal</a:t>
            </a:r>
            <a:r>
              <a:rPr sz="4600">
                <a:solidFill>
                  <a:srgbClr val="254061"/>
                </a:solidFill>
                <a:uFill>
                  <a:solidFill>
                    <a:srgbClr val="254061"/>
                  </a:solidFill>
                </a:uFill>
                <a:latin typeface="+mn-lt"/>
                <a:ea typeface="+mn-ea"/>
                <a:cs typeface="+mn-cs"/>
                <a:sym typeface="Arial Bold"/>
              </a:rPr>
              <a:t> </a:t>
            </a:r>
            <a:r>
              <a:rPr sz="4600">
                <a:solidFill>
                  <a:srgbClr val="00882B"/>
                </a:solidFill>
                <a:uFill>
                  <a:solidFill>
                    <a:srgbClr val="254061"/>
                  </a:solidFill>
                </a:uFill>
                <a:latin typeface="+mn-lt"/>
                <a:ea typeface="+mn-ea"/>
                <a:cs typeface="+mn-cs"/>
                <a:sym typeface="Arial Bold"/>
              </a:rPr>
              <a:t>System</a:t>
            </a:r>
            <a:r>
              <a:rPr sz="4600">
                <a:solidFill>
                  <a:srgbClr val="254061"/>
                </a:solidFill>
                <a:uFill>
                  <a:solidFill>
                    <a:srgbClr val="254061"/>
                  </a:solidFill>
                </a:uFill>
                <a:latin typeface="+mn-lt"/>
                <a:ea typeface="+mn-ea"/>
                <a:cs typeface="+mn-cs"/>
                <a:sym typeface="Arial Bold"/>
              </a:rPr>
              <a:t> of </a:t>
            </a:r>
            <a:r>
              <a:rPr sz="4600">
                <a:solidFill>
                  <a:srgbClr val="C82506"/>
                </a:solidFill>
                <a:uFill>
                  <a:solidFill>
                    <a:srgbClr val="254061"/>
                  </a:solidFill>
                </a:uFill>
                <a:latin typeface="+mn-lt"/>
                <a:ea typeface="+mn-ea"/>
                <a:cs typeface="+mn-cs"/>
                <a:sym typeface="Arial Bold"/>
              </a:rPr>
              <a:t>Protective</a:t>
            </a:r>
            <a:r>
              <a:rPr sz="4600">
                <a:solidFill>
                  <a:srgbClr val="254061"/>
                </a:solidFill>
                <a:uFill>
                  <a:solidFill>
                    <a:srgbClr val="254061"/>
                  </a:solidFill>
                </a:uFill>
                <a:latin typeface="+mn-lt"/>
                <a:ea typeface="+mn-ea"/>
                <a:cs typeface="+mn-cs"/>
                <a:sym typeface="Arial Bold"/>
              </a:rPr>
              <a:t> </a:t>
            </a:r>
            <a:r>
              <a:rPr sz="4600">
                <a:solidFill>
                  <a:srgbClr val="0066FF"/>
                </a:solidFill>
                <a:uFill>
                  <a:solidFill>
                    <a:srgbClr val="0066FF"/>
                  </a:solidFill>
                </a:uFill>
                <a:latin typeface="+mn-lt"/>
                <a:ea typeface="+mn-ea"/>
                <a:cs typeface="+mn-cs"/>
                <a:sym typeface="Arial Bold"/>
              </a:rPr>
              <a:t>Antioxidant Enzymes</a:t>
            </a:r>
            <a:endParaRPr sz="4600">
              <a:solidFill>
                <a:srgbClr val="0066FF"/>
              </a:solidFill>
              <a:uFill>
                <a:solidFill>
                  <a:srgbClr val="0066FF"/>
                </a:solidFill>
              </a:uFill>
              <a:latin typeface="+mn-lt"/>
              <a:ea typeface="+mn-ea"/>
              <a:cs typeface="+mn-cs"/>
              <a:sym typeface="Arial Bold"/>
            </a:endParaRPr>
          </a:p>
          <a:p>
            <a:pPr lvl="0" defTabSz="1811866">
              <a:defRPr sz="1800"/>
            </a:pPr>
            <a:r>
              <a:rPr i="1" sz="3600">
                <a:uFill>
                  <a:solidFill>
                    <a:srgbClr val="0066FF"/>
                  </a:solidFill>
                </a:uFill>
                <a:latin typeface="+mn-lt"/>
                <a:ea typeface="+mn-ea"/>
                <a:cs typeface="+mn-cs"/>
                <a:sym typeface="Arial Bold"/>
              </a:rPr>
              <a:t>Activated/Triggered by Nr2 Pathway</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pic>
        <p:nvPicPr>
          <p:cNvPr id="247" name="image8.png"/>
          <p:cNvPicPr/>
          <p:nvPr/>
        </p:nvPicPr>
        <p:blipFill>
          <a:blip r:embed="rId2">
            <a:extLst/>
          </a:blip>
          <a:stretch>
            <a:fillRect/>
          </a:stretch>
        </p:blipFill>
        <p:spPr>
          <a:xfrm>
            <a:off x="2235199" y="-186267"/>
            <a:ext cx="12701" cy="12701"/>
          </a:xfrm>
          <a:prstGeom prst="rect">
            <a:avLst/>
          </a:prstGeom>
          <a:ln>
            <a:round/>
          </a:ln>
        </p:spPr>
      </p:pic>
      <p:pic>
        <p:nvPicPr>
          <p:cNvPr id="248" name="image8.png"/>
          <p:cNvPicPr/>
          <p:nvPr/>
        </p:nvPicPr>
        <p:blipFill>
          <a:blip r:embed="rId2">
            <a:extLst/>
          </a:blip>
          <a:stretch>
            <a:fillRect/>
          </a:stretch>
        </p:blipFill>
        <p:spPr>
          <a:xfrm>
            <a:off x="2235199" y="-186267"/>
            <a:ext cx="12701" cy="12701"/>
          </a:xfrm>
          <a:prstGeom prst="rect">
            <a:avLst/>
          </a:prstGeom>
          <a:ln>
            <a:round/>
          </a:ln>
        </p:spPr>
      </p:pic>
      <p:pic>
        <p:nvPicPr>
          <p:cNvPr id="249" name="image8.png"/>
          <p:cNvPicPr/>
          <p:nvPr/>
        </p:nvPicPr>
        <p:blipFill>
          <a:blip r:embed="rId2">
            <a:extLst/>
          </a:blip>
          <a:stretch>
            <a:fillRect/>
          </a:stretch>
        </p:blipFill>
        <p:spPr>
          <a:xfrm>
            <a:off x="2235199" y="-186267"/>
            <a:ext cx="12701" cy="12701"/>
          </a:xfrm>
          <a:prstGeom prst="rect">
            <a:avLst/>
          </a:prstGeom>
          <a:ln>
            <a:round/>
          </a:ln>
        </p:spPr>
      </p:pic>
      <p:pic>
        <p:nvPicPr>
          <p:cNvPr id="250" name="US8435574B2 image.jpg"/>
          <p:cNvPicPr/>
          <p:nvPr/>
        </p:nvPicPr>
        <p:blipFill>
          <a:blip r:embed="rId3">
            <a:extLst/>
          </a:blip>
          <a:stretch>
            <a:fillRect/>
          </a:stretch>
        </p:blipFill>
        <p:spPr>
          <a:xfrm>
            <a:off x="318658" y="4150779"/>
            <a:ext cx="5207001" cy="6705601"/>
          </a:xfrm>
          <a:prstGeom prst="rect">
            <a:avLst/>
          </a:prstGeom>
          <a:ln>
            <a:round/>
          </a:ln>
        </p:spPr>
      </p:pic>
      <p:pic>
        <p:nvPicPr>
          <p:cNvPr id="251" name="US7923045B2 image.jpg"/>
          <p:cNvPicPr/>
          <p:nvPr/>
        </p:nvPicPr>
        <p:blipFill>
          <a:blip r:embed="rId4">
            <a:extLst/>
          </a:blip>
          <a:stretch>
            <a:fillRect/>
          </a:stretch>
        </p:blipFill>
        <p:spPr>
          <a:xfrm>
            <a:off x="-162239" y="5640975"/>
            <a:ext cx="5207001" cy="6705601"/>
          </a:xfrm>
          <a:prstGeom prst="rect">
            <a:avLst/>
          </a:prstGeom>
          <a:ln>
            <a:round/>
          </a:ln>
        </p:spPr>
      </p:pic>
      <p:pic>
        <p:nvPicPr>
          <p:cNvPr id="252" name="US7241461B2 image.jpg"/>
          <p:cNvPicPr/>
          <p:nvPr/>
        </p:nvPicPr>
        <p:blipFill>
          <a:blip r:embed="rId5">
            <a:extLst/>
          </a:blip>
          <a:stretch>
            <a:fillRect/>
          </a:stretch>
        </p:blipFill>
        <p:spPr>
          <a:xfrm>
            <a:off x="-449244" y="7082717"/>
            <a:ext cx="5207001" cy="6705601"/>
          </a:xfrm>
          <a:prstGeom prst="rect">
            <a:avLst/>
          </a:prstGeom>
          <a:ln>
            <a:round/>
          </a:ln>
        </p:spPr>
      </p:pic>
      <p:pic>
        <p:nvPicPr>
          <p:cNvPr id="253" name="image22.png"/>
          <p:cNvPicPr/>
          <p:nvPr/>
        </p:nvPicPr>
        <p:blipFill>
          <a:blip r:embed="rId6">
            <a:extLst/>
          </a:blip>
          <a:stretch>
            <a:fillRect/>
          </a:stretch>
        </p:blipFill>
        <p:spPr>
          <a:xfrm>
            <a:off x="9436355" y="51703"/>
            <a:ext cx="5485678" cy="4362184"/>
          </a:xfrm>
          <a:prstGeom prst="rect">
            <a:avLst/>
          </a:prstGeom>
          <a:ln w="12700">
            <a:miter lim="400000"/>
          </a:ln>
        </p:spPr>
      </p:pic>
      <p:pic>
        <p:nvPicPr>
          <p:cNvPr id="254" name="image27.png"/>
          <p:cNvPicPr/>
          <p:nvPr/>
        </p:nvPicPr>
        <p:blipFill>
          <a:blip r:embed="rId7">
            <a:extLst/>
          </a:blip>
          <a:stretch>
            <a:fillRect/>
          </a:stretch>
        </p:blipFill>
        <p:spPr>
          <a:xfrm>
            <a:off x="21250" y="944136"/>
            <a:ext cx="3525346" cy="2318687"/>
          </a:xfrm>
          <a:prstGeom prst="rect">
            <a:avLst/>
          </a:prstGeom>
          <a:ln w="12700">
            <a:miter lim="400000"/>
          </a:ln>
        </p:spPr>
      </p:pic>
      <p:pic>
        <p:nvPicPr>
          <p:cNvPr id="255" name="image28.png"/>
          <p:cNvPicPr/>
          <p:nvPr/>
        </p:nvPicPr>
        <p:blipFill>
          <a:blip r:embed="rId8">
            <a:extLst/>
          </a:blip>
          <a:stretch>
            <a:fillRect/>
          </a:stretch>
        </p:blipFill>
        <p:spPr>
          <a:xfrm>
            <a:off x="56528" y="4165"/>
            <a:ext cx="5731260" cy="1020038"/>
          </a:xfrm>
          <a:prstGeom prst="rect">
            <a:avLst/>
          </a:prstGeom>
          <a:ln w="12700">
            <a:miter lim="400000"/>
          </a:ln>
        </p:spPr>
      </p:pic>
      <p:pic>
        <p:nvPicPr>
          <p:cNvPr id="256" name="image38.png"/>
          <p:cNvPicPr/>
          <p:nvPr/>
        </p:nvPicPr>
        <p:blipFill>
          <a:blip r:embed="rId9">
            <a:extLst/>
          </a:blip>
          <a:stretch>
            <a:fillRect/>
          </a:stretch>
        </p:blipFill>
        <p:spPr>
          <a:xfrm>
            <a:off x="513706" y="1766540"/>
            <a:ext cx="6198795" cy="5252137"/>
          </a:xfrm>
          <a:prstGeom prst="rect">
            <a:avLst/>
          </a:prstGeom>
          <a:ln w="12700">
            <a:miter lim="400000"/>
          </a:ln>
        </p:spPr>
      </p:pic>
      <p:pic>
        <p:nvPicPr>
          <p:cNvPr id="257" name="image32.png"/>
          <p:cNvPicPr/>
          <p:nvPr/>
        </p:nvPicPr>
        <p:blipFill>
          <a:blip r:embed="rId10">
            <a:extLst/>
          </a:blip>
          <a:stretch>
            <a:fillRect/>
          </a:stretch>
        </p:blipFill>
        <p:spPr>
          <a:xfrm>
            <a:off x="2682914" y="1868938"/>
            <a:ext cx="4498056" cy="3504388"/>
          </a:xfrm>
          <a:prstGeom prst="rect">
            <a:avLst/>
          </a:prstGeom>
          <a:ln w="12700">
            <a:miter lim="400000"/>
          </a:ln>
        </p:spPr>
      </p:pic>
      <p:pic>
        <p:nvPicPr>
          <p:cNvPr id="258" name="image26.png"/>
          <p:cNvPicPr/>
          <p:nvPr/>
        </p:nvPicPr>
        <p:blipFill>
          <a:blip r:embed="rId11">
            <a:extLst/>
          </a:blip>
          <a:stretch>
            <a:fillRect/>
          </a:stretch>
        </p:blipFill>
        <p:spPr>
          <a:xfrm>
            <a:off x="3175534" y="5597239"/>
            <a:ext cx="4684319" cy="3373020"/>
          </a:xfrm>
          <a:prstGeom prst="rect">
            <a:avLst/>
          </a:prstGeom>
          <a:ln w="12700">
            <a:miter lim="400000"/>
          </a:ln>
        </p:spPr>
      </p:pic>
      <p:pic>
        <p:nvPicPr>
          <p:cNvPr id="259" name="image25.png"/>
          <p:cNvPicPr/>
          <p:nvPr/>
        </p:nvPicPr>
        <p:blipFill>
          <a:blip r:embed="rId12">
            <a:extLst/>
          </a:blip>
          <a:stretch>
            <a:fillRect/>
          </a:stretch>
        </p:blipFill>
        <p:spPr>
          <a:xfrm>
            <a:off x="4823434" y="1430"/>
            <a:ext cx="4684319" cy="3214674"/>
          </a:xfrm>
          <a:prstGeom prst="rect">
            <a:avLst/>
          </a:prstGeom>
          <a:ln w="12700">
            <a:miter lim="400000"/>
          </a:ln>
        </p:spPr>
      </p:pic>
      <p:pic>
        <p:nvPicPr>
          <p:cNvPr id="260" name="image20.png"/>
          <p:cNvPicPr/>
          <p:nvPr/>
        </p:nvPicPr>
        <p:blipFill>
          <a:blip r:embed="rId13">
            <a:extLst/>
          </a:blip>
          <a:stretch>
            <a:fillRect/>
          </a:stretch>
        </p:blipFill>
        <p:spPr>
          <a:xfrm>
            <a:off x="6673312" y="3718042"/>
            <a:ext cx="4964814" cy="1707916"/>
          </a:xfrm>
          <a:prstGeom prst="rect">
            <a:avLst/>
          </a:prstGeom>
          <a:ln w="12700">
            <a:miter lim="400000"/>
          </a:ln>
        </p:spPr>
      </p:pic>
      <p:pic>
        <p:nvPicPr>
          <p:cNvPr id="261" name="image19.png"/>
          <p:cNvPicPr/>
          <p:nvPr/>
        </p:nvPicPr>
        <p:blipFill>
          <a:blip r:embed="rId14">
            <a:extLst/>
          </a:blip>
          <a:stretch>
            <a:fillRect/>
          </a:stretch>
        </p:blipFill>
        <p:spPr>
          <a:xfrm>
            <a:off x="11079104" y="1840924"/>
            <a:ext cx="5207001" cy="4030421"/>
          </a:xfrm>
          <a:prstGeom prst="rect">
            <a:avLst/>
          </a:prstGeom>
          <a:ln w="12700">
            <a:miter lim="400000"/>
          </a:ln>
        </p:spPr>
      </p:pic>
      <p:pic>
        <p:nvPicPr>
          <p:cNvPr id="262" name="image51.png"/>
          <p:cNvPicPr/>
          <p:nvPr/>
        </p:nvPicPr>
        <p:blipFill>
          <a:blip r:embed="rId15">
            <a:extLst/>
          </a:blip>
          <a:stretch>
            <a:fillRect/>
          </a:stretch>
        </p:blipFill>
        <p:spPr>
          <a:xfrm>
            <a:off x="8114831" y="5369919"/>
            <a:ext cx="8128726" cy="3827661"/>
          </a:xfrm>
          <a:prstGeom prst="rect">
            <a:avLst/>
          </a:prstGeom>
          <a:ln w="12700">
            <a:miter lim="400000"/>
          </a:ln>
        </p:spPr>
      </p:pic>
    </p:spTree>
  </p:cSld>
  <p:clrMapOvr>
    <a:masterClrMapping/>
  </p:clrMapOvr>
  <p:transition spd="fast"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4" name="JAMA SELECT 2011.jpg"/>
          <p:cNvPicPr/>
          <p:nvPr/>
        </p:nvPicPr>
        <p:blipFill>
          <a:blip r:embed="rId2">
            <a:extLst/>
          </a:blip>
          <a:stretch>
            <a:fillRect/>
          </a:stretch>
        </p:blipFill>
        <p:spPr>
          <a:xfrm>
            <a:off x="-4415" y="-80179"/>
            <a:ext cx="5181601" cy="6705601"/>
          </a:xfrm>
          <a:prstGeom prst="rect">
            <a:avLst/>
          </a:prstGeom>
          <a:ln>
            <a:round/>
          </a:ln>
        </p:spPr>
      </p:pic>
      <p:pic>
        <p:nvPicPr>
          <p:cNvPr id="265" name="nejm199605023341802.jpg"/>
          <p:cNvPicPr/>
          <p:nvPr/>
        </p:nvPicPr>
        <p:blipFill>
          <a:blip r:embed="rId3">
            <a:extLst/>
          </a:blip>
          <a:stretch>
            <a:fillRect/>
          </a:stretch>
        </p:blipFill>
        <p:spPr>
          <a:xfrm>
            <a:off x="1443008" y="1623670"/>
            <a:ext cx="4876801" cy="6637868"/>
          </a:xfrm>
          <a:prstGeom prst="rect">
            <a:avLst/>
          </a:prstGeom>
          <a:ln>
            <a:round/>
          </a:ln>
        </p:spPr>
      </p:pic>
      <p:pic>
        <p:nvPicPr>
          <p:cNvPr id="266" name="JNCI J Natl Cancer Inst-1996-Albanes-1560-70.jpg"/>
          <p:cNvPicPr/>
          <p:nvPr/>
        </p:nvPicPr>
        <p:blipFill>
          <a:blip r:embed="rId4">
            <a:extLst/>
          </a:blip>
          <a:stretch>
            <a:fillRect/>
          </a:stretch>
        </p:blipFill>
        <p:spPr>
          <a:xfrm>
            <a:off x="4819549" y="-130979"/>
            <a:ext cx="5164668" cy="6807201"/>
          </a:xfrm>
          <a:prstGeom prst="rect">
            <a:avLst/>
          </a:prstGeom>
          <a:ln>
            <a:round/>
          </a:ln>
        </p:spPr>
      </p:pic>
      <p:pic>
        <p:nvPicPr>
          <p:cNvPr id="267" name="J. Nutr.-2007-Hercberg-2098-105.jpg"/>
          <p:cNvPicPr/>
          <p:nvPr/>
        </p:nvPicPr>
        <p:blipFill>
          <a:blip r:embed="rId5">
            <a:extLst/>
          </a:blip>
          <a:stretch>
            <a:fillRect/>
          </a:stretch>
        </p:blipFill>
        <p:spPr>
          <a:xfrm>
            <a:off x="5651500" y="1952334"/>
            <a:ext cx="4953000" cy="6629401"/>
          </a:xfrm>
          <a:prstGeom prst="rect">
            <a:avLst/>
          </a:prstGeom>
          <a:ln>
            <a:round/>
          </a:ln>
        </p:spPr>
      </p:pic>
      <p:pic>
        <p:nvPicPr>
          <p:cNvPr id="268" name="Multivitamins Annals Internal Med 2006.jpg"/>
          <p:cNvPicPr/>
          <p:nvPr/>
        </p:nvPicPr>
        <p:blipFill>
          <a:blip r:embed="rId6">
            <a:extLst/>
          </a:blip>
          <a:stretch>
            <a:fillRect/>
          </a:stretch>
        </p:blipFill>
        <p:spPr>
          <a:xfrm>
            <a:off x="9842693" y="-20912"/>
            <a:ext cx="5029201" cy="6587068"/>
          </a:xfrm>
          <a:prstGeom prst="rect">
            <a:avLst/>
          </a:prstGeom>
          <a:ln>
            <a:round/>
          </a:ln>
        </p:spPr>
      </p:pic>
      <p:pic>
        <p:nvPicPr>
          <p:cNvPr id="269" name="IWHS Antioxidants Arch Int Med 2011.jpg"/>
          <p:cNvPicPr/>
          <p:nvPr/>
        </p:nvPicPr>
        <p:blipFill>
          <a:blip r:embed="rId7">
            <a:extLst/>
          </a:blip>
          <a:stretch>
            <a:fillRect/>
          </a:stretch>
        </p:blipFill>
        <p:spPr>
          <a:xfrm>
            <a:off x="10577483" y="2089866"/>
            <a:ext cx="5181601" cy="6705601"/>
          </a:xfrm>
          <a:prstGeom prst="rect">
            <a:avLst/>
          </a:prstGeom>
          <a:ln>
            <a:round/>
          </a:ln>
        </p:spPr>
      </p:pic>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64"/>
                                        </p:tgtEl>
                                        <p:attrNameLst>
                                          <p:attrName>style.visibility</p:attrName>
                                        </p:attrNameLst>
                                      </p:cBhvr>
                                      <p:to>
                                        <p:strVal val="visible"/>
                                      </p:to>
                                    </p:set>
                                    <p:animEffect filter="fade" transition="in">
                                      <p:cBhvr>
                                        <p:cTn id="7" dur="1000"/>
                                        <p:tgtEl>
                                          <p:spTgt spid="264"/>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265"/>
                                        </p:tgtEl>
                                        <p:attrNameLst>
                                          <p:attrName>style.visibility</p:attrName>
                                        </p:attrNameLst>
                                      </p:cBhvr>
                                      <p:to>
                                        <p:strVal val="visible"/>
                                      </p:to>
                                    </p:set>
                                    <p:animEffect filter="fade" transition="in">
                                      <p:cBhvr>
                                        <p:cTn id="11" dur="1000"/>
                                        <p:tgtEl>
                                          <p:spTgt spid="265"/>
                                        </p:tgtEl>
                                      </p:cBhvr>
                                    </p:animEffect>
                                  </p:childTnLst>
                                </p:cTn>
                              </p:par>
                            </p:childTnLst>
                          </p:cTn>
                        </p:par>
                        <p:par>
                          <p:cTn id="12" fill="hold">
                            <p:stCondLst>
                              <p:cond delay="2000"/>
                            </p:stCondLst>
                            <p:childTnLst>
                              <p:par>
                                <p:cTn id="13" nodeType="afterEffect" presetClass="entr" presetSubtype="0" presetID="10" grpId="3" fill="hold">
                                  <p:stCondLst>
                                    <p:cond delay="0"/>
                                  </p:stCondLst>
                                  <p:iterate type="el" backwards="0">
                                    <p:tmAbs val="0"/>
                                  </p:iterate>
                                  <p:childTnLst>
                                    <p:set>
                                      <p:cBhvr>
                                        <p:cTn id="14" fill="hold"/>
                                        <p:tgtEl>
                                          <p:spTgt spid="266"/>
                                        </p:tgtEl>
                                        <p:attrNameLst>
                                          <p:attrName>style.visibility</p:attrName>
                                        </p:attrNameLst>
                                      </p:cBhvr>
                                      <p:to>
                                        <p:strVal val="visible"/>
                                      </p:to>
                                    </p:set>
                                    <p:animEffect filter="fade" transition="in">
                                      <p:cBhvr>
                                        <p:cTn id="15" dur="1000"/>
                                        <p:tgtEl>
                                          <p:spTgt spid="266"/>
                                        </p:tgtEl>
                                      </p:cBhvr>
                                    </p:animEffect>
                                  </p:childTnLst>
                                </p:cTn>
                              </p:par>
                            </p:childTnLst>
                          </p:cTn>
                        </p:par>
                        <p:par>
                          <p:cTn id="16" fill="hold">
                            <p:stCondLst>
                              <p:cond delay="3000"/>
                            </p:stCondLst>
                            <p:childTnLst>
                              <p:par>
                                <p:cTn id="17" nodeType="afterEffect" presetClass="entr" presetSubtype="0" presetID="10" grpId="4" fill="hold">
                                  <p:stCondLst>
                                    <p:cond delay="0"/>
                                  </p:stCondLst>
                                  <p:iterate type="el" backwards="0">
                                    <p:tmAbs val="0"/>
                                  </p:iterate>
                                  <p:childTnLst>
                                    <p:set>
                                      <p:cBhvr>
                                        <p:cTn id="18" fill="hold"/>
                                        <p:tgtEl>
                                          <p:spTgt spid="267"/>
                                        </p:tgtEl>
                                        <p:attrNameLst>
                                          <p:attrName>style.visibility</p:attrName>
                                        </p:attrNameLst>
                                      </p:cBhvr>
                                      <p:to>
                                        <p:strVal val="visible"/>
                                      </p:to>
                                    </p:set>
                                    <p:animEffect filter="fade" transition="in">
                                      <p:cBhvr>
                                        <p:cTn id="19" dur="1000"/>
                                        <p:tgtEl>
                                          <p:spTgt spid="267"/>
                                        </p:tgtEl>
                                      </p:cBhvr>
                                    </p:animEffect>
                                  </p:childTnLst>
                                </p:cTn>
                              </p:par>
                            </p:childTnLst>
                          </p:cTn>
                        </p:par>
                        <p:par>
                          <p:cTn id="20" fill="hold">
                            <p:stCondLst>
                              <p:cond delay="4000"/>
                            </p:stCondLst>
                            <p:childTnLst>
                              <p:par>
                                <p:cTn id="21" nodeType="afterEffect" presetClass="entr" presetSubtype="0" presetID="10" grpId="5" fill="hold">
                                  <p:stCondLst>
                                    <p:cond delay="0"/>
                                  </p:stCondLst>
                                  <p:iterate type="el" backwards="0">
                                    <p:tmAbs val="0"/>
                                  </p:iterate>
                                  <p:childTnLst>
                                    <p:set>
                                      <p:cBhvr>
                                        <p:cTn id="22" fill="hold"/>
                                        <p:tgtEl>
                                          <p:spTgt spid="268"/>
                                        </p:tgtEl>
                                        <p:attrNameLst>
                                          <p:attrName>style.visibility</p:attrName>
                                        </p:attrNameLst>
                                      </p:cBhvr>
                                      <p:to>
                                        <p:strVal val="visible"/>
                                      </p:to>
                                    </p:set>
                                    <p:animEffect filter="fade" transition="in">
                                      <p:cBhvr>
                                        <p:cTn id="23" dur="1000"/>
                                        <p:tgtEl>
                                          <p:spTgt spid="268"/>
                                        </p:tgtEl>
                                      </p:cBhvr>
                                    </p:animEffect>
                                  </p:childTnLst>
                                </p:cTn>
                              </p:par>
                            </p:childTnLst>
                          </p:cTn>
                        </p:par>
                        <p:par>
                          <p:cTn id="24" fill="hold">
                            <p:stCondLst>
                              <p:cond delay="5000"/>
                            </p:stCondLst>
                            <p:childTnLst>
                              <p:par>
                                <p:cTn id="25" nodeType="afterEffect" presetClass="entr" presetSubtype="0" presetID="10" grpId="6" fill="hold">
                                  <p:stCondLst>
                                    <p:cond delay="0"/>
                                  </p:stCondLst>
                                  <p:iterate type="el" backwards="0">
                                    <p:tmAbs val="0"/>
                                  </p:iterate>
                                  <p:childTnLst>
                                    <p:set>
                                      <p:cBhvr>
                                        <p:cTn id="26" fill="hold"/>
                                        <p:tgtEl>
                                          <p:spTgt spid="269"/>
                                        </p:tgtEl>
                                        <p:attrNameLst>
                                          <p:attrName>style.visibility</p:attrName>
                                        </p:attrNameLst>
                                      </p:cBhvr>
                                      <p:to>
                                        <p:strVal val="visible"/>
                                      </p:to>
                                    </p:set>
                                    <p:animEffect filter="fade" transition="in">
                                      <p:cBhvr>
                                        <p:cTn id="27" dur="1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1"/>
      <p:bldP build="whole" bldLvl="1" animBg="1" rev="0" advAuto="0" spid="265" grpId="2"/>
      <p:bldP build="whole" bldLvl="1" animBg="1" rev="0" advAuto="0" spid="267" grpId="4"/>
      <p:bldP build="whole" bldLvl="1" animBg="1" rev="0" advAuto="0" spid="266" grpId="3"/>
      <p:bldP build="whole" bldLvl="1" animBg="1" rev="0" advAuto="0" spid="268" grpId="5"/>
      <p:bldP build="whole" bldLvl="1" animBg="1" rev="0" advAuto="0" spid="269" grpId="6"/>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pic>
        <p:nvPicPr>
          <p:cNvPr id="272" name="image15.png"/>
          <p:cNvPicPr/>
          <p:nvPr/>
        </p:nvPicPr>
        <p:blipFill>
          <a:blip r:embed="rId2">
            <a:extLst/>
          </a:blip>
          <a:srcRect l="0" t="0" r="0" b="1659"/>
          <a:stretch>
            <a:fillRect/>
          </a:stretch>
        </p:blipFill>
        <p:spPr>
          <a:xfrm rot="120000">
            <a:off x="2214962" y="385962"/>
            <a:ext cx="11826180" cy="8371894"/>
          </a:xfrm>
          <a:prstGeom prst="rect">
            <a:avLst/>
          </a:prstGeom>
          <a:ln>
            <a:round/>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98" name="Group 98"/>
          <p:cNvGrpSpPr/>
          <p:nvPr/>
        </p:nvGrpSpPr>
        <p:grpSpPr>
          <a:xfrm rot="21117166">
            <a:off x="1937258" y="606852"/>
            <a:ext cx="6453894" cy="4584555"/>
            <a:chOff x="-126999" y="-88900"/>
            <a:chExt cx="6453893" cy="4584553"/>
          </a:xfrm>
        </p:grpSpPr>
        <p:pic>
          <p:nvPicPr>
            <p:cNvPr id="97" name="o-GYMNAST-BALANCE-BEAM-facebook.jpg"/>
            <p:cNvPicPr/>
            <p:nvPr/>
          </p:nvPicPr>
          <p:blipFill>
            <a:blip r:embed="rId3">
              <a:extLst/>
            </a:blip>
            <a:stretch>
              <a:fillRect/>
            </a:stretch>
          </p:blipFill>
          <p:spPr>
            <a:xfrm>
              <a:off x="0" y="0"/>
              <a:ext cx="6199894" cy="4254354"/>
            </a:xfrm>
            <a:prstGeom prst="rect">
              <a:avLst/>
            </a:prstGeom>
            <a:ln>
              <a:noFill/>
            </a:ln>
            <a:effectLst/>
          </p:spPr>
        </p:pic>
        <p:pic>
          <p:nvPicPr>
            <p:cNvPr id="96" name=""/>
            <p:cNvPicPr/>
            <p:nvPr/>
          </p:nvPicPr>
          <p:blipFill>
            <a:blip r:embed="rId4">
              <a:extLst/>
            </a:blip>
            <a:stretch>
              <a:fillRect/>
            </a:stretch>
          </p:blipFill>
          <p:spPr>
            <a:xfrm>
              <a:off x="-127000" y="-88901"/>
              <a:ext cx="6453894" cy="4584555"/>
            </a:xfrm>
            <a:prstGeom prst="rect">
              <a:avLst/>
            </a:prstGeom>
            <a:effectLst/>
          </p:spPr>
        </p:pic>
      </p:grpSp>
      <p:grpSp>
        <p:nvGrpSpPr>
          <p:cNvPr id="101" name="Group 101"/>
          <p:cNvGrpSpPr/>
          <p:nvPr/>
        </p:nvGrpSpPr>
        <p:grpSpPr>
          <a:xfrm rot="574633">
            <a:off x="1242315" y="5110356"/>
            <a:ext cx="5210340" cy="3617905"/>
            <a:chOff x="-127000" y="-88900"/>
            <a:chExt cx="5210338" cy="3617904"/>
          </a:xfrm>
        </p:grpSpPr>
        <p:pic>
          <p:nvPicPr>
            <p:cNvPr id="100" name="how-to-skateboard-tips-on-becoming-a-sk_91952271.s300x300.jpg"/>
            <p:cNvPicPr/>
            <p:nvPr/>
          </p:nvPicPr>
          <p:blipFill>
            <a:blip r:embed="rId5">
              <a:extLst/>
            </a:blip>
            <a:stretch>
              <a:fillRect/>
            </a:stretch>
          </p:blipFill>
          <p:spPr>
            <a:xfrm>
              <a:off x="-1" y="0"/>
              <a:ext cx="4956340" cy="3287705"/>
            </a:xfrm>
            <a:prstGeom prst="rect">
              <a:avLst/>
            </a:prstGeom>
            <a:ln>
              <a:noFill/>
            </a:ln>
            <a:effectLst/>
          </p:spPr>
        </p:pic>
        <p:pic>
          <p:nvPicPr>
            <p:cNvPr id="99" name=""/>
            <p:cNvPicPr/>
            <p:nvPr/>
          </p:nvPicPr>
          <p:blipFill>
            <a:blip r:embed="rId6">
              <a:extLst/>
            </a:blip>
            <a:stretch>
              <a:fillRect/>
            </a:stretch>
          </p:blipFill>
          <p:spPr>
            <a:xfrm>
              <a:off x="-127001" y="-88900"/>
              <a:ext cx="5210340" cy="3617905"/>
            </a:xfrm>
            <a:prstGeom prst="rect">
              <a:avLst/>
            </a:prstGeom>
            <a:effectLst/>
          </p:spPr>
        </p:pic>
      </p:grpSp>
      <p:grpSp>
        <p:nvGrpSpPr>
          <p:cNvPr id="104" name="Group 104"/>
          <p:cNvGrpSpPr/>
          <p:nvPr/>
        </p:nvGrpSpPr>
        <p:grpSpPr>
          <a:xfrm rot="628493">
            <a:off x="9477659" y="677727"/>
            <a:ext cx="5659693" cy="4442805"/>
            <a:chOff x="-127000" y="-88899"/>
            <a:chExt cx="5659691" cy="4442803"/>
          </a:xfrm>
        </p:grpSpPr>
        <p:pic>
          <p:nvPicPr>
            <p:cNvPr id="103" name="ft-walton-beach-surf-photo-by-John-Spencer.jpg"/>
            <p:cNvPicPr/>
            <p:nvPr/>
          </p:nvPicPr>
          <p:blipFill>
            <a:blip r:embed="rId7">
              <a:extLst/>
            </a:blip>
            <a:stretch>
              <a:fillRect/>
            </a:stretch>
          </p:blipFill>
          <p:spPr>
            <a:xfrm>
              <a:off x="0" y="0"/>
              <a:ext cx="5405692" cy="4112604"/>
            </a:xfrm>
            <a:prstGeom prst="rect">
              <a:avLst/>
            </a:prstGeom>
            <a:ln>
              <a:noFill/>
            </a:ln>
            <a:effectLst/>
          </p:spPr>
        </p:pic>
        <p:pic>
          <p:nvPicPr>
            <p:cNvPr id="102" name=""/>
            <p:cNvPicPr/>
            <p:nvPr/>
          </p:nvPicPr>
          <p:blipFill>
            <a:blip r:embed="rId8">
              <a:extLst/>
            </a:blip>
            <a:stretch>
              <a:fillRect/>
            </a:stretch>
          </p:blipFill>
          <p:spPr>
            <a:xfrm>
              <a:off x="-127000" y="-88900"/>
              <a:ext cx="5659692" cy="4442804"/>
            </a:xfrm>
            <a:prstGeom prst="rect">
              <a:avLst/>
            </a:prstGeom>
            <a:effectLst/>
          </p:spPr>
        </p:pic>
      </p:grpSp>
      <p:grpSp>
        <p:nvGrpSpPr>
          <p:cNvPr id="107" name="Group 107"/>
          <p:cNvGrpSpPr/>
          <p:nvPr/>
        </p:nvGrpSpPr>
        <p:grpSpPr>
          <a:xfrm rot="21361064">
            <a:off x="7874991" y="4048201"/>
            <a:ext cx="6809227" cy="4697620"/>
            <a:chOff x="-126999" y="-88900"/>
            <a:chExt cx="6809226" cy="4697619"/>
          </a:xfrm>
        </p:grpSpPr>
        <p:pic>
          <p:nvPicPr>
            <p:cNvPr id="106" name="slackline-helmsp-flickr.jpg"/>
            <p:cNvPicPr/>
            <p:nvPr/>
          </p:nvPicPr>
          <p:blipFill>
            <a:blip r:embed="rId9">
              <a:extLst/>
            </a:blip>
            <a:stretch>
              <a:fillRect/>
            </a:stretch>
          </p:blipFill>
          <p:spPr>
            <a:xfrm>
              <a:off x="0" y="-1"/>
              <a:ext cx="6555227" cy="4367421"/>
            </a:xfrm>
            <a:prstGeom prst="rect">
              <a:avLst/>
            </a:prstGeom>
            <a:ln>
              <a:noFill/>
            </a:ln>
            <a:effectLst/>
          </p:spPr>
        </p:pic>
        <p:pic>
          <p:nvPicPr>
            <p:cNvPr id="105" name=""/>
            <p:cNvPicPr/>
            <p:nvPr/>
          </p:nvPicPr>
          <p:blipFill>
            <a:blip r:embed="rId10">
              <a:extLst/>
            </a:blip>
            <a:stretch>
              <a:fillRect/>
            </a:stretch>
          </p:blipFill>
          <p:spPr>
            <a:xfrm>
              <a:off x="-127000" y="-88901"/>
              <a:ext cx="6809227" cy="4697621"/>
            </a:xfrm>
            <a:prstGeom prst="rect">
              <a:avLst/>
            </a:prstGeom>
            <a:effectLst/>
          </p:spPr>
        </p:pic>
      </p:gr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pic>
        <p:nvPicPr>
          <p:cNvPr id="275" name="image8.png"/>
          <p:cNvPicPr/>
          <p:nvPr/>
        </p:nvPicPr>
        <p:blipFill>
          <a:blip r:embed="rId2">
            <a:extLst/>
          </a:blip>
          <a:stretch>
            <a:fillRect/>
          </a:stretch>
        </p:blipFill>
        <p:spPr>
          <a:xfrm>
            <a:off x="2235199" y="-186267"/>
            <a:ext cx="12701" cy="12701"/>
          </a:xfrm>
          <a:prstGeom prst="rect">
            <a:avLst/>
          </a:prstGeom>
          <a:ln>
            <a:round/>
          </a:ln>
        </p:spPr>
      </p:pic>
      <p:pic>
        <p:nvPicPr>
          <p:cNvPr id="276" name="image8.png"/>
          <p:cNvPicPr/>
          <p:nvPr/>
        </p:nvPicPr>
        <p:blipFill>
          <a:blip r:embed="rId2">
            <a:extLst/>
          </a:blip>
          <a:stretch>
            <a:fillRect/>
          </a:stretch>
        </p:blipFill>
        <p:spPr>
          <a:xfrm>
            <a:off x="2235199" y="-186267"/>
            <a:ext cx="12701" cy="12701"/>
          </a:xfrm>
          <a:prstGeom prst="rect">
            <a:avLst/>
          </a:prstGeom>
          <a:ln>
            <a:round/>
          </a:ln>
        </p:spPr>
      </p:pic>
      <p:pic>
        <p:nvPicPr>
          <p:cNvPr id="277" name="image8.png"/>
          <p:cNvPicPr/>
          <p:nvPr/>
        </p:nvPicPr>
        <p:blipFill>
          <a:blip r:embed="rId2">
            <a:extLst/>
          </a:blip>
          <a:stretch>
            <a:fillRect/>
          </a:stretch>
        </p:blipFill>
        <p:spPr>
          <a:xfrm>
            <a:off x="2235199" y="-186267"/>
            <a:ext cx="12701" cy="12701"/>
          </a:xfrm>
          <a:prstGeom prst="rect">
            <a:avLst/>
          </a:prstGeom>
          <a:ln>
            <a:round/>
          </a:ln>
        </p:spPr>
      </p:pic>
      <p:sp>
        <p:nvSpPr>
          <p:cNvPr id="278" name="Shape 278"/>
          <p:cNvSpPr/>
          <p:nvPr/>
        </p:nvSpPr>
        <p:spPr>
          <a:xfrm>
            <a:off x="3992962" y="2059672"/>
            <a:ext cx="9061454" cy="5964994"/>
          </a:xfrm>
          <a:prstGeom prst="rect">
            <a:avLst/>
          </a:prstGeom>
          <a:solidFill>
            <a:srgbClr val="FFFFFF"/>
          </a:solidFill>
          <a:ln w="12700">
            <a:miter lim="400000"/>
          </a:ln>
        </p:spPr>
        <p:txBody>
          <a:bodyPr lIns="81279" tIns="81279" rIns="81279" bIns="81279" anchor="ctr"/>
          <a:lstStyle/>
          <a:p>
            <a:pPr lvl="0" defTabSz="1811866">
              <a:defRPr sz="3200">
                <a:solidFill>
                  <a:srgbClr val="1F497D"/>
                </a:solidFill>
                <a:uFill>
                  <a:solidFill>
                    <a:srgbClr val="1F497D"/>
                  </a:solidFill>
                </a:uFill>
                <a:latin typeface="Calibri"/>
                <a:ea typeface="Calibri"/>
                <a:cs typeface="Calibri"/>
                <a:sym typeface="Calibri"/>
              </a:defRPr>
            </a:pPr>
          </a:p>
        </p:txBody>
      </p:sp>
      <p:pic>
        <p:nvPicPr>
          <p:cNvPr id="279" name="image11.png"/>
          <p:cNvPicPr/>
          <p:nvPr/>
        </p:nvPicPr>
        <p:blipFill>
          <a:blip r:embed="rId3">
            <a:extLst/>
          </a:blip>
          <a:stretch>
            <a:fillRect/>
          </a:stretch>
        </p:blipFill>
        <p:spPr>
          <a:xfrm>
            <a:off x="4156650" y="2132982"/>
            <a:ext cx="3999091" cy="2749123"/>
          </a:xfrm>
          <a:prstGeom prst="rect">
            <a:avLst/>
          </a:prstGeom>
          <a:ln w="12700">
            <a:miter lim="400000"/>
          </a:ln>
        </p:spPr>
      </p:pic>
      <p:sp>
        <p:nvSpPr>
          <p:cNvPr id="280" name="Shape 280"/>
          <p:cNvSpPr/>
          <p:nvPr/>
        </p:nvSpPr>
        <p:spPr>
          <a:xfrm>
            <a:off x="6013673" y="3689405"/>
            <a:ext cx="2204158" cy="1480298"/>
          </a:xfrm>
          <a:prstGeom prst="rect">
            <a:avLst/>
          </a:prstGeom>
          <a:solidFill>
            <a:srgbClr val="FFFFFF"/>
          </a:solidFill>
          <a:ln w="12700">
            <a:miter lim="400000"/>
          </a:ln>
        </p:spPr>
        <p:txBody>
          <a:bodyPr lIns="81279" tIns="81279" rIns="81279" bIns="81279" anchor="ctr"/>
          <a:lstStyle/>
          <a:p>
            <a:pPr lvl="0" algn="l" defTabSz="304800">
              <a:defRPr sz="3200">
                <a:uFill>
                  <a:solidFill/>
                </a:uFill>
                <a:latin typeface="Calibri"/>
                <a:ea typeface="Calibri"/>
                <a:cs typeface="Calibri"/>
                <a:sym typeface="Calibri"/>
              </a:defRPr>
            </a:pPr>
          </a:p>
        </p:txBody>
      </p:sp>
      <p:sp>
        <p:nvSpPr>
          <p:cNvPr id="281" name="Shape 281"/>
          <p:cNvSpPr/>
          <p:nvPr/>
        </p:nvSpPr>
        <p:spPr>
          <a:xfrm>
            <a:off x="4481207" y="2767394"/>
            <a:ext cx="927845" cy="406401"/>
          </a:xfrm>
          <a:prstGeom prst="rect">
            <a:avLst/>
          </a:prstGeom>
          <a:ln w="12700">
            <a:miter lim="400000"/>
          </a:ln>
          <a:extLst>
            <a:ext uri="{C572A759-6A51-4108-AA02-DFA0A04FC94B}">
              <ma14:wrappingTextBoxFlag xmlns:ma14="http://schemas.microsoft.com/office/mac/drawingml/2011/main" val="1"/>
            </a:ext>
          </a:extLst>
        </p:spPr>
        <p:txBody>
          <a:bodyPr wrap="none" lIns="90561" tIns="90561" rIns="90561" bIns="90561">
            <a:spAutoFit/>
          </a:bodyPr>
          <a:lstStyle>
            <a:lvl1pPr algn="l" defTabSz="1811866">
              <a:defRPr sz="1600">
                <a:solidFill>
                  <a:srgbClr val="254061"/>
                </a:solidFill>
                <a:uFill>
                  <a:solidFill>
                    <a:srgbClr val="254061"/>
                  </a:solidFill>
                </a:uFill>
                <a:latin typeface="+mn-lt"/>
                <a:ea typeface="+mn-ea"/>
                <a:cs typeface="+mn-cs"/>
                <a:sym typeface="Arial Bold"/>
              </a:defRPr>
            </a:lvl1pPr>
          </a:lstStyle>
          <a:p>
            <a:pPr lvl="0">
              <a:defRPr sz="1800">
                <a:solidFill>
                  <a:srgbClr val="000000"/>
                </a:solidFill>
                <a:uFillTx/>
              </a:defRPr>
            </a:pPr>
            <a:r>
              <a:rPr sz="1600">
                <a:solidFill>
                  <a:srgbClr val="254061"/>
                </a:solidFill>
                <a:uFill>
                  <a:solidFill>
                    <a:srgbClr val="254061"/>
                  </a:solidFill>
                </a:uFill>
              </a:rPr>
              <a:t>Bacopa</a:t>
            </a:r>
          </a:p>
        </p:txBody>
      </p:sp>
      <p:pic>
        <p:nvPicPr>
          <p:cNvPr id="282" name="image12.png"/>
          <p:cNvPicPr/>
          <p:nvPr/>
        </p:nvPicPr>
        <p:blipFill>
          <a:blip r:embed="rId4">
            <a:extLst/>
          </a:blip>
          <a:stretch>
            <a:fillRect/>
          </a:stretch>
        </p:blipFill>
        <p:spPr>
          <a:xfrm>
            <a:off x="8618584" y="2096328"/>
            <a:ext cx="4165601" cy="1796092"/>
          </a:xfrm>
          <a:prstGeom prst="rect">
            <a:avLst/>
          </a:prstGeom>
          <a:ln w="12700">
            <a:miter lim="400000"/>
          </a:ln>
        </p:spPr>
      </p:pic>
      <p:sp>
        <p:nvSpPr>
          <p:cNvPr id="283" name="Shape 283"/>
          <p:cNvSpPr/>
          <p:nvPr/>
        </p:nvSpPr>
        <p:spPr>
          <a:xfrm>
            <a:off x="8974184" y="2330354"/>
            <a:ext cx="1108622" cy="406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90561" tIns="90561" rIns="90561" bIns="90561">
            <a:spAutoFit/>
          </a:bodyPr>
          <a:lstStyle>
            <a:lvl1pPr algn="l" defTabSz="1811866">
              <a:defRPr sz="1600">
                <a:solidFill>
                  <a:srgbClr val="254061"/>
                </a:solidFill>
                <a:uFill>
                  <a:solidFill>
                    <a:srgbClr val="254061"/>
                  </a:solidFill>
                </a:uFill>
                <a:latin typeface="+mn-lt"/>
                <a:ea typeface="+mn-ea"/>
                <a:cs typeface="+mn-cs"/>
                <a:sym typeface="Arial Bold"/>
              </a:defRPr>
            </a:lvl1pPr>
          </a:lstStyle>
          <a:p>
            <a:pPr lvl="0">
              <a:defRPr sz="1800">
                <a:solidFill>
                  <a:srgbClr val="000000"/>
                </a:solidFill>
                <a:uFillTx/>
              </a:defRPr>
            </a:pPr>
            <a:r>
              <a:rPr sz="1600">
                <a:solidFill>
                  <a:srgbClr val="254061"/>
                </a:solidFill>
                <a:uFill>
                  <a:solidFill>
                    <a:srgbClr val="254061"/>
                  </a:solidFill>
                </a:uFill>
              </a:rPr>
              <a:t>Silymarin</a:t>
            </a:r>
          </a:p>
        </p:txBody>
      </p:sp>
      <p:pic>
        <p:nvPicPr>
          <p:cNvPr id="284" name="image9.pdf"/>
          <p:cNvPicPr/>
          <p:nvPr/>
        </p:nvPicPr>
        <p:blipFill>
          <a:blip r:embed="rId5">
            <a:extLst/>
          </a:blip>
          <a:stretch>
            <a:fillRect/>
          </a:stretch>
        </p:blipFill>
        <p:spPr>
          <a:xfrm>
            <a:off x="9857540" y="3909336"/>
            <a:ext cx="2655713" cy="2230314"/>
          </a:xfrm>
          <a:prstGeom prst="rect">
            <a:avLst/>
          </a:prstGeom>
          <a:ln w="12700">
            <a:miter lim="400000"/>
          </a:ln>
        </p:spPr>
      </p:pic>
      <p:sp>
        <p:nvSpPr>
          <p:cNvPr id="285" name="Shape 285"/>
          <p:cNvSpPr/>
          <p:nvPr/>
        </p:nvSpPr>
        <p:spPr>
          <a:xfrm>
            <a:off x="8774322" y="5620841"/>
            <a:ext cx="2194660" cy="6477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lvl="0" defTabSz="304800">
              <a:defRPr sz="1800"/>
            </a:pPr>
            <a:r>
              <a:rPr b="1" sz="1600">
                <a:solidFill>
                  <a:srgbClr val="254061"/>
                </a:solidFill>
                <a:uFill>
                  <a:solidFill>
                    <a:srgbClr val="254061"/>
                  </a:solidFill>
                </a:uFill>
                <a:latin typeface="Calibri"/>
                <a:ea typeface="Calibri"/>
                <a:cs typeface="Calibri"/>
                <a:sym typeface="Calibri"/>
              </a:rPr>
              <a:t>Epigallocatechin gallate</a:t>
            </a:r>
            <a:endParaRPr b="1" sz="1600">
              <a:solidFill>
                <a:srgbClr val="254061"/>
              </a:solidFill>
              <a:uFill>
                <a:solidFill>
                  <a:srgbClr val="254061"/>
                </a:solidFill>
              </a:uFill>
              <a:latin typeface="Calibri"/>
              <a:ea typeface="Calibri"/>
              <a:cs typeface="Calibri"/>
              <a:sym typeface="Calibri"/>
            </a:endParaRPr>
          </a:p>
          <a:p>
            <a:pPr lvl="0" defTabSz="304800">
              <a:defRPr sz="1800"/>
            </a:pPr>
            <a:r>
              <a:rPr b="1" sz="1600">
                <a:solidFill>
                  <a:srgbClr val="254061"/>
                </a:solidFill>
                <a:uFill>
                  <a:solidFill>
                    <a:srgbClr val="254061"/>
                  </a:solidFill>
                </a:uFill>
                <a:latin typeface="Calibri"/>
                <a:ea typeface="Calibri"/>
                <a:cs typeface="Calibri"/>
                <a:sym typeface="Calibri"/>
              </a:rPr>
              <a:t>EGCG</a:t>
            </a:r>
          </a:p>
        </p:txBody>
      </p:sp>
      <p:sp>
        <p:nvSpPr>
          <p:cNvPr id="286" name="Shape 286"/>
          <p:cNvSpPr/>
          <p:nvPr/>
        </p:nvSpPr>
        <p:spPr>
          <a:xfrm>
            <a:off x="6295897" y="3819109"/>
            <a:ext cx="598826" cy="35725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lvl="0" algn="l" defTabSz="304800">
              <a:defRPr sz="1800"/>
            </a:pPr>
            <a:r>
              <a:rPr sz="1200">
                <a:uFill>
                  <a:solidFill/>
                </a:uFill>
                <a:latin typeface="Calibri"/>
                <a:ea typeface="Calibri"/>
                <a:cs typeface="Calibri"/>
                <a:sym typeface="Calibri"/>
              </a:rPr>
              <a:t>HOCH</a:t>
            </a:r>
            <a:r>
              <a:rPr baseline="-17083" sz="1200">
                <a:uFill>
                  <a:solidFill/>
                </a:uFill>
                <a:latin typeface="Calibri"/>
                <a:ea typeface="Calibri"/>
                <a:cs typeface="Calibri"/>
                <a:sym typeface="Calibri"/>
              </a:rPr>
              <a:t>2</a:t>
            </a:r>
          </a:p>
        </p:txBody>
      </p:sp>
      <p:sp>
        <p:nvSpPr>
          <p:cNvPr id="287" name="Shape 287"/>
          <p:cNvSpPr/>
          <p:nvPr/>
        </p:nvSpPr>
        <p:spPr>
          <a:xfrm>
            <a:off x="6149140" y="6356758"/>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O</a:t>
            </a:r>
          </a:p>
        </p:txBody>
      </p:sp>
      <p:sp>
        <p:nvSpPr>
          <p:cNvPr id="288" name="Shape 288"/>
          <p:cNvSpPr/>
          <p:nvPr/>
        </p:nvSpPr>
        <p:spPr>
          <a:xfrm>
            <a:off x="6273317" y="6356758"/>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H</a:t>
            </a:r>
          </a:p>
        </p:txBody>
      </p:sp>
      <p:sp>
        <p:nvSpPr>
          <p:cNvPr id="289" name="Shape 289"/>
          <p:cNvSpPr/>
          <p:nvPr/>
        </p:nvSpPr>
        <p:spPr>
          <a:xfrm>
            <a:off x="6417252" y="6204500"/>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O</a:t>
            </a:r>
          </a:p>
        </p:txBody>
      </p:sp>
      <p:sp>
        <p:nvSpPr>
          <p:cNvPr id="290" name="Shape 290"/>
          <p:cNvSpPr/>
          <p:nvPr/>
        </p:nvSpPr>
        <p:spPr>
          <a:xfrm>
            <a:off x="6597874" y="4509914"/>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O</a:t>
            </a:r>
          </a:p>
        </p:txBody>
      </p:sp>
      <p:sp>
        <p:nvSpPr>
          <p:cNvPr id="291" name="Shape 291"/>
          <p:cNvSpPr/>
          <p:nvPr/>
        </p:nvSpPr>
        <p:spPr>
          <a:xfrm>
            <a:off x="7094585" y="4653713"/>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O</a:t>
            </a:r>
          </a:p>
        </p:txBody>
      </p:sp>
      <p:sp>
        <p:nvSpPr>
          <p:cNvPr id="292" name="Shape 292"/>
          <p:cNvSpPr/>
          <p:nvPr/>
        </p:nvSpPr>
        <p:spPr>
          <a:xfrm>
            <a:off x="7932784" y="4763679"/>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C</a:t>
            </a:r>
          </a:p>
        </p:txBody>
      </p:sp>
      <p:sp>
        <p:nvSpPr>
          <p:cNvPr id="293" name="Shape 293"/>
          <p:cNvSpPr/>
          <p:nvPr/>
        </p:nvSpPr>
        <p:spPr>
          <a:xfrm>
            <a:off x="8045673" y="4763679"/>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H</a:t>
            </a:r>
          </a:p>
        </p:txBody>
      </p:sp>
      <p:sp>
        <p:nvSpPr>
          <p:cNvPr id="294" name="Shape 294"/>
          <p:cNvSpPr/>
          <p:nvPr/>
        </p:nvSpPr>
        <p:spPr>
          <a:xfrm>
            <a:off x="8155740" y="4831348"/>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3</a:t>
            </a:r>
          </a:p>
        </p:txBody>
      </p:sp>
      <p:sp>
        <p:nvSpPr>
          <p:cNvPr id="295" name="Shape 295"/>
          <p:cNvSpPr/>
          <p:nvPr/>
        </p:nvSpPr>
        <p:spPr>
          <a:xfrm>
            <a:off x="7402206" y="3836025"/>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C</a:t>
            </a:r>
          </a:p>
        </p:txBody>
      </p:sp>
      <p:sp>
        <p:nvSpPr>
          <p:cNvPr id="296" name="Shape 296"/>
          <p:cNvSpPr/>
          <p:nvPr/>
        </p:nvSpPr>
        <p:spPr>
          <a:xfrm>
            <a:off x="7517918" y="3836025"/>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H</a:t>
            </a:r>
          </a:p>
        </p:txBody>
      </p:sp>
      <p:sp>
        <p:nvSpPr>
          <p:cNvPr id="297" name="Shape 297"/>
          <p:cNvSpPr/>
          <p:nvPr/>
        </p:nvSpPr>
        <p:spPr>
          <a:xfrm>
            <a:off x="7625163" y="3903697"/>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3</a:t>
            </a:r>
          </a:p>
        </p:txBody>
      </p:sp>
      <p:sp>
        <p:nvSpPr>
          <p:cNvPr id="298" name="Shape 298"/>
          <p:cNvSpPr/>
          <p:nvPr/>
        </p:nvSpPr>
        <p:spPr>
          <a:xfrm>
            <a:off x="7244162" y="4893380"/>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C</a:t>
            </a:r>
          </a:p>
        </p:txBody>
      </p:sp>
      <p:sp>
        <p:nvSpPr>
          <p:cNvPr id="299" name="Shape 299"/>
          <p:cNvSpPr/>
          <p:nvPr/>
        </p:nvSpPr>
        <p:spPr>
          <a:xfrm>
            <a:off x="7354230" y="4893380"/>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H</a:t>
            </a:r>
          </a:p>
        </p:txBody>
      </p:sp>
      <p:sp>
        <p:nvSpPr>
          <p:cNvPr id="300" name="Shape 300"/>
          <p:cNvSpPr/>
          <p:nvPr/>
        </p:nvSpPr>
        <p:spPr>
          <a:xfrm>
            <a:off x="7467118" y="4958232"/>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3</a:t>
            </a:r>
          </a:p>
        </p:txBody>
      </p:sp>
      <p:sp>
        <p:nvSpPr>
          <p:cNvPr id="301" name="Shape 301"/>
          <p:cNvSpPr/>
          <p:nvPr/>
        </p:nvSpPr>
        <p:spPr>
          <a:xfrm>
            <a:off x="6422896" y="5333240"/>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C</a:t>
            </a:r>
          </a:p>
        </p:txBody>
      </p:sp>
      <p:sp>
        <p:nvSpPr>
          <p:cNvPr id="302" name="Shape 302"/>
          <p:cNvSpPr/>
          <p:nvPr/>
        </p:nvSpPr>
        <p:spPr>
          <a:xfrm>
            <a:off x="6535785" y="5333240"/>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H</a:t>
            </a:r>
          </a:p>
        </p:txBody>
      </p:sp>
      <p:sp>
        <p:nvSpPr>
          <p:cNvPr id="303" name="Shape 303"/>
          <p:cNvSpPr/>
          <p:nvPr/>
        </p:nvSpPr>
        <p:spPr>
          <a:xfrm>
            <a:off x="6648674" y="5400911"/>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3</a:t>
            </a:r>
          </a:p>
        </p:txBody>
      </p:sp>
      <p:sp>
        <p:nvSpPr>
          <p:cNvPr id="304" name="Shape 304"/>
          <p:cNvSpPr/>
          <p:nvPr/>
        </p:nvSpPr>
        <p:spPr>
          <a:xfrm>
            <a:off x="6149140" y="5189439"/>
            <a:ext cx="127001"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1200">
                <a:uFill>
                  <a:solidFill/>
                </a:uFill>
                <a:latin typeface="Calibri"/>
                <a:ea typeface="Calibri"/>
                <a:cs typeface="Calibri"/>
                <a:sym typeface="Calibri"/>
              </a:defRPr>
            </a:lvl1pPr>
          </a:lstStyle>
          <a:p>
            <a:pPr lvl="0">
              <a:defRPr sz="1800">
                <a:uFillTx/>
              </a:defRPr>
            </a:pPr>
            <a:r>
              <a:rPr sz="1200">
                <a:uFill>
                  <a:solidFill/>
                </a:uFill>
              </a:rPr>
              <a:t>O</a:t>
            </a:r>
          </a:p>
        </p:txBody>
      </p:sp>
      <p:sp>
        <p:nvSpPr>
          <p:cNvPr id="305" name="Shape 305"/>
          <p:cNvSpPr/>
          <p:nvPr/>
        </p:nvSpPr>
        <p:spPr>
          <a:xfrm flipH="1" flipV="1">
            <a:off x="6208407" y="5561629"/>
            <a:ext cx="270934" cy="143802"/>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06" name="Shape 306"/>
          <p:cNvSpPr/>
          <p:nvPr/>
        </p:nvSpPr>
        <p:spPr>
          <a:xfrm flipH="1">
            <a:off x="6208408" y="5995848"/>
            <a:ext cx="270934" cy="14662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07" name="Shape 307"/>
          <p:cNvSpPr/>
          <p:nvPr/>
        </p:nvSpPr>
        <p:spPr>
          <a:xfrm flipH="1">
            <a:off x="5937474" y="5561629"/>
            <a:ext cx="270934" cy="143802"/>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08" name="Shape 308"/>
          <p:cNvSpPr/>
          <p:nvPr/>
        </p:nvSpPr>
        <p:spPr>
          <a:xfrm flipH="1" flipV="1">
            <a:off x="5937474" y="5995848"/>
            <a:ext cx="270934" cy="14662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09" name="Shape 309"/>
          <p:cNvSpPr/>
          <p:nvPr/>
        </p:nvSpPr>
        <p:spPr>
          <a:xfrm>
            <a:off x="5937476" y="5705428"/>
            <a:ext cx="2822" cy="29042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10" name="Shape 310"/>
          <p:cNvSpPr/>
          <p:nvPr/>
        </p:nvSpPr>
        <p:spPr>
          <a:xfrm flipV="1">
            <a:off x="6750274" y="5995848"/>
            <a:ext cx="268112" cy="14662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11" name="Shape 311"/>
          <p:cNvSpPr/>
          <p:nvPr/>
        </p:nvSpPr>
        <p:spPr>
          <a:xfrm>
            <a:off x="7018384" y="5705428"/>
            <a:ext cx="2824" cy="29042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12" name="Shape 312"/>
          <p:cNvSpPr/>
          <p:nvPr/>
        </p:nvSpPr>
        <p:spPr>
          <a:xfrm>
            <a:off x="6479341" y="5995848"/>
            <a:ext cx="270934" cy="14662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13" name="Shape 313"/>
          <p:cNvSpPr/>
          <p:nvPr/>
        </p:nvSpPr>
        <p:spPr>
          <a:xfrm>
            <a:off x="6479340" y="5705428"/>
            <a:ext cx="1" cy="29042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14" name="Shape 314"/>
          <p:cNvSpPr/>
          <p:nvPr/>
        </p:nvSpPr>
        <p:spPr>
          <a:xfrm flipV="1">
            <a:off x="6479340" y="5561629"/>
            <a:ext cx="270935" cy="143802"/>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15" name="Shape 315"/>
          <p:cNvSpPr/>
          <p:nvPr/>
        </p:nvSpPr>
        <p:spPr>
          <a:xfrm>
            <a:off x="7018384" y="5121768"/>
            <a:ext cx="270934" cy="14944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16" name="Shape 316"/>
          <p:cNvSpPr/>
          <p:nvPr/>
        </p:nvSpPr>
        <p:spPr>
          <a:xfrm flipV="1">
            <a:off x="7018384" y="5561629"/>
            <a:ext cx="270934" cy="143802"/>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17" name="Shape 317"/>
          <p:cNvSpPr/>
          <p:nvPr/>
        </p:nvSpPr>
        <p:spPr>
          <a:xfrm flipV="1">
            <a:off x="6750274" y="5121768"/>
            <a:ext cx="268111" cy="14944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18" name="Shape 318"/>
          <p:cNvSpPr/>
          <p:nvPr/>
        </p:nvSpPr>
        <p:spPr>
          <a:xfrm>
            <a:off x="6750274" y="5561629"/>
            <a:ext cx="268111" cy="143802"/>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19" name="Shape 319"/>
          <p:cNvSpPr/>
          <p:nvPr/>
        </p:nvSpPr>
        <p:spPr>
          <a:xfrm flipV="1">
            <a:off x="6750274" y="5271208"/>
            <a:ext cx="1" cy="29042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20" name="Shape 320"/>
          <p:cNvSpPr/>
          <p:nvPr/>
        </p:nvSpPr>
        <p:spPr>
          <a:xfrm flipH="1" flipV="1">
            <a:off x="7585654" y="5178161"/>
            <a:ext cx="183445" cy="236849"/>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21" name="Shape 321"/>
          <p:cNvSpPr/>
          <p:nvPr/>
        </p:nvSpPr>
        <p:spPr>
          <a:xfrm flipV="1">
            <a:off x="7289317" y="5178160"/>
            <a:ext cx="296335" cy="93050"/>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22" name="Shape 322"/>
          <p:cNvSpPr/>
          <p:nvPr/>
        </p:nvSpPr>
        <p:spPr>
          <a:xfrm flipV="1">
            <a:off x="7585654" y="5415007"/>
            <a:ext cx="183445" cy="236849"/>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23" name="Shape 323"/>
          <p:cNvSpPr/>
          <p:nvPr/>
        </p:nvSpPr>
        <p:spPr>
          <a:xfrm flipV="1">
            <a:off x="7289318" y="5271208"/>
            <a:ext cx="2824" cy="29042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24" name="Shape 324"/>
          <p:cNvSpPr/>
          <p:nvPr/>
        </p:nvSpPr>
        <p:spPr>
          <a:xfrm>
            <a:off x="7289318" y="5561627"/>
            <a:ext cx="296335" cy="90229"/>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25" name="Shape 325"/>
          <p:cNvSpPr/>
          <p:nvPr/>
        </p:nvSpPr>
        <p:spPr>
          <a:xfrm flipH="1">
            <a:off x="7585654" y="4901839"/>
            <a:ext cx="95956" cy="276323"/>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26" name="Shape 326"/>
          <p:cNvSpPr/>
          <p:nvPr/>
        </p:nvSpPr>
        <p:spPr>
          <a:xfrm flipH="1">
            <a:off x="6959120" y="4253329"/>
            <a:ext cx="98776" cy="276322"/>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27" name="Shape 327"/>
          <p:cNvSpPr/>
          <p:nvPr/>
        </p:nvSpPr>
        <p:spPr>
          <a:xfrm flipV="1">
            <a:off x="7057897" y="4194118"/>
            <a:ext cx="301980" cy="59212"/>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28" name="Shape 328"/>
          <p:cNvSpPr/>
          <p:nvPr/>
        </p:nvSpPr>
        <p:spPr>
          <a:xfrm flipV="1">
            <a:off x="7086117" y="4256148"/>
            <a:ext cx="270934" cy="53573"/>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29" name="Shape 329"/>
          <p:cNvSpPr/>
          <p:nvPr/>
        </p:nvSpPr>
        <p:spPr>
          <a:xfrm>
            <a:off x="6959118" y="4529651"/>
            <a:ext cx="118534" cy="126884"/>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30" name="Shape 330"/>
          <p:cNvSpPr/>
          <p:nvPr/>
        </p:nvSpPr>
        <p:spPr>
          <a:xfrm>
            <a:off x="7359874" y="4194118"/>
            <a:ext cx="211667" cy="21711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31" name="Shape 331"/>
          <p:cNvSpPr/>
          <p:nvPr/>
        </p:nvSpPr>
        <p:spPr>
          <a:xfrm flipV="1">
            <a:off x="7263920" y="4687549"/>
            <a:ext cx="208846" cy="42297"/>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32" name="Shape 332"/>
          <p:cNvSpPr/>
          <p:nvPr/>
        </p:nvSpPr>
        <p:spPr>
          <a:xfrm flipH="1">
            <a:off x="7472764" y="4411227"/>
            <a:ext cx="98776" cy="276323"/>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33" name="Shape 333"/>
          <p:cNvSpPr/>
          <p:nvPr/>
        </p:nvSpPr>
        <p:spPr>
          <a:xfrm flipV="1">
            <a:off x="6733343" y="4555027"/>
            <a:ext cx="231423" cy="45115"/>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34" name="Shape 334"/>
          <p:cNvSpPr/>
          <p:nvPr/>
        </p:nvSpPr>
        <p:spPr>
          <a:xfrm flipV="1">
            <a:off x="6733342" y="4501453"/>
            <a:ext cx="220135" cy="47936"/>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35" name="Shape 335"/>
          <p:cNvSpPr/>
          <p:nvPr/>
        </p:nvSpPr>
        <p:spPr>
          <a:xfrm flipH="1" flipV="1">
            <a:off x="7472765" y="4687549"/>
            <a:ext cx="208845" cy="21429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36" name="Shape 336"/>
          <p:cNvSpPr/>
          <p:nvPr/>
        </p:nvSpPr>
        <p:spPr>
          <a:xfrm flipH="1">
            <a:off x="7681606" y="4856725"/>
            <a:ext cx="234245" cy="45115"/>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37" name="Shape 337"/>
          <p:cNvSpPr/>
          <p:nvPr/>
        </p:nvSpPr>
        <p:spPr>
          <a:xfrm flipH="1">
            <a:off x="7359875" y="3993924"/>
            <a:ext cx="73379" cy="200195"/>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38" name="Shape 338"/>
          <p:cNvSpPr/>
          <p:nvPr/>
        </p:nvSpPr>
        <p:spPr>
          <a:xfrm>
            <a:off x="6919609" y="4109530"/>
            <a:ext cx="138289" cy="143800"/>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39" name="Shape 339"/>
          <p:cNvSpPr/>
          <p:nvPr/>
        </p:nvSpPr>
        <p:spPr>
          <a:xfrm flipH="1">
            <a:off x="7289317" y="5068197"/>
            <a:ext cx="11290" cy="203012"/>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40" name="Shape 340"/>
          <p:cNvSpPr/>
          <p:nvPr/>
        </p:nvSpPr>
        <p:spPr>
          <a:xfrm>
            <a:off x="6479340" y="5491139"/>
            <a:ext cx="1" cy="21429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41" name="Shape 341"/>
          <p:cNvSpPr/>
          <p:nvPr/>
        </p:nvSpPr>
        <p:spPr>
          <a:xfrm flipV="1">
            <a:off x="6479340" y="5995849"/>
            <a:ext cx="1" cy="21711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42" name="Shape 342"/>
          <p:cNvSpPr/>
          <p:nvPr/>
        </p:nvSpPr>
        <p:spPr>
          <a:xfrm flipV="1">
            <a:off x="6558363" y="6142468"/>
            <a:ext cx="191912" cy="101507"/>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43" name="Shape 343"/>
          <p:cNvSpPr/>
          <p:nvPr/>
        </p:nvSpPr>
        <p:spPr>
          <a:xfrm flipV="1">
            <a:off x="6208409" y="6142468"/>
            <a:ext cx="2822" cy="217111"/>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44" name="Shape 344"/>
          <p:cNvSpPr/>
          <p:nvPr/>
        </p:nvSpPr>
        <p:spPr>
          <a:xfrm>
            <a:off x="6183006" y="5347338"/>
            <a:ext cx="1" cy="214290"/>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45" name="Shape 345"/>
          <p:cNvSpPr/>
          <p:nvPr/>
        </p:nvSpPr>
        <p:spPr>
          <a:xfrm>
            <a:off x="6239451" y="5347338"/>
            <a:ext cx="1" cy="214290"/>
          </a:xfrm>
          <a:prstGeom prst="line">
            <a:avLst/>
          </a:prstGeom>
          <a:ln w="254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46" name="Shape 346"/>
          <p:cNvSpPr/>
          <p:nvPr/>
        </p:nvSpPr>
        <p:spPr>
          <a:xfrm>
            <a:off x="5993918" y="5747722"/>
            <a:ext cx="1" cy="214290"/>
          </a:xfrm>
          <a:prstGeom prst="line">
            <a:avLst/>
          </a:prstGeom>
          <a:ln w="1270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347" name="Shape 347"/>
          <p:cNvSpPr/>
          <p:nvPr/>
        </p:nvSpPr>
        <p:spPr>
          <a:xfrm>
            <a:off x="4311874" y="5665953"/>
            <a:ext cx="1251288" cy="4064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b="1" sz="1600">
                <a:solidFill>
                  <a:srgbClr val="254061"/>
                </a:solidFill>
                <a:uFill>
                  <a:solidFill>
                    <a:srgbClr val="254061"/>
                  </a:solidFill>
                </a:uFill>
                <a:latin typeface="Calibri"/>
                <a:ea typeface="Calibri"/>
                <a:cs typeface="Calibri"/>
                <a:sym typeface="Calibri"/>
              </a:defRPr>
            </a:lvl1pPr>
          </a:lstStyle>
          <a:p>
            <a:pPr lvl="0">
              <a:defRPr b="0" sz="1800">
                <a:solidFill>
                  <a:srgbClr val="000000"/>
                </a:solidFill>
                <a:uFillTx/>
              </a:defRPr>
            </a:pPr>
            <a:r>
              <a:rPr b="1" sz="1600">
                <a:solidFill>
                  <a:srgbClr val="254061"/>
                </a:solidFill>
                <a:uFill>
                  <a:solidFill>
                    <a:srgbClr val="254061"/>
                  </a:solidFill>
                </a:uFill>
              </a:rPr>
              <a:t>Withaferin A</a:t>
            </a:r>
          </a:p>
        </p:txBody>
      </p:sp>
      <p:pic>
        <p:nvPicPr>
          <p:cNvPr id="348" name="image10.pdf"/>
          <p:cNvPicPr/>
          <p:nvPr/>
        </p:nvPicPr>
        <p:blipFill>
          <a:blip r:embed="rId6">
            <a:extLst/>
          </a:blip>
          <a:stretch>
            <a:fillRect/>
          </a:stretch>
        </p:blipFill>
        <p:spPr>
          <a:xfrm>
            <a:off x="7461474" y="6353939"/>
            <a:ext cx="4794956" cy="1274465"/>
          </a:xfrm>
          <a:prstGeom prst="rect">
            <a:avLst/>
          </a:prstGeom>
          <a:ln w="12700">
            <a:miter lim="400000"/>
          </a:ln>
        </p:spPr>
      </p:pic>
      <p:sp>
        <p:nvSpPr>
          <p:cNvPr id="349" name="Shape 349"/>
          <p:cNvSpPr/>
          <p:nvPr/>
        </p:nvSpPr>
        <p:spPr>
          <a:xfrm>
            <a:off x="5951584" y="7321063"/>
            <a:ext cx="979528" cy="4064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b="1" sz="1600">
                <a:solidFill>
                  <a:srgbClr val="254061"/>
                </a:solidFill>
                <a:uFill>
                  <a:solidFill>
                    <a:srgbClr val="254061"/>
                  </a:solidFill>
                </a:uFill>
                <a:latin typeface="Calibri"/>
                <a:ea typeface="Calibri"/>
                <a:cs typeface="Calibri"/>
                <a:sym typeface="Calibri"/>
              </a:defRPr>
            </a:lvl1pPr>
          </a:lstStyle>
          <a:p>
            <a:pPr lvl="0">
              <a:defRPr b="0" sz="1800">
                <a:solidFill>
                  <a:srgbClr val="000000"/>
                </a:solidFill>
                <a:uFillTx/>
              </a:defRPr>
            </a:pPr>
            <a:r>
              <a:rPr b="1" sz="1600">
                <a:solidFill>
                  <a:srgbClr val="254061"/>
                </a:solidFill>
                <a:uFill>
                  <a:solidFill>
                    <a:srgbClr val="254061"/>
                  </a:solidFill>
                </a:uFill>
              </a:rPr>
              <a:t>Curcumin</a:t>
            </a:r>
          </a:p>
        </p:txBody>
      </p:sp>
      <p:sp>
        <p:nvSpPr>
          <p:cNvPr id="350" name="Shape 350"/>
          <p:cNvSpPr/>
          <p:nvPr/>
        </p:nvSpPr>
        <p:spPr>
          <a:xfrm>
            <a:off x="188838" y="648771"/>
            <a:ext cx="15878324" cy="651934"/>
          </a:xfrm>
          <a:prstGeom prst="rect">
            <a:avLst/>
          </a:prstGeom>
          <a:ln w="12700">
            <a:miter lim="400000"/>
          </a:ln>
          <a:extLst>
            <a:ext uri="{C572A759-6A51-4108-AA02-DFA0A04FC94B}">
              <ma14:wrappingTextBoxFlag xmlns:ma14="http://schemas.microsoft.com/office/mac/drawingml/2011/main" val="1"/>
            </a:ext>
          </a:extLst>
        </p:spPr>
        <p:txBody>
          <a:bodyPr lIns="33866" tIns="33866" rIns="33866" bIns="33866" anchor="ctr">
            <a:spAutoFit/>
          </a:bodyPr>
          <a:lstStyle/>
          <a:p>
            <a:pPr lvl="0" marL="40639" marR="40639" algn="l" defTabSz="914400">
              <a:defRPr sz="1800"/>
            </a:pPr>
            <a:r>
              <a:rPr b="1" sz="3800">
                <a:solidFill>
                  <a:srgbClr val="0365C0"/>
                </a:solidFill>
                <a:uFill>
                  <a:solidFill/>
                </a:uFill>
              </a:rPr>
              <a:t>Nrf2</a:t>
            </a:r>
            <a:r>
              <a:rPr sz="3800">
                <a:uFill>
                  <a:solidFill/>
                </a:uFill>
              </a:rPr>
              <a:t> = a powerful “master regulator” of antioxidant enzymes and survival genes</a:t>
            </a:r>
          </a:p>
        </p:txBody>
      </p:sp>
      <p:pic>
        <p:nvPicPr>
          <p:cNvPr id="351" name="pasted-image.pdf"/>
          <p:cNvPicPr/>
          <p:nvPr/>
        </p:nvPicPr>
        <p:blipFill>
          <a:blip r:embed="rId7">
            <a:extLst/>
          </a:blip>
          <a:stretch>
            <a:fillRect/>
          </a:stretch>
        </p:blipFill>
        <p:spPr>
          <a:xfrm>
            <a:off x="2780751" y="1878956"/>
            <a:ext cx="1251289" cy="2196506"/>
          </a:xfrm>
          <a:prstGeom prst="rect">
            <a:avLst/>
          </a:prstGeom>
          <a:ln w="12700">
            <a:miter lim="400000"/>
          </a:ln>
        </p:spPr>
      </p:pic>
      <p:pic>
        <p:nvPicPr>
          <p:cNvPr id="352" name="pasted-image.pdf"/>
          <p:cNvPicPr/>
          <p:nvPr/>
        </p:nvPicPr>
        <p:blipFill>
          <a:blip r:embed="rId8">
            <a:extLst/>
          </a:blip>
          <a:stretch>
            <a:fillRect/>
          </a:stretch>
        </p:blipFill>
        <p:spPr>
          <a:xfrm>
            <a:off x="13149516" y="1861518"/>
            <a:ext cx="1286197" cy="2195109"/>
          </a:xfrm>
          <a:prstGeom prst="rect">
            <a:avLst/>
          </a:prstGeom>
          <a:ln w="12700">
            <a:miter lim="400000"/>
          </a:ln>
        </p:spPr>
      </p:pic>
      <p:pic>
        <p:nvPicPr>
          <p:cNvPr id="353" name="pasted-image.pdf"/>
          <p:cNvPicPr/>
          <p:nvPr/>
        </p:nvPicPr>
        <p:blipFill>
          <a:blip r:embed="rId9">
            <a:extLst/>
          </a:blip>
          <a:stretch>
            <a:fillRect/>
          </a:stretch>
        </p:blipFill>
        <p:spPr>
          <a:xfrm>
            <a:off x="2755947" y="4530441"/>
            <a:ext cx="1286197" cy="2206125"/>
          </a:xfrm>
          <a:prstGeom prst="rect">
            <a:avLst/>
          </a:prstGeom>
          <a:ln w="12700">
            <a:miter lim="400000"/>
          </a:ln>
        </p:spPr>
      </p:pic>
      <p:pic>
        <p:nvPicPr>
          <p:cNvPr id="354" name="pasted-image.pdf"/>
          <p:cNvPicPr/>
          <p:nvPr/>
        </p:nvPicPr>
        <p:blipFill>
          <a:blip r:embed="rId10">
            <a:extLst/>
          </a:blip>
          <a:stretch>
            <a:fillRect/>
          </a:stretch>
        </p:blipFill>
        <p:spPr>
          <a:xfrm>
            <a:off x="13200155" y="4617440"/>
            <a:ext cx="1181645" cy="2032128"/>
          </a:xfrm>
          <a:prstGeom prst="rect">
            <a:avLst/>
          </a:prstGeom>
          <a:ln w="12700">
            <a:miter lim="400000"/>
          </a:ln>
        </p:spPr>
      </p:pic>
      <p:pic>
        <p:nvPicPr>
          <p:cNvPr id="355" name="pasted-image.pdf"/>
          <p:cNvPicPr/>
          <p:nvPr/>
        </p:nvPicPr>
        <p:blipFill>
          <a:blip r:embed="rId11">
            <a:extLst/>
          </a:blip>
          <a:stretch>
            <a:fillRect/>
          </a:stretch>
        </p:blipFill>
        <p:spPr>
          <a:xfrm>
            <a:off x="4543329" y="6851682"/>
            <a:ext cx="1275642" cy="2230314"/>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7" name="pasted-image.pdf"/>
          <p:cNvPicPr/>
          <p:nvPr/>
        </p:nvPicPr>
        <p:blipFill>
          <a:blip r:embed="rId2">
            <a:extLst/>
          </a:blip>
          <a:stretch>
            <a:fillRect/>
          </a:stretch>
        </p:blipFill>
        <p:spPr>
          <a:xfrm>
            <a:off x="554279" y="326331"/>
            <a:ext cx="15396134" cy="8491338"/>
          </a:xfrm>
          <a:prstGeom prst="rect">
            <a:avLst/>
          </a:prstGeom>
          <a:ln w="12700">
            <a:miter lim="400000"/>
          </a:ln>
        </p:spPr>
      </p:pic>
    </p:spTree>
  </p:cSld>
  <p:clrMapOvr>
    <a:masterClrMapping/>
  </p:clrMapOvr>
  <p:transition spd="fast"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09" name="Group 409"/>
          <p:cNvGrpSpPr/>
          <p:nvPr/>
        </p:nvGrpSpPr>
        <p:grpSpPr>
          <a:xfrm>
            <a:off x="5527575" y="569137"/>
            <a:ext cx="8213977" cy="8788883"/>
            <a:chOff x="0" y="0"/>
            <a:chExt cx="8213976" cy="8788881"/>
          </a:xfrm>
        </p:grpSpPr>
        <p:sp>
          <p:nvSpPr>
            <p:cNvPr id="359" name="Shape 359"/>
            <p:cNvSpPr/>
            <p:nvPr/>
          </p:nvSpPr>
          <p:spPr>
            <a:xfrm>
              <a:off x="1889709" y="168735"/>
              <a:ext cx="6321357" cy="6500456"/>
            </a:xfrm>
            <a:prstGeom prst="rect">
              <a:avLst/>
            </a:prstGeom>
            <a:solidFill>
              <a:srgbClr val="FFFFFF"/>
            </a:solidFill>
            <a:ln w="25400" cap="flat">
              <a:solidFill>
                <a:srgbClr val="808080"/>
              </a:solidFill>
              <a:prstDash val="solid"/>
              <a:round/>
            </a:ln>
            <a:effectLst/>
          </p:spPr>
          <p:txBody>
            <a:bodyPr wrap="square" lIns="81279" tIns="81279" rIns="81279" bIns="81279" numCol="1" anchor="t">
              <a:noAutofit/>
            </a:bodyPr>
            <a:lstStyle/>
            <a:p>
              <a:pPr lvl="0" algn="l" defTabSz="812800">
                <a:defRPr sz="3200">
                  <a:latin typeface="+mj-lt"/>
                  <a:ea typeface="+mj-ea"/>
                  <a:cs typeface="+mj-cs"/>
                  <a:sym typeface="Arial"/>
                </a:defRPr>
              </a:pPr>
            </a:p>
          </p:txBody>
        </p:sp>
        <p:sp>
          <p:nvSpPr>
            <p:cNvPr id="360" name="Shape 360"/>
            <p:cNvSpPr/>
            <p:nvPr/>
          </p:nvSpPr>
          <p:spPr>
            <a:xfrm rot="16200000">
              <a:off x="-1642513" y="2837489"/>
              <a:ext cx="4240512" cy="9554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p>
              <a:pPr lvl="0" defTabSz="812800">
                <a:defRPr sz="1800"/>
              </a:pPr>
              <a:r>
                <a:rPr sz="2000">
                  <a:latin typeface="+mn-lt"/>
                  <a:ea typeface="+mn-ea"/>
                  <a:cs typeface="+mn-cs"/>
                  <a:sym typeface="Arial Bold"/>
                </a:rPr>
                <a:t>Fold Induction</a:t>
              </a:r>
              <a:endParaRPr sz="2000">
                <a:latin typeface="+mn-lt"/>
                <a:ea typeface="+mn-ea"/>
                <a:cs typeface="+mn-cs"/>
                <a:sym typeface="Arial Bold"/>
              </a:endParaRPr>
            </a:p>
            <a:p>
              <a:pPr lvl="0" defTabSz="812800">
                <a:defRPr sz="1800"/>
              </a:pPr>
              <a:r>
                <a:rPr sz="1600">
                  <a:latin typeface="+mn-lt"/>
                  <a:ea typeface="+mn-ea"/>
                  <a:cs typeface="+mn-cs"/>
                  <a:sym typeface="Arial Bold"/>
                </a:rPr>
                <a:t>Heme Oxygenase mRNA</a:t>
              </a:r>
            </a:p>
          </p:txBody>
        </p:sp>
        <p:sp>
          <p:nvSpPr>
            <p:cNvPr id="361" name="Shape 361"/>
            <p:cNvSpPr/>
            <p:nvPr/>
          </p:nvSpPr>
          <p:spPr>
            <a:xfrm>
              <a:off x="2788851" y="802183"/>
              <a:ext cx="3920345" cy="1100136"/>
            </a:xfrm>
            <a:prstGeom prst="rect">
              <a:avLst/>
            </a:prstGeom>
            <a:no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p>
              <a:pPr lvl="0" defTabSz="812800">
                <a:defRPr sz="1800"/>
              </a:pPr>
              <a:r>
                <a:rPr sz="1400">
                  <a:latin typeface="+mn-lt"/>
                  <a:ea typeface="+mn-ea"/>
                  <a:cs typeface="+mn-cs"/>
                  <a:sym typeface="Arial Bold"/>
                </a:rPr>
                <a:t>Alcohol extract from </a:t>
              </a:r>
              <a:endParaRPr sz="1400">
                <a:latin typeface="+mn-lt"/>
                <a:ea typeface="+mn-ea"/>
                <a:cs typeface="+mn-cs"/>
                <a:sym typeface="Arial Bold"/>
              </a:endParaRPr>
            </a:p>
            <a:p>
              <a:pPr lvl="0" defTabSz="812800">
                <a:defRPr sz="1800"/>
              </a:pPr>
              <a:r>
                <a:rPr sz="1400">
                  <a:latin typeface="+mn-lt"/>
                  <a:ea typeface="+mn-ea"/>
                  <a:cs typeface="+mn-cs"/>
                  <a:sym typeface="Arial Bold"/>
                </a:rPr>
                <a:t>30 ug protandim or individual </a:t>
              </a:r>
              <a:endParaRPr sz="1400">
                <a:latin typeface="+mn-lt"/>
                <a:ea typeface="+mn-ea"/>
                <a:cs typeface="+mn-cs"/>
                <a:sym typeface="Arial Bold"/>
              </a:endParaRPr>
            </a:p>
            <a:p>
              <a:pPr lvl="0" defTabSz="812800">
                <a:defRPr sz="1800"/>
              </a:pPr>
              <a:r>
                <a:rPr sz="1400">
                  <a:latin typeface="+mn-lt"/>
                  <a:ea typeface="+mn-ea"/>
                  <a:cs typeface="+mn-cs"/>
                  <a:sym typeface="Arial Bold"/>
                </a:rPr>
                <a:t>components per ml medium</a:t>
              </a:r>
            </a:p>
          </p:txBody>
        </p:sp>
        <p:sp>
          <p:nvSpPr>
            <p:cNvPr id="362" name="Shape 362"/>
            <p:cNvSpPr/>
            <p:nvPr/>
          </p:nvSpPr>
          <p:spPr>
            <a:xfrm>
              <a:off x="1892621" y="6351083"/>
              <a:ext cx="6289328" cy="1"/>
            </a:xfrm>
            <a:prstGeom prst="line">
              <a:avLst/>
            </a:prstGeom>
            <a:noFill/>
            <a:ln w="12700" cap="flat">
              <a:solidFill>
                <a:srgbClr val="000000"/>
              </a:solidFill>
              <a:prstDash val="lgDash"/>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63" name="Shape 363"/>
            <p:cNvSpPr/>
            <p:nvPr/>
          </p:nvSpPr>
          <p:spPr>
            <a:xfrm>
              <a:off x="4778141" y="6340018"/>
              <a:ext cx="509553" cy="138308"/>
            </a:xfrm>
            <a:prstGeom prst="rect">
              <a:avLst/>
            </a:prstGeom>
            <a:solidFill>
              <a:srgbClr val="00FF00"/>
            </a:solidFill>
            <a:ln w="12700" cap="flat">
              <a:solidFill>
                <a:srgbClr val="000000"/>
              </a:solidFill>
              <a:prstDash val="solid"/>
              <a:round/>
            </a:ln>
            <a:effectLst/>
          </p:spPr>
          <p:txBody>
            <a:bodyPr wrap="square" lIns="81279" tIns="81279" rIns="81279" bIns="81279" numCol="1" anchor="t">
              <a:noAutofit/>
            </a:bodyPr>
            <a:lstStyle/>
            <a:p>
              <a:pPr lvl="0" algn="l" defTabSz="812800">
                <a:defRPr sz="3200">
                  <a:latin typeface="+mj-lt"/>
                  <a:ea typeface="+mj-ea"/>
                  <a:cs typeface="+mj-cs"/>
                  <a:sym typeface="Arial"/>
                </a:defRPr>
              </a:pPr>
            </a:p>
          </p:txBody>
        </p:sp>
        <p:sp>
          <p:nvSpPr>
            <p:cNvPr id="364" name="Shape 364"/>
            <p:cNvSpPr/>
            <p:nvPr/>
          </p:nvSpPr>
          <p:spPr>
            <a:xfrm>
              <a:off x="5683687" y="5902966"/>
              <a:ext cx="509553" cy="439819"/>
            </a:xfrm>
            <a:prstGeom prst="rect">
              <a:avLst/>
            </a:prstGeom>
            <a:solidFill>
              <a:srgbClr val="0000FF"/>
            </a:solidFill>
            <a:ln w="12700" cap="flat">
              <a:solidFill>
                <a:srgbClr val="000000"/>
              </a:solidFill>
              <a:prstDash val="solid"/>
              <a:round/>
            </a:ln>
            <a:effectLst/>
          </p:spPr>
          <p:txBody>
            <a:bodyPr wrap="square" lIns="81279" tIns="81279" rIns="81279" bIns="81279" numCol="1" anchor="t">
              <a:noAutofit/>
            </a:bodyPr>
            <a:lstStyle/>
            <a:p>
              <a:pPr lvl="0" algn="l" defTabSz="812800">
                <a:defRPr sz="3200">
                  <a:latin typeface="+mj-lt"/>
                  <a:ea typeface="+mj-ea"/>
                  <a:cs typeface="+mj-cs"/>
                  <a:sym typeface="Arial"/>
                </a:defRPr>
              </a:pPr>
            </a:p>
          </p:txBody>
        </p:sp>
        <p:sp>
          <p:nvSpPr>
            <p:cNvPr id="365" name="Shape 365"/>
            <p:cNvSpPr/>
            <p:nvPr/>
          </p:nvSpPr>
          <p:spPr>
            <a:xfrm>
              <a:off x="6586322" y="6340018"/>
              <a:ext cx="509553" cy="130010"/>
            </a:xfrm>
            <a:prstGeom prst="rect">
              <a:avLst/>
            </a:prstGeom>
            <a:solidFill>
              <a:srgbClr val="FF9900"/>
            </a:solidFill>
            <a:ln w="12700" cap="flat">
              <a:solidFill>
                <a:srgbClr val="000000"/>
              </a:solidFill>
              <a:prstDash val="solid"/>
              <a:round/>
            </a:ln>
            <a:effectLst/>
          </p:spPr>
          <p:txBody>
            <a:bodyPr wrap="square" lIns="81279" tIns="81279" rIns="81279" bIns="81279" numCol="1" anchor="t">
              <a:noAutofit/>
            </a:bodyPr>
            <a:lstStyle/>
            <a:p>
              <a:pPr lvl="0" algn="l" defTabSz="812800">
                <a:defRPr sz="3200">
                  <a:latin typeface="+mj-lt"/>
                  <a:ea typeface="+mj-ea"/>
                  <a:cs typeface="+mj-cs"/>
                  <a:sym typeface="Arial"/>
                </a:defRPr>
              </a:pPr>
            </a:p>
          </p:txBody>
        </p:sp>
        <p:sp>
          <p:nvSpPr>
            <p:cNvPr id="366" name="Shape 366"/>
            <p:cNvSpPr/>
            <p:nvPr/>
          </p:nvSpPr>
          <p:spPr>
            <a:xfrm>
              <a:off x="7488957" y="528334"/>
              <a:ext cx="509553" cy="5822750"/>
            </a:xfrm>
            <a:prstGeom prst="rect">
              <a:avLst/>
            </a:prstGeom>
            <a:solidFill>
              <a:srgbClr val="FF0000"/>
            </a:solidFill>
            <a:ln w="12700" cap="flat">
              <a:solidFill>
                <a:srgbClr val="000000"/>
              </a:solidFill>
              <a:prstDash val="solid"/>
              <a:round/>
            </a:ln>
            <a:effectLst/>
          </p:spPr>
          <p:txBody>
            <a:bodyPr wrap="square" lIns="81279" tIns="81279" rIns="81279" bIns="81279" numCol="1" anchor="t">
              <a:noAutofit/>
            </a:bodyPr>
            <a:lstStyle/>
            <a:p>
              <a:pPr lvl="0" algn="l" defTabSz="812800">
                <a:defRPr sz="3200">
                  <a:latin typeface="+mj-lt"/>
                  <a:ea typeface="+mj-ea"/>
                  <a:cs typeface="+mj-cs"/>
                  <a:sym typeface="Arial"/>
                </a:defRPr>
              </a:pPr>
            </a:p>
          </p:txBody>
        </p:sp>
        <p:sp>
          <p:nvSpPr>
            <p:cNvPr id="367" name="Shape 367"/>
            <p:cNvSpPr/>
            <p:nvPr/>
          </p:nvSpPr>
          <p:spPr>
            <a:xfrm>
              <a:off x="1889709" y="168735"/>
              <a:ext cx="2913" cy="6500457"/>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68" name="Shape 368"/>
            <p:cNvSpPr/>
            <p:nvPr/>
          </p:nvSpPr>
          <p:spPr>
            <a:xfrm>
              <a:off x="1793622" y="6669191"/>
              <a:ext cx="96088" cy="2767"/>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69" name="Shape 369"/>
            <p:cNvSpPr/>
            <p:nvPr/>
          </p:nvSpPr>
          <p:spPr>
            <a:xfrm>
              <a:off x="1793622" y="6021911"/>
              <a:ext cx="96088" cy="2767"/>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70" name="Shape 370"/>
            <p:cNvSpPr/>
            <p:nvPr/>
          </p:nvSpPr>
          <p:spPr>
            <a:xfrm>
              <a:off x="1793622" y="5374631"/>
              <a:ext cx="96088" cy="2767"/>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71" name="Shape 371"/>
            <p:cNvSpPr/>
            <p:nvPr/>
          </p:nvSpPr>
          <p:spPr>
            <a:xfrm>
              <a:off x="1793622" y="4727352"/>
              <a:ext cx="96088" cy="2767"/>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72" name="Shape 372"/>
            <p:cNvSpPr/>
            <p:nvPr/>
          </p:nvSpPr>
          <p:spPr>
            <a:xfrm>
              <a:off x="1793622" y="4080073"/>
              <a:ext cx="96088" cy="2767"/>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73" name="Shape 373"/>
            <p:cNvSpPr/>
            <p:nvPr/>
          </p:nvSpPr>
          <p:spPr>
            <a:xfrm>
              <a:off x="1793622" y="3430027"/>
              <a:ext cx="96088" cy="2767"/>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74" name="Shape 374"/>
            <p:cNvSpPr/>
            <p:nvPr/>
          </p:nvSpPr>
          <p:spPr>
            <a:xfrm>
              <a:off x="1793622" y="2760619"/>
              <a:ext cx="96088" cy="2767"/>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75" name="Shape 375"/>
            <p:cNvSpPr/>
            <p:nvPr/>
          </p:nvSpPr>
          <p:spPr>
            <a:xfrm>
              <a:off x="1793622" y="2110573"/>
              <a:ext cx="96088" cy="2767"/>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76" name="Shape 376"/>
            <p:cNvSpPr/>
            <p:nvPr/>
          </p:nvSpPr>
          <p:spPr>
            <a:xfrm>
              <a:off x="1793622" y="1463293"/>
              <a:ext cx="96088" cy="2768"/>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77" name="Shape 377"/>
            <p:cNvSpPr/>
            <p:nvPr/>
          </p:nvSpPr>
          <p:spPr>
            <a:xfrm>
              <a:off x="1793622" y="816014"/>
              <a:ext cx="96088" cy="2767"/>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78" name="Shape 378"/>
            <p:cNvSpPr/>
            <p:nvPr/>
          </p:nvSpPr>
          <p:spPr>
            <a:xfrm>
              <a:off x="1793622" y="168735"/>
              <a:ext cx="96088" cy="2767"/>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79" name="Shape 379"/>
            <p:cNvSpPr/>
            <p:nvPr/>
          </p:nvSpPr>
          <p:spPr>
            <a:xfrm>
              <a:off x="1889709" y="6669190"/>
              <a:ext cx="6321357" cy="2769"/>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80" name="Shape 380"/>
            <p:cNvSpPr/>
            <p:nvPr/>
          </p:nvSpPr>
          <p:spPr>
            <a:xfrm flipV="1">
              <a:off x="1889709" y="6669190"/>
              <a:ext cx="2913" cy="49792"/>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81" name="Shape 381"/>
            <p:cNvSpPr/>
            <p:nvPr/>
          </p:nvSpPr>
          <p:spPr>
            <a:xfrm flipV="1">
              <a:off x="2792344" y="6669190"/>
              <a:ext cx="2913" cy="49792"/>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82" name="Shape 382"/>
            <p:cNvSpPr/>
            <p:nvPr/>
          </p:nvSpPr>
          <p:spPr>
            <a:xfrm flipV="1">
              <a:off x="3694979" y="6669190"/>
              <a:ext cx="2912" cy="49792"/>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83" name="Shape 383"/>
            <p:cNvSpPr/>
            <p:nvPr/>
          </p:nvSpPr>
          <p:spPr>
            <a:xfrm flipV="1">
              <a:off x="4597614" y="6669190"/>
              <a:ext cx="2912" cy="49792"/>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84" name="Shape 384"/>
            <p:cNvSpPr/>
            <p:nvPr/>
          </p:nvSpPr>
          <p:spPr>
            <a:xfrm flipV="1">
              <a:off x="5500248" y="6669190"/>
              <a:ext cx="2913" cy="49792"/>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85" name="Shape 385"/>
            <p:cNvSpPr/>
            <p:nvPr/>
          </p:nvSpPr>
          <p:spPr>
            <a:xfrm flipV="1">
              <a:off x="6405796" y="6669190"/>
              <a:ext cx="2913" cy="49792"/>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86" name="Shape 386"/>
            <p:cNvSpPr/>
            <p:nvPr/>
          </p:nvSpPr>
          <p:spPr>
            <a:xfrm flipV="1">
              <a:off x="7308430" y="6669190"/>
              <a:ext cx="2913" cy="49792"/>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87" name="Shape 387"/>
            <p:cNvSpPr/>
            <p:nvPr/>
          </p:nvSpPr>
          <p:spPr>
            <a:xfrm flipV="1">
              <a:off x="8211065" y="6669190"/>
              <a:ext cx="2912" cy="49792"/>
            </a:xfrm>
            <a:prstGeom prst="line">
              <a:avLst/>
            </a:prstGeom>
            <a:noFill/>
            <a:ln w="3175"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388" name="Shape 388"/>
            <p:cNvSpPr/>
            <p:nvPr/>
          </p:nvSpPr>
          <p:spPr>
            <a:xfrm>
              <a:off x="1435480" y="6503221"/>
              <a:ext cx="179346" cy="27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812800">
                <a:defRPr sz="1400">
                  <a:latin typeface="+mn-lt"/>
                  <a:ea typeface="+mn-ea"/>
                  <a:cs typeface="+mn-cs"/>
                  <a:sym typeface="Arial Bold"/>
                </a:defRPr>
              </a:lvl1pPr>
            </a:lstStyle>
            <a:p>
              <a:pPr lvl="0">
                <a:defRPr sz="1800"/>
              </a:pPr>
              <a:r>
                <a:rPr sz="1400"/>
                <a:t>0</a:t>
              </a:r>
            </a:p>
          </p:txBody>
        </p:sp>
        <p:sp>
          <p:nvSpPr>
            <p:cNvPr id="389" name="Shape 389"/>
            <p:cNvSpPr/>
            <p:nvPr/>
          </p:nvSpPr>
          <p:spPr>
            <a:xfrm>
              <a:off x="1435480" y="5855942"/>
              <a:ext cx="179346" cy="27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812800">
                <a:defRPr sz="1400">
                  <a:latin typeface="+mn-lt"/>
                  <a:ea typeface="+mn-ea"/>
                  <a:cs typeface="+mn-cs"/>
                  <a:sym typeface="Arial Bold"/>
                </a:defRPr>
              </a:lvl1pPr>
            </a:lstStyle>
            <a:p>
              <a:pPr lvl="0">
                <a:defRPr sz="1800"/>
              </a:pPr>
              <a:r>
                <a:rPr sz="1400"/>
                <a:t>2</a:t>
              </a:r>
            </a:p>
          </p:txBody>
        </p:sp>
        <p:sp>
          <p:nvSpPr>
            <p:cNvPr id="390" name="Shape 390"/>
            <p:cNvSpPr/>
            <p:nvPr/>
          </p:nvSpPr>
          <p:spPr>
            <a:xfrm>
              <a:off x="1435480" y="5214194"/>
              <a:ext cx="179346" cy="27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812800">
                <a:defRPr sz="1400">
                  <a:latin typeface="+mn-lt"/>
                  <a:ea typeface="+mn-ea"/>
                  <a:cs typeface="+mn-cs"/>
                  <a:sym typeface="Arial Bold"/>
                </a:defRPr>
              </a:lvl1pPr>
            </a:lstStyle>
            <a:p>
              <a:pPr lvl="0">
                <a:defRPr sz="1800"/>
              </a:pPr>
              <a:r>
                <a:rPr sz="1400"/>
                <a:t>4</a:t>
              </a:r>
            </a:p>
          </p:txBody>
        </p:sp>
        <p:sp>
          <p:nvSpPr>
            <p:cNvPr id="391" name="Shape 391"/>
            <p:cNvSpPr/>
            <p:nvPr/>
          </p:nvSpPr>
          <p:spPr>
            <a:xfrm>
              <a:off x="1435480" y="4564149"/>
              <a:ext cx="179346" cy="27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812800">
                <a:defRPr sz="1400">
                  <a:latin typeface="+mn-lt"/>
                  <a:ea typeface="+mn-ea"/>
                  <a:cs typeface="+mn-cs"/>
                  <a:sym typeface="Arial Bold"/>
                </a:defRPr>
              </a:lvl1pPr>
            </a:lstStyle>
            <a:p>
              <a:pPr lvl="0">
                <a:defRPr sz="1800"/>
              </a:pPr>
              <a:r>
                <a:rPr sz="1400"/>
                <a:t>6</a:t>
              </a:r>
            </a:p>
          </p:txBody>
        </p:sp>
        <p:sp>
          <p:nvSpPr>
            <p:cNvPr id="392" name="Shape 392"/>
            <p:cNvSpPr/>
            <p:nvPr/>
          </p:nvSpPr>
          <p:spPr>
            <a:xfrm>
              <a:off x="1435480" y="3908571"/>
              <a:ext cx="179346" cy="27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812800">
                <a:defRPr sz="1400">
                  <a:latin typeface="+mn-lt"/>
                  <a:ea typeface="+mn-ea"/>
                  <a:cs typeface="+mn-cs"/>
                  <a:sym typeface="Arial Bold"/>
                </a:defRPr>
              </a:lvl1pPr>
            </a:lstStyle>
            <a:p>
              <a:pPr lvl="0">
                <a:defRPr sz="1800"/>
              </a:pPr>
              <a:r>
                <a:rPr sz="1400"/>
                <a:t>8</a:t>
              </a:r>
            </a:p>
          </p:txBody>
        </p:sp>
        <p:sp>
          <p:nvSpPr>
            <p:cNvPr id="393" name="Shape 393"/>
            <p:cNvSpPr/>
            <p:nvPr/>
          </p:nvSpPr>
          <p:spPr>
            <a:xfrm>
              <a:off x="1286982" y="3266824"/>
              <a:ext cx="297216" cy="27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812800">
                <a:defRPr sz="1400">
                  <a:latin typeface="+mn-lt"/>
                  <a:ea typeface="+mn-ea"/>
                  <a:cs typeface="+mn-cs"/>
                  <a:sym typeface="Arial Bold"/>
                </a:defRPr>
              </a:lvl1pPr>
            </a:lstStyle>
            <a:p>
              <a:pPr lvl="0">
                <a:defRPr sz="1800"/>
              </a:pPr>
              <a:r>
                <a:rPr sz="1400"/>
                <a:t>10</a:t>
              </a:r>
            </a:p>
          </p:txBody>
        </p:sp>
        <p:sp>
          <p:nvSpPr>
            <p:cNvPr id="394" name="Shape 394"/>
            <p:cNvSpPr/>
            <p:nvPr/>
          </p:nvSpPr>
          <p:spPr>
            <a:xfrm>
              <a:off x="1286982" y="2591883"/>
              <a:ext cx="297216" cy="27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812800">
                <a:defRPr sz="1400">
                  <a:latin typeface="+mn-lt"/>
                  <a:ea typeface="+mn-ea"/>
                  <a:cs typeface="+mn-cs"/>
                  <a:sym typeface="Arial Bold"/>
                </a:defRPr>
              </a:lvl1pPr>
            </a:lstStyle>
            <a:p>
              <a:pPr lvl="0">
                <a:defRPr sz="1800"/>
              </a:pPr>
              <a:r>
                <a:rPr sz="1400"/>
                <a:t>12</a:t>
              </a:r>
            </a:p>
          </p:txBody>
        </p:sp>
        <p:sp>
          <p:nvSpPr>
            <p:cNvPr id="395" name="Shape 395"/>
            <p:cNvSpPr/>
            <p:nvPr/>
          </p:nvSpPr>
          <p:spPr>
            <a:xfrm>
              <a:off x="1286982" y="1944604"/>
              <a:ext cx="297216" cy="27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812800">
                <a:defRPr sz="1400">
                  <a:latin typeface="+mn-lt"/>
                  <a:ea typeface="+mn-ea"/>
                  <a:cs typeface="+mn-cs"/>
                  <a:sym typeface="Arial Bold"/>
                </a:defRPr>
              </a:lvl1pPr>
            </a:lstStyle>
            <a:p>
              <a:pPr lvl="0">
                <a:defRPr sz="1800"/>
              </a:pPr>
              <a:r>
                <a:rPr sz="1400"/>
                <a:t>14</a:t>
              </a:r>
            </a:p>
          </p:txBody>
        </p:sp>
        <p:sp>
          <p:nvSpPr>
            <p:cNvPr id="396" name="Shape 396"/>
            <p:cNvSpPr/>
            <p:nvPr/>
          </p:nvSpPr>
          <p:spPr>
            <a:xfrm>
              <a:off x="1286982" y="1291792"/>
              <a:ext cx="297216" cy="27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812800">
                <a:defRPr sz="1400">
                  <a:latin typeface="+mn-lt"/>
                  <a:ea typeface="+mn-ea"/>
                  <a:cs typeface="+mn-cs"/>
                  <a:sym typeface="Arial Bold"/>
                </a:defRPr>
              </a:lvl1pPr>
            </a:lstStyle>
            <a:p>
              <a:pPr lvl="0">
                <a:defRPr sz="1800"/>
              </a:pPr>
              <a:r>
                <a:rPr sz="1400"/>
                <a:t>16</a:t>
              </a:r>
            </a:p>
          </p:txBody>
        </p:sp>
        <p:sp>
          <p:nvSpPr>
            <p:cNvPr id="397" name="Shape 397"/>
            <p:cNvSpPr/>
            <p:nvPr/>
          </p:nvSpPr>
          <p:spPr>
            <a:xfrm>
              <a:off x="1286982" y="644513"/>
              <a:ext cx="297216" cy="27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812800">
                <a:defRPr sz="1400">
                  <a:latin typeface="+mn-lt"/>
                  <a:ea typeface="+mn-ea"/>
                  <a:cs typeface="+mn-cs"/>
                  <a:sym typeface="Arial Bold"/>
                </a:defRPr>
              </a:lvl1pPr>
            </a:lstStyle>
            <a:p>
              <a:pPr lvl="0">
                <a:defRPr sz="1800"/>
              </a:pPr>
              <a:r>
                <a:rPr sz="1400"/>
                <a:t>18</a:t>
              </a:r>
            </a:p>
          </p:txBody>
        </p:sp>
        <p:sp>
          <p:nvSpPr>
            <p:cNvPr id="398" name="Shape 398"/>
            <p:cNvSpPr/>
            <p:nvPr/>
          </p:nvSpPr>
          <p:spPr>
            <a:xfrm>
              <a:off x="1286982" y="0"/>
              <a:ext cx="297216" cy="2787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812800">
                <a:defRPr sz="1400">
                  <a:latin typeface="+mn-lt"/>
                  <a:ea typeface="+mn-ea"/>
                  <a:cs typeface="+mn-cs"/>
                  <a:sym typeface="Arial Bold"/>
                </a:defRPr>
              </a:lvl1pPr>
            </a:lstStyle>
            <a:p>
              <a:pPr lvl="0">
                <a:defRPr sz="1800"/>
              </a:pPr>
              <a:r>
                <a:rPr sz="1400"/>
                <a:t>20</a:t>
              </a:r>
            </a:p>
          </p:txBody>
        </p:sp>
        <p:sp>
          <p:nvSpPr>
            <p:cNvPr id="399" name="Shape 399"/>
            <p:cNvSpPr/>
            <p:nvPr/>
          </p:nvSpPr>
          <p:spPr>
            <a:xfrm flipV="1">
              <a:off x="2064413" y="6334486"/>
              <a:ext cx="500818" cy="5533"/>
            </a:xfrm>
            <a:prstGeom prst="line">
              <a:avLst/>
            </a:prstGeom>
            <a:noFill/>
            <a:ln w="38100"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400" name="Shape 400"/>
            <p:cNvSpPr/>
            <p:nvPr/>
          </p:nvSpPr>
          <p:spPr>
            <a:xfrm flipV="1">
              <a:off x="2967048" y="6328954"/>
              <a:ext cx="500817" cy="5533"/>
            </a:xfrm>
            <a:prstGeom prst="line">
              <a:avLst/>
            </a:prstGeom>
            <a:noFill/>
            <a:ln w="38100"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401" name="Shape 401"/>
            <p:cNvSpPr/>
            <p:nvPr/>
          </p:nvSpPr>
          <p:spPr>
            <a:xfrm flipV="1">
              <a:off x="3881329" y="6356615"/>
              <a:ext cx="500818" cy="5533"/>
            </a:xfrm>
            <a:prstGeom prst="line">
              <a:avLst/>
            </a:prstGeom>
            <a:noFill/>
            <a:ln w="38100" cap="flat">
              <a:solidFill>
                <a:srgbClr val="000000"/>
              </a:solidFill>
              <a:prstDash val="solid"/>
              <a:round/>
            </a:ln>
            <a:effectLst/>
          </p:spPr>
          <p:txBody>
            <a:bodyPr wrap="square" lIns="81279" tIns="81279" rIns="81279" bIns="81279" numCol="1" anchor="t">
              <a:noAutofit/>
            </a:bodyPr>
            <a:lstStyle/>
            <a:p>
              <a:pPr lvl="0" algn="l" defTabSz="457200">
                <a:defRPr sz="2000">
                  <a:latin typeface="Helvetica"/>
                  <a:ea typeface="Helvetica"/>
                  <a:cs typeface="Helvetica"/>
                  <a:sym typeface="Helvetica"/>
                </a:defRPr>
              </a:pPr>
            </a:p>
          </p:txBody>
        </p:sp>
        <p:sp>
          <p:nvSpPr>
            <p:cNvPr id="402" name="Shape 402"/>
            <p:cNvSpPr/>
            <p:nvPr/>
          </p:nvSpPr>
          <p:spPr>
            <a:xfrm rot="18962498">
              <a:off x="1457675" y="7577690"/>
              <a:ext cx="2230382" cy="508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lvl1pPr algn="l" defTabSz="812800">
                <a:defRPr sz="1400">
                  <a:latin typeface="+mn-lt"/>
                  <a:ea typeface="+mn-ea"/>
                  <a:cs typeface="+mn-cs"/>
                  <a:sym typeface="Arial Bold"/>
                </a:defRPr>
              </a:lvl1pPr>
            </a:lstStyle>
            <a:p>
              <a:pPr lvl="0">
                <a:defRPr sz="1800"/>
              </a:pPr>
              <a:r>
                <a:rPr sz="1400"/>
                <a:t>Ashwagantha</a:t>
              </a:r>
            </a:p>
          </p:txBody>
        </p:sp>
        <p:sp>
          <p:nvSpPr>
            <p:cNvPr id="403" name="Shape 403"/>
            <p:cNvSpPr/>
            <p:nvPr/>
          </p:nvSpPr>
          <p:spPr>
            <a:xfrm rot="18962498">
              <a:off x="3088241" y="7190430"/>
              <a:ext cx="1496628" cy="508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lvl1pPr algn="l" defTabSz="812800">
                <a:defRPr sz="1400">
                  <a:latin typeface="+mn-lt"/>
                  <a:ea typeface="+mn-ea"/>
                  <a:cs typeface="+mn-cs"/>
                  <a:sym typeface="Arial Bold"/>
                </a:defRPr>
              </a:lvl1pPr>
            </a:lstStyle>
            <a:p>
              <a:pPr lvl="0">
                <a:defRPr sz="1800"/>
              </a:pPr>
              <a:r>
                <a:rPr sz="1400"/>
                <a:t>Bacopa</a:t>
              </a:r>
            </a:p>
          </p:txBody>
        </p:sp>
        <p:sp>
          <p:nvSpPr>
            <p:cNvPr id="404" name="Shape 404"/>
            <p:cNvSpPr/>
            <p:nvPr/>
          </p:nvSpPr>
          <p:spPr>
            <a:xfrm rot="18962498">
              <a:off x="3716213" y="7248906"/>
              <a:ext cx="1921740" cy="508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lvl1pPr algn="l" defTabSz="812800">
                <a:defRPr sz="1400">
                  <a:latin typeface="+mn-lt"/>
                  <a:ea typeface="+mn-ea"/>
                  <a:cs typeface="+mn-cs"/>
                  <a:sym typeface="Arial Bold"/>
                </a:defRPr>
              </a:lvl1pPr>
            </a:lstStyle>
            <a:p>
              <a:pPr lvl="0">
                <a:defRPr sz="1800"/>
              </a:pPr>
              <a:r>
                <a:rPr sz="1400"/>
                <a:t>Green Tea</a:t>
              </a:r>
            </a:p>
          </p:txBody>
        </p:sp>
        <p:sp>
          <p:nvSpPr>
            <p:cNvPr id="405" name="Shape 405"/>
            <p:cNvSpPr/>
            <p:nvPr/>
          </p:nvSpPr>
          <p:spPr>
            <a:xfrm rot="18962498">
              <a:off x="4745013" y="7245753"/>
              <a:ext cx="1645126" cy="508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lvl1pPr algn="l" defTabSz="812800">
                <a:defRPr sz="1400">
                  <a:latin typeface="+mn-lt"/>
                  <a:ea typeface="+mn-ea"/>
                  <a:cs typeface="+mn-cs"/>
                  <a:sym typeface="Arial Bold"/>
                </a:defRPr>
              </a:lvl1pPr>
            </a:lstStyle>
            <a:p>
              <a:pPr lvl="0">
                <a:defRPr sz="1800"/>
              </a:pPr>
              <a:r>
                <a:rPr sz="1400"/>
                <a:t>Silymarin</a:t>
              </a:r>
            </a:p>
          </p:txBody>
        </p:sp>
        <p:sp>
          <p:nvSpPr>
            <p:cNvPr id="406" name="Shape 406"/>
            <p:cNvSpPr/>
            <p:nvPr/>
          </p:nvSpPr>
          <p:spPr>
            <a:xfrm rot="18962498">
              <a:off x="5533130" y="7248906"/>
              <a:ext cx="1662597" cy="508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lvl1pPr algn="l" defTabSz="812800">
                <a:defRPr sz="1400">
                  <a:latin typeface="+mn-lt"/>
                  <a:ea typeface="+mn-ea"/>
                  <a:cs typeface="+mn-cs"/>
                  <a:sym typeface="Arial Bold"/>
                </a:defRPr>
              </a:lvl1pPr>
            </a:lstStyle>
            <a:p>
              <a:pPr lvl="0">
                <a:defRPr sz="1800"/>
              </a:pPr>
              <a:r>
                <a:rPr sz="1400"/>
                <a:t>Curcumin</a:t>
              </a:r>
            </a:p>
          </p:txBody>
        </p:sp>
        <p:sp>
          <p:nvSpPr>
            <p:cNvPr id="407" name="Shape 407"/>
            <p:cNvSpPr/>
            <p:nvPr/>
          </p:nvSpPr>
          <p:spPr>
            <a:xfrm rot="18962498">
              <a:off x="6310561" y="7301463"/>
              <a:ext cx="1816917" cy="508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lvl1pPr algn="l" defTabSz="812800">
                <a:defRPr sz="1400">
                  <a:latin typeface="+mn-lt"/>
                  <a:ea typeface="+mn-ea"/>
                  <a:cs typeface="+mn-cs"/>
                  <a:sym typeface="Arial Bold"/>
                </a:defRPr>
              </a:lvl1pPr>
            </a:lstStyle>
            <a:p>
              <a:pPr lvl="0">
                <a:defRPr sz="1800"/>
              </a:pPr>
              <a:r>
                <a:rPr sz="1400"/>
                <a:t>Protandim</a:t>
              </a:r>
            </a:p>
          </p:txBody>
        </p:sp>
        <p:sp>
          <p:nvSpPr>
            <p:cNvPr id="408" name="Shape 408"/>
            <p:cNvSpPr/>
            <p:nvPr/>
          </p:nvSpPr>
          <p:spPr>
            <a:xfrm rot="18962498">
              <a:off x="1166502" y="7262350"/>
              <a:ext cx="1528657" cy="508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lvl1pPr algn="l" defTabSz="812800">
                <a:defRPr sz="1400">
                  <a:latin typeface="+mn-lt"/>
                  <a:ea typeface="+mn-ea"/>
                  <a:cs typeface="+mn-cs"/>
                  <a:sym typeface="Arial Bold"/>
                </a:defRPr>
              </a:lvl1pPr>
            </a:lstStyle>
            <a:p>
              <a:pPr lvl="0">
                <a:defRPr sz="1800"/>
              </a:pPr>
              <a:r>
                <a:rPr sz="1400"/>
                <a:t>Control</a:t>
              </a:r>
            </a:p>
          </p:txBody>
        </p:sp>
      </p:grpSp>
      <p:sp>
        <p:nvSpPr>
          <p:cNvPr id="410" name="Shape 410"/>
          <p:cNvSpPr/>
          <p:nvPr/>
        </p:nvSpPr>
        <p:spPr>
          <a:xfrm>
            <a:off x="389077" y="2583085"/>
            <a:ext cx="4273306" cy="4892230"/>
          </a:xfrm>
          <a:prstGeom prst="rect">
            <a:avLst/>
          </a:prstGeom>
          <a:ln w="12700">
            <a:miter lim="400000"/>
          </a:ln>
          <a:extLst>
            <a:ext uri="{C572A759-6A51-4108-AA02-DFA0A04FC94B}">
              <ma14:wrappingTextBoxFlag xmlns:ma14="http://schemas.microsoft.com/office/mac/drawingml/2011/main" val="1"/>
            </a:ext>
          </a:extLst>
        </p:spPr>
        <p:txBody>
          <a:bodyPr lIns="90561" tIns="90561" rIns="90561" bIns="90561">
            <a:spAutoFit/>
          </a:bodyPr>
          <a:lstStyle/>
          <a:p>
            <a:pPr lvl="0" algn="l" defTabSz="1811866">
              <a:defRPr sz="1800"/>
            </a:pPr>
            <a:r>
              <a:rPr sz="3200">
                <a:solidFill>
                  <a:srgbClr val="000099"/>
                </a:solidFill>
                <a:latin typeface="+mj-lt"/>
                <a:ea typeface="+mj-ea"/>
                <a:cs typeface="+mj-cs"/>
                <a:sym typeface="Arial"/>
              </a:rPr>
              <a:t>All five ingredients together produced an </a:t>
            </a:r>
            <a:r>
              <a:rPr sz="3400">
                <a:solidFill>
                  <a:srgbClr val="0066FF"/>
                </a:solidFill>
                <a:latin typeface="+mn-lt"/>
                <a:ea typeface="+mn-ea"/>
                <a:cs typeface="+mn-cs"/>
                <a:sym typeface="Arial Bold"/>
              </a:rPr>
              <a:t>18-fold increase</a:t>
            </a:r>
            <a:r>
              <a:rPr sz="3200">
                <a:solidFill>
                  <a:srgbClr val="000099"/>
                </a:solidFill>
                <a:latin typeface="+mj-lt"/>
                <a:ea typeface="+mj-ea"/>
                <a:cs typeface="+mj-cs"/>
                <a:sym typeface="Arial"/>
              </a:rPr>
              <a:t> in the expression of this antioxidant gene.</a:t>
            </a:r>
            <a:endParaRPr sz="3200">
              <a:solidFill>
                <a:srgbClr val="000099"/>
              </a:solidFill>
              <a:latin typeface="+mj-lt"/>
              <a:ea typeface="+mj-ea"/>
              <a:cs typeface="+mj-cs"/>
              <a:sym typeface="Arial"/>
            </a:endParaRPr>
          </a:p>
          <a:p>
            <a:pPr lvl="0" algn="l" defTabSz="1811866">
              <a:defRPr sz="1800"/>
            </a:pPr>
            <a:endParaRPr sz="3200">
              <a:solidFill>
                <a:srgbClr val="000099"/>
              </a:solidFill>
              <a:latin typeface="+mj-lt"/>
              <a:ea typeface="+mj-ea"/>
              <a:cs typeface="+mj-cs"/>
              <a:sym typeface="Arial"/>
            </a:endParaRPr>
          </a:p>
          <a:p>
            <a:pPr lvl="0" algn="l" defTabSz="1811866">
              <a:defRPr sz="1800"/>
            </a:pPr>
            <a:r>
              <a:rPr sz="3200">
                <a:solidFill>
                  <a:srgbClr val="0066FF"/>
                </a:solidFill>
                <a:latin typeface="+mn-lt"/>
                <a:ea typeface="+mn-ea"/>
                <a:cs typeface="+mn-cs"/>
                <a:sym typeface="Arial Bold"/>
              </a:rPr>
              <a:t>Protandim</a:t>
            </a:r>
            <a:r>
              <a:rPr sz="3200">
                <a:solidFill>
                  <a:srgbClr val="000099"/>
                </a:solidFill>
                <a:latin typeface="+mj-lt"/>
                <a:ea typeface="+mj-ea"/>
                <a:cs typeface="+mj-cs"/>
                <a:sym typeface="Arial"/>
              </a:rPr>
              <a:t> BLEND works </a:t>
            </a:r>
            <a:r>
              <a:rPr b="1" i="1" sz="3200">
                <a:solidFill>
                  <a:srgbClr val="0066FF"/>
                </a:solidFill>
                <a:latin typeface="+mj-lt"/>
                <a:ea typeface="+mj-ea"/>
                <a:cs typeface="+mj-cs"/>
                <a:sym typeface="Arial"/>
              </a:rPr>
              <a:t>18 times more effectively than the sum of its parts</a:t>
            </a:r>
            <a:r>
              <a:rPr sz="3200">
                <a:solidFill>
                  <a:srgbClr val="0066FF"/>
                </a:solidFill>
                <a:latin typeface="+mj-lt"/>
                <a:ea typeface="+mj-ea"/>
                <a:cs typeface="+mj-cs"/>
                <a:sym typeface="Arial"/>
              </a:rPr>
              <a:t>.</a:t>
            </a:r>
            <a:r>
              <a:rPr sz="3200">
                <a:solidFill>
                  <a:srgbClr val="000099"/>
                </a:solidFill>
                <a:latin typeface="+mj-lt"/>
                <a:ea typeface="+mj-ea"/>
                <a:cs typeface="+mj-cs"/>
                <a:sym typeface="Arial"/>
              </a:rPr>
              <a:t> </a:t>
            </a:r>
          </a:p>
        </p:txBody>
      </p:sp>
      <p:grpSp>
        <p:nvGrpSpPr>
          <p:cNvPr id="413" name="Group 413"/>
          <p:cNvGrpSpPr/>
          <p:nvPr/>
        </p:nvGrpSpPr>
        <p:grpSpPr>
          <a:xfrm>
            <a:off x="907344" y="43395"/>
            <a:ext cx="14441312" cy="934157"/>
            <a:chOff x="0" y="0"/>
            <a:chExt cx="14441310" cy="934155"/>
          </a:xfrm>
        </p:grpSpPr>
        <p:sp>
          <p:nvSpPr>
            <p:cNvPr id="411" name="Shape 411"/>
            <p:cNvSpPr/>
            <p:nvPr/>
          </p:nvSpPr>
          <p:spPr>
            <a:xfrm>
              <a:off x="0" y="0"/>
              <a:ext cx="14441311" cy="934156"/>
            </a:xfrm>
            <a:prstGeom prst="roundRect">
              <a:avLst>
                <a:gd name="adj" fmla="val 9375"/>
              </a:avLst>
            </a:prstGeom>
            <a:gradFill flip="none" rotWithShape="1">
              <a:gsLst>
                <a:gs pos="0">
                  <a:srgbClr val="FFFFFF"/>
                </a:gs>
                <a:gs pos="100000">
                  <a:srgbClr val="FFCC00">
                    <a:alpha val="71998"/>
                  </a:srgbClr>
                </a:gs>
              </a:gsLst>
              <a:lin ang="0" scaled="0"/>
            </a:gradFill>
            <a:ln w="12700" cap="flat">
              <a:solidFill>
                <a:srgbClr val="000000"/>
              </a:solidFill>
              <a:prstDash val="solid"/>
              <a:round/>
            </a:ln>
            <a:effectLst/>
          </p:spPr>
          <p:txBody>
            <a:bodyPr wrap="square" lIns="81279" tIns="81279" rIns="81279" bIns="81279" numCol="1" anchor="t">
              <a:noAutofit/>
            </a:bodyPr>
            <a:lstStyle/>
            <a:p>
              <a:pPr lvl="0" algn="l" defTabSz="1811866">
                <a:defRPr sz="4800">
                  <a:latin typeface="Times New Roman"/>
                  <a:ea typeface="Times New Roman"/>
                  <a:cs typeface="Times New Roman"/>
                  <a:sym typeface="Times New Roman"/>
                </a:defRPr>
              </a:pPr>
            </a:p>
          </p:txBody>
        </p:sp>
        <p:sp>
          <p:nvSpPr>
            <p:cNvPr id="412" name="Shape 412"/>
            <p:cNvSpPr/>
            <p:nvPr/>
          </p:nvSpPr>
          <p:spPr>
            <a:xfrm>
              <a:off x="45583" y="45583"/>
              <a:ext cx="13330883" cy="8537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0561" tIns="90561" rIns="90561" bIns="90561" numCol="1" anchor="t">
              <a:spAutoFit/>
            </a:bodyPr>
            <a:lstStyle>
              <a:lvl1pPr algn="l" defTabSz="1811866">
                <a:defRPr sz="4800">
                  <a:latin typeface="Times New Roman"/>
                  <a:ea typeface="Times New Roman"/>
                  <a:cs typeface="Times New Roman"/>
                  <a:sym typeface="Times New Roman"/>
                </a:defRPr>
              </a:lvl1pPr>
            </a:lstStyle>
            <a:p>
              <a:pPr lvl="0">
                <a:defRPr sz="1800"/>
              </a:pPr>
              <a:r>
                <a:rPr sz="4800"/>
                <a:t>SYNERGY = Action greater than the sum of the parts</a:t>
              </a:r>
            </a:p>
          </p:txBody>
        </p:sp>
      </p:gr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Shape 415"/>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pic>
        <p:nvPicPr>
          <p:cNvPr id="416" name="image8.png"/>
          <p:cNvPicPr/>
          <p:nvPr/>
        </p:nvPicPr>
        <p:blipFill>
          <a:blip r:embed="rId2">
            <a:extLst/>
          </a:blip>
          <a:stretch>
            <a:fillRect/>
          </a:stretch>
        </p:blipFill>
        <p:spPr>
          <a:xfrm>
            <a:off x="2235199" y="-186267"/>
            <a:ext cx="12701" cy="12701"/>
          </a:xfrm>
          <a:prstGeom prst="rect">
            <a:avLst/>
          </a:prstGeom>
          <a:ln>
            <a:round/>
          </a:ln>
        </p:spPr>
      </p:pic>
      <p:pic>
        <p:nvPicPr>
          <p:cNvPr id="417" name="image8.png"/>
          <p:cNvPicPr/>
          <p:nvPr/>
        </p:nvPicPr>
        <p:blipFill>
          <a:blip r:embed="rId2">
            <a:extLst/>
          </a:blip>
          <a:stretch>
            <a:fillRect/>
          </a:stretch>
        </p:blipFill>
        <p:spPr>
          <a:xfrm>
            <a:off x="2235199" y="-186267"/>
            <a:ext cx="12701" cy="12701"/>
          </a:xfrm>
          <a:prstGeom prst="rect">
            <a:avLst/>
          </a:prstGeom>
          <a:ln>
            <a:round/>
          </a:ln>
        </p:spPr>
      </p:pic>
      <p:pic>
        <p:nvPicPr>
          <p:cNvPr id="418" name="image8.png"/>
          <p:cNvPicPr/>
          <p:nvPr/>
        </p:nvPicPr>
        <p:blipFill>
          <a:blip r:embed="rId2">
            <a:extLst/>
          </a:blip>
          <a:stretch>
            <a:fillRect/>
          </a:stretch>
        </p:blipFill>
        <p:spPr>
          <a:xfrm>
            <a:off x="2235199" y="-186267"/>
            <a:ext cx="12701" cy="12701"/>
          </a:xfrm>
          <a:prstGeom prst="rect">
            <a:avLst/>
          </a:prstGeom>
          <a:ln>
            <a:round/>
          </a:ln>
        </p:spPr>
      </p:pic>
      <p:grpSp>
        <p:nvGrpSpPr>
          <p:cNvPr id="423" name="Group 423"/>
          <p:cNvGrpSpPr/>
          <p:nvPr/>
        </p:nvGrpSpPr>
        <p:grpSpPr>
          <a:xfrm>
            <a:off x="4099068" y="2673646"/>
            <a:ext cx="831116" cy="981102"/>
            <a:chOff x="0" y="0"/>
            <a:chExt cx="831115" cy="981100"/>
          </a:xfrm>
        </p:grpSpPr>
        <p:grpSp>
          <p:nvGrpSpPr>
            <p:cNvPr id="421" name="Group 421"/>
            <p:cNvGrpSpPr/>
            <p:nvPr/>
          </p:nvGrpSpPr>
          <p:grpSpPr>
            <a:xfrm>
              <a:off x="80361" y="130476"/>
              <a:ext cx="750755" cy="850625"/>
              <a:chOff x="0" y="0"/>
              <a:chExt cx="750753" cy="850623"/>
            </a:xfrm>
          </p:grpSpPr>
          <p:sp>
            <p:nvSpPr>
              <p:cNvPr id="419" name="Shape 419"/>
              <p:cNvSpPr/>
              <p:nvPr/>
            </p:nvSpPr>
            <p:spPr>
              <a:xfrm rot="9043610">
                <a:off x="168738" y="213645"/>
                <a:ext cx="476513" cy="555978"/>
              </a:xfrm>
              <a:prstGeom prst="rect">
                <a:avLst/>
              </a:prstGeom>
              <a:solidFill>
                <a:srgbClr val="4F81BD"/>
              </a:solidFill>
              <a:ln w="12700" cap="flat">
                <a:solidFill>
                  <a:srgbClr val="011480"/>
                </a:solidFill>
                <a:prstDash val="solid"/>
                <a:miter lim="400000"/>
              </a:ln>
              <a:effectLst/>
            </p:spPr>
            <p:txBody>
              <a:bodyPr wrap="square" lIns="81279" tIns="81279" rIns="81279" bIns="81279" numCol="1" anchor="ctr">
                <a:noAutofit/>
              </a:bodyPr>
              <a:lstStyle/>
              <a:p>
                <a:pPr lvl="0" algn="l" defTabSz="304800">
                  <a:defRPr sz="3200">
                    <a:uFill>
                      <a:solidFill/>
                    </a:uFill>
                    <a:latin typeface="Calibri"/>
                    <a:ea typeface="Calibri"/>
                    <a:cs typeface="Calibri"/>
                    <a:sym typeface="Calibri"/>
                  </a:defRPr>
                </a:pPr>
              </a:p>
            </p:txBody>
          </p:sp>
          <p:sp>
            <p:nvSpPr>
              <p:cNvPr id="420" name="Shape 420"/>
              <p:cNvSpPr/>
              <p:nvPr/>
            </p:nvSpPr>
            <p:spPr>
              <a:xfrm rot="19882722">
                <a:off x="65386" y="83077"/>
                <a:ext cx="445498" cy="38664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cap="flat">
                <a:solidFill>
                  <a:srgbClr val="FF2600"/>
                </a:solidFill>
                <a:prstDash val="solid"/>
                <a:round/>
              </a:ln>
              <a:effectLst/>
            </p:spPr>
            <p:txBody>
              <a:bodyPr wrap="square" lIns="81279" tIns="81279" rIns="81279" bIns="81279" numCol="1" anchor="ctr">
                <a:noAutofit/>
              </a:bodyPr>
              <a:lstStyle/>
              <a:p>
                <a:pPr lvl="0" algn="l" defTabSz="304800">
                  <a:defRPr sz="3200">
                    <a:uFill>
                      <a:solidFill/>
                    </a:uFill>
                    <a:latin typeface="Calibri"/>
                    <a:ea typeface="Calibri"/>
                    <a:cs typeface="Calibri"/>
                    <a:sym typeface="Calibri"/>
                  </a:defRPr>
                </a:pPr>
              </a:p>
            </p:txBody>
          </p:sp>
        </p:grpSp>
        <p:sp>
          <p:nvSpPr>
            <p:cNvPr id="422" name="Shape 422"/>
            <p:cNvSpPr/>
            <p:nvPr/>
          </p:nvSpPr>
          <p:spPr>
            <a:xfrm rot="19508286">
              <a:off x="79794" y="95529"/>
              <a:ext cx="468055" cy="42615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cap="flat">
              <a:noFill/>
              <a:miter lim="400000"/>
            </a:ln>
            <a:effectLst/>
          </p:spPr>
          <p:txBody>
            <a:bodyPr wrap="square" lIns="81279" tIns="81279" rIns="81279" bIns="81279" numCol="1" anchor="ctr">
              <a:noAutofit/>
            </a:bodyPr>
            <a:lstStyle/>
            <a:p>
              <a:pPr lvl="0" algn="l" defTabSz="304800">
                <a:defRPr sz="3200">
                  <a:uFill>
                    <a:solidFill/>
                  </a:uFill>
                  <a:latin typeface="Calibri"/>
                  <a:ea typeface="Calibri"/>
                  <a:cs typeface="Calibri"/>
                  <a:sym typeface="Calibri"/>
                </a:defRPr>
              </a:pPr>
            </a:p>
          </p:txBody>
        </p:sp>
      </p:grpSp>
      <p:grpSp>
        <p:nvGrpSpPr>
          <p:cNvPr id="428" name="Group 428"/>
          <p:cNvGrpSpPr/>
          <p:nvPr/>
        </p:nvGrpSpPr>
        <p:grpSpPr>
          <a:xfrm>
            <a:off x="8548721" y="2049865"/>
            <a:ext cx="581044" cy="890228"/>
            <a:chOff x="0" y="0"/>
            <a:chExt cx="581042" cy="890226"/>
          </a:xfrm>
        </p:grpSpPr>
        <p:grpSp>
          <p:nvGrpSpPr>
            <p:cNvPr id="426" name="Group 426"/>
            <p:cNvGrpSpPr/>
            <p:nvPr/>
          </p:nvGrpSpPr>
          <p:grpSpPr>
            <a:xfrm>
              <a:off x="0" y="109520"/>
              <a:ext cx="569241" cy="780707"/>
              <a:chOff x="0" y="0"/>
              <a:chExt cx="569240" cy="780705"/>
            </a:xfrm>
          </p:grpSpPr>
          <p:sp>
            <p:nvSpPr>
              <p:cNvPr id="424" name="Shape 424"/>
              <p:cNvSpPr/>
              <p:nvPr/>
            </p:nvSpPr>
            <p:spPr>
              <a:xfrm rot="11328937">
                <a:off x="39746" y="191975"/>
                <a:ext cx="476956" cy="555464"/>
              </a:xfrm>
              <a:prstGeom prst="rect">
                <a:avLst/>
              </a:prstGeom>
              <a:solidFill>
                <a:srgbClr val="4F81BD"/>
              </a:solidFill>
              <a:ln w="12700" cap="flat">
                <a:solidFill>
                  <a:srgbClr val="011480"/>
                </a:solidFill>
                <a:prstDash val="solid"/>
                <a:miter lim="400000"/>
              </a:ln>
              <a:effectLst/>
            </p:spPr>
            <p:txBody>
              <a:bodyPr wrap="square" lIns="81279" tIns="81279" rIns="81279" bIns="81279" numCol="1" anchor="ctr">
                <a:noAutofit/>
              </a:bodyPr>
              <a:lstStyle/>
              <a:p>
                <a:pPr lvl="0" algn="l" defTabSz="304800">
                  <a:defRPr sz="3200">
                    <a:uFill>
                      <a:solidFill/>
                    </a:uFill>
                    <a:latin typeface="Calibri"/>
                    <a:ea typeface="Calibri"/>
                    <a:cs typeface="Calibri"/>
                    <a:sym typeface="Calibri"/>
                  </a:defRPr>
                </a:pPr>
              </a:p>
            </p:txBody>
          </p:sp>
          <p:sp>
            <p:nvSpPr>
              <p:cNvPr id="425" name="Shape 425"/>
              <p:cNvSpPr/>
              <p:nvPr/>
            </p:nvSpPr>
            <p:spPr>
              <a:xfrm rot="568048">
                <a:off x="94594" y="34042"/>
                <a:ext cx="445914" cy="38628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cap="flat">
                <a:solidFill>
                  <a:srgbClr val="FF2600"/>
                </a:solidFill>
                <a:prstDash val="solid"/>
                <a:round/>
              </a:ln>
              <a:effectLst/>
            </p:spPr>
            <p:txBody>
              <a:bodyPr wrap="square" lIns="81279" tIns="81279" rIns="81279" bIns="81279" numCol="1" anchor="ctr">
                <a:noAutofit/>
              </a:bodyPr>
              <a:lstStyle/>
              <a:p>
                <a:pPr lvl="0" algn="l" defTabSz="304800">
                  <a:defRPr sz="3200">
                    <a:uFill>
                      <a:solidFill/>
                    </a:uFill>
                    <a:latin typeface="Calibri"/>
                    <a:ea typeface="Calibri"/>
                    <a:cs typeface="Calibri"/>
                    <a:sym typeface="Calibri"/>
                  </a:defRPr>
                </a:pPr>
              </a:p>
            </p:txBody>
          </p:sp>
        </p:grpSp>
        <p:sp>
          <p:nvSpPr>
            <p:cNvPr id="427" name="Shape 427"/>
            <p:cNvSpPr/>
            <p:nvPr/>
          </p:nvSpPr>
          <p:spPr>
            <a:xfrm rot="193612">
              <a:off x="100940" y="12848"/>
              <a:ext cx="468492" cy="42576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cap="flat">
              <a:noFill/>
              <a:miter lim="400000"/>
            </a:ln>
            <a:effectLst/>
          </p:spPr>
          <p:txBody>
            <a:bodyPr wrap="square" lIns="81279" tIns="81279" rIns="81279" bIns="81279" numCol="1" anchor="ctr">
              <a:noAutofit/>
            </a:bodyPr>
            <a:lstStyle/>
            <a:p>
              <a:pPr lvl="0" algn="l" defTabSz="304800">
                <a:defRPr sz="3200">
                  <a:uFill>
                    <a:solidFill/>
                  </a:uFill>
                  <a:latin typeface="Calibri"/>
                  <a:ea typeface="Calibri"/>
                  <a:cs typeface="Calibri"/>
                  <a:sym typeface="Calibri"/>
                </a:defRPr>
              </a:pPr>
            </a:p>
          </p:txBody>
        </p:sp>
      </p:grpSp>
      <p:grpSp>
        <p:nvGrpSpPr>
          <p:cNvPr id="433" name="Group 433"/>
          <p:cNvGrpSpPr/>
          <p:nvPr/>
        </p:nvGrpSpPr>
        <p:grpSpPr>
          <a:xfrm>
            <a:off x="10527548" y="2451388"/>
            <a:ext cx="691685" cy="933412"/>
            <a:chOff x="0" y="0"/>
            <a:chExt cx="691683" cy="933411"/>
          </a:xfrm>
        </p:grpSpPr>
        <p:grpSp>
          <p:nvGrpSpPr>
            <p:cNvPr id="431" name="Group 431"/>
            <p:cNvGrpSpPr/>
            <p:nvPr/>
          </p:nvGrpSpPr>
          <p:grpSpPr>
            <a:xfrm>
              <a:off x="0" y="110697"/>
              <a:ext cx="656849" cy="822715"/>
              <a:chOff x="0" y="0"/>
              <a:chExt cx="656848" cy="822713"/>
            </a:xfrm>
          </p:grpSpPr>
          <p:sp>
            <p:nvSpPr>
              <p:cNvPr id="429" name="Shape 429"/>
              <p:cNvSpPr/>
              <p:nvPr/>
            </p:nvSpPr>
            <p:spPr>
              <a:xfrm rot="11839639">
                <a:off x="71894" y="208828"/>
                <a:ext cx="476956" cy="555464"/>
              </a:xfrm>
              <a:prstGeom prst="rect">
                <a:avLst/>
              </a:prstGeom>
              <a:solidFill>
                <a:srgbClr val="4F81BD"/>
              </a:solidFill>
              <a:ln w="12700" cap="flat">
                <a:solidFill>
                  <a:srgbClr val="011480"/>
                </a:solidFill>
                <a:prstDash val="solid"/>
                <a:miter lim="400000"/>
              </a:ln>
              <a:effectLst/>
            </p:spPr>
            <p:txBody>
              <a:bodyPr wrap="square" lIns="81279" tIns="81279" rIns="81279" bIns="81279" numCol="1" anchor="ctr">
                <a:noAutofit/>
              </a:bodyPr>
              <a:lstStyle/>
              <a:p>
                <a:pPr lvl="0" algn="l" defTabSz="304800">
                  <a:defRPr sz="3200">
                    <a:uFill>
                      <a:solidFill/>
                    </a:uFill>
                    <a:latin typeface="Calibri"/>
                    <a:ea typeface="Calibri"/>
                    <a:cs typeface="Calibri"/>
                    <a:sym typeface="Calibri"/>
                  </a:defRPr>
                </a:pPr>
              </a:p>
            </p:txBody>
          </p:sp>
          <p:sp>
            <p:nvSpPr>
              <p:cNvPr id="430" name="Shape 430"/>
              <p:cNvSpPr/>
              <p:nvPr/>
            </p:nvSpPr>
            <p:spPr>
              <a:xfrm rot="1078749">
                <a:off x="162204" y="59388"/>
                <a:ext cx="445914" cy="38628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cap="flat">
                <a:solidFill>
                  <a:srgbClr val="FF2600"/>
                </a:solidFill>
                <a:prstDash val="solid"/>
                <a:round/>
              </a:ln>
              <a:effectLst/>
            </p:spPr>
            <p:txBody>
              <a:bodyPr wrap="square" lIns="81279" tIns="81279" rIns="81279" bIns="81279" numCol="1" anchor="ctr">
                <a:noAutofit/>
              </a:bodyPr>
              <a:lstStyle/>
              <a:p>
                <a:pPr lvl="0" algn="l" defTabSz="304800">
                  <a:defRPr sz="3200">
                    <a:uFill>
                      <a:solidFill/>
                    </a:uFill>
                    <a:latin typeface="Calibri"/>
                    <a:ea typeface="Calibri"/>
                    <a:cs typeface="Calibri"/>
                    <a:sym typeface="Calibri"/>
                  </a:defRPr>
                </a:pPr>
              </a:p>
            </p:txBody>
          </p:sp>
        </p:grpSp>
        <p:sp>
          <p:nvSpPr>
            <p:cNvPr id="432" name="Shape 432"/>
            <p:cNvSpPr/>
            <p:nvPr/>
          </p:nvSpPr>
          <p:spPr>
            <a:xfrm rot="704313">
              <a:off x="184782" y="43204"/>
              <a:ext cx="468492" cy="42576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cap="flat">
              <a:noFill/>
              <a:miter lim="400000"/>
            </a:ln>
            <a:effectLst/>
          </p:spPr>
          <p:txBody>
            <a:bodyPr wrap="square" lIns="81279" tIns="81279" rIns="81279" bIns="81279" numCol="1" anchor="ctr">
              <a:noAutofit/>
            </a:bodyPr>
            <a:lstStyle/>
            <a:p>
              <a:pPr lvl="0" algn="l" defTabSz="304800">
                <a:defRPr sz="3200">
                  <a:uFill>
                    <a:solidFill/>
                  </a:uFill>
                  <a:latin typeface="Calibri"/>
                  <a:ea typeface="Calibri"/>
                  <a:cs typeface="Calibri"/>
                  <a:sym typeface="Calibri"/>
                </a:defRPr>
              </a:pPr>
            </a:p>
          </p:txBody>
        </p:sp>
      </p:grpSp>
      <p:sp>
        <p:nvSpPr>
          <p:cNvPr id="434" name="Shape 434"/>
          <p:cNvSpPr/>
          <p:nvPr/>
        </p:nvSpPr>
        <p:spPr>
          <a:xfrm>
            <a:off x="2931465" y="2610197"/>
            <a:ext cx="9979380" cy="471157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CFDCC"/>
          </a:solidFill>
          <a:ln w="12700">
            <a:solidFill>
              <a:srgbClr val="0066CC"/>
            </a:solidFill>
            <a:round/>
          </a:ln>
        </p:spPr>
        <p:txBody>
          <a:bodyPr lIns="81279" tIns="81279" rIns="81279" bIns="81279" anchor="ctr"/>
          <a:lstStyle/>
          <a:p>
            <a:pPr lvl="0" defTabSz="1811866">
              <a:defRPr sz="2400">
                <a:uFill>
                  <a:solidFill/>
                </a:uFill>
                <a:latin typeface="Calibri"/>
                <a:ea typeface="Calibri"/>
                <a:cs typeface="Calibri"/>
                <a:sym typeface="Calibri"/>
              </a:defRPr>
            </a:pPr>
          </a:p>
        </p:txBody>
      </p:sp>
      <p:grpSp>
        <p:nvGrpSpPr>
          <p:cNvPr id="437" name="Group 437"/>
          <p:cNvGrpSpPr/>
          <p:nvPr/>
        </p:nvGrpSpPr>
        <p:grpSpPr>
          <a:xfrm>
            <a:off x="5180774" y="4910999"/>
            <a:ext cx="3138312" cy="2072418"/>
            <a:chOff x="0" y="0"/>
            <a:chExt cx="3138311" cy="2072416"/>
          </a:xfrm>
        </p:grpSpPr>
        <p:sp>
          <p:nvSpPr>
            <p:cNvPr id="435" name="Shape 435"/>
            <p:cNvSpPr/>
            <p:nvPr/>
          </p:nvSpPr>
          <p:spPr>
            <a:xfrm>
              <a:off x="0" y="0"/>
              <a:ext cx="3138312" cy="207241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9CC"/>
            </a:solidFill>
            <a:ln w="12700" cap="flat">
              <a:solidFill>
                <a:srgbClr val="993366"/>
              </a:solidFill>
              <a:prstDash val="solid"/>
              <a:round/>
            </a:ln>
            <a:effectLst/>
          </p:spPr>
          <p:txBody>
            <a:bodyPr wrap="square" lIns="81279" tIns="81279" rIns="81279" bIns="81279" numCol="1" anchor="ctr">
              <a:noAutofit/>
            </a:bodyPr>
            <a:lstStyle/>
            <a:p>
              <a:pPr lvl="0" defTabSz="1811866">
                <a:defRPr sz="3200">
                  <a:uFill>
                    <a:solidFill/>
                  </a:uFill>
                  <a:latin typeface="Calibri"/>
                  <a:ea typeface="Calibri"/>
                  <a:cs typeface="Calibri"/>
                  <a:sym typeface="Calibri"/>
                </a:defRPr>
              </a:pPr>
            </a:p>
          </p:txBody>
        </p:sp>
        <p:sp>
          <p:nvSpPr>
            <p:cNvPr id="436" name="Shape 436"/>
            <p:cNvSpPr/>
            <p:nvPr/>
          </p:nvSpPr>
          <p:spPr>
            <a:xfrm>
              <a:off x="978878" y="393196"/>
              <a:ext cx="1180555" cy="1286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0561" tIns="90561" rIns="90561" bIns="90561" numCol="1" anchor="ctr">
              <a:spAutoFit/>
            </a:bodyPr>
            <a:lstStyle/>
            <a:p>
              <a:pPr lvl="0" defTabSz="1811866">
                <a:defRPr sz="1800"/>
              </a:pPr>
              <a:endParaRPr sz="2400">
                <a:solidFill>
                  <a:srgbClr val="CC2266"/>
                </a:solidFill>
                <a:uFill>
                  <a:solidFill>
                    <a:srgbClr val="CC2266"/>
                  </a:solidFill>
                </a:uFill>
                <a:latin typeface="Calibri"/>
                <a:ea typeface="Calibri"/>
                <a:cs typeface="Calibri"/>
                <a:sym typeface="Calibri"/>
              </a:endParaRPr>
            </a:p>
            <a:p>
              <a:pPr lvl="0" defTabSz="1811866">
                <a:defRPr sz="1800"/>
              </a:pPr>
              <a:endParaRPr sz="2400">
                <a:solidFill>
                  <a:srgbClr val="CC2266"/>
                </a:solidFill>
                <a:uFill>
                  <a:solidFill>
                    <a:srgbClr val="CC2266"/>
                  </a:solidFill>
                </a:uFill>
                <a:latin typeface="Calibri"/>
                <a:ea typeface="Calibri"/>
                <a:cs typeface="Calibri"/>
                <a:sym typeface="Calibri"/>
              </a:endParaRPr>
            </a:p>
            <a:p>
              <a:pPr lvl="0" defTabSz="1811866">
                <a:defRPr sz="1800"/>
              </a:pPr>
              <a:r>
                <a:rPr sz="2400">
                  <a:solidFill>
                    <a:srgbClr val="CC2266"/>
                  </a:solidFill>
                  <a:uFill>
                    <a:solidFill>
                      <a:srgbClr val="CC2266"/>
                    </a:solidFill>
                  </a:uFill>
                  <a:latin typeface="Calibri"/>
                  <a:ea typeface="Calibri"/>
                  <a:cs typeface="Calibri"/>
                  <a:sym typeface="Calibri"/>
                </a:rPr>
                <a:t>Nucleus</a:t>
              </a:r>
            </a:p>
          </p:txBody>
        </p:sp>
      </p:grpSp>
      <p:grpSp>
        <p:nvGrpSpPr>
          <p:cNvPr id="440" name="Group 440"/>
          <p:cNvGrpSpPr/>
          <p:nvPr/>
        </p:nvGrpSpPr>
        <p:grpSpPr>
          <a:xfrm>
            <a:off x="6316995" y="5687803"/>
            <a:ext cx="820475" cy="1"/>
            <a:chOff x="0" y="0"/>
            <a:chExt cx="820474" cy="0"/>
          </a:xfrm>
        </p:grpSpPr>
        <p:sp>
          <p:nvSpPr>
            <p:cNvPr id="438" name="Shape 438"/>
            <p:cNvSpPr/>
            <p:nvPr/>
          </p:nvSpPr>
          <p:spPr>
            <a:xfrm>
              <a:off x="0" y="0"/>
              <a:ext cx="245789" cy="0"/>
            </a:xfrm>
            <a:prstGeom prst="line">
              <a:avLst/>
            </a:prstGeom>
            <a:noFill/>
            <a:ln w="50800" cap="flat">
              <a:solidFill>
                <a:srgbClr val="05F9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439" name="Shape 439"/>
            <p:cNvSpPr/>
            <p:nvPr/>
          </p:nvSpPr>
          <p:spPr>
            <a:xfrm>
              <a:off x="198045" y="0"/>
              <a:ext cx="622430" cy="0"/>
            </a:xfrm>
            <a:prstGeom prst="line">
              <a:avLst/>
            </a:prstGeom>
            <a:noFill/>
            <a:ln w="50800" cap="flat">
              <a:solidFill>
                <a:srgbClr val="339966"/>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grpSp>
      <p:sp>
        <p:nvSpPr>
          <p:cNvPr id="441" name="Shape 441"/>
          <p:cNvSpPr/>
          <p:nvPr/>
        </p:nvSpPr>
        <p:spPr>
          <a:xfrm>
            <a:off x="5522266" y="5798286"/>
            <a:ext cx="787956" cy="728654"/>
          </a:xfrm>
          <a:custGeom>
            <a:avLst/>
            <a:gdLst/>
            <a:ahLst/>
            <a:cxnLst>
              <a:cxn ang="0">
                <a:pos x="wd2" y="hd2"/>
              </a:cxn>
              <a:cxn ang="5400000">
                <a:pos x="wd2" y="hd2"/>
              </a:cxn>
              <a:cxn ang="10800000">
                <a:pos x="wd2" y="hd2"/>
              </a:cxn>
              <a:cxn ang="16200000">
                <a:pos x="wd2" y="hd2"/>
              </a:cxn>
            </a:cxnLst>
            <a:rect l="0" t="0" r="r" b="b"/>
            <a:pathLst>
              <a:path w="21600" h="21016" fill="norm" stroke="1" extrusionOk="0">
                <a:moveTo>
                  <a:pt x="21600" y="300"/>
                </a:moveTo>
                <a:cubicBezTo>
                  <a:pt x="20070" y="-584"/>
                  <a:pt x="18724" y="805"/>
                  <a:pt x="17133" y="427"/>
                </a:cubicBezTo>
                <a:cubicBezTo>
                  <a:pt x="15909" y="553"/>
                  <a:pt x="14624" y="48"/>
                  <a:pt x="13462" y="932"/>
                </a:cubicBezTo>
                <a:cubicBezTo>
                  <a:pt x="12727" y="1563"/>
                  <a:pt x="12054" y="2448"/>
                  <a:pt x="11259" y="2827"/>
                </a:cubicBezTo>
                <a:cubicBezTo>
                  <a:pt x="10096" y="4216"/>
                  <a:pt x="8995" y="5858"/>
                  <a:pt x="7893" y="7374"/>
                </a:cubicBezTo>
                <a:cubicBezTo>
                  <a:pt x="7588" y="7879"/>
                  <a:pt x="7282" y="8258"/>
                  <a:pt x="7037" y="8890"/>
                </a:cubicBezTo>
                <a:cubicBezTo>
                  <a:pt x="6792" y="9395"/>
                  <a:pt x="6425" y="10658"/>
                  <a:pt x="6425" y="10658"/>
                </a:cubicBezTo>
                <a:cubicBezTo>
                  <a:pt x="5997" y="13690"/>
                  <a:pt x="6364" y="15837"/>
                  <a:pt x="8077" y="16721"/>
                </a:cubicBezTo>
                <a:cubicBezTo>
                  <a:pt x="8750" y="17732"/>
                  <a:pt x="9423" y="17605"/>
                  <a:pt x="8934" y="15205"/>
                </a:cubicBezTo>
                <a:cubicBezTo>
                  <a:pt x="8628" y="13690"/>
                  <a:pt x="8138" y="12932"/>
                  <a:pt x="7465" y="12553"/>
                </a:cubicBezTo>
                <a:cubicBezTo>
                  <a:pt x="7037" y="11921"/>
                  <a:pt x="6608" y="11542"/>
                  <a:pt x="6119" y="11037"/>
                </a:cubicBezTo>
                <a:cubicBezTo>
                  <a:pt x="5079" y="11290"/>
                  <a:pt x="4100" y="11669"/>
                  <a:pt x="3059" y="11921"/>
                </a:cubicBezTo>
                <a:cubicBezTo>
                  <a:pt x="2203" y="12427"/>
                  <a:pt x="795" y="15205"/>
                  <a:pt x="245" y="16721"/>
                </a:cubicBezTo>
                <a:cubicBezTo>
                  <a:pt x="0" y="18363"/>
                  <a:pt x="0" y="19248"/>
                  <a:pt x="0" y="21016"/>
                </a:cubicBezTo>
              </a:path>
            </a:pathLst>
          </a:custGeom>
          <a:ln w="38100">
            <a:solidFill/>
            <a:round/>
          </a:ln>
        </p:spPr>
        <p:txBody>
          <a:bodyPr lIns="81279" tIns="81279" rIns="81279" bIns="81279"/>
          <a:lstStyle/>
          <a:p>
            <a:pPr lvl="0" algn="l" defTabSz="304800">
              <a:defRPr sz="3200">
                <a:uFill>
                  <a:solidFill/>
                </a:uFill>
                <a:latin typeface="Calibri"/>
                <a:ea typeface="Calibri"/>
                <a:cs typeface="Calibri"/>
                <a:sym typeface="Calibri"/>
              </a:defRPr>
            </a:pPr>
          </a:p>
        </p:txBody>
      </p:sp>
      <p:sp>
        <p:nvSpPr>
          <p:cNvPr id="442" name="Shape 442"/>
          <p:cNvSpPr/>
          <p:nvPr/>
        </p:nvSpPr>
        <p:spPr>
          <a:xfrm flipH="1">
            <a:off x="7133199" y="5807221"/>
            <a:ext cx="787957" cy="726466"/>
          </a:xfrm>
          <a:custGeom>
            <a:avLst/>
            <a:gdLst/>
            <a:ahLst/>
            <a:cxnLst>
              <a:cxn ang="0">
                <a:pos x="wd2" y="hd2"/>
              </a:cxn>
              <a:cxn ang="5400000">
                <a:pos x="wd2" y="hd2"/>
              </a:cxn>
              <a:cxn ang="10800000">
                <a:pos x="wd2" y="hd2"/>
              </a:cxn>
              <a:cxn ang="16200000">
                <a:pos x="wd2" y="hd2"/>
              </a:cxn>
            </a:cxnLst>
            <a:rect l="0" t="0" r="r" b="b"/>
            <a:pathLst>
              <a:path w="21600" h="21016" fill="norm" stroke="1" extrusionOk="0">
                <a:moveTo>
                  <a:pt x="21600" y="300"/>
                </a:moveTo>
                <a:cubicBezTo>
                  <a:pt x="20070" y="-584"/>
                  <a:pt x="18724" y="805"/>
                  <a:pt x="17133" y="427"/>
                </a:cubicBezTo>
                <a:cubicBezTo>
                  <a:pt x="15909" y="553"/>
                  <a:pt x="14624" y="48"/>
                  <a:pt x="13462" y="932"/>
                </a:cubicBezTo>
                <a:cubicBezTo>
                  <a:pt x="12727" y="1563"/>
                  <a:pt x="12054" y="2448"/>
                  <a:pt x="11259" y="2827"/>
                </a:cubicBezTo>
                <a:cubicBezTo>
                  <a:pt x="10096" y="4216"/>
                  <a:pt x="8995" y="5858"/>
                  <a:pt x="7893" y="7374"/>
                </a:cubicBezTo>
                <a:cubicBezTo>
                  <a:pt x="7588" y="7879"/>
                  <a:pt x="7282" y="8258"/>
                  <a:pt x="7037" y="8890"/>
                </a:cubicBezTo>
                <a:cubicBezTo>
                  <a:pt x="6792" y="9395"/>
                  <a:pt x="6425" y="10658"/>
                  <a:pt x="6425" y="10658"/>
                </a:cubicBezTo>
                <a:cubicBezTo>
                  <a:pt x="5997" y="13690"/>
                  <a:pt x="6364" y="15837"/>
                  <a:pt x="8077" y="16721"/>
                </a:cubicBezTo>
                <a:cubicBezTo>
                  <a:pt x="8750" y="17732"/>
                  <a:pt x="9423" y="17605"/>
                  <a:pt x="8934" y="15205"/>
                </a:cubicBezTo>
                <a:cubicBezTo>
                  <a:pt x="8628" y="13690"/>
                  <a:pt x="8138" y="12932"/>
                  <a:pt x="7465" y="12553"/>
                </a:cubicBezTo>
                <a:cubicBezTo>
                  <a:pt x="7037" y="11921"/>
                  <a:pt x="6608" y="11542"/>
                  <a:pt x="6119" y="11037"/>
                </a:cubicBezTo>
                <a:cubicBezTo>
                  <a:pt x="5079" y="11290"/>
                  <a:pt x="4100" y="11669"/>
                  <a:pt x="3059" y="11921"/>
                </a:cubicBezTo>
                <a:cubicBezTo>
                  <a:pt x="2203" y="12427"/>
                  <a:pt x="795" y="15205"/>
                  <a:pt x="245" y="16721"/>
                </a:cubicBezTo>
                <a:cubicBezTo>
                  <a:pt x="0" y="18363"/>
                  <a:pt x="0" y="19248"/>
                  <a:pt x="0" y="21016"/>
                </a:cubicBezTo>
              </a:path>
            </a:pathLst>
          </a:custGeom>
          <a:ln w="38100">
            <a:solidFill/>
            <a:round/>
          </a:ln>
        </p:spPr>
        <p:txBody>
          <a:bodyPr lIns="81279" tIns="81279" rIns="81279" bIns="81279"/>
          <a:lstStyle/>
          <a:p>
            <a:pPr lvl="0" algn="l" defTabSz="304800">
              <a:defRPr sz="3200">
                <a:uFill>
                  <a:solidFill/>
                </a:uFill>
                <a:latin typeface="Calibri"/>
                <a:ea typeface="Calibri"/>
                <a:cs typeface="Calibri"/>
                <a:sym typeface="Calibri"/>
              </a:defRPr>
            </a:pPr>
          </a:p>
        </p:txBody>
      </p:sp>
      <p:sp>
        <p:nvSpPr>
          <p:cNvPr id="443" name="Shape 443"/>
          <p:cNvSpPr/>
          <p:nvPr/>
        </p:nvSpPr>
        <p:spPr>
          <a:xfrm>
            <a:off x="10286177" y="4096134"/>
            <a:ext cx="984957" cy="67952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00CCFF"/>
              </a:gs>
              <a:gs pos="100000">
                <a:srgbClr val="005E76"/>
              </a:gs>
            </a:gsLst>
            <a:path path="circle">
              <a:fillToRect l="-7922" t="9442" r="107922" b="90557"/>
            </a:path>
          </a:gradFill>
          <a:ln w="12700">
            <a:solidFill/>
            <a:round/>
          </a:ln>
        </p:spPr>
        <p:txBody>
          <a:bodyPr lIns="81279" tIns="81279" rIns="81279" bIns="81279" anchor="ctr"/>
          <a:lstStyle/>
          <a:p>
            <a:pPr lvl="0" algn="l" defTabSz="304800">
              <a:defRPr sz="3200">
                <a:uFill>
                  <a:solidFill/>
                </a:uFill>
                <a:latin typeface="Calibri"/>
                <a:ea typeface="Calibri"/>
                <a:cs typeface="Calibri"/>
                <a:sym typeface="Calibri"/>
              </a:defRPr>
            </a:pPr>
          </a:p>
        </p:txBody>
      </p:sp>
      <p:sp>
        <p:nvSpPr>
          <p:cNvPr id="444" name="Shape 444"/>
          <p:cNvSpPr/>
          <p:nvPr/>
        </p:nvSpPr>
        <p:spPr>
          <a:xfrm>
            <a:off x="10331331" y="4504975"/>
            <a:ext cx="451556" cy="55546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CC3300"/>
              </a:gs>
              <a:gs pos="100000">
                <a:srgbClr val="5E1800"/>
              </a:gs>
            </a:gsLst>
            <a:path path="circle">
              <a:fillToRect l="-7922" t="9442" r="107922" b="90557"/>
            </a:path>
          </a:gradFill>
          <a:ln w="12700">
            <a:solidFill/>
            <a:round/>
          </a:ln>
        </p:spPr>
        <p:txBody>
          <a:bodyPr lIns="81279" tIns="81279" rIns="81279" bIns="81279" anchor="ctr"/>
          <a:lstStyle/>
          <a:p>
            <a:pPr lvl="0" algn="l" defTabSz="304800">
              <a:defRPr sz="3200">
                <a:uFill>
                  <a:solidFill/>
                </a:uFill>
                <a:latin typeface="Calibri"/>
                <a:ea typeface="Calibri"/>
                <a:cs typeface="Calibri"/>
                <a:sym typeface="Calibri"/>
              </a:defRPr>
            </a:pPr>
          </a:p>
        </p:txBody>
      </p:sp>
      <p:sp>
        <p:nvSpPr>
          <p:cNvPr id="445" name="Shape 445"/>
          <p:cNvSpPr/>
          <p:nvPr/>
        </p:nvSpPr>
        <p:spPr>
          <a:xfrm>
            <a:off x="10644596" y="4871526"/>
            <a:ext cx="824256" cy="547436"/>
          </a:xfrm>
          <a:prstGeom prst="rect">
            <a:avLst/>
          </a:prstGeom>
          <a:ln w="12700">
            <a:miter lim="400000"/>
          </a:ln>
          <a:extLst>
            <a:ext uri="{C572A759-6A51-4108-AA02-DFA0A04FC94B}">
              <ma14:wrappingTextBoxFlag xmlns:ma14="http://schemas.microsoft.com/office/mac/drawingml/2011/main" val="1"/>
            </a:ext>
          </a:extLst>
        </p:spPr>
        <p:txBody>
          <a:bodyPr wrap="none" lIns="100903" tIns="100903" rIns="100903" bIns="100903">
            <a:spAutoFit/>
          </a:bodyPr>
          <a:lstStyle>
            <a:lvl1pPr algn="l" defTabSz="2017889">
              <a:defRPr sz="2400">
                <a:solidFill>
                  <a:srgbClr val="C0504D"/>
                </a:solidFill>
                <a:uFill>
                  <a:solidFill>
                    <a:srgbClr val="C0504D"/>
                  </a:solidFill>
                </a:uFill>
                <a:latin typeface="+mn-lt"/>
                <a:ea typeface="+mn-ea"/>
                <a:cs typeface="+mn-cs"/>
                <a:sym typeface="Arial Bold"/>
              </a:defRPr>
            </a:lvl1pPr>
          </a:lstStyle>
          <a:p>
            <a:pPr lvl="0">
              <a:defRPr sz="1800">
                <a:solidFill>
                  <a:srgbClr val="000000"/>
                </a:solidFill>
                <a:uFillTx/>
              </a:defRPr>
            </a:pPr>
            <a:r>
              <a:rPr sz="2400">
                <a:solidFill>
                  <a:srgbClr val="C0504D"/>
                </a:solidFill>
                <a:uFill>
                  <a:solidFill>
                    <a:srgbClr val="C0504D"/>
                  </a:solidFill>
                </a:uFill>
              </a:rPr>
              <a:t>Nrf2</a:t>
            </a:r>
          </a:p>
        </p:txBody>
      </p:sp>
      <p:sp>
        <p:nvSpPr>
          <p:cNvPr id="446" name="Shape 446"/>
          <p:cNvSpPr/>
          <p:nvPr/>
        </p:nvSpPr>
        <p:spPr>
          <a:xfrm>
            <a:off x="11144131" y="3963611"/>
            <a:ext cx="1129354" cy="547435"/>
          </a:xfrm>
          <a:prstGeom prst="rect">
            <a:avLst/>
          </a:prstGeom>
          <a:ln w="12700">
            <a:miter lim="400000"/>
          </a:ln>
          <a:extLst>
            <a:ext uri="{C572A759-6A51-4108-AA02-DFA0A04FC94B}">
              <ma14:wrappingTextBoxFlag xmlns:ma14="http://schemas.microsoft.com/office/mac/drawingml/2011/main" val="1"/>
            </a:ext>
          </a:extLst>
        </p:spPr>
        <p:txBody>
          <a:bodyPr wrap="none" lIns="100903" tIns="100903" rIns="100903" bIns="100903">
            <a:spAutoFit/>
          </a:bodyPr>
          <a:lstStyle>
            <a:lvl1pPr algn="l" defTabSz="2017889">
              <a:defRPr sz="2400">
                <a:solidFill>
                  <a:srgbClr val="C0504D"/>
                </a:solidFill>
                <a:uFill>
                  <a:solidFill>
                    <a:srgbClr val="C0504D"/>
                  </a:solidFill>
                </a:uFill>
                <a:latin typeface="+mn-lt"/>
                <a:ea typeface="+mn-ea"/>
                <a:cs typeface="+mn-cs"/>
                <a:sym typeface="Arial Bold"/>
              </a:defRPr>
            </a:lvl1pPr>
          </a:lstStyle>
          <a:p>
            <a:pPr lvl="0">
              <a:defRPr sz="1800">
                <a:solidFill>
                  <a:srgbClr val="000000"/>
                </a:solidFill>
                <a:uFillTx/>
              </a:defRPr>
            </a:pPr>
            <a:r>
              <a:rPr sz="2400">
                <a:solidFill>
                  <a:srgbClr val="C0504D"/>
                </a:solidFill>
                <a:uFill>
                  <a:solidFill>
                    <a:srgbClr val="C0504D"/>
                  </a:solidFill>
                </a:uFill>
              </a:rPr>
              <a:t>Keap1</a:t>
            </a:r>
          </a:p>
        </p:txBody>
      </p:sp>
      <p:grpSp>
        <p:nvGrpSpPr>
          <p:cNvPr id="449" name="Group 449"/>
          <p:cNvGrpSpPr/>
          <p:nvPr/>
        </p:nvGrpSpPr>
        <p:grpSpPr>
          <a:xfrm>
            <a:off x="9837442" y="2988025"/>
            <a:ext cx="1247425" cy="473697"/>
            <a:chOff x="0" y="0"/>
            <a:chExt cx="1247424" cy="473696"/>
          </a:xfrm>
        </p:grpSpPr>
        <p:sp>
          <p:nvSpPr>
            <p:cNvPr id="447" name="Shape 447"/>
            <p:cNvSpPr/>
            <p:nvPr/>
          </p:nvSpPr>
          <p:spPr>
            <a:xfrm>
              <a:off x="-1" y="-1"/>
              <a:ext cx="1247426" cy="4736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8080"/>
            </a:solidFill>
            <a:ln w="12700" cap="flat">
              <a:solidFill>
                <a:srgbClr val="000000"/>
              </a:solidFill>
              <a:prstDash val="solid"/>
              <a:round/>
            </a:ln>
            <a:effectLst/>
          </p:spPr>
          <p:txBody>
            <a:bodyPr wrap="square" lIns="81279" tIns="81279" rIns="81279" bIns="81279" numCol="1" anchor="ctr">
              <a:noAutofit/>
            </a:bodyPr>
            <a:lstStyle/>
            <a:p>
              <a:pPr lvl="0" defTabSz="1811866">
                <a:defRPr sz="3200">
                  <a:uFill>
                    <a:solidFill/>
                  </a:uFill>
                  <a:latin typeface="Calibri"/>
                  <a:ea typeface="Calibri"/>
                  <a:cs typeface="Calibri"/>
                  <a:sym typeface="Calibri"/>
                </a:defRPr>
              </a:pPr>
            </a:p>
          </p:txBody>
        </p:sp>
        <p:sp>
          <p:nvSpPr>
            <p:cNvPr id="448" name="Shape 448"/>
            <p:cNvSpPr/>
            <p:nvPr/>
          </p:nvSpPr>
          <p:spPr>
            <a:xfrm>
              <a:off x="258363" y="25635"/>
              <a:ext cx="730697" cy="4224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0561" tIns="90561" rIns="90561" bIns="90561" numCol="1" anchor="ctr">
              <a:spAutoFit/>
            </a:bodyPr>
            <a:lstStyle>
              <a:lvl1pPr defTabSz="1811866">
                <a:defRPr sz="1600">
                  <a:solidFill>
                    <a:srgbClr val="FFFFFF"/>
                  </a:solidFill>
                  <a:uFill>
                    <a:solidFill>
                      <a:srgbClr val="FFFFFF"/>
                    </a:solidFill>
                  </a:uFill>
                  <a:latin typeface="Calibri"/>
                  <a:ea typeface="Calibri"/>
                  <a:cs typeface="Calibri"/>
                  <a:sym typeface="Calibri"/>
                </a:defRPr>
              </a:lvl1pPr>
            </a:lstStyle>
            <a:p>
              <a:pPr lvl="0">
                <a:defRPr sz="1800">
                  <a:solidFill>
                    <a:srgbClr val="000000"/>
                  </a:solidFill>
                  <a:uFillTx/>
                </a:defRPr>
              </a:pPr>
              <a:r>
                <a:rPr sz="1600">
                  <a:solidFill>
                    <a:srgbClr val="FFFFFF"/>
                  </a:solidFill>
                  <a:uFill>
                    <a:solidFill>
                      <a:srgbClr val="FFFFFF"/>
                    </a:solidFill>
                  </a:uFill>
                </a:rPr>
                <a:t>Kinase</a:t>
              </a:r>
            </a:p>
          </p:txBody>
        </p:sp>
      </p:grpSp>
      <p:sp>
        <p:nvSpPr>
          <p:cNvPr id="450" name="Shape 450"/>
          <p:cNvSpPr/>
          <p:nvPr/>
        </p:nvSpPr>
        <p:spPr>
          <a:xfrm>
            <a:off x="8259821" y="3808532"/>
            <a:ext cx="984957" cy="68234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a:gsLst>
              <a:gs pos="0">
                <a:srgbClr val="00CCFF"/>
              </a:gs>
              <a:gs pos="100000">
                <a:srgbClr val="005E76"/>
              </a:gs>
            </a:gsLst>
            <a:path path="circle">
              <a:fillToRect l="-7922" t="9442" r="107922" b="90557"/>
            </a:path>
          </a:gradFill>
          <a:ln w="12700">
            <a:solidFill/>
            <a:round/>
          </a:ln>
        </p:spPr>
        <p:txBody>
          <a:bodyPr lIns="81279" tIns="81279" rIns="81279" bIns="81279" anchor="ctr"/>
          <a:lstStyle/>
          <a:p>
            <a:pPr lvl="0" algn="l" defTabSz="304800">
              <a:defRPr sz="3200">
                <a:uFill>
                  <a:solidFill/>
                </a:uFill>
                <a:latin typeface="Calibri"/>
                <a:ea typeface="Calibri"/>
                <a:cs typeface="Calibri"/>
                <a:sym typeface="Calibri"/>
              </a:defRPr>
            </a:pPr>
          </a:p>
        </p:txBody>
      </p:sp>
      <p:grpSp>
        <p:nvGrpSpPr>
          <p:cNvPr id="455" name="Group 455"/>
          <p:cNvGrpSpPr/>
          <p:nvPr/>
        </p:nvGrpSpPr>
        <p:grpSpPr>
          <a:xfrm>
            <a:off x="8242886" y="4122328"/>
            <a:ext cx="603018" cy="653332"/>
            <a:chOff x="0" y="696"/>
            <a:chExt cx="603017" cy="653330"/>
          </a:xfrm>
        </p:grpSpPr>
        <p:sp>
          <p:nvSpPr>
            <p:cNvPr id="451" name="Shape 451"/>
            <p:cNvSpPr/>
            <p:nvPr/>
          </p:nvSpPr>
          <p:spPr>
            <a:xfrm>
              <a:off x="0" y="98564"/>
              <a:ext cx="451289" cy="55546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CC3300"/>
                </a:gs>
                <a:gs pos="100000">
                  <a:srgbClr val="5E1800"/>
                </a:gs>
              </a:gsLst>
              <a:path path="circle">
                <a:fillToRect l="-7922" t="9442" r="107922" b="90557"/>
              </a:path>
            </a:gradFill>
            <a:ln w="12700" cap="flat">
              <a:solidFill>
                <a:srgbClr val="000000"/>
              </a:solidFill>
              <a:prstDash val="solid"/>
              <a:round/>
            </a:ln>
            <a:effectLst/>
          </p:spPr>
          <p:txBody>
            <a:bodyPr wrap="square" lIns="81279" tIns="81279" rIns="81279" bIns="81279" numCol="1" anchor="ctr">
              <a:noAutofit/>
            </a:bodyPr>
            <a:lstStyle/>
            <a:p>
              <a:pPr lvl="0" algn="l" defTabSz="304800">
                <a:defRPr sz="3200">
                  <a:uFill>
                    <a:solidFill/>
                  </a:uFill>
                  <a:latin typeface="Calibri"/>
                  <a:ea typeface="Calibri"/>
                  <a:cs typeface="Calibri"/>
                  <a:sym typeface="Calibri"/>
                </a:defRPr>
              </a:pPr>
            </a:p>
          </p:txBody>
        </p:sp>
        <p:grpSp>
          <p:nvGrpSpPr>
            <p:cNvPr id="454" name="Group 454"/>
            <p:cNvGrpSpPr/>
            <p:nvPr/>
          </p:nvGrpSpPr>
          <p:grpSpPr>
            <a:xfrm>
              <a:off x="283538" y="696"/>
              <a:ext cx="319480" cy="443108"/>
              <a:chOff x="0" y="696"/>
              <a:chExt cx="319479" cy="443106"/>
            </a:xfrm>
          </p:grpSpPr>
          <p:sp>
            <p:nvSpPr>
              <p:cNvPr id="452" name="Shape 452"/>
              <p:cNvSpPr/>
              <p:nvPr/>
            </p:nvSpPr>
            <p:spPr>
              <a:xfrm>
                <a:off x="7530" y="98564"/>
                <a:ext cx="304420" cy="24737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B00"/>
              </a:solidFill>
              <a:ln w="12700" cap="flat">
                <a:solidFill>
                  <a:srgbClr val="000000"/>
                </a:solidFill>
                <a:prstDash val="solid"/>
                <a:round/>
              </a:ln>
              <a:effectLst/>
            </p:spPr>
            <p:txBody>
              <a:bodyPr wrap="square" lIns="81279" tIns="81279" rIns="81279" bIns="81279" numCol="1" anchor="ctr">
                <a:noAutofit/>
              </a:bodyPr>
              <a:lstStyle/>
              <a:p>
                <a:pPr lvl="0" defTabSz="2017889">
                  <a:defRPr sz="3200">
                    <a:uFill>
                      <a:solidFill/>
                    </a:uFill>
                    <a:latin typeface="Calibri"/>
                    <a:ea typeface="Calibri"/>
                    <a:cs typeface="Calibri"/>
                    <a:sym typeface="Calibri"/>
                  </a:defRPr>
                </a:pPr>
              </a:p>
            </p:txBody>
          </p:sp>
          <p:sp>
            <p:nvSpPr>
              <p:cNvPr id="453" name="Shape 453"/>
              <p:cNvSpPr/>
              <p:nvPr/>
            </p:nvSpPr>
            <p:spPr>
              <a:xfrm>
                <a:off x="-1" y="696"/>
                <a:ext cx="319481" cy="443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00903" tIns="100903" rIns="100903" bIns="100903" numCol="1" anchor="ctr">
                <a:spAutoFit/>
              </a:bodyPr>
              <a:lstStyle>
                <a:lvl1pPr defTabSz="2017889">
                  <a:defRPr sz="1600">
                    <a:uFill>
                      <a:solidFill/>
                    </a:uFill>
                    <a:latin typeface="Calibri"/>
                    <a:ea typeface="Calibri"/>
                    <a:cs typeface="Calibri"/>
                    <a:sym typeface="Calibri"/>
                  </a:defRPr>
                </a:lvl1pPr>
              </a:lstStyle>
              <a:p>
                <a:pPr lvl="0">
                  <a:defRPr sz="1800">
                    <a:uFillTx/>
                  </a:defRPr>
                </a:pPr>
                <a:r>
                  <a:rPr sz="1600">
                    <a:uFill>
                      <a:solidFill/>
                    </a:uFill>
                  </a:rPr>
                  <a:t>P</a:t>
                </a:r>
              </a:p>
            </p:txBody>
          </p:sp>
        </p:grpSp>
      </p:grpSp>
      <p:sp>
        <p:nvSpPr>
          <p:cNvPr id="456" name="Shape 456"/>
          <p:cNvSpPr/>
          <p:nvPr/>
        </p:nvSpPr>
        <p:spPr>
          <a:xfrm rot="7947607">
            <a:off x="9127606" y="4007678"/>
            <a:ext cx="1300232" cy="586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66" y="15626"/>
                </a:moveTo>
                <a:cubicBezTo>
                  <a:pt x="16595" y="8998"/>
                  <a:pt x="13419" y="3948"/>
                  <a:pt x="9626" y="3948"/>
                </a:cubicBezTo>
                <a:cubicBezTo>
                  <a:pt x="5552" y="3948"/>
                  <a:pt x="2250" y="9744"/>
                  <a:pt x="2250" y="16895"/>
                </a:cubicBezTo>
                <a:lnTo>
                  <a:pt x="0" y="16895"/>
                </a:lnTo>
                <a:cubicBezTo>
                  <a:pt x="0" y="7563"/>
                  <a:pt x="4309" y="0"/>
                  <a:pt x="9626" y="0"/>
                </a:cubicBezTo>
                <a:cubicBezTo>
                  <a:pt x="14576" y="0"/>
                  <a:pt x="18719" y="6590"/>
                  <a:pt x="19205" y="15238"/>
                </a:cubicBezTo>
                <a:lnTo>
                  <a:pt x="21600" y="14825"/>
                </a:lnTo>
                <a:lnTo>
                  <a:pt x="18432" y="21600"/>
                </a:lnTo>
                <a:lnTo>
                  <a:pt x="14571" y="16039"/>
                </a:lnTo>
                <a:lnTo>
                  <a:pt x="16966" y="15626"/>
                </a:lnTo>
                <a:close/>
              </a:path>
            </a:pathLst>
          </a:custGeom>
          <a:solidFill>
            <a:srgbClr val="FFFB00"/>
          </a:solidFill>
          <a:ln w="12700">
            <a:solidFill/>
            <a:miter lim="400000"/>
          </a:ln>
        </p:spPr>
        <p:txBody>
          <a:bodyPr lIns="81279" tIns="81279" rIns="81279" bIns="81279" anchor="ctr"/>
          <a:lstStyle/>
          <a:p>
            <a:pPr lvl="0" algn="l" defTabSz="304800">
              <a:defRPr sz="3200">
                <a:uFill>
                  <a:solidFill/>
                </a:uFill>
                <a:latin typeface="Calibri"/>
                <a:ea typeface="Calibri"/>
                <a:cs typeface="Calibri"/>
                <a:sym typeface="Calibri"/>
              </a:defRPr>
            </a:pPr>
          </a:p>
        </p:txBody>
      </p:sp>
      <p:sp>
        <p:nvSpPr>
          <p:cNvPr id="457" name="Shape 457"/>
          <p:cNvSpPr/>
          <p:nvPr/>
        </p:nvSpPr>
        <p:spPr>
          <a:xfrm>
            <a:off x="8973842" y="5858390"/>
            <a:ext cx="2226618" cy="637729"/>
          </a:xfrm>
          <a:prstGeom prst="rect">
            <a:avLst/>
          </a:prstGeom>
          <a:ln w="12700">
            <a:miter lim="400000"/>
          </a:ln>
          <a:extLst>
            <a:ext uri="{C572A759-6A51-4108-AA02-DFA0A04FC94B}">
              <ma14:wrappingTextBoxFlag xmlns:ma14="http://schemas.microsoft.com/office/mac/drawingml/2011/main" val="1"/>
            </a:ext>
          </a:extLst>
        </p:spPr>
        <p:txBody>
          <a:bodyPr wrap="none" lIns="90561" tIns="90561" rIns="90561" bIns="90561">
            <a:spAutoFit/>
          </a:bodyPr>
          <a:lstStyle>
            <a:lvl1pPr algn="l" defTabSz="1811866">
              <a:defRPr sz="3200">
                <a:solidFill>
                  <a:srgbClr val="C0504D"/>
                </a:solidFill>
                <a:uFill>
                  <a:solidFill>
                    <a:srgbClr val="C0504D"/>
                  </a:solidFill>
                </a:uFill>
                <a:latin typeface="+mj-lt"/>
                <a:ea typeface="+mj-ea"/>
                <a:cs typeface="+mj-cs"/>
                <a:sym typeface="Arial"/>
              </a:defRPr>
            </a:lvl1pPr>
          </a:lstStyle>
          <a:p>
            <a:pPr lvl="0">
              <a:defRPr sz="1800">
                <a:solidFill>
                  <a:srgbClr val="000000"/>
                </a:solidFill>
                <a:uFillTx/>
              </a:defRPr>
            </a:pPr>
            <a:r>
              <a:rPr sz="3200">
                <a:solidFill>
                  <a:srgbClr val="C0504D"/>
                </a:solidFill>
                <a:uFill>
                  <a:solidFill>
                    <a:srgbClr val="C0504D"/>
                  </a:solidFill>
                </a:uFill>
              </a:rPr>
              <a:t>Human cell</a:t>
            </a:r>
          </a:p>
        </p:txBody>
      </p:sp>
      <p:sp>
        <p:nvSpPr>
          <p:cNvPr id="458" name="Shape 458"/>
          <p:cNvSpPr/>
          <p:nvPr/>
        </p:nvSpPr>
        <p:spPr>
          <a:xfrm>
            <a:off x="5858109" y="5811865"/>
            <a:ext cx="622846" cy="406401"/>
          </a:xfrm>
          <a:prstGeom prst="rect">
            <a:avLst/>
          </a:prstGeom>
          <a:ln w="12700">
            <a:miter lim="400000"/>
          </a:ln>
          <a:extLst>
            <a:ext uri="{C572A759-6A51-4108-AA02-DFA0A04FC94B}">
              <ma14:wrappingTextBoxFlag xmlns:ma14="http://schemas.microsoft.com/office/mac/drawingml/2011/main" val="1"/>
            </a:ext>
          </a:extLst>
        </p:spPr>
        <p:txBody>
          <a:bodyPr wrap="none" lIns="90561" tIns="90561" rIns="90561" bIns="90561">
            <a:spAutoFit/>
          </a:bodyPr>
          <a:lstStyle>
            <a:lvl1pPr algn="l" defTabSz="1811866">
              <a:defRPr sz="1600">
                <a:solidFill>
                  <a:srgbClr val="00CC00"/>
                </a:solidFill>
                <a:uFill>
                  <a:solidFill>
                    <a:srgbClr val="00CC00"/>
                  </a:solidFill>
                </a:uFill>
                <a:latin typeface="+mn-lt"/>
                <a:ea typeface="+mn-ea"/>
                <a:cs typeface="+mn-cs"/>
                <a:sym typeface="Arial Bold"/>
              </a:defRPr>
            </a:lvl1pPr>
          </a:lstStyle>
          <a:p>
            <a:pPr lvl="0">
              <a:defRPr sz="1800">
                <a:solidFill>
                  <a:srgbClr val="000000"/>
                </a:solidFill>
                <a:uFillTx/>
              </a:defRPr>
            </a:pPr>
            <a:r>
              <a:rPr sz="1600">
                <a:solidFill>
                  <a:srgbClr val="00CC00"/>
                </a:solidFill>
                <a:uFill>
                  <a:solidFill>
                    <a:srgbClr val="00CC00"/>
                  </a:solidFill>
                </a:uFill>
              </a:rPr>
              <a:t>ARE</a:t>
            </a:r>
          </a:p>
        </p:txBody>
      </p:sp>
      <p:sp>
        <p:nvSpPr>
          <p:cNvPr id="459" name="Shape 459"/>
          <p:cNvSpPr/>
          <p:nvPr/>
        </p:nvSpPr>
        <p:spPr>
          <a:xfrm>
            <a:off x="6648332" y="5758292"/>
            <a:ext cx="730102" cy="469901"/>
          </a:xfrm>
          <a:prstGeom prst="rect">
            <a:avLst/>
          </a:prstGeom>
          <a:ln w="12700">
            <a:miter lim="400000"/>
          </a:ln>
          <a:extLst>
            <a:ext uri="{C572A759-6A51-4108-AA02-DFA0A04FC94B}">
              <ma14:wrappingTextBoxFlag xmlns:ma14="http://schemas.microsoft.com/office/mac/drawingml/2011/main" val="1"/>
            </a:ext>
          </a:extLst>
        </p:spPr>
        <p:txBody>
          <a:bodyPr wrap="none" lIns="90561" tIns="90561" rIns="90561" bIns="90561">
            <a:spAutoFit/>
          </a:bodyPr>
          <a:lstStyle>
            <a:lvl1pPr algn="l" defTabSz="1811866">
              <a:defRPr sz="2000">
                <a:solidFill>
                  <a:srgbClr val="0066FF"/>
                </a:solidFill>
                <a:uFill>
                  <a:solidFill>
                    <a:srgbClr val="0066FF"/>
                  </a:solidFill>
                </a:uFill>
                <a:latin typeface="+mj-lt"/>
                <a:ea typeface="+mj-ea"/>
                <a:cs typeface="+mj-cs"/>
                <a:sym typeface="Arial"/>
              </a:defRPr>
            </a:lvl1pPr>
          </a:lstStyle>
          <a:p>
            <a:pPr lvl="0">
              <a:defRPr sz="1800">
                <a:solidFill>
                  <a:srgbClr val="000000"/>
                </a:solidFill>
                <a:uFillTx/>
              </a:defRPr>
            </a:pPr>
            <a:r>
              <a:rPr sz="2000">
                <a:solidFill>
                  <a:srgbClr val="0066FF"/>
                </a:solidFill>
                <a:uFill>
                  <a:solidFill>
                    <a:srgbClr val="0066FF"/>
                  </a:solidFill>
                </a:uFill>
              </a:rPr>
              <a:t>DNA</a:t>
            </a:r>
          </a:p>
        </p:txBody>
      </p:sp>
      <p:grpSp>
        <p:nvGrpSpPr>
          <p:cNvPr id="463" name="Group 463"/>
          <p:cNvGrpSpPr/>
          <p:nvPr/>
        </p:nvGrpSpPr>
        <p:grpSpPr>
          <a:xfrm>
            <a:off x="10193046" y="580076"/>
            <a:ext cx="1582986" cy="1082732"/>
            <a:chOff x="0" y="0"/>
            <a:chExt cx="1582985" cy="1082730"/>
          </a:xfrm>
        </p:grpSpPr>
        <p:sp>
          <p:nvSpPr>
            <p:cNvPr id="460" name="Shape 460"/>
            <p:cNvSpPr/>
            <p:nvPr/>
          </p:nvSpPr>
          <p:spPr>
            <a:xfrm>
              <a:off x="428978" y="524447"/>
              <a:ext cx="835379" cy="39756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801B80"/>
                </a:gs>
                <a:gs pos="100000">
                  <a:srgbClr val="3B073B"/>
                </a:gs>
              </a:gsLst>
              <a:path path="circle">
                <a:fillToRect l="-7922" t="9442" r="107922" b="90557"/>
              </a:path>
            </a:gradFill>
            <a:ln w="12700" cap="flat">
              <a:noFill/>
              <a:miter lim="400000"/>
            </a:ln>
            <a:effectLst/>
          </p:spPr>
          <p:txBody>
            <a:bodyPr wrap="square" lIns="81279" tIns="81279" rIns="81279" bIns="81279" numCol="1" anchor="ctr">
              <a:noAutofit/>
            </a:bodyPr>
            <a:lstStyle/>
            <a:p>
              <a:pPr lvl="0" algn="l" defTabSz="304800">
                <a:defRPr sz="3200">
                  <a:uFill>
                    <a:solidFill/>
                  </a:uFill>
                  <a:latin typeface="Calibri"/>
                  <a:ea typeface="Calibri"/>
                  <a:cs typeface="Calibri"/>
                  <a:sym typeface="Calibri"/>
                </a:defRPr>
              </a:pPr>
            </a:p>
          </p:txBody>
        </p:sp>
        <p:sp>
          <p:nvSpPr>
            <p:cNvPr id="461" name="Shape 461"/>
            <p:cNvSpPr/>
            <p:nvPr/>
          </p:nvSpPr>
          <p:spPr>
            <a:xfrm>
              <a:off x="635000" y="735918"/>
              <a:ext cx="409224" cy="34681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801B80"/>
                </a:gs>
                <a:gs pos="100000">
                  <a:srgbClr val="3B073B"/>
                </a:gs>
              </a:gsLst>
              <a:path path="circle">
                <a:fillToRect l="-7922" t="9442" r="107922" b="90557"/>
              </a:path>
            </a:gradFill>
            <a:ln w="12700" cap="flat">
              <a:noFill/>
              <a:miter lim="400000"/>
            </a:ln>
            <a:effectLst/>
          </p:spPr>
          <p:txBody>
            <a:bodyPr wrap="square" lIns="81279" tIns="81279" rIns="81279" bIns="81279" numCol="1" anchor="ctr">
              <a:noAutofit/>
            </a:bodyPr>
            <a:lstStyle/>
            <a:p>
              <a:pPr lvl="0" algn="l" defTabSz="304800">
                <a:defRPr sz="3200">
                  <a:uFill>
                    <a:solidFill/>
                  </a:uFill>
                  <a:latin typeface="Calibri"/>
                  <a:ea typeface="Calibri"/>
                  <a:cs typeface="Calibri"/>
                  <a:sym typeface="Calibri"/>
                </a:defRPr>
              </a:pPr>
            </a:p>
          </p:txBody>
        </p:sp>
        <p:sp>
          <p:nvSpPr>
            <p:cNvPr id="462" name="Shape 462"/>
            <p:cNvSpPr/>
            <p:nvPr/>
          </p:nvSpPr>
          <p:spPr>
            <a:xfrm>
              <a:off x="0" y="0"/>
              <a:ext cx="1582986" cy="5267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0561" tIns="90561" rIns="90561" bIns="90561" numCol="1" anchor="t">
              <a:spAutoFit/>
            </a:bodyPr>
            <a:lstStyle>
              <a:lvl1pPr algn="l" defTabSz="1811866">
                <a:defRPr sz="2400">
                  <a:solidFill>
                    <a:srgbClr val="339933"/>
                  </a:solidFill>
                  <a:uFill>
                    <a:solidFill>
                      <a:srgbClr val="339933"/>
                    </a:solidFill>
                  </a:uFill>
                  <a:latin typeface="+mj-lt"/>
                  <a:ea typeface="+mj-ea"/>
                  <a:cs typeface="+mj-cs"/>
                  <a:sym typeface="Arial"/>
                </a:defRPr>
              </a:lvl1pPr>
            </a:lstStyle>
            <a:p>
              <a:pPr lvl="0">
                <a:defRPr sz="1800">
                  <a:solidFill>
                    <a:srgbClr val="000000"/>
                  </a:solidFill>
                  <a:uFillTx/>
                </a:defRPr>
              </a:pPr>
              <a:r>
                <a:rPr sz="2400">
                  <a:solidFill>
                    <a:srgbClr val="339933"/>
                  </a:solidFill>
                  <a:uFill>
                    <a:solidFill>
                      <a:srgbClr val="339933"/>
                    </a:solidFill>
                  </a:uFill>
                </a:rPr>
                <a:t>Protandim</a:t>
              </a:r>
            </a:p>
          </p:txBody>
        </p:sp>
      </p:grpSp>
      <p:grpSp>
        <p:nvGrpSpPr>
          <p:cNvPr id="466" name="Group 466"/>
          <p:cNvGrpSpPr/>
          <p:nvPr/>
        </p:nvGrpSpPr>
        <p:grpSpPr>
          <a:xfrm>
            <a:off x="8076376" y="2632754"/>
            <a:ext cx="1247425" cy="473697"/>
            <a:chOff x="0" y="0"/>
            <a:chExt cx="1247424" cy="473696"/>
          </a:xfrm>
        </p:grpSpPr>
        <p:sp>
          <p:nvSpPr>
            <p:cNvPr id="464" name="Shape 464"/>
            <p:cNvSpPr/>
            <p:nvPr/>
          </p:nvSpPr>
          <p:spPr>
            <a:xfrm>
              <a:off x="-1" y="-1"/>
              <a:ext cx="1247426" cy="4736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8080"/>
            </a:solidFill>
            <a:ln w="12700" cap="flat">
              <a:solidFill>
                <a:srgbClr val="000000"/>
              </a:solidFill>
              <a:prstDash val="solid"/>
              <a:round/>
            </a:ln>
            <a:effectLst/>
          </p:spPr>
          <p:txBody>
            <a:bodyPr wrap="square" lIns="81279" tIns="81279" rIns="81279" bIns="81279" numCol="1" anchor="ctr">
              <a:noAutofit/>
            </a:bodyPr>
            <a:lstStyle/>
            <a:p>
              <a:pPr lvl="0" defTabSz="1811866">
                <a:defRPr sz="3200">
                  <a:uFill>
                    <a:solidFill/>
                  </a:uFill>
                  <a:latin typeface="Calibri"/>
                  <a:ea typeface="Calibri"/>
                  <a:cs typeface="Calibri"/>
                  <a:sym typeface="Calibri"/>
                </a:defRPr>
              </a:pPr>
            </a:p>
          </p:txBody>
        </p:sp>
        <p:sp>
          <p:nvSpPr>
            <p:cNvPr id="465" name="Shape 465"/>
            <p:cNvSpPr/>
            <p:nvPr/>
          </p:nvSpPr>
          <p:spPr>
            <a:xfrm>
              <a:off x="258363" y="25635"/>
              <a:ext cx="730697" cy="4224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0561" tIns="90561" rIns="90561" bIns="90561" numCol="1" anchor="ctr">
              <a:spAutoFit/>
            </a:bodyPr>
            <a:lstStyle>
              <a:lvl1pPr defTabSz="1811866">
                <a:defRPr sz="1600">
                  <a:solidFill>
                    <a:srgbClr val="FFFFFF"/>
                  </a:solidFill>
                  <a:uFill>
                    <a:solidFill>
                      <a:srgbClr val="FFFFFF"/>
                    </a:solidFill>
                  </a:uFill>
                  <a:latin typeface="Calibri"/>
                  <a:ea typeface="Calibri"/>
                  <a:cs typeface="Calibri"/>
                  <a:sym typeface="Calibri"/>
                </a:defRPr>
              </a:lvl1pPr>
            </a:lstStyle>
            <a:p>
              <a:pPr lvl="0">
                <a:defRPr sz="1800">
                  <a:solidFill>
                    <a:srgbClr val="000000"/>
                  </a:solidFill>
                  <a:uFillTx/>
                </a:defRPr>
              </a:pPr>
              <a:r>
                <a:rPr sz="1600">
                  <a:solidFill>
                    <a:srgbClr val="FFFFFF"/>
                  </a:solidFill>
                  <a:uFill>
                    <a:solidFill>
                      <a:srgbClr val="FFFFFF"/>
                    </a:solidFill>
                  </a:uFill>
                </a:rPr>
                <a:t>Kinase</a:t>
              </a:r>
            </a:p>
          </p:txBody>
        </p:sp>
      </p:grpSp>
      <p:grpSp>
        <p:nvGrpSpPr>
          <p:cNvPr id="469" name="Group 469"/>
          <p:cNvGrpSpPr/>
          <p:nvPr/>
        </p:nvGrpSpPr>
        <p:grpSpPr>
          <a:xfrm>
            <a:off x="9828977" y="2988025"/>
            <a:ext cx="1247425" cy="473697"/>
            <a:chOff x="0" y="0"/>
            <a:chExt cx="1247424" cy="473696"/>
          </a:xfrm>
        </p:grpSpPr>
        <p:sp>
          <p:nvSpPr>
            <p:cNvPr id="467" name="Shape 467"/>
            <p:cNvSpPr/>
            <p:nvPr/>
          </p:nvSpPr>
          <p:spPr>
            <a:xfrm>
              <a:off x="-1" y="-1"/>
              <a:ext cx="1247426" cy="4736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B00"/>
            </a:solidFill>
            <a:ln w="12700" cap="flat">
              <a:solidFill>
                <a:srgbClr val="000000"/>
              </a:solidFill>
              <a:prstDash val="solid"/>
              <a:round/>
            </a:ln>
            <a:effectLst/>
          </p:spPr>
          <p:txBody>
            <a:bodyPr wrap="square" lIns="81279" tIns="81279" rIns="81279" bIns="81279" numCol="1" anchor="ctr">
              <a:noAutofit/>
            </a:bodyPr>
            <a:lstStyle/>
            <a:p>
              <a:pPr lvl="0" defTabSz="1811866">
                <a:defRPr sz="3200">
                  <a:uFill>
                    <a:solidFill/>
                  </a:uFill>
                  <a:latin typeface="Calibri"/>
                  <a:ea typeface="Calibri"/>
                  <a:cs typeface="Calibri"/>
                  <a:sym typeface="Calibri"/>
                </a:defRPr>
              </a:pPr>
            </a:p>
          </p:txBody>
        </p:sp>
        <p:sp>
          <p:nvSpPr>
            <p:cNvPr id="468" name="Shape 468"/>
            <p:cNvSpPr/>
            <p:nvPr/>
          </p:nvSpPr>
          <p:spPr>
            <a:xfrm>
              <a:off x="258363" y="25635"/>
              <a:ext cx="730697" cy="4224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0561" tIns="90561" rIns="90561" bIns="90561" numCol="1" anchor="ctr">
              <a:spAutoFit/>
            </a:bodyPr>
            <a:lstStyle>
              <a:lvl1pPr defTabSz="1811866">
                <a:defRPr sz="1600">
                  <a:uFill>
                    <a:solidFill/>
                  </a:uFill>
                  <a:latin typeface="Calibri"/>
                  <a:ea typeface="Calibri"/>
                  <a:cs typeface="Calibri"/>
                  <a:sym typeface="Calibri"/>
                </a:defRPr>
              </a:lvl1pPr>
            </a:lstStyle>
            <a:p>
              <a:pPr lvl="0">
                <a:defRPr sz="1800">
                  <a:uFillTx/>
                </a:defRPr>
              </a:pPr>
              <a:r>
                <a:rPr sz="1600">
                  <a:uFill>
                    <a:solidFill/>
                  </a:uFill>
                </a:rPr>
                <a:t>Kinase</a:t>
              </a:r>
            </a:p>
          </p:txBody>
        </p:sp>
      </p:grpSp>
      <p:grpSp>
        <p:nvGrpSpPr>
          <p:cNvPr id="472" name="Group 472"/>
          <p:cNvGrpSpPr/>
          <p:nvPr/>
        </p:nvGrpSpPr>
        <p:grpSpPr>
          <a:xfrm>
            <a:off x="4339754" y="3193856"/>
            <a:ext cx="1247425" cy="473697"/>
            <a:chOff x="0" y="0"/>
            <a:chExt cx="1247424" cy="473696"/>
          </a:xfrm>
        </p:grpSpPr>
        <p:sp>
          <p:nvSpPr>
            <p:cNvPr id="470" name="Shape 470"/>
            <p:cNvSpPr/>
            <p:nvPr/>
          </p:nvSpPr>
          <p:spPr>
            <a:xfrm>
              <a:off x="-1" y="-1"/>
              <a:ext cx="1247426" cy="47369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8080"/>
            </a:solidFill>
            <a:ln w="12700" cap="flat">
              <a:solidFill>
                <a:srgbClr val="000000"/>
              </a:solidFill>
              <a:prstDash val="solid"/>
              <a:round/>
            </a:ln>
            <a:effectLst/>
          </p:spPr>
          <p:txBody>
            <a:bodyPr wrap="square" lIns="81279" tIns="81279" rIns="81279" bIns="81279" numCol="1" anchor="ctr">
              <a:noAutofit/>
            </a:bodyPr>
            <a:lstStyle/>
            <a:p>
              <a:pPr lvl="0" defTabSz="1811866">
                <a:defRPr sz="3200">
                  <a:uFill>
                    <a:solidFill/>
                  </a:uFill>
                  <a:latin typeface="Calibri"/>
                  <a:ea typeface="Calibri"/>
                  <a:cs typeface="Calibri"/>
                  <a:sym typeface="Calibri"/>
                </a:defRPr>
              </a:pPr>
            </a:p>
          </p:txBody>
        </p:sp>
        <p:sp>
          <p:nvSpPr>
            <p:cNvPr id="471" name="Shape 471"/>
            <p:cNvSpPr/>
            <p:nvPr/>
          </p:nvSpPr>
          <p:spPr>
            <a:xfrm>
              <a:off x="258363" y="25635"/>
              <a:ext cx="730697" cy="4224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0561" tIns="90561" rIns="90561" bIns="90561" numCol="1" anchor="ctr">
              <a:spAutoFit/>
            </a:bodyPr>
            <a:lstStyle>
              <a:lvl1pPr defTabSz="1811866">
                <a:defRPr sz="1600">
                  <a:solidFill>
                    <a:srgbClr val="FFFFFF"/>
                  </a:solidFill>
                  <a:uFill>
                    <a:solidFill>
                      <a:srgbClr val="FFFFFF"/>
                    </a:solidFill>
                  </a:uFill>
                  <a:latin typeface="Calibri"/>
                  <a:ea typeface="Calibri"/>
                  <a:cs typeface="Calibri"/>
                  <a:sym typeface="Calibri"/>
                </a:defRPr>
              </a:lvl1pPr>
            </a:lstStyle>
            <a:p>
              <a:pPr lvl="0">
                <a:defRPr sz="1800">
                  <a:solidFill>
                    <a:srgbClr val="000000"/>
                  </a:solidFill>
                  <a:uFillTx/>
                </a:defRPr>
              </a:pPr>
              <a:r>
                <a:rPr sz="1600">
                  <a:solidFill>
                    <a:srgbClr val="FFFFFF"/>
                  </a:solidFill>
                  <a:uFill>
                    <a:solidFill>
                      <a:srgbClr val="FFFFFF"/>
                    </a:solidFill>
                  </a:uFill>
                </a:rPr>
                <a:t>Kinase</a:t>
              </a:r>
            </a:p>
          </p:txBody>
        </p:sp>
      </p:grpSp>
      <p:grpSp>
        <p:nvGrpSpPr>
          <p:cNvPr id="480" name="Group 480"/>
          <p:cNvGrpSpPr/>
          <p:nvPr/>
        </p:nvGrpSpPr>
        <p:grpSpPr>
          <a:xfrm>
            <a:off x="5435640" y="2142556"/>
            <a:ext cx="2709333" cy="3588951"/>
            <a:chOff x="0" y="0"/>
            <a:chExt cx="2709331" cy="3588949"/>
          </a:xfrm>
        </p:grpSpPr>
        <p:sp>
          <p:nvSpPr>
            <p:cNvPr id="473" name="Shape 473"/>
            <p:cNvSpPr/>
            <p:nvPr/>
          </p:nvSpPr>
          <p:spPr>
            <a:xfrm>
              <a:off x="1181646" y="2362419"/>
              <a:ext cx="677334" cy="12265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5"/>
                  </a:moveTo>
                  <a:lnTo>
                    <a:pt x="10800" y="0"/>
                  </a:lnTo>
                  <a:lnTo>
                    <a:pt x="21600" y="5405"/>
                  </a:lnTo>
                  <a:lnTo>
                    <a:pt x="16200" y="5405"/>
                  </a:lnTo>
                  <a:lnTo>
                    <a:pt x="16200" y="21600"/>
                  </a:lnTo>
                  <a:lnTo>
                    <a:pt x="5400" y="21600"/>
                  </a:lnTo>
                  <a:lnTo>
                    <a:pt x="5400" y="5405"/>
                  </a:lnTo>
                  <a:close/>
                </a:path>
              </a:pathLst>
            </a:custGeom>
            <a:solidFill>
              <a:srgbClr val="05F900"/>
            </a:solidFill>
            <a:ln w="12700" cap="flat">
              <a:solidFill>
                <a:srgbClr val="000000"/>
              </a:solidFill>
              <a:prstDash val="solid"/>
              <a:miter lim="400000"/>
            </a:ln>
            <a:effectLst/>
          </p:spPr>
          <p:txBody>
            <a:bodyPr wrap="square" lIns="81279" tIns="81279" rIns="81279" bIns="81279" numCol="1" anchor="ctr">
              <a:noAutofit/>
            </a:bodyPr>
            <a:lstStyle/>
            <a:p>
              <a:pPr lvl="0" algn="l" defTabSz="304800">
                <a:defRPr sz="3200">
                  <a:uFill>
                    <a:solidFill/>
                  </a:uFill>
                  <a:latin typeface="Calibri"/>
                  <a:ea typeface="Calibri"/>
                  <a:cs typeface="Calibri"/>
                  <a:sym typeface="Calibri"/>
                </a:defRPr>
              </a:pPr>
            </a:p>
          </p:txBody>
        </p:sp>
        <p:grpSp>
          <p:nvGrpSpPr>
            <p:cNvPr id="476" name="Group 476"/>
            <p:cNvGrpSpPr/>
            <p:nvPr/>
          </p:nvGrpSpPr>
          <p:grpSpPr>
            <a:xfrm>
              <a:off x="-1" y="0"/>
              <a:ext cx="2709333" cy="1428481"/>
              <a:chOff x="0" y="0"/>
              <a:chExt cx="2709331" cy="1428480"/>
            </a:xfrm>
          </p:grpSpPr>
          <p:sp>
            <p:nvSpPr>
              <p:cNvPr id="474" name="Shape 474"/>
              <p:cNvSpPr/>
              <p:nvPr/>
            </p:nvSpPr>
            <p:spPr>
              <a:xfrm flipH="1">
                <a:off x="0" y="0"/>
                <a:ext cx="2709332" cy="1428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FFFC66"/>
              </a:solidFill>
              <a:ln w="12700" cap="flat">
                <a:solidFill>
                  <a:srgbClr val="000000"/>
                </a:solidFill>
                <a:prstDash val="solid"/>
                <a:miter lim="400000"/>
              </a:ln>
              <a:effectLst/>
            </p:spPr>
            <p:txBody>
              <a:bodyPr wrap="square" lIns="81279" tIns="81279" rIns="81279" bIns="81279" numCol="1" anchor="ctr">
                <a:noAutofit/>
              </a:bodyPr>
              <a:lstStyle/>
              <a:p>
                <a:pPr lvl="0" defTabSz="1811866">
                  <a:defRPr b="1" sz="1200">
                    <a:uFill>
                      <a:solidFill/>
                    </a:uFill>
                    <a:latin typeface="Calibri"/>
                    <a:ea typeface="Calibri"/>
                    <a:cs typeface="Calibri"/>
                    <a:sym typeface="Calibri"/>
                  </a:defRPr>
                </a:pPr>
              </a:p>
            </p:txBody>
          </p:sp>
          <p:sp>
            <p:nvSpPr>
              <p:cNvPr id="475" name="Shape 475"/>
              <p:cNvSpPr/>
              <p:nvPr/>
            </p:nvSpPr>
            <p:spPr>
              <a:xfrm>
                <a:off x="558738" y="401469"/>
                <a:ext cx="1625849" cy="5367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0561" tIns="90561" rIns="90561" bIns="90561" numCol="1" anchor="ctr">
                <a:spAutoFit/>
              </a:bodyPr>
              <a:lstStyle/>
              <a:p>
                <a:pPr lvl="0" defTabSz="1811866">
                  <a:defRPr sz="1800"/>
                </a:pPr>
                <a:r>
                  <a:rPr b="1" sz="1200">
                    <a:uFill>
                      <a:solidFill/>
                    </a:uFill>
                    <a:latin typeface="Calibri"/>
                    <a:ea typeface="Calibri"/>
                    <a:cs typeface="Calibri"/>
                    <a:sym typeface="Calibri"/>
                  </a:rPr>
                  <a:t>Antiinflammatory and</a:t>
                </a:r>
                <a:endParaRPr b="1" sz="1200">
                  <a:uFill>
                    <a:solidFill/>
                  </a:uFill>
                  <a:latin typeface="Calibri"/>
                  <a:ea typeface="Calibri"/>
                  <a:cs typeface="Calibri"/>
                  <a:sym typeface="Calibri"/>
                </a:endParaRPr>
              </a:p>
              <a:p>
                <a:pPr lvl="0" defTabSz="1811866">
                  <a:defRPr sz="1800"/>
                </a:pPr>
                <a:r>
                  <a:rPr b="1" sz="1200">
                    <a:uFill>
                      <a:solidFill/>
                    </a:uFill>
                    <a:latin typeface="Calibri"/>
                    <a:ea typeface="Calibri"/>
                    <a:cs typeface="Calibri"/>
                    <a:sym typeface="Calibri"/>
                  </a:rPr>
                  <a:t>Antifibrotic Proteins</a:t>
                </a:r>
              </a:p>
            </p:txBody>
          </p:sp>
        </p:grpSp>
        <p:grpSp>
          <p:nvGrpSpPr>
            <p:cNvPr id="479" name="Group 479"/>
            <p:cNvGrpSpPr/>
            <p:nvPr/>
          </p:nvGrpSpPr>
          <p:grpSpPr>
            <a:xfrm>
              <a:off x="368846" y="1009006"/>
              <a:ext cx="2221089" cy="1195515"/>
              <a:chOff x="0" y="0"/>
              <a:chExt cx="2221088" cy="1195514"/>
            </a:xfrm>
          </p:grpSpPr>
          <p:sp>
            <p:nvSpPr>
              <p:cNvPr id="477" name="Shape 477"/>
              <p:cNvSpPr/>
              <p:nvPr/>
            </p:nvSpPr>
            <p:spPr>
              <a:xfrm>
                <a:off x="0" y="-1"/>
                <a:ext cx="2221089" cy="1195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solidFill>
                <a:srgbClr val="05F900"/>
              </a:solidFill>
              <a:ln w="12700" cap="flat">
                <a:solidFill>
                  <a:srgbClr val="000000"/>
                </a:solidFill>
                <a:prstDash val="solid"/>
                <a:miter lim="400000"/>
              </a:ln>
              <a:effectLst/>
            </p:spPr>
            <p:txBody>
              <a:bodyPr wrap="square" lIns="81279" tIns="81279" rIns="81279" bIns="81279" numCol="1" anchor="ctr">
                <a:noAutofit/>
              </a:bodyPr>
              <a:lstStyle/>
              <a:p>
                <a:pPr lvl="0" defTabSz="1811866">
                  <a:defRPr sz="3200">
                    <a:uFill>
                      <a:solidFill/>
                    </a:uFill>
                    <a:latin typeface="Calibri"/>
                    <a:ea typeface="Calibri"/>
                    <a:cs typeface="Calibri"/>
                    <a:sym typeface="Calibri"/>
                  </a:defRPr>
                </a:pPr>
              </a:p>
            </p:txBody>
          </p:sp>
          <p:sp>
            <p:nvSpPr>
              <p:cNvPr id="478" name="Shape 478"/>
              <p:cNvSpPr/>
              <p:nvPr/>
            </p:nvSpPr>
            <p:spPr>
              <a:xfrm>
                <a:off x="546369" y="292228"/>
                <a:ext cx="1100485" cy="5367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0561" tIns="90561" rIns="90561" bIns="90561" numCol="1" anchor="ctr">
                <a:spAutoFit/>
              </a:bodyPr>
              <a:lstStyle/>
              <a:p>
                <a:pPr lvl="0" defTabSz="1811866">
                  <a:defRPr sz="1800"/>
                </a:pPr>
                <a:r>
                  <a:rPr b="1" sz="1200">
                    <a:uFill>
                      <a:solidFill/>
                    </a:uFill>
                    <a:latin typeface="Calibri"/>
                    <a:ea typeface="Calibri"/>
                    <a:cs typeface="Calibri"/>
                    <a:sym typeface="Calibri"/>
                  </a:rPr>
                  <a:t>Stress-related</a:t>
                </a:r>
                <a:endParaRPr b="1" sz="1200">
                  <a:uFill>
                    <a:solidFill/>
                  </a:uFill>
                  <a:latin typeface="Calibri"/>
                  <a:ea typeface="Calibri"/>
                  <a:cs typeface="Calibri"/>
                  <a:sym typeface="Calibri"/>
                </a:endParaRPr>
              </a:p>
              <a:p>
                <a:pPr lvl="0" defTabSz="1811866">
                  <a:defRPr sz="1800"/>
                </a:pPr>
                <a:r>
                  <a:rPr b="1" sz="1200">
                    <a:uFill>
                      <a:solidFill/>
                    </a:uFill>
                    <a:latin typeface="Calibri"/>
                    <a:ea typeface="Calibri"/>
                    <a:cs typeface="Calibri"/>
                    <a:sym typeface="Calibri"/>
                  </a:rPr>
                  <a:t>Enzymes</a:t>
                </a:r>
              </a:p>
            </p:txBody>
          </p:sp>
        </p:gr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469"/>
                                        </p:tgtEl>
                                        <p:attrNameLst>
                                          <p:attrName>style.visibility</p:attrName>
                                        </p:attrNameLst>
                                      </p:cBhvr>
                                      <p:to>
                                        <p:strVal val="visible"/>
                                      </p:to>
                                    </p:set>
                                    <p:animEffect filter="fade" transition="in">
                                      <p:cBhvr>
                                        <p:cTn id="7" dur="2000"/>
                                        <p:tgtEl>
                                          <p:spTgt spid="46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450"/>
                                        </p:tgtEl>
                                        <p:attrNameLst>
                                          <p:attrName>style.visibility</p:attrName>
                                        </p:attrNameLst>
                                      </p:cBhvr>
                                      <p:to>
                                        <p:strVal val="visible"/>
                                      </p:to>
                                    </p:set>
                                    <p:animEffect filter="dissolve" transition="in">
                                      <p:cBhvr>
                                        <p:cTn id="12" dur="2000"/>
                                        <p:tgtEl>
                                          <p:spTgt spid="450"/>
                                        </p:tgtEl>
                                      </p:cBhvr>
                                    </p:animEffect>
                                  </p:childTnLst>
                                </p:cTn>
                              </p:par>
                            </p:childTnLst>
                          </p:cTn>
                        </p:par>
                        <p:par>
                          <p:cTn id="13" fill="hold">
                            <p:stCondLst>
                              <p:cond delay="2000"/>
                            </p:stCondLst>
                            <p:childTnLst>
                              <p:par>
                                <p:cTn id="14" nodeType="afterEffect" presetClass="entr" presetSubtype="0" presetID="10" grpId="3" fill="hold">
                                  <p:stCondLst>
                                    <p:cond delay="0"/>
                                  </p:stCondLst>
                                  <p:iterate type="el" backwards="0">
                                    <p:tmAbs val="0"/>
                                  </p:iterate>
                                  <p:childTnLst>
                                    <p:set>
                                      <p:cBhvr>
                                        <p:cTn id="15" fill="hold"/>
                                        <p:tgtEl>
                                          <p:spTgt spid="455"/>
                                        </p:tgtEl>
                                        <p:attrNameLst>
                                          <p:attrName>style.visibility</p:attrName>
                                        </p:attrNameLst>
                                      </p:cBhvr>
                                      <p:to>
                                        <p:strVal val="visible"/>
                                      </p:to>
                                    </p:set>
                                    <p:animEffect filter="fade" transition="in">
                                      <p:cBhvr>
                                        <p:cTn id="16" dur="2000"/>
                                        <p:tgtEl>
                                          <p:spTgt spid="455"/>
                                        </p:tgtEl>
                                      </p:cBhvr>
                                    </p:animEffect>
                                  </p:childTnLst>
                                </p:cTn>
                              </p:par>
                            </p:childTnLst>
                          </p:cTn>
                        </p:par>
                        <p:par>
                          <p:cTn id="17" fill="hold">
                            <p:stCondLst>
                              <p:cond delay="4000"/>
                            </p:stCondLst>
                            <p:childTnLst>
                              <p:par>
                                <p:cTn id="18" nodeType="afterEffect" presetClass="entr" presetSubtype="0" presetID="9" grpId="4" fill="hold">
                                  <p:stCondLst>
                                    <p:cond delay="0"/>
                                  </p:stCondLst>
                                  <p:iterate type="el" backwards="0">
                                    <p:tmAbs val="0"/>
                                  </p:iterate>
                                  <p:childTnLst>
                                    <p:set>
                                      <p:cBhvr>
                                        <p:cTn id="19" fill="hold"/>
                                        <p:tgtEl>
                                          <p:spTgt spid="456"/>
                                        </p:tgtEl>
                                        <p:attrNameLst>
                                          <p:attrName>style.visibility</p:attrName>
                                        </p:attrNameLst>
                                      </p:cBhvr>
                                      <p:to>
                                        <p:strVal val="visible"/>
                                      </p:to>
                                    </p:set>
                                    <p:animEffect filter="dissolve" transition="in">
                                      <p:cBhvr>
                                        <p:cTn id="20" dur="2000"/>
                                        <p:tgtEl>
                                          <p:spTgt spid="456"/>
                                        </p:tgtEl>
                                      </p:cBhvr>
                                    </p:animEffec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0" grpId="5" fill="hold">
                                  <p:stCondLst>
                                    <p:cond delay="0"/>
                                  </p:stCondLst>
                                  <p:iterate type="el" backwards="0">
                                    <p:tmAbs val="0"/>
                                  </p:iterate>
                                  <p:childTnLst>
                                    <p:set>
                                      <p:cBhvr>
                                        <p:cTn id="24" fill="hold"/>
                                        <p:tgtEl>
                                          <p:spTgt spid="480"/>
                                        </p:tgtEl>
                                        <p:attrNameLst>
                                          <p:attrName>style.visibility</p:attrName>
                                        </p:attrNameLst>
                                      </p:cBhvr>
                                      <p:to>
                                        <p:strVal val="visible"/>
                                      </p:to>
                                    </p:set>
                                    <p:animEffect filter="fade" transition="in">
                                      <p:cBhvr>
                                        <p:cTn id="25" dur="5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6" grpId="4"/>
      <p:bldP build="whole" bldLvl="1" animBg="1" rev="0" advAuto="0" spid="480" grpId="5"/>
      <p:bldP build="whole" bldLvl="1" animBg="1" rev="0" advAuto="0" spid="455" grpId="3"/>
      <p:bldP build="whole" bldLvl="1" animBg="1" rev="0" advAuto="0" spid="450" grpId="2"/>
      <p:bldP build="whole" bldLvl="1" animBg="1" rev="0" advAuto="0" spid="469"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2" name="Shape 482"/>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pic>
        <p:nvPicPr>
          <p:cNvPr id="483" name="image8.png"/>
          <p:cNvPicPr/>
          <p:nvPr/>
        </p:nvPicPr>
        <p:blipFill>
          <a:blip r:embed="rId2">
            <a:extLst/>
          </a:blip>
          <a:stretch>
            <a:fillRect/>
          </a:stretch>
        </p:blipFill>
        <p:spPr>
          <a:xfrm>
            <a:off x="2235199" y="-186267"/>
            <a:ext cx="12701" cy="12701"/>
          </a:xfrm>
          <a:prstGeom prst="rect">
            <a:avLst/>
          </a:prstGeom>
          <a:ln>
            <a:round/>
          </a:ln>
        </p:spPr>
      </p:pic>
      <p:pic>
        <p:nvPicPr>
          <p:cNvPr id="484" name="image8.png"/>
          <p:cNvPicPr/>
          <p:nvPr/>
        </p:nvPicPr>
        <p:blipFill>
          <a:blip r:embed="rId2">
            <a:extLst/>
          </a:blip>
          <a:stretch>
            <a:fillRect/>
          </a:stretch>
        </p:blipFill>
        <p:spPr>
          <a:xfrm>
            <a:off x="2235199" y="-186267"/>
            <a:ext cx="12701" cy="12701"/>
          </a:xfrm>
          <a:prstGeom prst="rect">
            <a:avLst/>
          </a:prstGeom>
          <a:ln>
            <a:round/>
          </a:ln>
        </p:spPr>
      </p:pic>
      <p:pic>
        <p:nvPicPr>
          <p:cNvPr id="485" name="image8.png"/>
          <p:cNvPicPr/>
          <p:nvPr/>
        </p:nvPicPr>
        <p:blipFill>
          <a:blip r:embed="rId2">
            <a:extLst/>
          </a:blip>
          <a:stretch>
            <a:fillRect/>
          </a:stretch>
        </p:blipFill>
        <p:spPr>
          <a:xfrm>
            <a:off x="2235199" y="-186267"/>
            <a:ext cx="12701" cy="12701"/>
          </a:xfrm>
          <a:prstGeom prst="rect">
            <a:avLst/>
          </a:prstGeom>
          <a:ln>
            <a:round/>
          </a:ln>
        </p:spPr>
      </p:pic>
      <p:pic>
        <p:nvPicPr>
          <p:cNvPr id="486" name="image19.png"/>
          <p:cNvPicPr/>
          <p:nvPr/>
        </p:nvPicPr>
        <p:blipFill>
          <a:blip r:embed="rId3">
            <a:extLst/>
          </a:blip>
          <a:stretch>
            <a:fillRect/>
          </a:stretch>
        </p:blipFill>
        <p:spPr>
          <a:xfrm>
            <a:off x="2726192" y="175579"/>
            <a:ext cx="11359692" cy="8792842"/>
          </a:xfrm>
          <a:prstGeom prst="rect">
            <a:avLst/>
          </a:prstGeom>
          <a:ln w="12700">
            <a:miter lim="400000"/>
          </a:ln>
        </p:spPr>
      </p:pic>
    </p:spTree>
  </p:cSld>
  <p:clrMapOvr>
    <a:masterClrMapping/>
  </p:clrMapOvr>
  <p:transition spd="fast"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8" name="Shape 488"/>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pic>
        <p:nvPicPr>
          <p:cNvPr id="489" name="image8.png"/>
          <p:cNvPicPr/>
          <p:nvPr/>
        </p:nvPicPr>
        <p:blipFill>
          <a:blip r:embed="rId2">
            <a:extLst/>
          </a:blip>
          <a:stretch>
            <a:fillRect/>
          </a:stretch>
        </p:blipFill>
        <p:spPr>
          <a:xfrm>
            <a:off x="2235199" y="-186267"/>
            <a:ext cx="12701" cy="12701"/>
          </a:xfrm>
          <a:prstGeom prst="rect">
            <a:avLst/>
          </a:prstGeom>
          <a:ln>
            <a:round/>
          </a:ln>
        </p:spPr>
      </p:pic>
      <p:pic>
        <p:nvPicPr>
          <p:cNvPr id="490" name="image8.png"/>
          <p:cNvPicPr/>
          <p:nvPr/>
        </p:nvPicPr>
        <p:blipFill>
          <a:blip r:embed="rId2">
            <a:extLst/>
          </a:blip>
          <a:stretch>
            <a:fillRect/>
          </a:stretch>
        </p:blipFill>
        <p:spPr>
          <a:xfrm>
            <a:off x="2235199" y="-186267"/>
            <a:ext cx="12701" cy="12701"/>
          </a:xfrm>
          <a:prstGeom prst="rect">
            <a:avLst/>
          </a:prstGeom>
          <a:ln>
            <a:round/>
          </a:ln>
        </p:spPr>
      </p:pic>
      <p:pic>
        <p:nvPicPr>
          <p:cNvPr id="491" name="image8.png"/>
          <p:cNvPicPr/>
          <p:nvPr/>
        </p:nvPicPr>
        <p:blipFill>
          <a:blip r:embed="rId2">
            <a:extLst/>
          </a:blip>
          <a:stretch>
            <a:fillRect/>
          </a:stretch>
        </p:blipFill>
        <p:spPr>
          <a:xfrm>
            <a:off x="2235199" y="-186267"/>
            <a:ext cx="12701" cy="12701"/>
          </a:xfrm>
          <a:prstGeom prst="rect">
            <a:avLst/>
          </a:prstGeom>
          <a:ln>
            <a:round/>
          </a:ln>
        </p:spPr>
      </p:pic>
      <p:grpSp>
        <p:nvGrpSpPr>
          <p:cNvPr id="582" name="Group 582"/>
          <p:cNvGrpSpPr/>
          <p:nvPr/>
        </p:nvGrpSpPr>
        <p:grpSpPr>
          <a:xfrm>
            <a:off x="1631743" y="213074"/>
            <a:ext cx="12295014" cy="5872252"/>
            <a:chOff x="0" y="0"/>
            <a:chExt cx="12295013" cy="5872250"/>
          </a:xfrm>
        </p:grpSpPr>
        <p:sp>
          <p:nvSpPr>
            <p:cNvPr id="492" name="Shape 492"/>
            <p:cNvSpPr/>
            <p:nvPr/>
          </p:nvSpPr>
          <p:spPr>
            <a:xfrm>
              <a:off x="7421034" y="276321"/>
              <a:ext cx="4871157" cy="4401413"/>
            </a:xfrm>
            <a:prstGeom prst="rect">
              <a:avLst/>
            </a:prstGeom>
            <a:solidFill>
              <a:srgbClr val="EBFFFF"/>
            </a:solidFill>
            <a:ln w="12700" cap="flat">
              <a:solidFill>
                <a:srgbClr val="000000"/>
              </a:solidFill>
              <a:prstDash val="solid"/>
              <a:miter lim="400000"/>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493" name="Shape 493"/>
            <p:cNvSpPr/>
            <p:nvPr/>
          </p:nvSpPr>
          <p:spPr>
            <a:xfrm>
              <a:off x="7421035" y="276321"/>
              <a:ext cx="2821" cy="4401413"/>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494" name="Shape 494"/>
            <p:cNvSpPr/>
            <p:nvPr/>
          </p:nvSpPr>
          <p:spPr>
            <a:xfrm>
              <a:off x="7373056" y="4677734"/>
              <a:ext cx="47978" cy="2821"/>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495" name="Shape 495"/>
            <p:cNvSpPr/>
            <p:nvPr/>
          </p:nvSpPr>
          <p:spPr>
            <a:xfrm>
              <a:off x="7373056" y="4142008"/>
              <a:ext cx="47978" cy="2821"/>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496" name="Shape 496"/>
            <p:cNvSpPr/>
            <p:nvPr/>
          </p:nvSpPr>
          <p:spPr>
            <a:xfrm>
              <a:off x="7373056" y="3578086"/>
              <a:ext cx="47978" cy="2821"/>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497" name="Shape 497"/>
            <p:cNvSpPr/>
            <p:nvPr/>
          </p:nvSpPr>
          <p:spPr>
            <a:xfrm>
              <a:off x="7373056" y="3042360"/>
              <a:ext cx="47978" cy="2820"/>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498" name="Shape 498"/>
            <p:cNvSpPr/>
            <p:nvPr/>
          </p:nvSpPr>
          <p:spPr>
            <a:xfrm>
              <a:off x="7373056" y="2475618"/>
              <a:ext cx="47978" cy="2821"/>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499" name="Shape 499"/>
            <p:cNvSpPr/>
            <p:nvPr/>
          </p:nvSpPr>
          <p:spPr>
            <a:xfrm>
              <a:off x="7373056" y="1939892"/>
              <a:ext cx="47978" cy="2820"/>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00" name="Shape 500"/>
            <p:cNvSpPr/>
            <p:nvPr/>
          </p:nvSpPr>
          <p:spPr>
            <a:xfrm>
              <a:off x="7373056" y="1375970"/>
              <a:ext cx="47978" cy="2820"/>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01" name="Shape 501"/>
            <p:cNvSpPr/>
            <p:nvPr/>
          </p:nvSpPr>
          <p:spPr>
            <a:xfrm>
              <a:off x="7373056" y="840244"/>
              <a:ext cx="47978" cy="2820"/>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02" name="Shape 502"/>
            <p:cNvSpPr/>
            <p:nvPr/>
          </p:nvSpPr>
          <p:spPr>
            <a:xfrm>
              <a:off x="7373056" y="276321"/>
              <a:ext cx="47978" cy="2821"/>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03" name="Shape 503"/>
            <p:cNvSpPr/>
            <p:nvPr/>
          </p:nvSpPr>
          <p:spPr>
            <a:xfrm flipV="1">
              <a:off x="7421034" y="4677735"/>
              <a:ext cx="2823" cy="56392"/>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04" name="Shape 504"/>
            <p:cNvSpPr/>
            <p:nvPr/>
          </p:nvSpPr>
          <p:spPr>
            <a:xfrm flipV="1">
              <a:off x="8422923" y="4677735"/>
              <a:ext cx="2822" cy="56392"/>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05" name="Shape 505"/>
            <p:cNvSpPr/>
            <p:nvPr/>
          </p:nvSpPr>
          <p:spPr>
            <a:xfrm flipV="1">
              <a:off x="11264902" y="4677735"/>
              <a:ext cx="2822" cy="56392"/>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06" name="Shape 506"/>
            <p:cNvSpPr/>
            <p:nvPr/>
          </p:nvSpPr>
          <p:spPr>
            <a:xfrm flipV="1">
              <a:off x="12292191" y="4677735"/>
              <a:ext cx="2822" cy="56392"/>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07" name="Shape 507"/>
            <p:cNvSpPr/>
            <p:nvPr/>
          </p:nvSpPr>
          <p:spPr>
            <a:xfrm>
              <a:off x="7421034" y="3380713"/>
              <a:ext cx="984957" cy="12970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04" y="19252"/>
                  </a:lnTo>
                  <a:lnTo>
                    <a:pt x="4209" y="16435"/>
                  </a:lnTo>
                  <a:lnTo>
                    <a:pt x="8417" y="11270"/>
                  </a:lnTo>
                  <a:lnTo>
                    <a:pt x="10521" y="8452"/>
                  </a:lnTo>
                  <a:lnTo>
                    <a:pt x="16834" y="2817"/>
                  </a:lnTo>
                  <a:lnTo>
                    <a:pt x="21600" y="0"/>
                  </a:lnTo>
                </a:path>
              </a:pathLst>
            </a:custGeom>
            <a:noFill/>
            <a:ln w="38100" cap="flat">
              <a:solidFill>
                <a:srgbClr val="01148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08" name="Shape 508"/>
            <p:cNvSpPr/>
            <p:nvPr/>
          </p:nvSpPr>
          <p:spPr>
            <a:xfrm>
              <a:off x="8405990" y="1686127"/>
              <a:ext cx="2901246" cy="16945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954" y="19084"/>
                  </a:lnTo>
                  <a:lnTo>
                    <a:pt x="4454" y="16568"/>
                  </a:lnTo>
                  <a:lnTo>
                    <a:pt x="7144" y="14017"/>
                  </a:lnTo>
                  <a:lnTo>
                    <a:pt x="9812" y="11141"/>
                  </a:lnTo>
                  <a:lnTo>
                    <a:pt x="15885" y="5391"/>
                  </a:lnTo>
                  <a:lnTo>
                    <a:pt x="18742" y="2875"/>
                  </a:lnTo>
                  <a:lnTo>
                    <a:pt x="21600" y="0"/>
                  </a:lnTo>
                </a:path>
              </a:pathLst>
            </a:custGeom>
            <a:noFill/>
            <a:ln w="38100" cap="flat">
              <a:solidFill>
                <a:srgbClr val="01148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09" name="Shape 509"/>
            <p:cNvSpPr/>
            <p:nvPr/>
          </p:nvSpPr>
          <p:spPr>
            <a:xfrm>
              <a:off x="8321323" y="2963411"/>
              <a:ext cx="169334" cy="2820"/>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10" name="Shape 510"/>
            <p:cNvSpPr/>
            <p:nvPr/>
          </p:nvSpPr>
          <p:spPr>
            <a:xfrm flipV="1">
              <a:off x="11307236" y="840244"/>
              <a:ext cx="2822" cy="845884"/>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11" name="Shape 511"/>
            <p:cNvSpPr/>
            <p:nvPr/>
          </p:nvSpPr>
          <p:spPr>
            <a:xfrm>
              <a:off x="11236680" y="840244"/>
              <a:ext cx="166511" cy="2820"/>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12" name="Shape 512"/>
            <p:cNvSpPr/>
            <p:nvPr/>
          </p:nvSpPr>
          <p:spPr>
            <a:xfrm>
              <a:off x="7421034" y="4677734"/>
              <a:ext cx="2823" cy="84588"/>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13" name="Shape 513"/>
            <p:cNvSpPr/>
            <p:nvPr/>
          </p:nvSpPr>
          <p:spPr>
            <a:xfrm>
              <a:off x="8394701" y="2966230"/>
              <a:ext cx="2822" cy="845884"/>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14" name="Shape 514"/>
            <p:cNvSpPr/>
            <p:nvPr/>
          </p:nvSpPr>
          <p:spPr>
            <a:xfrm>
              <a:off x="8321323" y="3823392"/>
              <a:ext cx="169334" cy="2820"/>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15" name="Shape 515"/>
            <p:cNvSpPr/>
            <p:nvPr/>
          </p:nvSpPr>
          <p:spPr>
            <a:xfrm>
              <a:off x="11307235" y="1686127"/>
              <a:ext cx="2822" cy="874079"/>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16" name="Shape 516"/>
            <p:cNvSpPr/>
            <p:nvPr/>
          </p:nvSpPr>
          <p:spPr>
            <a:xfrm>
              <a:off x="11236680" y="2560206"/>
              <a:ext cx="166511" cy="2821"/>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17" name="Shape 517"/>
            <p:cNvSpPr/>
            <p:nvPr/>
          </p:nvSpPr>
          <p:spPr>
            <a:xfrm>
              <a:off x="7350478" y="4593145"/>
              <a:ext cx="143934" cy="1691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88" y="0"/>
                  </a:moveTo>
                  <a:lnTo>
                    <a:pt x="21600" y="10800"/>
                  </a:lnTo>
                  <a:lnTo>
                    <a:pt x="10588" y="21600"/>
                  </a:lnTo>
                  <a:lnTo>
                    <a:pt x="0" y="10800"/>
                  </a:lnTo>
                  <a:lnTo>
                    <a:pt x="10588" y="0"/>
                  </a:lnTo>
                  <a:close/>
                </a:path>
              </a:pathLst>
            </a:custGeom>
            <a:solidFill>
              <a:srgbClr val="011480"/>
            </a:solidFill>
            <a:ln w="25400" cap="flat">
              <a:solidFill>
                <a:srgbClr val="01148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18" name="Shape 518"/>
            <p:cNvSpPr/>
            <p:nvPr/>
          </p:nvSpPr>
          <p:spPr>
            <a:xfrm>
              <a:off x="8332612" y="3296125"/>
              <a:ext cx="143934" cy="1691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12" y="0"/>
                  </a:moveTo>
                  <a:lnTo>
                    <a:pt x="21600" y="10800"/>
                  </a:lnTo>
                  <a:lnTo>
                    <a:pt x="11012" y="21600"/>
                  </a:lnTo>
                  <a:lnTo>
                    <a:pt x="0" y="10800"/>
                  </a:lnTo>
                  <a:lnTo>
                    <a:pt x="11012" y="0"/>
                  </a:lnTo>
                  <a:close/>
                </a:path>
              </a:pathLst>
            </a:custGeom>
            <a:solidFill>
              <a:srgbClr val="011480"/>
            </a:solidFill>
            <a:ln w="25400" cap="flat">
              <a:solidFill>
                <a:srgbClr val="01148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19" name="Shape 519"/>
            <p:cNvSpPr/>
            <p:nvPr/>
          </p:nvSpPr>
          <p:spPr>
            <a:xfrm>
              <a:off x="11236680" y="1601538"/>
              <a:ext cx="143934" cy="1691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88" y="0"/>
                  </a:moveTo>
                  <a:lnTo>
                    <a:pt x="21600" y="10800"/>
                  </a:lnTo>
                  <a:lnTo>
                    <a:pt x="10588" y="21600"/>
                  </a:lnTo>
                  <a:lnTo>
                    <a:pt x="0" y="10800"/>
                  </a:lnTo>
                  <a:lnTo>
                    <a:pt x="10588" y="0"/>
                  </a:lnTo>
                  <a:close/>
                </a:path>
              </a:pathLst>
            </a:custGeom>
            <a:solidFill>
              <a:srgbClr val="011480"/>
            </a:solidFill>
            <a:ln w="25400" cap="flat">
              <a:solidFill>
                <a:srgbClr val="01148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20" name="Shape 520"/>
            <p:cNvSpPr/>
            <p:nvPr/>
          </p:nvSpPr>
          <p:spPr>
            <a:xfrm>
              <a:off x="7048501" y="4536754"/>
              <a:ext cx="182216"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Helvetica"/>
                  <a:ea typeface="Helvetica"/>
                  <a:cs typeface="Helvetica"/>
                  <a:sym typeface="Helvetica"/>
                </a:defRPr>
              </a:lvl1pPr>
            </a:lstStyle>
            <a:p>
              <a:pPr lvl="0">
                <a:defRPr sz="1800">
                  <a:uFillTx/>
                </a:defRPr>
              </a:pPr>
              <a:r>
                <a:rPr sz="2400">
                  <a:uFill>
                    <a:solidFill/>
                  </a:uFill>
                </a:rPr>
                <a:t>0</a:t>
              </a:r>
            </a:p>
          </p:txBody>
        </p:sp>
        <p:sp>
          <p:nvSpPr>
            <p:cNvPr id="521" name="Shape 521"/>
            <p:cNvSpPr/>
            <p:nvPr/>
          </p:nvSpPr>
          <p:spPr>
            <a:xfrm>
              <a:off x="6873523" y="4001027"/>
              <a:ext cx="351731"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Helvetica"/>
                  <a:ea typeface="Helvetica"/>
                  <a:cs typeface="Helvetica"/>
                  <a:sym typeface="Helvetica"/>
                </a:defRPr>
              </a:lvl1pPr>
            </a:lstStyle>
            <a:p>
              <a:pPr lvl="0">
                <a:defRPr sz="1800">
                  <a:uFillTx/>
                </a:defRPr>
              </a:pPr>
              <a:r>
                <a:rPr sz="2400">
                  <a:uFill>
                    <a:solidFill/>
                  </a:uFill>
                </a:rPr>
                <a:t>10</a:t>
              </a:r>
            </a:p>
          </p:txBody>
        </p:sp>
        <p:sp>
          <p:nvSpPr>
            <p:cNvPr id="522" name="Shape 522"/>
            <p:cNvSpPr/>
            <p:nvPr/>
          </p:nvSpPr>
          <p:spPr>
            <a:xfrm>
              <a:off x="6873523" y="3437105"/>
              <a:ext cx="351731"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Helvetica"/>
                  <a:ea typeface="Helvetica"/>
                  <a:cs typeface="Helvetica"/>
                  <a:sym typeface="Helvetica"/>
                </a:defRPr>
              </a:lvl1pPr>
            </a:lstStyle>
            <a:p>
              <a:pPr lvl="0">
                <a:defRPr sz="1800">
                  <a:uFillTx/>
                </a:defRPr>
              </a:pPr>
              <a:r>
                <a:rPr sz="2400">
                  <a:uFill>
                    <a:solidFill/>
                  </a:uFill>
                </a:rPr>
                <a:t>20</a:t>
              </a:r>
            </a:p>
          </p:txBody>
        </p:sp>
        <p:sp>
          <p:nvSpPr>
            <p:cNvPr id="523" name="Shape 523"/>
            <p:cNvSpPr/>
            <p:nvPr/>
          </p:nvSpPr>
          <p:spPr>
            <a:xfrm>
              <a:off x="6873523" y="2901379"/>
              <a:ext cx="351731"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Helvetica"/>
                  <a:ea typeface="Helvetica"/>
                  <a:cs typeface="Helvetica"/>
                  <a:sym typeface="Helvetica"/>
                </a:defRPr>
              </a:lvl1pPr>
            </a:lstStyle>
            <a:p>
              <a:pPr lvl="0">
                <a:defRPr sz="1800">
                  <a:uFillTx/>
                </a:defRPr>
              </a:pPr>
              <a:r>
                <a:rPr sz="2400">
                  <a:uFill>
                    <a:solidFill/>
                  </a:uFill>
                </a:rPr>
                <a:t>30</a:t>
              </a:r>
            </a:p>
          </p:txBody>
        </p:sp>
        <p:sp>
          <p:nvSpPr>
            <p:cNvPr id="524" name="Shape 524"/>
            <p:cNvSpPr/>
            <p:nvPr/>
          </p:nvSpPr>
          <p:spPr>
            <a:xfrm>
              <a:off x="6873523" y="2334637"/>
              <a:ext cx="351731"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Helvetica"/>
                  <a:ea typeface="Helvetica"/>
                  <a:cs typeface="Helvetica"/>
                  <a:sym typeface="Helvetica"/>
                </a:defRPr>
              </a:lvl1pPr>
            </a:lstStyle>
            <a:p>
              <a:pPr lvl="0">
                <a:defRPr sz="1800">
                  <a:uFillTx/>
                </a:defRPr>
              </a:pPr>
              <a:r>
                <a:rPr sz="2400">
                  <a:uFill>
                    <a:solidFill/>
                  </a:uFill>
                </a:rPr>
                <a:t>40</a:t>
              </a:r>
            </a:p>
          </p:txBody>
        </p:sp>
        <p:sp>
          <p:nvSpPr>
            <p:cNvPr id="525" name="Shape 525"/>
            <p:cNvSpPr/>
            <p:nvPr/>
          </p:nvSpPr>
          <p:spPr>
            <a:xfrm>
              <a:off x="6873523" y="1798911"/>
              <a:ext cx="351731"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Helvetica"/>
                  <a:ea typeface="Helvetica"/>
                  <a:cs typeface="Helvetica"/>
                  <a:sym typeface="Helvetica"/>
                </a:defRPr>
              </a:lvl1pPr>
            </a:lstStyle>
            <a:p>
              <a:pPr lvl="0">
                <a:defRPr sz="1800">
                  <a:uFillTx/>
                </a:defRPr>
              </a:pPr>
              <a:r>
                <a:rPr sz="2400">
                  <a:uFill>
                    <a:solidFill/>
                  </a:uFill>
                </a:rPr>
                <a:t>50</a:t>
              </a:r>
            </a:p>
          </p:txBody>
        </p:sp>
        <p:sp>
          <p:nvSpPr>
            <p:cNvPr id="526" name="Shape 526"/>
            <p:cNvSpPr/>
            <p:nvPr/>
          </p:nvSpPr>
          <p:spPr>
            <a:xfrm>
              <a:off x="6873523" y="1234989"/>
              <a:ext cx="351731"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Helvetica"/>
                  <a:ea typeface="Helvetica"/>
                  <a:cs typeface="Helvetica"/>
                  <a:sym typeface="Helvetica"/>
                </a:defRPr>
              </a:lvl1pPr>
            </a:lstStyle>
            <a:p>
              <a:pPr lvl="0">
                <a:defRPr sz="1800">
                  <a:uFillTx/>
                </a:defRPr>
              </a:pPr>
              <a:r>
                <a:rPr sz="2400">
                  <a:uFill>
                    <a:solidFill/>
                  </a:uFill>
                </a:rPr>
                <a:t>60</a:t>
              </a:r>
            </a:p>
          </p:txBody>
        </p:sp>
        <p:sp>
          <p:nvSpPr>
            <p:cNvPr id="527" name="Shape 527"/>
            <p:cNvSpPr/>
            <p:nvPr/>
          </p:nvSpPr>
          <p:spPr>
            <a:xfrm>
              <a:off x="6873523" y="699263"/>
              <a:ext cx="351731"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Helvetica"/>
                  <a:ea typeface="Helvetica"/>
                  <a:cs typeface="Helvetica"/>
                  <a:sym typeface="Helvetica"/>
                </a:defRPr>
              </a:lvl1pPr>
            </a:lstStyle>
            <a:p>
              <a:pPr lvl="0">
                <a:defRPr sz="1800">
                  <a:uFillTx/>
                </a:defRPr>
              </a:pPr>
              <a:r>
                <a:rPr sz="2400">
                  <a:uFill>
                    <a:solidFill/>
                  </a:uFill>
                </a:rPr>
                <a:t>70</a:t>
              </a:r>
            </a:p>
          </p:txBody>
        </p:sp>
        <p:sp>
          <p:nvSpPr>
            <p:cNvPr id="528" name="Shape 528"/>
            <p:cNvSpPr/>
            <p:nvPr/>
          </p:nvSpPr>
          <p:spPr>
            <a:xfrm>
              <a:off x="6873523" y="135341"/>
              <a:ext cx="351731"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Helvetica"/>
                  <a:ea typeface="Helvetica"/>
                  <a:cs typeface="Helvetica"/>
                  <a:sym typeface="Helvetica"/>
                </a:defRPr>
              </a:lvl1pPr>
            </a:lstStyle>
            <a:p>
              <a:pPr lvl="0">
                <a:defRPr sz="1800">
                  <a:uFillTx/>
                </a:defRPr>
              </a:pPr>
              <a:r>
                <a:rPr sz="2400">
                  <a:uFill>
                    <a:solidFill/>
                  </a:uFill>
                </a:rPr>
                <a:t>80</a:t>
              </a:r>
            </a:p>
          </p:txBody>
        </p:sp>
        <p:sp>
          <p:nvSpPr>
            <p:cNvPr id="529" name="Shape 529"/>
            <p:cNvSpPr/>
            <p:nvPr/>
          </p:nvSpPr>
          <p:spPr>
            <a:xfrm rot="16200000">
              <a:off x="4871553" y="2293844"/>
              <a:ext cx="3263107"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b="1" sz="2800">
                  <a:uFill>
                    <a:solidFill/>
                  </a:uFill>
                  <a:latin typeface="Calibri"/>
                  <a:ea typeface="Calibri"/>
                  <a:cs typeface="Calibri"/>
                  <a:sym typeface="Calibri"/>
                </a:defRPr>
              </a:lvl1pPr>
            </a:lstStyle>
            <a:p>
              <a:pPr lvl="0">
                <a:defRPr b="0" sz="1800">
                  <a:uFillTx/>
                </a:defRPr>
              </a:pPr>
              <a:r>
                <a:rPr b="1" sz="2800">
                  <a:uFill>
                    <a:solidFill/>
                  </a:uFill>
                </a:rPr>
                <a:t>% Increase in Catalase</a:t>
              </a:r>
            </a:p>
          </p:txBody>
        </p:sp>
        <p:sp>
          <p:nvSpPr>
            <p:cNvPr id="530" name="Shape 530"/>
            <p:cNvSpPr/>
            <p:nvPr/>
          </p:nvSpPr>
          <p:spPr>
            <a:xfrm>
              <a:off x="7339190" y="4872287"/>
              <a:ext cx="167184"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0</a:t>
              </a:r>
            </a:p>
          </p:txBody>
        </p:sp>
        <p:sp>
          <p:nvSpPr>
            <p:cNvPr id="531" name="Shape 531"/>
            <p:cNvSpPr/>
            <p:nvPr/>
          </p:nvSpPr>
          <p:spPr>
            <a:xfrm>
              <a:off x="8287456" y="4872287"/>
              <a:ext cx="321669"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30</a:t>
              </a:r>
            </a:p>
          </p:txBody>
        </p:sp>
        <p:sp>
          <p:nvSpPr>
            <p:cNvPr id="532" name="Shape 532"/>
            <p:cNvSpPr/>
            <p:nvPr/>
          </p:nvSpPr>
          <p:spPr>
            <a:xfrm>
              <a:off x="11061702" y="4872287"/>
              <a:ext cx="476152"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120</a:t>
              </a:r>
            </a:p>
          </p:txBody>
        </p:sp>
        <p:sp>
          <p:nvSpPr>
            <p:cNvPr id="533" name="Shape 533"/>
            <p:cNvSpPr/>
            <p:nvPr/>
          </p:nvSpPr>
          <p:spPr>
            <a:xfrm>
              <a:off x="8160456" y="5360080"/>
              <a:ext cx="2812878"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b="1" sz="2800">
                  <a:uFill>
                    <a:solidFill/>
                  </a:uFill>
                  <a:latin typeface="Calibri"/>
                  <a:ea typeface="Calibri"/>
                  <a:cs typeface="Calibri"/>
                  <a:sym typeface="Calibri"/>
                </a:defRPr>
              </a:lvl1pPr>
            </a:lstStyle>
            <a:p>
              <a:pPr lvl="0">
                <a:defRPr b="0" sz="1800">
                  <a:uFillTx/>
                </a:defRPr>
              </a:pPr>
              <a:r>
                <a:rPr b="1" sz="2800">
                  <a:uFill>
                    <a:solidFill/>
                  </a:uFill>
                </a:rPr>
                <a:t>Days on Protandim</a:t>
              </a:r>
            </a:p>
          </p:txBody>
        </p:sp>
        <p:sp>
          <p:nvSpPr>
            <p:cNvPr id="534" name="Shape 534"/>
            <p:cNvSpPr/>
            <p:nvPr/>
          </p:nvSpPr>
          <p:spPr>
            <a:xfrm>
              <a:off x="11056056" y="312976"/>
              <a:ext cx="440920" cy="810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defTabSz="304800">
                <a:defRPr sz="4200">
                  <a:uFill>
                    <a:solidFill/>
                  </a:uFill>
                  <a:latin typeface="Calibri"/>
                  <a:ea typeface="Calibri"/>
                  <a:cs typeface="Calibri"/>
                  <a:sym typeface="Calibri"/>
                </a:defRPr>
              </a:lvl1pPr>
            </a:lstStyle>
            <a:p>
              <a:pPr lvl="0">
                <a:defRPr sz="1800">
                  <a:uFillTx/>
                </a:defRPr>
              </a:pPr>
              <a:r>
                <a:rPr sz="4200">
                  <a:uFill>
                    <a:solidFill/>
                  </a:uFill>
                </a:rPr>
                <a:t>*</a:t>
              </a:r>
            </a:p>
          </p:txBody>
        </p:sp>
        <p:sp>
          <p:nvSpPr>
            <p:cNvPr id="535" name="Shape 535"/>
            <p:cNvSpPr/>
            <p:nvPr/>
          </p:nvSpPr>
          <p:spPr>
            <a:xfrm>
              <a:off x="7282745" y="4542393"/>
              <a:ext cx="262468" cy="29606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254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36" name="Shape 536"/>
            <p:cNvSpPr/>
            <p:nvPr/>
          </p:nvSpPr>
          <p:spPr>
            <a:xfrm>
              <a:off x="8270523" y="3248192"/>
              <a:ext cx="262468" cy="29606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254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37" name="Shape 537"/>
            <p:cNvSpPr/>
            <p:nvPr/>
          </p:nvSpPr>
          <p:spPr>
            <a:xfrm>
              <a:off x="11168946" y="1573343"/>
              <a:ext cx="262468" cy="29606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254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38" name="Shape 538"/>
            <p:cNvSpPr/>
            <p:nvPr/>
          </p:nvSpPr>
          <p:spPr>
            <a:xfrm>
              <a:off x="1373011" y="186094"/>
              <a:ext cx="4250268" cy="4649539"/>
            </a:xfrm>
            <a:prstGeom prst="rect">
              <a:avLst/>
            </a:prstGeom>
            <a:solidFill>
              <a:srgbClr val="EBFFFF"/>
            </a:solidFill>
            <a:ln w="12700" cap="flat">
              <a:noFill/>
              <a:miter lim="400000"/>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39" name="Shape 539"/>
            <p:cNvSpPr/>
            <p:nvPr/>
          </p:nvSpPr>
          <p:spPr>
            <a:xfrm>
              <a:off x="1373011" y="186094"/>
              <a:ext cx="4250268" cy="4649539"/>
            </a:xfrm>
            <a:prstGeom prst="rect">
              <a:avLst/>
            </a:prstGeom>
            <a:noFill/>
            <a:ln w="12700" cap="flat">
              <a:solidFill>
                <a:srgbClr val="808080"/>
              </a:solidFill>
              <a:prstDash val="solid"/>
              <a:miter lim="400000"/>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40" name="Shape 540"/>
            <p:cNvSpPr/>
            <p:nvPr/>
          </p:nvSpPr>
          <p:spPr>
            <a:xfrm>
              <a:off x="1353255" y="4361938"/>
              <a:ext cx="50801" cy="2821"/>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41" name="Shape 541"/>
            <p:cNvSpPr/>
            <p:nvPr/>
          </p:nvSpPr>
          <p:spPr>
            <a:xfrm>
              <a:off x="1353255" y="3916439"/>
              <a:ext cx="50801" cy="2821"/>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42" name="Shape 542"/>
            <p:cNvSpPr/>
            <p:nvPr/>
          </p:nvSpPr>
          <p:spPr>
            <a:xfrm>
              <a:off x="1353255" y="3439925"/>
              <a:ext cx="50801" cy="2820"/>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43" name="Shape 543"/>
            <p:cNvSpPr/>
            <p:nvPr/>
          </p:nvSpPr>
          <p:spPr>
            <a:xfrm>
              <a:off x="1353255" y="2969050"/>
              <a:ext cx="50801" cy="2820"/>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44" name="Shape 544"/>
            <p:cNvSpPr/>
            <p:nvPr/>
          </p:nvSpPr>
          <p:spPr>
            <a:xfrm>
              <a:off x="1353255" y="2523551"/>
              <a:ext cx="50801" cy="2821"/>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45" name="Shape 545"/>
            <p:cNvSpPr/>
            <p:nvPr/>
          </p:nvSpPr>
          <p:spPr>
            <a:xfrm>
              <a:off x="1353255" y="2049857"/>
              <a:ext cx="50801" cy="2820"/>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46" name="Shape 546"/>
            <p:cNvSpPr/>
            <p:nvPr/>
          </p:nvSpPr>
          <p:spPr>
            <a:xfrm>
              <a:off x="1353255" y="1576162"/>
              <a:ext cx="50801" cy="2821"/>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47" name="Shape 547"/>
            <p:cNvSpPr/>
            <p:nvPr/>
          </p:nvSpPr>
          <p:spPr>
            <a:xfrm>
              <a:off x="1353255" y="1102467"/>
              <a:ext cx="50801" cy="2821"/>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48" name="Shape 548"/>
            <p:cNvSpPr/>
            <p:nvPr/>
          </p:nvSpPr>
          <p:spPr>
            <a:xfrm>
              <a:off x="1353255" y="656969"/>
              <a:ext cx="50801" cy="2820"/>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49" name="Shape 549"/>
            <p:cNvSpPr/>
            <p:nvPr/>
          </p:nvSpPr>
          <p:spPr>
            <a:xfrm>
              <a:off x="1353255" y="186094"/>
              <a:ext cx="50801" cy="2820"/>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50" name="Shape 550"/>
            <p:cNvSpPr/>
            <p:nvPr/>
          </p:nvSpPr>
          <p:spPr>
            <a:xfrm flipV="1">
              <a:off x="4835878" y="4835634"/>
              <a:ext cx="2823" cy="78949"/>
            </a:xfrm>
            <a:prstGeom prst="line">
              <a:avLst/>
            </a:prstGeom>
            <a:noFill/>
            <a:ln w="3175"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51" name="Shape 551"/>
            <p:cNvSpPr/>
            <p:nvPr/>
          </p:nvSpPr>
          <p:spPr>
            <a:xfrm>
              <a:off x="1373011" y="4229416"/>
              <a:ext cx="846668" cy="606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3888" y="17814"/>
                  </a:lnTo>
                  <a:lnTo>
                    <a:pt x="9072" y="14113"/>
                  </a:lnTo>
                  <a:lnTo>
                    <a:pt x="14688" y="8433"/>
                  </a:lnTo>
                  <a:lnTo>
                    <a:pt x="18144" y="4733"/>
                  </a:lnTo>
                  <a:lnTo>
                    <a:pt x="21600" y="0"/>
                  </a:lnTo>
                </a:path>
              </a:pathLst>
            </a:custGeom>
            <a:noFill/>
            <a:ln w="38100" cap="flat">
              <a:solidFill>
                <a:srgbClr val="01148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52" name="Shape 552"/>
            <p:cNvSpPr/>
            <p:nvPr/>
          </p:nvSpPr>
          <p:spPr>
            <a:xfrm>
              <a:off x="2219678" y="1655111"/>
              <a:ext cx="2556934" cy="25743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01" y="20730"/>
                  </a:lnTo>
                  <a:lnTo>
                    <a:pt x="2003" y="19618"/>
                  </a:lnTo>
                  <a:lnTo>
                    <a:pt x="4434" y="17413"/>
                  </a:lnTo>
                  <a:lnTo>
                    <a:pt x="7009" y="14764"/>
                  </a:lnTo>
                  <a:lnTo>
                    <a:pt x="9870" y="11912"/>
                  </a:lnTo>
                  <a:lnTo>
                    <a:pt x="15878" y="5724"/>
                  </a:lnTo>
                  <a:lnTo>
                    <a:pt x="18739" y="2872"/>
                  </a:lnTo>
                  <a:lnTo>
                    <a:pt x="21600" y="0"/>
                  </a:lnTo>
                </a:path>
              </a:pathLst>
            </a:custGeom>
            <a:noFill/>
            <a:ln w="38100" cap="flat">
              <a:solidFill>
                <a:srgbClr val="01148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53" name="Shape 553"/>
            <p:cNvSpPr/>
            <p:nvPr/>
          </p:nvSpPr>
          <p:spPr>
            <a:xfrm flipV="1">
              <a:off x="4776612" y="735918"/>
              <a:ext cx="2822" cy="919194"/>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54" name="Shape 554"/>
            <p:cNvSpPr/>
            <p:nvPr/>
          </p:nvSpPr>
          <p:spPr>
            <a:xfrm>
              <a:off x="4725812" y="735918"/>
              <a:ext cx="118534" cy="2821"/>
            </a:xfrm>
            <a:prstGeom prst="line">
              <a:avLst/>
            </a:prstGeom>
            <a:noFill/>
            <a:ln w="127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55" name="Shape 555"/>
            <p:cNvSpPr/>
            <p:nvPr/>
          </p:nvSpPr>
          <p:spPr>
            <a:xfrm>
              <a:off x="4776612" y="1655111"/>
              <a:ext cx="2822" cy="893816"/>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56" name="Shape 556"/>
            <p:cNvSpPr/>
            <p:nvPr/>
          </p:nvSpPr>
          <p:spPr>
            <a:xfrm>
              <a:off x="4725812" y="2548928"/>
              <a:ext cx="118534" cy="2820"/>
            </a:xfrm>
            <a:prstGeom prst="line">
              <a:avLst/>
            </a:prstGeom>
            <a:noFill/>
            <a:ln w="127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57" name="Shape 557"/>
            <p:cNvSpPr/>
            <p:nvPr/>
          </p:nvSpPr>
          <p:spPr>
            <a:xfrm>
              <a:off x="969433" y="4652357"/>
              <a:ext cx="167185"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0</a:t>
              </a:r>
            </a:p>
          </p:txBody>
        </p:sp>
        <p:sp>
          <p:nvSpPr>
            <p:cNvPr id="558" name="Shape 558"/>
            <p:cNvSpPr/>
            <p:nvPr/>
          </p:nvSpPr>
          <p:spPr>
            <a:xfrm>
              <a:off x="969433" y="4178663"/>
              <a:ext cx="167185"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5</a:t>
              </a:r>
            </a:p>
          </p:txBody>
        </p:sp>
        <p:sp>
          <p:nvSpPr>
            <p:cNvPr id="559" name="Shape 559"/>
            <p:cNvSpPr/>
            <p:nvPr/>
          </p:nvSpPr>
          <p:spPr>
            <a:xfrm>
              <a:off x="780344" y="3730345"/>
              <a:ext cx="321668"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10</a:t>
              </a:r>
            </a:p>
          </p:txBody>
        </p:sp>
        <p:sp>
          <p:nvSpPr>
            <p:cNvPr id="560" name="Shape 560"/>
            <p:cNvSpPr/>
            <p:nvPr/>
          </p:nvSpPr>
          <p:spPr>
            <a:xfrm>
              <a:off x="780344" y="3259470"/>
              <a:ext cx="321668"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15</a:t>
              </a:r>
            </a:p>
          </p:txBody>
        </p:sp>
        <p:sp>
          <p:nvSpPr>
            <p:cNvPr id="561" name="Shape 561"/>
            <p:cNvSpPr/>
            <p:nvPr/>
          </p:nvSpPr>
          <p:spPr>
            <a:xfrm>
              <a:off x="780344" y="2785775"/>
              <a:ext cx="321668"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20</a:t>
              </a:r>
            </a:p>
          </p:txBody>
        </p:sp>
        <p:sp>
          <p:nvSpPr>
            <p:cNvPr id="562" name="Shape 562"/>
            <p:cNvSpPr/>
            <p:nvPr/>
          </p:nvSpPr>
          <p:spPr>
            <a:xfrm>
              <a:off x="780344" y="2337457"/>
              <a:ext cx="321668"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25</a:t>
              </a:r>
            </a:p>
          </p:txBody>
        </p:sp>
        <p:sp>
          <p:nvSpPr>
            <p:cNvPr id="563" name="Shape 563"/>
            <p:cNvSpPr/>
            <p:nvPr/>
          </p:nvSpPr>
          <p:spPr>
            <a:xfrm>
              <a:off x="780344" y="1866582"/>
              <a:ext cx="321668"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30</a:t>
              </a:r>
            </a:p>
          </p:txBody>
        </p:sp>
        <p:sp>
          <p:nvSpPr>
            <p:cNvPr id="564" name="Shape 564"/>
            <p:cNvSpPr/>
            <p:nvPr/>
          </p:nvSpPr>
          <p:spPr>
            <a:xfrm>
              <a:off x="780344" y="1392887"/>
              <a:ext cx="321668"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35</a:t>
              </a:r>
            </a:p>
          </p:txBody>
        </p:sp>
        <p:sp>
          <p:nvSpPr>
            <p:cNvPr id="565" name="Shape 565"/>
            <p:cNvSpPr/>
            <p:nvPr/>
          </p:nvSpPr>
          <p:spPr>
            <a:xfrm>
              <a:off x="780344" y="919193"/>
              <a:ext cx="321668"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40</a:t>
              </a:r>
            </a:p>
          </p:txBody>
        </p:sp>
        <p:sp>
          <p:nvSpPr>
            <p:cNvPr id="566" name="Shape 566"/>
            <p:cNvSpPr/>
            <p:nvPr/>
          </p:nvSpPr>
          <p:spPr>
            <a:xfrm>
              <a:off x="780344" y="473694"/>
              <a:ext cx="321668"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45</a:t>
              </a:r>
            </a:p>
          </p:txBody>
        </p:sp>
        <p:sp>
          <p:nvSpPr>
            <p:cNvPr id="567" name="Shape 567"/>
            <p:cNvSpPr/>
            <p:nvPr/>
          </p:nvSpPr>
          <p:spPr>
            <a:xfrm>
              <a:off x="780344" y="0"/>
              <a:ext cx="32166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50</a:t>
              </a:r>
            </a:p>
          </p:txBody>
        </p:sp>
        <p:sp>
          <p:nvSpPr>
            <p:cNvPr id="568" name="Shape 568"/>
            <p:cNvSpPr/>
            <p:nvPr/>
          </p:nvSpPr>
          <p:spPr>
            <a:xfrm>
              <a:off x="1322211" y="4951236"/>
              <a:ext cx="167184"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0</a:t>
              </a:r>
            </a:p>
          </p:txBody>
        </p:sp>
        <p:sp>
          <p:nvSpPr>
            <p:cNvPr id="569" name="Shape 569"/>
            <p:cNvSpPr/>
            <p:nvPr/>
          </p:nvSpPr>
          <p:spPr>
            <a:xfrm>
              <a:off x="2033411" y="4951236"/>
              <a:ext cx="321668"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30</a:t>
              </a:r>
            </a:p>
          </p:txBody>
        </p:sp>
        <p:sp>
          <p:nvSpPr>
            <p:cNvPr id="570" name="Shape 570"/>
            <p:cNvSpPr/>
            <p:nvPr/>
          </p:nvSpPr>
          <p:spPr>
            <a:xfrm>
              <a:off x="4573411" y="4951236"/>
              <a:ext cx="476152"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400">
                  <a:uFill>
                    <a:solidFill/>
                  </a:uFill>
                  <a:latin typeface="Calibri"/>
                  <a:ea typeface="Calibri"/>
                  <a:cs typeface="Calibri"/>
                  <a:sym typeface="Calibri"/>
                </a:defRPr>
              </a:lvl1pPr>
            </a:lstStyle>
            <a:p>
              <a:pPr lvl="0">
                <a:defRPr sz="1800">
                  <a:uFillTx/>
                </a:defRPr>
              </a:pPr>
              <a:r>
                <a:rPr sz="2400">
                  <a:uFill>
                    <a:solidFill/>
                  </a:uFill>
                </a:rPr>
                <a:t>120</a:t>
              </a:r>
            </a:p>
          </p:txBody>
        </p:sp>
        <p:sp>
          <p:nvSpPr>
            <p:cNvPr id="571" name="Shape 571"/>
            <p:cNvSpPr/>
            <p:nvPr/>
          </p:nvSpPr>
          <p:spPr>
            <a:xfrm>
              <a:off x="1754011" y="5427750"/>
              <a:ext cx="2812877"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b="1" sz="2800">
                  <a:uFill>
                    <a:solidFill/>
                  </a:uFill>
                  <a:latin typeface="Calibri"/>
                  <a:ea typeface="Calibri"/>
                  <a:cs typeface="Calibri"/>
                  <a:sym typeface="Calibri"/>
                </a:defRPr>
              </a:lvl1pPr>
            </a:lstStyle>
            <a:p>
              <a:pPr lvl="0">
                <a:defRPr b="0" sz="1800">
                  <a:uFillTx/>
                </a:defRPr>
              </a:pPr>
              <a:r>
                <a:rPr b="1" sz="2800">
                  <a:uFill>
                    <a:solidFill/>
                  </a:uFill>
                </a:rPr>
                <a:t>Days on Protandim</a:t>
              </a:r>
            </a:p>
          </p:txBody>
        </p:sp>
        <p:sp>
          <p:nvSpPr>
            <p:cNvPr id="572" name="Shape 572"/>
            <p:cNvSpPr/>
            <p:nvPr/>
          </p:nvSpPr>
          <p:spPr>
            <a:xfrm rot="16200000">
              <a:off x="-963067" y="2270615"/>
              <a:ext cx="2370634"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b="1" sz="2800">
                  <a:uFill>
                    <a:solidFill/>
                  </a:uFill>
                  <a:latin typeface="Calibri"/>
                  <a:ea typeface="Calibri"/>
                  <a:cs typeface="Calibri"/>
                  <a:sym typeface="Calibri"/>
                </a:defRPr>
              </a:lvl1pPr>
            </a:lstStyle>
            <a:p>
              <a:pPr lvl="0">
                <a:defRPr b="0" sz="1800">
                  <a:uFillTx/>
                </a:defRPr>
              </a:pPr>
              <a:r>
                <a:rPr b="1" sz="2800">
                  <a:uFill>
                    <a:solidFill/>
                  </a:uFill>
                </a:rPr>
                <a:t>% increase SOD </a:t>
              </a:r>
            </a:p>
          </p:txBody>
        </p:sp>
        <p:sp>
          <p:nvSpPr>
            <p:cNvPr id="573" name="Shape 573"/>
            <p:cNvSpPr/>
            <p:nvPr/>
          </p:nvSpPr>
          <p:spPr>
            <a:xfrm>
              <a:off x="4497211" y="287600"/>
              <a:ext cx="440920" cy="810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defTabSz="304800">
                <a:defRPr sz="4200">
                  <a:uFill>
                    <a:solidFill/>
                  </a:uFill>
                  <a:latin typeface="Calibri"/>
                  <a:ea typeface="Calibri"/>
                  <a:cs typeface="Calibri"/>
                  <a:sym typeface="Calibri"/>
                </a:defRPr>
              </a:lvl1pPr>
            </a:lstStyle>
            <a:p>
              <a:pPr lvl="0">
                <a:defRPr sz="1800">
                  <a:uFillTx/>
                </a:defRPr>
              </a:pPr>
              <a:r>
                <a:rPr sz="4200">
                  <a:uFill>
                    <a:solidFill/>
                  </a:uFill>
                </a:rPr>
                <a:t>*</a:t>
              </a:r>
            </a:p>
          </p:txBody>
        </p:sp>
        <p:sp>
          <p:nvSpPr>
            <p:cNvPr id="574" name="Shape 574"/>
            <p:cNvSpPr/>
            <p:nvPr/>
          </p:nvSpPr>
          <p:spPr>
            <a:xfrm flipV="1">
              <a:off x="2202744" y="3657036"/>
              <a:ext cx="2823" cy="496251"/>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75" name="Shape 575"/>
            <p:cNvSpPr/>
            <p:nvPr/>
          </p:nvSpPr>
          <p:spPr>
            <a:xfrm>
              <a:off x="2137833" y="3645756"/>
              <a:ext cx="132645" cy="2821"/>
            </a:xfrm>
            <a:prstGeom prst="line">
              <a:avLst/>
            </a:prstGeom>
            <a:noFill/>
            <a:ln w="127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grpSp>
          <p:nvGrpSpPr>
            <p:cNvPr id="578" name="Group 578"/>
            <p:cNvGrpSpPr/>
            <p:nvPr/>
          </p:nvGrpSpPr>
          <p:grpSpPr>
            <a:xfrm>
              <a:off x="2137833" y="4291448"/>
              <a:ext cx="132645" cy="510349"/>
              <a:chOff x="0" y="0"/>
              <a:chExt cx="132643" cy="510347"/>
            </a:xfrm>
          </p:grpSpPr>
          <p:sp>
            <p:nvSpPr>
              <p:cNvPr id="576" name="Shape 576"/>
              <p:cNvSpPr/>
              <p:nvPr/>
            </p:nvSpPr>
            <p:spPr>
              <a:xfrm flipV="1">
                <a:off x="64911" y="0"/>
                <a:ext cx="2822" cy="500674"/>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577" name="Shape 577"/>
              <p:cNvSpPr/>
              <p:nvPr/>
            </p:nvSpPr>
            <p:spPr>
              <a:xfrm>
                <a:off x="-1" y="507929"/>
                <a:ext cx="132645" cy="2419"/>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grpSp>
        <p:sp>
          <p:nvSpPr>
            <p:cNvPr id="579" name="Shape 579"/>
            <p:cNvSpPr/>
            <p:nvPr/>
          </p:nvSpPr>
          <p:spPr>
            <a:xfrm>
              <a:off x="4638323" y="1547966"/>
              <a:ext cx="262468" cy="25094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254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80" name="Shape 580"/>
            <p:cNvSpPr/>
            <p:nvPr/>
          </p:nvSpPr>
          <p:spPr>
            <a:xfrm>
              <a:off x="2064455" y="4122271"/>
              <a:ext cx="262469" cy="25094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254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581" name="Shape 581"/>
            <p:cNvSpPr/>
            <p:nvPr/>
          </p:nvSpPr>
          <p:spPr>
            <a:xfrm>
              <a:off x="1243189" y="4711569"/>
              <a:ext cx="262468" cy="25376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254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grpSp>
      <p:sp>
        <p:nvSpPr>
          <p:cNvPr id="583" name="Shape 583"/>
          <p:cNvSpPr/>
          <p:nvPr/>
        </p:nvSpPr>
        <p:spPr>
          <a:xfrm>
            <a:off x="5046702" y="6696696"/>
            <a:ext cx="7463991" cy="1879601"/>
          </a:xfrm>
          <a:prstGeom prst="rect">
            <a:avLst/>
          </a:prstGeom>
          <a:ln w="12700">
            <a:miter lim="400000"/>
          </a:ln>
          <a:extLst>
            <a:ext uri="{C572A759-6A51-4108-AA02-DFA0A04FC94B}">
              <ma14:wrappingTextBoxFlag xmlns:ma14="http://schemas.microsoft.com/office/mac/drawingml/2011/main" val="1"/>
            </a:ext>
          </a:extLst>
        </p:spPr>
        <p:txBody>
          <a:bodyPr lIns="90561" tIns="90561" rIns="90561" bIns="90561">
            <a:spAutoFit/>
          </a:bodyPr>
          <a:lstStyle/>
          <a:p>
            <a:pPr lvl="0" algn="l" defTabSz="1811866">
              <a:defRPr sz="1800"/>
            </a:pPr>
            <a:r>
              <a:rPr sz="3400">
                <a:solidFill>
                  <a:srgbClr val="254061"/>
                </a:solidFill>
                <a:uFill>
                  <a:solidFill>
                    <a:srgbClr val="254061"/>
                  </a:solidFill>
                </a:uFill>
                <a:latin typeface="+mj-lt"/>
                <a:ea typeface="+mj-ea"/>
                <a:cs typeface="+mj-cs"/>
                <a:sym typeface="Arial"/>
              </a:rPr>
              <a:t>After 120 days…</a:t>
            </a:r>
            <a:endParaRPr sz="3400">
              <a:solidFill>
                <a:srgbClr val="254061"/>
              </a:solidFill>
              <a:uFill>
                <a:solidFill>
                  <a:srgbClr val="254061"/>
                </a:solidFill>
              </a:uFill>
              <a:latin typeface="+mj-lt"/>
              <a:ea typeface="+mj-ea"/>
              <a:cs typeface="+mj-cs"/>
              <a:sym typeface="Arial"/>
            </a:endParaRPr>
          </a:p>
          <a:p>
            <a:pPr lvl="0" algn="l" defTabSz="1811866">
              <a:defRPr sz="1800"/>
            </a:pPr>
            <a:r>
              <a:rPr sz="3400">
                <a:solidFill>
                  <a:srgbClr val="254061"/>
                </a:solidFill>
                <a:uFill>
                  <a:solidFill>
                    <a:srgbClr val="254061"/>
                  </a:solidFill>
                </a:uFill>
                <a:latin typeface="+mj-lt"/>
                <a:ea typeface="+mj-ea"/>
                <a:cs typeface="+mj-cs"/>
                <a:sym typeface="Arial"/>
              </a:rPr>
              <a:t> </a:t>
            </a:r>
            <a:r>
              <a:rPr sz="4200">
                <a:solidFill>
                  <a:srgbClr val="0066FF"/>
                </a:solidFill>
                <a:uFill>
                  <a:solidFill>
                    <a:srgbClr val="0066FF"/>
                  </a:solidFill>
                </a:uFill>
                <a:latin typeface="+mn-lt"/>
                <a:ea typeface="+mn-ea"/>
                <a:cs typeface="+mn-cs"/>
                <a:sym typeface="Arial Bold"/>
              </a:rPr>
              <a:t>SOD increased</a:t>
            </a:r>
            <a:r>
              <a:rPr sz="3600">
                <a:solidFill>
                  <a:srgbClr val="C0504D"/>
                </a:solidFill>
                <a:uFill>
                  <a:solidFill>
                    <a:srgbClr val="C0504D"/>
                  </a:solidFill>
                </a:uFill>
                <a:latin typeface="+mj-lt"/>
                <a:ea typeface="+mj-ea"/>
                <a:cs typeface="+mj-cs"/>
                <a:sym typeface="Arial"/>
              </a:rPr>
              <a:t> </a:t>
            </a:r>
            <a:r>
              <a:rPr sz="3600">
                <a:solidFill>
                  <a:srgbClr val="254061"/>
                </a:solidFill>
                <a:uFill>
                  <a:solidFill>
                    <a:srgbClr val="254061"/>
                  </a:solidFill>
                </a:uFill>
                <a:latin typeface="+mj-lt"/>
                <a:ea typeface="+mj-ea"/>
                <a:cs typeface="+mj-cs"/>
                <a:sym typeface="Arial"/>
              </a:rPr>
              <a:t>by</a:t>
            </a:r>
            <a:r>
              <a:rPr sz="3600">
                <a:solidFill>
                  <a:srgbClr val="C0504D"/>
                </a:solidFill>
                <a:uFill>
                  <a:solidFill>
                    <a:srgbClr val="C0504D"/>
                  </a:solidFill>
                </a:uFill>
                <a:latin typeface="+mj-lt"/>
                <a:ea typeface="+mj-ea"/>
                <a:cs typeface="+mj-cs"/>
                <a:sym typeface="Arial"/>
              </a:rPr>
              <a:t> </a:t>
            </a:r>
            <a:r>
              <a:rPr sz="4200">
                <a:solidFill>
                  <a:srgbClr val="0066FF"/>
                </a:solidFill>
                <a:uFill>
                  <a:solidFill>
                    <a:srgbClr val="0066FF"/>
                  </a:solidFill>
                </a:uFill>
                <a:latin typeface="+mn-lt"/>
                <a:ea typeface="+mn-ea"/>
                <a:cs typeface="+mn-cs"/>
                <a:sym typeface="Arial Bold"/>
              </a:rPr>
              <a:t>34%</a:t>
            </a:r>
            <a:endParaRPr sz="3400">
              <a:solidFill>
                <a:srgbClr val="254061"/>
              </a:solidFill>
              <a:uFill>
                <a:solidFill>
                  <a:srgbClr val="254061"/>
                </a:solidFill>
              </a:uFill>
              <a:latin typeface="+mj-lt"/>
              <a:ea typeface="+mj-ea"/>
              <a:cs typeface="+mj-cs"/>
              <a:sym typeface="Arial"/>
            </a:endParaRPr>
          </a:p>
          <a:p>
            <a:pPr lvl="0" algn="l" defTabSz="1811866">
              <a:defRPr sz="1800"/>
            </a:pPr>
            <a:r>
              <a:rPr sz="3400">
                <a:solidFill>
                  <a:srgbClr val="C0504D"/>
                </a:solidFill>
                <a:uFill>
                  <a:solidFill>
                    <a:srgbClr val="C0504D"/>
                  </a:solidFill>
                </a:uFill>
                <a:latin typeface="+mj-lt"/>
                <a:ea typeface="+mj-ea"/>
                <a:cs typeface="+mj-cs"/>
                <a:sym typeface="Arial"/>
              </a:rPr>
              <a:t> </a:t>
            </a:r>
            <a:r>
              <a:rPr sz="4200">
                <a:solidFill>
                  <a:srgbClr val="0066FF"/>
                </a:solidFill>
                <a:uFill>
                  <a:solidFill>
                    <a:srgbClr val="0066FF"/>
                  </a:solidFill>
                </a:uFill>
                <a:latin typeface="+mn-lt"/>
                <a:ea typeface="+mn-ea"/>
                <a:cs typeface="+mn-cs"/>
                <a:sym typeface="Arial Bold"/>
              </a:rPr>
              <a:t>Catalase increased</a:t>
            </a:r>
            <a:r>
              <a:rPr sz="4200">
                <a:uFill>
                  <a:solidFill/>
                </a:uFill>
                <a:latin typeface="+mj-lt"/>
                <a:ea typeface="+mj-ea"/>
                <a:cs typeface="+mj-cs"/>
                <a:sym typeface="Arial"/>
              </a:rPr>
              <a:t> </a:t>
            </a:r>
            <a:r>
              <a:rPr sz="3400">
                <a:solidFill>
                  <a:srgbClr val="254061"/>
                </a:solidFill>
                <a:uFill>
                  <a:solidFill>
                    <a:srgbClr val="254061"/>
                  </a:solidFill>
                </a:uFill>
                <a:latin typeface="+mj-lt"/>
                <a:ea typeface="+mj-ea"/>
                <a:cs typeface="+mj-cs"/>
                <a:sym typeface="Arial"/>
              </a:rPr>
              <a:t>by</a:t>
            </a:r>
            <a:r>
              <a:rPr sz="3400">
                <a:solidFill>
                  <a:srgbClr val="C0504D"/>
                </a:solidFill>
                <a:uFill>
                  <a:solidFill>
                    <a:srgbClr val="C0504D"/>
                  </a:solidFill>
                </a:uFill>
                <a:latin typeface="+mj-lt"/>
                <a:ea typeface="+mj-ea"/>
                <a:cs typeface="+mj-cs"/>
                <a:sym typeface="Arial"/>
              </a:rPr>
              <a:t> </a:t>
            </a:r>
            <a:r>
              <a:rPr sz="4200">
                <a:solidFill>
                  <a:srgbClr val="0066FF"/>
                </a:solidFill>
                <a:uFill>
                  <a:solidFill>
                    <a:srgbClr val="0066FF"/>
                  </a:solidFill>
                </a:uFill>
                <a:latin typeface="+mn-lt"/>
                <a:ea typeface="+mn-ea"/>
                <a:cs typeface="+mn-cs"/>
                <a:sym typeface="Arial Bold"/>
              </a:rPr>
              <a:t>54%</a:t>
            </a:r>
          </a:p>
        </p:txBody>
      </p:sp>
    </p:spTree>
  </p:cSld>
  <p:clrMapOvr>
    <a:masterClrMapping/>
  </p:clrMapOvr>
  <p:transition spd="fast"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5" name="Shape 585"/>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pic>
        <p:nvPicPr>
          <p:cNvPr id="586" name="image8.png"/>
          <p:cNvPicPr/>
          <p:nvPr/>
        </p:nvPicPr>
        <p:blipFill>
          <a:blip r:embed="rId2">
            <a:extLst/>
          </a:blip>
          <a:stretch>
            <a:fillRect/>
          </a:stretch>
        </p:blipFill>
        <p:spPr>
          <a:xfrm>
            <a:off x="2235199" y="-186267"/>
            <a:ext cx="12701" cy="12701"/>
          </a:xfrm>
          <a:prstGeom prst="rect">
            <a:avLst/>
          </a:prstGeom>
          <a:ln>
            <a:round/>
          </a:ln>
        </p:spPr>
      </p:pic>
      <p:pic>
        <p:nvPicPr>
          <p:cNvPr id="587" name="image8.png"/>
          <p:cNvPicPr/>
          <p:nvPr/>
        </p:nvPicPr>
        <p:blipFill>
          <a:blip r:embed="rId2">
            <a:extLst/>
          </a:blip>
          <a:stretch>
            <a:fillRect/>
          </a:stretch>
        </p:blipFill>
        <p:spPr>
          <a:xfrm>
            <a:off x="2235199" y="-186267"/>
            <a:ext cx="12701" cy="12701"/>
          </a:xfrm>
          <a:prstGeom prst="rect">
            <a:avLst/>
          </a:prstGeom>
          <a:ln>
            <a:round/>
          </a:ln>
        </p:spPr>
      </p:pic>
      <p:pic>
        <p:nvPicPr>
          <p:cNvPr id="588" name="image8.png"/>
          <p:cNvPicPr/>
          <p:nvPr/>
        </p:nvPicPr>
        <p:blipFill>
          <a:blip r:embed="rId2">
            <a:extLst/>
          </a:blip>
          <a:stretch>
            <a:fillRect/>
          </a:stretch>
        </p:blipFill>
        <p:spPr>
          <a:xfrm>
            <a:off x="2235199" y="-186267"/>
            <a:ext cx="12701" cy="12701"/>
          </a:xfrm>
          <a:prstGeom prst="rect">
            <a:avLst/>
          </a:prstGeom>
          <a:ln>
            <a:round/>
          </a:ln>
        </p:spPr>
      </p:pic>
      <p:sp>
        <p:nvSpPr>
          <p:cNvPr id="589" name="Shape 589"/>
          <p:cNvSpPr/>
          <p:nvPr/>
        </p:nvSpPr>
        <p:spPr>
          <a:xfrm>
            <a:off x="4091321" y="459982"/>
            <a:ext cx="7916334" cy="4240696"/>
          </a:xfrm>
          <a:prstGeom prst="rect">
            <a:avLst/>
          </a:prstGeom>
          <a:solidFill>
            <a:srgbClr val="E3FFFF"/>
          </a:solidFill>
          <a:ln w="25400">
            <a:solidFill>
              <a:srgbClr val="808080"/>
            </a:solidFill>
            <a:miter lim="400000"/>
          </a:ln>
        </p:spPr>
        <p:txBody>
          <a:bodyPr lIns="81279" tIns="81279" rIns="81279" bIns="81279"/>
          <a:lstStyle/>
          <a:p>
            <a:pPr lvl="0" algn="l" defTabSz="304800">
              <a:defRPr sz="3200">
                <a:uFill>
                  <a:solidFill/>
                </a:uFill>
                <a:latin typeface="Calibri"/>
                <a:ea typeface="Calibri"/>
                <a:cs typeface="Calibri"/>
                <a:sym typeface="Calibri"/>
              </a:defRPr>
            </a:pPr>
          </a:p>
        </p:txBody>
      </p:sp>
      <p:sp>
        <p:nvSpPr>
          <p:cNvPr id="590" name="Shape 590"/>
          <p:cNvSpPr/>
          <p:nvPr/>
        </p:nvSpPr>
        <p:spPr>
          <a:xfrm>
            <a:off x="4074388" y="459982"/>
            <a:ext cx="2822" cy="4240696"/>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591" name="Shape 591"/>
          <p:cNvSpPr/>
          <p:nvPr/>
        </p:nvSpPr>
        <p:spPr>
          <a:xfrm>
            <a:off x="3986898" y="4700677"/>
            <a:ext cx="87491" cy="2823"/>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592" name="Shape 592"/>
          <p:cNvSpPr/>
          <p:nvPr/>
        </p:nvSpPr>
        <p:spPr>
          <a:xfrm>
            <a:off x="3986898" y="4167772"/>
            <a:ext cx="87491" cy="1"/>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593" name="Shape 593"/>
          <p:cNvSpPr/>
          <p:nvPr/>
        </p:nvSpPr>
        <p:spPr>
          <a:xfrm>
            <a:off x="3986898" y="3651782"/>
            <a:ext cx="87491" cy="2822"/>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594" name="Shape 594"/>
          <p:cNvSpPr/>
          <p:nvPr/>
        </p:nvSpPr>
        <p:spPr>
          <a:xfrm>
            <a:off x="3986898" y="3116057"/>
            <a:ext cx="87491" cy="2822"/>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595" name="Shape 595"/>
          <p:cNvSpPr/>
          <p:nvPr/>
        </p:nvSpPr>
        <p:spPr>
          <a:xfrm>
            <a:off x="3986898" y="2580330"/>
            <a:ext cx="87491" cy="2823"/>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596" name="Shape 596"/>
          <p:cNvSpPr/>
          <p:nvPr/>
        </p:nvSpPr>
        <p:spPr>
          <a:xfrm>
            <a:off x="3986898" y="2044604"/>
            <a:ext cx="87491" cy="2823"/>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597" name="Shape 597"/>
          <p:cNvSpPr/>
          <p:nvPr/>
        </p:nvSpPr>
        <p:spPr>
          <a:xfrm>
            <a:off x="3986898" y="1531434"/>
            <a:ext cx="87491" cy="2823"/>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598" name="Shape 598"/>
          <p:cNvSpPr/>
          <p:nvPr/>
        </p:nvSpPr>
        <p:spPr>
          <a:xfrm>
            <a:off x="3986898" y="995708"/>
            <a:ext cx="87491" cy="2823"/>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599" name="Shape 599"/>
          <p:cNvSpPr/>
          <p:nvPr/>
        </p:nvSpPr>
        <p:spPr>
          <a:xfrm>
            <a:off x="3986898" y="459982"/>
            <a:ext cx="87491" cy="2822"/>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600" name="Shape 600"/>
          <p:cNvSpPr/>
          <p:nvPr/>
        </p:nvSpPr>
        <p:spPr>
          <a:xfrm>
            <a:off x="4074388" y="4700677"/>
            <a:ext cx="7919158" cy="2823"/>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601" name="Shape 601"/>
          <p:cNvSpPr/>
          <p:nvPr/>
        </p:nvSpPr>
        <p:spPr>
          <a:xfrm flipV="1">
            <a:off x="4074388" y="4700679"/>
            <a:ext cx="2822" cy="84589"/>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602" name="Shape 602"/>
          <p:cNvSpPr/>
          <p:nvPr/>
        </p:nvSpPr>
        <p:spPr>
          <a:xfrm flipV="1">
            <a:off x="5668941" y="4700679"/>
            <a:ext cx="2824" cy="84589"/>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603" name="Shape 603"/>
          <p:cNvSpPr/>
          <p:nvPr/>
        </p:nvSpPr>
        <p:spPr>
          <a:xfrm flipV="1">
            <a:off x="7238097" y="4700679"/>
            <a:ext cx="2824" cy="84589"/>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604" name="Shape 604"/>
          <p:cNvSpPr/>
          <p:nvPr/>
        </p:nvSpPr>
        <p:spPr>
          <a:xfrm flipV="1">
            <a:off x="8829830" y="4700679"/>
            <a:ext cx="2824" cy="84589"/>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605" name="Shape 605"/>
          <p:cNvSpPr/>
          <p:nvPr/>
        </p:nvSpPr>
        <p:spPr>
          <a:xfrm flipV="1">
            <a:off x="10398986" y="4700679"/>
            <a:ext cx="2824" cy="84589"/>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606" name="Shape 606"/>
          <p:cNvSpPr/>
          <p:nvPr/>
        </p:nvSpPr>
        <p:spPr>
          <a:xfrm flipV="1">
            <a:off x="11993542" y="4700679"/>
            <a:ext cx="1" cy="84589"/>
          </a:xfrm>
          <a:prstGeom prst="line">
            <a:avLst/>
          </a:prstGeom>
          <a:ln w="3175">
            <a:solidFill/>
            <a:round/>
          </a:ln>
        </p:spPr>
        <p:txBody>
          <a:bodyPr lIns="0" tIns="0" rIns="0" bIns="0" anchor="ctr"/>
          <a:lstStyle/>
          <a:p>
            <a:pPr lvl="0" algn="l" defTabSz="457200">
              <a:defRPr sz="1200">
                <a:latin typeface="Helvetica"/>
                <a:ea typeface="Helvetica"/>
                <a:cs typeface="Helvetica"/>
                <a:sym typeface="Helvetica"/>
              </a:defRPr>
            </a:pPr>
          </a:p>
        </p:txBody>
      </p:sp>
      <p:sp>
        <p:nvSpPr>
          <p:cNvPr id="607" name="Shape 607"/>
          <p:cNvSpPr/>
          <p:nvPr/>
        </p:nvSpPr>
        <p:spPr>
          <a:xfrm>
            <a:off x="3693385" y="4537142"/>
            <a:ext cx="15431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0</a:t>
            </a:r>
          </a:p>
        </p:txBody>
      </p:sp>
      <p:sp>
        <p:nvSpPr>
          <p:cNvPr id="608" name="Shape 608"/>
          <p:cNvSpPr/>
          <p:nvPr/>
        </p:nvSpPr>
        <p:spPr>
          <a:xfrm>
            <a:off x="3473252" y="4001415"/>
            <a:ext cx="36645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0.5</a:t>
            </a:r>
          </a:p>
        </p:txBody>
      </p:sp>
      <p:sp>
        <p:nvSpPr>
          <p:cNvPr id="609" name="Shape 609"/>
          <p:cNvSpPr/>
          <p:nvPr/>
        </p:nvSpPr>
        <p:spPr>
          <a:xfrm>
            <a:off x="3693385" y="3485427"/>
            <a:ext cx="15431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1</a:t>
            </a:r>
          </a:p>
        </p:txBody>
      </p:sp>
      <p:sp>
        <p:nvSpPr>
          <p:cNvPr id="610" name="Shape 610"/>
          <p:cNvSpPr/>
          <p:nvPr/>
        </p:nvSpPr>
        <p:spPr>
          <a:xfrm>
            <a:off x="3473252" y="2952519"/>
            <a:ext cx="36645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1.5</a:t>
            </a:r>
          </a:p>
        </p:txBody>
      </p:sp>
      <p:sp>
        <p:nvSpPr>
          <p:cNvPr id="611" name="Shape 611"/>
          <p:cNvSpPr/>
          <p:nvPr/>
        </p:nvSpPr>
        <p:spPr>
          <a:xfrm>
            <a:off x="3693385" y="2416793"/>
            <a:ext cx="15431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2</a:t>
            </a:r>
          </a:p>
        </p:txBody>
      </p:sp>
      <p:sp>
        <p:nvSpPr>
          <p:cNvPr id="612" name="Shape 612"/>
          <p:cNvSpPr/>
          <p:nvPr/>
        </p:nvSpPr>
        <p:spPr>
          <a:xfrm>
            <a:off x="3473252" y="1881066"/>
            <a:ext cx="36645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2.5</a:t>
            </a:r>
          </a:p>
        </p:txBody>
      </p:sp>
      <p:sp>
        <p:nvSpPr>
          <p:cNvPr id="613" name="Shape 613"/>
          <p:cNvSpPr/>
          <p:nvPr/>
        </p:nvSpPr>
        <p:spPr>
          <a:xfrm>
            <a:off x="3693385" y="1365081"/>
            <a:ext cx="15431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3</a:t>
            </a:r>
          </a:p>
        </p:txBody>
      </p:sp>
      <p:sp>
        <p:nvSpPr>
          <p:cNvPr id="614" name="Shape 614"/>
          <p:cNvSpPr/>
          <p:nvPr/>
        </p:nvSpPr>
        <p:spPr>
          <a:xfrm>
            <a:off x="3473252" y="832172"/>
            <a:ext cx="366453"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3.5</a:t>
            </a:r>
          </a:p>
        </p:txBody>
      </p:sp>
      <p:sp>
        <p:nvSpPr>
          <p:cNvPr id="615" name="Shape 615"/>
          <p:cNvSpPr/>
          <p:nvPr/>
        </p:nvSpPr>
        <p:spPr>
          <a:xfrm>
            <a:off x="3693385" y="296446"/>
            <a:ext cx="15431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4</a:t>
            </a:r>
          </a:p>
        </p:txBody>
      </p:sp>
      <p:sp>
        <p:nvSpPr>
          <p:cNvPr id="616" name="Shape 616"/>
          <p:cNvSpPr/>
          <p:nvPr/>
        </p:nvSpPr>
        <p:spPr>
          <a:xfrm>
            <a:off x="4009476" y="4926247"/>
            <a:ext cx="15431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0</a:t>
            </a:r>
          </a:p>
        </p:txBody>
      </p:sp>
      <p:sp>
        <p:nvSpPr>
          <p:cNvPr id="617" name="Shape 617"/>
          <p:cNvSpPr/>
          <p:nvPr/>
        </p:nvSpPr>
        <p:spPr>
          <a:xfrm>
            <a:off x="5510896" y="4926247"/>
            <a:ext cx="29592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20</a:t>
            </a:r>
          </a:p>
        </p:txBody>
      </p:sp>
      <p:sp>
        <p:nvSpPr>
          <p:cNvPr id="618" name="Shape 618"/>
          <p:cNvSpPr/>
          <p:nvPr/>
        </p:nvSpPr>
        <p:spPr>
          <a:xfrm>
            <a:off x="7080052" y="4926247"/>
            <a:ext cx="29592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40</a:t>
            </a:r>
          </a:p>
        </p:txBody>
      </p:sp>
      <p:sp>
        <p:nvSpPr>
          <p:cNvPr id="619" name="Shape 619"/>
          <p:cNvSpPr/>
          <p:nvPr/>
        </p:nvSpPr>
        <p:spPr>
          <a:xfrm>
            <a:off x="8674608" y="4926247"/>
            <a:ext cx="29592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60</a:t>
            </a:r>
          </a:p>
        </p:txBody>
      </p:sp>
      <p:sp>
        <p:nvSpPr>
          <p:cNvPr id="620" name="Shape 620"/>
          <p:cNvSpPr/>
          <p:nvPr/>
        </p:nvSpPr>
        <p:spPr>
          <a:xfrm>
            <a:off x="10243765" y="4926247"/>
            <a:ext cx="29592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80</a:t>
            </a:r>
          </a:p>
        </p:txBody>
      </p:sp>
      <p:sp>
        <p:nvSpPr>
          <p:cNvPr id="621" name="Shape 621"/>
          <p:cNvSpPr/>
          <p:nvPr/>
        </p:nvSpPr>
        <p:spPr>
          <a:xfrm>
            <a:off x="11770586" y="4926247"/>
            <a:ext cx="43753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100</a:t>
            </a:r>
          </a:p>
        </p:txBody>
      </p:sp>
      <p:sp>
        <p:nvSpPr>
          <p:cNvPr id="622" name="Shape 622"/>
          <p:cNvSpPr/>
          <p:nvPr/>
        </p:nvSpPr>
        <p:spPr>
          <a:xfrm>
            <a:off x="7774319" y="5380206"/>
            <a:ext cx="492920"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b="1" sz="2200">
                <a:uFill>
                  <a:solidFill/>
                </a:uFill>
                <a:latin typeface="Calibri"/>
                <a:ea typeface="Calibri"/>
                <a:cs typeface="Calibri"/>
                <a:sym typeface="Calibri"/>
              </a:defRPr>
            </a:lvl1pPr>
          </a:lstStyle>
          <a:p>
            <a:pPr lvl="0">
              <a:defRPr b="0" sz="1800">
                <a:uFillTx/>
              </a:defRPr>
            </a:pPr>
            <a:r>
              <a:rPr b="1" sz="2200">
                <a:uFill>
                  <a:solidFill/>
                </a:uFill>
              </a:rPr>
              <a:t>AGE</a:t>
            </a:r>
          </a:p>
        </p:txBody>
      </p:sp>
      <p:sp>
        <p:nvSpPr>
          <p:cNvPr id="623" name="Shape 623"/>
          <p:cNvSpPr/>
          <p:nvPr/>
        </p:nvSpPr>
        <p:spPr>
          <a:xfrm rot="16200000">
            <a:off x="2132295" y="2401073"/>
            <a:ext cx="2074219"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304800">
              <a:defRPr sz="2000">
                <a:uFill>
                  <a:solidFill/>
                </a:uFill>
                <a:latin typeface="Calibri"/>
                <a:ea typeface="Calibri"/>
                <a:cs typeface="Calibri"/>
                <a:sym typeface="Calibri"/>
              </a:defRPr>
            </a:lvl1pPr>
          </a:lstStyle>
          <a:p>
            <a:pPr lvl="0">
              <a:defRPr sz="1800">
                <a:uFillTx/>
              </a:defRPr>
            </a:pPr>
            <a:r>
              <a:rPr sz="2000">
                <a:uFill>
                  <a:solidFill/>
                </a:uFill>
              </a:rPr>
              <a:t>TBARS (micromolar)</a:t>
            </a:r>
          </a:p>
        </p:txBody>
      </p:sp>
      <p:grpSp>
        <p:nvGrpSpPr>
          <p:cNvPr id="658" name="Group 658"/>
          <p:cNvGrpSpPr/>
          <p:nvPr/>
        </p:nvGrpSpPr>
        <p:grpSpPr>
          <a:xfrm>
            <a:off x="4579563" y="688371"/>
            <a:ext cx="7005077" cy="3056462"/>
            <a:chOff x="0" y="0"/>
            <a:chExt cx="7005075" cy="3056460"/>
          </a:xfrm>
        </p:grpSpPr>
        <p:sp>
          <p:nvSpPr>
            <p:cNvPr id="624" name="Shape 624"/>
            <p:cNvSpPr/>
            <p:nvPr/>
          </p:nvSpPr>
          <p:spPr>
            <a:xfrm>
              <a:off x="0" y="417615"/>
              <a:ext cx="2734856" cy="467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p>
              <a:pPr lvl="0" algn="l" defTabSz="304800">
                <a:defRPr sz="1800"/>
              </a:pPr>
              <a:r>
                <a:rPr b="1" sz="2000">
                  <a:solidFill>
                    <a:srgbClr val="FF2600"/>
                  </a:solidFill>
                  <a:uFill>
                    <a:solidFill>
                      <a:srgbClr val="FF2600"/>
                    </a:solidFill>
                  </a:uFill>
                  <a:latin typeface="Calibri"/>
                  <a:ea typeface="Calibri"/>
                  <a:cs typeface="Calibri"/>
                  <a:sym typeface="Calibri"/>
                </a:rPr>
                <a:t>Before </a:t>
              </a:r>
              <a:r>
                <a:rPr b="1" i="1" sz="2000">
                  <a:solidFill>
                    <a:srgbClr val="FF2600"/>
                  </a:solidFill>
                  <a:uFill>
                    <a:solidFill>
                      <a:srgbClr val="FF2600"/>
                    </a:solidFill>
                  </a:uFill>
                  <a:latin typeface="Calibri"/>
                  <a:ea typeface="Calibri"/>
                  <a:cs typeface="Calibri"/>
                  <a:sym typeface="Calibri"/>
                </a:rPr>
                <a:t>Supplementation</a:t>
              </a:r>
            </a:p>
          </p:txBody>
        </p:sp>
        <p:sp>
          <p:nvSpPr>
            <p:cNvPr id="625" name="Shape 625"/>
            <p:cNvSpPr/>
            <p:nvPr/>
          </p:nvSpPr>
          <p:spPr>
            <a:xfrm>
              <a:off x="2082004" y="1823787"/>
              <a:ext cx="204463" cy="1896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26" name="Shape 626"/>
            <p:cNvSpPr/>
            <p:nvPr/>
          </p:nvSpPr>
          <p:spPr>
            <a:xfrm>
              <a:off x="4280531" y="1059168"/>
              <a:ext cx="204463" cy="1896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27" name="Shape 627"/>
            <p:cNvSpPr/>
            <p:nvPr/>
          </p:nvSpPr>
          <p:spPr>
            <a:xfrm>
              <a:off x="5210507" y="274375"/>
              <a:ext cx="204464" cy="18964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28" name="Shape 628"/>
            <p:cNvSpPr/>
            <p:nvPr/>
          </p:nvSpPr>
          <p:spPr>
            <a:xfrm>
              <a:off x="3102121" y="1993255"/>
              <a:ext cx="204463" cy="19165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29" name="Shape 629"/>
            <p:cNvSpPr/>
            <p:nvPr/>
          </p:nvSpPr>
          <p:spPr>
            <a:xfrm>
              <a:off x="1673078" y="1335561"/>
              <a:ext cx="204464" cy="1916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30" name="Shape 630"/>
            <p:cNvSpPr/>
            <p:nvPr/>
          </p:nvSpPr>
          <p:spPr>
            <a:xfrm>
              <a:off x="3011981" y="825143"/>
              <a:ext cx="202266" cy="18964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31" name="Shape 631"/>
            <p:cNvSpPr/>
            <p:nvPr/>
          </p:nvSpPr>
          <p:spPr>
            <a:xfrm>
              <a:off x="3713311" y="2374555"/>
              <a:ext cx="204463" cy="1916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32" name="Shape 632"/>
            <p:cNvSpPr/>
            <p:nvPr/>
          </p:nvSpPr>
          <p:spPr>
            <a:xfrm>
              <a:off x="1288336" y="2695332"/>
              <a:ext cx="204463" cy="1916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33" name="Shape 633"/>
            <p:cNvSpPr/>
            <p:nvPr/>
          </p:nvSpPr>
          <p:spPr>
            <a:xfrm>
              <a:off x="4665273" y="2608581"/>
              <a:ext cx="204463" cy="1896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34" name="Shape 634"/>
            <p:cNvSpPr/>
            <p:nvPr/>
          </p:nvSpPr>
          <p:spPr>
            <a:xfrm>
              <a:off x="3396723" y="2398765"/>
              <a:ext cx="204463" cy="1896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35" name="Shape 635"/>
            <p:cNvSpPr/>
            <p:nvPr/>
          </p:nvSpPr>
          <p:spPr>
            <a:xfrm>
              <a:off x="4032098" y="1293194"/>
              <a:ext cx="202265" cy="1896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36" name="Shape 636"/>
            <p:cNvSpPr/>
            <p:nvPr/>
          </p:nvSpPr>
          <p:spPr>
            <a:xfrm>
              <a:off x="2625040" y="1293194"/>
              <a:ext cx="204464" cy="1896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37" name="Shape 637"/>
            <p:cNvSpPr/>
            <p:nvPr/>
          </p:nvSpPr>
          <p:spPr>
            <a:xfrm>
              <a:off x="2943827" y="2862782"/>
              <a:ext cx="202266" cy="1936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38" name="Shape 638"/>
            <p:cNvSpPr/>
            <p:nvPr/>
          </p:nvSpPr>
          <p:spPr>
            <a:xfrm>
              <a:off x="1831372" y="2354381"/>
              <a:ext cx="204463" cy="1916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39" name="Shape 639"/>
            <p:cNvSpPr/>
            <p:nvPr/>
          </p:nvSpPr>
          <p:spPr>
            <a:xfrm>
              <a:off x="5527096" y="780758"/>
              <a:ext cx="204463" cy="1916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40" name="Shape 640"/>
            <p:cNvSpPr/>
            <p:nvPr/>
          </p:nvSpPr>
          <p:spPr>
            <a:xfrm>
              <a:off x="1061888" y="2439114"/>
              <a:ext cx="202266" cy="1896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41" name="Shape 641"/>
            <p:cNvSpPr/>
            <p:nvPr/>
          </p:nvSpPr>
          <p:spPr>
            <a:xfrm>
              <a:off x="969550" y="2501656"/>
              <a:ext cx="204463" cy="1936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42" name="Shape 642"/>
            <p:cNvSpPr/>
            <p:nvPr/>
          </p:nvSpPr>
          <p:spPr>
            <a:xfrm>
              <a:off x="2150159" y="2628756"/>
              <a:ext cx="202265" cy="1936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43" name="Shape 643"/>
            <p:cNvSpPr/>
            <p:nvPr/>
          </p:nvSpPr>
          <p:spPr>
            <a:xfrm>
              <a:off x="2851489" y="1634146"/>
              <a:ext cx="204463" cy="1896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44" name="Shape 644"/>
            <p:cNvSpPr/>
            <p:nvPr/>
          </p:nvSpPr>
          <p:spPr>
            <a:xfrm>
              <a:off x="2534901" y="1654321"/>
              <a:ext cx="204463" cy="18964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45" name="Shape 645"/>
            <p:cNvSpPr/>
            <p:nvPr/>
          </p:nvSpPr>
          <p:spPr>
            <a:xfrm>
              <a:off x="4575133" y="143239"/>
              <a:ext cx="204464" cy="19368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46" name="Shape 646"/>
            <p:cNvSpPr/>
            <p:nvPr/>
          </p:nvSpPr>
          <p:spPr>
            <a:xfrm>
              <a:off x="3260414" y="336916"/>
              <a:ext cx="204464" cy="1916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47" name="Shape 647"/>
            <p:cNvSpPr/>
            <p:nvPr/>
          </p:nvSpPr>
          <p:spPr>
            <a:xfrm>
              <a:off x="4280531" y="2374555"/>
              <a:ext cx="204463" cy="1916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48" name="Shape 648"/>
            <p:cNvSpPr/>
            <p:nvPr/>
          </p:nvSpPr>
          <p:spPr>
            <a:xfrm>
              <a:off x="2534901" y="2481481"/>
              <a:ext cx="204463" cy="1916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49" name="Shape 649"/>
            <p:cNvSpPr/>
            <p:nvPr/>
          </p:nvSpPr>
          <p:spPr>
            <a:xfrm>
              <a:off x="1220182" y="2013429"/>
              <a:ext cx="204463" cy="1916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50" name="Shape 650"/>
            <p:cNvSpPr/>
            <p:nvPr/>
          </p:nvSpPr>
          <p:spPr>
            <a:xfrm>
              <a:off x="4348685" y="2057813"/>
              <a:ext cx="204463" cy="18964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51" name="Shape 651"/>
            <p:cNvSpPr/>
            <p:nvPr/>
          </p:nvSpPr>
          <p:spPr>
            <a:xfrm>
              <a:off x="4190391" y="1101535"/>
              <a:ext cx="204464" cy="1916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52" name="Shape 652"/>
            <p:cNvSpPr/>
            <p:nvPr/>
          </p:nvSpPr>
          <p:spPr>
            <a:xfrm>
              <a:off x="3486863" y="2140530"/>
              <a:ext cx="204463" cy="19165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53" name="Shape 653"/>
            <p:cNvSpPr/>
            <p:nvPr/>
          </p:nvSpPr>
          <p:spPr>
            <a:xfrm>
              <a:off x="1125645" y="1121710"/>
              <a:ext cx="4515775" cy="13375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800" y="20864"/>
                  </a:lnTo>
                  <a:lnTo>
                    <a:pt x="1520" y="20127"/>
                  </a:lnTo>
                  <a:lnTo>
                    <a:pt x="3120" y="18655"/>
                  </a:lnTo>
                  <a:lnTo>
                    <a:pt x="3840" y="17918"/>
                  </a:lnTo>
                  <a:lnTo>
                    <a:pt x="4640" y="16936"/>
                  </a:lnTo>
                  <a:lnTo>
                    <a:pt x="5360" y="16200"/>
                  </a:lnTo>
                  <a:lnTo>
                    <a:pt x="6960" y="14727"/>
                  </a:lnTo>
                  <a:lnTo>
                    <a:pt x="7680" y="13991"/>
                  </a:lnTo>
                  <a:lnTo>
                    <a:pt x="9280" y="12518"/>
                  </a:lnTo>
                  <a:lnTo>
                    <a:pt x="10000" y="11782"/>
                  </a:lnTo>
                  <a:lnTo>
                    <a:pt x="10800" y="10800"/>
                  </a:lnTo>
                  <a:lnTo>
                    <a:pt x="11600" y="10064"/>
                  </a:lnTo>
                  <a:lnTo>
                    <a:pt x="12320" y="9327"/>
                  </a:lnTo>
                  <a:lnTo>
                    <a:pt x="13120" y="8591"/>
                  </a:lnTo>
                  <a:lnTo>
                    <a:pt x="13840" y="7855"/>
                  </a:lnTo>
                  <a:lnTo>
                    <a:pt x="15440" y="6382"/>
                  </a:lnTo>
                  <a:lnTo>
                    <a:pt x="16160" y="5400"/>
                  </a:lnTo>
                  <a:lnTo>
                    <a:pt x="17760" y="3927"/>
                  </a:lnTo>
                  <a:lnTo>
                    <a:pt x="18480" y="3191"/>
                  </a:lnTo>
                  <a:lnTo>
                    <a:pt x="20080" y="1718"/>
                  </a:lnTo>
                  <a:lnTo>
                    <a:pt x="20800" y="982"/>
                  </a:lnTo>
                  <a:lnTo>
                    <a:pt x="21600" y="0"/>
                  </a:lnTo>
                </a:path>
              </a:pathLst>
            </a:custGeom>
            <a:noFill/>
            <a:ln w="254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54" name="Shape 654"/>
            <p:cNvSpPr/>
            <p:nvPr/>
          </p:nvSpPr>
          <p:spPr>
            <a:xfrm>
              <a:off x="5797514" y="40349"/>
              <a:ext cx="164406"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R</a:t>
              </a:r>
            </a:p>
          </p:txBody>
        </p:sp>
        <p:sp>
          <p:nvSpPr>
            <p:cNvPr id="655" name="Shape 655"/>
            <p:cNvSpPr/>
            <p:nvPr/>
          </p:nvSpPr>
          <p:spPr>
            <a:xfrm>
              <a:off x="6004176" y="0"/>
              <a:ext cx="127001" cy="241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1600">
                  <a:uFill>
                    <a:solidFill/>
                  </a:uFill>
                  <a:latin typeface="Calibri"/>
                  <a:ea typeface="Calibri"/>
                  <a:cs typeface="Calibri"/>
                  <a:sym typeface="Calibri"/>
                </a:defRPr>
              </a:lvl1pPr>
            </a:lstStyle>
            <a:p>
              <a:pPr lvl="0">
                <a:defRPr sz="1800">
                  <a:uFillTx/>
                </a:defRPr>
              </a:pPr>
              <a:r>
                <a:rPr sz="1600">
                  <a:uFill>
                    <a:solidFill/>
                  </a:uFill>
                </a:rPr>
                <a:t>2</a:t>
              </a:r>
            </a:p>
          </p:txBody>
        </p:sp>
        <p:sp>
          <p:nvSpPr>
            <p:cNvPr id="656" name="Shape 656"/>
            <p:cNvSpPr/>
            <p:nvPr/>
          </p:nvSpPr>
          <p:spPr>
            <a:xfrm>
              <a:off x="6089918" y="40349"/>
              <a:ext cx="915158"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 = 0.238</a:t>
              </a:r>
            </a:p>
          </p:txBody>
        </p:sp>
        <p:sp>
          <p:nvSpPr>
            <p:cNvPr id="657" name="Shape 657"/>
            <p:cNvSpPr/>
            <p:nvPr/>
          </p:nvSpPr>
          <p:spPr>
            <a:xfrm>
              <a:off x="2308452" y="2013429"/>
              <a:ext cx="204464" cy="1916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grpSp>
      <p:sp>
        <p:nvSpPr>
          <p:cNvPr id="659" name="Shape 659"/>
          <p:cNvSpPr/>
          <p:nvPr/>
        </p:nvSpPr>
        <p:spPr>
          <a:xfrm rot="16200000">
            <a:off x="1326853" y="2360927"/>
            <a:ext cx="2798009" cy="6604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sz="3200">
                <a:uFill>
                  <a:solidFill/>
                </a:uFill>
                <a:latin typeface="Calibri"/>
                <a:ea typeface="Calibri"/>
                <a:cs typeface="Calibri"/>
                <a:sym typeface="Calibri"/>
              </a:defRPr>
            </a:lvl1pPr>
          </a:lstStyle>
          <a:p>
            <a:pPr lvl="0">
              <a:defRPr sz="1800">
                <a:uFillTx/>
              </a:defRPr>
            </a:pPr>
            <a:r>
              <a:rPr sz="3200">
                <a:uFill>
                  <a:solidFill/>
                </a:uFill>
              </a:rPr>
              <a:t>Oxidative Stress</a:t>
            </a:r>
          </a:p>
        </p:txBody>
      </p:sp>
      <p:grpSp>
        <p:nvGrpSpPr>
          <p:cNvPr id="685" name="Group 685"/>
          <p:cNvGrpSpPr/>
          <p:nvPr/>
        </p:nvGrpSpPr>
        <p:grpSpPr>
          <a:xfrm>
            <a:off x="4243720" y="2800260"/>
            <a:ext cx="7326702" cy="1682092"/>
            <a:chOff x="0" y="0"/>
            <a:chExt cx="7326701" cy="1682091"/>
          </a:xfrm>
        </p:grpSpPr>
        <p:sp>
          <p:nvSpPr>
            <p:cNvPr id="660" name="Shape 660"/>
            <p:cNvSpPr/>
            <p:nvPr/>
          </p:nvSpPr>
          <p:spPr>
            <a:xfrm flipH="1">
              <a:off x="1350030" y="712292"/>
              <a:ext cx="4586586" cy="48428"/>
            </a:xfrm>
            <a:prstGeom prst="line">
              <a:avLst/>
            </a:prstGeom>
            <a:noFill/>
            <a:ln w="25400" cap="flat">
              <a:solidFill>
                <a:srgbClr val="000000"/>
              </a:solidFill>
              <a:prstDash val="solid"/>
              <a:round/>
            </a:ln>
            <a:effectLst/>
          </p:spPr>
          <p:txBody>
            <a:bodyPr wrap="square" lIns="0" tIns="0" rIns="0" bIns="0" numCol="1" anchor="ctr">
              <a:noAutofit/>
            </a:bodyPr>
            <a:lstStyle/>
            <a:p>
              <a:pPr lvl="0" algn="l" defTabSz="457200">
                <a:defRPr sz="1200">
                  <a:latin typeface="Helvetica"/>
                  <a:ea typeface="Helvetica"/>
                  <a:cs typeface="Helvetica"/>
                  <a:sym typeface="Helvetica"/>
                </a:defRPr>
              </a:pPr>
            </a:p>
          </p:txBody>
        </p:sp>
        <p:sp>
          <p:nvSpPr>
            <p:cNvPr id="661" name="Shape 661"/>
            <p:cNvSpPr/>
            <p:nvPr/>
          </p:nvSpPr>
          <p:spPr>
            <a:xfrm>
              <a:off x="4630559" y="635615"/>
              <a:ext cx="204485" cy="19371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62" name="Shape 662"/>
            <p:cNvSpPr/>
            <p:nvPr/>
          </p:nvSpPr>
          <p:spPr>
            <a:xfrm>
              <a:off x="4144636" y="508492"/>
              <a:ext cx="208883" cy="19371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63" name="Shape 663"/>
            <p:cNvSpPr/>
            <p:nvPr/>
          </p:nvSpPr>
          <p:spPr>
            <a:xfrm>
              <a:off x="2794606" y="20178"/>
              <a:ext cx="204485" cy="19371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64" name="Shape 664"/>
            <p:cNvSpPr/>
            <p:nvPr/>
          </p:nvSpPr>
          <p:spPr>
            <a:xfrm>
              <a:off x="2631899" y="617454"/>
              <a:ext cx="208883" cy="18967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65" name="Shape 665"/>
            <p:cNvSpPr/>
            <p:nvPr/>
          </p:nvSpPr>
          <p:spPr>
            <a:xfrm>
              <a:off x="1534724" y="213889"/>
              <a:ext cx="204485" cy="18967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66" name="Shape 666"/>
            <p:cNvSpPr/>
            <p:nvPr/>
          </p:nvSpPr>
          <p:spPr>
            <a:xfrm>
              <a:off x="4720708" y="488313"/>
              <a:ext cx="204485" cy="18967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67" name="Shape 667"/>
            <p:cNvSpPr/>
            <p:nvPr/>
          </p:nvSpPr>
          <p:spPr>
            <a:xfrm>
              <a:off x="5019738" y="786952"/>
              <a:ext cx="204484" cy="18967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68" name="Shape 668"/>
            <p:cNvSpPr/>
            <p:nvPr/>
          </p:nvSpPr>
          <p:spPr>
            <a:xfrm>
              <a:off x="4558001" y="-1"/>
              <a:ext cx="208883" cy="18967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69" name="Shape 669"/>
            <p:cNvSpPr/>
            <p:nvPr/>
          </p:nvSpPr>
          <p:spPr>
            <a:xfrm>
              <a:off x="3828017" y="744577"/>
              <a:ext cx="204485" cy="18967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70" name="Shape 670"/>
            <p:cNvSpPr/>
            <p:nvPr/>
          </p:nvSpPr>
          <p:spPr>
            <a:xfrm>
              <a:off x="4399691" y="954431"/>
              <a:ext cx="204485" cy="19371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71" name="Shape 671"/>
            <p:cNvSpPr/>
            <p:nvPr/>
          </p:nvSpPr>
          <p:spPr>
            <a:xfrm>
              <a:off x="2952916" y="550866"/>
              <a:ext cx="208883" cy="19371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72" name="Shape 672"/>
            <p:cNvSpPr/>
            <p:nvPr/>
          </p:nvSpPr>
          <p:spPr>
            <a:xfrm>
              <a:off x="3276132" y="849504"/>
              <a:ext cx="206682" cy="18967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73" name="Shape 673"/>
            <p:cNvSpPr/>
            <p:nvPr/>
          </p:nvSpPr>
          <p:spPr>
            <a:xfrm>
              <a:off x="2405428" y="912057"/>
              <a:ext cx="204485" cy="19371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74" name="Shape 674"/>
            <p:cNvSpPr/>
            <p:nvPr/>
          </p:nvSpPr>
          <p:spPr>
            <a:xfrm>
              <a:off x="2174560" y="891879"/>
              <a:ext cx="206682" cy="18967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75" name="Shape 675"/>
            <p:cNvSpPr/>
            <p:nvPr/>
          </p:nvSpPr>
          <p:spPr>
            <a:xfrm>
              <a:off x="5591412" y="677989"/>
              <a:ext cx="208883" cy="19371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76" name="Shape 676"/>
            <p:cNvSpPr/>
            <p:nvPr/>
          </p:nvSpPr>
          <p:spPr>
            <a:xfrm>
              <a:off x="5912429" y="659829"/>
              <a:ext cx="204484" cy="18967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77" name="Shape 677"/>
            <p:cNvSpPr/>
            <p:nvPr/>
          </p:nvSpPr>
          <p:spPr>
            <a:xfrm>
              <a:off x="1372017" y="807130"/>
              <a:ext cx="208883" cy="18967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78" name="Shape 678"/>
            <p:cNvSpPr/>
            <p:nvPr/>
          </p:nvSpPr>
          <p:spPr>
            <a:xfrm>
              <a:off x="1281869" y="829326"/>
              <a:ext cx="206682" cy="18967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79" name="Shape 679"/>
            <p:cNvSpPr/>
            <p:nvPr/>
          </p:nvSpPr>
          <p:spPr>
            <a:xfrm>
              <a:off x="3438839" y="849504"/>
              <a:ext cx="204484" cy="18967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80" name="Shape 680"/>
            <p:cNvSpPr/>
            <p:nvPr/>
          </p:nvSpPr>
          <p:spPr>
            <a:xfrm>
              <a:off x="2473589" y="702203"/>
              <a:ext cx="206682" cy="18967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5F9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81" name="Shape 681"/>
            <p:cNvSpPr/>
            <p:nvPr/>
          </p:nvSpPr>
          <p:spPr>
            <a:xfrm>
              <a:off x="6119111" y="1119893"/>
              <a:ext cx="164406"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R</a:t>
              </a:r>
            </a:p>
          </p:txBody>
        </p:sp>
        <p:sp>
          <p:nvSpPr>
            <p:cNvPr id="682" name="Shape 682"/>
            <p:cNvSpPr/>
            <p:nvPr/>
          </p:nvSpPr>
          <p:spPr>
            <a:xfrm>
              <a:off x="6321396" y="1077519"/>
              <a:ext cx="127001"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1600">
                  <a:uFill>
                    <a:solidFill/>
                  </a:uFill>
                  <a:latin typeface="Calibri"/>
                  <a:ea typeface="Calibri"/>
                  <a:cs typeface="Calibri"/>
                  <a:sym typeface="Calibri"/>
                </a:defRPr>
              </a:lvl1pPr>
            </a:lstStyle>
            <a:p>
              <a:pPr lvl="0">
                <a:defRPr sz="1800">
                  <a:uFillTx/>
                </a:defRPr>
              </a:pPr>
              <a:r>
                <a:rPr sz="1600">
                  <a:uFill>
                    <a:solidFill/>
                  </a:uFill>
                </a:rPr>
                <a:t>2</a:t>
              </a:r>
            </a:p>
          </p:txBody>
        </p:sp>
        <p:sp>
          <p:nvSpPr>
            <p:cNvPr id="683" name="Shape 683"/>
            <p:cNvSpPr/>
            <p:nvPr/>
          </p:nvSpPr>
          <p:spPr>
            <a:xfrm>
              <a:off x="6411544" y="1119893"/>
              <a:ext cx="915158"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304800">
                <a:defRPr sz="2200">
                  <a:uFill>
                    <a:solidFill/>
                  </a:uFill>
                  <a:latin typeface="Calibri"/>
                  <a:ea typeface="Calibri"/>
                  <a:cs typeface="Calibri"/>
                  <a:sym typeface="Calibri"/>
                </a:defRPr>
              </a:lvl1pPr>
            </a:lstStyle>
            <a:p>
              <a:pPr lvl="0">
                <a:defRPr sz="1800">
                  <a:uFillTx/>
                </a:defRPr>
              </a:pPr>
              <a:r>
                <a:rPr sz="2200">
                  <a:uFill>
                    <a:solidFill/>
                  </a:uFill>
                </a:rPr>
                <a:t> = 0.003</a:t>
              </a:r>
            </a:p>
          </p:txBody>
        </p:sp>
        <p:sp>
          <p:nvSpPr>
            <p:cNvPr id="684" name="Shape 684"/>
            <p:cNvSpPr/>
            <p:nvPr/>
          </p:nvSpPr>
          <p:spPr>
            <a:xfrm>
              <a:off x="0" y="1214731"/>
              <a:ext cx="3081874" cy="467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p>
              <a:pPr lvl="0" algn="l" defTabSz="304800">
                <a:defRPr sz="1800"/>
              </a:pPr>
              <a:r>
                <a:rPr b="1" sz="2000">
                  <a:solidFill>
                    <a:srgbClr val="33CC33"/>
                  </a:solidFill>
                  <a:uFill>
                    <a:solidFill>
                      <a:srgbClr val="33CC33"/>
                    </a:solidFill>
                  </a:uFill>
                  <a:latin typeface="Calibri"/>
                  <a:ea typeface="Calibri"/>
                  <a:cs typeface="Calibri"/>
                  <a:sym typeface="Calibri"/>
                </a:rPr>
                <a:t>After </a:t>
              </a:r>
              <a:r>
                <a:rPr b="1" i="1" sz="2000">
                  <a:solidFill>
                    <a:srgbClr val="33CC33"/>
                  </a:solidFill>
                  <a:uFill>
                    <a:solidFill>
                      <a:srgbClr val="33CC33"/>
                    </a:solidFill>
                  </a:uFill>
                  <a:latin typeface="Calibri"/>
                  <a:ea typeface="Calibri"/>
                  <a:cs typeface="Calibri"/>
                  <a:sym typeface="Calibri"/>
                </a:rPr>
                <a:t>Supplementation 30 d</a:t>
              </a:r>
            </a:p>
          </p:txBody>
        </p:sp>
      </p:grpSp>
      <p:grpSp>
        <p:nvGrpSpPr>
          <p:cNvPr id="699" name="Group 699"/>
          <p:cNvGrpSpPr/>
          <p:nvPr/>
        </p:nvGrpSpPr>
        <p:grpSpPr>
          <a:xfrm>
            <a:off x="5640721" y="832172"/>
            <a:ext cx="8877414" cy="2678632"/>
            <a:chOff x="0" y="0"/>
            <a:chExt cx="8877412" cy="2678630"/>
          </a:xfrm>
        </p:grpSpPr>
        <p:sp>
          <p:nvSpPr>
            <p:cNvPr id="686" name="Shape 686"/>
            <p:cNvSpPr/>
            <p:nvPr/>
          </p:nvSpPr>
          <p:spPr>
            <a:xfrm>
              <a:off x="1020079" y="1680195"/>
              <a:ext cx="204457" cy="18960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3CCCC"/>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87" name="Shape 687"/>
            <p:cNvSpPr/>
            <p:nvPr/>
          </p:nvSpPr>
          <p:spPr>
            <a:xfrm>
              <a:off x="4148471" y="131107"/>
              <a:ext cx="204456" cy="18960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3CCCC"/>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88" name="Shape 688"/>
            <p:cNvSpPr/>
            <p:nvPr/>
          </p:nvSpPr>
          <p:spPr>
            <a:xfrm>
              <a:off x="2040159" y="1849627"/>
              <a:ext cx="204456" cy="19162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3CCCC"/>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89" name="Shape 689"/>
            <p:cNvSpPr/>
            <p:nvPr/>
          </p:nvSpPr>
          <p:spPr>
            <a:xfrm>
              <a:off x="611168" y="1192071"/>
              <a:ext cx="204456" cy="19162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3CCCC"/>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90" name="Shape 690"/>
            <p:cNvSpPr/>
            <p:nvPr/>
          </p:nvSpPr>
          <p:spPr>
            <a:xfrm>
              <a:off x="2970103" y="1149713"/>
              <a:ext cx="202259" cy="18960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3CCCC"/>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91" name="Shape 691"/>
            <p:cNvSpPr/>
            <p:nvPr/>
          </p:nvSpPr>
          <p:spPr>
            <a:xfrm>
              <a:off x="1563096" y="1149713"/>
              <a:ext cx="204456" cy="18960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3CCCC"/>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92" name="Shape 692"/>
            <p:cNvSpPr/>
            <p:nvPr/>
          </p:nvSpPr>
          <p:spPr>
            <a:xfrm>
              <a:off x="0" y="2295393"/>
              <a:ext cx="202258" cy="18960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3CCCC"/>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93" name="Shape 693"/>
            <p:cNvSpPr/>
            <p:nvPr/>
          </p:nvSpPr>
          <p:spPr>
            <a:xfrm>
              <a:off x="1088231" y="2484995"/>
              <a:ext cx="202259" cy="19363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3CCCC"/>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94" name="Shape 694"/>
            <p:cNvSpPr/>
            <p:nvPr/>
          </p:nvSpPr>
          <p:spPr>
            <a:xfrm>
              <a:off x="3513120" y="0"/>
              <a:ext cx="204456" cy="19363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3CCCC"/>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95" name="Shape 695"/>
            <p:cNvSpPr/>
            <p:nvPr/>
          </p:nvSpPr>
          <p:spPr>
            <a:xfrm>
              <a:off x="6641512" y="637385"/>
              <a:ext cx="204456" cy="19162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33CCCC"/>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96" name="Shape 696"/>
            <p:cNvSpPr/>
            <p:nvPr/>
          </p:nvSpPr>
          <p:spPr>
            <a:xfrm>
              <a:off x="6639313" y="1208207"/>
              <a:ext cx="204456" cy="19162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cap="flat">
              <a:solidFill>
                <a:srgbClr val="000000"/>
              </a:solidFill>
              <a:prstDash val="solid"/>
              <a:round/>
            </a:ln>
            <a:effectLst/>
          </p:spPr>
          <p:txBody>
            <a:bodyPr wrap="square" lIns="81279" tIns="81279" rIns="81279" bIns="81279" numCol="1" anchor="t">
              <a:noAutofit/>
            </a:bodyPr>
            <a:lstStyle/>
            <a:p>
              <a:pPr lvl="0" algn="l" defTabSz="304800">
                <a:defRPr sz="3200">
                  <a:uFill>
                    <a:solidFill/>
                  </a:uFill>
                  <a:latin typeface="Calibri"/>
                  <a:ea typeface="Calibri"/>
                  <a:cs typeface="Calibri"/>
                  <a:sym typeface="Calibri"/>
                </a:defRPr>
              </a:pPr>
            </a:p>
          </p:txBody>
        </p:sp>
        <p:sp>
          <p:nvSpPr>
            <p:cNvPr id="697" name="Shape 697"/>
            <p:cNvSpPr/>
            <p:nvPr/>
          </p:nvSpPr>
          <p:spPr>
            <a:xfrm>
              <a:off x="6852563" y="593010"/>
              <a:ext cx="1836391" cy="4649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0561" tIns="90561" rIns="90561" bIns="90561" numCol="1" anchor="t">
              <a:spAutoFit/>
            </a:bodyPr>
            <a:lstStyle>
              <a:lvl1pPr algn="l" defTabSz="1811866">
                <a:defRPr sz="2000">
                  <a:solidFill>
                    <a:srgbClr val="1F497D"/>
                  </a:solidFill>
                  <a:uFill>
                    <a:solidFill>
                      <a:srgbClr val="1F497D"/>
                    </a:solidFill>
                  </a:uFill>
                  <a:latin typeface="+mj-lt"/>
                  <a:ea typeface="+mj-ea"/>
                  <a:cs typeface="+mj-cs"/>
                  <a:sym typeface="Arial"/>
                </a:defRPr>
              </a:lvl1pPr>
            </a:lstStyle>
            <a:p>
              <a:pPr lvl="0">
                <a:defRPr sz="1800">
                  <a:solidFill>
                    <a:srgbClr val="000000"/>
                  </a:solidFill>
                  <a:uFillTx/>
                </a:defRPr>
              </a:pPr>
              <a:r>
                <a:rPr sz="2000">
                  <a:solidFill>
                    <a:srgbClr val="1F497D"/>
                  </a:solidFill>
                  <a:uFill>
                    <a:solidFill>
                      <a:srgbClr val="1F497D"/>
                    </a:solidFill>
                  </a:uFill>
                </a:rPr>
                <a:t>Vit E and Vit C</a:t>
              </a:r>
            </a:p>
          </p:txBody>
        </p:sp>
        <p:sp>
          <p:nvSpPr>
            <p:cNvPr id="698" name="Shape 698"/>
            <p:cNvSpPr/>
            <p:nvPr/>
          </p:nvSpPr>
          <p:spPr>
            <a:xfrm>
              <a:off x="6848166" y="1173918"/>
              <a:ext cx="2029247" cy="4649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0561" tIns="90561" rIns="90561" bIns="90561" numCol="1" anchor="t">
              <a:spAutoFit/>
            </a:bodyPr>
            <a:lstStyle>
              <a:lvl1pPr algn="l" defTabSz="1811866">
                <a:defRPr sz="2000">
                  <a:solidFill>
                    <a:srgbClr val="1F497D"/>
                  </a:solidFill>
                  <a:uFill>
                    <a:solidFill>
                      <a:srgbClr val="1F497D"/>
                    </a:solidFill>
                  </a:uFill>
                  <a:latin typeface="+mj-lt"/>
                  <a:ea typeface="+mj-ea"/>
                  <a:cs typeface="+mj-cs"/>
                  <a:sym typeface="Arial"/>
                </a:defRPr>
              </a:lvl1pPr>
            </a:lstStyle>
            <a:p>
              <a:pPr lvl="0">
                <a:defRPr sz="1800">
                  <a:solidFill>
                    <a:srgbClr val="000000"/>
                  </a:solidFill>
                  <a:uFillTx/>
                </a:defRPr>
              </a:pPr>
              <a:r>
                <a:rPr sz="2000">
                  <a:solidFill>
                    <a:srgbClr val="1F497D"/>
                  </a:solidFill>
                  <a:uFill>
                    <a:solidFill>
                      <a:srgbClr val="1F497D"/>
                    </a:solidFill>
                  </a:uFill>
                </a:rPr>
                <a:t>No supplements</a:t>
              </a:r>
            </a:p>
          </p:txBody>
        </p:sp>
      </p:grpSp>
      <p:sp>
        <p:nvSpPr>
          <p:cNvPr id="700" name="Shape 700"/>
          <p:cNvSpPr/>
          <p:nvPr/>
        </p:nvSpPr>
        <p:spPr>
          <a:xfrm flipV="1">
            <a:off x="5843919" y="1167706"/>
            <a:ext cx="3905956" cy="1937073"/>
          </a:xfrm>
          <a:prstGeom prst="line">
            <a:avLst/>
          </a:prstGeom>
          <a:ln w="38100">
            <a:solidFill>
              <a:srgbClr val="008080"/>
            </a:solidFill>
            <a:round/>
          </a:ln>
        </p:spPr>
        <p:txBody>
          <a:bodyPr lIns="0" tIns="0" rIns="0" bIns="0" anchor="ctr"/>
          <a:lstStyle/>
          <a:p>
            <a:pPr lvl="0" algn="l" defTabSz="457200">
              <a:defRPr sz="1200">
                <a:latin typeface="Helvetica"/>
                <a:ea typeface="Helvetica"/>
                <a:cs typeface="Helvetica"/>
                <a:sym typeface="Helvetica"/>
              </a:defRPr>
            </a:pPr>
          </a:p>
        </p:txBody>
      </p:sp>
      <p:sp>
        <p:nvSpPr>
          <p:cNvPr id="701" name="Shape 701"/>
          <p:cNvSpPr/>
          <p:nvPr/>
        </p:nvSpPr>
        <p:spPr>
          <a:xfrm>
            <a:off x="1866163" y="6138683"/>
            <a:ext cx="13021733" cy="2643498"/>
          </a:xfrm>
          <a:prstGeom prst="rect">
            <a:avLst/>
          </a:prstGeom>
          <a:ln w="12700">
            <a:miter lim="400000"/>
          </a:ln>
          <a:extLst>
            <a:ext uri="{C572A759-6A51-4108-AA02-DFA0A04FC94B}">
              <ma14:wrappingTextBoxFlag xmlns:ma14="http://schemas.microsoft.com/office/mac/drawingml/2011/main" val="1"/>
            </a:ext>
          </a:extLst>
        </p:spPr>
        <p:txBody>
          <a:bodyPr lIns="90561" tIns="90561" rIns="90561" bIns="90561">
            <a:spAutoFit/>
          </a:bodyPr>
          <a:lstStyle/>
          <a:p>
            <a:pPr lvl="0" algn="l" defTabSz="1811866">
              <a:defRPr sz="1800"/>
            </a:pPr>
            <a:r>
              <a:rPr sz="3400">
                <a:solidFill>
                  <a:srgbClr val="254061"/>
                </a:solidFill>
                <a:uFill>
                  <a:solidFill>
                    <a:srgbClr val="254061"/>
                  </a:solidFill>
                </a:uFill>
                <a:latin typeface="+mj-lt"/>
                <a:ea typeface="+mj-ea"/>
                <a:cs typeface="+mj-cs"/>
                <a:sym typeface="Arial"/>
              </a:rPr>
              <a:t>After 30 days…</a:t>
            </a:r>
            <a:endParaRPr sz="3400">
              <a:solidFill>
                <a:srgbClr val="254061"/>
              </a:solidFill>
              <a:uFill>
                <a:solidFill>
                  <a:srgbClr val="254061"/>
                </a:solidFill>
              </a:uFill>
              <a:latin typeface="+mj-lt"/>
              <a:ea typeface="+mj-ea"/>
              <a:cs typeface="+mj-cs"/>
              <a:sym typeface="Arial"/>
            </a:endParaRPr>
          </a:p>
          <a:p>
            <a:pPr lvl="0" algn="l" defTabSz="1811866">
              <a:defRPr sz="1800"/>
            </a:pPr>
            <a:endParaRPr sz="3400">
              <a:solidFill>
                <a:srgbClr val="254061"/>
              </a:solidFill>
              <a:uFill>
                <a:solidFill>
                  <a:srgbClr val="254061"/>
                </a:solidFill>
              </a:uFill>
              <a:latin typeface="+mj-lt"/>
              <a:ea typeface="+mj-ea"/>
              <a:cs typeface="+mj-cs"/>
              <a:sym typeface="Arial"/>
            </a:endParaRPr>
          </a:p>
          <a:p>
            <a:pPr lvl="0" algn="l" defTabSz="1811866">
              <a:defRPr sz="1800"/>
            </a:pPr>
            <a:r>
              <a:rPr sz="3400">
                <a:solidFill>
                  <a:srgbClr val="254061"/>
                </a:solidFill>
                <a:uFill>
                  <a:solidFill>
                    <a:srgbClr val="254061"/>
                  </a:solidFill>
                </a:uFill>
                <a:latin typeface="+mj-lt"/>
                <a:ea typeface="+mj-ea"/>
                <a:cs typeface="+mj-cs"/>
                <a:sym typeface="Arial"/>
              </a:rPr>
              <a:t>“Remarkably, this age-dependent increase in TBARS was almost completely abolished by Protandim treatment (Fig. 1D), with an overall average reduction of the oxidative stress marker by 40%.”</a:t>
            </a:r>
          </a:p>
        </p:txBody>
      </p:sp>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699"/>
                                        </p:tgtEl>
                                        <p:attrNameLst>
                                          <p:attrName>style.visibility</p:attrName>
                                        </p:attrNameLst>
                                      </p:cBhvr>
                                      <p:to>
                                        <p:strVal val="visible"/>
                                      </p:to>
                                    </p:set>
                                    <p:animEffect filter="fade" transition="in">
                                      <p:cBhvr>
                                        <p:cTn id="7" dur="2000"/>
                                        <p:tgtEl>
                                          <p:spTgt spid="69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9" grpId="2" fill="hold">
                                  <p:stCondLst>
                                    <p:cond delay="0"/>
                                  </p:stCondLst>
                                  <p:iterate type="el" backwards="0">
                                    <p:tmAbs val="0"/>
                                  </p:iterate>
                                  <p:childTnLst>
                                    <p:set>
                                      <p:cBhvr>
                                        <p:cTn id="11" fill="hold"/>
                                        <p:tgtEl>
                                          <p:spTgt spid="700"/>
                                        </p:tgtEl>
                                        <p:attrNameLst>
                                          <p:attrName>style.visibility</p:attrName>
                                        </p:attrNameLst>
                                      </p:cBhvr>
                                      <p:to>
                                        <p:strVal val="visible"/>
                                      </p:to>
                                    </p:set>
                                    <p:animEffect filter="dissolve" transition="in">
                                      <p:cBhvr>
                                        <p:cTn id="12" dur="2000"/>
                                        <p:tgtEl>
                                          <p:spTgt spid="700"/>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3" fill="hold">
                                  <p:stCondLst>
                                    <p:cond delay="0"/>
                                  </p:stCondLst>
                                  <p:iterate type="el" backwards="0">
                                    <p:tmAbs val="0"/>
                                  </p:iterate>
                                  <p:childTnLst>
                                    <p:set>
                                      <p:cBhvr>
                                        <p:cTn id="16" fill="hold"/>
                                        <p:tgtEl>
                                          <p:spTgt spid="685"/>
                                        </p:tgtEl>
                                        <p:attrNameLst>
                                          <p:attrName>style.visibility</p:attrName>
                                        </p:attrNameLst>
                                      </p:cBhvr>
                                      <p:to>
                                        <p:strVal val="visible"/>
                                      </p:to>
                                    </p:set>
                                    <p:animEffect filter="fade" transition="in">
                                      <p:cBhvr>
                                        <p:cTn id="17" dur="2000"/>
                                        <p:tgtEl>
                                          <p:spTgt spid="685"/>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xit" presetSubtype="0" presetID="10" grpId="4" fill="hold">
                                  <p:stCondLst>
                                    <p:cond delay="0"/>
                                  </p:stCondLst>
                                  <p:iterate type="el" backwards="0">
                                    <p:tmAbs val="0"/>
                                  </p:iterate>
                                  <p:childTnLst>
                                    <p:animEffect filter="fade" transition="out">
                                      <p:cBhvr>
                                        <p:cTn id="21" dur="2000" fill="hold"/>
                                        <p:tgtEl>
                                          <p:spTgt spid="699"/>
                                        </p:tgtEl>
                                      </p:cBhvr>
                                    </p:animEffect>
                                    <p:set>
                                      <p:cBhvr>
                                        <p:cTn id="22" fill="hold">
                                          <p:stCondLst>
                                            <p:cond delay="1999"/>
                                          </p:stCondLst>
                                        </p:cTn>
                                        <p:tgtEl>
                                          <p:spTgt spid="699"/>
                                        </p:tgtEl>
                                        <p:attrNameLst>
                                          <p:attrName>style.visibility</p:attrName>
                                        </p:attrNameLst>
                                      </p:cBhvr>
                                      <p:to>
                                        <p:strVal val="hidden"/>
                                      </p:to>
                                    </p:set>
                                  </p:childTnLst>
                                </p:cTn>
                              </p:par>
                            </p:childTnLst>
                          </p:cTn>
                        </p:par>
                        <p:par>
                          <p:cTn id="23" fill="hold">
                            <p:stCondLst>
                              <p:cond delay="2000"/>
                            </p:stCondLst>
                            <p:childTnLst>
                              <p:par>
                                <p:cTn id="24" nodeType="afterEffect" presetClass="exit" presetSubtype="0" presetID="9" grpId="5" fill="hold">
                                  <p:stCondLst>
                                    <p:cond delay="0"/>
                                  </p:stCondLst>
                                  <p:iterate type="el" backwards="0">
                                    <p:tmAbs val="0"/>
                                  </p:iterate>
                                  <p:childTnLst>
                                    <p:animEffect filter="dissolve" transition="out">
                                      <p:cBhvr>
                                        <p:cTn id="25" dur="2000" fill="hold"/>
                                        <p:tgtEl>
                                          <p:spTgt spid="700"/>
                                        </p:tgtEl>
                                      </p:cBhvr>
                                    </p:animEffect>
                                    <p:set>
                                      <p:cBhvr>
                                        <p:cTn id="26" fill="hold">
                                          <p:stCondLst>
                                            <p:cond delay="1999"/>
                                          </p:stCondLst>
                                        </p:cTn>
                                        <p:tgtEl>
                                          <p:spTgt spid="700"/>
                                        </p:tgtEl>
                                        <p:attrNameLst>
                                          <p:attrName>style.visibility</p:attrName>
                                        </p:attrNameLst>
                                      </p:cBhvr>
                                      <p:to>
                                        <p:strVal val="hidden"/>
                                      </p:to>
                                    </p:set>
                                  </p:childTnLst>
                                </p:cTn>
                              </p:par>
                            </p:childTnLst>
                          </p:cTn>
                        </p:par>
                        <p:par>
                          <p:cTn id="27" fill="hold">
                            <p:stCondLst>
                              <p:cond delay="4000"/>
                            </p:stCondLst>
                            <p:childTnLst>
                              <p:par>
                                <p:cTn id="28" nodeType="afterEffect" presetClass="exit" presetSubtype="0" presetID="10" grpId="6" fill="hold">
                                  <p:stCondLst>
                                    <p:cond delay="0"/>
                                  </p:stCondLst>
                                  <p:iterate type="el" backwards="0">
                                    <p:tmAbs val="0"/>
                                  </p:iterate>
                                  <p:childTnLst>
                                    <p:animEffect filter="fade" transition="out">
                                      <p:cBhvr>
                                        <p:cTn id="29" dur="2000" fill="hold"/>
                                        <p:tgtEl>
                                          <p:spTgt spid="658"/>
                                        </p:tgtEl>
                                      </p:cBhvr>
                                    </p:animEffect>
                                    <p:set>
                                      <p:cBhvr>
                                        <p:cTn id="30" fill="hold">
                                          <p:stCondLst>
                                            <p:cond delay="1999"/>
                                          </p:stCondLst>
                                        </p:cTn>
                                        <p:tgtEl>
                                          <p:spTgt spid="6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9" grpId="7" fill="hold">
                                  <p:stCondLst>
                                    <p:cond delay="0"/>
                                  </p:stCondLst>
                                  <p:iterate type="el" backwards="0">
                                    <p:tmAbs val="0"/>
                                  </p:iterate>
                                  <p:childTnLst>
                                    <p:set>
                                      <p:cBhvr>
                                        <p:cTn id="34" fill="hold"/>
                                        <p:tgtEl>
                                          <p:spTgt spid="701"/>
                                        </p:tgtEl>
                                        <p:attrNameLst>
                                          <p:attrName>style.visibility</p:attrName>
                                        </p:attrNameLst>
                                      </p:cBhvr>
                                      <p:to>
                                        <p:strVal val="visible"/>
                                      </p:to>
                                    </p:set>
                                    <p:animEffect filter="dissolve" transition="in">
                                      <p:cBhvr>
                                        <p:cTn id="35" dur="2000"/>
                                        <p:tgtEl>
                                          <p:spTgt spid="7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9" grpId="4"/>
      <p:bldP build="whole" bldLvl="1" animBg="1" rev="0" advAuto="0" spid="701" grpId="7"/>
      <p:bldP build="whole" bldLvl="1" animBg="1" rev="0" advAuto="0" spid="658" grpId="6"/>
      <p:bldP build="whole" bldLvl="1" animBg="1" rev="0" advAuto="0" spid="700" grpId="2"/>
      <p:bldP build="whole" bldLvl="1" animBg="1" rev="0" advAuto="0" spid="685" grpId="3"/>
      <p:bldP build="whole" bldLvl="1" animBg="1" rev="0" advAuto="0" spid="700" grpId="5"/>
      <p:bldP build="whole" bldLvl="1" animBg="1" rev="0" advAuto="0" spid="699"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3" name="Shape 703"/>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grpSp>
        <p:nvGrpSpPr>
          <p:cNvPr id="706" name="Group 706"/>
          <p:cNvGrpSpPr/>
          <p:nvPr/>
        </p:nvGrpSpPr>
        <p:grpSpPr>
          <a:xfrm>
            <a:off x="2067528" y="4758973"/>
            <a:ext cx="3807854" cy="2423181"/>
            <a:chOff x="0" y="0"/>
            <a:chExt cx="3807853" cy="2423179"/>
          </a:xfrm>
        </p:grpSpPr>
        <p:sp>
          <p:nvSpPr>
            <p:cNvPr id="704" name="Shape 704"/>
            <p:cNvSpPr/>
            <p:nvPr/>
          </p:nvSpPr>
          <p:spPr>
            <a:xfrm>
              <a:off x="0" y="0"/>
              <a:ext cx="3807854" cy="2423180"/>
            </a:xfrm>
            <a:prstGeom prst="roundRect">
              <a:avLst>
                <a:gd name="adj" fmla="val 12158"/>
              </a:avLst>
            </a:prstGeom>
            <a:solidFill>
              <a:srgbClr val="333399"/>
            </a:solidFill>
            <a:ln w="25400" cap="flat">
              <a:solidFill>
                <a:srgbClr val="6B6BCF"/>
              </a:solidFill>
              <a:prstDash val="solid"/>
              <a:round/>
            </a:ln>
            <a:effectLst/>
          </p:spPr>
          <p:txBody>
            <a:bodyPr wrap="square" lIns="60959" tIns="60959" rIns="60959" bIns="60959" numCol="1" anchor="ctr">
              <a:noAutofit/>
            </a:bodyPr>
            <a:lstStyle/>
            <a:p>
              <a:pPr lvl="0" algn="l" defTabSz="914400">
                <a:defRPr sz="3200">
                  <a:solidFill>
                    <a:srgbClr val="FFFFFF"/>
                  </a:solidFill>
                  <a:uFill>
                    <a:solidFill>
                      <a:srgbClr val="FFFFFF"/>
                    </a:solidFill>
                  </a:uFill>
                  <a:latin typeface="Calibri"/>
                  <a:ea typeface="Calibri"/>
                  <a:cs typeface="Calibri"/>
                  <a:sym typeface="Calibri"/>
                </a:defRPr>
              </a:pPr>
            </a:p>
          </p:txBody>
        </p:sp>
        <p:sp>
          <p:nvSpPr>
            <p:cNvPr id="705" name="Shape 705"/>
            <p:cNvSpPr/>
            <p:nvPr/>
          </p:nvSpPr>
          <p:spPr>
            <a:xfrm>
              <a:off x="154544" y="682240"/>
              <a:ext cx="3590044" cy="1058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ctr">
              <a:noAutofit/>
            </a:bodyPr>
            <a:lstStyle>
              <a:lvl1pPr algn="l" defTabSz="914400">
                <a:defRPr sz="4300">
                  <a:solidFill>
                    <a:srgbClr val="FFFFFF"/>
                  </a:solidFill>
                  <a:uFill>
                    <a:solidFill>
                      <a:srgbClr val="FFFFFF"/>
                    </a:solidFill>
                  </a:uFill>
                  <a:latin typeface="Calibri"/>
                  <a:ea typeface="Calibri"/>
                  <a:cs typeface="Calibri"/>
                  <a:sym typeface="Calibri"/>
                </a:defRPr>
              </a:lvl1pPr>
            </a:lstStyle>
            <a:p>
              <a:pPr lvl="0">
                <a:defRPr sz="1800">
                  <a:solidFill>
                    <a:srgbClr val="000000"/>
                  </a:solidFill>
                  <a:uFillTx/>
                </a:defRPr>
              </a:pPr>
              <a:r>
                <a:rPr sz="4300">
                  <a:solidFill>
                    <a:srgbClr val="FFFFFF"/>
                  </a:solidFill>
                  <a:uFill>
                    <a:solidFill>
                      <a:srgbClr val="FFFFFF"/>
                    </a:solidFill>
                  </a:uFill>
                </a:rPr>
                <a:t>Feel Your Best</a:t>
              </a:r>
            </a:p>
          </p:txBody>
        </p:sp>
      </p:grpSp>
      <p:grpSp>
        <p:nvGrpSpPr>
          <p:cNvPr id="709" name="Group 709"/>
          <p:cNvGrpSpPr/>
          <p:nvPr/>
        </p:nvGrpSpPr>
        <p:grpSpPr>
          <a:xfrm>
            <a:off x="6587569" y="4758973"/>
            <a:ext cx="3874774" cy="2423181"/>
            <a:chOff x="-24148" y="0"/>
            <a:chExt cx="3874772" cy="2423179"/>
          </a:xfrm>
        </p:grpSpPr>
        <p:sp>
          <p:nvSpPr>
            <p:cNvPr id="707" name="Shape 707"/>
            <p:cNvSpPr/>
            <p:nvPr/>
          </p:nvSpPr>
          <p:spPr>
            <a:xfrm>
              <a:off x="0" y="0"/>
              <a:ext cx="3807854" cy="2423180"/>
            </a:xfrm>
            <a:prstGeom prst="roundRect">
              <a:avLst>
                <a:gd name="adj" fmla="val 12158"/>
              </a:avLst>
            </a:prstGeom>
            <a:solidFill>
              <a:srgbClr val="F2B800"/>
            </a:solidFill>
            <a:ln w="25400" cap="flat">
              <a:solidFill>
                <a:srgbClr val="000000"/>
              </a:solidFill>
              <a:prstDash val="solid"/>
              <a:round/>
            </a:ln>
            <a:effectLst/>
          </p:spPr>
          <p:txBody>
            <a:bodyPr wrap="square" lIns="60959" tIns="60959" rIns="60959" bIns="60959" numCol="1" anchor="ctr">
              <a:noAutofit/>
            </a:bodyPr>
            <a:lstStyle/>
            <a:p>
              <a:pPr lvl="0" algn="l" defTabSz="914400">
                <a:defRPr sz="3200">
                  <a:solidFill>
                    <a:srgbClr val="FFFFFF"/>
                  </a:solidFill>
                  <a:uFill>
                    <a:solidFill>
                      <a:srgbClr val="FFFFFF"/>
                    </a:solidFill>
                  </a:uFill>
                  <a:latin typeface="Calibri"/>
                  <a:ea typeface="Calibri"/>
                  <a:cs typeface="Calibri"/>
                  <a:sym typeface="Calibri"/>
                </a:defRPr>
              </a:pPr>
            </a:p>
          </p:txBody>
        </p:sp>
        <p:sp>
          <p:nvSpPr>
            <p:cNvPr id="708" name="Shape 708"/>
            <p:cNvSpPr/>
            <p:nvPr/>
          </p:nvSpPr>
          <p:spPr>
            <a:xfrm>
              <a:off x="-24149" y="576114"/>
              <a:ext cx="3874774" cy="1270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ctr">
              <a:noAutofit/>
            </a:bodyPr>
            <a:lstStyle>
              <a:lvl1pPr algn="l" defTabSz="914400">
                <a:defRPr sz="4600">
                  <a:solidFill>
                    <a:srgbClr val="FFFFFF"/>
                  </a:solidFill>
                  <a:uFill>
                    <a:solidFill>
                      <a:srgbClr val="FFFFFF"/>
                    </a:solidFill>
                  </a:uFill>
                  <a:latin typeface="Calibri"/>
                  <a:ea typeface="Calibri"/>
                  <a:cs typeface="Calibri"/>
                  <a:sym typeface="Calibri"/>
                </a:defRPr>
              </a:lvl1pPr>
            </a:lstStyle>
            <a:p>
              <a:pPr lvl="0">
                <a:defRPr sz="1800">
                  <a:solidFill>
                    <a:srgbClr val="000000"/>
                  </a:solidFill>
                  <a:uFillTx/>
                </a:defRPr>
              </a:pPr>
              <a:r>
                <a:rPr sz="4600">
                  <a:solidFill>
                    <a:srgbClr val="FFFFFF"/>
                  </a:solidFill>
                  <a:uFill>
                    <a:solidFill>
                      <a:srgbClr val="FFFFFF"/>
                    </a:solidFill>
                  </a:uFill>
                </a:rPr>
                <a:t>Look Your Best</a:t>
              </a:r>
            </a:p>
          </p:txBody>
        </p:sp>
      </p:grpSp>
      <p:grpSp>
        <p:nvGrpSpPr>
          <p:cNvPr id="712" name="Group 712"/>
          <p:cNvGrpSpPr/>
          <p:nvPr/>
        </p:nvGrpSpPr>
        <p:grpSpPr>
          <a:xfrm>
            <a:off x="10806931" y="4758973"/>
            <a:ext cx="4045185" cy="2423181"/>
            <a:chOff x="-118665" y="0"/>
            <a:chExt cx="4045184" cy="2423179"/>
          </a:xfrm>
        </p:grpSpPr>
        <p:sp>
          <p:nvSpPr>
            <p:cNvPr id="710" name="Shape 710"/>
            <p:cNvSpPr/>
            <p:nvPr/>
          </p:nvSpPr>
          <p:spPr>
            <a:xfrm>
              <a:off x="0" y="0"/>
              <a:ext cx="3807855" cy="2423180"/>
            </a:xfrm>
            <a:prstGeom prst="roundRect">
              <a:avLst>
                <a:gd name="adj" fmla="val 12158"/>
              </a:avLst>
            </a:prstGeom>
            <a:solidFill>
              <a:srgbClr val="769976"/>
            </a:solidFill>
            <a:ln w="25400" cap="flat">
              <a:solidFill>
                <a:srgbClr val="000000"/>
              </a:solidFill>
              <a:prstDash val="solid"/>
              <a:round/>
            </a:ln>
            <a:effectLst/>
          </p:spPr>
          <p:txBody>
            <a:bodyPr wrap="square" lIns="60959" tIns="60959" rIns="60959" bIns="60959" numCol="1" anchor="ctr">
              <a:noAutofit/>
            </a:bodyPr>
            <a:lstStyle/>
            <a:p>
              <a:pPr lvl="0" algn="l" defTabSz="914400">
                <a:defRPr sz="3200">
                  <a:solidFill>
                    <a:srgbClr val="FFFFFF"/>
                  </a:solidFill>
                  <a:uFill>
                    <a:solidFill>
                      <a:srgbClr val="FFFFFF"/>
                    </a:solidFill>
                  </a:uFill>
                  <a:latin typeface="Calibri"/>
                  <a:ea typeface="Calibri"/>
                  <a:cs typeface="Calibri"/>
                  <a:sym typeface="Calibri"/>
                </a:defRPr>
              </a:pPr>
            </a:p>
          </p:txBody>
        </p:sp>
        <p:sp>
          <p:nvSpPr>
            <p:cNvPr id="711" name="Shape 711"/>
            <p:cNvSpPr/>
            <p:nvPr/>
          </p:nvSpPr>
          <p:spPr>
            <a:xfrm>
              <a:off x="-118666" y="256741"/>
              <a:ext cx="4045186" cy="19096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ctr">
              <a:noAutofit/>
            </a:bodyPr>
            <a:lstStyle>
              <a:lvl1pPr defTabSz="914400">
                <a:defRPr sz="4100">
                  <a:solidFill>
                    <a:srgbClr val="FFFFFF"/>
                  </a:solidFill>
                  <a:uFill>
                    <a:solidFill>
                      <a:srgbClr val="FFFFFF"/>
                    </a:solidFill>
                  </a:uFill>
                  <a:latin typeface="Calibri"/>
                  <a:ea typeface="Calibri"/>
                  <a:cs typeface="Calibri"/>
                  <a:sym typeface="Calibri"/>
                </a:defRPr>
              </a:lvl1pPr>
            </a:lstStyle>
            <a:p>
              <a:pPr lvl="0">
                <a:defRPr sz="1800">
                  <a:solidFill>
                    <a:srgbClr val="000000"/>
                  </a:solidFill>
                  <a:uFillTx/>
                </a:defRPr>
              </a:pPr>
              <a:r>
                <a:rPr sz="4100">
                  <a:solidFill>
                    <a:srgbClr val="FFFFFF"/>
                  </a:solidFill>
                  <a:uFill>
                    <a:solidFill>
                      <a:srgbClr val="FFFFFF"/>
                    </a:solidFill>
                  </a:uFill>
                </a:rPr>
                <a:t>Perform Your Best</a:t>
              </a:r>
            </a:p>
          </p:txBody>
        </p:sp>
      </p:grpSp>
      <p:grpSp>
        <p:nvGrpSpPr>
          <p:cNvPr id="715" name="Group 715"/>
          <p:cNvGrpSpPr/>
          <p:nvPr/>
        </p:nvGrpSpPr>
        <p:grpSpPr>
          <a:xfrm>
            <a:off x="840316" y="640957"/>
            <a:ext cx="14575368" cy="1431511"/>
            <a:chOff x="0" y="0"/>
            <a:chExt cx="14575366" cy="1431509"/>
          </a:xfrm>
        </p:grpSpPr>
        <p:sp>
          <p:nvSpPr>
            <p:cNvPr id="713" name="Shape 713"/>
            <p:cNvSpPr/>
            <p:nvPr/>
          </p:nvSpPr>
          <p:spPr>
            <a:xfrm>
              <a:off x="0" y="0"/>
              <a:ext cx="14575367" cy="1431510"/>
            </a:xfrm>
            <a:prstGeom prst="roundRect">
              <a:avLst>
                <a:gd name="adj" fmla="val 12420"/>
              </a:avLst>
            </a:prstGeom>
            <a:solidFill>
              <a:srgbClr val="F2F2F2"/>
            </a:solidFill>
            <a:ln w="25400" cap="flat">
              <a:solidFill>
                <a:srgbClr val="000000"/>
              </a:solidFill>
              <a:prstDash val="solid"/>
              <a:round/>
            </a:ln>
            <a:effectLst/>
          </p:spPr>
          <p:txBody>
            <a:bodyPr wrap="square" lIns="60959" tIns="60959" rIns="60959" bIns="60959" numCol="1" anchor="t">
              <a:noAutofit/>
            </a:bodyPr>
            <a:lstStyle/>
            <a:p>
              <a:pPr lvl="0" algn="l" defTabSz="914400">
                <a:defRPr b="1" sz="2200">
                  <a:uFill>
                    <a:solidFill/>
                  </a:uFill>
                  <a:latin typeface="Calibri"/>
                  <a:ea typeface="Calibri"/>
                  <a:cs typeface="Calibri"/>
                  <a:sym typeface="Calibri"/>
                </a:defRPr>
              </a:pPr>
            </a:p>
          </p:txBody>
        </p:sp>
        <p:sp>
          <p:nvSpPr>
            <p:cNvPr id="714" name="Shape 714"/>
            <p:cNvSpPr/>
            <p:nvPr/>
          </p:nvSpPr>
          <p:spPr>
            <a:xfrm>
              <a:off x="69852" y="69852"/>
              <a:ext cx="14499583" cy="130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noAutofit/>
            </a:bodyPr>
            <a:lstStyle/>
            <a:p>
              <a:pPr lvl="0" defTabSz="914400">
                <a:defRPr sz="1800"/>
              </a:pPr>
              <a:r>
                <a:rPr b="1" sz="3600">
                  <a:uFill>
                    <a:solidFill/>
                  </a:uFill>
                  <a:latin typeface="Calibri"/>
                  <a:ea typeface="Calibri"/>
                  <a:cs typeface="Calibri"/>
                  <a:sym typeface="Calibri"/>
                </a:rPr>
                <a:t>Exotic Ingredients + Proven Science + Exclusive IP = </a:t>
              </a:r>
              <a:endParaRPr b="1" sz="3600">
                <a:uFill>
                  <a:solidFill/>
                </a:uFill>
                <a:latin typeface="Calibri"/>
                <a:ea typeface="Calibri"/>
                <a:cs typeface="Calibri"/>
                <a:sym typeface="Calibri"/>
              </a:endParaRPr>
            </a:p>
            <a:p>
              <a:pPr lvl="0" defTabSz="914400">
                <a:defRPr sz="1800"/>
              </a:pPr>
              <a:r>
                <a:rPr b="1" sz="3600">
                  <a:uFill>
                    <a:solidFill/>
                  </a:uFill>
                  <a:latin typeface="Calibri"/>
                  <a:ea typeface="Calibri"/>
                  <a:cs typeface="Calibri"/>
                  <a:sym typeface="Calibri"/>
                </a:rPr>
                <a:t> World’s finest products that help you Feel / Look / Perform Your Best</a:t>
              </a:r>
            </a:p>
          </p:txBody>
        </p:sp>
      </p:grpSp>
      <p:grpSp>
        <p:nvGrpSpPr>
          <p:cNvPr id="718" name="Group 718"/>
          <p:cNvGrpSpPr/>
          <p:nvPr/>
        </p:nvGrpSpPr>
        <p:grpSpPr>
          <a:xfrm>
            <a:off x="169358" y="2599599"/>
            <a:ext cx="15850657" cy="849143"/>
            <a:chOff x="0" y="0"/>
            <a:chExt cx="15850655" cy="849142"/>
          </a:xfrm>
        </p:grpSpPr>
        <p:sp>
          <p:nvSpPr>
            <p:cNvPr id="716" name="Shape 716"/>
            <p:cNvSpPr/>
            <p:nvPr/>
          </p:nvSpPr>
          <p:spPr>
            <a:xfrm>
              <a:off x="0" y="0"/>
              <a:ext cx="15850656" cy="849143"/>
            </a:xfrm>
            <a:prstGeom prst="roundRect">
              <a:avLst>
                <a:gd name="adj" fmla="val 11965"/>
              </a:avLst>
            </a:prstGeom>
            <a:solidFill>
              <a:srgbClr val="00B050"/>
            </a:solidFill>
            <a:ln w="25400" cap="flat">
              <a:solidFill>
                <a:srgbClr val="000000"/>
              </a:solidFill>
              <a:prstDash val="solid"/>
              <a:round/>
            </a:ln>
            <a:effectLst/>
          </p:spPr>
          <p:txBody>
            <a:bodyPr wrap="square" lIns="60959" tIns="60959" rIns="60959" bIns="60959" numCol="1" anchor="t">
              <a:noAutofit/>
            </a:bodyPr>
            <a:lstStyle/>
            <a:p>
              <a:pPr lvl="0" algn="l" defTabSz="914400">
                <a:defRPr b="1" sz="2200">
                  <a:solidFill>
                    <a:srgbClr val="FFFFFF"/>
                  </a:solidFill>
                  <a:uFill>
                    <a:solidFill>
                      <a:srgbClr val="FFFFFF"/>
                    </a:solidFill>
                  </a:uFill>
                  <a:latin typeface="Calibri"/>
                  <a:ea typeface="Calibri"/>
                  <a:cs typeface="Calibri"/>
                  <a:sym typeface="Calibri"/>
                </a:defRPr>
              </a:pPr>
            </a:p>
          </p:txBody>
        </p:sp>
        <p:sp>
          <p:nvSpPr>
            <p:cNvPr id="717" name="Shape 717"/>
            <p:cNvSpPr/>
            <p:nvPr/>
          </p:nvSpPr>
          <p:spPr>
            <a:xfrm>
              <a:off x="41434" y="41434"/>
              <a:ext cx="15767788" cy="6474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noAutofit/>
            </a:bodyPr>
            <a:lstStyle>
              <a:lvl1pPr defTabSz="914400">
                <a:defRPr b="1" sz="3800">
                  <a:solidFill>
                    <a:srgbClr val="FFFFFF"/>
                  </a:solidFill>
                  <a:uFill>
                    <a:solidFill>
                      <a:srgbClr val="FFFFFF"/>
                    </a:solidFill>
                  </a:uFill>
                  <a:latin typeface="Calibri"/>
                  <a:ea typeface="Calibri"/>
                  <a:cs typeface="Calibri"/>
                  <a:sym typeface="Calibri"/>
                </a:defRPr>
              </a:lvl1pPr>
            </a:lstStyle>
            <a:p>
              <a:pPr lvl="0">
                <a:defRPr b="0" sz="1800">
                  <a:solidFill>
                    <a:srgbClr val="000000"/>
                  </a:solidFill>
                  <a:uFillTx/>
                </a:defRPr>
              </a:pPr>
              <a:r>
                <a:rPr b="1" sz="3800">
                  <a:solidFill>
                    <a:srgbClr val="FFFFFF"/>
                  </a:solidFill>
                  <a:uFill>
                    <a:solidFill>
                      <a:srgbClr val="FFFFFF"/>
                    </a:solidFill>
                  </a:uFill>
                </a:rPr>
                <a:t>Protandim/Nrf2 – Fundamentally different approach to cellular protection</a:t>
              </a:r>
            </a:p>
          </p:txBody>
        </p:sp>
      </p:grpSp>
      <p:sp>
        <p:nvSpPr>
          <p:cNvPr id="719" name="Shape 719"/>
          <p:cNvSpPr/>
          <p:nvPr/>
        </p:nvSpPr>
        <p:spPr>
          <a:xfrm>
            <a:off x="3854410" y="3936059"/>
            <a:ext cx="323851" cy="514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811"/>
                </a:moveTo>
                <a:lnTo>
                  <a:pt x="5400" y="14811"/>
                </a:lnTo>
                <a:lnTo>
                  <a:pt x="5400" y="0"/>
                </a:lnTo>
                <a:lnTo>
                  <a:pt x="16200" y="0"/>
                </a:lnTo>
                <a:lnTo>
                  <a:pt x="16200" y="14811"/>
                </a:lnTo>
                <a:lnTo>
                  <a:pt x="21600" y="14811"/>
                </a:lnTo>
                <a:lnTo>
                  <a:pt x="10800" y="21600"/>
                </a:lnTo>
                <a:close/>
              </a:path>
            </a:pathLst>
          </a:custGeom>
          <a:solidFill>
            <a:srgbClr val="008000"/>
          </a:solidFill>
          <a:ln w="25400">
            <a:solidFill/>
            <a:round/>
          </a:ln>
        </p:spPr>
        <p:txBody>
          <a:bodyPr lIns="60959" tIns="60959" rIns="60959" bIns="60959"/>
          <a:lstStyle/>
          <a:p>
            <a:pPr lvl="0" algn="l" defTabSz="914400">
              <a:defRPr sz="2400">
                <a:uFill>
                  <a:solidFill/>
                </a:uFill>
                <a:latin typeface="Calibri"/>
                <a:ea typeface="Calibri"/>
                <a:cs typeface="Calibri"/>
                <a:sym typeface="Calibri"/>
              </a:defRPr>
            </a:pPr>
          </a:p>
        </p:txBody>
      </p:sp>
      <p:sp>
        <p:nvSpPr>
          <p:cNvPr id="720" name="Shape 720"/>
          <p:cNvSpPr/>
          <p:nvPr/>
        </p:nvSpPr>
        <p:spPr>
          <a:xfrm>
            <a:off x="8363030" y="3936059"/>
            <a:ext cx="323851" cy="514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811"/>
                </a:moveTo>
                <a:lnTo>
                  <a:pt x="5400" y="14811"/>
                </a:lnTo>
                <a:lnTo>
                  <a:pt x="5400" y="0"/>
                </a:lnTo>
                <a:lnTo>
                  <a:pt x="16200" y="0"/>
                </a:lnTo>
                <a:lnTo>
                  <a:pt x="16200" y="14811"/>
                </a:lnTo>
                <a:lnTo>
                  <a:pt x="21600" y="14811"/>
                </a:lnTo>
                <a:lnTo>
                  <a:pt x="10800" y="21600"/>
                </a:lnTo>
                <a:close/>
              </a:path>
            </a:pathLst>
          </a:custGeom>
          <a:solidFill>
            <a:srgbClr val="008000"/>
          </a:solidFill>
          <a:ln w="25400">
            <a:solidFill/>
            <a:round/>
          </a:ln>
        </p:spPr>
        <p:txBody>
          <a:bodyPr lIns="60959" tIns="60959" rIns="60959" bIns="60959"/>
          <a:lstStyle/>
          <a:p>
            <a:pPr lvl="0" algn="l" defTabSz="914400">
              <a:defRPr sz="2400">
                <a:uFill>
                  <a:solidFill/>
                </a:uFill>
                <a:latin typeface="Calibri"/>
                <a:ea typeface="Calibri"/>
                <a:cs typeface="Calibri"/>
                <a:sym typeface="Calibri"/>
              </a:defRPr>
            </a:pPr>
          </a:p>
        </p:txBody>
      </p:sp>
      <p:sp>
        <p:nvSpPr>
          <p:cNvPr id="721" name="Shape 721"/>
          <p:cNvSpPr/>
          <p:nvPr/>
        </p:nvSpPr>
        <p:spPr>
          <a:xfrm>
            <a:off x="12765832" y="3936059"/>
            <a:ext cx="323851" cy="514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811"/>
                </a:moveTo>
                <a:lnTo>
                  <a:pt x="5400" y="14811"/>
                </a:lnTo>
                <a:lnTo>
                  <a:pt x="5400" y="0"/>
                </a:lnTo>
                <a:lnTo>
                  <a:pt x="16200" y="0"/>
                </a:lnTo>
                <a:lnTo>
                  <a:pt x="16200" y="14811"/>
                </a:lnTo>
                <a:lnTo>
                  <a:pt x="21600" y="14811"/>
                </a:lnTo>
                <a:lnTo>
                  <a:pt x="10800" y="21600"/>
                </a:lnTo>
                <a:close/>
              </a:path>
            </a:pathLst>
          </a:custGeom>
          <a:solidFill>
            <a:srgbClr val="008000"/>
          </a:solidFill>
          <a:ln w="25400">
            <a:solidFill/>
            <a:round/>
          </a:ln>
        </p:spPr>
        <p:txBody>
          <a:bodyPr lIns="60959" tIns="60959" rIns="60959" bIns="60959"/>
          <a:lstStyle/>
          <a:p>
            <a:pPr lvl="0" algn="l" defTabSz="914400">
              <a:defRPr sz="2400">
                <a:uFill>
                  <a:solidFill/>
                </a:uFill>
                <a:latin typeface="Calibri"/>
                <a:ea typeface="Calibri"/>
                <a:cs typeface="Calibri"/>
                <a:sym typeface="Calibri"/>
              </a:defRPr>
            </a:pPr>
          </a:p>
        </p:txBody>
      </p:sp>
      <p:graphicFrame>
        <p:nvGraphicFramePr>
          <p:cNvPr id="722" name="Table 722"/>
          <p:cNvGraphicFramePr/>
          <p:nvPr/>
        </p:nvGraphicFramePr>
        <p:xfrm>
          <a:off x="4349984" y="10484869"/>
          <a:ext cx="9412818" cy="361738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412817"/>
              </a:tblGrid>
              <a:tr h="3617383">
                <a:tc>
                  <a:txBody>
                    <a:bodyPr/>
                    <a:lstStyle/>
                    <a:p>
                      <a:pPr lvl="0" marR="40639" algn="l">
                        <a:lnSpc>
                          <a:spcPct val="58479"/>
                        </a:lnSpc>
                        <a:spcBef>
                          <a:spcPts val="700"/>
                        </a:spcBef>
                        <a:tabLst>
                          <a:tab pos="914400" algn="l"/>
                        </a:tabLst>
                        <a:defRPr sz="3200">
                          <a:uFill>
                            <a:solidFill/>
                          </a:uFill>
                          <a:latin typeface="Calibri"/>
                          <a:ea typeface="Calibri"/>
                          <a:cs typeface="Calibri"/>
                        </a:defRPr>
                      </a:pPr>
                    </a:p>
                  </a:txBody>
                  <a:tcPr marL="63500" marR="63500" marT="63500" marB="63500" anchor="t" anchorCtr="0" horzOverflow="overflow">
                    <a:noFill/>
                  </a:tcPr>
                </a:tc>
              </a:tr>
            </a:tbl>
          </a:graphicData>
        </a:graphic>
      </p:graphicFrame>
      <p:sp>
        <p:nvSpPr>
          <p:cNvPr id="723" name="Shape 723"/>
          <p:cNvSpPr/>
          <p:nvPr/>
        </p:nvSpPr>
        <p:spPr>
          <a:xfrm>
            <a:off x="3831535" y="7575636"/>
            <a:ext cx="8942307" cy="1003301"/>
          </a:xfrm>
          <a:prstGeom prst="rect">
            <a:avLst/>
          </a:prstGeom>
          <a:ln w="12700">
            <a:miter lim="400000"/>
          </a:ln>
          <a:extLst>
            <a:ext uri="{C572A759-6A51-4108-AA02-DFA0A04FC94B}">
              <ma14:wrappingTextBoxFlag xmlns:ma14="http://schemas.microsoft.com/office/mac/drawingml/2011/main" val="1"/>
            </a:ext>
          </a:extLst>
        </p:spPr>
        <p:txBody>
          <a:bodyPr wrap="none" lIns="60959" tIns="60959" rIns="60959" bIns="60959">
            <a:spAutoFit/>
          </a:bodyPr>
          <a:lstStyle>
            <a:lvl1pPr algn="l" defTabSz="914400">
              <a:defRPr sz="5700">
                <a:uFill>
                  <a:solidFill/>
                </a:uFill>
                <a:latin typeface="Calibri"/>
                <a:ea typeface="Calibri"/>
                <a:cs typeface="Calibri"/>
                <a:sym typeface="Calibri"/>
              </a:defRPr>
            </a:lvl1pPr>
          </a:lstStyle>
          <a:p>
            <a:pPr lvl="0">
              <a:defRPr sz="1800">
                <a:uFillTx/>
              </a:defRPr>
            </a:pPr>
            <a:r>
              <a:rPr sz="5700">
                <a:uFill>
                  <a:solidFill/>
                </a:uFill>
              </a:rPr>
              <a:t>Coordinated Product Platform</a:t>
            </a:r>
          </a:p>
        </p:txBody>
      </p:sp>
    </p:spTree>
  </p:cSld>
  <p:clrMapOvr>
    <a:masterClrMapping/>
  </p:clrMapOvr>
  <p:transition spd="fast"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729" name="Group 729"/>
          <p:cNvGrpSpPr/>
          <p:nvPr/>
        </p:nvGrpSpPr>
        <p:grpSpPr>
          <a:xfrm>
            <a:off x="-120669" y="53473"/>
            <a:ext cx="6201946" cy="9106886"/>
            <a:chOff x="0" y="0"/>
            <a:chExt cx="6201944" cy="9106884"/>
          </a:xfrm>
        </p:grpSpPr>
        <p:pic>
          <p:nvPicPr>
            <p:cNvPr id="725" name="pasted-image.tif"/>
            <p:cNvPicPr/>
            <p:nvPr/>
          </p:nvPicPr>
          <p:blipFill>
            <a:blip r:embed="rId2">
              <a:extLst/>
            </a:blip>
            <a:stretch>
              <a:fillRect/>
            </a:stretch>
          </p:blipFill>
          <p:spPr>
            <a:xfrm>
              <a:off x="139700" y="0"/>
              <a:ext cx="2857500" cy="2857500"/>
            </a:xfrm>
            <a:prstGeom prst="rect">
              <a:avLst/>
            </a:prstGeom>
            <a:ln w="12700" cap="flat">
              <a:noFill/>
              <a:miter lim="400000"/>
            </a:ln>
            <a:effectLst/>
          </p:spPr>
        </p:pic>
        <p:pic>
          <p:nvPicPr>
            <p:cNvPr id="726" name="pasted-image.tif"/>
            <p:cNvPicPr/>
            <p:nvPr/>
          </p:nvPicPr>
          <p:blipFill>
            <a:blip r:embed="rId3">
              <a:extLst/>
            </a:blip>
            <a:stretch>
              <a:fillRect/>
            </a:stretch>
          </p:blipFill>
          <p:spPr>
            <a:xfrm>
              <a:off x="2696744" y="6782784"/>
              <a:ext cx="3505201" cy="2324101"/>
            </a:xfrm>
            <a:prstGeom prst="rect">
              <a:avLst/>
            </a:prstGeom>
            <a:ln w="12700" cap="flat">
              <a:noFill/>
              <a:miter lim="400000"/>
            </a:ln>
            <a:effectLst/>
          </p:spPr>
        </p:pic>
        <p:pic>
          <p:nvPicPr>
            <p:cNvPr id="727" name="pasted-image.tif"/>
            <p:cNvPicPr/>
            <p:nvPr/>
          </p:nvPicPr>
          <p:blipFill>
            <a:blip r:embed="rId4">
              <a:extLst/>
            </a:blip>
            <a:stretch>
              <a:fillRect/>
            </a:stretch>
          </p:blipFill>
          <p:spPr>
            <a:xfrm>
              <a:off x="2760244" y="2463874"/>
              <a:ext cx="3378201" cy="2413001"/>
            </a:xfrm>
            <a:prstGeom prst="rect">
              <a:avLst/>
            </a:prstGeom>
            <a:ln w="12700" cap="flat">
              <a:noFill/>
              <a:miter lim="400000"/>
            </a:ln>
            <a:effectLst/>
          </p:spPr>
        </p:pic>
        <p:pic>
          <p:nvPicPr>
            <p:cNvPr id="728" name="pasted-image.tif"/>
            <p:cNvPicPr/>
            <p:nvPr/>
          </p:nvPicPr>
          <p:blipFill>
            <a:blip r:embed="rId5">
              <a:extLst/>
            </a:blip>
            <a:stretch>
              <a:fillRect/>
            </a:stretch>
          </p:blipFill>
          <p:spPr>
            <a:xfrm>
              <a:off x="0" y="4451628"/>
              <a:ext cx="3136900" cy="2590801"/>
            </a:xfrm>
            <a:prstGeom prst="rect">
              <a:avLst/>
            </a:prstGeom>
            <a:ln w="12700" cap="flat">
              <a:noFill/>
              <a:miter lim="400000"/>
            </a:ln>
            <a:effectLst/>
          </p:spPr>
        </p:pic>
      </p:grpSp>
      <p:grpSp>
        <p:nvGrpSpPr>
          <p:cNvPr id="734" name="Group 734"/>
          <p:cNvGrpSpPr/>
          <p:nvPr/>
        </p:nvGrpSpPr>
        <p:grpSpPr>
          <a:xfrm>
            <a:off x="6096659" y="24267"/>
            <a:ext cx="4748334" cy="9220461"/>
            <a:chOff x="0" y="0"/>
            <a:chExt cx="4748333" cy="9220459"/>
          </a:xfrm>
        </p:grpSpPr>
        <p:pic>
          <p:nvPicPr>
            <p:cNvPr id="730" name="pasted-image.tif"/>
            <p:cNvPicPr/>
            <p:nvPr/>
          </p:nvPicPr>
          <p:blipFill>
            <a:blip r:embed="rId6">
              <a:extLst/>
            </a:blip>
            <a:stretch>
              <a:fillRect/>
            </a:stretch>
          </p:blipFill>
          <p:spPr>
            <a:xfrm>
              <a:off x="386690" y="0"/>
              <a:ext cx="3289301" cy="2463800"/>
            </a:xfrm>
            <a:prstGeom prst="rect">
              <a:avLst/>
            </a:prstGeom>
            <a:ln w="12700" cap="flat">
              <a:noFill/>
              <a:miter lim="400000"/>
            </a:ln>
            <a:effectLst/>
          </p:spPr>
        </p:pic>
        <p:pic>
          <p:nvPicPr>
            <p:cNvPr id="731" name="pasted-image.tif"/>
            <p:cNvPicPr/>
            <p:nvPr/>
          </p:nvPicPr>
          <p:blipFill>
            <a:blip r:embed="rId7">
              <a:extLst/>
            </a:blip>
            <a:stretch>
              <a:fillRect/>
            </a:stretch>
          </p:blipFill>
          <p:spPr>
            <a:xfrm>
              <a:off x="1388839" y="2456975"/>
              <a:ext cx="2882901" cy="2819401"/>
            </a:xfrm>
            <a:prstGeom prst="rect">
              <a:avLst/>
            </a:prstGeom>
            <a:ln w="12700" cap="flat">
              <a:noFill/>
              <a:miter lim="400000"/>
            </a:ln>
            <a:effectLst/>
          </p:spPr>
        </p:pic>
        <p:pic>
          <p:nvPicPr>
            <p:cNvPr id="732" name="pasted-image.tif"/>
            <p:cNvPicPr/>
            <p:nvPr/>
          </p:nvPicPr>
          <p:blipFill>
            <a:blip r:embed="rId8">
              <a:extLst/>
            </a:blip>
            <a:stretch>
              <a:fillRect/>
            </a:stretch>
          </p:blipFill>
          <p:spPr>
            <a:xfrm>
              <a:off x="2424233" y="5727959"/>
              <a:ext cx="2324101" cy="3492501"/>
            </a:xfrm>
            <a:prstGeom prst="rect">
              <a:avLst/>
            </a:prstGeom>
            <a:ln w="12700" cap="flat">
              <a:noFill/>
              <a:miter lim="400000"/>
            </a:ln>
            <a:effectLst/>
          </p:spPr>
        </p:pic>
        <p:pic>
          <p:nvPicPr>
            <p:cNvPr id="733" name="pasted-image.tif"/>
            <p:cNvPicPr/>
            <p:nvPr/>
          </p:nvPicPr>
          <p:blipFill>
            <a:blip r:embed="rId9">
              <a:extLst/>
            </a:blip>
            <a:stretch>
              <a:fillRect/>
            </a:stretch>
          </p:blipFill>
          <p:spPr>
            <a:xfrm>
              <a:off x="0" y="5070066"/>
              <a:ext cx="2794000" cy="2908301"/>
            </a:xfrm>
            <a:prstGeom prst="rect">
              <a:avLst/>
            </a:prstGeom>
            <a:ln w="12700" cap="flat">
              <a:noFill/>
              <a:miter lim="400000"/>
            </a:ln>
            <a:effectLst/>
          </p:spPr>
        </p:pic>
      </p:grpSp>
      <p:grpSp>
        <p:nvGrpSpPr>
          <p:cNvPr id="740" name="Group 740"/>
          <p:cNvGrpSpPr/>
          <p:nvPr/>
        </p:nvGrpSpPr>
        <p:grpSpPr>
          <a:xfrm>
            <a:off x="9868233" y="-380346"/>
            <a:ext cx="6407398" cy="9608846"/>
            <a:chOff x="0" y="0"/>
            <a:chExt cx="6407397" cy="9608845"/>
          </a:xfrm>
        </p:grpSpPr>
        <p:pic>
          <p:nvPicPr>
            <p:cNvPr id="735" name="lifevantage_112313~0.jpg"/>
            <p:cNvPicPr/>
            <p:nvPr/>
          </p:nvPicPr>
          <p:blipFill>
            <a:blip r:embed="rId10">
              <a:extLst/>
            </a:blip>
            <a:stretch>
              <a:fillRect/>
            </a:stretch>
          </p:blipFill>
          <p:spPr>
            <a:xfrm>
              <a:off x="0" y="0"/>
              <a:ext cx="3571116" cy="7835029"/>
            </a:xfrm>
            <a:prstGeom prst="rect">
              <a:avLst/>
            </a:prstGeom>
            <a:ln w="12700" cap="flat">
              <a:noFill/>
              <a:miter lim="400000"/>
            </a:ln>
            <a:effectLst/>
          </p:spPr>
        </p:pic>
        <p:pic>
          <p:nvPicPr>
            <p:cNvPr id="736" name="pasted-image.tif"/>
            <p:cNvPicPr/>
            <p:nvPr/>
          </p:nvPicPr>
          <p:blipFill>
            <a:blip r:embed="rId11">
              <a:extLst/>
            </a:blip>
            <a:stretch>
              <a:fillRect/>
            </a:stretch>
          </p:blipFill>
          <p:spPr>
            <a:xfrm>
              <a:off x="2913277" y="446497"/>
              <a:ext cx="3454401" cy="2349501"/>
            </a:xfrm>
            <a:prstGeom prst="rect">
              <a:avLst/>
            </a:prstGeom>
            <a:ln w="12700" cap="flat">
              <a:noFill/>
              <a:miter lim="400000"/>
            </a:ln>
            <a:effectLst/>
          </p:spPr>
        </p:pic>
        <p:pic>
          <p:nvPicPr>
            <p:cNvPr id="737" name="pasted-image.tif"/>
            <p:cNvPicPr/>
            <p:nvPr/>
          </p:nvPicPr>
          <p:blipFill>
            <a:blip r:embed="rId12">
              <a:extLst/>
            </a:blip>
            <a:stretch>
              <a:fillRect/>
            </a:stretch>
          </p:blipFill>
          <p:spPr>
            <a:xfrm>
              <a:off x="984497" y="8110245"/>
              <a:ext cx="5422901" cy="1498601"/>
            </a:xfrm>
            <a:prstGeom prst="rect">
              <a:avLst/>
            </a:prstGeom>
            <a:ln w="12700" cap="flat">
              <a:noFill/>
              <a:miter lim="400000"/>
            </a:ln>
            <a:effectLst/>
          </p:spPr>
        </p:pic>
        <p:pic>
          <p:nvPicPr>
            <p:cNvPr id="738" name="pasted-image.tif"/>
            <p:cNvPicPr/>
            <p:nvPr/>
          </p:nvPicPr>
          <p:blipFill>
            <a:blip r:embed="rId13">
              <a:extLst/>
            </a:blip>
            <a:stretch>
              <a:fillRect/>
            </a:stretch>
          </p:blipFill>
          <p:spPr>
            <a:xfrm>
              <a:off x="2894227" y="2926877"/>
              <a:ext cx="3492501" cy="2324101"/>
            </a:xfrm>
            <a:prstGeom prst="rect">
              <a:avLst/>
            </a:prstGeom>
            <a:ln w="12700" cap="flat">
              <a:noFill/>
              <a:miter lim="400000"/>
            </a:ln>
            <a:effectLst/>
          </p:spPr>
        </p:pic>
        <p:pic>
          <p:nvPicPr>
            <p:cNvPr id="739" name="pasted-image.tif"/>
            <p:cNvPicPr/>
            <p:nvPr/>
          </p:nvPicPr>
          <p:blipFill>
            <a:blip r:embed="rId14">
              <a:extLst/>
            </a:blip>
            <a:stretch>
              <a:fillRect/>
            </a:stretch>
          </p:blipFill>
          <p:spPr>
            <a:xfrm>
              <a:off x="2894227" y="5510928"/>
              <a:ext cx="3492501" cy="2324101"/>
            </a:xfrm>
            <a:prstGeom prst="rect">
              <a:avLst/>
            </a:prstGeom>
            <a:ln w="12700" cap="flat">
              <a:noFill/>
              <a:miter lim="400000"/>
            </a:ln>
            <a:effectLst/>
          </p:spPr>
        </p:pic>
      </p:gr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729"/>
                                        </p:tgtEl>
                                        <p:attrNameLst>
                                          <p:attrName>style.visibility</p:attrName>
                                        </p:attrNameLst>
                                      </p:cBhvr>
                                      <p:to>
                                        <p:strVal val="visible"/>
                                      </p:to>
                                    </p:set>
                                    <p:animEffect filter="fade" transition="in">
                                      <p:cBhvr>
                                        <p:cTn id="7" dur="1000"/>
                                        <p:tgtEl>
                                          <p:spTgt spid="729"/>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2" fill="hold">
                                  <p:stCondLst>
                                    <p:cond delay="0"/>
                                  </p:stCondLst>
                                  <p:iterate type="el" backwards="0">
                                    <p:tmAbs val="0"/>
                                  </p:iterate>
                                  <p:childTnLst>
                                    <p:set>
                                      <p:cBhvr>
                                        <p:cTn id="11" fill="hold"/>
                                        <p:tgtEl>
                                          <p:spTgt spid="734"/>
                                        </p:tgtEl>
                                        <p:attrNameLst>
                                          <p:attrName>style.visibility</p:attrName>
                                        </p:attrNameLst>
                                      </p:cBhvr>
                                      <p:to>
                                        <p:strVal val="visible"/>
                                      </p:to>
                                    </p:set>
                                    <p:animEffect filter="fade" transition="in">
                                      <p:cBhvr>
                                        <p:cTn id="12" dur="1000"/>
                                        <p:tgtEl>
                                          <p:spTgt spid="734"/>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3" fill="hold">
                                  <p:stCondLst>
                                    <p:cond delay="0"/>
                                  </p:stCondLst>
                                  <p:iterate type="el" backwards="0">
                                    <p:tmAbs val="0"/>
                                  </p:iterate>
                                  <p:childTnLst>
                                    <p:set>
                                      <p:cBhvr>
                                        <p:cTn id="16" fill="hold"/>
                                        <p:tgtEl>
                                          <p:spTgt spid="740"/>
                                        </p:tgtEl>
                                        <p:attrNameLst>
                                          <p:attrName>style.visibility</p:attrName>
                                        </p:attrNameLst>
                                      </p:cBhvr>
                                      <p:to>
                                        <p:strVal val="visible"/>
                                      </p:to>
                                    </p:set>
                                    <p:animEffect filter="fade" transition="in">
                                      <p:cBhvr>
                                        <p:cTn id="17" dur="1000"/>
                                        <p:tgtEl>
                                          <p:spTgt spid="7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9" grpId="1"/>
      <p:bldP build="whole" bldLvl="1" animBg="1" rev="0" advAuto="0" spid="740" grpId="3"/>
      <p:bldP build="whole" bldLvl="1" animBg="1" rev="0" advAuto="0" spid="734" grpId="2"/>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2" name="Shape 742"/>
          <p:cNvSpPr/>
          <p:nvPr>
            <p:ph type="title" idx="4294967295"/>
          </p:nvPr>
        </p:nvSpPr>
        <p:spPr>
          <a:xfrm>
            <a:off x="386895" y="8419060"/>
            <a:ext cx="5201578" cy="762001"/>
          </a:xfrm>
          <a:prstGeom prst="rect">
            <a:avLst/>
          </a:prstGeom>
        </p:spPr>
        <p:txBody>
          <a:bodyPr/>
          <a:lstStyle>
            <a:lvl1pPr>
              <a:defRPr sz="2900"/>
            </a:lvl1pPr>
          </a:lstStyle>
          <a:p>
            <a:pPr lvl="0">
              <a:defRPr sz="1800"/>
            </a:pPr>
            <a:r>
              <a:rPr sz="2900"/>
              <a:t>Versus Select Competitive Ads*</a:t>
            </a:r>
          </a:p>
        </p:txBody>
      </p:sp>
      <p:graphicFrame>
        <p:nvGraphicFramePr>
          <p:cNvPr id="743" name="Table 743"/>
          <p:cNvGraphicFramePr/>
          <p:nvPr/>
        </p:nvGraphicFramePr>
        <p:xfrm>
          <a:off x="660400" y="2661746"/>
          <a:ext cx="14935201" cy="3668970"/>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5943600"/>
                <a:gridCol w="5486400"/>
                <a:gridCol w="1752600"/>
                <a:gridCol w="1752598"/>
              </a:tblGrid>
              <a:tr h="486814">
                <a:tc>
                  <a:txBody>
                    <a:bodyPr/>
                    <a:lstStyle/>
                    <a:p>
                      <a:pPr lvl="0" algn="l">
                        <a:tabLst>
                          <a:tab pos="4114800" algn="l"/>
                        </a:tabLst>
                        <a:defRPr b="0" sz="1800">
                          <a:solidFill>
                            <a:srgbClr val="000000"/>
                          </a:solidFill>
                        </a:defRPr>
                      </a:pPr>
                      <a:r>
                        <a:rPr b="1" sz="2400">
                          <a:latin typeface="Calibri"/>
                          <a:ea typeface="Calibri"/>
                          <a:cs typeface="Calibri"/>
                        </a:rPr>
                        <a:t>Competitor</a:t>
                      </a:r>
                    </a:p>
                  </a:txBody>
                  <a:tcPr marL="0" marR="0" marT="0" marB="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tabLst>
                          <a:tab pos="4114800" algn="l"/>
                        </a:tabLst>
                        <a:defRPr b="0" sz="1800">
                          <a:solidFill>
                            <a:srgbClr val="000000"/>
                          </a:solidFill>
                        </a:defRPr>
                      </a:pPr>
                      <a:r>
                        <a:rPr sz="2400">
                          <a:solidFill>
                            <a:srgbClr val="E7E6E6"/>
                          </a:solidFill>
                          <a:latin typeface="Calibri"/>
                          <a:ea typeface="Calibri"/>
                          <a:cs typeface="Calibri"/>
                        </a:rPr>
                        <a:t> </a:t>
                      </a:r>
                    </a:p>
                  </a:txBody>
                  <a:tcPr marL="0" marR="0" marT="0" marB="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a:tabLst>
                          <a:tab pos="4114800" algn="l"/>
                        </a:tabLst>
                        <a:defRPr b="0" sz="1800">
                          <a:solidFill>
                            <a:srgbClr val="000000"/>
                          </a:solidFill>
                        </a:defRPr>
                      </a:pPr>
                      <a:r>
                        <a:rPr b="1" sz="2400">
                          <a:latin typeface="Calibri"/>
                          <a:ea typeface="Calibri"/>
                          <a:cs typeface="Calibri"/>
                        </a:rPr>
                        <a:t>28 Days</a:t>
                      </a:r>
                    </a:p>
                  </a:txBody>
                  <a:tcPr marL="0" marR="0" marT="0" marB="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a:tabLst>
                          <a:tab pos="4114800" algn="l"/>
                        </a:tabLst>
                        <a:defRPr b="0" sz="1800">
                          <a:solidFill>
                            <a:srgbClr val="000000"/>
                          </a:solidFill>
                        </a:defRPr>
                      </a:pPr>
                      <a:r>
                        <a:rPr b="1" sz="2400">
                          <a:latin typeface="Calibri"/>
                          <a:ea typeface="Calibri"/>
                          <a:cs typeface="Calibri"/>
                        </a:rPr>
                        <a:t>56 Days</a:t>
                      </a:r>
                    </a:p>
                  </a:txBody>
                  <a:tcPr marL="0" marR="0" marT="0" marB="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r>
              <a:tr h="469053">
                <a:tc>
                  <a:txBody>
                    <a:bodyPr/>
                    <a:lstStyle/>
                    <a:p>
                      <a:pPr lvl="0" algn="l">
                        <a:tabLst>
                          <a:tab pos="4114800" algn="l"/>
                        </a:tabLst>
                        <a:defRPr b="0" sz="1800">
                          <a:solidFill>
                            <a:srgbClr val="000000"/>
                          </a:solidFill>
                        </a:defRPr>
                      </a:pPr>
                      <a:r>
                        <a:rPr b="1" sz="1600">
                          <a:solidFill>
                            <a:srgbClr val="7030A0"/>
                          </a:solidFill>
                          <a:latin typeface="Calibri"/>
                          <a:ea typeface="Calibri"/>
                          <a:cs typeface="Calibri"/>
                        </a:rPr>
                        <a:t>89%</a:t>
                      </a:r>
                      <a:r>
                        <a:rPr b="1" sz="1600">
                          <a:solidFill>
                            <a:srgbClr val="FF2600"/>
                          </a:solidFill>
                          <a:latin typeface="Calibri"/>
                          <a:ea typeface="Calibri"/>
                          <a:cs typeface="Calibri"/>
                        </a:rPr>
                        <a:t> </a:t>
                      </a:r>
                      <a:r>
                        <a:rPr b="1" sz="1500">
                          <a:solidFill>
                            <a:srgbClr val="094362"/>
                          </a:solidFill>
                          <a:latin typeface="Calibri"/>
                          <a:ea typeface="Calibri"/>
                          <a:cs typeface="Calibri"/>
                        </a:rPr>
                        <a:t>Perricone MD Cold Plasma at 4 weeks</a:t>
                      </a:r>
                      <a:endParaRPr b="1" sz="1500">
                        <a:solidFill>
                          <a:srgbClr val="094362"/>
                        </a:solidFill>
                        <a:latin typeface="Calibri"/>
                        <a:ea typeface="Calibri"/>
                        <a:cs typeface="Calibri"/>
                      </a:endParaRPr>
                    </a:p>
                    <a:p>
                      <a:pPr lvl="0" algn="l">
                        <a:tabLst>
                          <a:tab pos="4114800" algn="l"/>
                        </a:tabLst>
                        <a:defRPr b="0" sz="1800">
                          <a:solidFill>
                            <a:srgbClr val="000000"/>
                          </a:solidFill>
                        </a:defRPr>
                      </a:pPr>
                      <a:r>
                        <a:rPr b="1" sz="1500">
                          <a:solidFill>
                            <a:srgbClr val="094362"/>
                          </a:solidFill>
                          <a:latin typeface="Calibri"/>
                          <a:ea typeface="Calibri"/>
                          <a:cs typeface="Calibri"/>
                        </a:rPr>
                        <a:t>75% Jeunesse Global Luminesce Cellular Rejuvenation at 8 weeks</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tabLst>
                          <a:tab pos="4114800" algn="l"/>
                        </a:tabLst>
                        <a:defRPr sz="1800"/>
                      </a:pPr>
                      <a:r>
                        <a:rPr sz="2400">
                          <a:solidFill>
                            <a:srgbClr val="094362"/>
                          </a:solidFill>
                          <a:latin typeface="Calibri"/>
                          <a:ea typeface="Calibri"/>
                          <a:cs typeface="Calibri"/>
                        </a:rPr>
                        <a:t>Smoother looking skin</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a:tabLst>
                          <a:tab pos="4114800" algn="l"/>
                        </a:tabLst>
                        <a:defRPr sz="1800"/>
                      </a:pPr>
                      <a:r>
                        <a:rPr b="1" sz="2400">
                          <a:solidFill>
                            <a:srgbClr val="7030A0"/>
                          </a:solidFill>
                          <a:latin typeface="Calibri"/>
                          <a:ea typeface="Calibri"/>
                          <a:cs typeface="Calibri"/>
                        </a:rPr>
                        <a:t>89%</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a:tabLst>
                          <a:tab pos="4114800" algn="l"/>
                        </a:tabLst>
                        <a:defRPr sz="1800"/>
                      </a:pPr>
                      <a:r>
                        <a:rPr b="1" sz="2400">
                          <a:solidFill>
                            <a:srgbClr val="094362"/>
                          </a:solidFill>
                          <a:latin typeface="Calibri"/>
                          <a:ea typeface="Calibri"/>
                          <a:cs typeface="Calibri"/>
                        </a:rPr>
                        <a:t>94%</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r>
              <a:tr h="433827">
                <a:tc>
                  <a:txBody>
                    <a:bodyPr/>
                    <a:lstStyle/>
                    <a:p>
                      <a:pPr lvl="0" algn="l">
                        <a:tabLst>
                          <a:tab pos="4114800" algn="l"/>
                        </a:tabLst>
                        <a:defRPr b="0" sz="1800">
                          <a:solidFill>
                            <a:srgbClr val="000000"/>
                          </a:solidFill>
                        </a:defRPr>
                      </a:pPr>
                      <a:r>
                        <a:rPr b="1" sz="1500">
                          <a:solidFill>
                            <a:srgbClr val="094362"/>
                          </a:solidFill>
                          <a:latin typeface="Calibri"/>
                          <a:ea typeface="Calibri"/>
                          <a:cs typeface="Calibri"/>
                        </a:rPr>
                        <a:t>80% Nu Skin TruFace at 3 months</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tabLst>
                          <a:tab pos="4114800" algn="l"/>
                        </a:tabLst>
                        <a:defRPr sz="1800"/>
                      </a:pPr>
                      <a:r>
                        <a:rPr sz="2400">
                          <a:solidFill>
                            <a:srgbClr val="094362"/>
                          </a:solidFill>
                          <a:latin typeface="Calibri"/>
                          <a:ea typeface="Calibri"/>
                          <a:cs typeface="Calibri"/>
                        </a:rPr>
                        <a:t>Firmer looking skin</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a:tabLst>
                          <a:tab pos="4114800" algn="l"/>
                        </a:tabLst>
                        <a:defRPr sz="1800"/>
                      </a:pPr>
                      <a:r>
                        <a:rPr b="1" sz="2400">
                          <a:solidFill>
                            <a:srgbClr val="681155"/>
                          </a:solidFill>
                          <a:latin typeface="Calibri"/>
                          <a:ea typeface="Calibri"/>
                          <a:cs typeface="Calibri"/>
                        </a:rPr>
                        <a:t>81%</a:t>
                      </a:r>
                    </a:p>
                  </a:txBody>
                  <a:tcPr marL="0" marR="0" marT="0" marB="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a:tabLst>
                          <a:tab pos="4114800" algn="l"/>
                        </a:tabLst>
                        <a:defRPr sz="1800"/>
                      </a:pPr>
                      <a:r>
                        <a:rPr b="1" sz="2400">
                          <a:solidFill>
                            <a:srgbClr val="00B050"/>
                          </a:solidFill>
                          <a:latin typeface="Calibri"/>
                          <a:ea typeface="Calibri"/>
                          <a:cs typeface="Calibri"/>
                        </a:rPr>
                        <a:t>85%</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r>
              <a:tr h="433827">
                <a:tc>
                  <a:txBody>
                    <a:bodyPr/>
                    <a:lstStyle/>
                    <a:p>
                      <a:pPr lvl="0" algn="l">
                        <a:tabLst>
                          <a:tab pos="4114800" algn="l"/>
                        </a:tabLst>
                        <a:defRPr b="0" sz="1800">
                          <a:solidFill>
                            <a:srgbClr val="000000"/>
                          </a:solidFill>
                        </a:defRPr>
                      </a:pPr>
                      <a:r>
                        <a:rPr b="1" sz="1600">
                          <a:solidFill>
                            <a:srgbClr val="00B050"/>
                          </a:solidFill>
                          <a:latin typeface="Calibri"/>
                          <a:ea typeface="Calibri"/>
                          <a:cs typeface="Calibri"/>
                        </a:rPr>
                        <a:t>78%</a:t>
                      </a:r>
                      <a:r>
                        <a:rPr b="1" sz="1200">
                          <a:solidFill>
                            <a:srgbClr val="00B050"/>
                          </a:solidFill>
                          <a:latin typeface="Calibri"/>
                          <a:ea typeface="Calibri"/>
                          <a:cs typeface="Calibri"/>
                        </a:rPr>
                        <a:t> </a:t>
                      </a:r>
                      <a:r>
                        <a:rPr b="1" sz="1500">
                          <a:solidFill>
                            <a:srgbClr val="094362"/>
                          </a:solidFill>
                          <a:latin typeface="Calibri"/>
                          <a:ea typeface="Calibri"/>
                          <a:cs typeface="Calibri"/>
                        </a:rPr>
                        <a:t>L’Oreal Youth Code  at 8 weeks</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tabLst>
                          <a:tab pos="4114800" algn="l"/>
                        </a:tabLst>
                        <a:defRPr sz="1800"/>
                      </a:pPr>
                      <a:r>
                        <a:rPr sz="2400">
                          <a:solidFill>
                            <a:srgbClr val="094362"/>
                          </a:solidFill>
                          <a:latin typeface="Calibri"/>
                          <a:ea typeface="Calibri"/>
                          <a:cs typeface="Calibri"/>
                        </a:rPr>
                        <a:t>Younger looking skin</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a:tabLst>
                          <a:tab pos="4114800" algn="l"/>
                        </a:tabLst>
                        <a:defRPr sz="1800"/>
                      </a:pPr>
                      <a:r>
                        <a:rPr sz="2400">
                          <a:solidFill>
                            <a:srgbClr val="094362"/>
                          </a:solidFill>
                          <a:latin typeface="Calibri"/>
                          <a:ea typeface="Calibri"/>
                          <a:cs typeface="Calibri"/>
                        </a:rPr>
                        <a:t/>
                      </a:r>
                    </a:p>
                  </a:txBody>
                  <a:tcPr marL="0" marR="0" marT="0" marB="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a:tabLst>
                          <a:tab pos="4114800" algn="l"/>
                        </a:tabLst>
                        <a:defRPr sz="1800"/>
                      </a:pPr>
                      <a:r>
                        <a:rPr b="1" sz="2400">
                          <a:solidFill>
                            <a:srgbClr val="00B050"/>
                          </a:solidFill>
                          <a:latin typeface="Calibri"/>
                          <a:ea typeface="Calibri"/>
                          <a:cs typeface="Calibri"/>
                        </a:rPr>
                        <a:t>87%</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r>
              <a:tr h="867656">
                <a:tc>
                  <a:txBody>
                    <a:bodyPr/>
                    <a:lstStyle/>
                    <a:p>
                      <a:pPr lvl="0" algn="l">
                        <a:tabLst>
                          <a:tab pos="4114800" algn="l"/>
                        </a:tabLst>
                        <a:defRPr b="0" sz="1800">
                          <a:solidFill>
                            <a:srgbClr val="000000"/>
                          </a:solidFill>
                        </a:defRPr>
                      </a:pPr>
                      <a:r>
                        <a:rPr b="1" sz="1600">
                          <a:solidFill>
                            <a:srgbClr val="00B050"/>
                          </a:solidFill>
                          <a:latin typeface="Calibri"/>
                          <a:ea typeface="Calibri"/>
                          <a:cs typeface="Calibri"/>
                        </a:rPr>
                        <a:t>70%</a:t>
                      </a:r>
                      <a:r>
                        <a:rPr b="1" sz="1600">
                          <a:solidFill>
                            <a:srgbClr val="094362"/>
                          </a:solidFill>
                          <a:latin typeface="Calibri"/>
                          <a:ea typeface="Calibri"/>
                          <a:cs typeface="Calibri"/>
                        </a:rPr>
                        <a:t> </a:t>
                      </a:r>
                      <a:r>
                        <a:rPr b="1" sz="1500">
                          <a:solidFill>
                            <a:srgbClr val="094362"/>
                          </a:solidFill>
                          <a:latin typeface="Calibri"/>
                          <a:ea typeface="Calibri"/>
                          <a:cs typeface="Calibri"/>
                        </a:rPr>
                        <a:t>Lancôme Dream Tone at 8 weeks</a:t>
                      </a:r>
                      <a:br>
                        <a:rPr b="1" sz="1500">
                          <a:solidFill>
                            <a:srgbClr val="094362"/>
                          </a:solidFill>
                          <a:latin typeface="Calibri"/>
                          <a:ea typeface="Calibri"/>
                          <a:cs typeface="Calibri"/>
                        </a:rPr>
                      </a:br>
                      <a:r>
                        <a:rPr b="1" sz="1600">
                          <a:solidFill>
                            <a:srgbClr val="00B050"/>
                          </a:solidFill>
                          <a:latin typeface="Calibri"/>
                          <a:ea typeface="Calibri"/>
                          <a:cs typeface="Calibri"/>
                        </a:rPr>
                        <a:t>79% </a:t>
                      </a:r>
                      <a:r>
                        <a:rPr b="1" sz="1500">
                          <a:solidFill>
                            <a:srgbClr val="094362"/>
                          </a:solidFill>
                          <a:latin typeface="Calibri"/>
                          <a:ea typeface="Calibri"/>
                          <a:cs typeface="Calibri"/>
                        </a:rPr>
                        <a:t>SkinMedica Lytera at 12 weeks</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tabLst>
                          <a:tab pos="4114800" algn="l"/>
                        </a:tabLst>
                        <a:defRPr sz="1800"/>
                      </a:pPr>
                      <a:r>
                        <a:rPr sz="2400">
                          <a:solidFill>
                            <a:srgbClr val="094362"/>
                          </a:solidFill>
                          <a:latin typeface="Calibri"/>
                          <a:ea typeface="Calibri"/>
                          <a:cs typeface="Calibri"/>
                        </a:rPr>
                        <a:t>More even skin tone</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a:tabLst>
                          <a:tab pos="4114800" algn="l"/>
                        </a:tabLst>
                        <a:defRPr sz="1800"/>
                      </a:pPr>
                      <a:r>
                        <a:rPr sz="2400">
                          <a:solidFill>
                            <a:srgbClr val="094362"/>
                          </a:solidFill>
                          <a:latin typeface="Calibri"/>
                          <a:ea typeface="Calibri"/>
                          <a:cs typeface="Calibri"/>
                        </a:rPr>
                        <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a:tabLst>
                          <a:tab pos="4114800" algn="l"/>
                        </a:tabLst>
                        <a:defRPr sz="1800"/>
                      </a:pPr>
                      <a:r>
                        <a:rPr b="1" sz="2400">
                          <a:solidFill>
                            <a:srgbClr val="00B050"/>
                          </a:solidFill>
                          <a:latin typeface="Calibri"/>
                          <a:ea typeface="Calibri"/>
                          <a:cs typeface="Calibri"/>
                        </a:rPr>
                        <a:t>83%</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r>
              <a:tr h="977791">
                <a:tc>
                  <a:txBody>
                    <a:bodyPr/>
                    <a:lstStyle/>
                    <a:p>
                      <a:pPr lvl="0" algn="l">
                        <a:tabLst>
                          <a:tab pos="4114800" algn="l"/>
                        </a:tabLst>
                        <a:defRPr b="0" sz="1800">
                          <a:solidFill>
                            <a:srgbClr val="000000"/>
                          </a:solidFill>
                        </a:defRPr>
                      </a:pPr>
                      <a:r>
                        <a:rPr b="1" sz="1600">
                          <a:solidFill>
                            <a:srgbClr val="7030A0"/>
                          </a:solidFill>
                          <a:latin typeface="Calibri"/>
                          <a:ea typeface="Calibri"/>
                          <a:cs typeface="Calibri"/>
                        </a:rPr>
                        <a:t>79%</a:t>
                      </a:r>
                      <a:r>
                        <a:rPr b="1" sz="1600">
                          <a:solidFill>
                            <a:srgbClr val="FF2600"/>
                          </a:solidFill>
                          <a:latin typeface="Calibri"/>
                          <a:ea typeface="Calibri"/>
                          <a:cs typeface="Calibri"/>
                        </a:rPr>
                        <a:t> </a:t>
                      </a:r>
                      <a:r>
                        <a:rPr b="1" sz="1500">
                          <a:solidFill>
                            <a:srgbClr val="094362"/>
                          </a:solidFill>
                          <a:latin typeface="Calibri"/>
                          <a:ea typeface="Calibri"/>
                          <a:cs typeface="Calibri"/>
                        </a:rPr>
                        <a:t>Clarins Double Serum at 4 weeks </a:t>
                      </a:r>
                      <a:r>
                        <a:rPr b="1" sz="600">
                          <a:solidFill>
                            <a:srgbClr val="094362"/>
                          </a:solidFill>
                          <a:latin typeface="Calibri"/>
                          <a:ea typeface="Calibri"/>
                          <a:cs typeface="Calibri"/>
                        </a:rPr>
                        <a:t>[Hydric + Lipidic System] </a:t>
                      </a:r>
                      <a:br>
                        <a:rPr b="1" sz="600">
                          <a:solidFill>
                            <a:srgbClr val="094362"/>
                          </a:solidFill>
                          <a:latin typeface="Calibri"/>
                          <a:ea typeface="Calibri"/>
                          <a:cs typeface="Calibri"/>
                        </a:rPr>
                      </a:br>
                      <a:r>
                        <a:rPr b="1" sz="1600">
                          <a:solidFill>
                            <a:srgbClr val="00B050"/>
                          </a:solidFill>
                          <a:latin typeface="Calibri"/>
                          <a:ea typeface="Calibri"/>
                          <a:cs typeface="Calibri"/>
                        </a:rPr>
                        <a:t>80%  </a:t>
                      </a:r>
                      <a:r>
                        <a:rPr b="1" sz="1500">
                          <a:solidFill>
                            <a:srgbClr val="094362"/>
                          </a:solidFill>
                          <a:latin typeface="Calibri"/>
                          <a:ea typeface="Calibri"/>
                          <a:cs typeface="Calibri"/>
                        </a:rPr>
                        <a:t>Nu skin 180°System at 8 weeks</a:t>
                      </a:r>
                    </a:p>
                  </a:txBody>
                  <a:tcPr marL="0" marR="0" marT="0" marB="0"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tabLst>
                          <a:tab pos="4114800" algn="l"/>
                        </a:tabLst>
                        <a:defRPr sz="1800"/>
                      </a:pPr>
                      <a:r>
                        <a:rPr sz="2400">
                          <a:solidFill>
                            <a:srgbClr val="094362"/>
                          </a:solidFill>
                          <a:latin typeface="Calibri"/>
                          <a:ea typeface="Calibri"/>
                          <a:cs typeface="Calibri"/>
                        </a:rPr>
                        <a:t>Less noticeable fine lines and wrinkles</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a:tabLst>
                          <a:tab pos="4114800" algn="l"/>
                        </a:tabLst>
                        <a:defRPr sz="1800"/>
                      </a:pPr>
                      <a:r>
                        <a:rPr b="1" sz="2400">
                          <a:solidFill>
                            <a:srgbClr val="7030A0"/>
                          </a:solidFill>
                          <a:latin typeface="Calibri"/>
                          <a:ea typeface="Calibri"/>
                          <a:cs typeface="Calibri"/>
                        </a:rPr>
                        <a:t>78%</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ctr">
                        <a:tabLst>
                          <a:tab pos="4114800" algn="l"/>
                        </a:tabLst>
                        <a:defRPr sz="1800"/>
                      </a:pPr>
                      <a:r>
                        <a:rPr b="1" sz="2400">
                          <a:solidFill>
                            <a:srgbClr val="00B050"/>
                          </a:solidFill>
                          <a:latin typeface="Calibri"/>
                          <a:ea typeface="Calibri"/>
                          <a:cs typeface="Calibri"/>
                        </a:rPr>
                        <a:t>82%</a:t>
                      </a:r>
                    </a:p>
                  </a:txBody>
                  <a:tcPr marL="0" marR="0" marT="0" marB="0"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r>
            </a:tbl>
          </a:graphicData>
        </a:graphic>
      </p:graphicFrame>
      <p:sp>
        <p:nvSpPr>
          <p:cNvPr id="744" name="Shape 744"/>
          <p:cNvSpPr/>
          <p:nvPr/>
        </p:nvSpPr>
        <p:spPr>
          <a:xfrm>
            <a:off x="1168399" y="8170164"/>
            <a:ext cx="2767937" cy="259562"/>
          </a:xfrm>
          <a:prstGeom prst="rect">
            <a:avLst/>
          </a:prstGeom>
          <a:ln w="12700">
            <a:miter lim="400000"/>
          </a:ln>
          <a:extLst>
            <a:ext uri="{C572A759-6A51-4108-AA02-DFA0A04FC94B}">
              <ma14:wrappingTextBoxFlag xmlns:ma14="http://schemas.microsoft.com/office/mac/drawingml/2011/main" val="1"/>
            </a:ext>
          </a:extLst>
        </p:spPr>
        <p:txBody>
          <a:bodyPr wrap="none" lIns="59930" tIns="59930" rIns="59930" bIns="59930">
            <a:spAutoFit/>
          </a:bodyPr>
          <a:lstStyle>
            <a:lvl1pPr algn="l" defTabSz="914400">
              <a:tabLst>
                <a:tab pos="5384800" algn="l"/>
              </a:tabLst>
              <a:defRPr b="1" sz="900">
                <a:latin typeface="Calibri"/>
                <a:ea typeface="Calibri"/>
                <a:cs typeface="Calibri"/>
                <a:sym typeface="Calibri"/>
              </a:defRPr>
            </a:lvl1pPr>
          </a:lstStyle>
          <a:p>
            <a:pPr lvl="0">
              <a:defRPr b="0" sz="1800"/>
            </a:pPr>
            <a:r>
              <a:rPr b="1" sz="900"/>
              <a:t>*Competitive advertising details available upon request</a:t>
            </a:r>
          </a:p>
        </p:txBody>
      </p:sp>
      <p:sp>
        <p:nvSpPr>
          <p:cNvPr id="745" name="Shape 745"/>
          <p:cNvSpPr/>
          <p:nvPr/>
        </p:nvSpPr>
        <p:spPr>
          <a:xfrm>
            <a:off x="1193802" y="6899032"/>
            <a:ext cx="3187297" cy="958062"/>
          </a:xfrm>
          <a:prstGeom prst="rect">
            <a:avLst/>
          </a:prstGeom>
          <a:ln w="12700">
            <a:miter lim="400000"/>
          </a:ln>
          <a:extLst>
            <a:ext uri="{C572A759-6A51-4108-AA02-DFA0A04FC94B}">
              <ma14:wrappingTextBoxFlag xmlns:ma14="http://schemas.microsoft.com/office/mac/drawingml/2011/main" val="1"/>
            </a:ext>
          </a:extLst>
        </p:spPr>
        <p:txBody>
          <a:bodyPr wrap="none" lIns="59930" tIns="59930" rIns="59930" bIns="59930">
            <a:spAutoFit/>
          </a:bodyPr>
          <a:lstStyle/>
          <a:p>
            <a:pPr lvl="0" algn="l" defTabSz="914400">
              <a:tabLst>
                <a:tab pos="5384800" algn="l"/>
              </a:tabLst>
              <a:defRPr sz="1800"/>
            </a:pPr>
            <a:r>
              <a:rPr b="1" sz="900">
                <a:latin typeface="Calibri"/>
                <a:ea typeface="Calibri"/>
                <a:cs typeface="Calibri"/>
                <a:sym typeface="Calibri"/>
              </a:rPr>
              <a:t>Cold Plasma is a trademark of Perricone MD</a:t>
            </a:r>
            <a:endParaRPr b="1" sz="900">
              <a:latin typeface="Calibri"/>
              <a:ea typeface="Calibri"/>
              <a:cs typeface="Calibri"/>
              <a:sym typeface="Calibri"/>
            </a:endParaRPr>
          </a:p>
          <a:p>
            <a:pPr lvl="0" algn="l" defTabSz="914400">
              <a:tabLst>
                <a:tab pos="5384800" algn="l"/>
              </a:tabLst>
              <a:defRPr sz="1800"/>
            </a:pPr>
            <a:r>
              <a:rPr b="1" sz="900">
                <a:latin typeface="Calibri"/>
                <a:ea typeface="Calibri"/>
                <a:cs typeface="Calibri"/>
                <a:sym typeface="Calibri"/>
              </a:rPr>
              <a:t>Youth Code is a trademark of L’Oreal </a:t>
            </a:r>
            <a:endParaRPr b="1" sz="900">
              <a:latin typeface="Calibri"/>
              <a:ea typeface="Calibri"/>
              <a:cs typeface="Calibri"/>
              <a:sym typeface="Calibri"/>
            </a:endParaRPr>
          </a:p>
          <a:p>
            <a:pPr lvl="0" algn="l" defTabSz="914400">
              <a:tabLst>
                <a:tab pos="5384800" algn="l"/>
              </a:tabLst>
              <a:defRPr sz="1800"/>
            </a:pPr>
            <a:r>
              <a:rPr b="1" sz="900">
                <a:latin typeface="Calibri"/>
                <a:ea typeface="Calibri"/>
                <a:cs typeface="Calibri"/>
                <a:sym typeface="Calibri"/>
              </a:rPr>
              <a:t>Dream Tone is a trademark of Lancôme </a:t>
            </a:r>
            <a:endParaRPr b="1" sz="900">
              <a:latin typeface="Calibri"/>
              <a:ea typeface="Calibri"/>
              <a:cs typeface="Calibri"/>
              <a:sym typeface="Calibri"/>
            </a:endParaRPr>
          </a:p>
          <a:p>
            <a:pPr lvl="0" algn="l" defTabSz="914400">
              <a:tabLst>
                <a:tab pos="5384800" algn="l"/>
              </a:tabLst>
              <a:defRPr sz="1800"/>
            </a:pPr>
            <a:r>
              <a:rPr b="1" sz="900">
                <a:latin typeface="Calibri"/>
                <a:ea typeface="Calibri"/>
                <a:cs typeface="Calibri"/>
                <a:sym typeface="Calibri"/>
              </a:rPr>
              <a:t>Lytera is a trademark of SkinMedica</a:t>
            </a:r>
            <a:endParaRPr b="1" sz="900">
              <a:latin typeface="Calibri"/>
              <a:ea typeface="Calibri"/>
              <a:cs typeface="Calibri"/>
              <a:sym typeface="Calibri"/>
            </a:endParaRPr>
          </a:p>
          <a:p>
            <a:pPr lvl="0" algn="l" defTabSz="914400">
              <a:tabLst>
                <a:tab pos="5384800" algn="l"/>
              </a:tabLst>
              <a:defRPr sz="1800"/>
            </a:pPr>
            <a:r>
              <a:rPr b="1" sz="900">
                <a:latin typeface="Calibri"/>
                <a:ea typeface="Calibri"/>
                <a:cs typeface="Calibri"/>
                <a:sym typeface="Calibri"/>
              </a:rPr>
              <a:t>Double Serum [Hydric + Lipidic System] is a trademark of Clarins</a:t>
            </a:r>
            <a:endParaRPr b="1" sz="900">
              <a:latin typeface="Calibri"/>
              <a:ea typeface="Calibri"/>
              <a:cs typeface="Calibri"/>
              <a:sym typeface="Calibri"/>
            </a:endParaRPr>
          </a:p>
        </p:txBody>
      </p:sp>
      <p:sp>
        <p:nvSpPr>
          <p:cNvPr id="746" name="Shape 746"/>
          <p:cNvSpPr/>
          <p:nvPr/>
        </p:nvSpPr>
        <p:spPr>
          <a:xfrm>
            <a:off x="508000" y="1499070"/>
            <a:ext cx="15240000" cy="137160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p>
            <a:pPr lvl="0" defTabSz="914400">
              <a:defRPr sz="1800"/>
            </a:pPr>
            <a:r>
              <a:rPr b="1" i="1" sz="4000">
                <a:latin typeface="Calibri"/>
                <a:ea typeface="Calibri"/>
                <a:cs typeface="Calibri"/>
                <a:sym typeface="Calibri"/>
              </a:rPr>
              <a:t>TrueScience</a:t>
            </a:r>
            <a:r>
              <a:rPr b="1" sz="4000">
                <a:latin typeface="Calibri"/>
                <a:ea typeface="Calibri"/>
                <a:cs typeface="Calibri"/>
                <a:sym typeface="Calibri"/>
              </a:rPr>
              <a:t> Regimen is equal/better compared to top “prestige” brands</a:t>
            </a:r>
          </a:p>
        </p:txBody>
      </p:sp>
      <p:sp>
        <p:nvSpPr>
          <p:cNvPr id="747" name="Shape 747"/>
          <p:cNvSpPr/>
          <p:nvPr/>
        </p:nvSpPr>
        <p:spPr>
          <a:xfrm>
            <a:off x="965200" y="60298"/>
            <a:ext cx="14325600" cy="124135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sz="7600">
                <a:solidFill>
                  <a:srgbClr val="063A61"/>
                </a:solidFill>
                <a:latin typeface="+mj-lt"/>
                <a:ea typeface="+mj-ea"/>
                <a:cs typeface="+mj-cs"/>
                <a:sym typeface="Arial"/>
              </a:defRPr>
            </a:lvl1pPr>
          </a:lstStyle>
          <a:p>
            <a:pPr lvl="0">
              <a:defRPr sz="1800">
                <a:solidFill>
                  <a:srgbClr val="000000"/>
                </a:solidFill>
              </a:defRPr>
            </a:pPr>
            <a:r>
              <a:rPr sz="7600">
                <a:solidFill>
                  <a:srgbClr val="063A61"/>
                </a:solidFill>
              </a:rPr>
              <a:t>LOOK Your Best…</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 name="Shape 111"/>
          <p:cNvSpPr/>
          <p:nvPr>
            <p:ph type="title"/>
          </p:nvPr>
        </p:nvSpPr>
        <p:spPr>
          <a:xfrm>
            <a:off x="2031999" y="-2117"/>
            <a:ext cx="11497735" cy="1303867"/>
          </a:xfrm>
          <a:prstGeom prst="rect">
            <a:avLst/>
          </a:prstGeom>
        </p:spPr>
        <p:txBody>
          <a:bodyPr/>
          <a:lstStyle/>
          <a:p>
            <a:pPr lvl="0">
              <a:defRPr sz="1800">
                <a:solidFill>
                  <a:srgbClr val="000000"/>
                </a:solidFill>
                <a:uFillTx/>
              </a:defRPr>
            </a:pPr>
            <a:r>
              <a:rPr sz="5200">
                <a:solidFill>
                  <a:srgbClr val="525252"/>
                </a:solidFill>
                <a:effectLst>
                  <a:outerShdw sx="100000" sy="100000" kx="0" ky="0" algn="b" rotWithShape="0" blurRad="12700" dist="25400" dir="2700000">
                    <a:srgbClr val="000000"/>
                  </a:outerShdw>
                </a:effectLst>
                <a:uFill>
                  <a:solidFill>
                    <a:srgbClr val="525252"/>
                  </a:solidFill>
                </a:uFill>
              </a:rPr>
              <a:t>Causes of </a:t>
            </a:r>
            <a:r>
              <a:rPr sz="5200">
                <a:solidFill>
                  <a:srgbClr val="525252"/>
                </a:solidFill>
                <a:effectLst>
                  <a:outerShdw sx="100000" sy="100000" kx="0" ky="0" algn="b" rotWithShape="0" blurRad="12700" dist="25400" dir="2700000">
                    <a:srgbClr val="000000"/>
                  </a:outerShdw>
                </a:effectLst>
                <a:uFill>
                  <a:solidFill>
                    <a:srgbClr val="525252"/>
                  </a:solidFill>
                </a:uFill>
                <a:latin typeface="+mj-lt"/>
                <a:ea typeface="+mj-ea"/>
                <a:cs typeface="+mj-cs"/>
                <a:sym typeface="Arial"/>
              </a:rPr>
              <a:t>“</a:t>
            </a:r>
            <a:r>
              <a:rPr sz="5200">
                <a:solidFill>
                  <a:srgbClr val="525252"/>
                </a:solidFill>
                <a:effectLst>
                  <a:outerShdw sx="100000" sy="100000" kx="0" ky="0" algn="b" rotWithShape="0" blurRad="12700" dist="25400" dir="2700000">
                    <a:srgbClr val="000000"/>
                  </a:outerShdw>
                </a:effectLst>
                <a:uFill>
                  <a:solidFill>
                    <a:srgbClr val="525252"/>
                  </a:solidFill>
                </a:uFill>
              </a:rPr>
              <a:t>Imbalance</a:t>
            </a:r>
            <a:r>
              <a:rPr sz="5200">
                <a:solidFill>
                  <a:srgbClr val="525252"/>
                </a:solidFill>
                <a:effectLst>
                  <a:outerShdw sx="100000" sy="100000" kx="0" ky="0" algn="b" rotWithShape="0" blurRad="12700" dist="25400" dir="2700000">
                    <a:srgbClr val="000000"/>
                  </a:outerShdw>
                </a:effectLst>
                <a:uFill>
                  <a:solidFill>
                    <a:srgbClr val="525252"/>
                  </a:solidFill>
                </a:uFill>
                <a:latin typeface="+mj-lt"/>
                <a:ea typeface="+mj-ea"/>
                <a:cs typeface="+mj-cs"/>
                <a:sym typeface="Arial"/>
              </a:rPr>
              <a:t>”</a:t>
            </a:r>
            <a:r>
              <a:rPr sz="5200">
                <a:solidFill>
                  <a:srgbClr val="525252"/>
                </a:solidFill>
                <a:effectLst>
                  <a:outerShdw sx="100000" sy="100000" kx="0" ky="0" algn="b" rotWithShape="0" blurRad="12700" dist="25400" dir="2700000">
                    <a:srgbClr val="000000"/>
                  </a:outerShdw>
                </a:effectLst>
                <a:uFill>
                  <a:solidFill>
                    <a:srgbClr val="525252"/>
                  </a:solidFill>
                </a:uFill>
              </a:rPr>
              <a:t> (Stress)</a:t>
            </a:r>
          </a:p>
        </p:txBody>
      </p:sp>
      <p:sp>
        <p:nvSpPr>
          <p:cNvPr id="112" name="Shape 112"/>
          <p:cNvSpPr/>
          <p:nvPr>
            <p:ph type="body" idx="1"/>
          </p:nvPr>
        </p:nvSpPr>
        <p:spPr>
          <a:xfrm>
            <a:off x="811204" y="1597910"/>
            <a:ext cx="14211420" cy="7061533"/>
          </a:xfrm>
          <a:prstGeom prst="rect">
            <a:avLst/>
          </a:prstGeom>
        </p:spPr>
        <p:txBody>
          <a:bodyPr anchor="t"/>
          <a:lstStyle/>
          <a:p>
            <a:pPr lvl="0" marL="709612" indent="-342900">
              <a:lnSpc>
                <a:spcPct val="80000"/>
              </a:lnSpc>
              <a:spcBef>
                <a:spcPts val="0"/>
              </a:spcBef>
              <a:buClr>
                <a:srgbClr val="44A2B6"/>
              </a:buClr>
              <a:buSzPct val="125000"/>
              <a:buFont typeface="Gill Sans MT"/>
              <a:defRPr sz="1800">
                <a:solidFill>
                  <a:srgbClr val="000000"/>
                </a:solidFill>
                <a:uFillTx/>
              </a:defRPr>
            </a:pPr>
            <a:r>
              <a:rPr sz="3300">
                <a:solidFill>
                  <a:srgbClr val="525252"/>
                </a:solidFill>
                <a:uFill>
                  <a:solidFill>
                    <a:srgbClr val="525252"/>
                  </a:solidFill>
                </a:uFill>
              </a:rPr>
              <a:t>Emotional stress (deadlines, bills, traffic…)</a:t>
            </a:r>
            <a:endParaRPr sz="3300">
              <a:solidFill>
                <a:srgbClr val="525252"/>
              </a:solidFill>
              <a:uFill>
                <a:solidFill>
                  <a:srgbClr val="525252"/>
                </a:solidFill>
              </a:uFill>
            </a:endParaRPr>
          </a:p>
          <a:p>
            <a:pPr lvl="0" marL="709612" indent="-342900">
              <a:lnSpc>
                <a:spcPct val="80000"/>
              </a:lnSpc>
              <a:spcBef>
                <a:spcPts val="1500"/>
              </a:spcBef>
              <a:buClr>
                <a:srgbClr val="44A2B6"/>
              </a:buClr>
              <a:buSzPct val="125000"/>
              <a:buFont typeface="Gill Sans MT"/>
              <a:defRPr sz="1800">
                <a:solidFill>
                  <a:srgbClr val="000000"/>
                </a:solidFill>
                <a:uFillTx/>
              </a:defRPr>
            </a:pPr>
            <a:r>
              <a:rPr sz="3300">
                <a:solidFill>
                  <a:srgbClr val="525252"/>
                </a:solidFill>
                <a:uFill>
                  <a:solidFill>
                    <a:srgbClr val="525252"/>
                  </a:solidFill>
                </a:uFill>
              </a:rPr>
              <a:t>Physical stress (aging, sleep deprivation, exercise…)</a:t>
            </a:r>
            <a:endParaRPr sz="3300">
              <a:solidFill>
                <a:srgbClr val="525252"/>
              </a:solidFill>
              <a:uFill>
                <a:solidFill>
                  <a:srgbClr val="525252"/>
                </a:solidFill>
              </a:uFill>
            </a:endParaRPr>
          </a:p>
          <a:p>
            <a:pPr lvl="0" marL="709612" indent="-342900">
              <a:lnSpc>
                <a:spcPct val="80000"/>
              </a:lnSpc>
              <a:spcBef>
                <a:spcPts val="1500"/>
              </a:spcBef>
              <a:buClr>
                <a:srgbClr val="44A2B6"/>
              </a:buClr>
              <a:buSzPct val="125000"/>
              <a:buFont typeface="Gill Sans MT"/>
              <a:defRPr sz="1800">
                <a:solidFill>
                  <a:srgbClr val="000000"/>
                </a:solidFill>
                <a:uFillTx/>
              </a:defRPr>
            </a:pPr>
            <a:r>
              <a:rPr sz="3300">
                <a:solidFill>
                  <a:srgbClr val="525252"/>
                </a:solidFill>
                <a:uFill>
                  <a:solidFill>
                    <a:srgbClr val="525252"/>
                  </a:solidFill>
                </a:uFill>
              </a:rPr>
              <a:t>Environmental stress (air/water pollution, heat, cold…)</a:t>
            </a:r>
            <a:endParaRPr sz="3300">
              <a:solidFill>
                <a:srgbClr val="525252"/>
              </a:solidFill>
              <a:uFill>
                <a:solidFill>
                  <a:srgbClr val="525252"/>
                </a:solidFill>
              </a:uFill>
            </a:endParaRPr>
          </a:p>
          <a:p>
            <a:pPr lvl="0" marL="709612" indent="-342900">
              <a:lnSpc>
                <a:spcPct val="80000"/>
              </a:lnSpc>
              <a:spcBef>
                <a:spcPts val="1500"/>
              </a:spcBef>
              <a:buClr>
                <a:srgbClr val="44A2B6"/>
              </a:buClr>
              <a:buSzPct val="125000"/>
              <a:buFont typeface="Gill Sans MT"/>
              <a:defRPr sz="1800">
                <a:solidFill>
                  <a:srgbClr val="000000"/>
                </a:solidFill>
                <a:uFillTx/>
              </a:defRPr>
            </a:pPr>
            <a:r>
              <a:rPr sz="3300">
                <a:solidFill>
                  <a:srgbClr val="525252"/>
                </a:solidFill>
                <a:uFill>
                  <a:solidFill>
                    <a:srgbClr val="525252"/>
                  </a:solidFill>
                </a:uFill>
              </a:rPr>
              <a:t>Non-Optimal Diet (processed foods, inadequate nutrients/phytonutrients…)</a:t>
            </a:r>
            <a:endParaRPr sz="3300">
              <a:solidFill>
                <a:srgbClr val="525252"/>
              </a:solidFill>
              <a:uFill>
                <a:solidFill>
                  <a:srgbClr val="525252"/>
                </a:solidFill>
              </a:uFill>
            </a:endParaRPr>
          </a:p>
          <a:p>
            <a:pPr lvl="0" marL="709612" indent="-342900">
              <a:lnSpc>
                <a:spcPct val="80000"/>
              </a:lnSpc>
              <a:spcBef>
                <a:spcPts val="1500"/>
              </a:spcBef>
              <a:buClr>
                <a:srgbClr val="44A2B6"/>
              </a:buClr>
              <a:buSzPct val="125000"/>
              <a:buFont typeface="Gill Sans MT"/>
              <a:defRPr sz="1800">
                <a:solidFill>
                  <a:srgbClr val="000000"/>
                </a:solidFill>
                <a:uFillTx/>
              </a:defRPr>
            </a:pPr>
            <a:endParaRPr sz="3300">
              <a:solidFill>
                <a:srgbClr val="525252"/>
              </a:solidFill>
              <a:uFill>
                <a:solidFill>
                  <a:srgbClr val="525252"/>
                </a:solidFill>
              </a:uFill>
            </a:endParaRPr>
          </a:p>
          <a:p>
            <a:pPr lvl="0" marL="709612" indent="-342900">
              <a:lnSpc>
                <a:spcPct val="80000"/>
              </a:lnSpc>
              <a:spcBef>
                <a:spcPts val="1500"/>
              </a:spcBef>
              <a:buClr>
                <a:srgbClr val="44A2B6"/>
              </a:buClr>
              <a:buSzPct val="125000"/>
              <a:buFont typeface="Gill Sans MT"/>
              <a:defRPr sz="1800">
                <a:solidFill>
                  <a:srgbClr val="000000"/>
                </a:solidFill>
                <a:uFillTx/>
              </a:defRPr>
            </a:pPr>
            <a:endParaRPr sz="3300">
              <a:solidFill>
                <a:srgbClr val="525252"/>
              </a:solidFill>
              <a:uFill>
                <a:solidFill>
                  <a:srgbClr val="525252"/>
                </a:solidFill>
              </a:uFill>
            </a:endParaRPr>
          </a:p>
          <a:p>
            <a:pPr lvl="0" marL="709612" indent="-342900">
              <a:lnSpc>
                <a:spcPct val="80000"/>
              </a:lnSpc>
              <a:spcBef>
                <a:spcPts val="1500"/>
              </a:spcBef>
              <a:buClr>
                <a:srgbClr val="44A2B6"/>
              </a:buClr>
              <a:buSzPct val="125000"/>
              <a:buFont typeface="Gill Sans MT"/>
              <a:defRPr sz="1800">
                <a:solidFill>
                  <a:srgbClr val="000000"/>
                </a:solidFill>
                <a:uFillTx/>
              </a:defRPr>
            </a:pPr>
            <a:endParaRPr sz="3300">
              <a:solidFill>
                <a:srgbClr val="525252"/>
              </a:solidFill>
              <a:uFill>
                <a:solidFill>
                  <a:srgbClr val="525252"/>
                </a:solidFill>
              </a:uFill>
            </a:endParaRPr>
          </a:p>
          <a:p>
            <a:pPr lvl="0" marL="709612" indent="-342900">
              <a:lnSpc>
                <a:spcPct val="80000"/>
              </a:lnSpc>
              <a:spcBef>
                <a:spcPts val="1500"/>
              </a:spcBef>
              <a:buClr>
                <a:srgbClr val="44A2B6"/>
              </a:buClr>
              <a:buSzPct val="125000"/>
              <a:buFont typeface="Gill Sans MT"/>
              <a:defRPr sz="1800">
                <a:solidFill>
                  <a:srgbClr val="000000"/>
                </a:solidFill>
                <a:uFillTx/>
              </a:defRPr>
            </a:pPr>
            <a:endParaRPr sz="3300">
              <a:solidFill>
                <a:srgbClr val="525252"/>
              </a:solidFill>
              <a:uFill>
                <a:solidFill>
                  <a:srgbClr val="525252"/>
                </a:solidFill>
              </a:uFill>
            </a:endParaRPr>
          </a:p>
          <a:p>
            <a:pPr lvl="0" marL="785812" indent="-419100">
              <a:lnSpc>
                <a:spcPct val="80000"/>
              </a:lnSpc>
              <a:spcBef>
                <a:spcPts val="1500"/>
              </a:spcBef>
              <a:buClr>
                <a:srgbClr val="44A2B6"/>
              </a:buClr>
              <a:buSzPct val="125000"/>
              <a:buFont typeface="Gill Sans MT"/>
              <a:defRPr sz="1800">
                <a:solidFill>
                  <a:srgbClr val="000000"/>
                </a:solidFill>
                <a:uFillTx/>
              </a:defRPr>
            </a:pPr>
            <a:r>
              <a:rPr sz="3300">
                <a:solidFill>
                  <a:srgbClr val="525252"/>
                </a:solidFill>
                <a:uFill>
                  <a:solidFill>
                    <a:srgbClr val="525252"/>
                  </a:solidFill>
                </a:uFill>
              </a:rPr>
              <a:t>Athletes / Dieters / Short-Sleepers / Stressed</a:t>
            </a:r>
            <a:endParaRPr sz="3300">
              <a:solidFill>
                <a:srgbClr val="525252"/>
              </a:solidFill>
              <a:uFill>
                <a:solidFill>
                  <a:srgbClr val="525252"/>
                </a:solidFill>
              </a:uFill>
            </a:endParaRPr>
          </a:p>
          <a:p>
            <a:pPr lvl="1" marL="1169987" indent="-314325">
              <a:lnSpc>
                <a:spcPct val="80000"/>
              </a:lnSpc>
              <a:spcBef>
                <a:spcPts val="1500"/>
              </a:spcBef>
              <a:buClr>
                <a:srgbClr val="44A2B6"/>
              </a:buClr>
              <a:buSzPct val="125000"/>
              <a:buFont typeface="Gill Sans MT"/>
              <a:defRPr sz="1800">
                <a:solidFill>
                  <a:srgbClr val="000000"/>
                </a:solidFill>
                <a:uFillTx/>
              </a:defRPr>
            </a:pPr>
            <a:r>
              <a:rPr sz="3300">
                <a:solidFill>
                  <a:srgbClr val="525252"/>
                </a:solidFill>
                <a:uFill>
                  <a:solidFill>
                    <a:srgbClr val="525252"/>
                  </a:solidFill>
                </a:uFill>
              </a:rPr>
              <a:t>Share the SAME </a:t>
            </a:r>
            <a:r>
              <a:rPr i="1" sz="3300">
                <a:solidFill>
                  <a:srgbClr val="525252"/>
                </a:solidFill>
                <a:uFill>
                  <a:solidFill>
                    <a:srgbClr val="525252"/>
                  </a:solidFill>
                </a:uFill>
              </a:rPr>
              <a:t>biochemical</a:t>
            </a:r>
            <a:r>
              <a:rPr sz="3300">
                <a:solidFill>
                  <a:srgbClr val="525252"/>
                </a:solidFill>
                <a:uFill>
                  <a:solidFill>
                    <a:srgbClr val="525252"/>
                  </a:solidFill>
                </a:uFill>
              </a:rPr>
              <a:t> disruptions</a:t>
            </a:r>
            <a:endParaRPr sz="3300">
              <a:solidFill>
                <a:srgbClr val="525252"/>
              </a:solidFill>
              <a:uFill>
                <a:solidFill>
                  <a:srgbClr val="525252"/>
                </a:solidFill>
              </a:uFill>
            </a:endParaRPr>
          </a:p>
          <a:p>
            <a:pPr lvl="1" marL="1169987" indent="-314325">
              <a:lnSpc>
                <a:spcPct val="80000"/>
              </a:lnSpc>
              <a:spcBef>
                <a:spcPts val="1500"/>
              </a:spcBef>
              <a:buClr>
                <a:srgbClr val="44A2B6"/>
              </a:buClr>
              <a:buSzPct val="125000"/>
              <a:buFont typeface="Gill Sans MT"/>
              <a:defRPr sz="1800">
                <a:solidFill>
                  <a:srgbClr val="000000"/>
                </a:solidFill>
                <a:uFillTx/>
              </a:defRPr>
            </a:pPr>
            <a:r>
              <a:rPr sz="3300">
                <a:solidFill>
                  <a:srgbClr val="525252"/>
                </a:solidFill>
                <a:uFill>
                  <a:solidFill>
                    <a:srgbClr val="525252"/>
                  </a:solidFill>
                </a:uFill>
              </a:rPr>
              <a:t>Share the SAME </a:t>
            </a:r>
            <a:r>
              <a:rPr i="1" sz="3300">
                <a:solidFill>
                  <a:srgbClr val="525252"/>
                </a:solidFill>
                <a:uFill>
                  <a:solidFill>
                    <a:srgbClr val="525252"/>
                  </a:solidFill>
                </a:uFill>
              </a:rPr>
              <a:t>psychological</a:t>
            </a:r>
            <a:r>
              <a:rPr sz="3300">
                <a:solidFill>
                  <a:srgbClr val="525252"/>
                </a:solidFill>
                <a:uFill>
                  <a:solidFill>
                    <a:srgbClr val="525252"/>
                  </a:solidFill>
                </a:uFill>
              </a:rPr>
              <a:t> outcomes</a:t>
            </a:r>
            <a:endParaRPr sz="3300">
              <a:solidFill>
                <a:srgbClr val="525252"/>
              </a:solidFill>
              <a:uFill>
                <a:solidFill>
                  <a:srgbClr val="525252"/>
                </a:solidFill>
              </a:uFill>
            </a:endParaRPr>
          </a:p>
          <a:p>
            <a:pPr lvl="1" marL="1169987" indent="-314325">
              <a:lnSpc>
                <a:spcPct val="80000"/>
              </a:lnSpc>
              <a:spcBef>
                <a:spcPts val="1500"/>
              </a:spcBef>
              <a:buClr>
                <a:srgbClr val="44A2B6"/>
              </a:buClr>
              <a:buSzPct val="125000"/>
              <a:buFont typeface="Gill Sans MT"/>
              <a:defRPr sz="1800">
                <a:solidFill>
                  <a:srgbClr val="000000"/>
                </a:solidFill>
                <a:uFillTx/>
              </a:defRPr>
            </a:pPr>
            <a:r>
              <a:rPr sz="3300">
                <a:solidFill>
                  <a:srgbClr val="525252"/>
                </a:solidFill>
                <a:uFill>
                  <a:solidFill>
                    <a:srgbClr val="525252"/>
                  </a:solidFill>
                </a:uFill>
              </a:rPr>
              <a:t>Exhibit the SAME benefits to </a:t>
            </a:r>
            <a:r>
              <a:rPr i="1" sz="3300">
                <a:solidFill>
                  <a:srgbClr val="525252"/>
                </a:solidFill>
                <a:uFill>
                  <a:solidFill>
                    <a:srgbClr val="525252"/>
                  </a:solidFill>
                </a:uFill>
              </a:rPr>
              <a:t>restored biochemical balance</a:t>
            </a:r>
          </a:p>
        </p:txBody>
      </p:sp>
      <p:pic>
        <p:nvPicPr>
          <p:cNvPr id="113" name="image.jpg"/>
          <p:cNvPicPr/>
          <p:nvPr/>
        </p:nvPicPr>
        <p:blipFill>
          <a:blip r:embed="rId3">
            <a:extLst/>
          </a:blip>
          <a:stretch>
            <a:fillRect/>
          </a:stretch>
        </p:blipFill>
        <p:spPr>
          <a:xfrm>
            <a:off x="11404600" y="4402666"/>
            <a:ext cx="3984895" cy="3463573"/>
          </a:xfrm>
          <a:prstGeom prst="rect">
            <a:avLst/>
          </a:prstGeom>
          <a:ln w="12700">
            <a:miter lim="400000"/>
          </a:ln>
        </p:spPr>
      </p:pic>
    </p:spTree>
  </p:cSld>
  <p:clrMapOvr>
    <a:masterClrMapping/>
  </p:clrMapOvr>
  <p:transition spd="slow"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49" name="pasted-image.pdf"/>
          <p:cNvPicPr/>
          <p:nvPr/>
        </p:nvPicPr>
        <p:blipFill>
          <a:blip r:embed="rId2">
            <a:extLst/>
          </a:blip>
          <a:stretch>
            <a:fillRect/>
          </a:stretch>
        </p:blipFill>
        <p:spPr>
          <a:xfrm>
            <a:off x="1479550" y="311150"/>
            <a:ext cx="11823700" cy="8521700"/>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1" name="Shape 751"/>
          <p:cNvSpPr/>
          <p:nvPr/>
        </p:nvSpPr>
        <p:spPr>
          <a:xfrm>
            <a:off x="206307" y="577003"/>
            <a:ext cx="11327216" cy="7995344"/>
          </a:xfrm>
          <a:prstGeom prst="rect">
            <a:avLst/>
          </a:prstGeom>
          <a:ln w="12700">
            <a:miter lim="400000"/>
          </a:ln>
          <a:extLst>
            <a:ext uri="{C572A759-6A51-4108-AA02-DFA0A04FC94B}">
              <ma14:wrappingTextBoxFlag xmlns:ma14="http://schemas.microsoft.com/office/mac/drawingml/2011/main" val="1"/>
            </a:ext>
          </a:extLst>
        </p:spPr>
        <p:txBody>
          <a:bodyPr lIns="81265" tIns="81265" rIns="81265" bIns="81265">
            <a:spAutoFit/>
          </a:bodyPr>
          <a:lstStyle/>
          <a:p>
            <a:pPr lvl="1" marL="603250" indent="-603250" algn="l" defTabSz="914400">
              <a:buClr>
                <a:srgbClr val="000000"/>
              </a:buClr>
              <a:buSzPct val="100000"/>
              <a:buFont typeface="Arial"/>
              <a:buChar char="•"/>
              <a:defRPr sz="1800"/>
            </a:pPr>
            <a:r>
              <a:rPr sz="3800">
                <a:latin typeface="+mj-lt"/>
                <a:ea typeface="+mj-ea"/>
                <a:cs typeface="+mj-cs"/>
                <a:sym typeface="Arial"/>
              </a:rPr>
              <a:t>TrueScience™ facial cream with Advanced Nrf2 Technology applied 2 times per day for 5 days </a:t>
            </a:r>
            <a:endParaRPr sz="3800">
              <a:latin typeface="+mj-lt"/>
              <a:ea typeface="+mj-ea"/>
              <a:cs typeface="+mj-cs"/>
              <a:sym typeface="Arial"/>
            </a:endParaRPr>
          </a:p>
          <a:p>
            <a:pPr lvl="2" algn="l" defTabSz="914400">
              <a:defRPr sz="1800"/>
            </a:pPr>
            <a:r>
              <a:rPr sz="3000">
                <a:solidFill>
                  <a:srgbClr val="008000"/>
                </a:solidFill>
                <a:latin typeface="+mj-lt"/>
                <a:ea typeface="+mj-ea"/>
                <a:cs typeface="+mj-cs"/>
                <a:sym typeface="Arial"/>
              </a:rPr>
              <a:t>(Nrf2 Technology: </a:t>
            </a:r>
            <a:r>
              <a:rPr i="1" sz="3000">
                <a:solidFill>
                  <a:srgbClr val="008000"/>
                </a:solidFill>
                <a:latin typeface="+mj-lt"/>
                <a:ea typeface="+mj-ea"/>
                <a:cs typeface="+mj-cs"/>
                <a:sym typeface="Arial"/>
              </a:rPr>
              <a:t>Bacopa, Milk Thistle, Turmeric, Green tea &amp; Black Pepper extracts </a:t>
            </a:r>
            <a:r>
              <a:rPr sz="3000">
                <a:solidFill>
                  <a:srgbClr val="008000"/>
                </a:solidFill>
                <a:latin typeface="+mj-lt"/>
                <a:ea typeface="+mj-ea"/>
                <a:cs typeface="+mj-cs"/>
                <a:sym typeface="Arial"/>
              </a:rPr>
              <a:t>+ Brassicas extract + Plantain extract)</a:t>
            </a:r>
            <a:endParaRPr sz="3000">
              <a:solidFill>
                <a:srgbClr val="008000"/>
              </a:solidFill>
              <a:latin typeface="+mj-lt"/>
              <a:ea typeface="+mj-ea"/>
              <a:cs typeface="+mj-cs"/>
              <a:sym typeface="Arial"/>
            </a:endParaRPr>
          </a:p>
          <a:p>
            <a:pPr lvl="1" marL="476250" indent="-476250" algn="l" defTabSz="914400">
              <a:buClr>
                <a:srgbClr val="000000"/>
              </a:buClr>
              <a:buSzPct val="100000"/>
              <a:buFont typeface="Arial"/>
              <a:buChar char="•"/>
              <a:defRPr sz="1800"/>
            </a:pPr>
            <a:endParaRPr sz="3000">
              <a:latin typeface="+mj-lt"/>
              <a:ea typeface="+mj-ea"/>
              <a:cs typeface="+mj-cs"/>
              <a:sym typeface="Arial"/>
            </a:endParaRPr>
          </a:p>
          <a:p>
            <a:pPr lvl="0" marL="603250" indent="-603250" algn="l" defTabSz="914400">
              <a:buClr>
                <a:srgbClr val="000000"/>
              </a:buClr>
              <a:buSzPct val="100000"/>
              <a:buFont typeface="Arial"/>
              <a:buChar char="•"/>
              <a:defRPr sz="1800"/>
            </a:pPr>
            <a:r>
              <a:rPr sz="3800">
                <a:latin typeface="+mj-lt"/>
                <a:ea typeface="+mj-ea"/>
                <a:cs typeface="+mj-cs"/>
                <a:sym typeface="Arial"/>
              </a:rPr>
              <a:t>Non Nrf2 cream applied 2x per day for 5 days</a:t>
            </a:r>
            <a:br>
              <a:rPr sz="3800">
                <a:latin typeface="+mj-lt"/>
                <a:ea typeface="+mj-ea"/>
                <a:cs typeface="+mj-cs"/>
                <a:sym typeface="Arial"/>
              </a:rPr>
            </a:br>
            <a:endParaRPr sz="3800">
              <a:latin typeface="+mj-lt"/>
              <a:ea typeface="+mj-ea"/>
              <a:cs typeface="+mj-cs"/>
              <a:sym typeface="Arial"/>
            </a:endParaRPr>
          </a:p>
          <a:p>
            <a:pPr lvl="0" marL="603250" indent="-603250" algn="l" defTabSz="914400">
              <a:buClr>
                <a:srgbClr val="000000"/>
              </a:buClr>
              <a:buSzPct val="100000"/>
              <a:buFont typeface="Arial"/>
              <a:buChar char="•"/>
              <a:defRPr sz="1800"/>
            </a:pPr>
            <a:r>
              <a:rPr sz="3800">
                <a:latin typeface="+mj-lt"/>
                <a:ea typeface="+mj-ea"/>
                <a:cs typeface="+mj-cs"/>
                <a:sym typeface="Arial"/>
              </a:rPr>
              <a:t>Then expose the samples to UV light</a:t>
            </a:r>
            <a:br>
              <a:rPr sz="3800">
                <a:latin typeface="+mj-lt"/>
                <a:ea typeface="+mj-ea"/>
                <a:cs typeface="+mj-cs"/>
                <a:sym typeface="Arial"/>
              </a:rPr>
            </a:br>
            <a:endParaRPr sz="3800">
              <a:latin typeface="+mj-lt"/>
              <a:ea typeface="+mj-ea"/>
              <a:cs typeface="+mj-cs"/>
              <a:sym typeface="Arial"/>
            </a:endParaRPr>
          </a:p>
          <a:p>
            <a:pPr lvl="0" marL="603250" indent="-603250" algn="l" defTabSz="914400">
              <a:buClr>
                <a:srgbClr val="000000"/>
              </a:buClr>
              <a:buSzPct val="100000"/>
              <a:buFont typeface="Arial"/>
              <a:buChar char="•"/>
              <a:defRPr sz="1800"/>
            </a:pPr>
            <a:r>
              <a:rPr sz="3800">
                <a:latin typeface="+mj-lt"/>
                <a:ea typeface="+mj-ea"/>
                <a:cs typeface="+mj-cs"/>
                <a:sym typeface="Arial"/>
              </a:rPr>
              <a:t>Quantify DNA damage and amount of Nrf2 Protein</a:t>
            </a:r>
            <a:endParaRPr sz="3800">
              <a:latin typeface="+mj-lt"/>
              <a:ea typeface="+mj-ea"/>
              <a:cs typeface="+mj-cs"/>
              <a:sym typeface="Arial"/>
            </a:endParaRPr>
          </a:p>
          <a:p>
            <a:pPr lvl="0" marL="603250" indent="-603250" algn="l" defTabSz="914400">
              <a:buClr>
                <a:srgbClr val="000000"/>
              </a:buClr>
              <a:buSzPct val="100000"/>
              <a:buFont typeface="Arial"/>
              <a:buChar char="•"/>
              <a:defRPr sz="1800"/>
            </a:pPr>
            <a:endParaRPr sz="3800">
              <a:latin typeface="+mj-lt"/>
              <a:ea typeface="+mj-ea"/>
              <a:cs typeface="+mj-cs"/>
              <a:sym typeface="Arial"/>
            </a:endParaRPr>
          </a:p>
          <a:p>
            <a:pPr lvl="0" marL="603250" indent="-603250" algn="l" defTabSz="914400">
              <a:buClr>
                <a:srgbClr val="000000"/>
              </a:buClr>
              <a:buSzPct val="100000"/>
              <a:buFont typeface="Arial"/>
              <a:buChar char="•"/>
              <a:defRPr sz="1800"/>
            </a:pPr>
            <a:r>
              <a:rPr sz="3800">
                <a:latin typeface="+mj-lt"/>
                <a:ea typeface="+mj-ea"/>
                <a:cs typeface="+mj-cs"/>
                <a:sym typeface="Arial"/>
              </a:rPr>
              <a:t>Then collect DNA, run gene expression &amp; identify biological pathways</a:t>
            </a:r>
            <a:endParaRPr sz="3800">
              <a:latin typeface="+mj-lt"/>
              <a:ea typeface="+mj-ea"/>
              <a:cs typeface="+mj-cs"/>
              <a:sym typeface="Arial"/>
            </a:endParaRPr>
          </a:p>
        </p:txBody>
      </p:sp>
      <p:pic>
        <p:nvPicPr>
          <p:cNvPr id="752" name="image4.png"/>
          <p:cNvPicPr/>
          <p:nvPr/>
        </p:nvPicPr>
        <p:blipFill>
          <a:blip r:embed="rId3">
            <a:extLst/>
          </a:blip>
          <a:srcRect l="8895" t="0" r="24631" b="0"/>
          <a:stretch>
            <a:fillRect/>
          </a:stretch>
        </p:blipFill>
        <p:spPr>
          <a:xfrm>
            <a:off x="11484208" y="2734949"/>
            <a:ext cx="4352504" cy="4264215"/>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6" name="image5.png" descr="Untitled-1-01.png"/>
          <p:cNvPicPr/>
          <p:nvPr/>
        </p:nvPicPr>
        <p:blipFill>
          <a:blip r:embed="rId3">
            <a:extLst/>
          </a:blip>
          <a:srcRect l="0" t="0" r="25437" b="0"/>
          <a:stretch>
            <a:fillRect/>
          </a:stretch>
        </p:blipFill>
        <p:spPr>
          <a:xfrm>
            <a:off x="-779056" y="-625271"/>
            <a:ext cx="13596056" cy="10273199"/>
          </a:xfrm>
          <a:prstGeom prst="rect">
            <a:avLst/>
          </a:prstGeom>
          <a:ln w="12700">
            <a:miter lim="400000"/>
          </a:ln>
        </p:spPr>
      </p:pic>
      <p:sp>
        <p:nvSpPr>
          <p:cNvPr id="757" name="Shape 757"/>
          <p:cNvSpPr/>
          <p:nvPr/>
        </p:nvSpPr>
        <p:spPr>
          <a:xfrm>
            <a:off x="1898166" y="7426552"/>
            <a:ext cx="575661" cy="274747"/>
          </a:xfrm>
          <a:prstGeom prst="rightArrow">
            <a:avLst>
              <a:gd name="adj1" fmla="val 50000"/>
              <a:gd name="adj2" fmla="val 37500"/>
            </a:avLst>
          </a:prstGeom>
          <a:solidFill>
            <a:srgbClr val="00AEEF"/>
          </a:solidFill>
          <a:ln w="12700">
            <a:miter lim="400000"/>
          </a:ln>
        </p:spPr>
        <p:txBody>
          <a:bodyPr lIns="60959" tIns="60959" rIns="60959" bIns="60959" anchor="ctr"/>
          <a:lstStyle/>
          <a:p>
            <a:pPr lvl="0" defTabSz="914400">
              <a:defRPr sz="2400">
                <a:solidFill>
                  <a:srgbClr val="FFFFFF"/>
                </a:solidFill>
                <a:latin typeface="Calibri"/>
                <a:ea typeface="Calibri"/>
                <a:cs typeface="Calibri"/>
                <a:sym typeface="Calibri"/>
              </a:defRPr>
            </a:pPr>
          </a:p>
        </p:txBody>
      </p:sp>
      <p:sp>
        <p:nvSpPr>
          <p:cNvPr id="758" name="Shape 758"/>
          <p:cNvSpPr/>
          <p:nvPr/>
        </p:nvSpPr>
        <p:spPr>
          <a:xfrm>
            <a:off x="1898166" y="8006319"/>
            <a:ext cx="575661" cy="274748"/>
          </a:xfrm>
          <a:prstGeom prst="rightArrow">
            <a:avLst>
              <a:gd name="adj1" fmla="val 50000"/>
              <a:gd name="adj2" fmla="val 37500"/>
            </a:avLst>
          </a:prstGeom>
          <a:solidFill>
            <a:srgbClr val="00AEEF"/>
          </a:solidFill>
          <a:ln w="12700">
            <a:miter lim="400000"/>
          </a:ln>
        </p:spPr>
        <p:txBody>
          <a:bodyPr lIns="60959" tIns="60959" rIns="60959" bIns="60959" anchor="ctr"/>
          <a:lstStyle/>
          <a:p>
            <a:pPr lvl="0" defTabSz="914400">
              <a:defRPr sz="2400">
                <a:solidFill>
                  <a:srgbClr val="FFFFFF"/>
                </a:solidFill>
                <a:latin typeface="Calibri"/>
                <a:ea typeface="Calibri"/>
                <a:cs typeface="Calibri"/>
                <a:sym typeface="Calibri"/>
              </a:defRPr>
            </a:pPr>
          </a:p>
        </p:txBody>
      </p:sp>
      <p:pic>
        <p:nvPicPr>
          <p:cNvPr id="759" name="image5.png" descr="Untitled-1-01.png"/>
          <p:cNvPicPr/>
          <p:nvPr/>
        </p:nvPicPr>
        <p:blipFill>
          <a:blip r:embed="rId3">
            <a:extLst/>
          </a:blip>
          <a:srcRect l="78761" t="0" r="0" b="0"/>
          <a:stretch>
            <a:fillRect/>
          </a:stretch>
        </p:blipFill>
        <p:spPr>
          <a:xfrm>
            <a:off x="12037941" y="-625271"/>
            <a:ext cx="3872734" cy="10273199"/>
          </a:xfrm>
          <a:prstGeom prst="rect">
            <a:avLst/>
          </a:prstGeom>
          <a:ln w="12700">
            <a:miter lim="400000"/>
          </a:ln>
        </p:spPr>
      </p:pic>
      <p:sp>
        <p:nvSpPr>
          <p:cNvPr id="760" name="Shape 760"/>
          <p:cNvSpPr/>
          <p:nvPr/>
        </p:nvSpPr>
        <p:spPr>
          <a:xfrm>
            <a:off x="241836" y="162559"/>
            <a:ext cx="15895121" cy="640364"/>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914400">
              <a:defRPr b="1">
                <a:latin typeface="+mj-lt"/>
                <a:ea typeface="+mj-ea"/>
                <a:cs typeface="+mj-cs"/>
                <a:sym typeface="Arial"/>
              </a:defRPr>
            </a:lvl1pPr>
          </a:lstStyle>
          <a:p>
            <a:pPr lvl="0">
              <a:defRPr b="0" sz="1800"/>
            </a:pPr>
            <a:r>
              <a:rPr b="1" sz="3600"/>
              <a:t>Following UV exposure, the cellular DNA is damaged (Thymine Dimers)</a:t>
            </a:r>
          </a:p>
        </p:txBody>
      </p:sp>
      <p:sp>
        <p:nvSpPr>
          <p:cNvPr id="761" name="Shape 761"/>
          <p:cNvSpPr/>
          <p:nvPr>
            <p:ph type="body" idx="4294967295"/>
          </p:nvPr>
        </p:nvSpPr>
        <p:spPr>
          <a:xfrm>
            <a:off x="1162050" y="-780096"/>
            <a:ext cx="13931900" cy="10582759"/>
          </a:xfrm>
          <a:prstGeom prst="rect">
            <a:avLst/>
          </a:prstGeom>
        </p:spPr>
        <p:txBody>
          <a:bodyPr lIns="50800" tIns="50800" rIns="50800" bIns="50800" anchor="ctr">
            <a:noAutofit/>
          </a:bodyPr>
          <a:lstStyle/>
          <a:p>
            <a:pPr lvl="0" marL="749300" indent="-533400" defTabSz="546100">
              <a:lnSpc>
                <a:spcPct val="100000"/>
              </a:lnSpc>
              <a:spcBef>
                <a:spcPts val="3500"/>
              </a:spcBef>
              <a:buSzPct val="171000"/>
              <a:buFontTx/>
              <a:defRPr sz="1800"/>
            </a:pPr>
            <a:endParaRPr sz="3600">
              <a:latin typeface="Gill Sans"/>
              <a:ea typeface="Gill Sans"/>
              <a:cs typeface="Gill Sans"/>
              <a:sym typeface="Gill Sans"/>
            </a:endParaRPr>
          </a:p>
          <a:p>
            <a:pPr lvl="0" marL="749300" indent="-533400" defTabSz="546100">
              <a:lnSpc>
                <a:spcPct val="100000"/>
              </a:lnSpc>
              <a:spcBef>
                <a:spcPts val="3500"/>
              </a:spcBef>
              <a:buSzPct val="171000"/>
              <a:buFontTx/>
              <a:defRPr sz="1800"/>
            </a:pPr>
            <a:endParaRPr sz="3600">
              <a:latin typeface="Gill Sans"/>
              <a:ea typeface="Gill Sans"/>
              <a:cs typeface="Gill Sans"/>
              <a:sym typeface="Gill Sans"/>
            </a:endParaRPr>
          </a:p>
          <a:p>
            <a:pPr lvl="0" marL="749300" indent="-533400" defTabSz="546100">
              <a:lnSpc>
                <a:spcPct val="100000"/>
              </a:lnSpc>
              <a:spcBef>
                <a:spcPts val="3500"/>
              </a:spcBef>
              <a:buSzPct val="171000"/>
              <a:buFontTx/>
              <a:defRPr sz="1800"/>
            </a:pPr>
            <a:endParaRPr sz="3600">
              <a:latin typeface="Gill Sans"/>
              <a:ea typeface="Gill Sans"/>
              <a:cs typeface="Gill Sans"/>
              <a:sym typeface="Gill Sans"/>
            </a:endParaRPr>
          </a:p>
          <a:p>
            <a:pPr lvl="0" marL="749300" indent="-533400" defTabSz="546100">
              <a:lnSpc>
                <a:spcPct val="100000"/>
              </a:lnSpc>
              <a:spcBef>
                <a:spcPts val="3500"/>
              </a:spcBef>
              <a:buSzPct val="171000"/>
              <a:buFontTx/>
              <a:defRPr sz="1800"/>
            </a:pPr>
            <a:endParaRPr sz="3600">
              <a:latin typeface="Gill Sans"/>
              <a:ea typeface="Gill Sans"/>
              <a:cs typeface="Gill Sans"/>
              <a:sym typeface="Gill Sans"/>
            </a:endParaRPr>
          </a:p>
          <a:p>
            <a:pPr lvl="0" marL="749300" indent="-533400" defTabSz="546100">
              <a:lnSpc>
                <a:spcPct val="100000"/>
              </a:lnSpc>
              <a:spcBef>
                <a:spcPts val="3500"/>
              </a:spcBef>
              <a:buSzPct val="171000"/>
              <a:buFontTx/>
              <a:defRPr sz="1800"/>
            </a:pPr>
            <a:endParaRPr sz="3600">
              <a:latin typeface="Gill Sans"/>
              <a:ea typeface="Gill Sans"/>
              <a:cs typeface="Gill Sans"/>
              <a:sym typeface="Gill Sans"/>
            </a:endParaRPr>
          </a:p>
          <a:p>
            <a:pPr lvl="0" marL="749300" indent="-533400" defTabSz="546100">
              <a:lnSpc>
                <a:spcPct val="100000"/>
              </a:lnSpc>
              <a:spcBef>
                <a:spcPts val="3500"/>
              </a:spcBef>
              <a:buSzPct val="171000"/>
              <a:buFontTx/>
              <a:defRPr sz="1800"/>
            </a:pPr>
            <a:endParaRPr sz="3600">
              <a:latin typeface="Gill Sans"/>
              <a:ea typeface="Gill Sans"/>
              <a:cs typeface="Gill Sans"/>
              <a:sym typeface="Gill Sans"/>
            </a:endParaRPr>
          </a:p>
          <a:p>
            <a:pPr lvl="0" marL="749300" indent="-533400" defTabSz="546100">
              <a:lnSpc>
                <a:spcPct val="100000"/>
              </a:lnSpc>
              <a:spcBef>
                <a:spcPts val="3500"/>
              </a:spcBef>
              <a:buSzPct val="171000"/>
              <a:buFontTx/>
              <a:defRPr sz="1800"/>
            </a:pPr>
            <a:endParaRPr sz="3600">
              <a:latin typeface="Gill Sans"/>
              <a:ea typeface="Gill Sans"/>
              <a:cs typeface="Gill Sans"/>
              <a:sym typeface="Gill Sans"/>
            </a:endParaRPr>
          </a:p>
          <a:p>
            <a:pPr lvl="0" marL="0" indent="215900" defTabSz="546100">
              <a:lnSpc>
                <a:spcPct val="100000"/>
              </a:lnSpc>
              <a:spcBef>
                <a:spcPts val="3500"/>
              </a:spcBef>
              <a:buSzTx/>
              <a:buFontTx/>
              <a:buNone/>
              <a:defRPr sz="1800"/>
            </a:pPr>
            <a:r>
              <a:rPr sz="3600">
                <a:latin typeface="Gill Sans"/>
                <a:ea typeface="Gill Sans"/>
                <a:cs typeface="Gill Sans"/>
                <a:sym typeface="Gill Sans"/>
              </a:rPr>
              <a:t>              </a:t>
            </a:r>
            <a:r>
              <a:rPr b="1" sz="2600"/>
              <a:t>Affects DNA duplication</a:t>
            </a:r>
            <a:endParaRPr b="1" sz="2600"/>
          </a:p>
          <a:p>
            <a:pPr lvl="0" marL="0" indent="215900" defTabSz="546100">
              <a:lnSpc>
                <a:spcPct val="100000"/>
              </a:lnSpc>
              <a:spcBef>
                <a:spcPts val="3500"/>
              </a:spcBef>
              <a:buSzTx/>
              <a:buFontTx/>
              <a:buNone/>
              <a:defRPr sz="1800"/>
            </a:pPr>
            <a:r>
              <a:rPr b="1" sz="2600"/>
              <a:t>                   Causes genome instability</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5" name="Shape 765"/>
          <p:cNvSpPr/>
          <p:nvPr/>
        </p:nvSpPr>
        <p:spPr>
          <a:xfrm>
            <a:off x="2396812" y="1137747"/>
            <a:ext cx="11462376" cy="1239521"/>
          </a:xfrm>
          <a:prstGeom prst="rect">
            <a:avLst/>
          </a:prstGeom>
          <a:ln w="12700">
            <a:miter lim="400000"/>
          </a:ln>
          <a:extLst>
            <a:ext uri="{C572A759-6A51-4108-AA02-DFA0A04FC94B}">
              <ma14:wrappingTextBoxFlag xmlns:ma14="http://schemas.microsoft.com/office/mac/drawingml/2011/main" val="1"/>
            </a:ext>
          </a:extLst>
        </p:spPr>
        <p:txBody>
          <a:bodyPr wrap="none" lIns="60959" tIns="60959" rIns="60959" bIns="60959">
            <a:spAutoFit/>
          </a:bodyPr>
          <a:lstStyle>
            <a:lvl1pPr algn="l" defTabSz="914400">
              <a:defRPr b="1" i="1">
                <a:latin typeface="Calibri"/>
                <a:ea typeface="Calibri"/>
                <a:cs typeface="Calibri"/>
                <a:sym typeface="Calibri"/>
              </a:defRPr>
            </a:lvl1pPr>
          </a:lstStyle>
          <a:p>
            <a:pPr lvl="0">
              <a:defRPr b="0" i="0" sz="1800"/>
            </a:pPr>
            <a:r>
              <a:rPr b="1" i="1" sz="3600"/>
              <a:t>TrueScience™ Facial Cream with Nrf2 protects the cell DNA!</a:t>
            </a:r>
            <a:endParaRPr b="1" i="1" sz="3600"/>
          </a:p>
        </p:txBody>
      </p:sp>
      <p:pic>
        <p:nvPicPr>
          <p:cNvPr id="766" name="image6.png" descr="Graph-5-01.png"/>
          <p:cNvPicPr/>
          <p:nvPr/>
        </p:nvPicPr>
        <p:blipFill>
          <a:blip r:embed="rId3">
            <a:extLst/>
          </a:blip>
          <a:stretch>
            <a:fillRect/>
          </a:stretch>
        </p:blipFill>
        <p:spPr>
          <a:xfrm>
            <a:off x="290286" y="1018934"/>
            <a:ext cx="15675428" cy="9144001"/>
          </a:xfrm>
          <a:prstGeom prst="rect">
            <a:avLst/>
          </a:prstGeom>
          <a:ln w="12700">
            <a:miter lim="400000"/>
          </a:ln>
        </p:spPr>
      </p:pic>
      <p:sp>
        <p:nvSpPr>
          <p:cNvPr id="767" name="Shape 767"/>
          <p:cNvSpPr/>
          <p:nvPr/>
        </p:nvSpPr>
        <p:spPr>
          <a:xfrm>
            <a:off x="128102" y="221235"/>
            <a:ext cx="15999796" cy="71407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defTabSz="914400">
              <a:defRPr b="1" sz="4200">
                <a:latin typeface="+mj-lt"/>
                <a:ea typeface="+mj-ea"/>
                <a:cs typeface="+mj-cs"/>
                <a:sym typeface="Arial"/>
              </a:defRPr>
            </a:lvl1pPr>
          </a:lstStyle>
          <a:p>
            <a:pPr lvl="0">
              <a:defRPr b="0" sz="1800"/>
            </a:pPr>
            <a:r>
              <a:rPr b="1" sz="4200"/>
              <a:t>Less Thymine Dimers with TrueScience</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1" name="Shape 771"/>
          <p:cNvSpPr/>
          <p:nvPr/>
        </p:nvSpPr>
        <p:spPr>
          <a:xfrm>
            <a:off x="355686" y="1142887"/>
            <a:ext cx="14855211" cy="1239521"/>
          </a:xfrm>
          <a:prstGeom prst="rect">
            <a:avLst/>
          </a:prstGeom>
          <a:ln w="12700">
            <a:miter lim="400000"/>
          </a:ln>
          <a:extLst>
            <a:ext uri="{C572A759-6A51-4108-AA02-DFA0A04FC94B}">
              <ma14:wrappingTextBoxFlag xmlns:ma14="http://schemas.microsoft.com/office/mac/drawingml/2011/main" val="1"/>
            </a:ext>
          </a:extLst>
        </p:spPr>
        <p:txBody>
          <a:bodyPr wrap="none" lIns="60959" tIns="60959" rIns="60959" bIns="60959">
            <a:spAutoFit/>
          </a:bodyPr>
          <a:lstStyle>
            <a:lvl1pPr algn="l" defTabSz="914400">
              <a:defRPr b="1" i="1">
                <a:latin typeface="Calibri"/>
                <a:ea typeface="Calibri"/>
                <a:cs typeface="Calibri"/>
                <a:sym typeface="Calibri"/>
              </a:defRPr>
            </a:lvl1pPr>
          </a:lstStyle>
          <a:p>
            <a:pPr lvl="0">
              <a:defRPr b="0" i="0" sz="1800"/>
            </a:pPr>
            <a:r>
              <a:rPr b="1" i="1" sz="3600"/>
              <a:t>TrueScience™ Facial Cream results in more Nrf2 in skin, thus more protection!</a:t>
            </a:r>
            <a:endParaRPr b="1" i="1" sz="3600"/>
          </a:p>
        </p:txBody>
      </p:sp>
      <p:pic>
        <p:nvPicPr>
          <p:cNvPr id="772" name="image7.png" descr="Graph-6-01.png"/>
          <p:cNvPicPr/>
          <p:nvPr/>
        </p:nvPicPr>
        <p:blipFill>
          <a:blip r:embed="rId3">
            <a:extLst/>
          </a:blip>
          <a:stretch>
            <a:fillRect/>
          </a:stretch>
        </p:blipFill>
        <p:spPr>
          <a:xfrm>
            <a:off x="-258349" y="793487"/>
            <a:ext cx="14519091" cy="8469470"/>
          </a:xfrm>
          <a:prstGeom prst="rect">
            <a:avLst/>
          </a:prstGeom>
          <a:ln w="12700">
            <a:miter lim="400000"/>
          </a:ln>
        </p:spPr>
      </p:pic>
      <p:sp>
        <p:nvSpPr>
          <p:cNvPr id="773" name="Shape 773"/>
          <p:cNvSpPr/>
          <p:nvPr/>
        </p:nvSpPr>
        <p:spPr>
          <a:xfrm>
            <a:off x="1083733" y="284479"/>
            <a:ext cx="14982615" cy="738640"/>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914400">
              <a:defRPr b="1" sz="4400">
                <a:latin typeface="+mj-lt"/>
                <a:ea typeface="+mj-ea"/>
                <a:cs typeface="+mj-cs"/>
                <a:sym typeface="Arial"/>
              </a:defRPr>
            </a:lvl1pPr>
          </a:lstStyle>
          <a:p>
            <a:pPr lvl="0">
              <a:defRPr b="0" sz="1800"/>
            </a:pPr>
            <a:r>
              <a:rPr b="1" sz="4400"/>
              <a:t>Nrf2 Staining Intensity 24 hours after UV Exposure</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812" name="Group 812"/>
          <p:cNvGrpSpPr/>
          <p:nvPr/>
        </p:nvGrpSpPr>
        <p:grpSpPr>
          <a:xfrm>
            <a:off x="872577" y="1974214"/>
            <a:ext cx="9341942" cy="6527981"/>
            <a:chOff x="0" y="0"/>
            <a:chExt cx="9341941" cy="6527979"/>
          </a:xfrm>
        </p:grpSpPr>
        <p:sp>
          <p:nvSpPr>
            <p:cNvPr id="777" name="Shape 777"/>
            <p:cNvSpPr/>
            <p:nvPr/>
          </p:nvSpPr>
          <p:spPr>
            <a:xfrm>
              <a:off x="0" y="4652809"/>
              <a:ext cx="1486754" cy="836001"/>
            </a:xfrm>
            <a:prstGeom prst="rect">
              <a:avLst/>
            </a:prstGeom>
            <a:solidFill>
              <a:srgbClr val="A2FCB7"/>
            </a:solidFill>
            <a:ln w="101600" cap="flat">
              <a:solidFill>
                <a:srgbClr val="99FF99"/>
              </a:solidFill>
              <a:prstDash val="solid"/>
              <a:miter lim="800000"/>
            </a:ln>
            <a:effectLst>
              <a:outerShdw sx="100000" sy="100000" kx="0" ky="0" algn="b" rotWithShape="0" blurRad="12700" dist="12700" dir="2700000">
                <a:srgbClr val="004D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p>
              <a:pPr lvl="0" algn="l" defTabSz="599017">
                <a:tabLst>
                  <a:tab pos="1219200" algn="l"/>
                  <a:tab pos="2438400" algn="l"/>
                  <a:tab pos="3657600" algn="l"/>
                  <a:tab pos="4876800" algn="l"/>
                  <a:tab pos="6096000" algn="l"/>
                  <a:tab pos="7315200" algn="l"/>
                  <a:tab pos="8534400" algn="l"/>
                  <a:tab pos="9753600" algn="l"/>
                  <a:tab pos="10972800" algn="l"/>
                  <a:tab pos="12192000" algn="l"/>
                  <a:tab pos="13411200" algn="l"/>
                </a:tabLst>
                <a:defRPr sz="1800"/>
              </a:pPr>
              <a:r>
                <a:rPr sz="2000">
                  <a:latin typeface="Calibri"/>
                  <a:ea typeface="Calibri"/>
                  <a:cs typeface="Calibri"/>
                  <a:sym typeface="Calibri"/>
                </a:rPr>
                <a:t>Basal</a:t>
              </a:r>
              <a:endParaRPr sz="2000">
                <a:latin typeface="Calibri"/>
                <a:ea typeface="Calibri"/>
                <a:cs typeface="Calibri"/>
                <a:sym typeface="Calibri"/>
              </a:endParaRPr>
            </a:p>
            <a:p>
              <a:pPr lvl="0" algn="l" defTabSz="599017">
                <a:tabLst>
                  <a:tab pos="1219200" algn="l"/>
                  <a:tab pos="2438400" algn="l"/>
                  <a:tab pos="3657600" algn="l"/>
                  <a:tab pos="4876800" algn="l"/>
                  <a:tab pos="6096000" algn="l"/>
                  <a:tab pos="7315200" algn="l"/>
                  <a:tab pos="8534400" algn="l"/>
                  <a:tab pos="9753600" algn="l"/>
                  <a:tab pos="10972800" algn="l"/>
                  <a:tab pos="12192000" algn="l"/>
                  <a:tab pos="13411200" algn="l"/>
                </a:tabLst>
                <a:defRPr sz="1800"/>
              </a:pPr>
              <a:r>
                <a:rPr sz="2000">
                  <a:latin typeface="Calibri"/>
                  <a:ea typeface="Calibri"/>
                  <a:cs typeface="Calibri"/>
                  <a:sym typeface="Calibri"/>
                </a:rPr>
                <a:t> layer</a:t>
              </a:r>
            </a:p>
          </p:txBody>
        </p:sp>
        <p:sp>
          <p:nvSpPr>
            <p:cNvPr id="778" name="Shape 778"/>
            <p:cNvSpPr/>
            <p:nvPr/>
          </p:nvSpPr>
          <p:spPr>
            <a:xfrm>
              <a:off x="52628" y="3141207"/>
              <a:ext cx="1434125" cy="836001"/>
            </a:xfrm>
            <a:prstGeom prst="rect">
              <a:avLst/>
            </a:prstGeom>
            <a:solidFill>
              <a:srgbClr val="A2FCB7"/>
            </a:solidFill>
            <a:ln w="101600" cap="flat">
              <a:solidFill>
                <a:srgbClr val="99FF99"/>
              </a:solidFill>
              <a:prstDash val="solid"/>
              <a:miter lim="800000"/>
            </a:ln>
            <a:effectLst>
              <a:outerShdw sx="100000" sy="100000" kx="0" ky="0" algn="b" rotWithShape="0" blurRad="12700" dist="12700" dir="2700000">
                <a:srgbClr val="004D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p>
              <a:pPr lvl="0" algn="l" defTabSz="599017">
                <a:tabLst>
                  <a:tab pos="1219200" algn="l"/>
                  <a:tab pos="2438400" algn="l"/>
                  <a:tab pos="3657600" algn="l"/>
                  <a:tab pos="4876800" algn="l"/>
                  <a:tab pos="6096000" algn="l"/>
                  <a:tab pos="7315200" algn="l"/>
                  <a:tab pos="8534400" algn="l"/>
                  <a:tab pos="9753600" algn="l"/>
                  <a:tab pos="10972800" algn="l"/>
                  <a:tab pos="12192000" algn="l"/>
                  <a:tab pos="13411200" algn="l"/>
                </a:tabLst>
                <a:defRPr sz="1800"/>
              </a:pPr>
              <a:r>
                <a:rPr sz="2000">
                  <a:latin typeface="Calibri"/>
                  <a:ea typeface="Calibri"/>
                  <a:cs typeface="Calibri"/>
                  <a:sym typeface="Calibri"/>
                </a:rPr>
                <a:t>Spinous</a:t>
              </a:r>
              <a:endParaRPr sz="2000">
                <a:latin typeface="Calibri"/>
                <a:ea typeface="Calibri"/>
                <a:cs typeface="Calibri"/>
                <a:sym typeface="Calibri"/>
              </a:endParaRPr>
            </a:p>
            <a:p>
              <a:pPr lvl="0" algn="l" defTabSz="599017">
                <a:tabLst>
                  <a:tab pos="1219200" algn="l"/>
                  <a:tab pos="2438400" algn="l"/>
                  <a:tab pos="3657600" algn="l"/>
                  <a:tab pos="4876800" algn="l"/>
                  <a:tab pos="6096000" algn="l"/>
                  <a:tab pos="7315200" algn="l"/>
                  <a:tab pos="8534400" algn="l"/>
                  <a:tab pos="9753600" algn="l"/>
                  <a:tab pos="10972800" algn="l"/>
                  <a:tab pos="12192000" algn="l"/>
                  <a:tab pos="13411200" algn="l"/>
                </a:tabLst>
                <a:defRPr sz="1800"/>
              </a:pPr>
              <a:r>
                <a:rPr sz="2000">
                  <a:latin typeface="Calibri"/>
                  <a:ea typeface="Calibri"/>
                  <a:cs typeface="Calibri"/>
                  <a:sym typeface="Calibri"/>
                </a:rPr>
                <a:t> layers</a:t>
              </a:r>
            </a:p>
          </p:txBody>
        </p:sp>
        <p:sp>
          <p:nvSpPr>
            <p:cNvPr id="779" name="Shape 779"/>
            <p:cNvSpPr/>
            <p:nvPr/>
          </p:nvSpPr>
          <p:spPr>
            <a:xfrm>
              <a:off x="22555" y="1840807"/>
              <a:ext cx="1464198" cy="836001"/>
            </a:xfrm>
            <a:prstGeom prst="rect">
              <a:avLst/>
            </a:prstGeom>
            <a:solidFill>
              <a:srgbClr val="A2FCB7"/>
            </a:solidFill>
            <a:ln w="101600" cap="flat">
              <a:solidFill>
                <a:srgbClr val="99FF99"/>
              </a:solidFill>
              <a:prstDash val="solid"/>
              <a:miter lim="800000"/>
            </a:ln>
            <a:effectLst>
              <a:outerShdw sx="100000" sy="100000" kx="0" ky="0" algn="b" rotWithShape="0" blurRad="12700" dist="12700" dir="2700000">
                <a:srgbClr val="004D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p>
              <a:pPr lvl="0" algn="l" defTabSz="599017">
                <a:tabLst>
                  <a:tab pos="1219200" algn="l"/>
                  <a:tab pos="2438400" algn="l"/>
                  <a:tab pos="3657600" algn="l"/>
                  <a:tab pos="4876800" algn="l"/>
                  <a:tab pos="6096000" algn="l"/>
                  <a:tab pos="7315200" algn="l"/>
                  <a:tab pos="8534400" algn="l"/>
                  <a:tab pos="9753600" algn="l"/>
                  <a:tab pos="10972800" algn="l"/>
                  <a:tab pos="12192000" algn="l"/>
                  <a:tab pos="13411200" algn="l"/>
                </a:tabLst>
                <a:defRPr sz="1800"/>
              </a:pPr>
              <a:r>
                <a:rPr sz="2000">
                  <a:latin typeface="Calibri"/>
                  <a:ea typeface="Calibri"/>
                  <a:cs typeface="Calibri"/>
                  <a:sym typeface="Calibri"/>
                </a:rPr>
                <a:t> Granular</a:t>
              </a:r>
              <a:endParaRPr sz="2000">
                <a:latin typeface="Calibri"/>
                <a:ea typeface="Calibri"/>
                <a:cs typeface="Calibri"/>
                <a:sym typeface="Calibri"/>
              </a:endParaRPr>
            </a:p>
            <a:p>
              <a:pPr lvl="0" algn="l" defTabSz="599017">
                <a:tabLst>
                  <a:tab pos="1219200" algn="l"/>
                  <a:tab pos="2438400" algn="l"/>
                  <a:tab pos="3657600" algn="l"/>
                  <a:tab pos="4876800" algn="l"/>
                  <a:tab pos="6096000" algn="l"/>
                  <a:tab pos="7315200" algn="l"/>
                  <a:tab pos="8534400" algn="l"/>
                  <a:tab pos="9753600" algn="l"/>
                  <a:tab pos="10972800" algn="l"/>
                  <a:tab pos="12192000" algn="l"/>
                  <a:tab pos="13411200" algn="l"/>
                </a:tabLst>
                <a:defRPr sz="1800"/>
              </a:pPr>
              <a:r>
                <a:rPr sz="2000">
                  <a:latin typeface="Calibri"/>
                  <a:ea typeface="Calibri"/>
                  <a:cs typeface="Calibri"/>
                  <a:sym typeface="Calibri"/>
                </a:rPr>
                <a:t> layers</a:t>
              </a:r>
            </a:p>
          </p:txBody>
        </p:sp>
        <p:sp>
          <p:nvSpPr>
            <p:cNvPr id="780" name="Shape 780"/>
            <p:cNvSpPr/>
            <p:nvPr/>
          </p:nvSpPr>
          <p:spPr>
            <a:xfrm>
              <a:off x="0" y="459022"/>
              <a:ext cx="1682231" cy="836001"/>
            </a:xfrm>
            <a:prstGeom prst="rect">
              <a:avLst/>
            </a:prstGeom>
            <a:solidFill>
              <a:srgbClr val="A2FCB7"/>
            </a:solidFill>
            <a:ln w="101600" cap="flat">
              <a:solidFill>
                <a:srgbClr val="99FF99"/>
              </a:solidFill>
              <a:prstDash val="solid"/>
              <a:miter lim="800000"/>
            </a:ln>
            <a:effectLst>
              <a:outerShdw sx="100000" sy="100000" kx="0" ky="0" algn="b" rotWithShape="0" blurRad="12700" dist="12700" dir="2700000">
                <a:srgbClr val="004D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lvl1pPr algn="l" defTabSz="599017">
                <a:tabLst>
                  <a:tab pos="1219200" algn="l"/>
                  <a:tab pos="2438400" algn="l"/>
                  <a:tab pos="3657600" algn="l"/>
                  <a:tab pos="4876800" algn="l"/>
                  <a:tab pos="6096000" algn="l"/>
                  <a:tab pos="7315200" algn="l"/>
                  <a:tab pos="8534400" algn="l"/>
                  <a:tab pos="9753600" algn="l"/>
                  <a:tab pos="10972800" algn="l"/>
                  <a:tab pos="12192000" algn="l"/>
                  <a:tab pos="13411200" algn="l"/>
                </a:tabLst>
                <a:defRPr sz="2000">
                  <a:latin typeface="Calibri"/>
                  <a:ea typeface="Calibri"/>
                  <a:cs typeface="Calibri"/>
                  <a:sym typeface="Calibri"/>
                </a:defRPr>
              </a:lvl1pPr>
            </a:lstStyle>
            <a:p>
              <a:pPr lvl="0">
                <a:defRPr sz="1800"/>
              </a:pPr>
              <a:r>
                <a:rPr sz="2000"/>
                <a:t>Cornified layers</a:t>
              </a:r>
            </a:p>
          </p:txBody>
        </p:sp>
        <p:sp>
          <p:nvSpPr>
            <p:cNvPr id="781" name="Shape 781"/>
            <p:cNvSpPr/>
            <p:nvPr/>
          </p:nvSpPr>
          <p:spPr>
            <a:xfrm>
              <a:off x="22555" y="5996779"/>
              <a:ext cx="1464198" cy="531201"/>
            </a:xfrm>
            <a:prstGeom prst="rect">
              <a:avLst/>
            </a:prstGeom>
            <a:solidFill>
              <a:srgbClr val="A2FCB7"/>
            </a:solidFill>
            <a:ln w="101600" cap="flat">
              <a:solidFill>
                <a:srgbClr val="99FF99"/>
              </a:solidFill>
              <a:prstDash val="solid"/>
              <a:miter lim="800000"/>
            </a:ln>
            <a:effectLst>
              <a:outerShdw sx="100000" sy="100000" kx="0" ky="0" algn="b" rotWithShape="0" blurRad="12700" dist="12700" dir="2700000">
                <a:srgbClr val="004D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lvl1pPr algn="l" defTabSz="599017">
                <a:tabLst>
                  <a:tab pos="1219200" algn="l"/>
                  <a:tab pos="2438400" algn="l"/>
                  <a:tab pos="3657600" algn="l"/>
                  <a:tab pos="4876800" algn="l"/>
                  <a:tab pos="6096000" algn="l"/>
                  <a:tab pos="7315200" algn="l"/>
                  <a:tab pos="8534400" algn="l"/>
                  <a:tab pos="9753600" algn="l"/>
                  <a:tab pos="10972800" algn="l"/>
                  <a:tab pos="12192000" algn="l"/>
                  <a:tab pos="13411200" algn="l"/>
                </a:tabLst>
                <a:defRPr sz="2000">
                  <a:latin typeface="Calibri"/>
                  <a:ea typeface="Calibri"/>
                  <a:cs typeface="Calibri"/>
                  <a:sym typeface="Calibri"/>
                </a:defRPr>
              </a:lvl1pPr>
            </a:lstStyle>
            <a:p>
              <a:pPr lvl="0">
                <a:defRPr sz="1800"/>
              </a:pPr>
              <a:r>
                <a:rPr sz="2000"/>
                <a:t>Dermis</a:t>
              </a:r>
            </a:p>
          </p:txBody>
        </p:sp>
        <p:pic>
          <p:nvPicPr>
            <p:cNvPr id="782" name="image8.png"/>
            <p:cNvPicPr/>
            <p:nvPr/>
          </p:nvPicPr>
          <p:blipFill>
            <a:blip r:embed="rId3">
              <a:extLst/>
            </a:blip>
            <a:stretch>
              <a:fillRect/>
            </a:stretch>
          </p:blipFill>
          <p:spPr>
            <a:xfrm>
              <a:off x="1775518" y="139935"/>
              <a:ext cx="3123876" cy="6340998"/>
            </a:xfrm>
            <a:prstGeom prst="rect">
              <a:avLst/>
            </a:prstGeom>
            <a:ln w="12700" cap="flat">
              <a:noFill/>
              <a:miter lim="400000"/>
            </a:ln>
            <a:effectLst>
              <a:outerShdw sx="100000" sy="100000" kx="0" ky="0" algn="b" rotWithShape="0" blurRad="12700" dist="12700" dir="2700000">
                <a:srgbClr val="99993D"/>
              </a:outerShdw>
            </a:effectLst>
          </p:spPr>
        </p:pic>
        <p:sp>
          <p:nvSpPr>
            <p:cNvPr id="783" name="Shape 783"/>
            <p:cNvSpPr/>
            <p:nvPr/>
          </p:nvSpPr>
          <p:spPr>
            <a:xfrm>
              <a:off x="3586469" y="1092478"/>
              <a:ext cx="1146652" cy="4902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defTabSz="914400">
                <a:defRPr sz="1800"/>
              </a:pPr>
              <a:r>
                <a:rPr b="1" sz="2400">
                  <a:solidFill>
                    <a:srgbClr val="222A35"/>
                  </a:solidFill>
                  <a:latin typeface="Calibri"/>
                  <a:ea typeface="Calibri"/>
                  <a:cs typeface="Calibri"/>
                  <a:sym typeface="Calibri"/>
                </a:rPr>
                <a:t>KLK12 </a:t>
              </a:r>
              <a:r>
                <a:rPr b="1" baseline="30500" sz="2400">
                  <a:solidFill>
                    <a:srgbClr val="222A35"/>
                  </a:solidFill>
                  <a:latin typeface="Calibri"/>
                  <a:ea typeface="Calibri"/>
                  <a:cs typeface="Calibri"/>
                  <a:sym typeface="Calibri"/>
                </a:rPr>
                <a:t>6</a:t>
              </a:r>
              <a:r>
                <a:rPr b="1" sz="2400">
                  <a:solidFill>
                    <a:srgbClr val="222A35"/>
                  </a:solidFill>
                  <a:latin typeface="Calibri"/>
                  <a:ea typeface="Calibri"/>
                  <a:cs typeface="Calibri"/>
                  <a:sym typeface="Calibri"/>
                </a:rPr>
                <a:t> </a:t>
              </a:r>
            </a:p>
          </p:txBody>
        </p:sp>
        <p:sp>
          <p:nvSpPr>
            <p:cNvPr id="784" name="Shape 784"/>
            <p:cNvSpPr/>
            <p:nvPr/>
          </p:nvSpPr>
          <p:spPr>
            <a:xfrm>
              <a:off x="2382086" y="1023439"/>
              <a:ext cx="1261945" cy="4902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defTabSz="914400">
                <a:defRPr sz="1800"/>
              </a:pPr>
              <a:r>
                <a:rPr b="1" sz="2400">
                  <a:solidFill>
                    <a:srgbClr val="222A35"/>
                  </a:solidFill>
                  <a:latin typeface="Calibri"/>
                  <a:ea typeface="Calibri"/>
                  <a:cs typeface="Calibri"/>
                  <a:sym typeface="Calibri"/>
                </a:rPr>
                <a:t>SPINK6 </a:t>
              </a:r>
              <a:r>
                <a:rPr b="1" baseline="30500" sz="2400">
                  <a:solidFill>
                    <a:srgbClr val="222A35"/>
                  </a:solidFill>
                  <a:latin typeface="Calibri"/>
                  <a:ea typeface="Calibri"/>
                  <a:cs typeface="Calibri"/>
                  <a:sym typeface="Calibri"/>
                </a:rPr>
                <a:t>6 </a:t>
              </a:r>
            </a:p>
          </p:txBody>
        </p:sp>
        <p:sp>
          <p:nvSpPr>
            <p:cNvPr id="785" name="Shape 785"/>
            <p:cNvSpPr/>
            <p:nvPr/>
          </p:nvSpPr>
          <p:spPr>
            <a:xfrm>
              <a:off x="3310995" y="2145825"/>
              <a:ext cx="1038901" cy="4902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defTabSz="914400">
                <a:defRPr sz="1800"/>
              </a:pPr>
              <a:r>
                <a:rPr b="1" sz="2400">
                  <a:solidFill>
                    <a:srgbClr val="333F50"/>
                  </a:solidFill>
                  <a:latin typeface="Calibri"/>
                  <a:ea typeface="Calibri"/>
                  <a:cs typeface="Calibri"/>
                  <a:sym typeface="Calibri"/>
                </a:rPr>
                <a:t>NUS1</a:t>
              </a:r>
              <a:r>
                <a:rPr b="1" baseline="30500" sz="2400">
                  <a:solidFill>
                    <a:srgbClr val="333F50"/>
                  </a:solidFill>
                  <a:latin typeface="Calibri"/>
                  <a:ea typeface="Calibri"/>
                  <a:cs typeface="Calibri"/>
                  <a:sym typeface="Calibri"/>
                </a:rPr>
                <a:t>24</a:t>
              </a:r>
            </a:p>
          </p:txBody>
        </p:sp>
        <p:sp>
          <p:nvSpPr>
            <p:cNvPr id="786" name="Shape 786"/>
            <p:cNvSpPr/>
            <p:nvPr/>
          </p:nvSpPr>
          <p:spPr>
            <a:xfrm>
              <a:off x="2039624" y="2145825"/>
              <a:ext cx="1212434" cy="4902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defTabSz="914400">
                <a:defRPr sz="1800"/>
              </a:pPr>
              <a:r>
                <a:rPr b="1" sz="2400">
                  <a:solidFill>
                    <a:srgbClr val="222A35"/>
                  </a:solidFill>
                  <a:latin typeface="Calibri"/>
                  <a:ea typeface="Calibri"/>
                  <a:cs typeface="Calibri"/>
                  <a:sym typeface="Calibri"/>
                </a:rPr>
                <a:t>DHCR7</a:t>
              </a:r>
              <a:r>
                <a:rPr b="1" baseline="30500" sz="2400">
                  <a:solidFill>
                    <a:srgbClr val="222A35"/>
                  </a:solidFill>
                  <a:latin typeface="Calibri"/>
                  <a:ea typeface="Calibri"/>
                  <a:cs typeface="Calibri"/>
                  <a:sym typeface="Calibri"/>
                </a:rPr>
                <a:t>24</a:t>
              </a:r>
            </a:p>
          </p:txBody>
        </p:sp>
        <p:sp>
          <p:nvSpPr>
            <p:cNvPr id="787" name="Shape 787"/>
            <p:cNvSpPr/>
            <p:nvPr/>
          </p:nvSpPr>
          <p:spPr>
            <a:xfrm>
              <a:off x="3577986" y="5881481"/>
              <a:ext cx="1156028" cy="4902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defTabSz="914400">
                <a:defRPr sz="1800"/>
              </a:pPr>
              <a:r>
                <a:rPr b="1" sz="2400">
                  <a:solidFill>
                    <a:srgbClr val="222A35"/>
                  </a:solidFill>
                  <a:latin typeface="Calibri"/>
                  <a:ea typeface="Calibri"/>
                  <a:cs typeface="Calibri"/>
                  <a:sym typeface="Calibri"/>
                </a:rPr>
                <a:t>MMP7 </a:t>
              </a:r>
              <a:r>
                <a:rPr b="1" baseline="30500" sz="2400">
                  <a:solidFill>
                    <a:srgbClr val="222A35"/>
                  </a:solidFill>
                  <a:latin typeface="Calibri"/>
                  <a:ea typeface="Calibri"/>
                  <a:cs typeface="Calibri"/>
                  <a:sym typeface="Calibri"/>
                </a:rPr>
                <a:t>6</a:t>
              </a:r>
            </a:p>
          </p:txBody>
        </p:sp>
        <p:sp>
          <p:nvSpPr>
            <p:cNvPr id="788" name="Shape 788"/>
            <p:cNvSpPr/>
            <p:nvPr/>
          </p:nvSpPr>
          <p:spPr>
            <a:xfrm>
              <a:off x="2383583" y="5891732"/>
              <a:ext cx="1224787" cy="4902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defTabSz="914400">
                <a:defRPr sz="1800"/>
              </a:pPr>
              <a:r>
                <a:rPr b="1" sz="2400">
                  <a:solidFill>
                    <a:srgbClr val="222A35"/>
                  </a:solidFill>
                  <a:latin typeface="Calibri"/>
                  <a:ea typeface="Calibri"/>
                  <a:cs typeface="Calibri"/>
                  <a:sym typeface="Calibri"/>
                </a:rPr>
                <a:t>TIMP4</a:t>
              </a:r>
              <a:r>
                <a:rPr b="1" baseline="30500" sz="2400">
                  <a:solidFill>
                    <a:srgbClr val="222A35"/>
                  </a:solidFill>
                  <a:latin typeface="Calibri"/>
                  <a:ea typeface="Calibri"/>
                  <a:cs typeface="Calibri"/>
                  <a:sym typeface="Calibri"/>
                </a:rPr>
                <a:t>24</a:t>
              </a:r>
              <a:r>
                <a:rPr b="1" sz="2400">
                  <a:solidFill>
                    <a:srgbClr val="222A35"/>
                  </a:solidFill>
                  <a:latin typeface="Calibri"/>
                  <a:ea typeface="Calibri"/>
                  <a:cs typeface="Calibri"/>
                  <a:sym typeface="Calibri"/>
                </a:rPr>
                <a:t> </a:t>
              </a:r>
            </a:p>
          </p:txBody>
        </p:sp>
        <p:sp>
          <p:nvSpPr>
            <p:cNvPr id="789" name="Shape 789"/>
            <p:cNvSpPr/>
            <p:nvPr/>
          </p:nvSpPr>
          <p:spPr>
            <a:xfrm>
              <a:off x="3656557" y="5196551"/>
              <a:ext cx="1170613" cy="4902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defTabSz="914400">
                <a:defRPr sz="1800"/>
              </a:pPr>
              <a:r>
                <a:rPr b="1" sz="2400">
                  <a:solidFill>
                    <a:srgbClr val="222A35"/>
                  </a:solidFill>
                  <a:latin typeface="Calibri"/>
                  <a:ea typeface="Calibri"/>
                  <a:cs typeface="Calibri"/>
                  <a:sym typeface="Calibri"/>
                </a:rPr>
                <a:t>KRT19 </a:t>
              </a:r>
              <a:r>
                <a:rPr b="1" baseline="30500" sz="2400">
                  <a:solidFill>
                    <a:srgbClr val="222A35"/>
                  </a:solidFill>
                  <a:latin typeface="Calibri"/>
                  <a:ea typeface="Calibri"/>
                  <a:cs typeface="Calibri"/>
                  <a:sym typeface="Calibri"/>
                </a:rPr>
                <a:t>6</a:t>
              </a:r>
              <a:r>
                <a:rPr b="1" sz="2400">
                  <a:solidFill>
                    <a:srgbClr val="222A35"/>
                  </a:solidFill>
                  <a:latin typeface="Calibri"/>
                  <a:ea typeface="Calibri"/>
                  <a:cs typeface="Calibri"/>
                  <a:sym typeface="Calibri"/>
                </a:rPr>
                <a:t> </a:t>
              </a:r>
            </a:p>
          </p:txBody>
        </p:sp>
        <p:sp>
          <p:nvSpPr>
            <p:cNvPr id="790" name="Shape 790"/>
            <p:cNvSpPr/>
            <p:nvPr/>
          </p:nvSpPr>
          <p:spPr>
            <a:xfrm>
              <a:off x="5116144" y="2445259"/>
              <a:ext cx="4091605" cy="366101"/>
            </a:xfrm>
            <a:prstGeom prst="rect">
              <a:avLst/>
            </a:prstGeom>
            <a:solidFill>
              <a:srgbClr val="FFFA00"/>
            </a:solidFill>
            <a:ln w="12700" cap="flat">
              <a:noFill/>
              <a:miter lim="400000"/>
            </a:ln>
            <a:effectLst>
              <a:outerShdw sx="100000" sy="100000" kx="0" ky="0" algn="b" rotWithShape="0" blurRad="12700" dist="12700" dir="2700000">
                <a:srgbClr val="9996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lvl1pPr defTabSz="599017">
                <a:tabLst>
                  <a:tab pos="584200" algn="l"/>
                  <a:tab pos="1181100" algn="l"/>
                  <a:tab pos="1790700" algn="l"/>
                  <a:tab pos="2387600" algn="l"/>
                  <a:tab pos="2971800" algn="l"/>
                  <a:tab pos="3581400" algn="l"/>
                  <a:tab pos="4178300" algn="l"/>
                  <a:tab pos="4775200" algn="l"/>
                  <a:tab pos="5384800" algn="l"/>
                  <a:tab pos="5969000" algn="l"/>
                  <a:tab pos="6578600" algn="l"/>
                  <a:tab pos="7175500" algn="l"/>
                  <a:tab pos="7772400" algn="l"/>
                  <a:tab pos="8382000" algn="l"/>
                  <a:tab pos="8966200" algn="l"/>
                  <a:tab pos="9563100" algn="l"/>
                  <a:tab pos="10172700" algn="l"/>
                  <a:tab pos="10769600" algn="l"/>
                  <a:tab pos="11379200" algn="l"/>
                  <a:tab pos="11963400" algn="l"/>
                </a:tabLst>
                <a:defRPr b="1" sz="1600">
                  <a:latin typeface="Calibri"/>
                  <a:ea typeface="Calibri"/>
                  <a:cs typeface="Calibri"/>
                  <a:sym typeface="Calibri"/>
                </a:defRPr>
              </a:lvl1pPr>
            </a:lstStyle>
            <a:p>
              <a:pPr lvl="0">
                <a:defRPr b="0" sz="1800"/>
              </a:pPr>
              <a:r>
                <a:rPr b="1" sz="1600"/>
                <a:t>intracellular cholesterol trafficking</a:t>
              </a:r>
            </a:p>
          </p:txBody>
        </p:sp>
        <p:sp>
          <p:nvSpPr>
            <p:cNvPr id="791" name="Shape 791"/>
            <p:cNvSpPr/>
            <p:nvPr/>
          </p:nvSpPr>
          <p:spPr>
            <a:xfrm>
              <a:off x="5159211" y="2042922"/>
              <a:ext cx="4048538" cy="366101"/>
            </a:xfrm>
            <a:prstGeom prst="rect">
              <a:avLst/>
            </a:prstGeom>
            <a:solidFill>
              <a:srgbClr val="FFFA00"/>
            </a:solidFill>
            <a:ln w="12700" cap="flat">
              <a:noFill/>
              <a:miter lim="400000"/>
            </a:ln>
            <a:effectLst>
              <a:outerShdw sx="100000" sy="100000" kx="0" ky="0" algn="b" rotWithShape="0" blurRad="12700" dist="12700" dir="2700000">
                <a:srgbClr val="9996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lvl1pPr defTabSz="599017">
                <a:tabLst>
                  <a:tab pos="584200" algn="l"/>
                  <a:tab pos="1181100" algn="l"/>
                  <a:tab pos="1790700" algn="l"/>
                  <a:tab pos="2387600" algn="l"/>
                  <a:tab pos="2971800" algn="l"/>
                  <a:tab pos="3581400" algn="l"/>
                  <a:tab pos="4178300" algn="l"/>
                  <a:tab pos="4775200" algn="l"/>
                  <a:tab pos="5384800" algn="l"/>
                  <a:tab pos="5969000" algn="l"/>
                  <a:tab pos="6578600" algn="l"/>
                  <a:tab pos="7175500" algn="l"/>
                  <a:tab pos="7772400" algn="l"/>
                  <a:tab pos="8382000" algn="l"/>
                  <a:tab pos="8966200" algn="l"/>
                  <a:tab pos="9563100" algn="l"/>
                  <a:tab pos="10172700" algn="l"/>
                  <a:tab pos="10769600" algn="l"/>
                  <a:tab pos="11379200" algn="l"/>
                  <a:tab pos="11963400" algn="l"/>
                </a:tabLst>
                <a:defRPr b="1" sz="1600">
                  <a:latin typeface="Calibri"/>
                  <a:ea typeface="Calibri"/>
                  <a:cs typeface="Calibri"/>
                  <a:sym typeface="Calibri"/>
                </a:defRPr>
              </a:lvl1pPr>
            </a:lstStyle>
            <a:p>
              <a:pPr lvl="0">
                <a:defRPr b="0" sz="1800"/>
              </a:pPr>
              <a:r>
                <a:rPr b="1" sz="1600"/>
                <a:t>cholesterol synthesis</a:t>
              </a:r>
            </a:p>
          </p:txBody>
        </p:sp>
        <p:sp>
          <p:nvSpPr>
            <p:cNvPr id="792" name="Shape 792"/>
            <p:cNvSpPr/>
            <p:nvPr/>
          </p:nvSpPr>
          <p:spPr>
            <a:xfrm>
              <a:off x="5102231" y="3983565"/>
              <a:ext cx="972399" cy="426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defTabSz="914400">
                <a:defRPr sz="1800"/>
              </a:pPr>
              <a:r>
                <a:rPr b="1" sz="2000">
                  <a:solidFill>
                    <a:srgbClr val="222A35"/>
                  </a:solidFill>
                  <a:latin typeface="Calibri"/>
                  <a:ea typeface="Calibri"/>
                  <a:cs typeface="Calibri"/>
                  <a:sym typeface="Calibri"/>
                </a:rPr>
                <a:t>CCAR1</a:t>
              </a:r>
              <a:r>
                <a:rPr b="1" baseline="30399" sz="2000">
                  <a:solidFill>
                    <a:srgbClr val="222A35"/>
                  </a:solidFill>
                  <a:latin typeface="Calibri"/>
                  <a:ea typeface="Calibri"/>
                  <a:cs typeface="Calibri"/>
                  <a:sym typeface="Calibri"/>
                </a:rPr>
                <a:t>6</a:t>
              </a:r>
              <a:r>
                <a:rPr b="1" sz="2000">
                  <a:solidFill>
                    <a:srgbClr val="222A35"/>
                  </a:solidFill>
                  <a:latin typeface="Calibri"/>
                  <a:ea typeface="Calibri"/>
                  <a:cs typeface="Calibri"/>
                  <a:sym typeface="Calibri"/>
                </a:rPr>
                <a:t> </a:t>
              </a:r>
            </a:p>
          </p:txBody>
        </p:sp>
        <p:sp>
          <p:nvSpPr>
            <p:cNvPr id="793" name="Shape 793"/>
            <p:cNvSpPr/>
            <p:nvPr/>
          </p:nvSpPr>
          <p:spPr>
            <a:xfrm>
              <a:off x="5004178" y="4274112"/>
              <a:ext cx="1113662" cy="426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defTabSz="914400">
                <a:defRPr sz="1800"/>
              </a:pPr>
              <a:r>
                <a:rPr b="1" sz="2000" u="sng">
                  <a:solidFill>
                    <a:srgbClr val="FF0000"/>
                  </a:solidFill>
                  <a:latin typeface="Calibri"/>
                  <a:ea typeface="Calibri"/>
                  <a:cs typeface="Calibri"/>
                  <a:sym typeface="Calibri"/>
                </a:rPr>
                <a:t>ARID3A</a:t>
              </a:r>
              <a:r>
                <a:rPr b="1" baseline="30399" sz="2000">
                  <a:solidFill>
                    <a:srgbClr val="FF0000"/>
                  </a:solidFill>
                  <a:latin typeface="Calibri"/>
                  <a:ea typeface="Calibri"/>
                  <a:cs typeface="Calibri"/>
                  <a:sym typeface="Calibri"/>
                </a:rPr>
                <a:t>24</a:t>
              </a:r>
            </a:p>
          </p:txBody>
        </p:sp>
        <p:sp>
          <p:nvSpPr>
            <p:cNvPr id="794" name="Shape 794"/>
            <p:cNvSpPr/>
            <p:nvPr/>
          </p:nvSpPr>
          <p:spPr>
            <a:xfrm>
              <a:off x="5017516" y="5196551"/>
              <a:ext cx="2095103" cy="607401"/>
            </a:xfrm>
            <a:prstGeom prst="rect">
              <a:avLst/>
            </a:prstGeom>
            <a:solidFill>
              <a:srgbClr val="FFFA00"/>
            </a:solidFill>
            <a:ln w="12700" cap="flat">
              <a:noFill/>
              <a:miter lim="400000"/>
            </a:ln>
            <a:effectLst>
              <a:outerShdw sx="100000" sy="100000" kx="0" ky="0" algn="b" rotWithShape="0" blurRad="12700" dist="12700" dir="2700000">
                <a:srgbClr val="9996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p>
              <a:pPr lvl="0" defTabSz="599017">
                <a:tabLst>
                  <a:tab pos="584200" algn="l"/>
                  <a:tab pos="1181100" algn="l"/>
                  <a:tab pos="1790700" algn="l"/>
                  <a:tab pos="2387600" algn="l"/>
                  <a:tab pos="2971800" algn="l"/>
                  <a:tab pos="3581400" algn="l"/>
                  <a:tab pos="4178300" algn="l"/>
                  <a:tab pos="4775200" algn="l"/>
                  <a:tab pos="5384800" algn="l"/>
                  <a:tab pos="5969000" algn="l"/>
                  <a:tab pos="6578600" algn="l"/>
                  <a:tab pos="7175500" algn="l"/>
                  <a:tab pos="7772400" algn="l"/>
                  <a:tab pos="8382000" algn="l"/>
                  <a:tab pos="8966200" algn="l"/>
                  <a:tab pos="9563100" algn="l"/>
                  <a:tab pos="10172700" algn="l"/>
                  <a:tab pos="10769600" algn="l"/>
                  <a:tab pos="11379200" algn="l"/>
                  <a:tab pos="11963400" algn="l"/>
                </a:tabLst>
                <a:defRPr sz="1800"/>
              </a:pPr>
              <a:r>
                <a:rPr b="1" sz="1600">
                  <a:latin typeface="Calibri"/>
                  <a:ea typeface="Calibri"/>
                  <a:cs typeface="Calibri"/>
                  <a:sym typeface="Calibri"/>
                </a:rPr>
                <a:t>structural integrity </a:t>
              </a:r>
              <a:endParaRPr b="1" sz="1600">
                <a:latin typeface="Calibri"/>
                <a:ea typeface="Calibri"/>
                <a:cs typeface="Calibri"/>
                <a:sym typeface="Calibri"/>
              </a:endParaRPr>
            </a:p>
            <a:p>
              <a:pPr lvl="0" defTabSz="599017">
                <a:tabLst>
                  <a:tab pos="584200" algn="l"/>
                  <a:tab pos="1181100" algn="l"/>
                  <a:tab pos="1790700" algn="l"/>
                  <a:tab pos="2387600" algn="l"/>
                  <a:tab pos="2971800" algn="l"/>
                  <a:tab pos="3581400" algn="l"/>
                  <a:tab pos="4178300" algn="l"/>
                  <a:tab pos="4775200" algn="l"/>
                  <a:tab pos="5384800" algn="l"/>
                  <a:tab pos="5969000" algn="l"/>
                  <a:tab pos="6578600" algn="l"/>
                  <a:tab pos="7175500" algn="l"/>
                  <a:tab pos="7772400" algn="l"/>
                  <a:tab pos="8382000" algn="l"/>
                  <a:tab pos="8966200" algn="l"/>
                  <a:tab pos="9563100" algn="l"/>
                  <a:tab pos="10172700" algn="l"/>
                  <a:tab pos="10769600" algn="l"/>
                  <a:tab pos="11379200" algn="l"/>
                  <a:tab pos="11963400" algn="l"/>
                </a:tabLst>
                <a:defRPr sz="1800"/>
              </a:pPr>
              <a:r>
                <a:rPr b="1" sz="1600">
                  <a:latin typeface="Calibri"/>
                  <a:ea typeface="Calibri"/>
                  <a:cs typeface="Calibri"/>
                  <a:sym typeface="Calibri"/>
                </a:rPr>
                <a:t>of epithelial cells </a:t>
              </a:r>
            </a:p>
          </p:txBody>
        </p:sp>
        <p:sp>
          <p:nvSpPr>
            <p:cNvPr id="795" name="Shape 795"/>
            <p:cNvSpPr/>
            <p:nvPr/>
          </p:nvSpPr>
          <p:spPr>
            <a:xfrm>
              <a:off x="7246838" y="5198983"/>
              <a:ext cx="2095104" cy="607401"/>
            </a:xfrm>
            <a:prstGeom prst="rect">
              <a:avLst/>
            </a:prstGeom>
            <a:solidFill>
              <a:srgbClr val="FFFA00"/>
            </a:solidFill>
            <a:ln w="12700" cap="flat">
              <a:noFill/>
              <a:miter lim="400000"/>
            </a:ln>
            <a:effectLst>
              <a:outerShdw sx="100000" sy="100000" kx="0" ky="0" algn="b" rotWithShape="0" blurRad="12700" dist="12700" dir="2700000">
                <a:srgbClr val="9996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lvl1pPr defTabSz="599017">
                <a:tabLst>
                  <a:tab pos="584200" algn="l"/>
                  <a:tab pos="1181100" algn="l"/>
                  <a:tab pos="1790700" algn="l"/>
                  <a:tab pos="2387600" algn="l"/>
                  <a:tab pos="2971800" algn="l"/>
                  <a:tab pos="3581400" algn="l"/>
                  <a:tab pos="4178300" algn="l"/>
                  <a:tab pos="4775200" algn="l"/>
                  <a:tab pos="5384800" algn="l"/>
                  <a:tab pos="5969000" algn="l"/>
                  <a:tab pos="6578600" algn="l"/>
                  <a:tab pos="7175500" algn="l"/>
                  <a:tab pos="7772400" algn="l"/>
                  <a:tab pos="8382000" algn="l"/>
                  <a:tab pos="8966200" algn="l"/>
                  <a:tab pos="9563100" algn="l"/>
                  <a:tab pos="10172700" algn="l"/>
                  <a:tab pos="10769600" algn="l"/>
                  <a:tab pos="11379200" algn="l"/>
                  <a:tab pos="11963400" algn="l"/>
                </a:tabLst>
                <a:defRPr b="1" sz="1600">
                  <a:latin typeface="Calibri"/>
                  <a:ea typeface="Calibri"/>
                  <a:cs typeface="Calibri"/>
                  <a:sym typeface="Calibri"/>
                </a:defRPr>
              </a:lvl1pPr>
            </a:lstStyle>
            <a:p>
              <a:pPr lvl="0">
                <a:defRPr b="0" sz="1800"/>
              </a:pPr>
              <a:r>
                <a:rPr b="1" sz="1600"/>
                <a:t>potential marker of epidermal stem cells </a:t>
              </a:r>
            </a:p>
          </p:txBody>
        </p:sp>
        <p:sp>
          <p:nvSpPr>
            <p:cNvPr id="796" name="Shape 796"/>
            <p:cNvSpPr/>
            <p:nvPr/>
          </p:nvSpPr>
          <p:spPr>
            <a:xfrm>
              <a:off x="5017516" y="987143"/>
              <a:ext cx="4261079" cy="607401"/>
            </a:xfrm>
            <a:prstGeom prst="rect">
              <a:avLst/>
            </a:prstGeom>
            <a:solidFill>
              <a:srgbClr val="FFFA00"/>
            </a:solidFill>
            <a:ln w="12700" cap="flat">
              <a:noFill/>
              <a:miter lim="400000"/>
            </a:ln>
            <a:effectLst>
              <a:outerShdw sx="100000" sy="100000" kx="0" ky="0" algn="b" rotWithShape="0" blurRad="12700" dist="12700" dir="2700000">
                <a:srgbClr val="9996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lvl1pPr defTabSz="599017">
                <a:tabLst>
                  <a:tab pos="584200" algn="l"/>
                  <a:tab pos="1181100" algn="l"/>
                  <a:tab pos="1790700" algn="l"/>
                  <a:tab pos="2387600" algn="l"/>
                  <a:tab pos="2971800" algn="l"/>
                  <a:tab pos="3581400" algn="l"/>
                  <a:tab pos="4178300" algn="l"/>
                  <a:tab pos="4775200" algn="l"/>
                  <a:tab pos="5384800" algn="l"/>
                  <a:tab pos="5969000" algn="l"/>
                  <a:tab pos="6578600" algn="l"/>
                  <a:tab pos="7175500" algn="l"/>
                  <a:tab pos="7772400" algn="l"/>
                  <a:tab pos="8382000" algn="l"/>
                  <a:tab pos="8966200" algn="l"/>
                  <a:tab pos="9563100" algn="l"/>
                  <a:tab pos="10172700" algn="l"/>
                  <a:tab pos="10769600" algn="l"/>
                  <a:tab pos="11379200" algn="l"/>
                  <a:tab pos="11963400" algn="l"/>
                </a:tabLst>
                <a:defRPr b="1" sz="1600">
                  <a:latin typeface="Calibri"/>
                  <a:ea typeface="Calibri"/>
                  <a:cs typeface="Calibri"/>
                  <a:sym typeface="Calibri"/>
                </a:defRPr>
              </a:lvl1pPr>
            </a:lstStyle>
            <a:p>
              <a:pPr lvl="0">
                <a:defRPr b="0" sz="1800"/>
              </a:pPr>
              <a:r>
                <a:rPr b="1" sz="1600"/>
                <a:t>balance and maintain serine protease activities in  the skin</a:t>
              </a:r>
            </a:p>
          </p:txBody>
        </p:sp>
        <p:sp>
          <p:nvSpPr>
            <p:cNvPr id="797" name="Shape 797"/>
            <p:cNvSpPr/>
            <p:nvPr/>
          </p:nvSpPr>
          <p:spPr>
            <a:xfrm>
              <a:off x="5159210" y="6066687"/>
              <a:ext cx="4182732" cy="366101"/>
            </a:xfrm>
            <a:prstGeom prst="rect">
              <a:avLst/>
            </a:prstGeom>
            <a:solidFill>
              <a:srgbClr val="FFFA00"/>
            </a:solidFill>
            <a:ln w="12700" cap="flat">
              <a:noFill/>
              <a:miter lim="400000"/>
            </a:ln>
            <a:effectLst>
              <a:outerShdw sx="100000" sy="100000" kx="0" ky="0" algn="b" rotWithShape="0" blurRad="12700" dist="12700" dir="2700000">
                <a:srgbClr val="9996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lvl1pPr defTabSz="599017">
                <a:tabLst>
                  <a:tab pos="584200" algn="l"/>
                  <a:tab pos="1181100" algn="l"/>
                  <a:tab pos="1790700" algn="l"/>
                  <a:tab pos="2387600" algn="l"/>
                  <a:tab pos="2971800" algn="l"/>
                  <a:tab pos="3581400" algn="l"/>
                  <a:tab pos="4178300" algn="l"/>
                  <a:tab pos="4775200" algn="l"/>
                  <a:tab pos="5384800" algn="l"/>
                  <a:tab pos="5969000" algn="l"/>
                  <a:tab pos="6578600" algn="l"/>
                  <a:tab pos="7175500" algn="l"/>
                  <a:tab pos="7772400" algn="l"/>
                  <a:tab pos="8382000" algn="l"/>
                  <a:tab pos="8966200" algn="l"/>
                  <a:tab pos="9563100" algn="l"/>
                  <a:tab pos="10172700" algn="l"/>
                  <a:tab pos="10769600" algn="l"/>
                  <a:tab pos="11379200" algn="l"/>
                  <a:tab pos="11963400" algn="l"/>
                </a:tabLst>
                <a:defRPr b="1" sz="1600">
                  <a:latin typeface="Calibri"/>
                  <a:ea typeface="Calibri"/>
                  <a:cs typeface="Calibri"/>
                  <a:sym typeface="Calibri"/>
                </a:defRPr>
              </a:lvl1pPr>
            </a:lstStyle>
            <a:p>
              <a:pPr lvl="0">
                <a:defRPr b="0" sz="1800"/>
              </a:pPr>
              <a:r>
                <a:rPr b="1" sz="1600"/>
                <a:t>tissue remodeling</a:t>
              </a:r>
            </a:p>
          </p:txBody>
        </p:sp>
        <p:sp>
          <p:nvSpPr>
            <p:cNvPr id="798" name="Shape 798"/>
            <p:cNvSpPr/>
            <p:nvPr/>
          </p:nvSpPr>
          <p:spPr>
            <a:xfrm>
              <a:off x="6202955" y="3722599"/>
              <a:ext cx="3031849" cy="366101"/>
            </a:xfrm>
            <a:prstGeom prst="rect">
              <a:avLst/>
            </a:prstGeom>
            <a:solidFill>
              <a:srgbClr val="FFFA00"/>
            </a:solidFill>
            <a:ln w="12700" cap="flat">
              <a:noFill/>
              <a:miter lim="400000"/>
            </a:ln>
            <a:effectLst>
              <a:outerShdw sx="100000" sy="100000" kx="0" ky="0" algn="b" rotWithShape="0" blurRad="12700" dist="12700" dir="2700000">
                <a:srgbClr val="9996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lvl1pPr defTabSz="599017">
                <a:tabLst>
                  <a:tab pos="584200" algn="l"/>
                  <a:tab pos="1181100" algn="l"/>
                  <a:tab pos="1790700" algn="l"/>
                  <a:tab pos="2387600" algn="l"/>
                  <a:tab pos="2971800" algn="l"/>
                  <a:tab pos="3581400" algn="l"/>
                  <a:tab pos="4178300" algn="l"/>
                  <a:tab pos="4775200" algn="l"/>
                  <a:tab pos="5384800" algn="l"/>
                  <a:tab pos="5969000" algn="l"/>
                  <a:tab pos="6578600" algn="l"/>
                  <a:tab pos="7175500" algn="l"/>
                  <a:tab pos="7772400" algn="l"/>
                  <a:tab pos="8382000" algn="l"/>
                  <a:tab pos="8966200" algn="l"/>
                  <a:tab pos="9563100" algn="l"/>
                  <a:tab pos="10172700" algn="l"/>
                  <a:tab pos="10769600" algn="l"/>
                  <a:tab pos="11379200" algn="l"/>
                  <a:tab pos="11963400" algn="l"/>
                </a:tabLst>
                <a:defRPr b="1" sz="1600">
                  <a:latin typeface="Calibri"/>
                  <a:ea typeface="Calibri"/>
                  <a:cs typeface="Calibri"/>
                  <a:sym typeface="Calibri"/>
                </a:defRPr>
              </a:lvl1pPr>
            </a:lstStyle>
            <a:p>
              <a:pPr lvl="0">
                <a:defRPr b="0" sz="1800"/>
              </a:pPr>
              <a:r>
                <a:rPr b="1" sz="1600"/>
                <a:t>Cell proliferation </a:t>
              </a:r>
            </a:p>
          </p:txBody>
        </p:sp>
        <p:sp>
          <p:nvSpPr>
            <p:cNvPr id="799" name="Shape 799"/>
            <p:cNvSpPr/>
            <p:nvPr/>
          </p:nvSpPr>
          <p:spPr>
            <a:xfrm>
              <a:off x="6153229" y="4090423"/>
              <a:ext cx="1643923" cy="607401"/>
            </a:xfrm>
            <a:prstGeom prst="rect">
              <a:avLst/>
            </a:prstGeom>
            <a:solidFill>
              <a:srgbClr val="FFFA00"/>
            </a:solidFill>
            <a:ln w="12700" cap="flat">
              <a:noFill/>
              <a:miter lim="400000"/>
            </a:ln>
            <a:effectLst>
              <a:outerShdw sx="100000" sy="100000" kx="0" ky="0" algn="b" rotWithShape="0" blurRad="12700" dist="12700" dir="2700000">
                <a:srgbClr val="9996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lvl1pPr defTabSz="599017">
                <a:tabLst>
                  <a:tab pos="584200" algn="l"/>
                  <a:tab pos="1181100" algn="l"/>
                  <a:tab pos="1790700" algn="l"/>
                  <a:tab pos="2387600" algn="l"/>
                  <a:tab pos="2971800" algn="l"/>
                  <a:tab pos="3581400" algn="l"/>
                  <a:tab pos="4178300" algn="l"/>
                  <a:tab pos="4775200" algn="l"/>
                  <a:tab pos="5384800" algn="l"/>
                  <a:tab pos="5969000" algn="l"/>
                  <a:tab pos="6578600" algn="l"/>
                  <a:tab pos="7175500" algn="l"/>
                  <a:tab pos="7772400" algn="l"/>
                  <a:tab pos="8382000" algn="l"/>
                  <a:tab pos="8966200" algn="l"/>
                  <a:tab pos="9563100" algn="l"/>
                  <a:tab pos="10172700" algn="l"/>
                  <a:tab pos="10769600" algn="l"/>
                  <a:tab pos="11379200" algn="l"/>
                  <a:tab pos="11963400" algn="l"/>
                </a:tabLst>
                <a:defRPr b="1" sz="1600">
                  <a:latin typeface="Calibri"/>
                  <a:ea typeface="Calibri"/>
                  <a:cs typeface="Calibri"/>
                  <a:sym typeface="Calibri"/>
                </a:defRPr>
              </a:lvl1pPr>
            </a:lstStyle>
            <a:p>
              <a:pPr lvl="0">
                <a:defRPr b="0" sz="1800"/>
              </a:pPr>
              <a:r>
                <a:rPr b="1" sz="1600"/>
                <a:t>mRNA surveillance</a:t>
              </a:r>
            </a:p>
          </p:txBody>
        </p:sp>
        <p:sp>
          <p:nvSpPr>
            <p:cNvPr id="800" name="Shape 800"/>
            <p:cNvSpPr/>
            <p:nvPr/>
          </p:nvSpPr>
          <p:spPr>
            <a:xfrm>
              <a:off x="7859313" y="4082763"/>
              <a:ext cx="1367296" cy="366101"/>
            </a:xfrm>
            <a:prstGeom prst="rect">
              <a:avLst/>
            </a:prstGeom>
            <a:solidFill>
              <a:srgbClr val="FFFA00"/>
            </a:solidFill>
            <a:ln w="12700" cap="flat">
              <a:noFill/>
              <a:miter lim="400000"/>
            </a:ln>
            <a:effectLst>
              <a:outerShdw sx="100000" sy="100000" kx="0" ky="0" algn="b" rotWithShape="0" blurRad="12700" dist="12700" dir="2700000">
                <a:srgbClr val="9996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lvl1pPr defTabSz="599017">
                <a:tabLst>
                  <a:tab pos="584200" algn="l"/>
                  <a:tab pos="1181100" algn="l"/>
                  <a:tab pos="1790700" algn="l"/>
                  <a:tab pos="2387600" algn="l"/>
                  <a:tab pos="2971800" algn="l"/>
                  <a:tab pos="3581400" algn="l"/>
                  <a:tab pos="4178300" algn="l"/>
                  <a:tab pos="4775200" algn="l"/>
                  <a:tab pos="5384800" algn="l"/>
                  <a:tab pos="5969000" algn="l"/>
                  <a:tab pos="6578600" algn="l"/>
                  <a:tab pos="7175500" algn="l"/>
                  <a:tab pos="7772400" algn="l"/>
                  <a:tab pos="8382000" algn="l"/>
                  <a:tab pos="8966200" algn="l"/>
                  <a:tab pos="9563100" algn="l"/>
                  <a:tab pos="10172700" algn="l"/>
                  <a:tab pos="10769600" algn="l"/>
                  <a:tab pos="11379200" algn="l"/>
                  <a:tab pos="11963400" algn="l"/>
                </a:tabLst>
                <a:defRPr b="1" sz="1600">
                  <a:latin typeface="Calibri"/>
                  <a:ea typeface="Calibri"/>
                  <a:cs typeface="Calibri"/>
                  <a:sym typeface="Calibri"/>
                </a:defRPr>
              </a:lvl1pPr>
            </a:lstStyle>
            <a:p>
              <a:pPr lvl="0">
                <a:defRPr b="0" sz="1800"/>
              </a:pPr>
              <a:r>
                <a:rPr b="1" sz="1600"/>
                <a:t>DNA repair</a:t>
              </a:r>
            </a:p>
          </p:txBody>
        </p:sp>
        <p:sp>
          <p:nvSpPr>
            <p:cNvPr id="801" name="Shape 801"/>
            <p:cNvSpPr/>
            <p:nvPr/>
          </p:nvSpPr>
          <p:spPr>
            <a:xfrm>
              <a:off x="5587261" y="2785793"/>
              <a:ext cx="906171" cy="426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algn="l" defTabSz="914400">
                <a:defRPr sz="1800"/>
              </a:pPr>
              <a:r>
                <a:rPr b="1" sz="2000">
                  <a:solidFill>
                    <a:srgbClr val="222A35"/>
                  </a:solidFill>
                  <a:latin typeface="Calibri"/>
                  <a:ea typeface="Calibri"/>
                  <a:cs typeface="Calibri"/>
                  <a:sym typeface="Calibri"/>
                </a:rPr>
                <a:t>BMP6 </a:t>
              </a:r>
              <a:r>
                <a:rPr b="1" baseline="30399" sz="2000">
                  <a:solidFill>
                    <a:srgbClr val="222A35"/>
                  </a:solidFill>
                  <a:latin typeface="Calibri"/>
                  <a:ea typeface="Calibri"/>
                  <a:cs typeface="Calibri"/>
                  <a:sym typeface="Calibri"/>
                </a:rPr>
                <a:t>6</a:t>
              </a:r>
            </a:p>
          </p:txBody>
        </p:sp>
        <p:sp>
          <p:nvSpPr>
            <p:cNvPr id="802" name="Shape 802"/>
            <p:cNvSpPr/>
            <p:nvPr/>
          </p:nvSpPr>
          <p:spPr>
            <a:xfrm>
              <a:off x="4855129" y="3389407"/>
              <a:ext cx="1265714" cy="426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algn="l" defTabSz="914400">
                <a:defRPr sz="1800"/>
              </a:pPr>
              <a:r>
                <a:rPr b="1" sz="2000">
                  <a:solidFill>
                    <a:srgbClr val="222A35"/>
                  </a:solidFill>
                  <a:latin typeface="Calibri"/>
                  <a:ea typeface="Calibri"/>
                  <a:cs typeface="Calibri"/>
                  <a:sym typeface="Calibri"/>
                </a:rPr>
                <a:t>CEACAM1</a:t>
              </a:r>
              <a:r>
                <a:rPr b="1" baseline="30399" sz="2000">
                  <a:solidFill>
                    <a:srgbClr val="222A35"/>
                  </a:solidFill>
                  <a:latin typeface="Calibri"/>
                  <a:ea typeface="Calibri"/>
                  <a:cs typeface="Calibri"/>
                  <a:sym typeface="Calibri"/>
                </a:rPr>
                <a:t>6</a:t>
              </a:r>
            </a:p>
          </p:txBody>
        </p:sp>
        <p:sp>
          <p:nvSpPr>
            <p:cNvPr id="803" name="Shape 803"/>
            <p:cNvSpPr/>
            <p:nvPr/>
          </p:nvSpPr>
          <p:spPr>
            <a:xfrm>
              <a:off x="4826241" y="3694162"/>
              <a:ext cx="1265715" cy="426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algn="l" defTabSz="914400">
                <a:defRPr sz="1800"/>
              </a:pPr>
              <a:r>
                <a:rPr b="1" sz="2000">
                  <a:solidFill>
                    <a:srgbClr val="222A35"/>
                  </a:solidFill>
                  <a:latin typeface="Calibri"/>
                  <a:ea typeface="Calibri"/>
                  <a:cs typeface="Calibri"/>
                  <a:sym typeface="Calibri"/>
                </a:rPr>
                <a:t>CEACAM5</a:t>
              </a:r>
              <a:r>
                <a:rPr b="1" baseline="30399" sz="2000">
                  <a:solidFill>
                    <a:srgbClr val="222A35"/>
                  </a:solidFill>
                  <a:latin typeface="Calibri"/>
                  <a:ea typeface="Calibri"/>
                  <a:cs typeface="Calibri"/>
                  <a:sym typeface="Calibri"/>
                </a:rPr>
                <a:t>6</a:t>
              </a:r>
            </a:p>
          </p:txBody>
        </p:sp>
        <p:sp>
          <p:nvSpPr>
            <p:cNvPr id="804" name="Shape 804"/>
            <p:cNvSpPr/>
            <p:nvPr/>
          </p:nvSpPr>
          <p:spPr>
            <a:xfrm>
              <a:off x="7737150" y="2773763"/>
              <a:ext cx="905799" cy="426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defTabSz="914400">
                <a:defRPr sz="1800"/>
              </a:pPr>
              <a:r>
                <a:rPr b="1" sz="2000">
                  <a:solidFill>
                    <a:srgbClr val="222A35"/>
                  </a:solidFill>
                  <a:latin typeface="Calibri"/>
                  <a:ea typeface="Calibri"/>
                  <a:cs typeface="Calibri"/>
                  <a:sym typeface="Calibri"/>
                </a:rPr>
                <a:t>DOK2</a:t>
              </a:r>
              <a:r>
                <a:rPr b="1" baseline="30399" sz="2000">
                  <a:solidFill>
                    <a:srgbClr val="222A35"/>
                  </a:solidFill>
                  <a:latin typeface="Calibri"/>
                  <a:ea typeface="Calibri"/>
                  <a:cs typeface="Calibri"/>
                  <a:sym typeface="Calibri"/>
                </a:rPr>
                <a:t>24</a:t>
              </a:r>
            </a:p>
          </p:txBody>
        </p:sp>
        <p:sp>
          <p:nvSpPr>
            <p:cNvPr id="805" name="Shape 805"/>
            <p:cNvSpPr/>
            <p:nvPr/>
          </p:nvSpPr>
          <p:spPr>
            <a:xfrm>
              <a:off x="6681868" y="2773763"/>
              <a:ext cx="986786" cy="426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defTabSz="914400">
                <a:defRPr sz="1800"/>
              </a:pPr>
              <a:r>
                <a:rPr b="1" sz="2000" u="sng">
                  <a:solidFill>
                    <a:srgbClr val="222A35"/>
                  </a:solidFill>
                  <a:latin typeface="Calibri"/>
                  <a:ea typeface="Calibri"/>
                  <a:cs typeface="Calibri"/>
                  <a:sym typeface="Calibri"/>
                </a:rPr>
                <a:t>SOX21</a:t>
              </a:r>
              <a:r>
                <a:rPr b="1" baseline="30399" sz="2000" u="sng">
                  <a:solidFill>
                    <a:srgbClr val="222A35"/>
                  </a:solidFill>
                  <a:latin typeface="Calibri"/>
                  <a:ea typeface="Calibri"/>
                  <a:cs typeface="Calibri"/>
                  <a:sym typeface="Calibri"/>
                </a:rPr>
                <a:t>24</a:t>
              </a:r>
            </a:p>
          </p:txBody>
        </p:sp>
        <p:sp>
          <p:nvSpPr>
            <p:cNvPr id="806" name="Shape 806"/>
            <p:cNvSpPr/>
            <p:nvPr/>
          </p:nvSpPr>
          <p:spPr>
            <a:xfrm>
              <a:off x="6294366" y="3288503"/>
              <a:ext cx="2926430" cy="366101"/>
            </a:xfrm>
            <a:prstGeom prst="rect">
              <a:avLst/>
            </a:prstGeom>
            <a:solidFill>
              <a:srgbClr val="FFFA00"/>
            </a:solidFill>
            <a:ln w="12700" cap="flat">
              <a:noFill/>
              <a:miter lim="400000"/>
            </a:ln>
            <a:effectLst>
              <a:outerShdw sx="100000" sy="100000" kx="0" ky="0" algn="b" rotWithShape="0" blurRad="12700" dist="12700" dir="2700000">
                <a:srgbClr val="9996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lvl1pPr defTabSz="599017">
                <a:tabLst>
                  <a:tab pos="584200" algn="l"/>
                  <a:tab pos="1181100" algn="l"/>
                  <a:tab pos="1790700" algn="l"/>
                  <a:tab pos="2387600" algn="l"/>
                  <a:tab pos="2971800" algn="l"/>
                  <a:tab pos="3581400" algn="l"/>
                  <a:tab pos="4178300" algn="l"/>
                  <a:tab pos="4775200" algn="l"/>
                  <a:tab pos="5384800" algn="l"/>
                  <a:tab pos="5969000" algn="l"/>
                  <a:tab pos="6578600" algn="l"/>
                  <a:tab pos="7175500" algn="l"/>
                  <a:tab pos="7772400" algn="l"/>
                  <a:tab pos="8382000" algn="l"/>
                  <a:tab pos="8966200" algn="l"/>
                  <a:tab pos="9563100" algn="l"/>
                  <a:tab pos="10172700" algn="l"/>
                  <a:tab pos="10769600" algn="l"/>
                  <a:tab pos="11379200" algn="l"/>
                  <a:tab pos="11963400" algn="l"/>
                </a:tabLst>
                <a:defRPr b="1" sz="1600">
                  <a:latin typeface="Calibri"/>
                  <a:ea typeface="Calibri"/>
                  <a:cs typeface="Calibri"/>
                  <a:sym typeface="Calibri"/>
                </a:defRPr>
              </a:lvl1pPr>
            </a:lstStyle>
            <a:p>
              <a:pPr lvl="0">
                <a:defRPr b="0" sz="1800"/>
              </a:pPr>
              <a:r>
                <a:rPr b="1" sz="1600"/>
                <a:t>Cell differentiation</a:t>
              </a:r>
            </a:p>
          </p:txBody>
        </p:sp>
        <p:sp>
          <p:nvSpPr>
            <p:cNvPr id="807" name="Shape 807"/>
            <p:cNvSpPr/>
            <p:nvPr/>
          </p:nvSpPr>
          <p:spPr>
            <a:xfrm>
              <a:off x="6408311" y="4440358"/>
              <a:ext cx="909147" cy="426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defTabSz="914400">
                <a:defRPr sz="1800"/>
              </a:pPr>
              <a:r>
                <a:rPr b="1" sz="2000">
                  <a:solidFill>
                    <a:srgbClr val="222A35"/>
                  </a:solidFill>
                  <a:latin typeface="Calibri"/>
                  <a:ea typeface="Calibri"/>
                  <a:cs typeface="Calibri"/>
                  <a:sym typeface="Calibri"/>
                </a:rPr>
                <a:t>UPF3B</a:t>
              </a:r>
              <a:r>
                <a:rPr b="1" baseline="30399" sz="2000">
                  <a:solidFill>
                    <a:srgbClr val="222A35"/>
                  </a:solidFill>
                  <a:latin typeface="Calibri"/>
                  <a:ea typeface="Calibri"/>
                  <a:cs typeface="Calibri"/>
                  <a:sym typeface="Calibri"/>
                </a:rPr>
                <a:t>6</a:t>
              </a:r>
            </a:p>
          </p:txBody>
        </p:sp>
        <p:sp>
          <p:nvSpPr>
            <p:cNvPr id="808" name="Shape 808"/>
            <p:cNvSpPr/>
            <p:nvPr/>
          </p:nvSpPr>
          <p:spPr>
            <a:xfrm>
              <a:off x="8170367" y="4462770"/>
              <a:ext cx="745188" cy="426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0959" tIns="60959" rIns="60959" bIns="60959" numCol="1" anchor="t">
              <a:spAutoFit/>
            </a:bodyPr>
            <a:lstStyle/>
            <a:p>
              <a:pPr lvl="0" defTabSz="914400">
                <a:defRPr sz="1800"/>
              </a:pPr>
              <a:r>
                <a:rPr b="1" sz="2000" u="sng">
                  <a:solidFill>
                    <a:srgbClr val="222A35"/>
                  </a:solidFill>
                  <a:latin typeface="Calibri"/>
                  <a:ea typeface="Calibri"/>
                  <a:cs typeface="Calibri"/>
                  <a:sym typeface="Calibri"/>
                </a:rPr>
                <a:t>EVL</a:t>
              </a:r>
              <a:r>
                <a:rPr b="1" baseline="30399" sz="2000" u="sng">
                  <a:solidFill>
                    <a:srgbClr val="222A35"/>
                  </a:solidFill>
                  <a:latin typeface="Calibri"/>
                  <a:ea typeface="Calibri"/>
                  <a:cs typeface="Calibri"/>
                  <a:sym typeface="Calibri"/>
                </a:rPr>
                <a:t>24</a:t>
              </a:r>
              <a:r>
                <a:rPr b="1" sz="2000" u="sng">
                  <a:solidFill>
                    <a:srgbClr val="222A35"/>
                  </a:solidFill>
                  <a:latin typeface="Calibri"/>
                  <a:ea typeface="Calibri"/>
                  <a:cs typeface="Calibri"/>
                  <a:sym typeface="Calibri"/>
                </a:rPr>
                <a:t> </a:t>
              </a:r>
            </a:p>
          </p:txBody>
        </p:sp>
        <p:sp>
          <p:nvSpPr>
            <p:cNvPr id="809" name="Shape 809"/>
            <p:cNvSpPr/>
            <p:nvPr/>
          </p:nvSpPr>
          <p:spPr>
            <a:xfrm rot="16200000">
              <a:off x="7049419" y="-671544"/>
              <a:ext cx="402312" cy="2691328"/>
            </a:xfrm>
            <a:prstGeom prst="rightArrow">
              <a:avLst>
                <a:gd name="adj1" fmla="val 50000"/>
                <a:gd name="adj2" fmla="val 37500"/>
              </a:avLst>
            </a:prstGeom>
            <a:solidFill>
              <a:srgbClr val="FFFF57"/>
            </a:solidFill>
            <a:ln w="12700" cap="flat">
              <a:solidFill>
                <a:srgbClr val="8497B0"/>
              </a:solidFill>
              <a:prstDash val="solid"/>
              <a:miter lim="800000"/>
            </a:ln>
            <a:effectLst/>
          </p:spPr>
          <p:txBody>
            <a:bodyPr wrap="square" lIns="60959" tIns="60959" rIns="60959" bIns="60959" numCol="1" anchor="ctr">
              <a:noAutofit/>
            </a:bodyPr>
            <a:lstStyle/>
            <a:p>
              <a:pPr lvl="0" defTabSz="914400">
                <a:defRPr sz="2400">
                  <a:latin typeface="Calibri"/>
                  <a:ea typeface="Calibri"/>
                  <a:cs typeface="Calibri"/>
                  <a:sym typeface="Calibri"/>
                </a:defRPr>
              </a:pPr>
            </a:p>
          </p:txBody>
        </p:sp>
        <p:sp>
          <p:nvSpPr>
            <p:cNvPr id="810" name="Shape 810"/>
            <p:cNvSpPr/>
            <p:nvPr/>
          </p:nvSpPr>
          <p:spPr>
            <a:xfrm>
              <a:off x="5423070" y="11872"/>
              <a:ext cx="1689549" cy="607401"/>
            </a:xfrm>
            <a:prstGeom prst="rect">
              <a:avLst/>
            </a:prstGeom>
            <a:solidFill>
              <a:srgbClr val="FFFA00"/>
            </a:solidFill>
            <a:ln w="12700" cap="flat">
              <a:noFill/>
              <a:miter lim="400000"/>
            </a:ln>
            <a:effectLst>
              <a:outerShdw sx="100000" sy="100000" kx="0" ky="0" algn="b" rotWithShape="0" blurRad="12700" dist="12700" dir="2700000">
                <a:srgbClr val="9996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lvl1pPr defTabSz="599017">
                <a:tabLst>
                  <a:tab pos="584200" algn="l"/>
                  <a:tab pos="1181100" algn="l"/>
                  <a:tab pos="1790700" algn="l"/>
                  <a:tab pos="2387600" algn="l"/>
                  <a:tab pos="2971800" algn="l"/>
                  <a:tab pos="3581400" algn="l"/>
                  <a:tab pos="4178300" algn="l"/>
                  <a:tab pos="4775200" algn="l"/>
                  <a:tab pos="5384800" algn="l"/>
                  <a:tab pos="5969000" algn="l"/>
                  <a:tab pos="6578600" algn="l"/>
                  <a:tab pos="7175500" algn="l"/>
                  <a:tab pos="7772400" algn="l"/>
                  <a:tab pos="8382000" algn="l"/>
                  <a:tab pos="8966200" algn="l"/>
                  <a:tab pos="9563100" algn="l"/>
                  <a:tab pos="10172700" algn="l"/>
                  <a:tab pos="10769600" algn="l"/>
                  <a:tab pos="11379200" algn="l"/>
                  <a:tab pos="11963400" algn="l"/>
                </a:tabLst>
                <a:defRPr b="1" sz="1600">
                  <a:latin typeface="Calibri"/>
                  <a:ea typeface="Calibri"/>
                  <a:cs typeface="Calibri"/>
                  <a:sym typeface="Calibri"/>
                </a:defRPr>
              </a:lvl1pPr>
            </a:lstStyle>
            <a:p>
              <a:pPr lvl="0">
                <a:defRPr b="0" sz="1800"/>
              </a:pPr>
              <a:r>
                <a:rPr b="1" sz="1600"/>
                <a:t>tissue homeostasis </a:t>
              </a:r>
            </a:p>
          </p:txBody>
        </p:sp>
        <p:sp>
          <p:nvSpPr>
            <p:cNvPr id="811" name="Shape 811"/>
            <p:cNvSpPr/>
            <p:nvPr/>
          </p:nvSpPr>
          <p:spPr>
            <a:xfrm>
              <a:off x="7294227" y="0"/>
              <a:ext cx="1649389" cy="366101"/>
            </a:xfrm>
            <a:prstGeom prst="rect">
              <a:avLst/>
            </a:prstGeom>
            <a:solidFill>
              <a:srgbClr val="FFFA00"/>
            </a:solidFill>
            <a:ln w="12700" cap="flat">
              <a:noFill/>
              <a:miter lim="400000"/>
            </a:ln>
            <a:effectLst>
              <a:outerShdw sx="100000" sy="100000" kx="0" ky="0" algn="b" rotWithShape="0" blurRad="12700" dist="12700" dir="2700000">
                <a:srgbClr val="999600">
                  <a:alpha val="74997"/>
                </a:srgbClr>
              </a:outerShdw>
            </a:effectLst>
            <a:extLst>
              <a:ext uri="{C572A759-6A51-4108-AA02-DFA0A04FC94B}">
                <ma14:wrappingTextBoxFlag xmlns:ma14="http://schemas.microsoft.com/office/mac/drawingml/2011/main" val="1"/>
              </a:ext>
            </a:extLst>
          </p:spPr>
          <p:txBody>
            <a:bodyPr wrap="square" lIns="62400" tIns="62400" rIns="62400" bIns="62400" numCol="1" anchor="t">
              <a:spAutoFit/>
            </a:bodyPr>
            <a:lstStyle>
              <a:lvl1pPr defTabSz="599017">
                <a:tabLst>
                  <a:tab pos="584200" algn="l"/>
                  <a:tab pos="1181100" algn="l"/>
                  <a:tab pos="1790700" algn="l"/>
                  <a:tab pos="2387600" algn="l"/>
                  <a:tab pos="2971800" algn="l"/>
                  <a:tab pos="3581400" algn="l"/>
                  <a:tab pos="4178300" algn="l"/>
                  <a:tab pos="4775200" algn="l"/>
                  <a:tab pos="5384800" algn="l"/>
                  <a:tab pos="5969000" algn="l"/>
                  <a:tab pos="6578600" algn="l"/>
                  <a:tab pos="7175500" algn="l"/>
                  <a:tab pos="7772400" algn="l"/>
                  <a:tab pos="8382000" algn="l"/>
                  <a:tab pos="8966200" algn="l"/>
                  <a:tab pos="9563100" algn="l"/>
                  <a:tab pos="10172700" algn="l"/>
                  <a:tab pos="10769600" algn="l"/>
                  <a:tab pos="11379200" algn="l"/>
                  <a:tab pos="11963400" algn="l"/>
                </a:tabLst>
                <a:defRPr b="1" sz="1600">
                  <a:latin typeface="Calibri"/>
                  <a:ea typeface="Calibri"/>
                  <a:cs typeface="Calibri"/>
                  <a:sym typeface="Calibri"/>
                </a:defRPr>
              </a:lvl1pPr>
            </a:lstStyle>
            <a:p>
              <a:pPr lvl="0">
                <a:defRPr b="0" sz="1800"/>
              </a:pPr>
              <a:r>
                <a:rPr b="1" sz="1600"/>
                <a:t>healthier skin</a:t>
              </a:r>
            </a:p>
          </p:txBody>
        </p:sp>
      </p:grpSp>
      <p:sp>
        <p:nvSpPr>
          <p:cNvPr id="813" name="Shape 813"/>
          <p:cNvSpPr/>
          <p:nvPr/>
        </p:nvSpPr>
        <p:spPr>
          <a:xfrm>
            <a:off x="11128881" y="1412239"/>
            <a:ext cx="4361021" cy="6319521"/>
          </a:xfrm>
          <a:prstGeom prst="rect">
            <a:avLst/>
          </a:prstGeom>
          <a:solidFill>
            <a:srgbClr val="FFFFFF"/>
          </a:solidFill>
          <a:ln w="50800">
            <a:solidFill>
              <a:srgbClr val="FF0000"/>
            </a:solidFill>
          </a:ln>
          <a:extLst>
            <a:ext uri="{C572A759-6A51-4108-AA02-DFA0A04FC94B}">
              <ma14:wrappingTextBoxFlag xmlns:ma14="http://schemas.microsoft.com/office/mac/drawingml/2011/main" val="1"/>
            </a:ext>
          </a:extLst>
        </p:spPr>
        <p:txBody>
          <a:bodyPr lIns="60959" tIns="60959" rIns="60959" bIns="60959">
            <a:spAutoFit/>
          </a:bodyPr>
          <a:lstStyle/>
          <a:p>
            <a:pPr lvl="0" algn="l" defTabSz="914400">
              <a:defRPr sz="1800"/>
            </a:pPr>
            <a:r>
              <a:rPr sz="3600">
                <a:latin typeface="Calibri"/>
                <a:ea typeface="Calibri"/>
                <a:cs typeface="Calibri"/>
                <a:sym typeface="Calibri"/>
              </a:rPr>
              <a:t>TS Facial cream initiates signals that cascade all the way though the deep layers of the skin </a:t>
            </a:r>
            <a:endParaRPr sz="3600">
              <a:latin typeface="Calibri"/>
              <a:ea typeface="Calibri"/>
              <a:cs typeface="Calibri"/>
              <a:sym typeface="Calibri"/>
            </a:endParaRPr>
          </a:p>
          <a:p>
            <a:pPr lvl="0" algn="l" defTabSz="914400">
              <a:defRPr sz="1800"/>
            </a:pPr>
            <a:endParaRPr sz="3600">
              <a:latin typeface="Calibri"/>
              <a:ea typeface="Calibri"/>
              <a:cs typeface="Calibri"/>
              <a:sym typeface="Calibri"/>
            </a:endParaRPr>
          </a:p>
          <a:p>
            <a:pPr lvl="0" algn="l" defTabSz="914400">
              <a:defRPr sz="1800"/>
            </a:pPr>
            <a:endParaRPr sz="3600">
              <a:latin typeface="Calibri"/>
              <a:ea typeface="Calibri"/>
              <a:cs typeface="Calibri"/>
              <a:sym typeface="Calibri"/>
            </a:endParaRPr>
          </a:p>
          <a:p>
            <a:pPr lvl="0" algn="l" defTabSz="914400">
              <a:defRPr sz="1800"/>
            </a:pPr>
            <a:r>
              <a:rPr sz="3600">
                <a:latin typeface="Calibri"/>
                <a:ea typeface="Calibri"/>
                <a:cs typeface="Calibri"/>
                <a:sym typeface="Calibri"/>
              </a:rPr>
              <a:t>Resulting in better moisturization, protection, &amp; younger looking skin</a:t>
            </a:r>
          </a:p>
        </p:txBody>
      </p:sp>
      <p:sp>
        <p:nvSpPr>
          <p:cNvPr id="814" name="Shape 814"/>
          <p:cNvSpPr/>
          <p:nvPr/>
        </p:nvSpPr>
        <p:spPr>
          <a:xfrm rot="5400000">
            <a:off x="12517002" y="4780365"/>
            <a:ext cx="865658" cy="131256"/>
          </a:xfrm>
          <a:prstGeom prst="rightArrow">
            <a:avLst>
              <a:gd name="adj1" fmla="val 50000"/>
              <a:gd name="adj2" fmla="val 37500"/>
            </a:avLst>
          </a:prstGeom>
          <a:solidFill>
            <a:srgbClr val="FFFFFF"/>
          </a:solidFill>
          <a:ln w="50800">
            <a:solidFill>
              <a:srgbClr val="FF0000"/>
            </a:solidFill>
            <a:miter/>
          </a:ln>
        </p:spPr>
        <p:txBody>
          <a:bodyPr lIns="60959" tIns="60959" rIns="60959" bIns="60959" anchor="ctr"/>
          <a:lstStyle/>
          <a:p>
            <a:pPr lvl="0" defTabSz="914400">
              <a:defRPr sz="2400">
                <a:solidFill>
                  <a:srgbClr val="FFFFFF"/>
                </a:solidFill>
                <a:latin typeface="Calibri"/>
                <a:ea typeface="Calibri"/>
                <a:cs typeface="Calibri"/>
                <a:sym typeface="Calibri"/>
              </a:defRPr>
            </a:pPr>
          </a:p>
        </p:txBody>
      </p:sp>
      <p:sp>
        <p:nvSpPr>
          <p:cNvPr id="815" name="Shape 815"/>
          <p:cNvSpPr/>
          <p:nvPr/>
        </p:nvSpPr>
        <p:spPr>
          <a:xfrm>
            <a:off x="-1" y="344813"/>
            <a:ext cx="16256001" cy="769621"/>
          </a:xfrm>
          <a:prstGeom prst="rect">
            <a:avLst/>
          </a:prstGeom>
          <a:ln w="12700">
            <a:miter lim="400000"/>
          </a:ln>
        </p:spPr>
        <p:txBody>
          <a:bodyPr lIns="60959" tIns="60959" rIns="60959" bIns="60959" anchor="ctr">
            <a:spAutoFit/>
          </a:bodyPr>
          <a:lstStyle/>
          <a:p>
            <a:pPr lvl="0" defTabSz="914400">
              <a:defRPr sz="4200">
                <a:solidFill>
                  <a:srgbClr val="FFFFFF"/>
                </a:solidFill>
                <a:latin typeface="Calibri"/>
                <a:ea typeface="Calibri"/>
                <a:cs typeface="Calibri"/>
                <a:sym typeface="Calibri"/>
              </a:defRPr>
            </a:pPr>
          </a:p>
        </p:txBody>
      </p:sp>
      <p:sp>
        <p:nvSpPr>
          <p:cNvPr id="816" name="Shape 816"/>
          <p:cNvSpPr/>
          <p:nvPr/>
        </p:nvSpPr>
        <p:spPr>
          <a:xfrm>
            <a:off x="72880" y="133751"/>
            <a:ext cx="16110241" cy="6937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b="1" sz="4200">
                <a:latin typeface="+mj-lt"/>
                <a:ea typeface="+mj-ea"/>
                <a:cs typeface="+mj-cs"/>
                <a:sym typeface="Arial"/>
              </a:defRPr>
            </a:lvl1pPr>
          </a:lstStyle>
          <a:p>
            <a:pPr lvl="0">
              <a:defRPr b="0" sz="1800"/>
            </a:pPr>
            <a:r>
              <a:rPr b="1" sz="4200"/>
              <a:t>Cascade Effect = All Skin Layers</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0" name="Shape 820"/>
          <p:cNvSpPr/>
          <p:nvPr/>
        </p:nvSpPr>
        <p:spPr>
          <a:xfrm>
            <a:off x="1083732" y="284479"/>
            <a:ext cx="14657496" cy="738640"/>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914400">
              <a:defRPr sz="4400">
                <a:solidFill>
                  <a:srgbClr val="FFFFFF"/>
                </a:solidFill>
                <a:latin typeface="+mj-lt"/>
                <a:ea typeface="+mj-ea"/>
                <a:cs typeface="+mj-cs"/>
                <a:sym typeface="Arial"/>
              </a:defRPr>
            </a:lvl1pPr>
          </a:lstStyle>
          <a:p>
            <a:pPr lvl="0">
              <a:defRPr sz="1800">
                <a:solidFill>
                  <a:srgbClr val="000000"/>
                </a:solidFill>
              </a:defRPr>
            </a:pPr>
            <a:r>
              <a:rPr sz="4400">
                <a:solidFill>
                  <a:srgbClr val="FFFFFF"/>
                </a:solidFill>
              </a:rPr>
              <a:t>Conclusions</a:t>
            </a:r>
          </a:p>
        </p:txBody>
      </p:sp>
      <p:pic>
        <p:nvPicPr>
          <p:cNvPr id="821" name="image9.png"/>
          <p:cNvPicPr/>
          <p:nvPr/>
        </p:nvPicPr>
        <p:blipFill>
          <a:blip r:embed="rId2">
            <a:extLst/>
          </a:blip>
          <a:stretch>
            <a:fillRect/>
          </a:stretch>
        </p:blipFill>
        <p:spPr>
          <a:xfrm>
            <a:off x="13282883" y="657417"/>
            <a:ext cx="1471520" cy="6335179"/>
          </a:xfrm>
          <a:prstGeom prst="rect">
            <a:avLst/>
          </a:prstGeom>
          <a:ln w="12700">
            <a:miter lim="400000"/>
          </a:ln>
        </p:spPr>
      </p:pic>
      <p:sp>
        <p:nvSpPr>
          <p:cNvPr id="822" name="Shape 822"/>
          <p:cNvSpPr/>
          <p:nvPr>
            <p:ph type="body" idx="4294967295"/>
          </p:nvPr>
        </p:nvSpPr>
        <p:spPr>
          <a:xfrm>
            <a:off x="339926" y="380916"/>
            <a:ext cx="12500442" cy="7924884"/>
          </a:xfrm>
          <a:prstGeom prst="rect">
            <a:avLst/>
          </a:prstGeom>
        </p:spPr>
        <p:txBody>
          <a:bodyPr lIns="50800" tIns="50800" rIns="50800" bIns="50800" anchor="ctr">
            <a:noAutofit/>
          </a:bodyPr>
          <a:lstStyle/>
          <a:p>
            <a:pPr lvl="0" marL="0" indent="215900" defTabSz="546100">
              <a:lnSpc>
                <a:spcPct val="81000"/>
              </a:lnSpc>
              <a:spcBef>
                <a:spcPts val="3500"/>
              </a:spcBef>
              <a:buSzTx/>
              <a:buFontTx/>
              <a:buNone/>
              <a:defRPr sz="1800"/>
            </a:pPr>
            <a:r>
              <a:rPr b="1" sz="4400">
                <a:latin typeface="Gill Sans"/>
                <a:ea typeface="Gill Sans"/>
                <a:cs typeface="Gill Sans"/>
                <a:sym typeface="Gill Sans"/>
              </a:rPr>
              <a:t>TrueScience</a:t>
            </a:r>
            <a:r>
              <a:rPr b="1" baseline="30500" sz="4400">
                <a:latin typeface="Gill Sans"/>
                <a:ea typeface="Gill Sans"/>
                <a:cs typeface="Gill Sans"/>
                <a:sym typeface="Gill Sans"/>
              </a:rPr>
              <a:t>tm</a:t>
            </a:r>
            <a:r>
              <a:rPr b="1" sz="4400">
                <a:latin typeface="Gill Sans"/>
                <a:ea typeface="Gill Sans"/>
                <a:cs typeface="Gill Sans"/>
                <a:sym typeface="Gill Sans"/>
              </a:rPr>
              <a:t> Facial Cream with Advanced Nrf2 Technology has been shown to:</a:t>
            </a:r>
            <a:endParaRPr b="1" sz="3200">
              <a:latin typeface="Gill Sans"/>
              <a:ea typeface="Gill Sans"/>
              <a:cs typeface="Gill Sans"/>
              <a:sym typeface="Gill Sans"/>
            </a:endParaRPr>
          </a:p>
          <a:p>
            <a:pPr lvl="0" marL="618236" indent="-402336" defTabSz="546100">
              <a:lnSpc>
                <a:spcPct val="81000"/>
              </a:lnSpc>
              <a:spcBef>
                <a:spcPts val="3500"/>
              </a:spcBef>
              <a:buSzPct val="171000"/>
              <a:buFontTx/>
              <a:defRPr sz="1800"/>
            </a:pPr>
            <a:r>
              <a:rPr sz="4400">
                <a:latin typeface="Gill Sans"/>
                <a:ea typeface="Gill Sans"/>
                <a:cs typeface="Gill Sans"/>
                <a:sym typeface="Gill Sans"/>
              </a:rPr>
              <a:t>Boost skin protection from UV exposure by reducing DNA damage </a:t>
            </a:r>
            <a:endParaRPr sz="4800">
              <a:latin typeface="Gill Sans"/>
              <a:ea typeface="Gill Sans"/>
              <a:cs typeface="Gill Sans"/>
              <a:sym typeface="Gill Sans"/>
            </a:endParaRPr>
          </a:p>
          <a:p>
            <a:pPr lvl="0" marL="618236" indent="-402336" defTabSz="546100">
              <a:lnSpc>
                <a:spcPct val="81000"/>
              </a:lnSpc>
              <a:spcBef>
                <a:spcPts val="3500"/>
              </a:spcBef>
              <a:buSzPct val="171000"/>
              <a:buFontTx/>
              <a:defRPr sz="1800"/>
            </a:pPr>
            <a:r>
              <a:rPr sz="4400">
                <a:latin typeface="Gill Sans"/>
                <a:ea typeface="Gill Sans"/>
                <a:cs typeface="Gill Sans"/>
                <a:sym typeface="Gill Sans"/>
              </a:rPr>
              <a:t>Increase Nrf2 Protein amount, thus improve resistance to oxidative stress </a:t>
            </a:r>
            <a:endParaRPr sz="4800">
              <a:latin typeface="Gill Sans"/>
              <a:ea typeface="Gill Sans"/>
              <a:cs typeface="Gill Sans"/>
              <a:sym typeface="Gill Sans"/>
            </a:endParaRPr>
          </a:p>
          <a:p>
            <a:pPr lvl="0" marL="618236" indent="-402336" defTabSz="546100">
              <a:lnSpc>
                <a:spcPct val="81000"/>
              </a:lnSpc>
              <a:spcBef>
                <a:spcPts val="3500"/>
              </a:spcBef>
              <a:buSzPct val="171000"/>
              <a:buFontTx/>
              <a:defRPr sz="1800"/>
            </a:pPr>
            <a:r>
              <a:rPr sz="4400">
                <a:latin typeface="Gill Sans"/>
                <a:ea typeface="Gill Sans"/>
                <a:cs typeface="Gill Sans"/>
                <a:sym typeface="Gill Sans"/>
              </a:rPr>
              <a:t>Fight the signs of aging though </a:t>
            </a:r>
            <a:r>
              <a:rPr sz="4400">
                <a:solidFill>
                  <a:srgbClr val="C82506"/>
                </a:solidFill>
                <a:latin typeface="Gill Sans"/>
                <a:ea typeface="Gill Sans"/>
                <a:cs typeface="Gill Sans"/>
                <a:sym typeface="Gill Sans"/>
              </a:rPr>
              <a:t>all</a:t>
            </a:r>
            <a:r>
              <a:rPr sz="4400">
                <a:latin typeface="Gill Sans"/>
                <a:ea typeface="Gill Sans"/>
                <a:cs typeface="Gill Sans"/>
                <a:sym typeface="Gill Sans"/>
              </a:rPr>
              <a:t> layers of the skin</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4" name="Shape 824"/>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pic>
        <p:nvPicPr>
          <p:cNvPr id="825" name="image8.png"/>
          <p:cNvPicPr/>
          <p:nvPr/>
        </p:nvPicPr>
        <p:blipFill>
          <a:blip r:embed="rId2">
            <a:extLst/>
          </a:blip>
          <a:stretch>
            <a:fillRect/>
          </a:stretch>
        </p:blipFill>
        <p:spPr>
          <a:xfrm>
            <a:off x="2235199" y="-186267"/>
            <a:ext cx="12701" cy="12701"/>
          </a:xfrm>
          <a:prstGeom prst="rect">
            <a:avLst/>
          </a:prstGeom>
          <a:ln>
            <a:round/>
          </a:ln>
        </p:spPr>
      </p:pic>
      <p:pic>
        <p:nvPicPr>
          <p:cNvPr id="826" name="image8.png"/>
          <p:cNvPicPr/>
          <p:nvPr/>
        </p:nvPicPr>
        <p:blipFill>
          <a:blip r:embed="rId2">
            <a:extLst/>
          </a:blip>
          <a:stretch>
            <a:fillRect/>
          </a:stretch>
        </p:blipFill>
        <p:spPr>
          <a:xfrm>
            <a:off x="2235199" y="-186267"/>
            <a:ext cx="12701" cy="12701"/>
          </a:xfrm>
          <a:prstGeom prst="rect">
            <a:avLst/>
          </a:prstGeom>
          <a:ln>
            <a:round/>
          </a:ln>
        </p:spPr>
      </p:pic>
      <p:pic>
        <p:nvPicPr>
          <p:cNvPr id="827" name="image8.png"/>
          <p:cNvPicPr/>
          <p:nvPr/>
        </p:nvPicPr>
        <p:blipFill>
          <a:blip r:embed="rId2">
            <a:extLst/>
          </a:blip>
          <a:stretch>
            <a:fillRect/>
          </a:stretch>
        </p:blipFill>
        <p:spPr>
          <a:xfrm>
            <a:off x="2235199" y="-186267"/>
            <a:ext cx="12701" cy="12701"/>
          </a:xfrm>
          <a:prstGeom prst="rect">
            <a:avLst/>
          </a:prstGeom>
          <a:ln>
            <a:round/>
          </a:ln>
        </p:spPr>
      </p:pic>
      <p:grpSp>
        <p:nvGrpSpPr>
          <p:cNvPr id="830" name="Group 830"/>
          <p:cNvGrpSpPr/>
          <p:nvPr/>
        </p:nvGrpSpPr>
        <p:grpSpPr>
          <a:xfrm>
            <a:off x="2777066" y="1535515"/>
            <a:ext cx="10701868" cy="6807201"/>
            <a:chOff x="0" y="0"/>
            <a:chExt cx="10701866" cy="6807200"/>
          </a:xfrm>
        </p:grpSpPr>
        <p:pic>
          <p:nvPicPr>
            <p:cNvPr id="828" name="image9.png"/>
            <p:cNvPicPr/>
            <p:nvPr/>
          </p:nvPicPr>
          <p:blipFill>
            <a:blip r:embed="rId3">
              <a:extLst/>
            </a:blip>
            <a:srcRect l="45744" t="39722" r="15413" b="29850"/>
            <a:stretch>
              <a:fillRect/>
            </a:stretch>
          </p:blipFill>
          <p:spPr>
            <a:xfrm rot="60000">
              <a:off x="325967" y="292099"/>
              <a:ext cx="10058401" cy="5909735"/>
            </a:xfrm>
            <a:prstGeom prst="rect">
              <a:avLst/>
            </a:prstGeom>
            <a:ln w="9525" cap="flat">
              <a:noFill/>
              <a:round/>
            </a:ln>
            <a:effectLst/>
          </p:spPr>
        </p:pic>
        <p:pic>
          <p:nvPicPr>
            <p:cNvPr id="829" name="image10.png"/>
            <p:cNvPicPr/>
            <p:nvPr/>
          </p:nvPicPr>
          <p:blipFill>
            <a:blip r:embed="rId4">
              <a:extLst/>
            </a:blip>
            <a:stretch>
              <a:fillRect/>
            </a:stretch>
          </p:blipFill>
          <p:spPr>
            <a:xfrm>
              <a:off x="0" y="0"/>
              <a:ext cx="10701867" cy="6807200"/>
            </a:xfrm>
            <a:prstGeom prst="rect">
              <a:avLst/>
            </a:prstGeom>
            <a:ln w="9525" cap="flat">
              <a:noFill/>
              <a:round/>
            </a:ln>
            <a:effectLst/>
          </p:spPr>
        </p:pic>
      </p:grpSp>
      <p:sp>
        <p:nvSpPr>
          <p:cNvPr id="831" name="Shape 831"/>
          <p:cNvSpPr/>
          <p:nvPr/>
        </p:nvSpPr>
        <p:spPr>
          <a:xfrm>
            <a:off x="3644105" y="8156669"/>
            <a:ext cx="8938158" cy="778935"/>
          </a:xfrm>
          <a:prstGeom prst="rect">
            <a:avLst/>
          </a:prstGeom>
          <a:ln>
            <a:round/>
          </a:ln>
          <a:extLst>
            <a:ext uri="{C572A759-6A51-4108-AA02-DFA0A04FC94B}">
              <ma14:wrappingTextBoxFlag xmlns:ma14="http://schemas.microsoft.com/office/mac/drawingml/2011/main" val="1"/>
            </a:ext>
          </a:extLst>
        </p:spPr>
        <p:txBody>
          <a:bodyPr wrap="none" lIns="0" tIns="0" rIns="0" bIns="0" anchor="ctr">
            <a:spAutoFit/>
          </a:bodyPr>
          <a:lstStyle>
            <a:lvl1pPr defTabSz="914400">
              <a:defRPr sz="4000">
                <a:uFill>
                  <a:solidFill/>
                </a:uFill>
                <a:latin typeface="ArialUnicodeMS"/>
                <a:ea typeface="ArialUnicodeMS"/>
                <a:cs typeface="ArialUnicodeMS"/>
                <a:sym typeface="ArialUnicodeMS"/>
              </a:defRPr>
            </a:lvl1pPr>
          </a:lstStyle>
          <a:p>
            <a:pPr lvl="0">
              <a:defRPr sz="1800">
                <a:uFillTx/>
              </a:defRPr>
            </a:pPr>
            <a:r>
              <a:rPr sz="4000">
                <a:uFill>
                  <a:solidFill/>
                </a:uFill>
              </a:rPr>
              <a:t>Tired, Stressed, Depressed… “Off”</a:t>
            </a:r>
          </a:p>
        </p:txBody>
      </p:sp>
      <p:sp>
        <p:nvSpPr>
          <p:cNvPr id="832" name="Shape 832"/>
          <p:cNvSpPr/>
          <p:nvPr>
            <p:ph type="title"/>
          </p:nvPr>
        </p:nvSpPr>
        <p:spPr>
          <a:xfrm>
            <a:off x="965200" y="60298"/>
            <a:ext cx="14325600" cy="1241353"/>
          </a:xfrm>
          <a:prstGeom prst="rect">
            <a:avLst/>
          </a:prstGeom>
        </p:spPr>
        <p:txBody>
          <a:bodyPr lIns="0" tIns="0" rIns="0" bIns="0"/>
          <a:lstStyle>
            <a:lvl1pPr defTabSz="546100">
              <a:defRPr>
                <a:solidFill>
                  <a:srgbClr val="063A61"/>
                </a:solidFill>
                <a:uFillTx/>
              </a:defRPr>
            </a:lvl1pPr>
          </a:lstStyle>
          <a:p>
            <a:pPr lvl="0">
              <a:defRPr sz="1800">
                <a:solidFill>
                  <a:srgbClr val="000000"/>
                </a:solidFill>
              </a:defRPr>
            </a:pPr>
            <a:r>
              <a:rPr sz="7600">
                <a:solidFill>
                  <a:srgbClr val="063A61"/>
                </a:solidFill>
              </a:rPr>
              <a:t>FEEL Your Best…</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836" name="Group 836"/>
          <p:cNvGrpSpPr/>
          <p:nvPr/>
        </p:nvGrpSpPr>
        <p:grpSpPr>
          <a:xfrm>
            <a:off x="2997199" y="2590800"/>
            <a:ext cx="5751177" cy="4047067"/>
            <a:chOff x="0" y="0"/>
            <a:chExt cx="5751176" cy="4047066"/>
          </a:xfrm>
        </p:grpSpPr>
        <p:pic>
          <p:nvPicPr>
            <p:cNvPr id="834" name="droppedImage.pdf"/>
            <p:cNvPicPr/>
            <p:nvPr/>
          </p:nvPicPr>
          <p:blipFill>
            <a:blip r:embed="rId3">
              <a:extLst/>
            </a:blip>
            <a:stretch>
              <a:fillRect/>
            </a:stretch>
          </p:blipFill>
          <p:spPr>
            <a:xfrm>
              <a:off x="0" y="0"/>
              <a:ext cx="2235200" cy="1034375"/>
            </a:xfrm>
            <a:prstGeom prst="rect">
              <a:avLst/>
            </a:prstGeom>
            <a:ln w="12700" cap="flat">
              <a:noFill/>
              <a:miter lim="400000"/>
            </a:ln>
            <a:effectLst/>
          </p:spPr>
        </p:pic>
        <p:pic>
          <p:nvPicPr>
            <p:cNvPr id="835" name="droppedImage.pdf"/>
            <p:cNvPicPr/>
            <p:nvPr/>
          </p:nvPicPr>
          <p:blipFill>
            <a:blip r:embed="rId4">
              <a:extLst/>
            </a:blip>
            <a:stretch>
              <a:fillRect/>
            </a:stretch>
          </p:blipFill>
          <p:spPr>
            <a:xfrm>
              <a:off x="3589866" y="3386666"/>
              <a:ext cx="2161311" cy="660401"/>
            </a:xfrm>
            <a:prstGeom prst="rect">
              <a:avLst/>
            </a:prstGeom>
            <a:ln w="12700" cap="flat">
              <a:noFill/>
              <a:miter lim="400000"/>
            </a:ln>
            <a:effectLst/>
          </p:spPr>
        </p:pic>
      </p:grpSp>
      <p:grpSp>
        <p:nvGrpSpPr>
          <p:cNvPr id="846" name="Group 846"/>
          <p:cNvGrpSpPr/>
          <p:nvPr/>
        </p:nvGrpSpPr>
        <p:grpSpPr>
          <a:xfrm>
            <a:off x="2607733" y="626533"/>
            <a:ext cx="11163830" cy="7433734"/>
            <a:chOff x="0" y="0"/>
            <a:chExt cx="11163829" cy="7433733"/>
          </a:xfrm>
        </p:grpSpPr>
        <p:pic>
          <p:nvPicPr>
            <p:cNvPr id="837" name="droppedImage.pdf"/>
            <p:cNvPicPr/>
            <p:nvPr/>
          </p:nvPicPr>
          <p:blipFill>
            <a:blip r:embed="rId5">
              <a:extLst/>
            </a:blip>
            <a:stretch>
              <a:fillRect/>
            </a:stretch>
          </p:blipFill>
          <p:spPr>
            <a:xfrm>
              <a:off x="5147733" y="0"/>
              <a:ext cx="2421468" cy="870774"/>
            </a:xfrm>
            <a:prstGeom prst="rect">
              <a:avLst/>
            </a:prstGeom>
            <a:ln w="12700" cap="flat">
              <a:noFill/>
              <a:miter lim="400000"/>
            </a:ln>
            <a:effectLst/>
          </p:spPr>
        </p:pic>
        <p:pic>
          <p:nvPicPr>
            <p:cNvPr id="838" name="droppedImage.pdf"/>
            <p:cNvPicPr/>
            <p:nvPr/>
          </p:nvPicPr>
          <p:blipFill>
            <a:blip r:embed="rId6">
              <a:extLst/>
            </a:blip>
            <a:stretch>
              <a:fillRect/>
            </a:stretch>
          </p:blipFill>
          <p:spPr>
            <a:xfrm>
              <a:off x="8636000" y="3149600"/>
              <a:ext cx="1638255" cy="631032"/>
            </a:xfrm>
            <a:prstGeom prst="rect">
              <a:avLst/>
            </a:prstGeom>
            <a:ln w="12700" cap="flat">
              <a:noFill/>
              <a:miter lim="400000"/>
            </a:ln>
            <a:effectLst/>
          </p:spPr>
        </p:pic>
        <p:pic>
          <p:nvPicPr>
            <p:cNvPr id="839" name="droppedImage.pdf"/>
            <p:cNvPicPr/>
            <p:nvPr/>
          </p:nvPicPr>
          <p:blipFill>
            <a:blip r:embed="rId7">
              <a:extLst/>
            </a:blip>
            <a:stretch>
              <a:fillRect/>
            </a:stretch>
          </p:blipFill>
          <p:spPr>
            <a:xfrm>
              <a:off x="8111066" y="1642533"/>
              <a:ext cx="2035970" cy="610791"/>
            </a:xfrm>
            <a:prstGeom prst="rect">
              <a:avLst/>
            </a:prstGeom>
            <a:ln w="12700" cap="flat">
              <a:noFill/>
              <a:miter lim="400000"/>
            </a:ln>
            <a:effectLst/>
          </p:spPr>
        </p:pic>
        <p:pic>
          <p:nvPicPr>
            <p:cNvPr id="840" name="droppedImage.pdf"/>
            <p:cNvPicPr/>
            <p:nvPr/>
          </p:nvPicPr>
          <p:blipFill>
            <a:blip r:embed="rId8">
              <a:extLst/>
            </a:blip>
            <a:stretch>
              <a:fillRect/>
            </a:stretch>
          </p:blipFill>
          <p:spPr>
            <a:xfrm>
              <a:off x="1911852" y="3623733"/>
              <a:ext cx="1655791" cy="440532"/>
            </a:xfrm>
            <a:prstGeom prst="rect">
              <a:avLst/>
            </a:prstGeom>
            <a:ln w="12700" cap="flat">
              <a:noFill/>
              <a:miter lim="400000"/>
            </a:ln>
            <a:effectLst/>
          </p:spPr>
        </p:pic>
        <p:pic>
          <p:nvPicPr>
            <p:cNvPr id="841" name="droppedImage.pdf"/>
            <p:cNvPicPr/>
            <p:nvPr/>
          </p:nvPicPr>
          <p:blipFill>
            <a:blip r:embed="rId9">
              <a:extLst/>
            </a:blip>
            <a:stretch>
              <a:fillRect/>
            </a:stretch>
          </p:blipFill>
          <p:spPr>
            <a:xfrm>
              <a:off x="575733" y="6360221"/>
              <a:ext cx="2190751" cy="764216"/>
            </a:xfrm>
            <a:prstGeom prst="rect">
              <a:avLst/>
            </a:prstGeom>
            <a:ln w="12700" cap="flat">
              <a:noFill/>
              <a:miter lim="400000"/>
            </a:ln>
            <a:effectLst/>
          </p:spPr>
        </p:pic>
        <p:pic>
          <p:nvPicPr>
            <p:cNvPr id="842" name="droppedImage.pdf"/>
            <p:cNvPicPr/>
            <p:nvPr/>
          </p:nvPicPr>
          <p:blipFill>
            <a:blip r:embed="rId10">
              <a:extLst/>
            </a:blip>
            <a:stretch>
              <a:fillRect/>
            </a:stretch>
          </p:blipFill>
          <p:spPr>
            <a:xfrm>
              <a:off x="0" y="677333"/>
              <a:ext cx="1971676" cy="428626"/>
            </a:xfrm>
            <a:prstGeom prst="rect">
              <a:avLst/>
            </a:prstGeom>
            <a:ln w="12700" cap="flat">
              <a:noFill/>
              <a:miter lim="400000"/>
            </a:ln>
            <a:effectLst/>
          </p:spPr>
        </p:pic>
        <p:pic>
          <p:nvPicPr>
            <p:cNvPr id="843" name="droppedImage.pdf"/>
            <p:cNvPicPr/>
            <p:nvPr/>
          </p:nvPicPr>
          <p:blipFill>
            <a:blip r:embed="rId11">
              <a:extLst/>
            </a:blip>
            <a:stretch>
              <a:fillRect/>
            </a:stretch>
          </p:blipFill>
          <p:spPr>
            <a:xfrm>
              <a:off x="9330266" y="5130800"/>
              <a:ext cx="1833564" cy="347539"/>
            </a:xfrm>
            <a:prstGeom prst="rect">
              <a:avLst/>
            </a:prstGeom>
            <a:ln w="12700" cap="flat">
              <a:noFill/>
              <a:miter lim="400000"/>
            </a:ln>
            <a:effectLst/>
          </p:spPr>
        </p:pic>
        <p:pic>
          <p:nvPicPr>
            <p:cNvPr id="844" name="droppedImage.pdf"/>
            <p:cNvPicPr/>
            <p:nvPr/>
          </p:nvPicPr>
          <p:blipFill>
            <a:blip r:embed="rId12">
              <a:extLst/>
            </a:blip>
            <a:stretch>
              <a:fillRect/>
            </a:stretch>
          </p:blipFill>
          <p:spPr>
            <a:xfrm>
              <a:off x="5926666" y="6654800"/>
              <a:ext cx="2828129" cy="778934"/>
            </a:xfrm>
            <a:prstGeom prst="rect">
              <a:avLst/>
            </a:prstGeom>
            <a:ln w="12700" cap="flat">
              <a:noFill/>
              <a:miter lim="400000"/>
            </a:ln>
            <a:effectLst/>
          </p:spPr>
        </p:pic>
        <p:pic>
          <p:nvPicPr>
            <p:cNvPr id="845" name="image20.png"/>
            <p:cNvPicPr/>
            <p:nvPr/>
          </p:nvPicPr>
          <p:blipFill>
            <a:blip r:embed="rId13">
              <a:extLst/>
            </a:blip>
            <a:stretch>
              <a:fillRect/>
            </a:stretch>
          </p:blipFill>
          <p:spPr>
            <a:xfrm>
              <a:off x="694266" y="4690533"/>
              <a:ext cx="2155033" cy="802565"/>
            </a:xfrm>
            <a:prstGeom prst="rect">
              <a:avLst/>
            </a:prstGeom>
            <a:ln w="12700" cap="flat">
              <a:noFill/>
              <a:miter lim="400000"/>
            </a:ln>
            <a:effectLst/>
          </p:spPr>
        </p:pic>
      </p:grpSp>
      <p:grpSp>
        <p:nvGrpSpPr>
          <p:cNvPr id="853" name="Group 853"/>
          <p:cNvGrpSpPr/>
          <p:nvPr/>
        </p:nvGrpSpPr>
        <p:grpSpPr>
          <a:xfrm>
            <a:off x="2674408" y="242782"/>
            <a:ext cx="13007037" cy="7074626"/>
            <a:chOff x="0" y="0"/>
            <a:chExt cx="13007036" cy="7074625"/>
          </a:xfrm>
        </p:grpSpPr>
        <p:pic>
          <p:nvPicPr>
            <p:cNvPr id="847" name="provigil-logo.jpg"/>
            <p:cNvPicPr/>
            <p:nvPr/>
          </p:nvPicPr>
          <p:blipFill>
            <a:blip r:embed="rId14">
              <a:extLst/>
            </a:blip>
            <a:stretch>
              <a:fillRect/>
            </a:stretch>
          </p:blipFill>
          <p:spPr>
            <a:xfrm>
              <a:off x="0" y="1689468"/>
              <a:ext cx="1905000" cy="889001"/>
            </a:xfrm>
            <a:prstGeom prst="rect">
              <a:avLst/>
            </a:prstGeom>
            <a:ln w="12700" cap="flat">
              <a:noFill/>
              <a:miter lim="400000"/>
            </a:ln>
            <a:effectLst/>
          </p:spPr>
        </p:pic>
        <p:pic>
          <p:nvPicPr>
            <p:cNvPr id="848" name="strattera_logo_web.jpg"/>
            <p:cNvPicPr/>
            <p:nvPr/>
          </p:nvPicPr>
          <p:blipFill>
            <a:blip r:embed="rId15">
              <a:extLst/>
            </a:blip>
            <a:stretch>
              <a:fillRect/>
            </a:stretch>
          </p:blipFill>
          <p:spPr>
            <a:xfrm>
              <a:off x="485188" y="5894658"/>
              <a:ext cx="3056998" cy="831504"/>
            </a:xfrm>
            <a:prstGeom prst="rect">
              <a:avLst/>
            </a:prstGeom>
            <a:ln w="12700" cap="flat">
              <a:noFill/>
              <a:miter lim="400000"/>
            </a:ln>
            <a:effectLst/>
          </p:spPr>
        </p:pic>
        <p:pic>
          <p:nvPicPr>
            <p:cNvPr id="849" name="Concerta.jpg"/>
            <p:cNvPicPr/>
            <p:nvPr/>
          </p:nvPicPr>
          <p:blipFill>
            <a:blip r:embed="rId16">
              <a:extLst/>
            </a:blip>
            <a:stretch>
              <a:fillRect/>
            </a:stretch>
          </p:blipFill>
          <p:spPr>
            <a:xfrm>
              <a:off x="7924978" y="6310410"/>
              <a:ext cx="3350790" cy="764216"/>
            </a:xfrm>
            <a:prstGeom prst="rect">
              <a:avLst/>
            </a:prstGeom>
            <a:ln w="12700" cap="flat">
              <a:noFill/>
              <a:miter lim="400000"/>
            </a:ln>
            <a:effectLst/>
          </p:spPr>
        </p:pic>
        <p:pic>
          <p:nvPicPr>
            <p:cNvPr id="850" name="detail_vyvanse.jpg"/>
            <p:cNvPicPr/>
            <p:nvPr/>
          </p:nvPicPr>
          <p:blipFill>
            <a:blip r:embed="rId17">
              <a:extLst/>
            </a:blip>
            <a:stretch>
              <a:fillRect/>
            </a:stretch>
          </p:blipFill>
          <p:spPr>
            <a:xfrm>
              <a:off x="10389794" y="1927829"/>
              <a:ext cx="2617243" cy="1308622"/>
            </a:xfrm>
            <a:prstGeom prst="rect">
              <a:avLst/>
            </a:prstGeom>
            <a:ln w="12700" cap="flat">
              <a:noFill/>
              <a:miter lim="400000"/>
            </a:ln>
            <a:effectLst/>
          </p:spPr>
        </p:pic>
        <p:pic>
          <p:nvPicPr>
            <p:cNvPr id="851" name="adderall_xr.03.jpg"/>
            <p:cNvPicPr/>
            <p:nvPr/>
          </p:nvPicPr>
          <p:blipFill>
            <a:blip r:embed="rId18">
              <a:extLst/>
            </a:blip>
            <a:srcRect l="2061" t="3665" r="35586" b="51172"/>
            <a:stretch>
              <a:fillRect/>
            </a:stretch>
          </p:blipFill>
          <p:spPr>
            <a:xfrm>
              <a:off x="2294315" y="0"/>
              <a:ext cx="1731834" cy="940793"/>
            </a:xfrm>
            <a:prstGeom prst="rect">
              <a:avLst/>
            </a:prstGeom>
            <a:ln w="12700" cap="flat">
              <a:noFill/>
              <a:miter lim="400000"/>
            </a:ln>
            <a:effectLst/>
          </p:spPr>
        </p:pic>
        <p:pic>
          <p:nvPicPr>
            <p:cNvPr id="852" name="detail_Ritalin_SR.jpg"/>
            <p:cNvPicPr/>
            <p:nvPr/>
          </p:nvPicPr>
          <p:blipFill>
            <a:blip r:embed="rId19">
              <a:extLst/>
            </a:blip>
            <a:srcRect l="17961" t="9664" r="37558" b="73270"/>
            <a:stretch>
              <a:fillRect/>
            </a:stretch>
          </p:blipFill>
          <p:spPr>
            <a:xfrm>
              <a:off x="6970508" y="1420388"/>
              <a:ext cx="2402430" cy="493770"/>
            </a:xfrm>
            <a:prstGeom prst="rect">
              <a:avLst/>
            </a:prstGeom>
            <a:ln w="12700" cap="flat">
              <a:noFill/>
              <a:miter lim="400000"/>
            </a:ln>
            <a:effectLst/>
          </p:spPr>
        </p:pic>
      </p:grpSp>
      <p:grpSp>
        <p:nvGrpSpPr>
          <p:cNvPr id="861" name="Group 861"/>
          <p:cNvGrpSpPr/>
          <p:nvPr/>
        </p:nvGrpSpPr>
        <p:grpSpPr>
          <a:xfrm>
            <a:off x="5448459" y="755893"/>
            <a:ext cx="8934451" cy="8104390"/>
            <a:chOff x="0" y="61626"/>
            <a:chExt cx="8934450" cy="8104389"/>
          </a:xfrm>
        </p:grpSpPr>
        <p:pic>
          <p:nvPicPr>
            <p:cNvPr id="854" name="droppedImage.pdf"/>
            <p:cNvPicPr/>
            <p:nvPr/>
          </p:nvPicPr>
          <p:blipFill>
            <a:blip r:embed="rId20">
              <a:extLst/>
            </a:blip>
            <a:stretch>
              <a:fillRect/>
            </a:stretch>
          </p:blipFill>
          <p:spPr>
            <a:xfrm>
              <a:off x="1697407" y="3335866"/>
              <a:ext cx="2202657" cy="1071961"/>
            </a:xfrm>
            <a:prstGeom prst="rect">
              <a:avLst/>
            </a:prstGeom>
            <a:ln w="12700" cap="flat">
              <a:noFill/>
              <a:miter lim="400000"/>
            </a:ln>
            <a:effectLst/>
          </p:spPr>
        </p:pic>
        <p:pic>
          <p:nvPicPr>
            <p:cNvPr id="855" name="droppedImage.pdf"/>
            <p:cNvPicPr/>
            <p:nvPr/>
          </p:nvPicPr>
          <p:blipFill>
            <a:blip r:embed="rId21">
              <a:extLst/>
            </a:blip>
            <a:stretch>
              <a:fillRect/>
            </a:stretch>
          </p:blipFill>
          <p:spPr>
            <a:xfrm>
              <a:off x="2295327" y="1016000"/>
              <a:ext cx="1301055" cy="1714501"/>
            </a:xfrm>
            <a:prstGeom prst="rect">
              <a:avLst/>
            </a:prstGeom>
            <a:ln w="12700" cap="flat">
              <a:noFill/>
              <a:miter lim="400000"/>
            </a:ln>
            <a:effectLst/>
          </p:spPr>
        </p:pic>
        <p:pic>
          <p:nvPicPr>
            <p:cNvPr id="856" name="droppedImage.pdf"/>
            <p:cNvPicPr/>
            <p:nvPr/>
          </p:nvPicPr>
          <p:blipFill>
            <a:blip r:embed="rId22">
              <a:extLst/>
            </a:blip>
            <a:stretch>
              <a:fillRect/>
            </a:stretch>
          </p:blipFill>
          <p:spPr>
            <a:xfrm>
              <a:off x="0" y="558800"/>
              <a:ext cx="1301938" cy="1309688"/>
            </a:xfrm>
            <a:prstGeom prst="rect">
              <a:avLst/>
            </a:prstGeom>
            <a:ln w="12700" cap="flat">
              <a:noFill/>
              <a:miter lim="400000"/>
            </a:ln>
            <a:effectLst/>
          </p:spPr>
        </p:pic>
        <p:pic>
          <p:nvPicPr>
            <p:cNvPr id="857" name="droppedImage.pdf"/>
            <p:cNvPicPr/>
            <p:nvPr/>
          </p:nvPicPr>
          <p:blipFill>
            <a:blip r:embed="rId23">
              <a:extLst/>
            </a:blip>
            <a:stretch>
              <a:fillRect/>
            </a:stretch>
          </p:blipFill>
          <p:spPr>
            <a:xfrm>
              <a:off x="4414451" y="4639733"/>
              <a:ext cx="1306286" cy="1219201"/>
            </a:xfrm>
            <a:prstGeom prst="rect">
              <a:avLst/>
            </a:prstGeom>
            <a:ln w="12700" cap="flat">
              <a:noFill/>
              <a:miter lim="400000"/>
            </a:ln>
            <a:effectLst/>
          </p:spPr>
        </p:pic>
        <p:pic>
          <p:nvPicPr>
            <p:cNvPr id="858" name="droppedImage.png"/>
            <p:cNvPicPr/>
            <p:nvPr/>
          </p:nvPicPr>
          <p:blipFill>
            <a:blip r:embed="rId24">
              <a:extLst/>
            </a:blip>
            <a:stretch>
              <a:fillRect/>
            </a:stretch>
          </p:blipFill>
          <p:spPr>
            <a:xfrm>
              <a:off x="376607" y="7175416"/>
              <a:ext cx="2506266" cy="990601"/>
            </a:xfrm>
            <a:prstGeom prst="rect">
              <a:avLst/>
            </a:prstGeom>
            <a:ln w="12700" cap="flat">
              <a:noFill/>
              <a:miter lim="400000"/>
            </a:ln>
            <a:effectLst/>
          </p:spPr>
        </p:pic>
        <p:pic>
          <p:nvPicPr>
            <p:cNvPr id="859" name="droppedImage.png"/>
            <p:cNvPicPr/>
            <p:nvPr/>
          </p:nvPicPr>
          <p:blipFill>
            <a:blip r:embed="rId25">
              <a:extLst/>
            </a:blip>
            <a:stretch>
              <a:fillRect/>
            </a:stretch>
          </p:blipFill>
          <p:spPr>
            <a:xfrm>
              <a:off x="6515205" y="61626"/>
              <a:ext cx="1487092" cy="1042481"/>
            </a:xfrm>
            <a:prstGeom prst="rect">
              <a:avLst/>
            </a:prstGeom>
            <a:ln w="12700" cap="flat">
              <a:noFill/>
              <a:miter lim="400000"/>
            </a:ln>
            <a:effectLst/>
          </p:spPr>
        </p:pic>
        <p:pic>
          <p:nvPicPr>
            <p:cNvPr id="860" name="Dunkin’-Donuts-Logo.jpg"/>
            <p:cNvPicPr/>
            <p:nvPr/>
          </p:nvPicPr>
          <p:blipFill>
            <a:blip r:embed="rId26">
              <a:extLst/>
            </a:blip>
            <a:srcRect l="0" t="30185" r="0" b="30185"/>
            <a:stretch>
              <a:fillRect/>
            </a:stretch>
          </p:blipFill>
          <p:spPr>
            <a:xfrm>
              <a:off x="6434567" y="6882238"/>
              <a:ext cx="2499884" cy="990695"/>
            </a:xfrm>
            <a:prstGeom prst="rect">
              <a:avLst/>
            </a:prstGeom>
            <a:ln w="12700" cap="flat">
              <a:noFill/>
              <a:miter lim="400000"/>
            </a:ln>
            <a:effectLst/>
          </p:spPr>
        </p:pic>
      </p:grpSp>
      <p:sp>
        <p:nvSpPr>
          <p:cNvPr id="862" name="Shape 862"/>
          <p:cNvSpPr/>
          <p:nvPr/>
        </p:nvSpPr>
        <p:spPr>
          <a:xfrm>
            <a:off x="1925417" y="2438400"/>
            <a:ext cx="12980294" cy="3810000"/>
          </a:xfrm>
          <a:prstGeom prst="rect">
            <a:avLst/>
          </a:prstGeom>
          <a:ln w="12700">
            <a:miter lim="400000"/>
          </a:ln>
          <a:effectLst>
            <a:outerShdw sx="100000" sy="100000" kx="0" ky="0" algn="b" rotWithShape="0" blurRad="165100" dist="152400" dir="270000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defTabSz="406400">
              <a:defRPr b="1" sz="24800">
                <a:solidFill>
                  <a:srgbClr val="FF9300"/>
                </a:solidFill>
                <a:latin typeface="ArialUnicodeMS"/>
                <a:ea typeface="ArialUnicodeMS"/>
                <a:cs typeface="ArialUnicodeMS"/>
                <a:sym typeface="ArialUnicodeMS"/>
              </a:defRPr>
            </a:lvl1pPr>
          </a:lstStyle>
          <a:p>
            <a:pPr lvl="0">
              <a:defRPr b="0" sz="1800">
                <a:solidFill>
                  <a:srgbClr val="000000"/>
                </a:solidFill>
              </a:defRPr>
            </a:pPr>
            <a:r>
              <a:rPr b="1" sz="24800">
                <a:solidFill>
                  <a:srgbClr val="FF9300"/>
                </a:solidFill>
              </a:rPr>
              <a:t>$100B+</a:t>
            </a:r>
          </a:p>
        </p:txBody>
      </p:sp>
    </p:spTree>
  </p:cSld>
  <p:clrMapOvr>
    <a:masterClrMapping/>
  </p:clrMapOvr>
  <p:transitio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846"/>
                                        </p:tgtEl>
                                        <p:attrNameLst>
                                          <p:attrName>style.visibility</p:attrName>
                                        </p:attrNameLst>
                                      </p:cBhvr>
                                      <p:to>
                                        <p:strVal val="visible"/>
                                      </p:to>
                                    </p:set>
                                    <p:animEffect filter="fade" transition="in">
                                      <p:cBhvr>
                                        <p:cTn id="7" dur="2500"/>
                                        <p:tgtEl>
                                          <p:spTgt spid="846"/>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2" fill="hold">
                                  <p:stCondLst>
                                    <p:cond delay="0"/>
                                  </p:stCondLst>
                                  <p:iterate type="el" backwards="0">
                                    <p:tmAbs val="0"/>
                                  </p:iterate>
                                  <p:childTnLst>
                                    <p:set>
                                      <p:cBhvr>
                                        <p:cTn id="11" fill="hold"/>
                                        <p:tgtEl>
                                          <p:spTgt spid="836"/>
                                        </p:tgtEl>
                                        <p:attrNameLst>
                                          <p:attrName>style.visibility</p:attrName>
                                        </p:attrNameLst>
                                      </p:cBhvr>
                                      <p:to>
                                        <p:strVal val="visible"/>
                                      </p:to>
                                    </p:set>
                                    <p:animEffect filter="fade" transition="in">
                                      <p:cBhvr>
                                        <p:cTn id="12" dur="2500"/>
                                        <p:tgtEl>
                                          <p:spTgt spid="836"/>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3" fill="hold">
                                  <p:stCondLst>
                                    <p:cond delay="0"/>
                                  </p:stCondLst>
                                  <p:iterate type="el" backwards="0">
                                    <p:tmAbs val="0"/>
                                  </p:iterate>
                                  <p:childTnLst>
                                    <p:set>
                                      <p:cBhvr>
                                        <p:cTn id="16" fill="hold"/>
                                        <p:tgtEl>
                                          <p:spTgt spid="853"/>
                                        </p:tgtEl>
                                        <p:attrNameLst>
                                          <p:attrName>style.visibility</p:attrName>
                                        </p:attrNameLst>
                                      </p:cBhvr>
                                      <p:to>
                                        <p:strVal val="visible"/>
                                      </p:to>
                                    </p:set>
                                    <p:animEffect filter="fade" transition="in">
                                      <p:cBhvr>
                                        <p:cTn id="17" dur="2500"/>
                                        <p:tgtEl>
                                          <p:spTgt spid="853"/>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4" fill="hold">
                                  <p:stCondLst>
                                    <p:cond delay="0"/>
                                  </p:stCondLst>
                                  <p:iterate type="el" backwards="0">
                                    <p:tmAbs val="0"/>
                                  </p:iterate>
                                  <p:childTnLst>
                                    <p:set>
                                      <p:cBhvr>
                                        <p:cTn id="21" fill="hold"/>
                                        <p:tgtEl>
                                          <p:spTgt spid="861"/>
                                        </p:tgtEl>
                                        <p:attrNameLst>
                                          <p:attrName>style.visibility</p:attrName>
                                        </p:attrNameLst>
                                      </p:cBhvr>
                                      <p:to>
                                        <p:strVal val="visible"/>
                                      </p:to>
                                    </p:set>
                                    <p:animEffect filter="fade" transition="in">
                                      <p:cBhvr>
                                        <p:cTn id="22" dur="2500"/>
                                        <p:tgtEl>
                                          <p:spTgt spid="861"/>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9" grpId="5" fill="hold">
                                  <p:stCondLst>
                                    <p:cond delay="0"/>
                                  </p:stCondLst>
                                  <p:iterate type="el" backwards="0">
                                    <p:tmAbs val="0"/>
                                  </p:iterate>
                                  <p:childTnLst>
                                    <p:set>
                                      <p:cBhvr>
                                        <p:cTn id="26" fill="hold"/>
                                        <p:tgtEl>
                                          <p:spTgt spid="862"/>
                                        </p:tgtEl>
                                        <p:attrNameLst>
                                          <p:attrName>style.visibility</p:attrName>
                                        </p:attrNameLst>
                                      </p:cBhvr>
                                      <p:to>
                                        <p:strVal val="visible"/>
                                      </p:to>
                                    </p:set>
                                    <p:animEffect filter="dissolve" transition="in">
                                      <p:cBhvr>
                                        <p:cTn id="27" dur="1000"/>
                                        <p:tgtEl>
                                          <p:spTgt spid="8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3" grpId="3"/>
      <p:bldP build="whole" bldLvl="1" animBg="1" rev="0" advAuto="0" spid="861" grpId="4"/>
      <p:bldP build="whole" bldLvl="1" animBg="1" rev="0" advAuto="0" spid="846" grpId="1"/>
      <p:bldP build="whole" bldLvl="1" animBg="1" rev="0" advAuto="0" spid="836" grpId="2"/>
      <p:bldP build="whole" bldLvl="1" animBg="1" rev="0" advAuto="0" spid="862" grpId="5"/>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6" name="Shape 866"/>
          <p:cNvSpPr/>
          <p:nvPr/>
        </p:nvSpPr>
        <p:spPr>
          <a:xfrm>
            <a:off x="14467065" y="7745798"/>
            <a:ext cx="1010683" cy="4064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b="1" sz="1600">
                <a:solidFill>
                  <a:srgbClr val="254061"/>
                </a:solidFill>
                <a:uFill>
                  <a:solidFill>
                    <a:srgbClr val="254061"/>
                  </a:solidFill>
                </a:uFill>
                <a:latin typeface="Calibri"/>
                <a:ea typeface="Calibri"/>
                <a:cs typeface="Calibri"/>
                <a:sym typeface="Calibri"/>
              </a:defRPr>
            </a:lvl1pPr>
          </a:lstStyle>
          <a:p>
            <a:pPr lvl="0">
              <a:defRPr b="0" sz="1800">
                <a:solidFill>
                  <a:srgbClr val="000000"/>
                </a:solidFill>
                <a:uFillTx/>
              </a:defRPr>
            </a:pPr>
            <a:r>
              <a:rPr b="1" sz="1600">
                <a:solidFill>
                  <a:srgbClr val="254061"/>
                </a:solidFill>
                <a:uFill>
                  <a:solidFill>
                    <a:srgbClr val="254061"/>
                  </a:solidFill>
                </a:uFill>
              </a:rPr>
              <a:t>Quercetin</a:t>
            </a:r>
          </a:p>
        </p:txBody>
      </p:sp>
      <p:pic>
        <p:nvPicPr>
          <p:cNvPr id="867" name="250px-Quercetin.svg.png"/>
          <p:cNvPicPr/>
          <p:nvPr/>
        </p:nvPicPr>
        <p:blipFill>
          <a:blip r:embed="rId2">
            <a:extLst/>
          </a:blip>
          <a:stretch>
            <a:fillRect/>
          </a:stretch>
        </p:blipFill>
        <p:spPr>
          <a:xfrm>
            <a:off x="12528749" y="6658601"/>
            <a:ext cx="2544033" cy="1709590"/>
          </a:xfrm>
          <a:prstGeom prst="rect">
            <a:avLst/>
          </a:prstGeom>
          <a:ln w="12700">
            <a:miter lim="400000"/>
          </a:ln>
        </p:spPr>
      </p:pic>
      <p:pic>
        <p:nvPicPr>
          <p:cNvPr id="868" name="AXIO-ENERGY_SupFacts.jpg"/>
          <p:cNvPicPr/>
          <p:nvPr/>
        </p:nvPicPr>
        <p:blipFill>
          <a:blip r:embed="rId3">
            <a:extLst/>
          </a:blip>
          <a:stretch>
            <a:fillRect/>
          </a:stretch>
        </p:blipFill>
        <p:spPr>
          <a:xfrm>
            <a:off x="1995558" y="315705"/>
            <a:ext cx="5180650" cy="6037599"/>
          </a:xfrm>
          <a:prstGeom prst="rect">
            <a:avLst/>
          </a:prstGeom>
          <a:ln w="12700">
            <a:miter lim="400000"/>
          </a:ln>
        </p:spPr>
      </p:pic>
      <p:pic>
        <p:nvPicPr>
          <p:cNvPr id="869" name="AXIO-ENDURE_SupFacts.jpg"/>
          <p:cNvPicPr/>
          <p:nvPr/>
        </p:nvPicPr>
        <p:blipFill>
          <a:blip r:embed="rId4">
            <a:extLst/>
          </a:blip>
          <a:stretch>
            <a:fillRect/>
          </a:stretch>
        </p:blipFill>
        <p:spPr>
          <a:xfrm>
            <a:off x="8430483" y="434268"/>
            <a:ext cx="5601437" cy="5800473"/>
          </a:xfrm>
          <a:prstGeom prst="rect">
            <a:avLst/>
          </a:prstGeom>
          <a:ln w="12700">
            <a:miter lim="400000"/>
          </a:ln>
        </p:spPr>
      </p:pic>
      <p:pic>
        <p:nvPicPr>
          <p:cNvPr id="870" name="pasted-image.tif"/>
          <p:cNvPicPr/>
          <p:nvPr/>
        </p:nvPicPr>
        <p:blipFill>
          <a:blip r:embed="rId5">
            <a:extLst/>
          </a:blip>
          <a:stretch>
            <a:fillRect/>
          </a:stretch>
        </p:blipFill>
        <p:spPr>
          <a:xfrm>
            <a:off x="6336542" y="6843479"/>
            <a:ext cx="2544033" cy="1003986"/>
          </a:xfrm>
          <a:prstGeom prst="rect">
            <a:avLst/>
          </a:prstGeom>
          <a:ln w="12700">
            <a:miter lim="400000"/>
          </a:ln>
        </p:spPr>
      </p:pic>
      <p:sp>
        <p:nvSpPr>
          <p:cNvPr id="871" name="Shape 871"/>
          <p:cNvSpPr/>
          <p:nvPr/>
        </p:nvSpPr>
        <p:spPr>
          <a:xfrm>
            <a:off x="6884871" y="7950312"/>
            <a:ext cx="1105933" cy="4064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b="1" sz="1600">
                <a:solidFill>
                  <a:srgbClr val="254061"/>
                </a:solidFill>
                <a:uFill>
                  <a:solidFill>
                    <a:srgbClr val="254061"/>
                  </a:solidFill>
                </a:uFill>
                <a:latin typeface="Calibri"/>
                <a:ea typeface="Calibri"/>
                <a:cs typeface="Calibri"/>
                <a:sym typeface="Calibri"/>
              </a:defRPr>
            </a:lvl1pPr>
          </a:lstStyle>
          <a:p>
            <a:pPr lvl="0">
              <a:defRPr b="0" sz="1800">
                <a:solidFill>
                  <a:srgbClr val="000000"/>
                </a:solidFill>
                <a:uFillTx/>
              </a:defRPr>
            </a:pPr>
            <a:r>
              <a:rPr b="1" sz="1600">
                <a:solidFill>
                  <a:srgbClr val="254061"/>
                </a:solidFill>
                <a:uFill>
                  <a:solidFill>
                    <a:srgbClr val="254061"/>
                  </a:solidFill>
                </a:uFill>
              </a:rPr>
              <a:t>L-Theanine</a:t>
            </a:r>
          </a:p>
        </p:txBody>
      </p:sp>
      <p:pic>
        <p:nvPicPr>
          <p:cNvPr id="872" name="pasted-image.tif"/>
          <p:cNvPicPr/>
          <p:nvPr/>
        </p:nvPicPr>
        <p:blipFill>
          <a:blip r:embed="rId6">
            <a:extLst/>
          </a:blip>
          <a:stretch>
            <a:fillRect/>
          </a:stretch>
        </p:blipFill>
        <p:spPr>
          <a:xfrm>
            <a:off x="9482576" y="6972348"/>
            <a:ext cx="2444171" cy="1082095"/>
          </a:xfrm>
          <a:prstGeom prst="rect">
            <a:avLst/>
          </a:prstGeom>
          <a:ln w="12700">
            <a:miter lim="400000"/>
          </a:ln>
        </p:spPr>
      </p:pic>
      <p:sp>
        <p:nvSpPr>
          <p:cNvPr id="873" name="Shape 873"/>
          <p:cNvSpPr/>
          <p:nvPr/>
        </p:nvSpPr>
        <p:spPr>
          <a:xfrm>
            <a:off x="10929095" y="7017011"/>
            <a:ext cx="1010683" cy="4064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b="1" sz="1600">
                <a:solidFill>
                  <a:srgbClr val="254061"/>
                </a:solidFill>
                <a:uFill>
                  <a:solidFill>
                    <a:srgbClr val="254061"/>
                  </a:solidFill>
                </a:uFill>
                <a:latin typeface="Calibri"/>
                <a:ea typeface="Calibri"/>
                <a:cs typeface="Calibri"/>
                <a:sym typeface="Calibri"/>
              </a:defRPr>
            </a:lvl1pPr>
          </a:lstStyle>
          <a:p>
            <a:pPr lvl="0">
              <a:defRPr b="0" sz="1800">
                <a:solidFill>
                  <a:srgbClr val="000000"/>
                </a:solidFill>
                <a:uFillTx/>
              </a:defRPr>
            </a:pPr>
            <a:r>
              <a:rPr b="1" sz="1600">
                <a:solidFill>
                  <a:srgbClr val="254061"/>
                </a:solidFill>
                <a:uFill>
                  <a:solidFill>
                    <a:srgbClr val="254061"/>
                  </a:solidFill>
                </a:uFill>
              </a:rPr>
              <a:t>DMAE</a:t>
            </a:r>
          </a:p>
        </p:txBody>
      </p:sp>
      <p:pic>
        <p:nvPicPr>
          <p:cNvPr id="874" name="pasted-image.tif"/>
          <p:cNvPicPr/>
          <p:nvPr/>
        </p:nvPicPr>
        <p:blipFill>
          <a:blip r:embed="rId7">
            <a:extLst/>
          </a:blip>
          <a:stretch>
            <a:fillRect/>
          </a:stretch>
        </p:blipFill>
        <p:spPr>
          <a:xfrm>
            <a:off x="353144" y="6971668"/>
            <a:ext cx="1993781" cy="1083456"/>
          </a:xfrm>
          <a:prstGeom prst="rect">
            <a:avLst/>
          </a:prstGeom>
          <a:ln w="12700">
            <a:miter lim="400000"/>
          </a:ln>
        </p:spPr>
      </p:pic>
      <p:sp>
        <p:nvSpPr>
          <p:cNvPr id="875" name="Shape 875"/>
          <p:cNvSpPr/>
          <p:nvPr/>
        </p:nvSpPr>
        <p:spPr>
          <a:xfrm>
            <a:off x="1248152" y="8110192"/>
            <a:ext cx="1010683" cy="4064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b="1" sz="1600">
                <a:solidFill>
                  <a:srgbClr val="254061"/>
                </a:solidFill>
                <a:uFill>
                  <a:solidFill>
                    <a:srgbClr val="254061"/>
                  </a:solidFill>
                </a:uFill>
                <a:latin typeface="Calibri"/>
                <a:ea typeface="Calibri"/>
                <a:cs typeface="Calibri"/>
                <a:sym typeface="Calibri"/>
              </a:defRPr>
            </a:lvl1pPr>
          </a:lstStyle>
          <a:p>
            <a:pPr lvl="0">
              <a:defRPr b="0" sz="1800">
                <a:solidFill>
                  <a:srgbClr val="000000"/>
                </a:solidFill>
                <a:uFillTx/>
              </a:defRPr>
            </a:pPr>
            <a:r>
              <a:rPr b="1" sz="1600">
                <a:solidFill>
                  <a:srgbClr val="254061"/>
                </a:solidFill>
                <a:uFill>
                  <a:solidFill>
                    <a:srgbClr val="254061"/>
                  </a:solidFill>
                </a:uFill>
              </a:rPr>
              <a:t>Catechin</a:t>
            </a:r>
          </a:p>
        </p:txBody>
      </p:sp>
      <p:pic>
        <p:nvPicPr>
          <p:cNvPr id="876" name="pasted-image.tif"/>
          <p:cNvPicPr/>
          <p:nvPr/>
        </p:nvPicPr>
        <p:blipFill>
          <a:blip r:embed="rId8">
            <a:extLst/>
          </a:blip>
          <a:stretch>
            <a:fillRect/>
          </a:stretch>
        </p:blipFill>
        <p:spPr>
          <a:xfrm>
            <a:off x="3376526" y="6806635"/>
            <a:ext cx="2209737" cy="1709591"/>
          </a:xfrm>
          <a:prstGeom prst="rect">
            <a:avLst/>
          </a:prstGeom>
          <a:ln w="12700">
            <a:miter lim="400000"/>
          </a:ln>
        </p:spPr>
      </p:pic>
      <p:sp>
        <p:nvSpPr>
          <p:cNvPr id="877" name="Shape 877"/>
          <p:cNvSpPr/>
          <p:nvPr/>
        </p:nvSpPr>
        <p:spPr>
          <a:xfrm>
            <a:off x="3091844" y="6686780"/>
            <a:ext cx="1664038" cy="40640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defTabSz="304800">
              <a:defRPr b="1" sz="1600">
                <a:solidFill>
                  <a:srgbClr val="254061"/>
                </a:solidFill>
                <a:uFill>
                  <a:solidFill>
                    <a:srgbClr val="254061"/>
                  </a:solidFill>
                </a:uFill>
                <a:latin typeface="Calibri"/>
                <a:ea typeface="Calibri"/>
                <a:cs typeface="Calibri"/>
                <a:sym typeface="Calibri"/>
              </a:defRPr>
            </a:lvl1pPr>
          </a:lstStyle>
          <a:p>
            <a:pPr lvl="0">
              <a:defRPr b="0" sz="1800">
                <a:solidFill>
                  <a:srgbClr val="000000"/>
                </a:solidFill>
                <a:uFillTx/>
              </a:defRPr>
            </a:pPr>
            <a:r>
              <a:rPr b="1" sz="1600">
                <a:solidFill>
                  <a:srgbClr val="254061"/>
                </a:solidFill>
                <a:uFill>
                  <a:solidFill>
                    <a:srgbClr val="254061"/>
                  </a:solidFill>
                </a:uFill>
              </a:rPr>
              <a:t>Proanthocyanidin</a:t>
            </a:r>
          </a:p>
        </p:txBody>
      </p:sp>
      <p:pic>
        <p:nvPicPr>
          <p:cNvPr id="878" name="LifeVantage_055_web.png"/>
          <p:cNvPicPr/>
          <p:nvPr/>
        </p:nvPicPr>
        <p:blipFill>
          <a:blip r:embed="rId9">
            <a:extLst/>
          </a:blip>
          <a:stretch>
            <a:fillRect/>
          </a:stretch>
        </p:blipFill>
        <p:spPr>
          <a:xfrm>
            <a:off x="14011439" y="-223565"/>
            <a:ext cx="2544033" cy="4533919"/>
          </a:xfrm>
          <a:prstGeom prst="rect">
            <a:avLst/>
          </a:prstGeom>
          <a:ln w="12700">
            <a:miter lim="400000"/>
          </a:ln>
        </p:spPr>
      </p:pic>
      <p:pic>
        <p:nvPicPr>
          <p:cNvPr id="879" name="LifeVantage_057_web.png"/>
          <p:cNvPicPr/>
          <p:nvPr/>
        </p:nvPicPr>
        <p:blipFill>
          <a:blip r:embed="rId10">
            <a:extLst/>
          </a:blip>
          <a:stretch>
            <a:fillRect/>
          </a:stretch>
        </p:blipFill>
        <p:spPr>
          <a:xfrm>
            <a:off x="-342030" y="-401981"/>
            <a:ext cx="2544033" cy="4533919"/>
          </a:xfrm>
          <a:prstGeom prst="rect">
            <a:avLst/>
          </a:prstGeom>
          <a:ln w="12700">
            <a:miter lim="400000"/>
          </a:ln>
        </p:spPr>
      </p:pic>
    </p:spTree>
  </p:cSld>
  <p:clrMapOvr>
    <a:masterClrMapping/>
  </p:clrMapOvr>
  <p:transition spd="slow"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Shape 117"/>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pic>
        <p:nvPicPr>
          <p:cNvPr id="118" name="image.png"/>
          <p:cNvPicPr/>
          <p:nvPr/>
        </p:nvPicPr>
        <p:blipFill>
          <a:blip r:embed="rId2">
            <a:extLst/>
          </a:blip>
          <a:stretch>
            <a:fillRect/>
          </a:stretch>
        </p:blipFill>
        <p:spPr>
          <a:xfrm rot="21420000">
            <a:off x="3408627" y="363440"/>
            <a:ext cx="4783394" cy="3982274"/>
          </a:xfrm>
          <a:prstGeom prst="rect">
            <a:avLst/>
          </a:prstGeom>
          <a:ln w="12700">
            <a:miter lim="400000"/>
          </a:ln>
        </p:spPr>
      </p:pic>
      <p:pic>
        <p:nvPicPr>
          <p:cNvPr id="119" name="image.png"/>
          <p:cNvPicPr/>
          <p:nvPr/>
        </p:nvPicPr>
        <p:blipFill>
          <a:blip r:embed="rId3">
            <a:extLst/>
          </a:blip>
          <a:stretch>
            <a:fillRect/>
          </a:stretch>
        </p:blipFill>
        <p:spPr>
          <a:xfrm rot="21420000">
            <a:off x="8154424" y="5025247"/>
            <a:ext cx="4314351" cy="3516691"/>
          </a:xfrm>
          <a:prstGeom prst="rect">
            <a:avLst/>
          </a:prstGeom>
          <a:ln w="12700">
            <a:miter lim="400000"/>
          </a:ln>
        </p:spPr>
      </p:pic>
      <p:pic>
        <p:nvPicPr>
          <p:cNvPr id="120" name="man-morning-stiffness-400x400.png"/>
          <p:cNvPicPr/>
          <p:nvPr/>
        </p:nvPicPr>
        <p:blipFill>
          <a:blip r:embed="rId4">
            <a:extLst/>
          </a:blip>
          <a:stretch>
            <a:fillRect/>
          </a:stretch>
        </p:blipFill>
        <p:spPr>
          <a:xfrm>
            <a:off x="4276965" y="4318000"/>
            <a:ext cx="3431935" cy="4575913"/>
          </a:xfrm>
          <a:prstGeom prst="rect">
            <a:avLst/>
          </a:prstGeom>
          <a:ln w="12700">
            <a:miter lim="400000"/>
          </a:ln>
        </p:spPr>
      </p:pic>
      <p:pic>
        <p:nvPicPr>
          <p:cNvPr id="121" name="Biology-Link-Between.png"/>
          <p:cNvPicPr/>
          <p:nvPr/>
        </p:nvPicPr>
        <p:blipFill>
          <a:blip r:embed="rId5">
            <a:extLst/>
          </a:blip>
          <a:stretch>
            <a:fillRect/>
          </a:stretch>
        </p:blipFill>
        <p:spPr>
          <a:xfrm>
            <a:off x="8451850" y="179487"/>
            <a:ext cx="3235134" cy="4350180"/>
          </a:xfrm>
          <a:prstGeom prst="rect">
            <a:avLst/>
          </a:prstGeom>
          <a:ln w="12700">
            <a:miter lim="400000"/>
          </a:ln>
        </p:spPr>
      </p:pic>
    </p:spTree>
  </p:cSld>
  <p:clrMapOvr>
    <a:masterClrMapping/>
  </p:clrMapOvr>
  <p:transition spd="slow"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1" name="Shape 881"/>
          <p:cNvSpPr/>
          <p:nvPr>
            <p:ph type="title" idx="4294967295"/>
          </p:nvPr>
        </p:nvSpPr>
        <p:spPr>
          <a:xfrm>
            <a:off x="965200" y="0"/>
            <a:ext cx="14325600" cy="1399828"/>
          </a:xfrm>
          <a:prstGeom prst="rect">
            <a:avLst/>
          </a:prstGeom>
        </p:spPr>
        <p:txBody>
          <a:bodyPr lIns="50800" tIns="50800" rIns="50800" bIns="50800">
            <a:noAutofit/>
          </a:bodyPr>
          <a:lstStyle>
            <a:lvl1pPr algn="ctr" defTabSz="546100">
              <a:lnSpc>
                <a:spcPct val="100000"/>
              </a:lnSpc>
              <a:defRPr sz="7600">
                <a:solidFill>
                  <a:srgbClr val="063A61"/>
                </a:solidFill>
                <a:latin typeface="+mj-lt"/>
                <a:ea typeface="+mj-ea"/>
                <a:cs typeface="+mj-cs"/>
                <a:sym typeface="Arial"/>
              </a:defRPr>
            </a:lvl1pPr>
          </a:lstStyle>
          <a:p>
            <a:pPr lvl="0">
              <a:defRPr sz="1800">
                <a:solidFill>
                  <a:srgbClr val="000000"/>
                </a:solidFill>
              </a:defRPr>
            </a:pPr>
            <a:r>
              <a:rPr sz="7600">
                <a:solidFill>
                  <a:srgbClr val="063A61"/>
                </a:solidFill>
              </a:rPr>
              <a:t>Axio Usage Survey</a:t>
            </a:r>
          </a:p>
        </p:txBody>
      </p:sp>
      <p:graphicFrame>
        <p:nvGraphicFramePr>
          <p:cNvPr id="882" name="Chart 882"/>
          <p:cNvGraphicFramePr/>
          <p:nvPr/>
        </p:nvGraphicFramePr>
        <p:xfrm>
          <a:off x="1236218" y="2578520"/>
          <a:ext cx="6535867" cy="6032005"/>
        </p:xfrm>
        <a:graphic xmlns:a="http://schemas.openxmlformats.org/drawingml/2006/main">
          <a:graphicData uri="http://schemas.openxmlformats.org/drawingml/2006/chart">
            <c:chart xmlns:c="http://schemas.openxmlformats.org/drawingml/2006/chart" r:id="rId2"/>
          </a:graphicData>
        </a:graphic>
      </p:graphicFrame>
      <p:graphicFrame>
        <p:nvGraphicFramePr>
          <p:cNvPr id="883" name="Chart 883"/>
          <p:cNvGraphicFramePr/>
          <p:nvPr/>
        </p:nvGraphicFramePr>
        <p:xfrm>
          <a:off x="8754617" y="2578520"/>
          <a:ext cx="6678198" cy="6032005"/>
        </p:xfrm>
        <a:graphic xmlns:a="http://schemas.openxmlformats.org/drawingml/2006/main">
          <a:graphicData uri="http://schemas.openxmlformats.org/drawingml/2006/chart">
            <c:chart xmlns:c="http://schemas.openxmlformats.org/drawingml/2006/chart" r:id="rId3"/>
          </a:graphicData>
        </a:graphic>
      </p:graphicFrame>
    </p:spTree>
  </p:cSld>
  <p:clrMapOvr>
    <a:masterClrMapping/>
  </p:clrMapOvr>
  <p:transition spd="slow"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5" name="Shape 885"/>
          <p:cNvSpPr/>
          <p:nvPr>
            <p:ph type="title" idx="4294967295"/>
          </p:nvPr>
        </p:nvSpPr>
        <p:spPr>
          <a:xfrm>
            <a:off x="965200" y="0"/>
            <a:ext cx="14325600" cy="1399828"/>
          </a:xfrm>
          <a:prstGeom prst="rect">
            <a:avLst/>
          </a:prstGeom>
        </p:spPr>
        <p:txBody>
          <a:bodyPr lIns="50800" tIns="50800" rIns="50800" bIns="50800">
            <a:noAutofit/>
          </a:bodyPr>
          <a:lstStyle>
            <a:lvl1pPr algn="ctr" defTabSz="546100">
              <a:lnSpc>
                <a:spcPct val="100000"/>
              </a:lnSpc>
              <a:defRPr sz="7600">
                <a:solidFill>
                  <a:srgbClr val="063A61"/>
                </a:solidFill>
                <a:latin typeface="+mj-lt"/>
                <a:ea typeface="+mj-ea"/>
                <a:cs typeface="+mj-cs"/>
                <a:sym typeface="Arial"/>
              </a:defRPr>
            </a:lvl1pPr>
          </a:lstStyle>
          <a:p>
            <a:pPr lvl="0">
              <a:defRPr sz="1800">
                <a:solidFill>
                  <a:srgbClr val="000000"/>
                </a:solidFill>
              </a:defRPr>
            </a:pPr>
            <a:r>
              <a:rPr sz="7600">
                <a:solidFill>
                  <a:srgbClr val="063A61"/>
                </a:solidFill>
              </a:rPr>
              <a:t>Axio Usage Survey</a:t>
            </a:r>
          </a:p>
        </p:txBody>
      </p:sp>
      <p:graphicFrame>
        <p:nvGraphicFramePr>
          <p:cNvPr id="886" name="Chart 886"/>
          <p:cNvGraphicFramePr/>
          <p:nvPr/>
        </p:nvGraphicFramePr>
        <p:xfrm>
          <a:off x="698501" y="1905000"/>
          <a:ext cx="14852648" cy="6478290"/>
        </p:xfrm>
        <a:graphic xmlns:a="http://schemas.openxmlformats.org/drawingml/2006/main">
          <a:graphicData uri="http://schemas.openxmlformats.org/drawingml/2006/chart">
            <c:chart xmlns:c="http://schemas.openxmlformats.org/drawingml/2006/chart" r:id="rId2"/>
          </a:graphicData>
        </a:graphic>
      </p:graphicFrame>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8" name="Shape 888"/>
          <p:cNvSpPr/>
          <p:nvPr>
            <p:ph type="body" idx="1"/>
          </p:nvPr>
        </p:nvSpPr>
        <p:spPr>
          <a:xfrm>
            <a:off x="585125" y="1391973"/>
            <a:ext cx="15085750" cy="7619670"/>
          </a:xfrm>
          <a:prstGeom prst="rect">
            <a:avLst/>
          </a:prstGeom>
        </p:spPr>
        <p:txBody>
          <a:bodyPr/>
          <a:lstStyle/>
          <a:p>
            <a:pPr lvl="0">
              <a:spcBef>
                <a:spcPts val="4300"/>
              </a:spcBef>
              <a:defRPr sz="1800">
                <a:solidFill>
                  <a:srgbClr val="000000"/>
                </a:solidFill>
              </a:defRPr>
            </a:pPr>
            <a:r>
              <a:rPr sz="2800">
                <a:solidFill>
                  <a:srgbClr val="063A61"/>
                </a:solidFill>
              </a:rPr>
              <a:t>"It felt like a morning cup of coffee with the energy it gave me, but more than that it </a:t>
            </a:r>
            <a:r>
              <a:rPr b="1" sz="2800">
                <a:solidFill>
                  <a:srgbClr val="063A61"/>
                </a:solidFill>
              </a:rPr>
              <a:t>improved my focus.</a:t>
            </a:r>
            <a:r>
              <a:rPr sz="2800">
                <a:solidFill>
                  <a:srgbClr val="063A61"/>
                </a:solidFill>
              </a:rPr>
              <a:t>”</a:t>
            </a:r>
            <a:endParaRPr sz="2800">
              <a:solidFill>
                <a:srgbClr val="063A61"/>
              </a:solidFill>
            </a:endParaRPr>
          </a:p>
          <a:p>
            <a:pPr lvl="0">
              <a:spcBef>
                <a:spcPts val="4300"/>
              </a:spcBef>
              <a:defRPr sz="1800">
                <a:solidFill>
                  <a:srgbClr val="000000"/>
                </a:solidFill>
              </a:defRPr>
            </a:pPr>
            <a:r>
              <a:rPr sz="2800">
                <a:solidFill>
                  <a:srgbClr val="063A61"/>
                </a:solidFill>
              </a:rPr>
              <a:t>"I liked the energy that it gave me, I would say it lasted pretty good maybe </a:t>
            </a:r>
            <a:r>
              <a:rPr b="1" sz="2800">
                <a:solidFill>
                  <a:srgbClr val="063A61"/>
                </a:solidFill>
              </a:rPr>
              <a:t>4 or 5 hours.</a:t>
            </a:r>
            <a:r>
              <a:rPr sz="2800">
                <a:solidFill>
                  <a:srgbClr val="063A61"/>
                </a:solidFill>
              </a:rPr>
              <a:t>"</a:t>
            </a:r>
            <a:endParaRPr sz="2800">
              <a:solidFill>
                <a:srgbClr val="063A61"/>
              </a:solidFill>
            </a:endParaRPr>
          </a:p>
          <a:p>
            <a:pPr lvl="0">
              <a:spcBef>
                <a:spcPts val="4300"/>
              </a:spcBef>
              <a:defRPr sz="1800">
                <a:solidFill>
                  <a:srgbClr val="000000"/>
                </a:solidFill>
              </a:defRPr>
            </a:pPr>
            <a:r>
              <a:rPr sz="2800">
                <a:solidFill>
                  <a:srgbClr val="063A61"/>
                </a:solidFill>
              </a:rPr>
              <a:t>"I was pleasantly surprised at this product’s ability to </a:t>
            </a:r>
            <a:r>
              <a:rPr b="1" sz="2800">
                <a:solidFill>
                  <a:srgbClr val="063A61"/>
                </a:solidFill>
              </a:rPr>
              <a:t>keep me energized, awake and focused</a:t>
            </a:r>
            <a:r>
              <a:rPr sz="2800">
                <a:solidFill>
                  <a:srgbClr val="063A61"/>
                </a:solidFill>
              </a:rPr>
              <a:t> without harmful stimulants and </a:t>
            </a:r>
            <a:r>
              <a:rPr b="1" sz="2800">
                <a:solidFill>
                  <a:srgbClr val="063A61"/>
                </a:solidFill>
              </a:rPr>
              <a:t>without feeling nervous, jittery or having rapid heart rate.</a:t>
            </a:r>
            <a:r>
              <a:rPr sz="2800">
                <a:solidFill>
                  <a:srgbClr val="063A61"/>
                </a:solidFill>
              </a:rPr>
              <a:t> I would take this over caffeine any day."</a:t>
            </a:r>
            <a:endParaRPr sz="2800">
              <a:solidFill>
                <a:srgbClr val="063A61"/>
              </a:solidFill>
            </a:endParaRPr>
          </a:p>
          <a:p>
            <a:pPr lvl="0">
              <a:spcBef>
                <a:spcPts val="4300"/>
              </a:spcBef>
              <a:defRPr sz="1800">
                <a:solidFill>
                  <a:srgbClr val="000000"/>
                </a:solidFill>
              </a:defRPr>
            </a:pPr>
            <a:r>
              <a:rPr sz="2800">
                <a:solidFill>
                  <a:srgbClr val="063A61"/>
                </a:solidFill>
              </a:rPr>
              <a:t>"It was a very subtle transition to having energy, just like I </a:t>
            </a:r>
            <a:r>
              <a:rPr b="1" sz="2800">
                <a:solidFill>
                  <a:srgbClr val="063A61"/>
                </a:solidFill>
              </a:rPr>
              <a:t>naturally</a:t>
            </a:r>
            <a:r>
              <a:rPr sz="2800">
                <a:solidFill>
                  <a:srgbClr val="063A61"/>
                </a:solidFill>
              </a:rPr>
              <a:t> had the energy. It was a good amount of energy too. </a:t>
            </a:r>
            <a:r>
              <a:rPr b="1" sz="2800">
                <a:solidFill>
                  <a:srgbClr val="063A61"/>
                </a:solidFill>
              </a:rPr>
              <a:t>Not too wired,</a:t>
            </a:r>
            <a:r>
              <a:rPr sz="2800">
                <a:solidFill>
                  <a:srgbClr val="063A61"/>
                </a:solidFill>
              </a:rPr>
              <a:t> not too draggy. </a:t>
            </a:r>
            <a:r>
              <a:rPr b="1" sz="2800">
                <a:solidFill>
                  <a:srgbClr val="063A61"/>
                </a:solidFill>
              </a:rPr>
              <a:t>The perfect amount.</a:t>
            </a:r>
            <a:r>
              <a:rPr sz="2800">
                <a:solidFill>
                  <a:srgbClr val="063A61"/>
                </a:solidFill>
              </a:rPr>
              <a:t> I didn't feel like it wore off halfway through the day or that I needed more energy. I also did not have a difficult time falling asleep at night because of it. I would </a:t>
            </a:r>
            <a:r>
              <a:rPr b="1" sz="2800">
                <a:solidFill>
                  <a:srgbClr val="063A61"/>
                </a:solidFill>
              </a:rPr>
              <a:t>definitely buy this</a:t>
            </a:r>
            <a:r>
              <a:rPr sz="2800">
                <a:solidFill>
                  <a:srgbClr val="063A61"/>
                </a:solidFill>
              </a:rPr>
              <a:t> instead of many other energy drinks or supplements."</a:t>
            </a:r>
          </a:p>
        </p:txBody>
      </p:sp>
      <p:sp>
        <p:nvSpPr>
          <p:cNvPr id="889" name="Shape 889"/>
          <p:cNvSpPr/>
          <p:nvPr>
            <p:ph type="title"/>
          </p:nvPr>
        </p:nvSpPr>
        <p:spPr>
          <a:xfrm>
            <a:off x="965200" y="0"/>
            <a:ext cx="14325600" cy="1399828"/>
          </a:xfrm>
          <a:prstGeom prst="rect">
            <a:avLst/>
          </a:prstGeom>
        </p:spPr>
        <p:txBody>
          <a:bodyPr/>
          <a:lstStyle/>
          <a:p>
            <a:pPr lvl="0">
              <a:defRPr sz="1800">
                <a:solidFill>
                  <a:srgbClr val="000000"/>
                </a:solidFill>
              </a:defRPr>
            </a:pPr>
            <a:r>
              <a:rPr sz="7600">
                <a:solidFill>
                  <a:srgbClr val="063A61"/>
                </a:solidFill>
              </a:rPr>
              <a:t>Axio Usage Survey</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1" name="Shape 891"/>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pic>
        <p:nvPicPr>
          <p:cNvPr id="892" name="droppedImage.pdf"/>
          <p:cNvPicPr/>
          <p:nvPr/>
        </p:nvPicPr>
        <p:blipFill>
          <a:blip r:embed="rId2">
            <a:extLst/>
          </a:blip>
          <a:stretch>
            <a:fillRect/>
          </a:stretch>
        </p:blipFill>
        <p:spPr>
          <a:xfrm>
            <a:off x="3006995" y="1371194"/>
            <a:ext cx="10242010" cy="7504764"/>
          </a:xfrm>
          <a:prstGeom prst="rect">
            <a:avLst/>
          </a:prstGeom>
          <a:ln w="12700">
            <a:miter lim="400000"/>
          </a:ln>
        </p:spPr>
      </p:pic>
      <p:sp>
        <p:nvSpPr>
          <p:cNvPr id="893" name="Shape 893"/>
          <p:cNvSpPr/>
          <p:nvPr>
            <p:ph type="title"/>
          </p:nvPr>
        </p:nvSpPr>
        <p:spPr>
          <a:xfrm>
            <a:off x="965200" y="60298"/>
            <a:ext cx="14325600" cy="1241353"/>
          </a:xfrm>
          <a:prstGeom prst="rect">
            <a:avLst/>
          </a:prstGeom>
        </p:spPr>
        <p:txBody>
          <a:bodyPr lIns="0" tIns="0" rIns="0" bIns="0"/>
          <a:lstStyle>
            <a:lvl1pPr defTabSz="546100">
              <a:defRPr>
                <a:solidFill>
                  <a:srgbClr val="063A61"/>
                </a:solidFill>
                <a:uFillTx/>
              </a:defRPr>
            </a:lvl1pPr>
          </a:lstStyle>
          <a:p>
            <a:pPr lvl="0">
              <a:defRPr sz="1800">
                <a:solidFill>
                  <a:srgbClr val="000000"/>
                </a:solidFill>
              </a:defRPr>
            </a:pPr>
            <a:r>
              <a:rPr sz="7600">
                <a:solidFill>
                  <a:srgbClr val="063A61"/>
                </a:solidFill>
              </a:rPr>
              <a:t>PERFORM Your Best…</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5" name="Shape 895"/>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sp>
        <p:nvSpPr>
          <p:cNvPr id="896" name="Shape 896"/>
          <p:cNvSpPr/>
          <p:nvPr/>
        </p:nvSpPr>
        <p:spPr>
          <a:xfrm>
            <a:off x="448734" y="7677150"/>
            <a:ext cx="6374732" cy="774700"/>
          </a:xfrm>
          <a:prstGeom prst="rect">
            <a:avLst/>
          </a:prstGeom>
          <a:ln>
            <a:round/>
          </a:ln>
          <a:extLst>
            <a:ext uri="{C572A759-6A51-4108-AA02-DFA0A04FC94B}">
              <ma14:wrappingTextBoxFlag xmlns:ma14="http://schemas.microsoft.com/office/mac/drawingml/2011/main" val="1"/>
            </a:ext>
          </a:extLst>
        </p:spPr>
        <p:txBody>
          <a:bodyPr wrap="none" lIns="0" tIns="0" rIns="0" bIns="0" anchor="ctr">
            <a:spAutoFit/>
          </a:bodyPr>
          <a:lstStyle/>
          <a:p>
            <a:pPr lvl="0" marL="79376" algn="l" defTabSz="914400">
              <a:buFont typeface="Bradley Hand ITC TT-Bold"/>
              <a:defRPr sz="1800"/>
            </a:pPr>
            <a:r>
              <a:rPr b="1" cap="all" sz="3200">
                <a:uFill>
                  <a:solidFill/>
                </a:uFill>
                <a:latin typeface="ArialUnicodeMS"/>
                <a:ea typeface="ArialUnicodeMS"/>
                <a:cs typeface="ArialUnicodeMS"/>
                <a:sym typeface="ArialUnicodeMS"/>
              </a:rPr>
              <a:t>Normal Stress</a:t>
            </a:r>
            <a:endParaRPr b="1" cap="all" sz="3200">
              <a:uFill>
                <a:solidFill/>
              </a:uFill>
              <a:latin typeface="ArialUnicodeMS"/>
              <a:ea typeface="ArialUnicodeMS"/>
              <a:cs typeface="ArialUnicodeMS"/>
              <a:sym typeface="ArialUnicodeMS"/>
            </a:endParaRPr>
          </a:p>
          <a:p>
            <a:pPr lvl="0" marL="79376" algn="l" defTabSz="914400">
              <a:buFont typeface="Times New Roman"/>
              <a:defRPr sz="1800"/>
            </a:pPr>
            <a:r>
              <a:rPr sz="2000">
                <a:uFill>
                  <a:solidFill/>
                </a:uFill>
                <a:latin typeface="ArialUnicodeMS"/>
                <a:ea typeface="ArialUnicodeMS"/>
                <a:cs typeface="ArialUnicodeMS"/>
                <a:sym typeface="ArialUnicodeMS"/>
              </a:rPr>
              <a:t>Healthy, Large, Many Projections, Optimal Function</a:t>
            </a:r>
          </a:p>
        </p:txBody>
      </p:sp>
      <p:sp>
        <p:nvSpPr>
          <p:cNvPr id="897" name="Shape 897"/>
          <p:cNvSpPr/>
          <p:nvPr/>
        </p:nvSpPr>
        <p:spPr>
          <a:xfrm>
            <a:off x="8409234" y="7677149"/>
            <a:ext cx="7732511" cy="774701"/>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p>
            <a:pPr lvl="0" marL="79376" algn="l" defTabSz="914400">
              <a:buFont typeface="Bradley Hand ITC TT-Bold"/>
              <a:defRPr sz="1800"/>
            </a:pPr>
            <a:r>
              <a:rPr b="1" cap="all" sz="3200">
                <a:uFill>
                  <a:solidFill/>
                </a:uFill>
                <a:latin typeface="ArialUnicodeMS"/>
                <a:ea typeface="ArialUnicodeMS"/>
                <a:cs typeface="ArialUnicodeMS"/>
                <a:sym typeface="ArialUnicodeMS"/>
              </a:rPr>
              <a:t>High Stress</a:t>
            </a:r>
            <a:endParaRPr b="1" cap="all" sz="3200">
              <a:uFill>
                <a:solidFill/>
              </a:uFill>
              <a:latin typeface="ArialUnicodeMS"/>
              <a:ea typeface="ArialUnicodeMS"/>
              <a:cs typeface="ArialUnicodeMS"/>
              <a:sym typeface="ArialUnicodeMS"/>
            </a:endParaRPr>
          </a:p>
          <a:p>
            <a:pPr lvl="0" marL="79376" algn="l" defTabSz="914400">
              <a:buFont typeface="Times New Roman"/>
              <a:defRPr sz="1800"/>
            </a:pPr>
            <a:r>
              <a:rPr sz="2000">
                <a:uFill>
                  <a:solidFill/>
                </a:uFill>
                <a:latin typeface="ArialUnicodeMS"/>
                <a:ea typeface="ArialUnicodeMS"/>
                <a:cs typeface="ArialUnicodeMS"/>
                <a:sym typeface="ArialUnicodeMS"/>
              </a:rPr>
              <a:t>Small, Thin, Disrupted, Structural Damage, Poor Function</a:t>
            </a:r>
          </a:p>
        </p:txBody>
      </p:sp>
      <p:pic>
        <p:nvPicPr>
          <p:cNvPr id="898" name=""/>
          <p:cNvPicPr/>
          <p:nvPr/>
        </p:nvPicPr>
        <p:blipFill>
          <a:blip r:embed="rId2">
            <a:extLst/>
          </a:blip>
          <a:stretch>
            <a:fillRect/>
          </a:stretch>
        </p:blipFill>
        <p:spPr>
          <a:xfrm>
            <a:off x="516466" y="317499"/>
            <a:ext cx="5597924" cy="6972301"/>
          </a:xfrm>
          <a:prstGeom prst="rect">
            <a:avLst/>
          </a:prstGeom>
          <a:effectLst>
            <a:outerShdw sx="100000" sy="100000" kx="0" ky="0" algn="b" rotWithShape="0" blurRad="76200" dist="63500" dir="5160000">
              <a:srgbClr val="908F90">
                <a:alpha val="50000"/>
              </a:srgbClr>
            </a:outerShdw>
          </a:effectLst>
        </p:spPr>
      </p:pic>
      <p:pic>
        <p:nvPicPr>
          <p:cNvPr id="899" name=""/>
          <p:cNvPicPr/>
          <p:nvPr/>
        </p:nvPicPr>
        <p:blipFill>
          <a:blip r:embed="rId3">
            <a:extLst/>
          </a:blip>
          <a:stretch>
            <a:fillRect/>
          </a:stretch>
        </p:blipFill>
        <p:spPr>
          <a:xfrm>
            <a:off x="10650604" y="317499"/>
            <a:ext cx="4877265" cy="6885269"/>
          </a:xfrm>
          <a:prstGeom prst="rect">
            <a:avLst/>
          </a:prstGeom>
          <a:effectLst>
            <a:outerShdw sx="100000" sy="100000" kx="0" ky="0" algn="b" rotWithShape="0" blurRad="76200" dist="63500" dir="5160000">
              <a:srgbClr val="908F90">
                <a:alpha val="50000"/>
              </a:srgbClr>
            </a:outerShdw>
          </a:effectLst>
        </p:spPr>
      </p:pic>
      <p:sp>
        <p:nvSpPr>
          <p:cNvPr id="900" name="Shape 900"/>
          <p:cNvSpPr/>
          <p:nvPr>
            <p:ph type="title"/>
          </p:nvPr>
        </p:nvSpPr>
        <p:spPr>
          <a:xfrm>
            <a:off x="5489223" y="2844800"/>
            <a:ext cx="5511801" cy="2461593"/>
          </a:xfrm>
          <a:prstGeom prst="rect">
            <a:avLst/>
          </a:prstGeom>
          <a:solidFill>
            <a:srgbClr val="FFFFFF"/>
          </a:solidFill>
          <a:ln w="9525">
            <a:bevel/>
          </a:ln>
        </p:spPr>
        <p:txBody>
          <a:bodyPr lIns="0" tIns="0" rIns="0" bIns="0">
            <a:normAutofit fontScale="100000" lnSpcReduction="0"/>
          </a:bodyPr>
          <a:lstStyle/>
          <a:p>
            <a:pPr lvl="0" marL="263526">
              <a:defRPr sz="1800">
                <a:uFillTx/>
              </a:defRPr>
            </a:pPr>
            <a:r>
              <a:rPr b="1" cap="all" sz="6400">
                <a:effectLst>
                  <a:outerShdw sx="100000" sy="100000" kx="0" ky="0" algn="b" rotWithShape="0" blurRad="38100" dist="38100" dir="2700000">
                    <a:srgbClr val="E4E4E4"/>
                  </a:outerShdw>
                </a:effectLst>
                <a:uFill>
                  <a:solidFill/>
                </a:uFill>
                <a:latin typeface="ArialUnicodeMS"/>
                <a:ea typeface="ArialUnicodeMS"/>
                <a:cs typeface="ArialUnicodeMS"/>
                <a:sym typeface="ArialUnicodeMS"/>
              </a:rPr>
              <a:t>Neuronal </a:t>
            </a:r>
            <a:endParaRPr b="1" cap="all" sz="6400">
              <a:effectLst>
                <a:outerShdw sx="100000" sy="100000" kx="0" ky="0" algn="b" rotWithShape="0" blurRad="38100" dist="38100" dir="2700000">
                  <a:srgbClr val="E4E4E4"/>
                </a:outerShdw>
              </a:effectLst>
              <a:uFill>
                <a:solidFill/>
              </a:uFill>
              <a:latin typeface="ArialUnicodeMS"/>
              <a:ea typeface="ArialUnicodeMS"/>
              <a:cs typeface="ArialUnicodeMS"/>
              <a:sym typeface="ArialUnicodeMS"/>
            </a:endParaRPr>
          </a:p>
          <a:p>
            <a:pPr lvl="0" marL="263526">
              <a:defRPr sz="1800">
                <a:uFillTx/>
              </a:defRPr>
            </a:pPr>
            <a:r>
              <a:rPr b="1" cap="all" sz="6400">
                <a:effectLst>
                  <a:outerShdw sx="100000" sy="100000" kx="0" ky="0" algn="b" rotWithShape="0" blurRad="38100" dist="38100" dir="2700000">
                    <a:srgbClr val="E4E4E4"/>
                  </a:outerShdw>
                </a:effectLst>
                <a:uFill>
                  <a:solidFill/>
                </a:uFill>
                <a:latin typeface="ArialUnicodeMS"/>
                <a:ea typeface="ArialUnicodeMS"/>
                <a:cs typeface="ArialUnicodeMS"/>
                <a:sym typeface="ArialUnicodeMS"/>
              </a:rPr>
              <a:t>Atrophy</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2" name="Shape 902"/>
          <p:cNvSpPr/>
          <p:nvPr/>
        </p:nvSpPr>
        <p:spPr>
          <a:xfrm>
            <a:off x="-1" y="-1"/>
            <a:ext cx="16256001" cy="9144001"/>
          </a:xfrm>
          <a:prstGeom prst="roundRect">
            <a:avLst>
              <a:gd name="adj" fmla="val 0"/>
            </a:avLst>
          </a:prstGeom>
          <a:solidFill>
            <a:srgbClr val="FFFFFF"/>
          </a:solidFill>
          <a:ln w="3175">
            <a:solidFill/>
            <a:miter lim="400000"/>
          </a:ln>
        </p:spPr>
        <p:txBody>
          <a:bodyPr lIns="33866" tIns="33866" rIns="33866" bIns="33866" anchor="ctr"/>
          <a:lstStyle/>
          <a:p>
            <a:pPr lvl="0" marL="40639" marR="40639" algn="l" defTabSz="914400">
              <a:defRPr sz="800">
                <a:uFill>
                  <a:solidFill/>
                </a:uFill>
              </a:defRPr>
            </a:pPr>
          </a:p>
        </p:txBody>
      </p:sp>
      <p:pic>
        <p:nvPicPr>
          <p:cNvPr id="903" name="image12.png"/>
          <p:cNvPicPr/>
          <p:nvPr/>
        </p:nvPicPr>
        <p:blipFill>
          <a:blip r:embed="rId2">
            <a:extLst/>
          </a:blip>
          <a:stretch>
            <a:fillRect/>
          </a:stretch>
        </p:blipFill>
        <p:spPr>
          <a:xfrm>
            <a:off x="1420355" y="1920697"/>
            <a:ext cx="4948581" cy="5456012"/>
          </a:xfrm>
          <a:prstGeom prst="rect">
            <a:avLst/>
          </a:prstGeom>
          <a:ln w="12700">
            <a:miter lim="400000"/>
          </a:ln>
        </p:spPr>
      </p:pic>
      <p:pic>
        <p:nvPicPr>
          <p:cNvPr id="904" name="image13.png"/>
          <p:cNvPicPr/>
          <p:nvPr/>
        </p:nvPicPr>
        <p:blipFill>
          <a:blip r:embed="rId3">
            <a:extLst/>
          </a:blip>
          <a:stretch>
            <a:fillRect/>
          </a:stretch>
        </p:blipFill>
        <p:spPr>
          <a:xfrm>
            <a:off x="8703481" y="1631556"/>
            <a:ext cx="4963322" cy="5880888"/>
          </a:xfrm>
          <a:prstGeom prst="rect">
            <a:avLst/>
          </a:prstGeom>
          <a:ln w="12700">
            <a:miter lim="400000"/>
          </a:ln>
        </p:spPr>
      </p:pic>
      <p:sp>
        <p:nvSpPr>
          <p:cNvPr id="905" name="Shape 905"/>
          <p:cNvSpPr/>
          <p:nvPr/>
        </p:nvSpPr>
        <p:spPr>
          <a:xfrm>
            <a:off x="1794933" y="126999"/>
            <a:ext cx="13292668" cy="1159935"/>
          </a:xfrm>
          <a:prstGeom prst="rect">
            <a:avLst/>
          </a:prstGeom>
          <a:ln w="12700">
            <a:miter lim="400000"/>
          </a:ln>
          <a:extLst>
            <a:ext uri="{C572A759-6A51-4108-AA02-DFA0A04FC94B}">
              <ma14:wrappingTextBoxFlag xmlns:ma14="http://schemas.microsoft.com/office/mac/drawingml/2011/main" val="1"/>
            </a:ext>
          </a:extLst>
        </p:spPr>
        <p:txBody>
          <a:bodyPr lIns="33866" tIns="33866" rIns="33866" bIns="33866" anchor="ctr"/>
          <a:lstStyle>
            <a:lvl1pPr defTabSz="914400">
              <a:defRPr sz="6400">
                <a:uFill>
                  <a:solidFill/>
                </a:uFill>
                <a:latin typeface="+mj-lt"/>
                <a:ea typeface="+mj-ea"/>
                <a:cs typeface="+mj-cs"/>
                <a:sym typeface="Arial"/>
              </a:defRPr>
            </a:lvl1pPr>
          </a:lstStyle>
          <a:p>
            <a:pPr lvl="0">
              <a:defRPr sz="1800">
                <a:uFillTx/>
              </a:defRPr>
            </a:pPr>
            <a:r>
              <a:rPr sz="6400">
                <a:uFill>
                  <a:solidFill/>
                </a:uFill>
              </a:rPr>
              <a:t>ABDOMINAL FAT ACCUMULATION</a:t>
            </a:r>
          </a:p>
        </p:txBody>
      </p:sp>
      <p:sp>
        <p:nvSpPr>
          <p:cNvPr id="906" name="Shape 906"/>
          <p:cNvSpPr/>
          <p:nvPr/>
        </p:nvSpPr>
        <p:spPr>
          <a:xfrm>
            <a:off x="9220830" y="7399866"/>
            <a:ext cx="3928624" cy="944034"/>
          </a:xfrm>
          <a:prstGeom prst="rect">
            <a:avLst/>
          </a:prstGeom>
          <a:ln w="12700">
            <a:miter lim="400000"/>
          </a:ln>
          <a:extLst>
            <a:ext uri="{C572A759-6A51-4108-AA02-DFA0A04FC94B}">
              <ma14:wrappingTextBoxFlag xmlns:ma14="http://schemas.microsoft.com/office/mac/drawingml/2011/main" val="1"/>
            </a:ext>
          </a:extLst>
        </p:spPr>
        <p:txBody>
          <a:bodyPr lIns="33866" tIns="33866" rIns="33866" bIns="33866" anchor="ctr">
            <a:spAutoFit/>
          </a:bodyPr>
          <a:lstStyle>
            <a:lvl1pPr marL="40639" marR="40639" algn="l" defTabSz="914400">
              <a:defRPr sz="6000">
                <a:uFill>
                  <a:solidFill/>
                </a:uFill>
              </a:defRPr>
            </a:lvl1pPr>
          </a:lstStyle>
          <a:p>
            <a:pPr lvl="0">
              <a:defRPr sz="1800">
                <a:uFillTx/>
              </a:defRPr>
            </a:pPr>
            <a:r>
              <a:rPr sz="6000">
                <a:uFill>
                  <a:solidFill/>
                </a:uFill>
              </a:rPr>
              <a:t>High Stress</a:t>
            </a:r>
          </a:p>
        </p:txBody>
      </p:sp>
      <p:sp>
        <p:nvSpPr>
          <p:cNvPr id="907" name="Shape 907"/>
          <p:cNvSpPr/>
          <p:nvPr/>
        </p:nvSpPr>
        <p:spPr>
          <a:xfrm>
            <a:off x="1676399" y="7399866"/>
            <a:ext cx="6214535" cy="944034"/>
          </a:xfrm>
          <a:prstGeom prst="rect">
            <a:avLst/>
          </a:prstGeom>
          <a:ln w="12700">
            <a:miter lim="400000"/>
          </a:ln>
          <a:extLst>
            <a:ext uri="{C572A759-6A51-4108-AA02-DFA0A04FC94B}">
              <ma14:wrappingTextBoxFlag xmlns:ma14="http://schemas.microsoft.com/office/mac/drawingml/2011/main" val="1"/>
            </a:ext>
          </a:extLst>
        </p:spPr>
        <p:txBody>
          <a:bodyPr lIns="33866" tIns="33866" rIns="33866" bIns="33866" anchor="ctr">
            <a:spAutoFit/>
          </a:bodyPr>
          <a:lstStyle>
            <a:lvl1pPr marL="40639" marR="40639" algn="l" defTabSz="914400">
              <a:defRPr sz="6000">
                <a:uFill>
                  <a:solidFill/>
                </a:uFill>
              </a:defRPr>
            </a:lvl1pPr>
          </a:lstStyle>
          <a:p>
            <a:pPr lvl="0">
              <a:defRPr sz="1800">
                <a:uFillTx/>
              </a:defRPr>
            </a:pPr>
            <a:r>
              <a:rPr sz="6000">
                <a:uFill>
                  <a:solidFill/>
                </a:uFill>
              </a:rPr>
              <a:t>Normal Stress</a:t>
            </a:r>
          </a:p>
        </p:txBody>
      </p:sp>
    </p:spTree>
  </p:cSld>
  <p:clrMapOvr>
    <a:masterClrMapping/>
  </p:clrMapOvr>
  <p:transition spd="fast"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9" name="Shape 909"/>
          <p:cNvSpPr/>
          <p:nvPr>
            <p:ph type="title"/>
          </p:nvPr>
        </p:nvSpPr>
        <p:spPr>
          <a:xfrm>
            <a:off x="965200" y="-186267"/>
            <a:ext cx="14325600" cy="1670778"/>
          </a:xfrm>
          <a:prstGeom prst="rect">
            <a:avLst/>
          </a:prstGeom>
        </p:spPr>
        <p:txBody>
          <a:bodyPr lIns="0" tIns="0" rIns="0" bIns="0"/>
          <a:lstStyle/>
          <a:p>
            <a:pPr lvl="0">
              <a:defRPr sz="1800">
                <a:solidFill>
                  <a:srgbClr val="000000"/>
                </a:solidFill>
              </a:defRPr>
            </a:pPr>
            <a:r>
              <a:rPr sz="6600">
                <a:solidFill>
                  <a:srgbClr val="063A61"/>
                </a:solidFill>
              </a:rPr>
              <a:t>Research Study Update</a:t>
            </a:r>
            <a:endParaRPr sz="6600">
              <a:solidFill>
                <a:srgbClr val="063A61"/>
              </a:solidFill>
            </a:endParaRPr>
          </a:p>
          <a:p>
            <a:pPr lvl="0">
              <a:defRPr sz="1800">
                <a:solidFill>
                  <a:srgbClr val="000000"/>
                </a:solidFill>
              </a:defRPr>
            </a:pPr>
            <a:r>
              <a:rPr sz="3100">
                <a:solidFill>
                  <a:srgbClr val="063A61"/>
                </a:solidFill>
              </a:rPr>
              <a:t>Completed</a:t>
            </a:r>
            <a:r>
              <a:rPr baseline="31999" sz="3100">
                <a:solidFill>
                  <a:srgbClr val="063A61"/>
                </a:solidFill>
              </a:rPr>
              <a:t>1</a:t>
            </a:r>
            <a:r>
              <a:rPr sz="3100">
                <a:solidFill>
                  <a:srgbClr val="063A61"/>
                </a:solidFill>
              </a:rPr>
              <a:t>, Ongoing</a:t>
            </a:r>
            <a:r>
              <a:rPr baseline="31999" sz="3100">
                <a:solidFill>
                  <a:srgbClr val="063A61"/>
                </a:solidFill>
              </a:rPr>
              <a:t>2</a:t>
            </a:r>
            <a:r>
              <a:rPr sz="3100">
                <a:solidFill>
                  <a:srgbClr val="063A61"/>
                </a:solidFill>
              </a:rPr>
              <a:t>, Planned</a:t>
            </a:r>
            <a:r>
              <a:rPr baseline="31999" sz="3100">
                <a:solidFill>
                  <a:srgbClr val="063A61"/>
                </a:solidFill>
              </a:rPr>
              <a:t>3</a:t>
            </a:r>
          </a:p>
        </p:txBody>
      </p:sp>
      <p:sp>
        <p:nvSpPr>
          <p:cNvPr id="910" name="Shape 910"/>
          <p:cNvSpPr/>
          <p:nvPr>
            <p:ph type="body" idx="1"/>
          </p:nvPr>
        </p:nvSpPr>
        <p:spPr>
          <a:xfrm>
            <a:off x="170490" y="1401167"/>
            <a:ext cx="15915019" cy="7947819"/>
          </a:xfrm>
          <a:prstGeom prst="rect">
            <a:avLst/>
          </a:prstGeom>
        </p:spPr>
        <p:txBody>
          <a:bodyPr/>
          <a:lstStyle/>
          <a:p>
            <a:pPr lvl="0" marL="675216" indent="-459316">
              <a:spcBef>
                <a:spcPts val="2000"/>
              </a:spcBef>
              <a:defRPr sz="1800">
                <a:solidFill>
                  <a:srgbClr val="000000"/>
                </a:solidFill>
              </a:defRPr>
            </a:pPr>
            <a:r>
              <a:rPr sz="3100">
                <a:solidFill>
                  <a:srgbClr val="063A61"/>
                </a:solidFill>
              </a:rPr>
              <a:t>19 studies</a:t>
            </a:r>
            <a:r>
              <a:rPr baseline="31999" sz="3100">
                <a:solidFill>
                  <a:srgbClr val="063A61"/>
                </a:solidFill>
              </a:rPr>
              <a:t>1</a:t>
            </a:r>
            <a:r>
              <a:rPr sz="3100">
                <a:solidFill>
                  <a:srgbClr val="063A61"/>
                </a:solidFill>
              </a:rPr>
              <a:t> </a:t>
            </a:r>
            <a:r>
              <a:rPr sz="2100">
                <a:solidFill>
                  <a:srgbClr val="063A61"/>
                </a:solidFill>
              </a:rPr>
              <a:t>(U Colorado, Ohio State U, Louisiana State U, Virginia Commonwealth U, Colorado State U, Texas Tech U…)</a:t>
            </a:r>
            <a:endParaRPr sz="3100">
              <a:solidFill>
                <a:srgbClr val="063A61"/>
              </a:solidFill>
            </a:endParaRPr>
          </a:p>
          <a:p>
            <a:pPr lvl="0" marL="675216" indent="-459316">
              <a:spcBef>
                <a:spcPts val="1500"/>
              </a:spcBef>
              <a:defRPr sz="1800">
                <a:solidFill>
                  <a:srgbClr val="000000"/>
                </a:solidFill>
              </a:defRPr>
            </a:pPr>
            <a:r>
              <a:rPr sz="3100">
                <a:solidFill>
                  <a:srgbClr val="063A61"/>
                </a:solidFill>
              </a:rPr>
              <a:t>“20th study” (Mayo Clinic, 2014)</a:t>
            </a:r>
            <a:r>
              <a:rPr baseline="31999" sz="3100">
                <a:solidFill>
                  <a:srgbClr val="063A61"/>
                </a:solidFill>
              </a:rPr>
              <a:t>1 </a:t>
            </a:r>
            <a:r>
              <a:rPr sz="1900">
                <a:solidFill>
                  <a:srgbClr val="063A61"/>
                </a:solidFill>
              </a:rPr>
              <a:t>- anecdotal patient report prompts series of translational cell culture and rodent studies</a:t>
            </a:r>
            <a:endParaRPr sz="3100">
              <a:solidFill>
                <a:srgbClr val="063A61"/>
              </a:solidFill>
            </a:endParaRPr>
          </a:p>
          <a:p>
            <a:pPr lvl="2" marL="1185333" indent="-385233">
              <a:spcBef>
                <a:spcPts val="1500"/>
              </a:spcBef>
              <a:defRPr sz="1800">
                <a:solidFill>
                  <a:srgbClr val="000000"/>
                </a:solidFill>
              </a:defRPr>
            </a:pPr>
            <a:r>
              <a:rPr sz="2600">
                <a:solidFill>
                  <a:srgbClr val="063A61"/>
                </a:solidFill>
              </a:rPr>
              <a:t>Translational research = aims to make findings from basic science useful for practical applications that enhance human health and well-being</a:t>
            </a:r>
            <a:endParaRPr sz="2600">
              <a:solidFill>
                <a:srgbClr val="063A61"/>
              </a:solidFill>
            </a:endParaRPr>
          </a:p>
          <a:p>
            <a:pPr lvl="0" marL="675216" indent="-459316">
              <a:spcBef>
                <a:spcPts val="2000"/>
              </a:spcBef>
              <a:defRPr sz="1800">
                <a:solidFill>
                  <a:srgbClr val="000000"/>
                </a:solidFill>
              </a:defRPr>
            </a:pPr>
            <a:r>
              <a:rPr sz="3100">
                <a:solidFill>
                  <a:srgbClr val="063A61"/>
                </a:solidFill>
              </a:rPr>
              <a:t>Montreal, Canada (skin)</a:t>
            </a:r>
            <a:r>
              <a:rPr baseline="31999" sz="3100">
                <a:solidFill>
                  <a:srgbClr val="063A61"/>
                </a:solidFill>
              </a:rPr>
              <a:t>1</a:t>
            </a:r>
            <a:endParaRPr sz="3100">
              <a:solidFill>
                <a:srgbClr val="063A61"/>
              </a:solidFill>
            </a:endParaRPr>
          </a:p>
          <a:p>
            <a:pPr lvl="0" marL="675216" indent="-459316">
              <a:spcBef>
                <a:spcPts val="2000"/>
              </a:spcBef>
              <a:defRPr sz="1800">
                <a:solidFill>
                  <a:srgbClr val="000000"/>
                </a:solidFill>
              </a:defRPr>
            </a:pPr>
            <a:r>
              <a:rPr sz="3100">
                <a:solidFill>
                  <a:srgbClr val="063A61"/>
                </a:solidFill>
              </a:rPr>
              <a:t>National Institutes of Health (longevity)</a:t>
            </a:r>
            <a:r>
              <a:rPr baseline="31999" sz="3100">
                <a:solidFill>
                  <a:srgbClr val="063A61"/>
                </a:solidFill>
              </a:rPr>
              <a:t>2</a:t>
            </a:r>
            <a:endParaRPr sz="3100">
              <a:solidFill>
                <a:srgbClr val="063A61"/>
              </a:solidFill>
            </a:endParaRPr>
          </a:p>
          <a:p>
            <a:pPr lvl="0" marL="675216" indent="-459316">
              <a:spcBef>
                <a:spcPts val="2000"/>
              </a:spcBef>
              <a:defRPr sz="1800">
                <a:solidFill>
                  <a:srgbClr val="000000"/>
                </a:solidFill>
              </a:defRPr>
            </a:pPr>
            <a:r>
              <a:rPr sz="3100">
                <a:solidFill>
                  <a:srgbClr val="063A61"/>
                </a:solidFill>
              </a:rPr>
              <a:t>Nashville, TN (heart health)</a:t>
            </a:r>
            <a:r>
              <a:rPr baseline="31999" sz="3100">
                <a:solidFill>
                  <a:srgbClr val="063A61"/>
                </a:solidFill>
              </a:rPr>
              <a:t>2 </a:t>
            </a:r>
            <a:endParaRPr baseline="31999" sz="3100">
              <a:solidFill>
                <a:srgbClr val="063A61"/>
              </a:solidFill>
            </a:endParaRPr>
          </a:p>
          <a:p>
            <a:pPr lvl="0" marL="675216" indent="-459316">
              <a:spcBef>
                <a:spcPts val="2000"/>
              </a:spcBef>
              <a:defRPr sz="1800">
                <a:solidFill>
                  <a:srgbClr val="000000"/>
                </a:solidFill>
              </a:defRPr>
            </a:pPr>
            <a:r>
              <a:rPr sz="3100">
                <a:solidFill>
                  <a:srgbClr val="063A61"/>
                </a:solidFill>
              </a:rPr>
              <a:t>Melbourne, Australia (brain function)</a:t>
            </a:r>
            <a:r>
              <a:rPr baseline="31999" sz="3100">
                <a:solidFill>
                  <a:srgbClr val="063A61"/>
                </a:solidFill>
              </a:rPr>
              <a:t>3</a:t>
            </a:r>
            <a:endParaRPr sz="3100">
              <a:solidFill>
                <a:srgbClr val="063A61"/>
              </a:solidFill>
            </a:endParaRPr>
          </a:p>
          <a:p>
            <a:pPr lvl="0" marL="675216" indent="-459316">
              <a:spcBef>
                <a:spcPts val="2000"/>
              </a:spcBef>
              <a:defRPr sz="1800">
                <a:solidFill>
                  <a:srgbClr val="000000"/>
                </a:solidFill>
              </a:defRPr>
            </a:pPr>
            <a:r>
              <a:rPr sz="3100">
                <a:solidFill>
                  <a:srgbClr val="063A61"/>
                </a:solidFill>
              </a:rPr>
              <a:t>Okinawa, Japan (lung function)</a:t>
            </a:r>
            <a:r>
              <a:rPr baseline="31999" sz="3100">
                <a:solidFill>
                  <a:srgbClr val="063A61"/>
                </a:solidFill>
              </a:rPr>
              <a:t>3</a:t>
            </a:r>
            <a:endParaRPr sz="3100">
              <a:solidFill>
                <a:srgbClr val="063A61"/>
              </a:solidFill>
            </a:endParaRPr>
          </a:p>
          <a:p>
            <a:pPr lvl="0" marL="675216" indent="-459316">
              <a:spcBef>
                <a:spcPts val="1500"/>
              </a:spcBef>
              <a:defRPr sz="1800">
                <a:solidFill>
                  <a:srgbClr val="000000"/>
                </a:solidFill>
              </a:defRPr>
            </a:pPr>
            <a:r>
              <a:rPr sz="3100">
                <a:solidFill>
                  <a:srgbClr val="063A61"/>
                </a:solidFill>
              </a:rPr>
              <a:t>Research Institutions</a:t>
            </a:r>
            <a:r>
              <a:rPr baseline="31999" sz="3100">
                <a:solidFill>
                  <a:srgbClr val="063A61"/>
                </a:solidFill>
              </a:rPr>
              <a:t>3</a:t>
            </a:r>
            <a:r>
              <a:rPr sz="3100">
                <a:solidFill>
                  <a:srgbClr val="063A61"/>
                </a:solidFill>
              </a:rPr>
              <a:t> (Salt Lake, Miami, Louisville, Fort Collins, Boston, NYC…)</a:t>
            </a:r>
            <a:endParaRPr sz="3100">
              <a:solidFill>
                <a:srgbClr val="063A61"/>
              </a:solidFill>
            </a:endParaRPr>
          </a:p>
          <a:p>
            <a:pPr lvl="2" marL="1185333" indent="-385233">
              <a:spcBef>
                <a:spcPts val="500"/>
              </a:spcBef>
              <a:defRPr sz="1800">
                <a:solidFill>
                  <a:srgbClr val="000000"/>
                </a:solidFill>
              </a:defRPr>
            </a:pPr>
            <a:r>
              <a:rPr sz="2600">
                <a:solidFill>
                  <a:srgbClr val="063A61"/>
                </a:solidFill>
              </a:rPr>
              <a:t>energy/mood/focus, performance, antioxidant metabolism, eye health…</a:t>
            </a:r>
            <a:endParaRPr sz="2600">
              <a:solidFill>
                <a:srgbClr val="063A61"/>
              </a:solidFill>
            </a:endParaRPr>
          </a:p>
          <a:p>
            <a:pPr lvl="2" marL="1185333" indent="-385233">
              <a:spcBef>
                <a:spcPts val="500"/>
              </a:spcBef>
              <a:defRPr sz="1800">
                <a:solidFill>
                  <a:srgbClr val="000000"/>
                </a:solidFill>
              </a:defRPr>
            </a:pPr>
            <a:r>
              <a:rPr sz="2600">
                <a:solidFill>
                  <a:srgbClr val="063A61"/>
                </a:solidFill>
              </a:rPr>
              <a:t>canine health, periodontal health, blood sugar balance…</a:t>
            </a:r>
          </a:p>
        </p:txBody>
      </p:sp>
    </p:spTree>
  </p:cSld>
  <p:clrMapOvr>
    <a:masterClrMapping/>
  </p:clrMapOvr>
  <p:transition spd="fast"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12" name="pasted-image.pdf"/>
          <p:cNvPicPr/>
          <p:nvPr/>
        </p:nvPicPr>
        <p:blipFill>
          <a:blip r:embed="rId2">
            <a:extLst/>
          </a:blip>
          <a:stretch>
            <a:fillRect/>
          </a:stretch>
        </p:blipFill>
        <p:spPr>
          <a:xfrm>
            <a:off x="1197796" y="5636414"/>
            <a:ext cx="1851591" cy="1335282"/>
          </a:xfrm>
          <a:prstGeom prst="rect">
            <a:avLst/>
          </a:prstGeom>
          <a:ln w="12700">
            <a:miter lim="400000"/>
          </a:ln>
        </p:spPr>
      </p:pic>
      <p:pic>
        <p:nvPicPr>
          <p:cNvPr id="913" name="pasted-image.pdf"/>
          <p:cNvPicPr/>
          <p:nvPr/>
        </p:nvPicPr>
        <p:blipFill>
          <a:blip r:embed="rId3">
            <a:extLst/>
          </a:blip>
          <a:stretch>
            <a:fillRect/>
          </a:stretch>
        </p:blipFill>
        <p:spPr>
          <a:xfrm>
            <a:off x="4469600" y="4256752"/>
            <a:ext cx="1847310" cy="1435101"/>
          </a:xfrm>
          <a:prstGeom prst="rect">
            <a:avLst/>
          </a:prstGeom>
          <a:ln w="12700">
            <a:miter lim="400000"/>
          </a:ln>
        </p:spPr>
      </p:pic>
      <p:pic>
        <p:nvPicPr>
          <p:cNvPr id="914" name="pasted-image.pdf"/>
          <p:cNvPicPr/>
          <p:nvPr/>
        </p:nvPicPr>
        <p:blipFill>
          <a:blip r:embed="rId4">
            <a:extLst/>
          </a:blip>
          <a:stretch>
            <a:fillRect/>
          </a:stretch>
        </p:blipFill>
        <p:spPr>
          <a:xfrm>
            <a:off x="8808865" y="5444785"/>
            <a:ext cx="2278967" cy="1028701"/>
          </a:xfrm>
          <a:prstGeom prst="rect">
            <a:avLst/>
          </a:prstGeom>
          <a:ln w="12700">
            <a:miter lim="400000"/>
          </a:ln>
        </p:spPr>
      </p:pic>
      <p:pic>
        <p:nvPicPr>
          <p:cNvPr id="915" name="pasted-image.pdf"/>
          <p:cNvPicPr/>
          <p:nvPr/>
        </p:nvPicPr>
        <p:blipFill>
          <a:blip r:embed="rId5">
            <a:extLst/>
          </a:blip>
          <a:stretch>
            <a:fillRect/>
          </a:stretch>
        </p:blipFill>
        <p:spPr>
          <a:xfrm>
            <a:off x="3226499" y="2085259"/>
            <a:ext cx="1828801" cy="1828801"/>
          </a:xfrm>
          <a:prstGeom prst="rect">
            <a:avLst/>
          </a:prstGeom>
          <a:ln w="12700">
            <a:miter lim="400000"/>
          </a:ln>
        </p:spPr>
      </p:pic>
      <p:pic>
        <p:nvPicPr>
          <p:cNvPr id="916" name="pasted-image.pdf"/>
          <p:cNvPicPr/>
          <p:nvPr/>
        </p:nvPicPr>
        <p:blipFill>
          <a:blip r:embed="rId6">
            <a:extLst/>
          </a:blip>
          <a:stretch>
            <a:fillRect/>
          </a:stretch>
        </p:blipFill>
        <p:spPr>
          <a:xfrm>
            <a:off x="4906702" y="6913528"/>
            <a:ext cx="1635368" cy="1156724"/>
          </a:xfrm>
          <a:prstGeom prst="rect">
            <a:avLst/>
          </a:prstGeom>
          <a:ln w="12700">
            <a:miter lim="400000"/>
          </a:ln>
        </p:spPr>
      </p:pic>
      <p:pic>
        <p:nvPicPr>
          <p:cNvPr id="917" name="pasted-image.pdf"/>
          <p:cNvPicPr/>
          <p:nvPr/>
        </p:nvPicPr>
        <p:blipFill>
          <a:blip r:embed="rId7">
            <a:extLst/>
          </a:blip>
          <a:stretch>
            <a:fillRect/>
          </a:stretch>
        </p:blipFill>
        <p:spPr>
          <a:xfrm>
            <a:off x="7289800" y="2485309"/>
            <a:ext cx="1676400" cy="1028701"/>
          </a:xfrm>
          <a:prstGeom prst="rect">
            <a:avLst/>
          </a:prstGeom>
          <a:ln w="12700">
            <a:miter lim="400000"/>
          </a:ln>
        </p:spPr>
      </p:pic>
      <p:pic>
        <p:nvPicPr>
          <p:cNvPr id="918" name="pasted-image.pdf"/>
          <p:cNvPicPr/>
          <p:nvPr/>
        </p:nvPicPr>
        <p:blipFill>
          <a:blip r:embed="rId8">
            <a:extLst/>
          </a:blip>
          <a:stretch>
            <a:fillRect/>
          </a:stretch>
        </p:blipFill>
        <p:spPr>
          <a:xfrm>
            <a:off x="7001866" y="5567381"/>
            <a:ext cx="1488936" cy="1828801"/>
          </a:xfrm>
          <a:prstGeom prst="rect">
            <a:avLst/>
          </a:prstGeom>
          <a:ln w="12700">
            <a:miter lim="400000"/>
          </a:ln>
        </p:spPr>
      </p:pic>
      <p:pic>
        <p:nvPicPr>
          <p:cNvPr id="919" name="pasted-image.pdf"/>
          <p:cNvPicPr/>
          <p:nvPr/>
        </p:nvPicPr>
        <p:blipFill>
          <a:blip r:embed="rId9">
            <a:extLst/>
          </a:blip>
          <a:stretch>
            <a:fillRect/>
          </a:stretch>
        </p:blipFill>
        <p:spPr>
          <a:xfrm>
            <a:off x="9913639" y="2412821"/>
            <a:ext cx="1635368" cy="1635368"/>
          </a:xfrm>
          <a:prstGeom prst="rect">
            <a:avLst/>
          </a:prstGeom>
          <a:ln w="12700">
            <a:miter lim="400000"/>
          </a:ln>
        </p:spPr>
      </p:pic>
      <p:pic>
        <p:nvPicPr>
          <p:cNvPr id="920" name="pasted-image.pdf"/>
          <p:cNvPicPr/>
          <p:nvPr/>
        </p:nvPicPr>
        <p:blipFill>
          <a:blip r:embed="rId10">
            <a:extLst/>
          </a:blip>
          <a:stretch>
            <a:fillRect/>
          </a:stretch>
        </p:blipFill>
        <p:spPr>
          <a:xfrm>
            <a:off x="5040669" y="1087747"/>
            <a:ext cx="2562297" cy="1335282"/>
          </a:xfrm>
          <a:prstGeom prst="rect">
            <a:avLst/>
          </a:prstGeom>
          <a:ln w="12700">
            <a:miter lim="400000"/>
          </a:ln>
        </p:spPr>
      </p:pic>
      <p:pic>
        <p:nvPicPr>
          <p:cNvPr id="921" name="pasted-image.pdf"/>
          <p:cNvPicPr/>
          <p:nvPr/>
        </p:nvPicPr>
        <p:blipFill>
          <a:blip r:embed="rId11">
            <a:extLst/>
          </a:blip>
          <a:stretch>
            <a:fillRect/>
          </a:stretch>
        </p:blipFill>
        <p:spPr>
          <a:xfrm>
            <a:off x="1215754" y="7751757"/>
            <a:ext cx="3149796" cy="560394"/>
          </a:xfrm>
          <a:prstGeom prst="rect">
            <a:avLst/>
          </a:prstGeom>
          <a:ln w="12700">
            <a:miter lim="400000"/>
          </a:ln>
        </p:spPr>
      </p:pic>
      <p:pic>
        <p:nvPicPr>
          <p:cNvPr id="922" name="pasted-image.pdf"/>
          <p:cNvPicPr/>
          <p:nvPr/>
        </p:nvPicPr>
        <p:blipFill>
          <a:blip r:embed="rId12">
            <a:extLst/>
          </a:blip>
          <a:stretch>
            <a:fillRect/>
          </a:stretch>
        </p:blipFill>
        <p:spPr>
          <a:xfrm>
            <a:off x="7109905" y="4197911"/>
            <a:ext cx="2944984" cy="1097152"/>
          </a:xfrm>
          <a:prstGeom prst="rect">
            <a:avLst/>
          </a:prstGeom>
          <a:ln w="12700">
            <a:miter lim="400000"/>
          </a:ln>
        </p:spPr>
      </p:pic>
      <p:pic>
        <p:nvPicPr>
          <p:cNvPr id="923" name="pasted-image.pdf"/>
          <p:cNvPicPr/>
          <p:nvPr/>
        </p:nvPicPr>
        <p:blipFill>
          <a:blip r:embed="rId13">
            <a:extLst/>
          </a:blip>
          <a:stretch>
            <a:fillRect/>
          </a:stretch>
        </p:blipFill>
        <p:spPr>
          <a:xfrm>
            <a:off x="10315760" y="1575224"/>
            <a:ext cx="2399110" cy="825501"/>
          </a:xfrm>
          <a:prstGeom prst="rect">
            <a:avLst/>
          </a:prstGeom>
          <a:ln w="12700">
            <a:miter lim="400000"/>
          </a:ln>
        </p:spPr>
      </p:pic>
      <p:pic>
        <p:nvPicPr>
          <p:cNvPr id="924" name="pasted-image.pdf"/>
          <p:cNvPicPr/>
          <p:nvPr/>
        </p:nvPicPr>
        <p:blipFill>
          <a:blip r:embed="rId14">
            <a:extLst/>
          </a:blip>
          <a:stretch>
            <a:fillRect/>
          </a:stretch>
        </p:blipFill>
        <p:spPr>
          <a:xfrm>
            <a:off x="734246" y="4046041"/>
            <a:ext cx="2942359" cy="1097152"/>
          </a:xfrm>
          <a:prstGeom prst="rect">
            <a:avLst/>
          </a:prstGeom>
          <a:ln w="12700">
            <a:miter lim="400000"/>
          </a:ln>
        </p:spPr>
      </p:pic>
      <p:pic>
        <p:nvPicPr>
          <p:cNvPr id="925" name="pasted-image.pdf"/>
          <p:cNvPicPr/>
          <p:nvPr/>
        </p:nvPicPr>
        <p:blipFill>
          <a:blip r:embed="rId15">
            <a:extLst/>
          </a:blip>
          <a:stretch>
            <a:fillRect/>
          </a:stretch>
        </p:blipFill>
        <p:spPr>
          <a:xfrm>
            <a:off x="1314989" y="1051433"/>
            <a:ext cx="2951326" cy="691134"/>
          </a:xfrm>
          <a:prstGeom prst="rect">
            <a:avLst/>
          </a:prstGeom>
          <a:ln w="12700">
            <a:miter lim="400000"/>
          </a:ln>
        </p:spPr>
      </p:pic>
      <p:pic>
        <p:nvPicPr>
          <p:cNvPr id="926" name="pasted-image.pdf"/>
          <p:cNvPicPr/>
          <p:nvPr/>
        </p:nvPicPr>
        <p:blipFill>
          <a:blip r:embed="rId16">
            <a:extLst/>
          </a:blip>
          <a:stretch>
            <a:fillRect/>
          </a:stretch>
        </p:blipFill>
        <p:spPr>
          <a:xfrm>
            <a:off x="11940847" y="6292245"/>
            <a:ext cx="2634946" cy="691134"/>
          </a:xfrm>
          <a:prstGeom prst="rect">
            <a:avLst/>
          </a:prstGeom>
          <a:ln w="12700">
            <a:miter lim="400000"/>
          </a:ln>
        </p:spPr>
      </p:pic>
      <p:pic>
        <p:nvPicPr>
          <p:cNvPr id="927" name="pasted-image.pdf"/>
          <p:cNvPicPr/>
          <p:nvPr/>
        </p:nvPicPr>
        <p:blipFill>
          <a:blip r:embed="rId17">
            <a:extLst/>
          </a:blip>
          <a:stretch>
            <a:fillRect/>
          </a:stretch>
        </p:blipFill>
        <p:spPr>
          <a:xfrm>
            <a:off x="8111187" y="534990"/>
            <a:ext cx="1901765" cy="1335282"/>
          </a:xfrm>
          <a:prstGeom prst="rect">
            <a:avLst/>
          </a:prstGeom>
          <a:ln w="12700">
            <a:miter lim="400000"/>
          </a:ln>
        </p:spPr>
      </p:pic>
      <p:pic>
        <p:nvPicPr>
          <p:cNvPr id="928" name="pasted-image.pdf"/>
          <p:cNvPicPr/>
          <p:nvPr/>
        </p:nvPicPr>
        <p:blipFill>
          <a:blip r:embed="rId18">
            <a:extLst/>
          </a:blip>
          <a:stretch>
            <a:fillRect/>
          </a:stretch>
        </p:blipFill>
        <p:spPr>
          <a:xfrm>
            <a:off x="9383572" y="7069945"/>
            <a:ext cx="2219765" cy="1256147"/>
          </a:xfrm>
          <a:prstGeom prst="rect">
            <a:avLst/>
          </a:prstGeom>
          <a:ln w="12700">
            <a:miter lim="400000"/>
          </a:ln>
        </p:spPr>
      </p:pic>
      <p:pic>
        <p:nvPicPr>
          <p:cNvPr id="929" name="pasted-image.pdf"/>
          <p:cNvPicPr/>
          <p:nvPr/>
        </p:nvPicPr>
        <p:blipFill>
          <a:blip r:embed="rId19">
            <a:extLst/>
          </a:blip>
          <a:stretch>
            <a:fillRect/>
          </a:stretch>
        </p:blipFill>
        <p:spPr>
          <a:xfrm>
            <a:off x="13172963" y="640629"/>
            <a:ext cx="1828801" cy="1366788"/>
          </a:xfrm>
          <a:prstGeom prst="rect">
            <a:avLst/>
          </a:prstGeom>
          <a:ln w="12700">
            <a:miter lim="400000"/>
          </a:ln>
        </p:spPr>
      </p:pic>
      <p:pic>
        <p:nvPicPr>
          <p:cNvPr id="930" name="pasted-image.pdf"/>
          <p:cNvPicPr/>
          <p:nvPr/>
        </p:nvPicPr>
        <p:blipFill>
          <a:blip r:embed="rId20">
            <a:extLst/>
          </a:blip>
          <a:stretch>
            <a:fillRect/>
          </a:stretch>
        </p:blipFill>
        <p:spPr>
          <a:xfrm>
            <a:off x="11549822" y="3997717"/>
            <a:ext cx="1863053" cy="1193801"/>
          </a:xfrm>
          <a:prstGeom prst="rect">
            <a:avLst/>
          </a:prstGeom>
          <a:ln w="12700">
            <a:miter lim="400000"/>
          </a:ln>
        </p:spPr>
      </p:pic>
      <p:pic>
        <p:nvPicPr>
          <p:cNvPr id="931" name="pasted-image.pdf"/>
          <p:cNvPicPr/>
          <p:nvPr/>
        </p:nvPicPr>
        <p:blipFill>
          <a:blip r:embed="rId21">
            <a:extLst/>
          </a:blip>
          <a:stretch>
            <a:fillRect/>
          </a:stretch>
        </p:blipFill>
        <p:spPr>
          <a:xfrm>
            <a:off x="13172963" y="2491532"/>
            <a:ext cx="1828801" cy="1256146"/>
          </a:xfrm>
          <a:prstGeom prst="rect">
            <a:avLst/>
          </a:prstGeom>
          <a:ln w="12700">
            <a:miter lim="400000"/>
          </a:ln>
        </p:spPr>
      </p:pic>
      <p:pic>
        <p:nvPicPr>
          <p:cNvPr id="932" name="pasted-image.pdf"/>
          <p:cNvPicPr/>
          <p:nvPr/>
        </p:nvPicPr>
        <p:blipFill>
          <a:blip r:embed="rId22">
            <a:extLst/>
          </a:blip>
          <a:stretch>
            <a:fillRect/>
          </a:stretch>
        </p:blipFill>
        <p:spPr>
          <a:xfrm>
            <a:off x="13633806" y="4714064"/>
            <a:ext cx="1560240" cy="1436130"/>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927"/>
                                        </p:tgtEl>
                                        <p:attrNameLst>
                                          <p:attrName>style.visibility</p:attrName>
                                        </p:attrNameLst>
                                      </p:cBhvr>
                                      <p:to>
                                        <p:strVal val="visible"/>
                                      </p:to>
                                    </p:set>
                                    <p:animEffect filter="fade" transition="in">
                                      <p:cBhvr>
                                        <p:cTn id="7" dur="1000"/>
                                        <p:tgtEl>
                                          <p:spTgt spid="927"/>
                                        </p:tgtEl>
                                      </p:cBhvr>
                                    </p:animEffect>
                                  </p:childTnLst>
                                </p:cTn>
                              </p:par>
                            </p:childTnLst>
                          </p:cTn>
                        </p:par>
                        <p:par>
                          <p:cTn id="8" fill="hold">
                            <p:stCondLst>
                              <p:cond delay="1000"/>
                            </p:stCondLst>
                            <p:childTnLst>
                              <p:par>
                                <p:cTn id="9" nodeType="afterEffect" presetClass="entr" presetSubtype="0" presetID="10" grpId="2" fill="hold">
                                  <p:stCondLst>
                                    <p:cond delay="0"/>
                                  </p:stCondLst>
                                  <p:iterate type="el" backwards="0">
                                    <p:tmAbs val="0"/>
                                  </p:iterate>
                                  <p:childTnLst>
                                    <p:set>
                                      <p:cBhvr>
                                        <p:cTn id="10" fill="hold"/>
                                        <p:tgtEl>
                                          <p:spTgt spid="929"/>
                                        </p:tgtEl>
                                        <p:attrNameLst>
                                          <p:attrName>style.visibility</p:attrName>
                                        </p:attrNameLst>
                                      </p:cBhvr>
                                      <p:to>
                                        <p:strVal val="visible"/>
                                      </p:to>
                                    </p:set>
                                    <p:animEffect filter="fade" transition="in">
                                      <p:cBhvr>
                                        <p:cTn id="11" dur="1000"/>
                                        <p:tgtEl>
                                          <p:spTgt spid="929"/>
                                        </p:tgtEl>
                                      </p:cBhvr>
                                    </p:animEffect>
                                  </p:childTnLst>
                                </p:cTn>
                              </p:par>
                            </p:childTnLst>
                          </p:cTn>
                        </p:par>
                        <p:par>
                          <p:cTn id="12" fill="hold">
                            <p:stCondLst>
                              <p:cond delay="2000"/>
                            </p:stCondLst>
                            <p:childTnLst>
                              <p:par>
                                <p:cTn id="13" nodeType="afterEffect" presetClass="entr" presetSubtype="0" presetID="10" grpId="3" fill="hold">
                                  <p:stCondLst>
                                    <p:cond delay="0"/>
                                  </p:stCondLst>
                                  <p:iterate type="el" backwards="0">
                                    <p:tmAbs val="0"/>
                                  </p:iterate>
                                  <p:childTnLst>
                                    <p:set>
                                      <p:cBhvr>
                                        <p:cTn id="14" fill="hold"/>
                                        <p:tgtEl>
                                          <p:spTgt spid="925"/>
                                        </p:tgtEl>
                                        <p:attrNameLst>
                                          <p:attrName>style.visibility</p:attrName>
                                        </p:attrNameLst>
                                      </p:cBhvr>
                                      <p:to>
                                        <p:strVal val="visible"/>
                                      </p:to>
                                    </p:set>
                                    <p:animEffect filter="fade" transition="in">
                                      <p:cBhvr>
                                        <p:cTn id="15" dur="1000"/>
                                        <p:tgtEl>
                                          <p:spTgt spid="925"/>
                                        </p:tgtEl>
                                      </p:cBhvr>
                                    </p:animEffect>
                                  </p:childTnLst>
                                </p:cTn>
                              </p:par>
                            </p:childTnLst>
                          </p:cTn>
                        </p:par>
                        <p:par>
                          <p:cTn id="16" fill="hold">
                            <p:stCondLst>
                              <p:cond delay="3000"/>
                            </p:stCondLst>
                            <p:childTnLst>
                              <p:par>
                                <p:cTn id="17" nodeType="afterEffect" presetClass="entr" presetSubtype="0" presetID="10" grpId="4" fill="hold">
                                  <p:stCondLst>
                                    <p:cond delay="0"/>
                                  </p:stCondLst>
                                  <p:iterate type="el" backwards="0">
                                    <p:tmAbs val="0"/>
                                  </p:iterate>
                                  <p:childTnLst>
                                    <p:set>
                                      <p:cBhvr>
                                        <p:cTn id="18" fill="hold"/>
                                        <p:tgtEl>
                                          <p:spTgt spid="920"/>
                                        </p:tgtEl>
                                        <p:attrNameLst>
                                          <p:attrName>style.visibility</p:attrName>
                                        </p:attrNameLst>
                                      </p:cBhvr>
                                      <p:to>
                                        <p:strVal val="visible"/>
                                      </p:to>
                                    </p:set>
                                    <p:animEffect filter="fade" transition="in">
                                      <p:cBhvr>
                                        <p:cTn id="19" dur="1000"/>
                                        <p:tgtEl>
                                          <p:spTgt spid="920"/>
                                        </p:tgtEl>
                                      </p:cBhvr>
                                    </p:animEffect>
                                  </p:childTnLst>
                                </p:cTn>
                              </p:par>
                            </p:childTnLst>
                          </p:cTn>
                        </p:par>
                        <p:par>
                          <p:cTn id="20" fill="hold">
                            <p:stCondLst>
                              <p:cond delay="4000"/>
                            </p:stCondLst>
                            <p:childTnLst>
                              <p:par>
                                <p:cTn id="21" nodeType="afterEffect" presetClass="entr" presetSubtype="0" presetID="10" grpId="5" fill="hold">
                                  <p:stCondLst>
                                    <p:cond delay="0"/>
                                  </p:stCondLst>
                                  <p:iterate type="el" backwards="0">
                                    <p:tmAbs val="0"/>
                                  </p:iterate>
                                  <p:childTnLst>
                                    <p:set>
                                      <p:cBhvr>
                                        <p:cTn id="22" fill="hold"/>
                                        <p:tgtEl>
                                          <p:spTgt spid="923"/>
                                        </p:tgtEl>
                                        <p:attrNameLst>
                                          <p:attrName>style.visibility</p:attrName>
                                        </p:attrNameLst>
                                      </p:cBhvr>
                                      <p:to>
                                        <p:strVal val="visible"/>
                                      </p:to>
                                    </p:set>
                                    <p:animEffect filter="fade" transition="in">
                                      <p:cBhvr>
                                        <p:cTn id="23" dur="1000"/>
                                        <p:tgtEl>
                                          <p:spTgt spid="923"/>
                                        </p:tgtEl>
                                      </p:cBhvr>
                                    </p:animEffect>
                                  </p:childTnLst>
                                </p:cTn>
                              </p:par>
                            </p:childTnLst>
                          </p:cTn>
                        </p:par>
                        <p:par>
                          <p:cTn id="24" fill="hold">
                            <p:stCondLst>
                              <p:cond delay="5000"/>
                            </p:stCondLst>
                            <p:childTnLst>
                              <p:par>
                                <p:cTn id="25" nodeType="afterEffect" presetClass="entr" presetSubtype="0" presetID="10" grpId="6" fill="hold">
                                  <p:stCondLst>
                                    <p:cond delay="0"/>
                                  </p:stCondLst>
                                  <p:iterate type="el" backwards="0">
                                    <p:tmAbs val="0"/>
                                  </p:iterate>
                                  <p:childTnLst>
                                    <p:set>
                                      <p:cBhvr>
                                        <p:cTn id="26" fill="hold"/>
                                        <p:tgtEl>
                                          <p:spTgt spid="915"/>
                                        </p:tgtEl>
                                        <p:attrNameLst>
                                          <p:attrName>style.visibility</p:attrName>
                                        </p:attrNameLst>
                                      </p:cBhvr>
                                      <p:to>
                                        <p:strVal val="visible"/>
                                      </p:to>
                                    </p:set>
                                    <p:animEffect filter="fade" transition="in">
                                      <p:cBhvr>
                                        <p:cTn id="27" dur="1000"/>
                                        <p:tgtEl>
                                          <p:spTgt spid="915"/>
                                        </p:tgtEl>
                                      </p:cBhvr>
                                    </p:animEffect>
                                  </p:childTnLst>
                                </p:cTn>
                              </p:par>
                            </p:childTnLst>
                          </p:cTn>
                        </p:par>
                        <p:par>
                          <p:cTn id="28" fill="hold">
                            <p:stCondLst>
                              <p:cond delay="6000"/>
                            </p:stCondLst>
                            <p:childTnLst>
                              <p:par>
                                <p:cTn id="29" nodeType="afterEffect" presetClass="entr" presetSubtype="0" presetID="10" grpId="7" fill="hold">
                                  <p:stCondLst>
                                    <p:cond delay="0"/>
                                  </p:stCondLst>
                                  <p:iterate type="el" backwards="0">
                                    <p:tmAbs val="0"/>
                                  </p:iterate>
                                  <p:childTnLst>
                                    <p:set>
                                      <p:cBhvr>
                                        <p:cTn id="30" fill="hold"/>
                                        <p:tgtEl>
                                          <p:spTgt spid="930"/>
                                        </p:tgtEl>
                                        <p:attrNameLst>
                                          <p:attrName>style.visibility</p:attrName>
                                        </p:attrNameLst>
                                      </p:cBhvr>
                                      <p:to>
                                        <p:strVal val="visible"/>
                                      </p:to>
                                    </p:set>
                                    <p:animEffect filter="fade" transition="in">
                                      <p:cBhvr>
                                        <p:cTn id="31" dur="1000"/>
                                        <p:tgtEl>
                                          <p:spTgt spid="930"/>
                                        </p:tgtEl>
                                      </p:cBhvr>
                                    </p:animEffect>
                                  </p:childTnLst>
                                </p:cTn>
                              </p:par>
                            </p:childTnLst>
                          </p:cTn>
                        </p:par>
                        <p:par>
                          <p:cTn id="32" fill="hold">
                            <p:stCondLst>
                              <p:cond delay="7000"/>
                            </p:stCondLst>
                            <p:childTnLst>
                              <p:par>
                                <p:cTn id="33" nodeType="afterEffect" presetClass="entr" presetSubtype="0" presetID="10" grpId="8" fill="hold">
                                  <p:stCondLst>
                                    <p:cond delay="0"/>
                                  </p:stCondLst>
                                  <p:iterate type="el" backwards="0">
                                    <p:tmAbs val="0"/>
                                  </p:iterate>
                                  <p:childTnLst>
                                    <p:set>
                                      <p:cBhvr>
                                        <p:cTn id="34" fill="hold"/>
                                        <p:tgtEl>
                                          <p:spTgt spid="917"/>
                                        </p:tgtEl>
                                        <p:attrNameLst>
                                          <p:attrName>style.visibility</p:attrName>
                                        </p:attrNameLst>
                                      </p:cBhvr>
                                      <p:to>
                                        <p:strVal val="visible"/>
                                      </p:to>
                                    </p:set>
                                    <p:animEffect filter="fade" transition="in">
                                      <p:cBhvr>
                                        <p:cTn id="35" dur="1000"/>
                                        <p:tgtEl>
                                          <p:spTgt spid="917"/>
                                        </p:tgtEl>
                                      </p:cBhvr>
                                    </p:animEffect>
                                  </p:childTnLst>
                                </p:cTn>
                              </p:par>
                            </p:childTnLst>
                          </p:cTn>
                        </p:par>
                        <p:par>
                          <p:cTn id="36" fill="hold">
                            <p:stCondLst>
                              <p:cond delay="8000"/>
                            </p:stCondLst>
                            <p:childTnLst>
                              <p:par>
                                <p:cTn id="37" nodeType="afterEffect" presetClass="entr" presetSubtype="0" presetID="10" grpId="9" fill="hold">
                                  <p:stCondLst>
                                    <p:cond delay="0"/>
                                  </p:stCondLst>
                                  <p:iterate type="el" backwards="0">
                                    <p:tmAbs val="0"/>
                                  </p:iterate>
                                  <p:childTnLst>
                                    <p:set>
                                      <p:cBhvr>
                                        <p:cTn id="38" fill="hold"/>
                                        <p:tgtEl>
                                          <p:spTgt spid="919"/>
                                        </p:tgtEl>
                                        <p:attrNameLst>
                                          <p:attrName>style.visibility</p:attrName>
                                        </p:attrNameLst>
                                      </p:cBhvr>
                                      <p:to>
                                        <p:strVal val="visible"/>
                                      </p:to>
                                    </p:set>
                                    <p:animEffect filter="fade" transition="in">
                                      <p:cBhvr>
                                        <p:cTn id="39" dur="1000"/>
                                        <p:tgtEl>
                                          <p:spTgt spid="919"/>
                                        </p:tgtEl>
                                      </p:cBhvr>
                                    </p:animEffect>
                                  </p:childTnLst>
                                </p:cTn>
                              </p:par>
                            </p:childTnLst>
                          </p:cTn>
                        </p:par>
                        <p:par>
                          <p:cTn id="40" fill="hold">
                            <p:stCondLst>
                              <p:cond delay="9000"/>
                            </p:stCondLst>
                            <p:childTnLst>
                              <p:par>
                                <p:cTn id="41" nodeType="afterEffect" presetClass="entr" presetSubtype="0" presetID="10" grpId="10" fill="hold">
                                  <p:stCondLst>
                                    <p:cond delay="0"/>
                                  </p:stCondLst>
                                  <p:iterate type="el" backwards="0">
                                    <p:tmAbs val="0"/>
                                  </p:iterate>
                                  <p:childTnLst>
                                    <p:set>
                                      <p:cBhvr>
                                        <p:cTn id="42" fill="hold"/>
                                        <p:tgtEl>
                                          <p:spTgt spid="931"/>
                                        </p:tgtEl>
                                        <p:attrNameLst>
                                          <p:attrName>style.visibility</p:attrName>
                                        </p:attrNameLst>
                                      </p:cBhvr>
                                      <p:to>
                                        <p:strVal val="visible"/>
                                      </p:to>
                                    </p:set>
                                    <p:animEffect filter="fade" transition="in">
                                      <p:cBhvr>
                                        <p:cTn id="43" dur="1000"/>
                                        <p:tgtEl>
                                          <p:spTgt spid="931"/>
                                        </p:tgtEl>
                                      </p:cBhvr>
                                    </p:animEffect>
                                  </p:childTnLst>
                                </p:cTn>
                              </p:par>
                            </p:childTnLst>
                          </p:cTn>
                        </p:par>
                        <p:par>
                          <p:cTn id="44" fill="hold">
                            <p:stCondLst>
                              <p:cond delay="10000"/>
                            </p:stCondLst>
                            <p:childTnLst>
                              <p:par>
                                <p:cTn id="45" nodeType="afterEffect" presetClass="entr" presetSubtype="0" presetID="10" grpId="11" fill="hold">
                                  <p:stCondLst>
                                    <p:cond delay="0"/>
                                  </p:stCondLst>
                                  <p:iterate type="el" backwards="0">
                                    <p:tmAbs val="0"/>
                                  </p:iterate>
                                  <p:childTnLst>
                                    <p:set>
                                      <p:cBhvr>
                                        <p:cTn id="46" fill="hold"/>
                                        <p:tgtEl>
                                          <p:spTgt spid="924"/>
                                        </p:tgtEl>
                                        <p:attrNameLst>
                                          <p:attrName>style.visibility</p:attrName>
                                        </p:attrNameLst>
                                      </p:cBhvr>
                                      <p:to>
                                        <p:strVal val="visible"/>
                                      </p:to>
                                    </p:set>
                                    <p:animEffect filter="fade" transition="in">
                                      <p:cBhvr>
                                        <p:cTn id="47" dur="1000"/>
                                        <p:tgtEl>
                                          <p:spTgt spid="924"/>
                                        </p:tgtEl>
                                      </p:cBhvr>
                                    </p:animEffect>
                                  </p:childTnLst>
                                </p:cTn>
                              </p:par>
                            </p:childTnLst>
                          </p:cTn>
                        </p:par>
                        <p:par>
                          <p:cTn id="48" fill="hold">
                            <p:stCondLst>
                              <p:cond delay="11000"/>
                            </p:stCondLst>
                            <p:childTnLst>
                              <p:par>
                                <p:cTn id="49" nodeType="afterEffect" presetClass="entr" presetSubtype="0" presetID="10" grpId="12" fill="hold">
                                  <p:stCondLst>
                                    <p:cond delay="0"/>
                                  </p:stCondLst>
                                  <p:iterate type="el" backwards="0">
                                    <p:tmAbs val="0"/>
                                  </p:iterate>
                                  <p:childTnLst>
                                    <p:set>
                                      <p:cBhvr>
                                        <p:cTn id="50" fill="hold"/>
                                        <p:tgtEl>
                                          <p:spTgt spid="922"/>
                                        </p:tgtEl>
                                        <p:attrNameLst>
                                          <p:attrName>style.visibility</p:attrName>
                                        </p:attrNameLst>
                                      </p:cBhvr>
                                      <p:to>
                                        <p:strVal val="visible"/>
                                      </p:to>
                                    </p:set>
                                    <p:animEffect filter="fade" transition="in">
                                      <p:cBhvr>
                                        <p:cTn id="51" dur="1000"/>
                                        <p:tgtEl>
                                          <p:spTgt spid="922"/>
                                        </p:tgtEl>
                                      </p:cBhvr>
                                    </p:animEffect>
                                  </p:childTnLst>
                                </p:cTn>
                              </p:par>
                            </p:childTnLst>
                          </p:cTn>
                        </p:par>
                        <p:par>
                          <p:cTn id="52" fill="hold">
                            <p:stCondLst>
                              <p:cond delay="12000"/>
                            </p:stCondLst>
                            <p:childTnLst>
                              <p:par>
                                <p:cTn id="53" nodeType="afterEffect" presetClass="entr" presetSubtype="0" presetID="10" grpId="13" fill="hold">
                                  <p:stCondLst>
                                    <p:cond delay="0"/>
                                  </p:stCondLst>
                                  <p:iterate type="el" backwards="0">
                                    <p:tmAbs val="0"/>
                                  </p:iterate>
                                  <p:childTnLst>
                                    <p:set>
                                      <p:cBhvr>
                                        <p:cTn id="54" fill="hold"/>
                                        <p:tgtEl>
                                          <p:spTgt spid="913"/>
                                        </p:tgtEl>
                                        <p:attrNameLst>
                                          <p:attrName>style.visibility</p:attrName>
                                        </p:attrNameLst>
                                      </p:cBhvr>
                                      <p:to>
                                        <p:strVal val="visible"/>
                                      </p:to>
                                    </p:set>
                                    <p:animEffect filter="fade" transition="in">
                                      <p:cBhvr>
                                        <p:cTn id="55" dur="1000"/>
                                        <p:tgtEl>
                                          <p:spTgt spid="913"/>
                                        </p:tgtEl>
                                      </p:cBhvr>
                                    </p:animEffect>
                                  </p:childTnLst>
                                </p:cTn>
                              </p:par>
                            </p:childTnLst>
                          </p:cTn>
                        </p:par>
                        <p:par>
                          <p:cTn id="56" fill="hold">
                            <p:stCondLst>
                              <p:cond delay="13000"/>
                            </p:stCondLst>
                            <p:childTnLst>
                              <p:par>
                                <p:cTn id="57" nodeType="afterEffect" presetClass="entr" presetSubtype="0" presetID="10" grpId="14" fill="hold">
                                  <p:stCondLst>
                                    <p:cond delay="0"/>
                                  </p:stCondLst>
                                  <p:iterate type="el" backwards="0">
                                    <p:tmAbs val="0"/>
                                  </p:iterate>
                                  <p:childTnLst>
                                    <p:set>
                                      <p:cBhvr>
                                        <p:cTn id="58" fill="hold"/>
                                        <p:tgtEl>
                                          <p:spTgt spid="932"/>
                                        </p:tgtEl>
                                        <p:attrNameLst>
                                          <p:attrName>style.visibility</p:attrName>
                                        </p:attrNameLst>
                                      </p:cBhvr>
                                      <p:to>
                                        <p:strVal val="visible"/>
                                      </p:to>
                                    </p:set>
                                    <p:animEffect filter="fade" transition="in">
                                      <p:cBhvr>
                                        <p:cTn id="59" dur="1000"/>
                                        <p:tgtEl>
                                          <p:spTgt spid="932"/>
                                        </p:tgtEl>
                                      </p:cBhvr>
                                    </p:animEffect>
                                  </p:childTnLst>
                                </p:cTn>
                              </p:par>
                            </p:childTnLst>
                          </p:cTn>
                        </p:par>
                        <p:par>
                          <p:cTn id="60" fill="hold">
                            <p:stCondLst>
                              <p:cond delay="14000"/>
                            </p:stCondLst>
                            <p:childTnLst>
                              <p:par>
                                <p:cTn id="61" nodeType="afterEffect" presetClass="entr" presetSubtype="0" presetID="10" grpId="15" fill="hold">
                                  <p:stCondLst>
                                    <p:cond delay="0"/>
                                  </p:stCondLst>
                                  <p:iterate type="el" backwards="0">
                                    <p:tmAbs val="0"/>
                                  </p:iterate>
                                  <p:childTnLst>
                                    <p:set>
                                      <p:cBhvr>
                                        <p:cTn id="62" fill="hold"/>
                                        <p:tgtEl>
                                          <p:spTgt spid="914"/>
                                        </p:tgtEl>
                                        <p:attrNameLst>
                                          <p:attrName>style.visibility</p:attrName>
                                        </p:attrNameLst>
                                      </p:cBhvr>
                                      <p:to>
                                        <p:strVal val="visible"/>
                                      </p:to>
                                    </p:set>
                                    <p:animEffect filter="fade" transition="in">
                                      <p:cBhvr>
                                        <p:cTn id="63" dur="1000"/>
                                        <p:tgtEl>
                                          <p:spTgt spid="914"/>
                                        </p:tgtEl>
                                      </p:cBhvr>
                                    </p:animEffect>
                                  </p:childTnLst>
                                </p:cTn>
                              </p:par>
                            </p:childTnLst>
                          </p:cTn>
                        </p:par>
                        <p:par>
                          <p:cTn id="64" fill="hold">
                            <p:stCondLst>
                              <p:cond delay="15000"/>
                            </p:stCondLst>
                            <p:childTnLst>
                              <p:par>
                                <p:cTn id="65" nodeType="afterEffect" presetClass="entr" presetSubtype="0" presetID="10" grpId="16" fill="hold">
                                  <p:stCondLst>
                                    <p:cond delay="0"/>
                                  </p:stCondLst>
                                  <p:iterate type="el" backwards="0">
                                    <p:tmAbs val="0"/>
                                  </p:iterate>
                                  <p:childTnLst>
                                    <p:set>
                                      <p:cBhvr>
                                        <p:cTn id="66" fill="hold"/>
                                        <p:tgtEl>
                                          <p:spTgt spid="918"/>
                                        </p:tgtEl>
                                        <p:attrNameLst>
                                          <p:attrName>style.visibility</p:attrName>
                                        </p:attrNameLst>
                                      </p:cBhvr>
                                      <p:to>
                                        <p:strVal val="visible"/>
                                      </p:to>
                                    </p:set>
                                    <p:animEffect filter="fade" transition="in">
                                      <p:cBhvr>
                                        <p:cTn id="67" dur="1000"/>
                                        <p:tgtEl>
                                          <p:spTgt spid="918"/>
                                        </p:tgtEl>
                                      </p:cBhvr>
                                    </p:animEffect>
                                  </p:childTnLst>
                                </p:cTn>
                              </p:par>
                            </p:childTnLst>
                          </p:cTn>
                        </p:par>
                        <p:par>
                          <p:cTn id="68" fill="hold">
                            <p:stCondLst>
                              <p:cond delay="16000"/>
                            </p:stCondLst>
                            <p:childTnLst>
                              <p:par>
                                <p:cTn id="69" nodeType="afterEffect" presetClass="entr" presetSubtype="0" presetID="10" grpId="17" fill="hold">
                                  <p:stCondLst>
                                    <p:cond delay="0"/>
                                  </p:stCondLst>
                                  <p:iterate type="el" backwards="0">
                                    <p:tmAbs val="0"/>
                                  </p:iterate>
                                  <p:childTnLst>
                                    <p:set>
                                      <p:cBhvr>
                                        <p:cTn id="70" fill="hold"/>
                                        <p:tgtEl>
                                          <p:spTgt spid="912"/>
                                        </p:tgtEl>
                                        <p:attrNameLst>
                                          <p:attrName>style.visibility</p:attrName>
                                        </p:attrNameLst>
                                      </p:cBhvr>
                                      <p:to>
                                        <p:strVal val="visible"/>
                                      </p:to>
                                    </p:set>
                                    <p:animEffect filter="fade" transition="in">
                                      <p:cBhvr>
                                        <p:cTn id="71" dur="1000"/>
                                        <p:tgtEl>
                                          <p:spTgt spid="912"/>
                                        </p:tgtEl>
                                      </p:cBhvr>
                                    </p:animEffect>
                                  </p:childTnLst>
                                </p:cTn>
                              </p:par>
                            </p:childTnLst>
                          </p:cTn>
                        </p:par>
                        <p:par>
                          <p:cTn id="72" fill="hold">
                            <p:stCondLst>
                              <p:cond delay="17000"/>
                            </p:stCondLst>
                            <p:childTnLst>
                              <p:par>
                                <p:cTn id="73" nodeType="afterEffect" presetClass="entr" presetSubtype="0" presetID="10" grpId="18" fill="hold">
                                  <p:stCondLst>
                                    <p:cond delay="0"/>
                                  </p:stCondLst>
                                  <p:iterate type="el" backwards="0">
                                    <p:tmAbs val="0"/>
                                  </p:iterate>
                                  <p:childTnLst>
                                    <p:set>
                                      <p:cBhvr>
                                        <p:cTn id="74" fill="hold"/>
                                        <p:tgtEl>
                                          <p:spTgt spid="926"/>
                                        </p:tgtEl>
                                        <p:attrNameLst>
                                          <p:attrName>style.visibility</p:attrName>
                                        </p:attrNameLst>
                                      </p:cBhvr>
                                      <p:to>
                                        <p:strVal val="visible"/>
                                      </p:to>
                                    </p:set>
                                    <p:animEffect filter="fade" transition="in">
                                      <p:cBhvr>
                                        <p:cTn id="75" dur="1000"/>
                                        <p:tgtEl>
                                          <p:spTgt spid="926"/>
                                        </p:tgtEl>
                                      </p:cBhvr>
                                    </p:animEffect>
                                  </p:childTnLst>
                                </p:cTn>
                              </p:par>
                            </p:childTnLst>
                          </p:cTn>
                        </p:par>
                        <p:par>
                          <p:cTn id="76" fill="hold">
                            <p:stCondLst>
                              <p:cond delay="18000"/>
                            </p:stCondLst>
                            <p:childTnLst>
                              <p:par>
                                <p:cTn id="77" nodeType="afterEffect" presetClass="entr" presetSubtype="0" presetID="10" grpId="19" fill="hold">
                                  <p:stCondLst>
                                    <p:cond delay="0"/>
                                  </p:stCondLst>
                                  <p:iterate type="el" backwards="0">
                                    <p:tmAbs val="0"/>
                                  </p:iterate>
                                  <p:childTnLst>
                                    <p:set>
                                      <p:cBhvr>
                                        <p:cTn id="78" fill="hold"/>
                                        <p:tgtEl>
                                          <p:spTgt spid="916"/>
                                        </p:tgtEl>
                                        <p:attrNameLst>
                                          <p:attrName>style.visibility</p:attrName>
                                        </p:attrNameLst>
                                      </p:cBhvr>
                                      <p:to>
                                        <p:strVal val="visible"/>
                                      </p:to>
                                    </p:set>
                                    <p:animEffect filter="fade" transition="in">
                                      <p:cBhvr>
                                        <p:cTn id="79" dur="1000"/>
                                        <p:tgtEl>
                                          <p:spTgt spid="916"/>
                                        </p:tgtEl>
                                      </p:cBhvr>
                                    </p:animEffect>
                                  </p:childTnLst>
                                </p:cTn>
                              </p:par>
                            </p:childTnLst>
                          </p:cTn>
                        </p:par>
                        <p:par>
                          <p:cTn id="80" fill="hold">
                            <p:stCondLst>
                              <p:cond delay="19000"/>
                            </p:stCondLst>
                            <p:childTnLst>
                              <p:par>
                                <p:cTn id="81" nodeType="afterEffect" presetClass="entr" presetSubtype="0" presetID="10" grpId="20" fill="hold">
                                  <p:stCondLst>
                                    <p:cond delay="0"/>
                                  </p:stCondLst>
                                  <p:iterate type="el" backwards="0">
                                    <p:tmAbs val="0"/>
                                  </p:iterate>
                                  <p:childTnLst>
                                    <p:set>
                                      <p:cBhvr>
                                        <p:cTn id="82" fill="hold"/>
                                        <p:tgtEl>
                                          <p:spTgt spid="928"/>
                                        </p:tgtEl>
                                        <p:attrNameLst>
                                          <p:attrName>style.visibility</p:attrName>
                                        </p:attrNameLst>
                                      </p:cBhvr>
                                      <p:to>
                                        <p:strVal val="visible"/>
                                      </p:to>
                                    </p:set>
                                    <p:animEffect filter="fade" transition="in">
                                      <p:cBhvr>
                                        <p:cTn id="83" dur="1000"/>
                                        <p:tgtEl>
                                          <p:spTgt spid="928"/>
                                        </p:tgtEl>
                                      </p:cBhvr>
                                    </p:animEffect>
                                  </p:childTnLst>
                                </p:cTn>
                              </p:par>
                            </p:childTnLst>
                          </p:cTn>
                        </p:par>
                        <p:par>
                          <p:cTn id="84" fill="hold">
                            <p:stCondLst>
                              <p:cond delay="20000"/>
                            </p:stCondLst>
                            <p:childTnLst>
                              <p:par>
                                <p:cTn id="85" nodeType="afterEffect" presetClass="entr" presetSubtype="0" presetID="10" grpId="21" fill="hold">
                                  <p:stCondLst>
                                    <p:cond delay="0"/>
                                  </p:stCondLst>
                                  <p:iterate type="el" backwards="0">
                                    <p:tmAbs val="0"/>
                                  </p:iterate>
                                  <p:childTnLst>
                                    <p:set>
                                      <p:cBhvr>
                                        <p:cTn id="86" fill="hold"/>
                                        <p:tgtEl>
                                          <p:spTgt spid="921"/>
                                        </p:tgtEl>
                                        <p:attrNameLst>
                                          <p:attrName>style.visibility</p:attrName>
                                        </p:attrNameLst>
                                      </p:cBhvr>
                                      <p:to>
                                        <p:strVal val="visible"/>
                                      </p:to>
                                    </p:set>
                                    <p:animEffect filter="fade" transition="in">
                                      <p:cBhvr>
                                        <p:cTn id="87" dur="1000"/>
                                        <p:tgtEl>
                                          <p:spTgt spid="9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1" grpId="10"/>
      <p:bldP build="whole" bldLvl="1" animBg="1" rev="0" advAuto="0" spid="916" grpId="19"/>
      <p:bldP build="whole" bldLvl="1" animBg="1" rev="0" advAuto="0" spid="932" grpId="14"/>
      <p:bldP build="whole" bldLvl="1" animBg="1" rev="0" advAuto="0" spid="913" grpId="13"/>
      <p:bldP build="whole" bldLvl="1" animBg="1" rev="0" advAuto="0" spid="924" grpId="11"/>
      <p:bldP build="whole" bldLvl="1" animBg="1" rev="0" advAuto="0" spid="922" grpId="12"/>
      <p:bldP build="whole" bldLvl="1" animBg="1" rev="0" advAuto="0" spid="919" grpId="9"/>
      <p:bldP build="whole" bldLvl="1" animBg="1" rev="0" advAuto="0" spid="918" grpId="16"/>
      <p:bldP build="whole" bldLvl="1" animBg="1" rev="0" advAuto="0" spid="914" grpId="15"/>
      <p:bldP build="whole" bldLvl="1" animBg="1" rev="0" advAuto="0" spid="925" grpId="3"/>
      <p:bldP build="whole" bldLvl="1" animBg="1" rev="0" advAuto="0" spid="929" grpId="2"/>
      <p:bldP build="whole" bldLvl="1" animBg="1" rev="0" advAuto="0" spid="928" grpId="20"/>
      <p:bldP build="whole" bldLvl="1" animBg="1" rev="0" advAuto="0" spid="915" grpId="6"/>
      <p:bldP build="whole" bldLvl="1" animBg="1" rev="0" advAuto="0" spid="930" grpId="7"/>
      <p:bldP build="whole" bldLvl="1" animBg="1" rev="0" advAuto="0" spid="927" grpId="1"/>
      <p:bldP build="whole" bldLvl="1" animBg="1" rev="0" advAuto="0" spid="917" grpId="8"/>
      <p:bldP build="whole" bldLvl="1" animBg="1" rev="0" advAuto="0" spid="923" grpId="5"/>
      <p:bldP build="whole" bldLvl="1" animBg="1" rev="0" advAuto="0" spid="920" grpId="4"/>
      <p:bldP build="whole" bldLvl="1" animBg="1" rev="0" advAuto="0" spid="912" grpId="17"/>
      <p:bldP build="whole" bldLvl="1" animBg="1" rev="0" advAuto="0" spid="921" grpId="21"/>
      <p:bldP build="whole" bldLvl="1" animBg="1" rev="0" advAuto="0" spid="926" grpId="18"/>
    </p:bld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34" name="LifeLab Logo1F.jpg"/>
          <p:cNvPicPr/>
          <p:nvPr/>
        </p:nvPicPr>
        <p:blipFill>
          <a:blip r:embed="rId2">
            <a:extLst/>
          </a:blip>
          <a:srcRect l="16919" t="30722" r="17955" b="37789"/>
          <a:stretch>
            <a:fillRect/>
          </a:stretch>
        </p:blipFill>
        <p:spPr>
          <a:xfrm>
            <a:off x="1923218" y="2584281"/>
            <a:ext cx="12695761" cy="3452850"/>
          </a:xfrm>
          <a:prstGeom prst="rect">
            <a:avLst/>
          </a:prstGeom>
          <a:ln w="12700">
            <a:miter lim="400000"/>
          </a:ln>
        </p:spPr>
      </p:pic>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36" name="Deadly Antioxidants image.pdf"/>
          <p:cNvPicPr/>
          <p:nvPr/>
        </p:nvPicPr>
        <p:blipFill>
          <a:blip r:embed="rId2">
            <a:extLst/>
          </a:blip>
          <a:stretch>
            <a:fillRect/>
          </a:stretch>
        </p:blipFill>
        <p:spPr>
          <a:xfrm>
            <a:off x="-200695" y="-254000"/>
            <a:ext cx="4875263" cy="6309162"/>
          </a:xfrm>
          <a:prstGeom prst="rect">
            <a:avLst/>
          </a:prstGeom>
          <a:ln w="12700">
            <a:miter lim="400000"/>
          </a:ln>
        </p:spPr>
      </p:pic>
      <p:pic>
        <p:nvPicPr>
          <p:cNvPr id="937" name="TheNewEnergy_booklet_cover.jpg"/>
          <p:cNvPicPr/>
          <p:nvPr/>
        </p:nvPicPr>
        <p:blipFill>
          <a:blip r:embed="rId3">
            <a:extLst/>
          </a:blip>
          <a:stretch>
            <a:fillRect/>
          </a:stretch>
        </p:blipFill>
        <p:spPr>
          <a:xfrm>
            <a:off x="3931250" y="3127401"/>
            <a:ext cx="3748791" cy="5818067"/>
          </a:xfrm>
          <a:prstGeom prst="rect">
            <a:avLst/>
          </a:prstGeom>
          <a:ln w="12700">
            <a:miter lim="400000"/>
          </a:ln>
        </p:spPr>
      </p:pic>
      <p:sp>
        <p:nvSpPr>
          <p:cNvPr id="938" name="Shape 938"/>
          <p:cNvSpPr/>
          <p:nvPr/>
        </p:nvSpPr>
        <p:spPr>
          <a:xfrm>
            <a:off x="8311930" y="766980"/>
            <a:ext cx="7082806" cy="426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u="sng">
                <a:hlinkClick r:id="rId4" invalidUrl="" action="" tgtFrame="" tooltip="" history="1" highlightClick="0" endSnd="0"/>
              </a:rPr>
              <a:t>ProductQuestions@LifeVantage.com</a:t>
            </a:r>
            <a:endParaRPr sz="3600"/>
          </a:p>
          <a:p>
            <a:pPr lvl="0">
              <a:defRPr sz="1800"/>
            </a:pPr>
            <a:endParaRPr sz="3600"/>
          </a:p>
          <a:p>
            <a:pPr lvl="0">
              <a:defRPr sz="1800"/>
            </a:pPr>
            <a:r>
              <a:rPr sz="3600" u="sng">
                <a:hlinkClick r:id="rId5" invalidUrl="" action="" tgtFrame="" tooltip="" history="1" highlightClick="0" endSnd="0"/>
              </a:rPr>
              <a:t>www.ShawnTalbott.com</a:t>
            </a:r>
            <a:endParaRPr sz="3600"/>
          </a:p>
          <a:p>
            <a:pPr lvl="0">
              <a:defRPr sz="1800"/>
            </a:pPr>
            <a:endParaRPr sz="3600"/>
          </a:p>
          <a:p>
            <a:pPr lvl="0">
              <a:defRPr sz="1800"/>
            </a:pPr>
            <a:r>
              <a:rPr sz="3600" u="sng">
                <a:hlinkClick r:id="rId6" invalidUrl="" action="" tgtFrame="" tooltip="" history="1" highlightClick="0" endSnd="0"/>
              </a:rPr>
              <a:t>www.ShareCare.com</a:t>
            </a:r>
            <a:endParaRPr sz="3600"/>
          </a:p>
          <a:p>
            <a:pPr lvl="0">
              <a:defRPr sz="1800"/>
            </a:pPr>
            <a:endParaRPr sz="3600"/>
          </a:p>
          <a:p>
            <a:pPr lvl="0">
              <a:defRPr sz="1800"/>
            </a:pPr>
            <a:r>
              <a:rPr sz="3600"/>
              <a:t>FaceBook / Twitter / Amazon</a:t>
            </a:r>
            <a:endParaRPr sz="3600"/>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25" name="Group 125"/>
          <p:cNvGrpSpPr/>
          <p:nvPr/>
        </p:nvGrpSpPr>
        <p:grpSpPr>
          <a:xfrm rot="21359866">
            <a:off x="548873" y="1115268"/>
            <a:ext cx="8407830" cy="6626762"/>
            <a:chOff x="-126999" y="-88899"/>
            <a:chExt cx="8407829" cy="6626761"/>
          </a:xfrm>
        </p:grpSpPr>
        <p:pic>
          <p:nvPicPr>
            <p:cNvPr id="124" name="image.png"/>
            <p:cNvPicPr/>
            <p:nvPr/>
          </p:nvPicPr>
          <p:blipFill>
            <a:blip r:embed="rId3">
              <a:extLst/>
            </a:blip>
            <a:srcRect l="19782" t="48005" r="53654" b="18781"/>
            <a:stretch>
              <a:fillRect/>
            </a:stretch>
          </p:blipFill>
          <p:spPr>
            <a:xfrm>
              <a:off x="0" y="-1"/>
              <a:ext cx="8153830" cy="6296563"/>
            </a:xfrm>
            <a:prstGeom prst="rect">
              <a:avLst/>
            </a:prstGeom>
            <a:ln>
              <a:noFill/>
            </a:ln>
            <a:effectLst/>
          </p:spPr>
        </p:pic>
        <p:pic>
          <p:nvPicPr>
            <p:cNvPr id="123" name=""/>
            <p:cNvPicPr/>
            <p:nvPr/>
          </p:nvPicPr>
          <p:blipFill>
            <a:blip r:embed="rId4">
              <a:extLst/>
            </a:blip>
            <a:stretch>
              <a:fillRect/>
            </a:stretch>
          </p:blipFill>
          <p:spPr>
            <a:xfrm>
              <a:off x="-127000" y="-88900"/>
              <a:ext cx="8407830" cy="6626762"/>
            </a:xfrm>
            <a:prstGeom prst="rect">
              <a:avLst/>
            </a:prstGeom>
            <a:effectLst/>
          </p:spPr>
        </p:pic>
      </p:grpSp>
      <p:pic>
        <p:nvPicPr>
          <p:cNvPr id="126" name="icarus_iconV2.pdf"/>
          <p:cNvPicPr/>
          <p:nvPr/>
        </p:nvPicPr>
        <p:blipFill>
          <a:blip r:embed="rId5">
            <a:extLst/>
          </a:blip>
          <a:srcRect l="0" t="55221" r="0" b="0"/>
          <a:stretch>
            <a:fillRect/>
          </a:stretch>
        </p:blipFill>
        <p:spPr>
          <a:xfrm>
            <a:off x="9310710" y="1786136"/>
            <a:ext cx="6665856" cy="5013033"/>
          </a:xfrm>
          <a:prstGeom prst="rect">
            <a:avLst/>
          </a:prstGeom>
          <a:ln w="12700">
            <a:miter lim="400000"/>
          </a:ln>
        </p:spPr>
      </p:pic>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40" name="Shape 940"/>
          <p:cNvSpPr/>
          <p:nvPr/>
        </p:nvSpPr>
        <p:spPr>
          <a:xfrm>
            <a:off x="-1" y="-1"/>
            <a:ext cx="16256001" cy="9144001"/>
          </a:xfrm>
          <a:prstGeom prst="roundRect">
            <a:avLst>
              <a:gd name="adj" fmla="val 0"/>
            </a:avLst>
          </a:prstGeom>
          <a:blipFill>
            <a:blip r:embed="rId2"/>
            <a:stretch>
              <a:fillRect/>
            </a:stretch>
          </a:blipFill>
          <a:ln w="3175">
            <a:solidFill/>
            <a:miter lim="400000"/>
          </a:ln>
        </p:spPr>
        <p:txBody>
          <a:bodyPr lIns="33866" tIns="33866" rIns="33866" bIns="33866" anchor="ctr"/>
          <a:lstStyle/>
          <a:p>
            <a:pPr lvl="0" marL="40639" marR="40639" algn="l" defTabSz="914400">
              <a:defRPr sz="800">
                <a:uFill>
                  <a:solidFill/>
                </a:uFill>
              </a:defRPr>
            </a:pPr>
          </a:p>
        </p:txBody>
      </p:sp>
      <p:grpSp>
        <p:nvGrpSpPr>
          <p:cNvPr id="943" name="Group 943"/>
          <p:cNvGrpSpPr/>
          <p:nvPr/>
        </p:nvGrpSpPr>
        <p:grpSpPr>
          <a:xfrm>
            <a:off x="2031999" y="-306682"/>
            <a:ext cx="6265334" cy="6265334"/>
            <a:chOff x="0" y="0"/>
            <a:chExt cx="6265333" cy="6265333"/>
          </a:xfrm>
        </p:grpSpPr>
        <p:sp>
          <p:nvSpPr>
            <p:cNvPr id="941" name="Shape 941"/>
            <p:cNvSpPr/>
            <p:nvPr/>
          </p:nvSpPr>
          <p:spPr>
            <a:xfrm>
              <a:off x="-1" y="-1"/>
              <a:ext cx="6265335" cy="62653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945200">
                <a:alpha val="29411"/>
              </a:srgbClr>
            </a:solidFill>
            <a:ln w="25400" cap="flat">
              <a:solidFill>
                <a:srgbClr val="000000"/>
              </a:solidFill>
              <a:prstDash val="solid"/>
              <a:miter lim="400000"/>
            </a:ln>
            <a:effectLst/>
          </p:spPr>
          <p:txBody>
            <a:bodyPr wrap="square" lIns="67733" tIns="67733" rIns="67733" bIns="67733" numCol="1" anchor="ctr">
              <a:noAutofit/>
            </a:bodyPr>
            <a:lstStyle/>
            <a:p>
              <a:pPr lvl="0" marL="40639" marR="40639" defTabSz="914400">
                <a:defRPr sz="3400">
                  <a:solidFill>
                    <a:srgbClr val="525252"/>
                  </a:solidFill>
                  <a:uFill>
                    <a:solidFill>
                      <a:srgbClr val="525252"/>
                    </a:solidFill>
                  </a:uFill>
                  <a:latin typeface="Gill Sans Light"/>
                  <a:ea typeface="Gill Sans Light"/>
                  <a:cs typeface="Gill Sans Light"/>
                  <a:sym typeface="Gill Sans Light"/>
                </a:defRPr>
              </a:pPr>
            </a:p>
          </p:txBody>
        </p:sp>
        <p:sp>
          <p:nvSpPr>
            <p:cNvPr id="942" name="Shape 942"/>
            <p:cNvSpPr/>
            <p:nvPr/>
          </p:nvSpPr>
          <p:spPr>
            <a:xfrm>
              <a:off x="914400" y="2897716"/>
              <a:ext cx="4453467"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defRPr sz="3200">
                  <a:solidFill>
                    <a:srgbClr val="FEFFFE"/>
                  </a:solidFill>
                  <a:uFill>
                    <a:solidFill>
                      <a:srgbClr val="FEFFFE"/>
                    </a:solidFill>
                  </a:uFill>
                  <a:latin typeface="Gill Sans Light"/>
                  <a:ea typeface="Gill Sans Light"/>
                  <a:cs typeface="Gill Sans Light"/>
                  <a:sym typeface="Gill Sans Light"/>
                </a:defRPr>
              </a:lvl1pPr>
            </a:lstStyle>
            <a:p>
              <a:pPr lvl="0">
                <a:defRPr sz="1800">
                  <a:solidFill>
                    <a:srgbClr val="000000"/>
                  </a:solidFill>
                  <a:uFillTx/>
                </a:defRPr>
              </a:pPr>
              <a:r>
                <a:rPr sz="3200">
                  <a:solidFill>
                    <a:srgbClr val="FEFFFE"/>
                  </a:solidFill>
                  <a:uFill>
                    <a:solidFill>
                      <a:srgbClr val="FEFFFE"/>
                    </a:solidFill>
                  </a:uFill>
                </a:rPr>
                <a:t>Feel Your Best</a:t>
              </a:r>
            </a:p>
          </p:txBody>
        </p:sp>
      </p:grpSp>
      <p:grpSp>
        <p:nvGrpSpPr>
          <p:cNvPr id="946" name="Group 946"/>
          <p:cNvGrpSpPr/>
          <p:nvPr/>
        </p:nvGrpSpPr>
        <p:grpSpPr>
          <a:xfrm>
            <a:off x="7916647" y="-306682"/>
            <a:ext cx="6265334" cy="6265334"/>
            <a:chOff x="0" y="0"/>
            <a:chExt cx="6265333" cy="6265333"/>
          </a:xfrm>
        </p:grpSpPr>
        <p:sp>
          <p:nvSpPr>
            <p:cNvPr id="944" name="Shape 944"/>
            <p:cNvSpPr/>
            <p:nvPr/>
          </p:nvSpPr>
          <p:spPr>
            <a:xfrm>
              <a:off x="-1" y="-1"/>
              <a:ext cx="6265335" cy="62653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8F00">
                <a:alpha val="29411"/>
              </a:srgbClr>
            </a:solidFill>
            <a:ln w="25400" cap="flat">
              <a:solidFill>
                <a:srgbClr val="000000"/>
              </a:solidFill>
              <a:prstDash val="solid"/>
              <a:miter lim="400000"/>
            </a:ln>
            <a:effectLst/>
          </p:spPr>
          <p:txBody>
            <a:bodyPr wrap="square" lIns="67733" tIns="67733" rIns="67733" bIns="67733" numCol="1" anchor="ctr">
              <a:noAutofit/>
            </a:bodyPr>
            <a:lstStyle/>
            <a:p>
              <a:pPr lvl="0" marL="40639" marR="40639" defTabSz="914400">
                <a:defRPr sz="3400">
                  <a:solidFill>
                    <a:srgbClr val="525252"/>
                  </a:solidFill>
                  <a:uFill>
                    <a:solidFill>
                      <a:srgbClr val="525252"/>
                    </a:solidFill>
                  </a:uFill>
                  <a:latin typeface="Gill Sans Light"/>
                  <a:ea typeface="Gill Sans Light"/>
                  <a:cs typeface="Gill Sans Light"/>
                  <a:sym typeface="Gill Sans Light"/>
                </a:defRPr>
              </a:pPr>
            </a:p>
          </p:txBody>
        </p:sp>
        <p:sp>
          <p:nvSpPr>
            <p:cNvPr id="945" name="Shape 945"/>
            <p:cNvSpPr/>
            <p:nvPr/>
          </p:nvSpPr>
          <p:spPr>
            <a:xfrm>
              <a:off x="914400" y="2897716"/>
              <a:ext cx="4453467"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defRPr sz="3200">
                  <a:solidFill>
                    <a:srgbClr val="FEFFFE"/>
                  </a:solidFill>
                  <a:uFill>
                    <a:solidFill>
                      <a:srgbClr val="FEFFFE"/>
                    </a:solidFill>
                  </a:uFill>
                  <a:latin typeface="Gill Sans Light"/>
                  <a:ea typeface="Gill Sans Light"/>
                  <a:cs typeface="Gill Sans Light"/>
                  <a:sym typeface="Gill Sans Light"/>
                </a:defRPr>
              </a:lvl1pPr>
            </a:lstStyle>
            <a:p>
              <a:pPr lvl="0">
                <a:defRPr sz="1800">
                  <a:solidFill>
                    <a:srgbClr val="000000"/>
                  </a:solidFill>
                  <a:uFillTx/>
                </a:defRPr>
              </a:pPr>
              <a:r>
                <a:rPr sz="3200">
                  <a:solidFill>
                    <a:srgbClr val="FEFFFE"/>
                  </a:solidFill>
                  <a:uFill>
                    <a:solidFill>
                      <a:srgbClr val="FEFFFE"/>
                    </a:solidFill>
                  </a:uFill>
                </a:rPr>
                <a:t>Look Your Best</a:t>
              </a:r>
            </a:p>
          </p:txBody>
        </p:sp>
      </p:grpSp>
      <p:grpSp>
        <p:nvGrpSpPr>
          <p:cNvPr id="949" name="Group 949"/>
          <p:cNvGrpSpPr/>
          <p:nvPr/>
        </p:nvGrpSpPr>
        <p:grpSpPr>
          <a:xfrm>
            <a:off x="5017283" y="3687076"/>
            <a:ext cx="6265334" cy="6265334"/>
            <a:chOff x="0" y="0"/>
            <a:chExt cx="6265333" cy="6265333"/>
          </a:xfrm>
        </p:grpSpPr>
        <p:sp>
          <p:nvSpPr>
            <p:cNvPr id="947" name="Shape 947"/>
            <p:cNvSpPr/>
            <p:nvPr/>
          </p:nvSpPr>
          <p:spPr>
            <a:xfrm>
              <a:off x="-1" y="-1"/>
              <a:ext cx="6265335" cy="62653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941100">
                <a:alpha val="29411"/>
              </a:srgbClr>
            </a:solidFill>
            <a:ln w="25400" cap="flat">
              <a:solidFill>
                <a:srgbClr val="000000"/>
              </a:solidFill>
              <a:prstDash val="solid"/>
              <a:miter lim="400000"/>
            </a:ln>
            <a:effectLst/>
          </p:spPr>
          <p:txBody>
            <a:bodyPr wrap="square" lIns="67733" tIns="67733" rIns="67733" bIns="67733" numCol="1" anchor="ctr">
              <a:noAutofit/>
            </a:bodyPr>
            <a:lstStyle/>
            <a:p>
              <a:pPr lvl="0" marL="40639" marR="40639" defTabSz="914400">
                <a:defRPr sz="3400">
                  <a:solidFill>
                    <a:srgbClr val="525252"/>
                  </a:solidFill>
                  <a:uFill>
                    <a:solidFill>
                      <a:srgbClr val="525252"/>
                    </a:solidFill>
                  </a:uFill>
                  <a:latin typeface="Gill Sans Light"/>
                  <a:ea typeface="Gill Sans Light"/>
                  <a:cs typeface="Gill Sans Light"/>
                  <a:sym typeface="Gill Sans Light"/>
                </a:defRPr>
              </a:pPr>
            </a:p>
          </p:txBody>
        </p:sp>
        <p:sp>
          <p:nvSpPr>
            <p:cNvPr id="948" name="Shape 948"/>
            <p:cNvSpPr/>
            <p:nvPr/>
          </p:nvSpPr>
          <p:spPr>
            <a:xfrm>
              <a:off x="905933" y="3474704"/>
              <a:ext cx="4453468"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14400">
                <a:defRPr sz="3200">
                  <a:solidFill>
                    <a:srgbClr val="FEFFFE"/>
                  </a:solidFill>
                  <a:uFill>
                    <a:solidFill>
                      <a:srgbClr val="FEFFFE"/>
                    </a:solidFill>
                  </a:uFill>
                  <a:latin typeface="Gill Sans Light"/>
                  <a:ea typeface="Gill Sans Light"/>
                  <a:cs typeface="Gill Sans Light"/>
                  <a:sym typeface="Gill Sans Light"/>
                </a:defRPr>
              </a:lvl1pPr>
            </a:lstStyle>
            <a:p>
              <a:pPr lvl="0">
                <a:defRPr sz="1800">
                  <a:solidFill>
                    <a:srgbClr val="000000"/>
                  </a:solidFill>
                  <a:uFillTx/>
                </a:defRPr>
              </a:pPr>
              <a:r>
                <a:rPr sz="3200">
                  <a:solidFill>
                    <a:srgbClr val="FEFFFE"/>
                  </a:solidFill>
                  <a:uFill>
                    <a:solidFill>
                      <a:srgbClr val="FEFFFE"/>
                    </a:solidFill>
                  </a:uFill>
                </a:rPr>
                <a:t>Perform Your Best</a:t>
              </a:r>
            </a:p>
          </p:txBody>
        </p:sp>
      </p:grpSp>
      <p:grpSp>
        <p:nvGrpSpPr>
          <p:cNvPr id="952" name="Group 952"/>
          <p:cNvGrpSpPr/>
          <p:nvPr/>
        </p:nvGrpSpPr>
        <p:grpSpPr>
          <a:xfrm>
            <a:off x="6095999" y="2539999"/>
            <a:ext cx="4064001" cy="4064001"/>
            <a:chOff x="0" y="0"/>
            <a:chExt cx="4064000" cy="4064000"/>
          </a:xfrm>
        </p:grpSpPr>
        <p:sp>
          <p:nvSpPr>
            <p:cNvPr id="950" name="Shape 950"/>
            <p:cNvSpPr/>
            <p:nvPr/>
          </p:nvSpPr>
          <p:spPr>
            <a:xfrm>
              <a:off x="-1" y="-1"/>
              <a:ext cx="4064001" cy="4064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101600" cap="flat">
              <a:solidFill>
                <a:srgbClr val="000000"/>
              </a:solidFill>
              <a:prstDash val="solid"/>
              <a:miter lim="400000"/>
            </a:ln>
            <a:effectLst/>
          </p:spPr>
          <p:txBody>
            <a:bodyPr wrap="square" lIns="67733" tIns="67733" rIns="67733" bIns="67733" numCol="1" anchor="ctr">
              <a:noAutofit/>
            </a:bodyPr>
            <a:lstStyle/>
            <a:p>
              <a:pPr lvl="0" marL="40639" marR="40639" defTabSz="914400">
                <a:defRPr sz="3400">
                  <a:solidFill>
                    <a:srgbClr val="525252"/>
                  </a:solidFill>
                  <a:uFill>
                    <a:solidFill>
                      <a:srgbClr val="525252"/>
                    </a:solidFill>
                  </a:uFill>
                  <a:latin typeface="Gill Sans Light"/>
                  <a:ea typeface="Gill Sans Light"/>
                  <a:cs typeface="Gill Sans Light"/>
                  <a:sym typeface="Gill Sans Light"/>
                </a:defRPr>
              </a:pPr>
            </a:p>
          </p:txBody>
        </p:sp>
        <p:sp>
          <p:nvSpPr>
            <p:cNvPr id="951" name="Shape 951"/>
            <p:cNvSpPr/>
            <p:nvPr/>
          </p:nvSpPr>
          <p:spPr>
            <a:xfrm>
              <a:off x="592666" y="798537"/>
              <a:ext cx="2895601" cy="24669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defTabSz="914400">
                <a:buClr>
                  <a:srgbClr val="FEFFFE"/>
                </a:buClr>
                <a:buFont typeface="Arial"/>
                <a:defRPr sz="1800"/>
              </a:pPr>
              <a:r>
                <a:rPr sz="5600">
                  <a:solidFill>
                    <a:srgbClr val="FEFFFE"/>
                  </a:solidFill>
                  <a:uFill>
                    <a:solidFill>
                      <a:srgbClr val="FEFFFE"/>
                    </a:solidFill>
                  </a:uFill>
                  <a:latin typeface="+mj-lt"/>
                  <a:ea typeface="+mj-ea"/>
                  <a:cs typeface="+mj-cs"/>
                  <a:sym typeface="Arial"/>
                </a:rPr>
                <a:t>“</a:t>
              </a:r>
              <a:r>
                <a:rPr sz="5600">
                  <a:solidFill>
                    <a:srgbClr val="FEFFFE"/>
                  </a:solidFill>
                  <a:uFill>
                    <a:solidFill>
                      <a:srgbClr val="FEFFFE"/>
                    </a:solidFill>
                  </a:uFill>
                </a:rPr>
                <a:t>Best Future</a:t>
              </a:r>
              <a:endParaRPr sz="5600">
                <a:solidFill>
                  <a:srgbClr val="FEFFFE"/>
                </a:solidFill>
                <a:uFill>
                  <a:solidFill>
                    <a:srgbClr val="FEFFFE"/>
                  </a:solidFill>
                </a:uFill>
              </a:endParaRPr>
            </a:p>
            <a:p>
              <a:pPr lvl="0" defTabSz="914400">
                <a:buClr>
                  <a:srgbClr val="FEFFFE"/>
                </a:buClr>
                <a:buFont typeface="Arial"/>
                <a:defRPr sz="1800"/>
              </a:pPr>
              <a:r>
                <a:rPr sz="5600">
                  <a:solidFill>
                    <a:srgbClr val="FEFFFE"/>
                  </a:solidFill>
                  <a:uFill>
                    <a:solidFill>
                      <a:srgbClr val="FEFFFE"/>
                    </a:solidFill>
                  </a:uFill>
                </a:rPr>
                <a:t>You</a:t>
              </a:r>
              <a:r>
                <a:rPr sz="5600">
                  <a:solidFill>
                    <a:srgbClr val="FEFFFE"/>
                  </a:solidFill>
                  <a:uFill>
                    <a:solidFill>
                      <a:srgbClr val="FEFFFE"/>
                    </a:solidFill>
                  </a:uFill>
                  <a:latin typeface="+mj-lt"/>
                  <a:ea typeface="+mj-ea"/>
                  <a:cs typeface="+mj-cs"/>
                  <a:sym typeface="Arial"/>
                </a:rPr>
                <a:t>”</a:t>
              </a:r>
            </a:p>
          </p:txBody>
        </p:sp>
      </p:gr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nvSpPr>
        <p:spPr>
          <a:xfrm>
            <a:off x="6265093" y="3848100"/>
            <a:ext cx="3725814"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Energy</a:t>
            </a:r>
          </a:p>
        </p:txBody>
      </p:sp>
      <p:sp>
        <p:nvSpPr>
          <p:cNvPr id="131" name="Shape 131"/>
          <p:cNvSpPr/>
          <p:nvPr/>
        </p:nvSpPr>
        <p:spPr>
          <a:xfrm>
            <a:off x="1897791" y="2535101"/>
            <a:ext cx="3276241"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Mana</a:t>
            </a:r>
          </a:p>
        </p:txBody>
      </p:sp>
      <p:sp>
        <p:nvSpPr>
          <p:cNvPr id="132" name="Shape 132"/>
          <p:cNvSpPr/>
          <p:nvPr/>
        </p:nvSpPr>
        <p:spPr>
          <a:xfrm>
            <a:off x="7163358" y="528625"/>
            <a:ext cx="3247443"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Prana</a:t>
            </a:r>
          </a:p>
        </p:txBody>
      </p:sp>
      <p:sp>
        <p:nvSpPr>
          <p:cNvPr id="133" name="Shape 133"/>
          <p:cNvSpPr/>
          <p:nvPr/>
        </p:nvSpPr>
        <p:spPr>
          <a:xfrm>
            <a:off x="5894260" y="2045195"/>
            <a:ext cx="1284363"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Qi</a:t>
            </a:r>
          </a:p>
        </p:txBody>
      </p:sp>
      <p:sp>
        <p:nvSpPr>
          <p:cNvPr id="134" name="Shape 134"/>
          <p:cNvSpPr/>
          <p:nvPr/>
        </p:nvSpPr>
        <p:spPr>
          <a:xfrm>
            <a:off x="1012275" y="4851337"/>
            <a:ext cx="2883732"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Vigor</a:t>
            </a:r>
          </a:p>
        </p:txBody>
      </p:sp>
      <p:sp>
        <p:nvSpPr>
          <p:cNvPr id="135" name="Shape 135"/>
          <p:cNvSpPr/>
          <p:nvPr/>
        </p:nvSpPr>
        <p:spPr>
          <a:xfrm>
            <a:off x="952155" y="714103"/>
            <a:ext cx="2729608"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Zone</a:t>
            </a:r>
          </a:p>
        </p:txBody>
      </p:sp>
      <p:sp>
        <p:nvSpPr>
          <p:cNvPr id="136" name="Shape 136"/>
          <p:cNvSpPr/>
          <p:nvPr/>
        </p:nvSpPr>
        <p:spPr>
          <a:xfrm>
            <a:off x="664266" y="7167574"/>
            <a:ext cx="5743291"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Motivation</a:t>
            </a:r>
          </a:p>
        </p:txBody>
      </p:sp>
      <p:sp>
        <p:nvSpPr>
          <p:cNvPr id="137" name="Shape 137"/>
          <p:cNvSpPr/>
          <p:nvPr/>
        </p:nvSpPr>
        <p:spPr>
          <a:xfrm>
            <a:off x="7327193" y="6058010"/>
            <a:ext cx="2485357"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Flow</a:t>
            </a:r>
          </a:p>
        </p:txBody>
      </p:sp>
      <p:sp>
        <p:nvSpPr>
          <p:cNvPr id="138" name="Shape 138"/>
          <p:cNvSpPr/>
          <p:nvPr/>
        </p:nvSpPr>
        <p:spPr>
          <a:xfrm>
            <a:off x="13044583" y="4454193"/>
            <a:ext cx="3153582"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Focus</a:t>
            </a:r>
          </a:p>
        </p:txBody>
      </p:sp>
      <p:sp>
        <p:nvSpPr>
          <p:cNvPr id="139" name="Shape 139"/>
          <p:cNvSpPr/>
          <p:nvPr/>
        </p:nvSpPr>
        <p:spPr>
          <a:xfrm>
            <a:off x="12068689" y="714103"/>
            <a:ext cx="3296507"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Mood</a:t>
            </a:r>
          </a:p>
        </p:txBody>
      </p:sp>
      <p:sp>
        <p:nvSpPr>
          <p:cNvPr id="140" name="Shape 140"/>
          <p:cNvSpPr/>
          <p:nvPr/>
        </p:nvSpPr>
        <p:spPr>
          <a:xfrm>
            <a:off x="4972977" y="5536112"/>
            <a:ext cx="978248"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Ki</a:t>
            </a:r>
          </a:p>
        </p:txBody>
      </p:sp>
      <p:sp>
        <p:nvSpPr>
          <p:cNvPr id="141" name="Shape 141"/>
          <p:cNvSpPr/>
          <p:nvPr/>
        </p:nvSpPr>
        <p:spPr>
          <a:xfrm>
            <a:off x="10448819" y="2504893"/>
            <a:ext cx="3185580"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Swing</a:t>
            </a:r>
          </a:p>
        </p:txBody>
      </p:sp>
      <p:sp>
        <p:nvSpPr>
          <p:cNvPr id="142" name="Shape 142"/>
          <p:cNvSpPr/>
          <p:nvPr/>
        </p:nvSpPr>
        <p:spPr>
          <a:xfrm>
            <a:off x="8850422" y="7494110"/>
            <a:ext cx="7287196"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Runner’s High</a:t>
            </a:r>
          </a:p>
        </p:txBody>
      </p:sp>
      <p:sp>
        <p:nvSpPr>
          <p:cNvPr id="143" name="Shape 143"/>
          <p:cNvSpPr/>
          <p:nvPr/>
        </p:nvSpPr>
        <p:spPr>
          <a:xfrm>
            <a:off x="11188519" y="5817308"/>
            <a:ext cx="2892798"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600">
                <a:latin typeface="Century Gothic"/>
                <a:ea typeface="Century Gothic"/>
                <a:cs typeface="Century Gothic"/>
                <a:sym typeface="Century Gothic"/>
              </a:defRPr>
            </a:lvl1pPr>
          </a:lstStyle>
          <a:p>
            <a:pPr lvl="0">
              <a:defRPr sz="1800"/>
            </a:pPr>
            <a:r>
              <a:rPr sz="8600"/>
              <a:t>Edge</a:t>
            </a:r>
          </a:p>
        </p:txBody>
      </p:sp>
    </p:spTree>
  </p:cSld>
  <p:clrMapOvr>
    <a:masterClrMapping/>
  </p:clrMapOvr>
  <p:transition spd="slow"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49" name="Group 149"/>
          <p:cNvGrpSpPr/>
          <p:nvPr/>
        </p:nvGrpSpPr>
        <p:grpSpPr>
          <a:xfrm rot="71472">
            <a:off x="7369983" y="1511262"/>
            <a:ext cx="8524942" cy="6229634"/>
            <a:chOff x="-215900" y="-139699"/>
            <a:chExt cx="8524941" cy="6229632"/>
          </a:xfrm>
        </p:grpSpPr>
        <p:pic>
          <p:nvPicPr>
            <p:cNvPr id="148" name="droppedImage-filtered.png"/>
            <p:cNvPicPr/>
            <p:nvPr/>
          </p:nvPicPr>
          <p:blipFill>
            <a:blip r:embed="rId3">
              <a:extLst/>
            </a:blip>
            <a:srcRect l="33" t="3426" r="0" b="3171"/>
            <a:stretch>
              <a:fillRect/>
            </a:stretch>
          </p:blipFill>
          <p:spPr>
            <a:xfrm>
              <a:off x="0" y="0"/>
              <a:ext cx="8086792" cy="5670833"/>
            </a:xfrm>
            <a:prstGeom prst="rect">
              <a:avLst/>
            </a:prstGeom>
            <a:ln>
              <a:noFill/>
            </a:ln>
            <a:effectLst/>
          </p:spPr>
        </p:pic>
        <p:pic>
          <p:nvPicPr>
            <p:cNvPr id="147" name=""/>
            <p:cNvPicPr/>
            <p:nvPr/>
          </p:nvPicPr>
          <p:blipFill>
            <a:blip r:embed="rId4">
              <a:extLst/>
            </a:blip>
            <a:stretch>
              <a:fillRect/>
            </a:stretch>
          </p:blipFill>
          <p:spPr>
            <a:xfrm>
              <a:off x="-215900" y="-139700"/>
              <a:ext cx="8524942" cy="6229633"/>
            </a:xfrm>
            <a:prstGeom prst="rect">
              <a:avLst/>
            </a:prstGeom>
            <a:effectLst/>
          </p:spPr>
        </p:pic>
      </p:grpSp>
      <p:sp>
        <p:nvSpPr>
          <p:cNvPr id="150" name="Shape 150"/>
          <p:cNvSpPr/>
          <p:nvPr/>
        </p:nvSpPr>
        <p:spPr>
          <a:xfrm>
            <a:off x="2757268" y="530336"/>
            <a:ext cx="2809683" cy="1511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406400">
              <a:defRPr sz="9700">
                <a:solidFill>
                  <a:srgbClr val="535353"/>
                </a:solidFill>
              </a:defRPr>
            </a:lvl1pPr>
          </a:lstStyle>
          <a:p>
            <a:pPr lvl="0">
              <a:defRPr sz="1800">
                <a:solidFill>
                  <a:srgbClr val="000000"/>
                </a:solidFill>
              </a:defRPr>
            </a:pPr>
            <a:r>
              <a:rPr sz="9700">
                <a:solidFill>
                  <a:srgbClr val="535353"/>
                </a:solidFill>
              </a:rPr>
              <a:t>Vigor</a:t>
            </a:r>
          </a:p>
        </p:txBody>
      </p:sp>
      <p:sp>
        <p:nvSpPr>
          <p:cNvPr id="151" name="Shape 151"/>
          <p:cNvSpPr/>
          <p:nvPr/>
        </p:nvSpPr>
        <p:spPr>
          <a:xfrm>
            <a:off x="-155891" y="2210651"/>
            <a:ext cx="8636001" cy="5994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06400">
              <a:defRPr sz="1800"/>
            </a:pPr>
            <a:r>
              <a:rPr sz="5000">
                <a:solidFill>
                  <a:srgbClr val="535353"/>
                </a:solidFill>
              </a:rPr>
              <a:t>3-tiered mood state…</a:t>
            </a:r>
            <a:endParaRPr sz="5000">
              <a:solidFill>
                <a:srgbClr val="535353"/>
              </a:solidFill>
            </a:endParaRPr>
          </a:p>
          <a:p>
            <a:pPr lvl="0" defTabSz="406400">
              <a:defRPr sz="1800"/>
            </a:pPr>
            <a:r>
              <a:rPr sz="5000">
                <a:solidFill>
                  <a:srgbClr val="535353"/>
                </a:solidFill>
              </a:rPr>
              <a:t>characterized by: </a:t>
            </a:r>
            <a:endParaRPr sz="5000">
              <a:solidFill>
                <a:srgbClr val="535353"/>
              </a:solidFill>
            </a:endParaRPr>
          </a:p>
          <a:p>
            <a:pPr lvl="0" defTabSz="406400">
              <a:defRPr sz="1800"/>
            </a:pPr>
            <a:endParaRPr sz="5000">
              <a:solidFill>
                <a:srgbClr val="535353"/>
              </a:solidFill>
            </a:endParaRPr>
          </a:p>
          <a:p>
            <a:pPr lvl="0" defTabSz="406400">
              <a:defRPr sz="1800"/>
            </a:pPr>
            <a:r>
              <a:rPr sz="5000">
                <a:solidFill>
                  <a:srgbClr val="535353"/>
                </a:solidFill>
              </a:rPr>
              <a:t>Physical Energy</a:t>
            </a:r>
            <a:endParaRPr sz="5000">
              <a:solidFill>
                <a:srgbClr val="535353"/>
              </a:solidFill>
            </a:endParaRPr>
          </a:p>
          <a:p>
            <a:pPr lvl="0" defTabSz="406400">
              <a:defRPr sz="1800"/>
            </a:pPr>
            <a:endParaRPr sz="5000">
              <a:solidFill>
                <a:srgbClr val="535353"/>
              </a:solidFill>
            </a:endParaRPr>
          </a:p>
          <a:p>
            <a:pPr lvl="0" defTabSz="406400">
              <a:defRPr sz="1800"/>
            </a:pPr>
            <a:r>
              <a:rPr sz="5000">
                <a:solidFill>
                  <a:srgbClr val="535353"/>
                </a:solidFill>
              </a:rPr>
              <a:t>Mental Acuity</a:t>
            </a:r>
            <a:endParaRPr sz="5000">
              <a:solidFill>
                <a:srgbClr val="535353"/>
              </a:solidFill>
            </a:endParaRPr>
          </a:p>
          <a:p>
            <a:pPr lvl="0" defTabSz="406400">
              <a:defRPr sz="1800"/>
            </a:pPr>
            <a:endParaRPr sz="5000">
              <a:solidFill>
                <a:srgbClr val="535353"/>
              </a:solidFill>
            </a:endParaRPr>
          </a:p>
          <a:p>
            <a:pPr lvl="0" defTabSz="406400">
              <a:defRPr sz="1800"/>
            </a:pPr>
            <a:r>
              <a:rPr sz="5000">
                <a:solidFill>
                  <a:srgbClr val="535353"/>
                </a:solidFill>
              </a:rPr>
              <a:t>Emotional Well-Being </a:t>
            </a:r>
          </a:p>
        </p:txBody>
      </p:sp>
    </p:spTree>
  </p:cSld>
  <p:clrMapOvr>
    <a:masterClrMapping/>
  </p:clrMapOvr>
  <p:transition spd="slow"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5" name="Shape 155"/>
          <p:cNvSpPr/>
          <p:nvPr/>
        </p:nvSpPr>
        <p:spPr>
          <a:xfrm>
            <a:off x="-1" y="-1"/>
            <a:ext cx="16256001" cy="9144001"/>
          </a:xfrm>
          <a:prstGeom prst="roundRect">
            <a:avLst>
              <a:gd name="adj" fmla="val 0"/>
            </a:avLst>
          </a:prstGeom>
          <a:blipFill>
            <a:blip r:embed="rId2"/>
            <a:stretch>
              <a:fillRect/>
            </a:stretch>
          </a:blipFill>
          <a:ln w="3175">
            <a:solidFill/>
            <a:miter lim="400000"/>
          </a:ln>
        </p:spPr>
        <p:txBody>
          <a:bodyPr lIns="33866" tIns="33866" rIns="33866" bIns="33866" anchor="ctr"/>
          <a:lstStyle/>
          <a:p>
            <a:pPr lvl="0" marL="40639" marR="40639" algn="l" defTabSz="914400">
              <a:defRPr sz="800">
                <a:uFill>
                  <a:solidFill/>
                </a:uFill>
              </a:defRPr>
            </a:pPr>
          </a:p>
        </p:txBody>
      </p:sp>
      <p:pic>
        <p:nvPicPr>
          <p:cNvPr id="156" name="image.jpg"/>
          <p:cNvPicPr/>
          <p:nvPr/>
        </p:nvPicPr>
        <p:blipFill>
          <a:blip r:embed="rId3">
            <a:extLst/>
          </a:blip>
          <a:stretch>
            <a:fillRect/>
          </a:stretch>
        </p:blipFill>
        <p:spPr>
          <a:xfrm>
            <a:off x="-80229" y="-1610784"/>
            <a:ext cx="16416457" cy="11797179"/>
          </a:xfrm>
          <a:prstGeom prst="rect">
            <a:avLst/>
          </a:prstGeom>
          <a:ln w="12700">
            <a:round/>
          </a:ln>
        </p:spPr>
      </p:pic>
      <p:grpSp>
        <p:nvGrpSpPr>
          <p:cNvPr id="159" name="Group 159"/>
          <p:cNvGrpSpPr/>
          <p:nvPr/>
        </p:nvGrpSpPr>
        <p:grpSpPr>
          <a:xfrm rot="21201793">
            <a:off x="125508" y="6218382"/>
            <a:ext cx="1883834" cy="2836334"/>
            <a:chOff x="-127000" y="-88900"/>
            <a:chExt cx="1883833" cy="2836333"/>
          </a:xfrm>
        </p:grpSpPr>
        <p:pic>
          <p:nvPicPr>
            <p:cNvPr id="158" name="image.jpg"/>
            <p:cNvPicPr/>
            <p:nvPr/>
          </p:nvPicPr>
          <p:blipFill>
            <a:blip r:embed="rId4">
              <a:extLst/>
            </a:blip>
            <a:stretch>
              <a:fillRect/>
            </a:stretch>
          </p:blipFill>
          <p:spPr>
            <a:xfrm>
              <a:off x="0" y="0"/>
              <a:ext cx="1629834" cy="2506134"/>
            </a:xfrm>
            <a:prstGeom prst="rect">
              <a:avLst/>
            </a:prstGeom>
            <a:ln>
              <a:noFill/>
            </a:ln>
            <a:effectLst/>
          </p:spPr>
        </p:pic>
        <p:pic>
          <p:nvPicPr>
            <p:cNvPr id="157" name=""/>
            <p:cNvPicPr/>
            <p:nvPr/>
          </p:nvPicPr>
          <p:blipFill>
            <a:blip r:embed="rId5">
              <a:extLst/>
            </a:blip>
            <a:stretch>
              <a:fillRect/>
            </a:stretch>
          </p:blipFill>
          <p:spPr>
            <a:xfrm>
              <a:off x="-127000" y="-88900"/>
              <a:ext cx="1883834" cy="2836334"/>
            </a:xfrm>
            <a:prstGeom prst="rect">
              <a:avLst/>
            </a:prstGeom>
            <a:effectLst/>
          </p:spPr>
        </p:pic>
      </p:grpSp>
    </p:spTree>
  </p:cSld>
  <p:clrMapOvr>
    <a:masterClrMapping/>
  </p:clrMapOvr>
  <p:transition spd="slow"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nvSpPr>
        <p:spPr>
          <a:xfrm>
            <a:off x="1190665" y="574901"/>
            <a:ext cx="13874670" cy="79941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9400">
                <a:latin typeface="Impact"/>
                <a:ea typeface="Impact"/>
                <a:cs typeface="Impact"/>
                <a:sym typeface="Impact"/>
              </a:rPr>
              <a:t>What does </a:t>
            </a:r>
            <a:endParaRPr sz="9400">
              <a:latin typeface="Impact"/>
              <a:ea typeface="Impact"/>
              <a:cs typeface="Impact"/>
              <a:sym typeface="Impact"/>
            </a:endParaRPr>
          </a:p>
          <a:p>
            <a:pPr lvl="0">
              <a:defRPr sz="1800"/>
            </a:pPr>
            <a:r>
              <a:rPr sz="16700">
                <a:latin typeface="Wide Latin"/>
                <a:ea typeface="Wide Latin"/>
                <a:cs typeface="Wide Latin"/>
                <a:sym typeface="Wide Latin"/>
              </a:rPr>
              <a:t>Energy</a:t>
            </a:r>
            <a:r>
              <a:rPr sz="9400">
                <a:latin typeface="Impact"/>
                <a:ea typeface="Impact"/>
                <a:cs typeface="Impact"/>
                <a:sym typeface="Impact"/>
              </a:rPr>
              <a:t> </a:t>
            </a:r>
            <a:endParaRPr sz="9400">
              <a:latin typeface="Impact"/>
              <a:ea typeface="Impact"/>
              <a:cs typeface="Impact"/>
              <a:sym typeface="Impact"/>
            </a:endParaRPr>
          </a:p>
          <a:p>
            <a:pPr lvl="0">
              <a:defRPr sz="1800"/>
            </a:pPr>
            <a:r>
              <a:rPr sz="9400">
                <a:latin typeface="Impact"/>
                <a:ea typeface="Impact"/>
                <a:cs typeface="Impact"/>
                <a:sym typeface="Impact"/>
              </a:rPr>
              <a:t>mean to </a:t>
            </a:r>
            <a:endParaRPr sz="9400">
              <a:latin typeface="Impact"/>
              <a:ea typeface="Impact"/>
              <a:cs typeface="Impact"/>
              <a:sym typeface="Impact"/>
            </a:endParaRPr>
          </a:p>
          <a:p>
            <a:pPr lvl="0">
              <a:defRPr sz="1800"/>
            </a:pPr>
            <a:r>
              <a:rPr sz="16900">
                <a:latin typeface="Bauhaus 93"/>
                <a:ea typeface="Bauhaus 93"/>
                <a:cs typeface="Bauhaus 93"/>
                <a:sym typeface="Bauhaus 93"/>
              </a:rPr>
              <a:t>YOU?</a:t>
            </a:r>
          </a:p>
        </p:txBody>
      </p:sp>
    </p:spTree>
  </p:cSld>
  <p:clrMapOvr>
    <a:masterClrMapping/>
  </p:clrMapOvr>
  <p:transition spd="slow" advClick="1"/>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Bold"/>
        <a:ea typeface="Arial Bold"/>
        <a:cs typeface="Arial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Bold"/>
        <a:ea typeface="Arial Bold"/>
        <a:cs typeface="Arial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461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